
<file path=[Content_Types].xml><?xml version="1.0" encoding="utf-8"?>
<Types xmlns="http://schemas.openxmlformats.org/package/2006/content-types">
  <Default Extension="jpeg" ContentType="image/jpeg"/>
  <Default Extension="jpg" ContentType="image/jpeg"/>
  <Default Extension="png" ContentType="image/pn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Masters/slideMaster2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slides/slide22.xml" ContentType="application/vnd.openxmlformats-officedocument.presentationml.slide+xml"/>
  <Override PartName="/ppt/slides/slide23.xml" ContentType="application/vnd.openxmlformats-officedocument.presentationml.slide+xml"/>
  <Override PartName="/ppt/notesMasters/notesMaster1.xml" ContentType="application/vnd.openxmlformats-officedocument.presentationml.notesMaster+xml"/>
  <Override PartName="/ppt/commentAuthors.xml" ContentType="application/vnd.openxmlformats-officedocument.presentationml.commentAuthors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slideLayouts/slideLayout13.xml" ContentType="application/vnd.openxmlformats-officedocument.presentationml.slideLayout+xml"/>
  <Override PartName="/ppt/slideLayouts/slideLayout14.xml" ContentType="application/vnd.openxmlformats-officedocument.presentationml.slideLayout+xml"/>
  <Override PartName="/ppt/slideLayouts/slideLayout15.xml" ContentType="application/vnd.openxmlformats-officedocument.presentationml.slideLayout+xml"/>
  <Override PartName="/ppt/slideLayouts/slideLayout16.xml" ContentType="application/vnd.openxmlformats-officedocument.presentationml.slideLayout+xml"/>
  <Override PartName="/ppt/slideLayouts/slideLayout17.xml" ContentType="application/vnd.openxmlformats-officedocument.presentationml.slideLayout+xml"/>
  <Override PartName="/ppt/slideLayouts/slideLayout18.xml" ContentType="application/vnd.openxmlformats-officedocument.presentationml.slideLayout+xml"/>
  <Override PartName="/ppt/slideLayouts/slideLayout19.xml" ContentType="application/vnd.openxmlformats-officedocument.presentationml.slideLayout+xml"/>
  <Override PartName="/ppt/slideLayouts/slideLayout20.xml" ContentType="application/vnd.openxmlformats-officedocument.presentationml.slideLayout+xml"/>
  <Override PartName="/ppt/slideLayouts/slideLayout21.xml" ContentType="application/vnd.openxmlformats-officedocument.presentationml.slideLayout+xml"/>
  <Override PartName="/ppt/slideLayouts/slideLayout22.xml" ContentType="application/vnd.openxmlformats-officedocument.presentationml.slideLayout+xml"/>
  <Override PartName="/ppt/theme/theme2.xml" ContentType="application/vnd.openxmlformats-officedocument.theme+xml"/>
  <Override PartName="/ppt/theme/theme3.xml" ContentType="application/vnd.openxmlformats-officedocument.theme+xml"/>
  <Override PartName="/ppt/notesSlides/notesSlide1.xml" ContentType="application/vnd.openxmlformats-officedocument.presentationml.notesSlide+xml"/>
  <Override PartName="/ppt/notesSlides/notesSlide2.xml" ContentType="application/vnd.openxmlformats-officedocument.presentationml.notesSlide+xml"/>
  <Override PartName="/ppt/notesSlides/notesSlide3.xml" ContentType="application/vnd.openxmlformats-officedocument.presentationml.notesSlide+xml"/>
  <Override PartName="/ppt/notesSlides/notesSlide4.xml" ContentType="application/vnd.openxmlformats-officedocument.presentationml.notesSlide+xml"/>
  <Override PartName="/ppt/notesSlides/notesSlide5.xml" ContentType="application/vnd.openxmlformats-officedocument.presentationml.notesSlide+xml"/>
  <Override PartName="/ppt/notesSlides/notesSlide6.xml" ContentType="application/vnd.openxmlformats-officedocument.presentationml.notesSlide+xml"/>
  <Override PartName="/ppt/notesSlides/notesSlide7.xml" ContentType="application/vnd.openxmlformats-officedocument.presentationml.notesSlide+xml"/>
  <Override PartName="/ppt/notesSlides/notesSlide8.xml" ContentType="application/vnd.openxmlformats-officedocument.presentationml.notesSlide+xml"/>
  <Override PartName="/ppt/notesSlides/notesSlide9.xml" ContentType="application/vnd.openxmlformats-officedocument.presentationml.notesSlide+xml"/>
  <Override PartName="/ppt/notesSlides/notesSlide10.xml" ContentType="application/vnd.openxmlformats-officedocument.presentationml.notesSlide+xml"/>
  <Override PartName="/ppt/notesSlides/notesSlide11.xml" ContentType="application/vnd.openxmlformats-officedocument.presentationml.notesSlide+xml"/>
  <Override PartName="/ppt/notesSlides/notesSlide12.xml" ContentType="application/vnd.openxmlformats-officedocument.presentationml.notesSlide+xml"/>
  <Override PartName="/ppt/notesSlides/notesSlide13.xml" ContentType="application/vnd.openxmlformats-officedocument.presentationml.notesSlide+xml"/>
  <Override PartName="/ppt/notesSlides/notesSlide14.xml" ContentType="application/vnd.openxmlformats-officedocument.presentationml.notesSlide+xml"/>
  <Override PartName="/ppt/notesSlides/notesSlide15.xml" ContentType="application/vnd.openxmlformats-officedocument.presentationml.notesSlide+xml"/>
  <Override PartName="/ppt/notesSlides/notesSlide16.xml" ContentType="application/vnd.openxmlformats-officedocument.presentationml.notesSlide+xml"/>
  <Override PartName="/ppt/notesSlides/notesSlide17.xml" ContentType="application/vnd.openxmlformats-officedocument.presentationml.notesSlide+xml"/>
  <Override PartName="/ppt/notesSlides/notesSlide18.xml" ContentType="application/vnd.openxmlformats-officedocument.presentationml.notesSlide+xml"/>
  <Override PartName="/ppt/notesSlides/notesSlide19.xml" ContentType="application/vnd.openxmlformats-officedocument.presentationml.notesSlide+xml"/>
  <Override PartName="/ppt/notesSlides/notesSlide20.xml" ContentType="application/vnd.openxmlformats-officedocument.presentationml.notesSlide+xml"/>
  <Override PartName="/ppt/notesSlides/notesSlide21.xml" ContentType="application/vnd.openxmlformats-officedocument.presentationml.notesSlide+xml"/>
  <Override PartName="/ppt/notesSlides/notesSlide22.xml" ContentType="application/vnd.openxmlformats-officedocument.presentationml.notesSlide+xml"/>
  <Override PartName="/ppt/changesInfos/changesInfo1.xml" ContentType="application/vnd.ms-powerpoint.changesinfo+xml"/>
  <Override PartName="/ppt/authors.xml" ContentType="application/vnd.ms-powerpoint.authors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  <p:sldMasterId id="2147483696" r:id="rId2"/>
  </p:sldMasterIdLst>
  <p:notesMasterIdLst>
    <p:notesMasterId r:id="rId26"/>
  </p:notesMasterIdLst>
  <p:sldIdLst>
    <p:sldId id="256" r:id="rId3"/>
    <p:sldId id="1029" r:id="rId4"/>
    <p:sldId id="1008" r:id="rId5"/>
    <p:sldId id="1007" r:id="rId6"/>
    <p:sldId id="1010" r:id="rId7"/>
    <p:sldId id="1011" r:id="rId8"/>
    <p:sldId id="1015" r:id="rId9"/>
    <p:sldId id="1016" r:id="rId10"/>
    <p:sldId id="1017" r:id="rId11"/>
    <p:sldId id="1018" r:id="rId12"/>
    <p:sldId id="1019" r:id="rId13"/>
    <p:sldId id="1021" r:id="rId14"/>
    <p:sldId id="1027" r:id="rId15"/>
    <p:sldId id="1024" r:id="rId16"/>
    <p:sldId id="1025" r:id="rId17"/>
    <p:sldId id="1030" r:id="rId18"/>
    <p:sldId id="1013" r:id="rId19"/>
    <p:sldId id="1012" r:id="rId20"/>
    <p:sldId id="1009" r:id="rId21"/>
    <p:sldId id="1014" r:id="rId22"/>
    <p:sldId id="1020" r:id="rId23"/>
    <p:sldId id="1023" r:id="rId24"/>
    <p:sldId id="400" r:id="rId25"/>
  </p:sldIdLst>
  <p:sldSz cx="12192000" cy="6858000"/>
  <p:notesSz cx="6858000" cy="9144000"/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/>
    </p:ext>
  </p:extLst>
</p:presentation>
</file>

<file path=ppt/authors.xml><?xml version="1.0" encoding="utf-8"?>
<p188:authorLst xmlns:a="http://schemas.openxmlformats.org/drawingml/2006/main" xmlns:r="http://schemas.openxmlformats.org/officeDocument/2006/relationships" xmlns:p188="http://schemas.microsoft.com/office/powerpoint/2018/8/main">
  <p188:author id="{21BD113E-AB4E-D874-9315-1DDF7A0A364F}" name="Emily Adkins" initials="EA" userId="221ef2226ed9685a" providerId="Windows Live"/>
  <p188:author id="{08C2F381-1777-245C-43F7-FBA3957C2FC2}" name="Kate Garlick" initials="KG" userId="247d839a940f1946" providerId="Windows Live"/>
  <p188:author id="{DE2173D4-1BC1-96AC-194B-886B5D9930CD}" name="Annabel McDonald" initials="AM" userId="df39f375605b57fc" providerId="Windows Live"/>
</p188:authorLst>
</file>

<file path=ppt/commentAuthors.xml><?xml version="1.0" encoding="utf-8"?>
<p:cmAuthorLst xmlns:a="http://schemas.openxmlformats.org/drawingml/2006/main" xmlns:r="http://schemas.openxmlformats.org/officeDocument/2006/relationships" xmlns:p="http://schemas.openxmlformats.org/presentationml/2006/main">
  <p:cmAuthor id="1" name="Annabel McDonald" initials="AM" lastIdx="113" clrIdx="0">
    <p:extLst>
      <p:ext uri="{19B8F6BF-5375-455C-9EA6-DF929625EA0E}">
        <p15:presenceInfo xmlns:p15="http://schemas.microsoft.com/office/powerpoint/2012/main" userId="df39f375605b57fc" providerId="Windows Live"/>
      </p:ext>
    </p:extLst>
  </p:cmAuthor>
  <p:cmAuthor id="2" name="Kate Garlick" initials="KG" lastIdx="14" clrIdx="1">
    <p:extLst>
      <p:ext uri="{19B8F6BF-5375-455C-9EA6-DF929625EA0E}">
        <p15:presenceInfo xmlns:p15="http://schemas.microsoft.com/office/powerpoint/2012/main" userId="247d839a940f1946" providerId="Windows Live"/>
      </p:ext>
    </p:extLst>
  </p:cmAuthor>
  <p:cmAuthor id="3" name="Emily Adkins" initials="EA" lastIdx="49" clrIdx="2">
    <p:extLst>
      <p:ext uri="{19B8F6BF-5375-455C-9EA6-DF929625EA0E}">
        <p15:presenceInfo xmlns:p15="http://schemas.microsoft.com/office/powerpoint/2012/main" userId="221ef2226ed9685a" providerId="Windows Live"/>
      </p:ext>
    </p:extLst>
  </p:cmAuthor>
</p:cmAuthorLst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clrMru>
    <a:srgbClr val="FFD5E4"/>
    <a:srgbClr val="ECDFF5"/>
    <a:srgbClr val="616161"/>
    <a:srgbClr val="E8E9FE"/>
    <a:srgbClr val="C9F0EF"/>
    <a:srgbClr val="CDF3E6"/>
    <a:srgbClr val="FFF2CC"/>
    <a:srgbClr val="FFC999"/>
    <a:srgbClr val="FFBDD5"/>
    <a:srgbClr val="FFE4CC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32767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>
  <a:tblStyle styleId="{5C22544A-7EE6-4342-B048-85BDC9FD1C3A}" styleName="Medium Style 2 - Accent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4681" autoAdjust="0"/>
    <p:restoredTop sz="84330" autoAdjust="0"/>
  </p:normalViewPr>
  <p:slideViewPr>
    <p:cSldViewPr snapToGrid="0">
      <p:cViewPr varScale="1">
        <p:scale>
          <a:sx n="55" d="100"/>
          <a:sy n="55" d="100"/>
        </p:scale>
        <p:origin x="1108" y="44"/>
      </p:cViewPr>
      <p:guideLst/>
    </p:cSldViewPr>
  </p:slideViewPr>
  <p:notesTextViewPr>
    <p:cViewPr>
      <p:scale>
        <a:sx n="150" d="100"/>
        <a:sy n="150" d="100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13" Type="http://schemas.openxmlformats.org/officeDocument/2006/relationships/slide" Target="slides/slide11.xml"/><Relationship Id="rId18" Type="http://schemas.openxmlformats.org/officeDocument/2006/relationships/slide" Target="slides/slide16.xml"/><Relationship Id="rId26" Type="http://schemas.openxmlformats.org/officeDocument/2006/relationships/notesMaster" Target="notesMasters/notesMaster1.xml"/><Relationship Id="rId3" Type="http://schemas.openxmlformats.org/officeDocument/2006/relationships/slide" Target="slides/slide1.xml"/><Relationship Id="rId21" Type="http://schemas.openxmlformats.org/officeDocument/2006/relationships/slide" Target="slides/slide19.xml"/><Relationship Id="rId7" Type="http://schemas.openxmlformats.org/officeDocument/2006/relationships/slide" Target="slides/slide5.xml"/><Relationship Id="rId12" Type="http://schemas.openxmlformats.org/officeDocument/2006/relationships/slide" Target="slides/slide10.xml"/><Relationship Id="rId17" Type="http://schemas.openxmlformats.org/officeDocument/2006/relationships/slide" Target="slides/slide15.xml"/><Relationship Id="rId25" Type="http://schemas.openxmlformats.org/officeDocument/2006/relationships/slide" Target="slides/slide23.xml"/><Relationship Id="rId33" Type="http://schemas.microsoft.com/office/2018/10/relationships/authors" Target="authors.xml"/><Relationship Id="rId2" Type="http://schemas.openxmlformats.org/officeDocument/2006/relationships/slideMaster" Target="slideMasters/slideMaster2.xml"/><Relationship Id="rId16" Type="http://schemas.openxmlformats.org/officeDocument/2006/relationships/slide" Target="slides/slide14.xml"/><Relationship Id="rId20" Type="http://schemas.openxmlformats.org/officeDocument/2006/relationships/slide" Target="slides/slide18.xml"/><Relationship Id="rId29" Type="http://schemas.openxmlformats.org/officeDocument/2006/relationships/viewProps" Target="viewProp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4.xml"/><Relationship Id="rId11" Type="http://schemas.openxmlformats.org/officeDocument/2006/relationships/slide" Target="slides/slide9.xml"/><Relationship Id="rId24" Type="http://schemas.openxmlformats.org/officeDocument/2006/relationships/slide" Target="slides/slide22.xml"/><Relationship Id="rId32" Type="http://schemas.microsoft.com/office/2016/11/relationships/changesInfo" Target="changesInfos/changesInfo1.xml"/><Relationship Id="rId5" Type="http://schemas.openxmlformats.org/officeDocument/2006/relationships/slide" Target="slides/slide3.xml"/><Relationship Id="rId15" Type="http://schemas.openxmlformats.org/officeDocument/2006/relationships/slide" Target="slides/slide13.xml"/><Relationship Id="rId23" Type="http://schemas.openxmlformats.org/officeDocument/2006/relationships/slide" Target="slides/slide21.xml"/><Relationship Id="rId28" Type="http://schemas.openxmlformats.org/officeDocument/2006/relationships/presProps" Target="presProps.xml"/><Relationship Id="rId10" Type="http://schemas.openxmlformats.org/officeDocument/2006/relationships/slide" Target="slides/slide8.xml"/><Relationship Id="rId19" Type="http://schemas.openxmlformats.org/officeDocument/2006/relationships/slide" Target="slides/slide17.xml"/><Relationship Id="rId31" Type="http://schemas.openxmlformats.org/officeDocument/2006/relationships/tableStyles" Target="tableStyles.xml"/><Relationship Id="rId4" Type="http://schemas.openxmlformats.org/officeDocument/2006/relationships/slide" Target="slides/slide2.xml"/><Relationship Id="rId9" Type="http://schemas.openxmlformats.org/officeDocument/2006/relationships/slide" Target="slides/slide7.xml"/><Relationship Id="rId14" Type="http://schemas.openxmlformats.org/officeDocument/2006/relationships/slide" Target="slides/slide12.xml"/><Relationship Id="rId22" Type="http://schemas.openxmlformats.org/officeDocument/2006/relationships/slide" Target="slides/slide20.xml"/><Relationship Id="rId27" Type="http://schemas.openxmlformats.org/officeDocument/2006/relationships/commentAuthors" Target="commentAuthors.xml"/><Relationship Id="rId30" Type="http://schemas.openxmlformats.org/officeDocument/2006/relationships/theme" Target="theme/theme1.xml"/><Relationship Id="rId8" Type="http://schemas.openxmlformats.org/officeDocument/2006/relationships/slide" Target="slides/slide6.xml"/></Relationships>
</file>

<file path=ppt/changesInfos/changesInfo1.xml><?xml version="1.0" encoding="utf-8"?>
<pc:chgInfo xmlns:a="http://schemas.openxmlformats.org/drawingml/2006/main" xmlns:r="http://schemas.openxmlformats.org/officeDocument/2006/relationships" xmlns:ac="http://schemas.microsoft.com/office/drawing/2013/main/command" xmlns:pc="http://schemas.microsoft.com/office/powerpoint/2013/main/command">
  <pc:docChgLst>
    <pc:chgData name="Gemma Barlow" userId="ed66d411-907b-4041-b26e-f60791993a39" providerId="ADAL" clId="{37A76588-E12A-427C-A387-9557AE549A3F}"/>
    <pc:docChg chg="modSld">
      <pc:chgData name="Gemma Barlow" userId="ed66d411-907b-4041-b26e-f60791993a39" providerId="ADAL" clId="{37A76588-E12A-427C-A387-9557AE549A3F}" dt="2026-06-30T11:59:05.086" v="1"/>
      <pc:docMkLst>
        <pc:docMk/>
      </pc:docMkLst>
      <pc:sldChg chg="modSp mod">
        <pc:chgData name="Gemma Barlow" userId="ed66d411-907b-4041-b26e-f60791993a39" providerId="ADAL" clId="{37A76588-E12A-427C-A387-9557AE549A3F}" dt="2026-06-30T11:59:05.086" v="1"/>
        <pc:sldMkLst>
          <pc:docMk/>
          <pc:sldMk cId="1714878842" sldId="1008"/>
        </pc:sldMkLst>
        <pc:spChg chg="mod">
          <ac:chgData name="Gemma Barlow" userId="ed66d411-907b-4041-b26e-f60791993a39" providerId="ADAL" clId="{37A76588-E12A-427C-A387-9557AE549A3F}" dt="2026-06-30T11:59:05.086" v="1"/>
          <ac:spMkLst>
            <pc:docMk/>
            <pc:sldMk cId="1714878842" sldId="1008"/>
            <ac:spMk id="3" creationId="{4C77C607-2708-B1D0-5261-B2E0D975042C}"/>
          </ac:spMkLst>
        </pc:spChg>
      </pc:sldChg>
    </pc:docChg>
  </pc:docChgLst>
</pc:chgInfo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3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en-GB"/>
          </a:p>
        </p:txBody>
      </p:sp>
      <p:sp>
        <p:nvSpPr>
          <p:cNvPr id="3" name="Date Placeholder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816CAC97-46B4-4203-B359-6F6C3FB6D647}" type="datetimeFigureOut">
              <a:rPr lang="en-GB" smtClean="0"/>
              <a:t>30/06/2026</a:t>
            </a:fld>
            <a:endParaRPr lang="en-GB"/>
          </a:p>
        </p:txBody>
      </p:sp>
      <p:sp>
        <p:nvSpPr>
          <p:cNvPr id="4" name="Slide Image Placeholder 3"/>
          <p:cNvSpPr>
            <a:spLocks noGrp="1" noRot="1" noChangeAspect="1"/>
          </p:cNvSpPr>
          <p:nvPr>
            <p:ph type="sldImg" idx="2"/>
          </p:nvPr>
        </p:nvSpPr>
        <p:spPr>
          <a:xfrm>
            <a:off x="685800" y="1143000"/>
            <a:ext cx="5486400" cy="30861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en-GB"/>
          </a:p>
        </p:txBody>
      </p:sp>
      <p:sp>
        <p:nvSpPr>
          <p:cNvPr id="5" name="Notes Placeholder 4"/>
          <p:cNvSpPr>
            <a:spLocks noGrp="1"/>
          </p:cNvSpPr>
          <p:nvPr>
            <p:ph type="body" sz="quarter" idx="3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EF8460CA-E4DF-44B0-820C-F2AC221EA031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4202292944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.xml"/><Relationship Id="rId1" Type="http://schemas.openxmlformats.org/officeDocument/2006/relationships/notesMaster" Target="../notesMasters/notesMaster1.xml"/></Relationships>
</file>

<file path=ppt/notesSlides/_rels/notesSlide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.xml"/><Relationship Id="rId1" Type="http://schemas.openxmlformats.org/officeDocument/2006/relationships/notesMaster" Target="../notesMasters/notesMaster1.xml"/></Relationships>
</file>

<file path=ppt/notesSlides/_rels/notesSlide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.xml"/><Relationship Id="rId1" Type="http://schemas.openxmlformats.org/officeDocument/2006/relationships/notesMaster" Target="../notesMasters/notesMaster1.xml"/></Relationships>
</file>

<file path=ppt/notesSlides/_rels/notesSlide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5.xml"/><Relationship Id="rId1" Type="http://schemas.openxmlformats.org/officeDocument/2006/relationships/notesMaster" Target="../notesMasters/notesMaster1.xml"/></Relationships>
</file>

<file path=ppt/notesSlides/_rels/notesSlide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6.xml"/><Relationship Id="rId1" Type="http://schemas.openxmlformats.org/officeDocument/2006/relationships/notesMaster" Target="../notesMasters/notesMaster1.xml"/></Relationships>
</file>

<file path=ppt/notesSlides/_rels/notesSlide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7.xml"/><Relationship Id="rId1" Type="http://schemas.openxmlformats.org/officeDocument/2006/relationships/notesMaster" Target="../notesMasters/notesMaster1.xml"/></Relationships>
</file>

<file path=ppt/notesSlides/_rels/notesSlide8.xml.rels><?xml version="1.0" encoding="UTF-8" standalone="yes"?>
<Relationships xmlns="http://schemas.openxmlformats.org/package/2006/relationships"><Relationship Id="rId2" Type="http://schemas.openxmlformats.org/officeDocument/2006/relationships/slide" Target="../slides/slide8.xml"/><Relationship Id="rId1" Type="http://schemas.openxmlformats.org/officeDocument/2006/relationships/notesMaster" Target="../notesMasters/notesMaster1.xml"/></Relationships>
</file>

<file path=ppt/notesSlides/_rels/notesSlide9.xml.rels><?xml version="1.0" encoding="UTF-8" standalone="yes"?>
<Relationships xmlns="http://schemas.openxmlformats.org/package/2006/relationships"><Relationship Id="rId2" Type="http://schemas.openxmlformats.org/officeDocument/2006/relationships/slide" Target="../slides/slide9.xml"/><Relationship Id="rId1" Type="http://schemas.openxmlformats.org/officeDocument/2006/relationships/notesMaster" Target="../notesMasters/notesMaster1.xml"/></Relationships>
</file>

<file path=ppt/notesSlides/_rels/notesSlide10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0.xml"/><Relationship Id="rId1" Type="http://schemas.openxmlformats.org/officeDocument/2006/relationships/notesMaster" Target="../notesMasters/notesMaster1.xml"/></Relationships>
</file>

<file path=ppt/notesSlides/_rels/notesSlide1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1.xml"/><Relationship Id="rId1" Type="http://schemas.openxmlformats.org/officeDocument/2006/relationships/notesMaster" Target="../notesMasters/notesMaster1.xml"/></Relationships>
</file>

<file path=ppt/notesSlides/_rels/notesSlide1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2.xml"/><Relationship Id="rId1" Type="http://schemas.openxmlformats.org/officeDocument/2006/relationships/notesMaster" Target="../notesMasters/notesMaster1.xml"/></Relationships>
</file>

<file path=ppt/notesSlides/_rels/notesSlide1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3.xml"/><Relationship Id="rId1" Type="http://schemas.openxmlformats.org/officeDocument/2006/relationships/notesMaster" Target="../notesMasters/notesMaster1.xml"/></Relationships>
</file>

<file path=ppt/notesSlides/_rels/notesSlide1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4.xml"/><Relationship Id="rId1" Type="http://schemas.openxmlformats.org/officeDocument/2006/relationships/notesMaster" Target="../notesMasters/notesMaster1.xml"/></Relationships>
</file>

<file path=ppt/notesSlides/_rels/notesSlide1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5.xml"/><Relationship Id="rId1" Type="http://schemas.openxmlformats.org/officeDocument/2006/relationships/notesMaster" Target="../notesMasters/notesMaster1.xml"/></Relationships>
</file>

<file path=ppt/notesSlides/_rels/notesSlide1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6.xml"/><Relationship Id="rId1" Type="http://schemas.openxmlformats.org/officeDocument/2006/relationships/notesMaster" Target="../notesMasters/notesMaster1.xml"/></Relationships>
</file>

<file path=ppt/notesSlides/_rels/notesSlide1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7.xml"/><Relationship Id="rId1" Type="http://schemas.openxmlformats.org/officeDocument/2006/relationships/notesMaster" Target="../notesMasters/notesMaster1.xml"/></Relationships>
</file>

<file path=ppt/notesSlides/_rels/notesSlide18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8.xml"/><Relationship Id="rId1" Type="http://schemas.openxmlformats.org/officeDocument/2006/relationships/notesMaster" Target="../notesMasters/notesMaster1.xml"/></Relationships>
</file>

<file path=ppt/notesSlides/_rels/notesSlide19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9.xml"/><Relationship Id="rId1" Type="http://schemas.openxmlformats.org/officeDocument/2006/relationships/notesMaster" Target="../notesMasters/notesMaster1.xml"/></Relationships>
</file>

<file path=ppt/notesSlides/_rels/notesSlide20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0.xml"/><Relationship Id="rId1" Type="http://schemas.openxmlformats.org/officeDocument/2006/relationships/notesMaster" Target="../notesMasters/notesMaster1.xml"/></Relationships>
</file>

<file path=ppt/notesSlides/_rels/notesSlide2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1.xml"/><Relationship Id="rId1" Type="http://schemas.openxmlformats.org/officeDocument/2006/relationships/notesMaster" Target="../notesMasters/notesMaster1.xml"/></Relationships>
</file>

<file path=ppt/notesSlides/_rels/notesSlide2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2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GB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EF8460CA-E4DF-44B0-820C-F2AC221EA031}" type="slidenum">
              <a:rPr lang="en-GB" smtClean="0"/>
              <a:t>1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039146599"/>
      </p:ext>
    </p:extLst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GB" sz="1800" b="0" u="none" dirty="0">
              <a:effectLst/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pPr marL="0" marR="0" lvl="0" indent="0" algn="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fld id="{B70323D7-8D74-402A-B74C-D1093F83EA20}" type="slidenum">
              <a:rPr kumimoji="0" lang="en-GB" sz="1200" b="0" i="0" u="none" strike="noStrike" kern="1200" cap="none" spc="0" normalizeH="0" baseline="0" noProof="0" smtClean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pPr marL="0" marR="0" lvl="0" indent="0" algn="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t>2</a:t>
            </a:fld>
            <a:endParaRPr kumimoji="0" lang="en-GB" sz="1200" b="0" i="0" u="none" strike="noStrike" kern="1200" cap="none" spc="0" normalizeH="0" baseline="0" noProof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</p:spTree>
    <p:extLst>
      <p:ext uri="{BB962C8B-B14F-4D97-AF65-F5344CB8AC3E}">
        <p14:creationId xmlns:p14="http://schemas.microsoft.com/office/powerpoint/2010/main" val="1870762521"/>
      </p:ext>
    </p:extLst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56B62BDF-6EFC-A865-A307-93220226FD64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>
            <a:extLst>
              <a:ext uri="{FF2B5EF4-FFF2-40B4-BE49-F238E27FC236}">
                <a16:creationId xmlns:a16="http://schemas.microsoft.com/office/drawing/2014/main" id="{9C312E68-15B3-5C28-E4F9-51B4D10DAC2E}"/>
              </a:ext>
            </a:extLst>
          </p:cNvPr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>
            <a:extLst>
              <a:ext uri="{FF2B5EF4-FFF2-40B4-BE49-F238E27FC236}">
                <a16:creationId xmlns:a16="http://schemas.microsoft.com/office/drawing/2014/main" id="{BC21EC21-47FC-A096-4CAB-2FCCFED77DE3}"/>
              </a:ext>
            </a:extLst>
          </p:cNvPr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GB" sz="1800" b="0" u="none" dirty="0">
              <a:effectLst/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</p:txBody>
      </p:sp>
      <p:sp>
        <p:nvSpPr>
          <p:cNvPr id="4" name="Slide Number Placeholder 3">
            <a:extLst>
              <a:ext uri="{FF2B5EF4-FFF2-40B4-BE49-F238E27FC236}">
                <a16:creationId xmlns:a16="http://schemas.microsoft.com/office/drawing/2014/main" id="{3642BED8-3E42-8066-F02F-343075DC3ED6}"/>
              </a:ext>
            </a:extLst>
          </p:cNvPr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pPr marL="0" marR="0" lvl="0" indent="0" algn="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fld id="{B70323D7-8D74-402A-B74C-D1093F83EA20}" type="slidenum">
              <a:rPr kumimoji="0" lang="en-GB" sz="1200" b="0" i="0" u="none" strike="noStrike" kern="1200" cap="none" spc="0" normalizeH="0" baseline="0" noProof="0" smtClean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pPr marL="0" marR="0" lvl="0" indent="0" algn="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t>3</a:t>
            </a:fld>
            <a:endParaRPr kumimoji="0" lang="en-GB" sz="1200" b="0" i="0" u="none" strike="noStrike" kern="1200" cap="none" spc="0" normalizeH="0" baseline="0" noProof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</p:spTree>
    <p:extLst>
      <p:ext uri="{BB962C8B-B14F-4D97-AF65-F5344CB8AC3E}">
        <p14:creationId xmlns:p14="http://schemas.microsoft.com/office/powerpoint/2010/main" val="2227187486"/>
      </p:ext>
    </p:extLst>
  </p:cSld>
  <p:clrMapOvr>
    <a:masterClrMapping/>
  </p:clrMapOvr>
</p:notes>
</file>

<file path=ppt/notesSlides/notesSlide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19C352EA-65A8-898E-3E97-C84126692713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>
            <a:extLst>
              <a:ext uri="{FF2B5EF4-FFF2-40B4-BE49-F238E27FC236}">
                <a16:creationId xmlns:a16="http://schemas.microsoft.com/office/drawing/2014/main" id="{A56C3A08-59DD-4470-8285-4105DAEDC447}"/>
              </a:ext>
            </a:extLst>
          </p:cNvPr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>
            <a:extLst>
              <a:ext uri="{FF2B5EF4-FFF2-40B4-BE49-F238E27FC236}">
                <a16:creationId xmlns:a16="http://schemas.microsoft.com/office/drawing/2014/main" id="{FBE758E5-2D2A-2E97-AC55-9C4E0C128F7D}"/>
              </a:ext>
            </a:extLst>
          </p:cNvPr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GB" sz="1800" b="0" u="none" dirty="0">
              <a:effectLst/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</p:txBody>
      </p:sp>
      <p:sp>
        <p:nvSpPr>
          <p:cNvPr id="4" name="Slide Number Placeholder 3">
            <a:extLst>
              <a:ext uri="{FF2B5EF4-FFF2-40B4-BE49-F238E27FC236}">
                <a16:creationId xmlns:a16="http://schemas.microsoft.com/office/drawing/2014/main" id="{7733B783-F450-095E-BE88-79358EA3F3D4}"/>
              </a:ext>
            </a:extLst>
          </p:cNvPr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pPr marL="0" marR="0" lvl="0" indent="0" algn="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fld id="{B70323D7-8D74-402A-B74C-D1093F83EA20}" type="slidenum">
              <a:rPr kumimoji="0" lang="en-GB" sz="1200" b="0" i="0" u="none" strike="noStrike" kern="1200" cap="none" spc="0" normalizeH="0" baseline="0" noProof="0" smtClean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pPr marL="0" marR="0" lvl="0" indent="0" algn="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t>4</a:t>
            </a:fld>
            <a:endParaRPr kumimoji="0" lang="en-GB" sz="1200" b="0" i="0" u="none" strike="noStrike" kern="1200" cap="none" spc="0" normalizeH="0" baseline="0" noProof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</p:spTree>
    <p:extLst>
      <p:ext uri="{BB962C8B-B14F-4D97-AF65-F5344CB8AC3E}">
        <p14:creationId xmlns:p14="http://schemas.microsoft.com/office/powerpoint/2010/main" val="3183480752"/>
      </p:ext>
    </p:extLst>
  </p:cSld>
  <p:clrMapOvr>
    <a:masterClrMapping/>
  </p:clrMapOvr>
</p:notes>
</file>

<file path=ppt/notesSlides/notesSlide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6D60D01E-E776-75A3-9C7D-71257B08B1BF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>
            <a:extLst>
              <a:ext uri="{FF2B5EF4-FFF2-40B4-BE49-F238E27FC236}">
                <a16:creationId xmlns:a16="http://schemas.microsoft.com/office/drawing/2014/main" id="{8F150677-8495-1BC2-B70A-1AEE2800A156}"/>
              </a:ext>
            </a:extLst>
          </p:cNvPr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>
            <a:extLst>
              <a:ext uri="{FF2B5EF4-FFF2-40B4-BE49-F238E27FC236}">
                <a16:creationId xmlns:a16="http://schemas.microsoft.com/office/drawing/2014/main" id="{BF6D6E80-7557-C531-62EF-C2711991418C}"/>
              </a:ext>
            </a:extLst>
          </p:cNvPr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GB" sz="1800" b="0" u="none" dirty="0">
              <a:effectLst/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</p:txBody>
      </p:sp>
      <p:sp>
        <p:nvSpPr>
          <p:cNvPr id="4" name="Slide Number Placeholder 3">
            <a:extLst>
              <a:ext uri="{FF2B5EF4-FFF2-40B4-BE49-F238E27FC236}">
                <a16:creationId xmlns:a16="http://schemas.microsoft.com/office/drawing/2014/main" id="{F3517C44-6923-935C-5791-0B64264F70A0}"/>
              </a:ext>
            </a:extLst>
          </p:cNvPr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pPr marL="0" marR="0" lvl="0" indent="0" algn="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fld id="{B70323D7-8D74-402A-B74C-D1093F83EA20}" type="slidenum">
              <a:rPr kumimoji="0" lang="en-GB" sz="1200" b="0" i="0" u="none" strike="noStrike" kern="1200" cap="none" spc="0" normalizeH="0" baseline="0" noProof="0" smtClean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pPr marL="0" marR="0" lvl="0" indent="0" algn="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t>5</a:t>
            </a:fld>
            <a:endParaRPr kumimoji="0" lang="en-GB" sz="1200" b="0" i="0" u="none" strike="noStrike" kern="1200" cap="none" spc="0" normalizeH="0" baseline="0" noProof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</p:spTree>
    <p:extLst>
      <p:ext uri="{BB962C8B-B14F-4D97-AF65-F5344CB8AC3E}">
        <p14:creationId xmlns:p14="http://schemas.microsoft.com/office/powerpoint/2010/main" val="2183467892"/>
      </p:ext>
    </p:extLst>
  </p:cSld>
  <p:clrMapOvr>
    <a:masterClrMapping/>
  </p:clrMapOvr>
</p:notes>
</file>

<file path=ppt/notesSlides/notesSlide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CFC35A52-E627-2326-6D41-3DDCE16A88A2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>
            <a:extLst>
              <a:ext uri="{FF2B5EF4-FFF2-40B4-BE49-F238E27FC236}">
                <a16:creationId xmlns:a16="http://schemas.microsoft.com/office/drawing/2014/main" id="{B5B5E76C-5945-6FA1-54D5-68C4F5062E0C}"/>
              </a:ext>
            </a:extLst>
          </p:cNvPr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>
            <a:extLst>
              <a:ext uri="{FF2B5EF4-FFF2-40B4-BE49-F238E27FC236}">
                <a16:creationId xmlns:a16="http://schemas.microsoft.com/office/drawing/2014/main" id="{69A17F50-25F0-0697-F060-CEF27D6195AB}"/>
              </a:ext>
            </a:extLst>
          </p:cNvPr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GB" sz="1800" b="0" u="none" dirty="0">
              <a:effectLst/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</p:txBody>
      </p:sp>
      <p:sp>
        <p:nvSpPr>
          <p:cNvPr id="4" name="Slide Number Placeholder 3">
            <a:extLst>
              <a:ext uri="{FF2B5EF4-FFF2-40B4-BE49-F238E27FC236}">
                <a16:creationId xmlns:a16="http://schemas.microsoft.com/office/drawing/2014/main" id="{C62F7132-A041-97E2-55A6-397F25252216}"/>
              </a:ext>
            </a:extLst>
          </p:cNvPr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pPr marL="0" marR="0" lvl="0" indent="0" algn="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fld id="{B70323D7-8D74-402A-B74C-D1093F83EA20}" type="slidenum">
              <a:rPr kumimoji="0" lang="en-GB" sz="1200" b="0" i="0" u="none" strike="noStrike" kern="1200" cap="none" spc="0" normalizeH="0" baseline="0" noProof="0" smtClean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pPr marL="0" marR="0" lvl="0" indent="0" algn="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t>6</a:t>
            </a:fld>
            <a:endParaRPr kumimoji="0" lang="en-GB" sz="1200" b="0" i="0" u="none" strike="noStrike" kern="1200" cap="none" spc="0" normalizeH="0" baseline="0" noProof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</p:spTree>
    <p:extLst>
      <p:ext uri="{BB962C8B-B14F-4D97-AF65-F5344CB8AC3E}">
        <p14:creationId xmlns:p14="http://schemas.microsoft.com/office/powerpoint/2010/main" val="1621816000"/>
      </p:ext>
    </p:extLst>
  </p:cSld>
  <p:clrMapOvr>
    <a:masterClrMapping/>
  </p:clrMapOvr>
</p:notes>
</file>

<file path=ppt/notesSlides/notesSlide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FBC7CEB8-5C8F-1998-E6D7-697C1DA458BC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>
            <a:extLst>
              <a:ext uri="{FF2B5EF4-FFF2-40B4-BE49-F238E27FC236}">
                <a16:creationId xmlns:a16="http://schemas.microsoft.com/office/drawing/2014/main" id="{5018DBAF-3782-EC26-7BEF-1D2BD0B8C1A6}"/>
              </a:ext>
            </a:extLst>
          </p:cNvPr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>
            <a:extLst>
              <a:ext uri="{FF2B5EF4-FFF2-40B4-BE49-F238E27FC236}">
                <a16:creationId xmlns:a16="http://schemas.microsoft.com/office/drawing/2014/main" id="{F3707A77-65E8-3D40-AE5E-D00FC39EF790}"/>
              </a:ext>
            </a:extLst>
          </p:cNvPr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GB" sz="1800" b="0" u="none" dirty="0">
              <a:effectLst/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</p:txBody>
      </p:sp>
      <p:sp>
        <p:nvSpPr>
          <p:cNvPr id="4" name="Slide Number Placeholder 3">
            <a:extLst>
              <a:ext uri="{FF2B5EF4-FFF2-40B4-BE49-F238E27FC236}">
                <a16:creationId xmlns:a16="http://schemas.microsoft.com/office/drawing/2014/main" id="{BA78B91C-E698-448C-88D0-74DE332CB1D9}"/>
              </a:ext>
            </a:extLst>
          </p:cNvPr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pPr marL="0" marR="0" lvl="0" indent="0" algn="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fld id="{B70323D7-8D74-402A-B74C-D1093F83EA20}" type="slidenum">
              <a:rPr kumimoji="0" lang="en-GB" sz="1200" b="0" i="0" u="none" strike="noStrike" kern="1200" cap="none" spc="0" normalizeH="0" baseline="0" noProof="0" smtClean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pPr marL="0" marR="0" lvl="0" indent="0" algn="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t>7</a:t>
            </a:fld>
            <a:endParaRPr kumimoji="0" lang="en-GB" sz="1200" b="0" i="0" u="none" strike="noStrike" kern="1200" cap="none" spc="0" normalizeH="0" baseline="0" noProof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</p:spTree>
    <p:extLst>
      <p:ext uri="{BB962C8B-B14F-4D97-AF65-F5344CB8AC3E}">
        <p14:creationId xmlns:p14="http://schemas.microsoft.com/office/powerpoint/2010/main" val="2810744187"/>
      </p:ext>
    </p:extLst>
  </p:cSld>
  <p:clrMapOvr>
    <a:masterClrMapping/>
  </p:clrMapOvr>
</p:notes>
</file>

<file path=ppt/notesSlides/notesSlide8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1E34C5FF-88DB-35BB-F1E8-EC3C64E0918E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>
            <a:extLst>
              <a:ext uri="{FF2B5EF4-FFF2-40B4-BE49-F238E27FC236}">
                <a16:creationId xmlns:a16="http://schemas.microsoft.com/office/drawing/2014/main" id="{B7AB4683-F55D-A009-AEAC-23CD1DCEACCF}"/>
              </a:ext>
            </a:extLst>
          </p:cNvPr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>
            <a:extLst>
              <a:ext uri="{FF2B5EF4-FFF2-40B4-BE49-F238E27FC236}">
                <a16:creationId xmlns:a16="http://schemas.microsoft.com/office/drawing/2014/main" id="{5FA9317D-110F-6A30-6D5D-7BA859D18F61}"/>
              </a:ext>
            </a:extLst>
          </p:cNvPr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GB" sz="1800" b="0" u="none" dirty="0">
              <a:effectLst/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</p:txBody>
      </p:sp>
      <p:sp>
        <p:nvSpPr>
          <p:cNvPr id="4" name="Slide Number Placeholder 3">
            <a:extLst>
              <a:ext uri="{FF2B5EF4-FFF2-40B4-BE49-F238E27FC236}">
                <a16:creationId xmlns:a16="http://schemas.microsoft.com/office/drawing/2014/main" id="{589CB0FB-79CD-F7B5-7A59-79C85FC1F8EE}"/>
              </a:ext>
            </a:extLst>
          </p:cNvPr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pPr marL="0" marR="0" lvl="0" indent="0" algn="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fld id="{B70323D7-8D74-402A-B74C-D1093F83EA20}" type="slidenum">
              <a:rPr kumimoji="0" lang="en-GB" sz="1200" b="0" i="0" u="none" strike="noStrike" kern="1200" cap="none" spc="0" normalizeH="0" baseline="0" noProof="0" smtClean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pPr marL="0" marR="0" lvl="0" indent="0" algn="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t>8</a:t>
            </a:fld>
            <a:endParaRPr kumimoji="0" lang="en-GB" sz="1200" b="0" i="0" u="none" strike="noStrike" kern="1200" cap="none" spc="0" normalizeH="0" baseline="0" noProof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</p:spTree>
    <p:extLst>
      <p:ext uri="{BB962C8B-B14F-4D97-AF65-F5344CB8AC3E}">
        <p14:creationId xmlns:p14="http://schemas.microsoft.com/office/powerpoint/2010/main" val="2703733749"/>
      </p:ext>
    </p:extLst>
  </p:cSld>
  <p:clrMapOvr>
    <a:masterClrMapping/>
  </p:clrMapOvr>
</p:notes>
</file>

<file path=ppt/notesSlides/notesSlide9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78602E80-1184-E207-2009-794CAA606F4D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>
            <a:extLst>
              <a:ext uri="{FF2B5EF4-FFF2-40B4-BE49-F238E27FC236}">
                <a16:creationId xmlns:a16="http://schemas.microsoft.com/office/drawing/2014/main" id="{A2835296-142A-86B7-AD5B-8B1155825972}"/>
              </a:ext>
            </a:extLst>
          </p:cNvPr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>
            <a:extLst>
              <a:ext uri="{FF2B5EF4-FFF2-40B4-BE49-F238E27FC236}">
                <a16:creationId xmlns:a16="http://schemas.microsoft.com/office/drawing/2014/main" id="{D72CC4C7-DCB4-A495-69A7-2B9F3FD1421B}"/>
              </a:ext>
            </a:extLst>
          </p:cNvPr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GB" sz="1800" b="0" u="none" dirty="0">
              <a:effectLst/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</p:txBody>
      </p:sp>
      <p:sp>
        <p:nvSpPr>
          <p:cNvPr id="4" name="Slide Number Placeholder 3">
            <a:extLst>
              <a:ext uri="{FF2B5EF4-FFF2-40B4-BE49-F238E27FC236}">
                <a16:creationId xmlns:a16="http://schemas.microsoft.com/office/drawing/2014/main" id="{89EA8E68-56D6-EB70-8CB2-EA8B4314BEDD}"/>
              </a:ext>
            </a:extLst>
          </p:cNvPr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pPr marL="0" marR="0" lvl="0" indent="0" algn="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fld id="{B70323D7-8D74-402A-B74C-D1093F83EA20}" type="slidenum">
              <a:rPr kumimoji="0" lang="en-GB" sz="1200" b="0" i="0" u="none" strike="noStrike" kern="1200" cap="none" spc="0" normalizeH="0" baseline="0" noProof="0" smtClean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pPr marL="0" marR="0" lvl="0" indent="0" algn="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t>9</a:t>
            </a:fld>
            <a:endParaRPr kumimoji="0" lang="en-GB" sz="1200" b="0" i="0" u="none" strike="noStrike" kern="1200" cap="none" spc="0" normalizeH="0" baseline="0" noProof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</p:spTree>
    <p:extLst>
      <p:ext uri="{BB962C8B-B14F-4D97-AF65-F5344CB8AC3E}">
        <p14:creationId xmlns:p14="http://schemas.microsoft.com/office/powerpoint/2010/main" val="3433035165"/>
      </p:ext>
    </p:extLst>
  </p:cSld>
  <p:clrMapOvr>
    <a:masterClrMapping/>
  </p:clrMapOvr>
</p:notes>
</file>

<file path=ppt/notesSlides/notesSlide10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404C761B-6F2C-4AF2-70EB-9789A0B20D14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>
            <a:extLst>
              <a:ext uri="{FF2B5EF4-FFF2-40B4-BE49-F238E27FC236}">
                <a16:creationId xmlns:a16="http://schemas.microsoft.com/office/drawing/2014/main" id="{371CF86E-CD81-49E5-8C4C-6A1F4D280542}"/>
              </a:ext>
            </a:extLst>
          </p:cNvPr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>
            <a:extLst>
              <a:ext uri="{FF2B5EF4-FFF2-40B4-BE49-F238E27FC236}">
                <a16:creationId xmlns:a16="http://schemas.microsoft.com/office/drawing/2014/main" id="{5D4FEDDE-4F99-DD60-EE4B-BB5E9FCC5814}"/>
              </a:ext>
            </a:extLst>
          </p:cNvPr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GB" sz="1800" b="0" u="none" dirty="0">
              <a:effectLst/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</p:txBody>
      </p:sp>
      <p:sp>
        <p:nvSpPr>
          <p:cNvPr id="4" name="Slide Number Placeholder 3">
            <a:extLst>
              <a:ext uri="{FF2B5EF4-FFF2-40B4-BE49-F238E27FC236}">
                <a16:creationId xmlns:a16="http://schemas.microsoft.com/office/drawing/2014/main" id="{651D2DE9-5E84-39BC-FB9D-8627BF1A63CB}"/>
              </a:ext>
            </a:extLst>
          </p:cNvPr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pPr marL="0" marR="0" lvl="0" indent="0" algn="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fld id="{B70323D7-8D74-402A-B74C-D1093F83EA20}" type="slidenum">
              <a:rPr kumimoji="0" lang="en-GB" sz="1200" b="0" i="0" u="none" strike="noStrike" kern="1200" cap="none" spc="0" normalizeH="0" baseline="0" noProof="0" smtClean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pPr marL="0" marR="0" lvl="0" indent="0" algn="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t>10</a:t>
            </a:fld>
            <a:endParaRPr kumimoji="0" lang="en-GB" sz="1200" b="0" i="0" u="none" strike="noStrike" kern="1200" cap="none" spc="0" normalizeH="0" baseline="0" noProof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</p:spTree>
    <p:extLst>
      <p:ext uri="{BB962C8B-B14F-4D97-AF65-F5344CB8AC3E}">
        <p14:creationId xmlns:p14="http://schemas.microsoft.com/office/powerpoint/2010/main" val="3899888255"/>
      </p:ext>
    </p:extLst>
  </p:cSld>
  <p:clrMapOvr>
    <a:masterClrMapping/>
  </p:clrMapOvr>
</p:notes>
</file>

<file path=ppt/notesSlides/notesSlide1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03B535DC-C785-7A3D-B066-FC8541BDA791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>
            <a:extLst>
              <a:ext uri="{FF2B5EF4-FFF2-40B4-BE49-F238E27FC236}">
                <a16:creationId xmlns:a16="http://schemas.microsoft.com/office/drawing/2014/main" id="{32588FC4-E84B-EBF1-2A02-ECB9E2E5C9E2}"/>
              </a:ext>
            </a:extLst>
          </p:cNvPr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>
            <a:extLst>
              <a:ext uri="{FF2B5EF4-FFF2-40B4-BE49-F238E27FC236}">
                <a16:creationId xmlns:a16="http://schemas.microsoft.com/office/drawing/2014/main" id="{D9486293-DFB8-8BF8-6E68-A86D76AE44A2}"/>
              </a:ext>
            </a:extLst>
          </p:cNvPr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GB" sz="1800" b="0" u="none" dirty="0">
              <a:effectLst/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</p:txBody>
      </p:sp>
      <p:sp>
        <p:nvSpPr>
          <p:cNvPr id="4" name="Slide Number Placeholder 3">
            <a:extLst>
              <a:ext uri="{FF2B5EF4-FFF2-40B4-BE49-F238E27FC236}">
                <a16:creationId xmlns:a16="http://schemas.microsoft.com/office/drawing/2014/main" id="{8BE23AA8-4181-0BE5-DE59-1605A5F0702F}"/>
              </a:ext>
            </a:extLst>
          </p:cNvPr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pPr marL="0" marR="0" lvl="0" indent="0" algn="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fld id="{B70323D7-8D74-402A-B74C-D1093F83EA20}" type="slidenum">
              <a:rPr kumimoji="0" lang="en-GB" sz="1200" b="0" i="0" u="none" strike="noStrike" kern="1200" cap="none" spc="0" normalizeH="0" baseline="0" noProof="0" smtClean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pPr marL="0" marR="0" lvl="0" indent="0" algn="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t>11</a:t>
            </a:fld>
            <a:endParaRPr kumimoji="0" lang="en-GB" sz="1200" b="0" i="0" u="none" strike="noStrike" kern="1200" cap="none" spc="0" normalizeH="0" baseline="0" noProof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</p:spTree>
    <p:extLst>
      <p:ext uri="{BB962C8B-B14F-4D97-AF65-F5344CB8AC3E}">
        <p14:creationId xmlns:p14="http://schemas.microsoft.com/office/powerpoint/2010/main" val="1386676132"/>
      </p:ext>
    </p:extLst>
  </p:cSld>
  <p:clrMapOvr>
    <a:masterClrMapping/>
  </p:clrMapOvr>
</p:notes>
</file>

<file path=ppt/notesSlides/notesSlide1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9AB54EC3-F628-76FF-4654-57749DE68786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>
            <a:extLst>
              <a:ext uri="{FF2B5EF4-FFF2-40B4-BE49-F238E27FC236}">
                <a16:creationId xmlns:a16="http://schemas.microsoft.com/office/drawing/2014/main" id="{1DB94CF4-0604-1294-E405-709000A42351}"/>
              </a:ext>
            </a:extLst>
          </p:cNvPr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>
            <a:extLst>
              <a:ext uri="{FF2B5EF4-FFF2-40B4-BE49-F238E27FC236}">
                <a16:creationId xmlns:a16="http://schemas.microsoft.com/office/drawing/2014/main" id="{4E27B53C-B603-CFAE-E506-AB6EA74FCD67}"/>
              </a:ext>
            </a:extLst>
          </p:cNvPr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GB" sz="1800" b="0" u="none" dirty="0">
              <a:effectLst/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</p:txBody>
      </p:sp>
      <p:sp>
        <p:nvSpPr>
          <p:cNvPr id="4" name="Slide Number Placeholder 3">
            <a:extLst>
              <a:ext uri="{FF2B5EF4-FFF2-40B4-BE49-F238E27FC236}">
                <a16:creationId xmlns:a16="http://schemas.microsoft.com/office/drawing/2014/main" id="{E98A8F47-2128-1842-3D35-82EC10C53A54}"/>
              </a:ext>
            </a:extLst>
          </p:cNvPr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pPr marL="0" marR="0" lvl="0" indent="0" algn="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fld id="{B70323D7-8D74-402A-B74C-D1093F83EA20}" type="slidenum">
              <a:rPr kumimoji="0" lang="en-GB" sz="1200" b="0" i="0" u="none" strike="noStrike" kern="1200" cap="none" spc="0" normalizeH="0" baseline="0" noProof="0" smtClean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pPr marL="0" marR="0" lvl="0" indent="0" algn="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t>12</a:t>
            </a:fld>
            <a:endParaRPr kumimoji="0" lang="en-GB" sz="1200" b="0" i="0" u="none" strike="noStrike" kern="1200" cap="none" spc="0" normalizeH="0" baseline="0" noProof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</p:spTree>
    <p:extLst>
      <p:ext uri="{BB962C8B-B14F-4D97-AF65-F5344CB8AC3E}">
        <p14:creationId xmlns:p14="http://schemas.microsoft.com/office/powerpoint/2010/main" val="3322692497"/>
      </p:ext>
    </p:extLst>
  </p:cSld>
  <p:clrMapOvr>
    <a:masterClrMapping/>
  </p:clrMapOvr>
</p:notes>
</file>

<file path=ppt/notesSlides/notesSlide1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3F4B5864-52BB-05BB-BD21-D326DED46730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>
            <a:extLst>
              <a:ext uri="{FF2B5EF4-FFF2-40B4-BE49-F238E27FC236}">
                <a16:creationId xmlns:a16="http://schemas.microsoft.com/office/drawing/2014/main" id="{16F833DD-8B1A-CB02-BAE7-73646D0B6DFB}"/>
              </a:ext>
            </a:extLst>
          </p:cNvPr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>
            <a:extLst>
              <a:ext uri="{FF2B5EF4-FFF2-40B4-BE49-F238E27FC236}">
                <a16:creationId xmlns:a16="http://schemas.microsoft.com/office/drawing/2014/main" id="{81BCE6EB-B190-593D-A283-105263855CA2}"/>
              </a:ext>
            </a:extLst>
          </p:cNvPr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GB" sz="1800" b="0" u="none" dirty="0">
              <a:effectLst/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</p:txBody>
      </p:sp>
      <p:sp>
        <p:nvSpPr>
          <p:cNvPr id="4" name="Slide Number Placeholder 3">
            <a:extLst>
              <a:ext uri="{FF2B5EF4-FFF2-40B4-BE49-F238E27FC236}">
                <a16:creationId xmlns:a16="http://schemas.microsoft.com/office/drawing/2014/main" id="{47B9A614-F157-99AB-6103-57387EAA1275}"/>
              </a:ext>
            </a:extLst>
          </p:cNvPr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pPr marL="0" marR="0" lvl="0" indent="0" algn="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fld id="{B70323D7-8D74-402A-B74C-D1093F83EA20}" type="slidenum">
              <a:rPr kumimoji="0" lang="en-GB" sz="1200" b="0" i="0" u="none" strike="noStrike" kern="1200" cap="none" spc="0" normalizeH="0" baseline="0" noProof="0" smtClean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pPr marL="0" marR="0" lvl="0" indent="0" algn="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t>13</a:t>
            </a:fld>
            <a:endParaRPr kumimoji="0" lang="en-GB" sz="1200" b="0" i="0" u="none" strike="noStrike" kern="1200" cap="none" spc="0" normalizeH="0" baseline="0" noProof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</p:spTree>
    <p:extLst>
      <p:ext uri="{BB962C8B-B14F-4D97-AF65-F5344CB8AC3E}">
        <p14:creationId xmlns:p14="http://schemas.microsoft.com/office/powerpoint/2010/main" val="657108840"/>
      </p:ext>
    </p:extLst>
  </p:cSld>
  <p:clrMapOvr>
    <a:masterClrMapping/>
  </p:clrMapOvr>
</p:notes>
</file>

<file path=ppt/notesSlides/notesSlide1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DC058A4E-91F6-3749-B848-C737B247B010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>
            <a:extLst>
              <a:ext uri="{FF2B5EF4-FFF2-40B4-BE49-F238E27FC236}">
                <a16:creationId xmlns:a16="http://schemas.microsoft.com/office/drawing/2014/main" id="{0991767E-99AC-6665-4F4D-D539D01A5F06}"/>
              </a:ext>
            </a:extLst>
          </p:cNvPr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>
            <a:extLst>
              <a:ext uri="{FF2B5EF4-FFF2-40B4-BE49-F238E27FC236}">
                <a16:creationId xmlns:a16="http://schemas.microsoft.com/office/drawing/2014/main" id="{A43FAD27-8848-D2BA-5EC6-06E603C4E3C2}"/>
              </a:ext>
            </a:extLst>
          </p:cNvPr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GB" sz="1800" b="0" u="none" dirty="0">
              <a:effectLst/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</p:txBody>
      </p:sp>
      <p:sp>
        <p:nvSpPr>
          <p:cNvPr id="4" name="Slide Number Placeholder 3">
            <a:extLst>
              <a:ext uri="{FF2B5EF4-FFF2-40B4-BE49-F238E27FC236}">
                <a16:creationId xmlns:a16="http://schemas.microsoft.com/office/drawing/2014/main" id="{EC07AABB-389B-29DA-189C-A04AD7C60E5F}"/>
              </a:ext>
            </a:extLst>
          </p:cNvPr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pPr marL="0" marR="0" lvl="0" indent="0" algn="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fld id="{B70323D7-8D74-402A-B74C-D1093F83EA20}" type="slidenum">
              <a:rPr kumimoji="0" lang="en-GB" sz="1200" b="0" i="0" u="none" strike="noStrike" kern="1200" cap="none" spc="0" normalizeH="0" baseline="0" noProof="0" smtClean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pPr marL="0" marR="0" lvl="0" indent="0" algn="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t>14</a:t>
            </a:fld>
            <a:endParaRPr kumimoji="0" lang="en-GB" sz="1200" b="0" i="0" u="none" strike="noStrike" kern="1200" cap="none" spc="0" normalizeH="0" baseline="0" noProof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</p:spTree>
    <p:extLst>
      <p:ext uri="{BB962C8B-B14F-4D97-AF65-F5344CB8AC3E}">
        <p14:creationId xmlns:p14="http://schemas.microsoft.com/office/powerpoint/2010/main" val="3320810408"/>
      </p:ext>
    </p:extLst>
  </p:cSld>
  <p:clrMapOvr>
    <a:masterClrMapping/>
  </p:clrMapOvr>
</p:notes>
</file>

<file path=ppt/notesSlides/notesSlide1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6E2D115F-DF4C-8D1E-78A8-46F32994BFD3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>
            <a:extLst>
              <a:ext uri="{FF2B5EF4-FFF2-40B4-BE49-F238E27FC236}">
                <a16:creationId xmlns:a16="http://schemas.microsoft.com/office/drawing/2014/main" id="{D420607F-1265-1331-DF0B-F3426050CCE6}"/>
              </a:ext>
            </a:extLst>
          </p:cNvPr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>
            <a:extLst>
              <a:ext uri="{FF2B5EF4-FFF2-40B4-BE49-F238E27FC236}">
                <a16:creationId xmlns:a16="http://schemas.microsoft.com/office/drawing/2014/main" id="{63E76E02-5E96-F47E-CE94-BAC57F6D7C5E}"/>
              </a:ext>
            </a:extLst>
          </p:cNvPr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GB" sz="1800" b="0" u="none" dirty="0">
              <a:effectLst/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</p:txBody>
      </p:sp>
      <p:sp>
        <p:nvSpPr>
          <p:cNvPr id="4" name="Slide Number Placeholder 3">
            <a:extLst>
              <a:ext uri="{FF2B5EF4-FFF2-40B4-BE49-F238E27FC236}">
                <a16:creationId xmlns:a16="http://schemas.microsoft.com/office/drawing/2014/main" id="{BF30B031-39B2-473D-81DA-29521293396A}"/>
              </a:ext>
            </a:extLst>
          </p:cNvPr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pPr marL="0" marR="0" lvl="0" indent="0" algn="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fld id="{B70323D7-8D74-402A-B74C-D1093F83EA20}" type="slidenum">
              <a:rPr kumimoji="0" lang="en-GB" sz="1200" b="0" i="0" u="none" strike="noStrike" kern="1200" cap="none" spc="0" normalizeH="0" baseline="0" noProof="0" smtClean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pPr marL="0" marR="0" lvl="0" indent="0" algn="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t>15</a:t>
            </a:fld>
            <a:endParaRPr kumimoji="0" lang="en-GB" sz="1200" b="0" i="0" u="none" strike="noStrike" kern="1200" cap="none" spc="0" normalizeH="0" baseline="0" noProof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</p:spTree>
    <p:extLst>
      <p:ext uri="{BB962C8B-B14F-4D97-AF65-F5344CB8AC3E}">
        <p14:creationId xmlns:p14="http://schemas.microsoft.com/office/powerpoint/2010/main" val="435993981"/>
      </p:ext>
    </p:extLst>
  </p:cSld>
  <p:clrMapOvr>
    <a:masterClrMapping/>
  </p:clrMapOvr>
</p:notes>
</file>

<file path=ppt/notesSlides/notesSlide1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C91C27CE-F886-FB90-E50B-B494E8961CE5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>
            <a:extLst>
              <a:ext uri="{FF2B5EF4-FFF2-40B4-BE49-F238E27FC236}">
                <a16:creationId xmlns:a16="http://schemas.microsoft.com/office/drawing/2014/main" id="{A537E8D4-0C94-D42E-09A9-21C08D4AE73A}"/>
              </a:ext>
            </a:extLst>
          </p:cNvPr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>
            <a:extLst>
              <a:ext uri="{FF2B5EF4-FFF2-40B4-BE49-F238E27FC236}">
                <a16:creationId xmlns:a16="http://schemas.microsoft.com/office/drawing/2014/main" id="{83D5909E-90A9-DD8B-A61B-5D5EE1301B9A}"/>
              </a:ext>
            </a:extLst>
          </p:cNvPr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GB" sz="1800" b="0" u="none" dirty="0">
              <a:effectLst/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</p:txBody>
      </p:sp>
      <p:sp>
        <p:nvSpPr>
          <p:cNvPr id="4" name="Slide Number Placeholder 3">
            <a:extLst>
              <a:ext uri="{FF2B5EF4-FFF2-40B4-BE49-F238E27FC236}">
                <a16:creationId xmlns:a16="http://schemas.microsoft.com/office/drawing/2014/main" id="{172E20D7-7533-C163-F03B-D216722E4099}"/>
              </a:ext>
            </a:extLst>
          </p:cNvPr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pPr marL="0" marR="0" lvl="0" indent="0" algn="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fld id="{B70323D7-8D74-402A-B74C-D1093F83EA20}" type="slidenum">
              <a:rPr kumimoji="0" lang="en-GB" sz="1200" b="0" i="0" u="none" strike="noStrike" kern="1200" cap="none" spc="0" normalizeH="0" baseline="0" noProof="0" smtClean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pPr marL="0" marR="0" lvl="0" indent="0" algn="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t>16</a:t>
            </a:fld>
            <a:endParaRPr kumimoji="0" lang="en-GB" sz="1200" b="0" i="0" u="none" strike="noStrike" kern="1200" cap="none" spc="0" normalizeH="0" baseline="0" noProof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</p:spTree>
    <p:extLst>
      <p:ext uri="{BB962C8B-B14F-4D97-AF65-F5344CB8AC3E}">
        <p14:creationId xmlns:p14="http://schemas.microsoft.com/office/powerpoint/2010/main" val="505257978"/>
      </p:ext>
    </p:extLst>
  </p:cSld>
  <p:clrMapOvr>
    <a:masterClrMapping/>
  </p:clrMapOvr>
</p:notes>
</file>

<file path=ppt/notesSlides/notesSlide1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0FB09FB9-500F-900B-2F37-06D220212037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>
            <a:extLst>
              <a:ext uri="{FF2B5EF4-FFF2-40B4-BE49-F238E27FC236}">
                <a16:creationId xmlns:a16="http://schemas.microsoft.com/office/drawing/2014/main" id="{9B19C0D4-CC86-F8D0-3FB6-2E3A2DFB6CCA}"/>
              </a:ext>
            </a:extLst>
          </p:cNvPr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>
            <a:extLst>
              <a:ext uri="{FF2B5EF4-FFF2-40B4-BE49-F238E27FC236}">
                <a16:creationId xmlns:a16="http://schemas.microsoft.com/office/drawing/2014/main" id="{281F8F67-FAA1-7289-F5F2-E326F1C39075}"/>
              </a:ext>
            </a:extLst>
          </p:cNvPr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GB" sz="1800" b="0" u="none" dirty="0">
              <a:effectLst/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</p:txBody>
      </p:sp>
      <p:sp>
        <p:nvSpPr>
          <p:cNvPr id="4" name="Slide Number Placeholder 3">
            <a:extLst>
              <a:ext uri="{FF2B5EF4-FFF2-40B4-BE49-F238E27FC236}">
                <a16:creationId xmlns:a16="http://schemas.microsoft.com/office/drawing/2014/main" id="{A41D3A4F-D6D7-2259-7B9D-9288DFB0E9FB}"/>
              </a:ext>
            </a:extLst>
          </p:cNvPr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pPr marL="0" marR="0" lvl="0" indent="0" algn="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fld id="{B70323D7-8D74-402A-B74C-D1093F83EA20}" type="slidenum">
              <a:rPr kumimoji="0" lang="en-GB" sz="1200" b="0" i="0" u="none" strike="noStrike" kern="1200" cap="none" spc="0" normalizeH="0" baseline="0" noProof="0" smtClean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pPr marL="0" marR="0" lvl="0" indent="0" algn="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t>17</a:t>
            </a:fld>
            <a:endParaRPr kumimoji="0" lang="en-GB" sz="1200" b="0" i="0" u="none" strike="noStrike" kern="1200" cap="none" spc="0" normalizeH="0" baseline="0" noProof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</p:spTree>
    <p:extLst>
      <p:ext uri="{BB962C8B-B14F-4D97-AF65-F5344CB8AC3E}">
        <p14:creationId xmlns:p14="http://schemas.microsoft.com/office/powerpoint/2010/main" val="406636794"/>
      </p:ext>
    </p:extLst>
  </p:cSld>
  <p:clrMapOvr>
    <a:masterClrMapping/>
  </p:clrMapOvr>
</p:notes>
</file>

<file path=ppt/notesSlides/notesSlide18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83B2D80A-DECA-9E40-723C-937686086A66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>
            <a:extLst>
              <a:ext uri="{FF2B5EF4-FFF2-40B4-BE49-F238E27FC236}">
                <a16:creationId xmlns:a16="http://schemas.microsoft.com/office/drawing/2014/main" id="{15C3E952-A2A4-72EA-4F84-C6CCFB522BEA}"/>
              </a:ext>
            </a:extLst>
          </p:cNvPr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>
            <a:extLst>
              <a:ext uri="{FF2B5EF4-FFF2-40B4-BE49-F238E27FC236}">
                <a16:creationId xmlns:a16="http://schemas.microsoft.com/office/drawing/2014/main" id="{1F5A930F-4313-4F45-3FFD-9E44C9BAD9A9}"/>
              </a:ext>
            </a:extLst>
          </p:cNvPr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GB" sz="1800" b="0" u="none" dirty="0">
              <a:effectLst/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</p:txBody>
      </p:sp>
      <p:sp>
        <p:nvSpPr>
          <p:cNvPr id="4" name="Slide Number Placeholder 3">
            <a:extLst>
              <a:ext uri="{FF2B5EF4-FFF2-40B4-BE49-F238E27FC236}">
                <a16:creationId xmlns:a16="http://schemas.microsoft.com/office/drawing/2014/main" id="{0671C919-3D1E-A76B-04D2-A49BE05879E0}"/>
              </a:ext>
            </a:extLst>
          </p:cNvPr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pPr marL="0" marR="0" lvl="0" indent="0" algn="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fld id="{B70323D7-8D74-402A-B74C-D1093F83EA20}" type="slidenum">
              <a:rPr kumimoji="0" lang="en-GB" sz="1200" b="0" i="0" u="none" strike="noStrike" kern="1200" cap="none" spc="0" normalizeH="0" baseline="0" noProof="0" smtClean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pPr marL="0" marR="0" lvl="0" indent="0" algn="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t>18</a:t>
            </a:fld>
            <a:endParaRPr kumimoji="0" lang="en-GB" sz="1200" b="0" i="0" u="none" strike="noStrike" kern="1200" cap="none" spc="0" normalizeH="0" baseline="0" noProof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</p:spTree>
    <p:extLst>
      <p:ext uri="{BB962C8B-B14F-4D97-AF65-F5344CB8AC3E}">
        <p14:creationId xmlns:p14="http://schemas.microsoft.com/office/powerpoint/2010/main" val="1400585159"/>
      </p:ext>
    </p:extLst>
  </p:cSld>
  <p:clrMapOvr>
    <a:masterClrMapping/>
  </p:clrMapOvr>
</p:notes>
</file>

<file path=ppt/notesSlides/notesSlide19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D5F3EAEB-41BA-702B-FBB7-799E90497332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>
            <a:extLst>
              <a:ext uri="{FF2B5EF4-FFF2-40B4-BE49-F238E27FC236}">
                <a16:creationId xmlns:a16="http://schemas.microsoft.com/office/drawing/2014/main" id="{749FA17B-7247-4F2E-C7EC-147F0CEDF3B0}"/>
              </a:ext>
            </a:extLst>
          </p:cNvPr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>
            <a:extLst>
              <a:ext uri="{FF2B5EF4-FFF2-40B4-BE49-F238E27FC236}">
                <a16:creationId xmlns:a16="http://schemas.microsoft.com/office/drawing/2014/main" id="{6266F050-0ABE-0D1B-14F3-D03DC4E82321}"/>
              </a:ext>
            </a:extLst>
          </p:cNvPr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GB" sz="1800" b="0" u="none" dirty="0">
              <a:effectLst/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</p:txBody>
      </p:sp>
      <p:sp>
        <p:nvSpPr>
          <p:cNvPr id="4" name="Slide Number Placeholder 3">
            <a:extLst>
              <a:ext uri="{FF2B5EF4-FFF2-40B4-BE49-F238E27FC236}">
                <a16:creationId xmlns:a16="http://schemas.microsoft.com/office/drawing/2014/main" id="{79A9F29C-E69B-3789-6B72-1788206E9702}"/>
              </a:ext>
            </a:extLst>
          </p:cNvPr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pPr marL="0" marR="0" lvl="0" indent="0" algn="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fld id="{B70323D7-8D74-402A-B74C-D1093F83EA20}" type="slidenum">
              <a:rPr kumimoji="0" lang="en-GB" sz="1200" b="0" i="0" u="none" strike="noStrike" kern="1200" cap="none" spc="0" normalizeH="0" baseline="0" noProof="0" smtClean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pPr marL="0" marR="0" lvl="0" indent="0" algn="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t>19</a:t>
            </a:fld>
            <a:endParaRPr kumimoji="0" lang="en-GB" sz="1200" b="0" i="0" u="none" strike="noStrike" kern="1200" cap="none" spc="0" normalizeH="0" baseline="0" noProof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</p:spTree>
    <p:extLst>
      <p:ext uri="{BB962C8B-B14F-4D97-AF65-F5344CB8AC3E}">
        <p14:creationId xmlns:p14="http://schemas.microsoft.com/office/powerpoint/2010/main" val="2545920980"/>
      </p:ext>
    </p:extLst>
  </p:cSld>
  <p:clrMapOvr>
    <a:masterClrMapping/>
  </p:clrMapOvr>
</p:notes>
</file>

<file path=ppt/notesSlides/notesSlide20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E794BACA-E08E-9B17-D2EE-8B48354AF245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>
            <a:extLst>
              <a:ext uri="{FF2B5EF4-FFF2-40B4-BE49-F238E27FC236}">
                <a16:creationId xmlns:a16="http://schemas.microsoft.com/office/drawing/2014/main" id="{67D31E8A-1371-892A-D765-6C39ADA0945C}"/>
              </a:ext>
            </a:extLst>
          </p:cNvPr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>
            <a:extLst>
              <a:ext uri="{FF2B5EF4-FFF2-40B4-BE49-F238E27FC236}">
                <a16:creationId xmlns:a16="http://schemas.microsoft.com/office/drawing/2014/main" id="{E0F8F170-A3C9-B85A-0D2D-413AA76C2D25}"/>
              </a:ext>
            </a:extLst>
          </p:cNvPr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GB" sz="1800" b="0" u="none" dirty="0">
              <a:effectLst/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</p:txBody>
      </p:sp>
      <p:sp>
        <p:nvSpPr>
          <p:cNvPr id="4" name="Slide Number Placeholder 3">
            <a:extLst>
              <a:ext uri="{FF2B5EF4-FFF2-40B4-BE49-F238E27FC236}">
                <a16:creationId xmlns:a16="http://schemas.microsoft.com/office/drawing/2014/main" id="{A945247C-EA3C-0DA0-1265-7F4978BDC22F}"/>
              </a:ext>
            </a:extLst>
          </p:cNvPr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pPr marL="0" marR="0" lvl="0" indent="0" algn="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fld id="{B70323D7-8D74-402A-B74C-D1093F83EA20}" type="slidenum">
              <a:rPr kumimoji="0" lang="en-GB" sz="1200" b="0" i="0" u="none" strike="noStrike" kern="1200" cap="none" spc="0" normalizeH="0" baseline="0" noProof="0" smtClean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pPr marL="0" marR="0" lvl="0" indent="0" algn="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t>20</a:t>
            </a:fld>
            <a:endParaRPr kumimoji="0" lang="en-GB" sz="1200" b="0" i="0" u="none" strike="noStrike" kern="1200" cap="none" spc="0" normalizeH="0" baseline="0" noProof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</p:spTree>
    <p:extLst>
      <p:ext uri="{BB962C8B-B14F-4D97-AF65-F5344CB8AC3E}">
        <p14:creationId xmlns:p14="http://schemas.microsoft.com/office/powerpoint/2010/main" val="2711999749"/>
      </p:ext>
    </p:extLst>
  </p:cSld>
  <p:clrMapOvr>
    <a:masterClrMapping/>
  </p:clrMapOvr>
</p:notes>
</file>

<file path=ppt/notesSlides/notesSlide2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52DCF84C-8E98-A8A7-6223-F232AF32C431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>
            <a:extLst>
              <a:ext uri="{FF2B5EF4-FFF2-40B4-BE49-F238E27FC236}">
                <a16:creationId xmlns:a16="http://schemas.microsoft.com/office/drawing/2014/main" id="{CE0CDCF5-34B0-67A4-15BC-19C7328F74B4}"/>
              </a:ext>
            </a:extLst>
          </p:cNvPr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>
            <a:extLst>
              <a:ext uri="{FF2B5EF4-FFF2-40B4-BE49-F238E27FC236}">
                <a16:creationId xmlns:a16="http://schemas.microsoft.com/office/drawing/2014/main" id="{480EC2B3-A067-6256-D449-4465E6C0D4B4}"/>
              </a:ext>
            </a:extLst>
          </p:cNvPr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GB" sz="1800" b="0" u="none" dirty="0">
              <a:effectLst/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</p:txBody>
      </p:sp>
      <p:sp>
        <p:nvSpPr>
          <p:cNvPr id="4" name="Slide Number Placeholder 3">
            <a:extLst>
              <a:ext uri="{FF2B5EF4-FFF2-40B4-BE49-F238E27FC236}">
                <a16:creationId xmlns:a16="http://schemas.microsoft.com/office/drawing/2014/main" id="{CABD4868-8199-C73C-5F54-682278D59530}"/>
              </a:ext>
            </a:extLst>
          </p:cNvPr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pPr marL="0" marR="0" lvl="0" indent="0" algn="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fld id="{B70323D7-8D74-402A-B74C-D1093F83EA20}" type="slidenum">
              <a:rPr kumimoji="0" lang="en-GB" sz="1200" b="0" i="0" u="none" strike="noStrike" kern="1200" cap="none" spc="0" normalizeH="0" baseline="0" noProof="0" smtClean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pPr marL="0" marR="0" lvl="0" indent="0" algn="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t>21</a:t>
            </a:fld>
            <a:endParaRPr kumimoji="0" lang="en-GB" sz="1200" b="0" i="0" u="none" strike="noStrike" kern="1200" cap="none" spc="0" normalizeH="0" baseline="0" noProof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</p:spTree>
    <p:extLst>
      <p:ext uri="{BB962C8B-B14F-4D97-AF65-F5344CB8AC3E}">
        <p14:creationId xmlns:p14="http://schemas.microsoft.com/office/powerpoint/2010/main" val="1111042498"/>
      </p:ext>
    </p:extLst>
  </p:cSld>
  <p:clrMapOvr>
    <a:masterClrMapping/>
  </p:clrMapOvr>
</p:notes>
</file>

<file path=ppt/notesSlides/notesSlide2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046E91C5-78BB-D363-6A7B-98BCB073305E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>
            <a:extLst>
              <a:ext uri="{FF2B5EF4-FFF2-40B4-BE49-F238E27FC236}">
                <a16:creationId xmlns:a16="http://schemas.microsoft.com/office/drawing/2014/main" id="{DBB7A661-3264-6559-18B5-9AEA104E6304}"/>
              </a:ext>
            </a:extLst>
          </p:cNvPr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>
            <a:extLst>
              <a:ext uri="{FF2B5EF4-FFF2-40B4-BE49-F238E27FC236}">
                <a16:creationId xmlns:a16="http://schemas.microsoft.com/office/drawing/2014/main" id="{AB9B9E83-98AE-DF85-F8B1-8A1E6284F3AB}"/>
              </a:ext>
            </a:extLst>
          </p:cNvPr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GB" sz="1800" b="0" u="none" dirty="0">
              <a:effectLst/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</p:txBody>
      </p:sp>
      <p:sp>
        <p:nvSpPr>
          <p:cNvPr id="4" name="Slide Number Placeholder 3">
            <a:extLst>
              <a:ext uri="{FF2B5EF4-FFF2-40B4-BE49-F238E27FC236}">
                <a16:creationId xmlns:a16="http://schemas.microsoft.com/office/drawing/2014/main" id="{4CF3ECD8-6905-17F7-7D4E-370E9C8D4C5F}"/>
              </a:ext>
            </a:extLst>
          </p:cNvPr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pPr marL="0" marR="0" lvl="0" indent="0" algn="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fld id="{B70323D7-8D74-402A-B74C-D1093F83EA20}" type="slidenum">
              <a:rPr kumimoji="0" lang="en-GB" sz="1200" b="0" i="0" u="none" strike="noStrike" kern="1200" cap="none" spc="0" normalizeH="0" baseline="0" noProof="0" smtClean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pPr marL="0" marR="0" lvl="0" indent="0" algn="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t>22</a:t>
            </a:fld>
            <a:endParaRPr kumimoji="0" lang="en-GB" sz="1200" b="0" i="0" u="none" strike="noStrike" kern="1200" cap="none" spc="0" normalizeH="0" baseline="0" noProof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</p:spTree>
    <p:extLst>
      <p:ext uri="{BB962C8B-B14F-4D97-AF65-F5344CB8AC3E}">
        <p14:creationId xmlns:p14="http://schemas.microsoft.com/office/powerpoint/2010/main" val="79329938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3D1BC19E-6003-405A-A598-FF69F0384AEB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Subtitle 2">
            <a:extLst>
              <a:ext uri="{FF2B5EF4-FFF2-40B4-BE49-F238E27FC236}">
                <a16:creationId xmlns:a16="http://schemas.microsoft.com/office/drawing/2014/main" id="{F731039A-6193-463B-84BB-4B932160A1AE}"/>
              </a:ext>
            </a:extLst>
          </p:cNvPr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en-US"/>
              <a:t>Click to edit Master subtitle style</a:t>
            </a:r>
            <a:endParaRPr lang="en-GB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D3AF0C71-6325-4293-8E43-F245DD14860D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B4B2DD0-4293-4F28-94DA-A75E96E66086}" type="datetimeFigureOut">
              <a:rPr lang="en-GB" smtClean="0"/>
              <a:t>30/06/2026</a:t>
            </a:fld>
            <a:endParaRPr lang="en-GB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DAD74499-BDB3-4097-9E62-53DB86DFD651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5D94D520-AFEA-4F8F-A8D8-21CE23D44BA5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EE46B58-C15E-4093-B915-2F68D88E18C0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642049658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8EC11580-CA97-400A-A099-5758B2FAC61A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6C305BA8-6186-41FC-B7CA-12BFFE19303D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90BDE8AC-7766-490A-814B-9B54DC7C7381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B4B2DD0-4293-4F28-94DA-A75E96E66086}" type="datetimeFigureOut">
              <a:rPr lang="en-GB" smtClean="0"/>
              <a:t>30/06/2026</a:t>
            </a:fld>
            <a:endParaRPr lang="en-GB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84502B55-69DA-4EE6-B296-BE8BE95DD721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2FE99F90-60AC-4EF6-9798-2FA63A75F1A0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EE46B58-C15E-4093-B915-2F68D88E18C0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135693316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BF960E27-D6E4-476C-B385-7DF3F5EFB715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0D0DDEB3-7D4E-453C-A4B5-31B9C20AB8C4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68F13186-15C0-4895-9A18-46ADB818F15D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B4B2DD0-4293-4F28-94DA-A75E96E66086}" type="datetimeFigureOut">
              <a:rPr lang="en-GB" smtClean="0"/>
              <a:t>30/06/2026</a:t>
            </a:fld>
            <a:endParaRPr lang="en-GB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278B5C9D-0541-4333-98F3-8B6CBE8FB483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931250F9-9ACC-4837-86DA-45BB00C70182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EE46B58-C15E-4093-B915-2F68D88E18C0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95938788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1746DAB5-2BC4-43FE-AF66-8982C4E21B4F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171829DF-3D04-45CD-8C47-1D73EEA3CA85}"/>
              </a:ext>
            </a:extLst>
          </p:cNvPr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Content Placeholder 3">
            <a:extLst>
              <a:ext uri="{FF2B5EF4-FFF2-40B4-BE49-F238E27FC236}">
                <a16:creationId xmlns:a16="http://schemas.microsoft.com/office/drawing/2014/main" id="{2CB42241-96D8-4399-B141-6F733D902CED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5" name="Date Placeholder 4">
            <a:extLst>
              <a:ext uri="{FF2B5EF4-FFF2-40B4-BE49-F238E27FC236}">
                <a16:creationId xmlns:a16="http://schemas.microsoft.com/office/drawing/2014/main" id="{6F2A9D8E-B321-492D-80B7-AED55AF91AE9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B4B2DD0-4293-4F28-94DA-A75E96E66086}" type="datetimeFigureOut">
              <a:rPr lang="en-GB" smtClean="0"/>
              <a:t>30/06/2026</a:t>
            </a:fld>
            <a:endParaRPr lang="en-GB"/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E1242442-29D8-44C3-BBEA-91656455AB4E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B37DC593-8AA7-4F8A-A417-C9946CD2E7F5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EE46B58-C15E-4093-B915-2F68D88E18C0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4285698423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79991B1E-6BBE-4DDB-87B2-5368156161F7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BB4E0D30-FD4E-4FB4-B20D-7DDFB2455B5F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Content Placeholder 3">
            <a:extLst>
              <a:ext uri="{FF2B5EF4-FFF2-40B4-BE49-F238E27FC236}">
                <a16:creationId xmlns:a16="http://schemas.microsoft.com/office/drawing/2014/main" id="{5F38113F-87E3-4249-8E41-60C88AFE1C1B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5" name="Text Placeholder 4">
            <a:extLst>
              <a:ext uri="{FF2B5EF4-FFF2-40B4-BE49-F238E27FC236}">
                <a16:creationId xmlns:a16="http://schemas.microsoft.com/office/drawing/2014/main" id="{6E3820DD-3351-4F43-A3B4-AD2FC47214B5}"/>
              </a:ext>
            </a:extLst>
          </p:cNvPr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6" name="Content Placeholder 5">
            <a:extLst>
              <a:ext uri="{FF2B5EF4-FFF2-40B4-BE49-F238E27FC236}">
                <a16:creationId xmlns:a16="http://schemas.microsoft.com/office/drawing/2014/main" id="{76409F19-6CB8-4BD4-A725-F7117C1FE36B}"/>
              </a:ext>
            </a:extLst>
          </p:cNvPr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7" name="Date Placeholder 6">
            <a:extLst>
              <a:ext uri="{FF2B5EF4-FFF2-40B4-BE49-F238E27FC236}">
                <a16:creationId xmlns:a16="http://schemas.microsoft.com/office/drawing/2014/main" id="{28F6F97D-A223-447A-9B51-A90B45316A0B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B4B2DD0-4293-4F28-94DA-A75E96E66086}" type="datetimeFigureOut">
              <a:rPr lang="en-GB" smtClean="0"/>
              <a:t>30/06/2026</a:t>
            </a:fld>
            <a:endParaRPr lang="en-GB"/>
          </a:p>
        </p:txBody>
      </p:sp>
      <p:sp>
        <p:nvSpPr>
          <p:cNvPr id="8" name="Footer Placeholder 7">
            <a:extLst>
              <a:ext uri="{FF2B5EF4-FFF2-40B4-BE49-F238E27FC236}">
                <a16:creationId xmlns:a16="http://schemas.microsoft.com/office/drawing/2014/main" id="{930C5A07-CEAF-4AF9-800A-E54067D5256A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9" name="Slide Number Placeholder 8">
            <a:extLst>
              <a:ext uri="{FF2B5EF4-FFF2-40B4-BE49-F238E27FC236}">
                <a16:creationId xmlns:a16="http://schemas.microsoft.com/office/drawing/2014/main" id="{B84E3E23-3195-4908-A4DC-AFFCD58D0C1F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EE46B58-C15E-4093-B915-2F68D88E18C0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900685891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F5FD00F4-3C3A-47D2-87F8-4E8E79B2D059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Date Placeholder 2">
            <a:extLst>
              <a:ext uri="{FF2B5EF4-FFF2-40B4-BE49-F238E27FC236}">
                <a16:creationId xmlns:a16="http://schemas.microsoft.com/office/drawing/2014/main" id="{DA94CC89-262D-4509-9237-1E4F9A633374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B4B2DD0-4293-4F28-94DA-A75E96E66086}" type="datetimeFigureOut">
              <a:rPr lang="en-GB" smtClean="0"/>
              <a:t>30/06/2026</a:t>
            </a:fld>
            <a:endParaRPr lang="en-GB"/>
          </a:p>
        </p:txBody>
      </p:sp>
      <p:sp>
        <p:nvSpPr>
          <p:cNvPr id="4" name="Footer Placeholder 3">
            <a:extLst>
              <a:ext uri="{FF2B5EF4-FFF2-40B4-BE49-F238E27FC236}">
                <a16:creationId xmlns:a16="http://schemas.microsoft.com/office/drawing/2014/main" id="{0C1720AD-565B-4D21-A9E0-E1642CE79AEB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5" name="Slide Number Placeholder 4">
            <a:extLst>
              <a:ext uri="{FF2B5EF4-FFF2-40B4-BE49-F238E27FC236}">
                <a16:creationId xmlns:a16="http://schemas.microsoft.com/office/drawing/2014/main" id="{2A9B617B-4BF7-49EF-A6CD-490C96DC6E9D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EE46B58-C15E-4093-B915-2F68D88E18C0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135263964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>
            <a:extLst>
              <a:ext uri="{FF2B5EF4-FFF2-40B4-BE49-F238E27FC236}">
                <a16:creationId xmlns:a16="http://schemas.microsoft.com/office/drawing/2014/main" id="{302C35D8-4E25-4D5A-9A97-20AD8FBDD8C5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B4B2DD0-4293-4F28-94DA-A75E96E66086}" type="datetimeFigureOut">
              <a:rPr lang="en-GB" smtClean="0"/>
              <a:t>30/06/2026</a:t>
            </a:fld>
            <a:endParaRPr lang="en-GB"/>
          </a:p>
        </p:txBody>
      </p:sp>
      <p:sp>
        <p:nvSpPr>
          <p:cNvPr id="3" name="Footer Placeholder 2">
            <a:extLst>
              <a:ext uri="{FF2B5EF4-FFF2-40B4-BE49-F238E27FC236}">
                <a16:creationId xmlns:a16="http://schemas.microsoft.com/office/drawing/2014/main" id="{C480AB88-934B-4593-B002-3C507AE007ED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4" name="Slide Number Placeholder 3">
            <a:extLst>
              <a:ext uri="{FF2B5EF4-FFF2-40B4-BE49-F238E27FC236}">
                <a16:creationId xmlns:a16="http://schemas.microsoft.com/office/drawing/2014/main" id="{C911A704-7605-4359-8098-A0DFDC3690B0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EE46B58-C15E-4093-B915-2F68D88E18C0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742765174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519185C7-7734-4BFE-8CAF-BBC7E246713B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F9ED9DB6-0AB3-4B2F-ADE8-BF012E3FC859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Text Placeholder 3">
            <a:extLst>
              <a:ext uri="{FF2B5EF4-FFF2-40B4-BE49-F238E27FC236}">
                <a16:creationId xmlns:a16="http://schemas.microsoft.com/office/drawing/2014/main" id="{5E645F5B-371E-4323-8F1F-1751172B593B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>
            <a:extLst>
              <a:ext uri="{FF2B5EF4-FFF2-40B4-BE49-F238E27FC236}">
                <a16:creationId xmlns:a16="http://schemas.microsoft.com/office/drawing/2014/main" id="{CCE0E439-C476-43C9-A7AC-6E19033B5963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B4B2DD0-4293-4F28-94DA-A75E96E66086}" type="datetimeFigureOut">
              <a:rPr lang="en-GB" smtClean="0"/>
              <a:t>30/06/2026</a:t>
            </a:fld>
            <a:endParaRPr lang="en-GB"/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79358B25-7C04-4CA9-9A02-A76C5EBE4B96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913970FC-30BA-474A-B13F-75C3119611E5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EE46B58-C15E-4093-B915-2F68D88E18C0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861319008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B680A9DC-DEBE-48F6-818F-05F0B253E0FF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Picture Placeholder 2">
            <a:extLst>
              <a:ext uri="{FF2B5EF4-FFF2-40B4-BE49-F238E27FC236}">
                <a16:creationId xmlns:a16="http://schemas.microsoft.com/office/drawing/2014/main" id="{FE678859-2157-498A-9C12-17577B37D1B1}"/>
              </a:ext>
            </a:extLst>
          </p:cNvPr>
          <p:cNvSpPr>
            <a:spLocks noGrp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en-GB"/>
          </a:p>
        </p:txBody>
      </p:sp>
      <p:sp>
        <p:nvSpPr>
          <p:cNvPr id="4" name="Text Placeholder 3">
            <a:extLst>
              <a:ext uri="{FF2B5EF4-FFF2-40B4-BE49-F238E27FC236}">
                <a16:creationId xmlns:a16="http://schemas.microsoft.com/office/drawing/2014/main" id="{8A7234D3-2AB1-48D3-9D93-E5A75AF1B57F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>
            <a:extLst>
              <a:ext uri="{FF2B5EF4-FFF2-40B4-BE49-F238E27FC236}">
                <a16:creationId xmlns:a16="http://schemas.microsoft.com/office/drawing/2014/main" id="{2644E824-9B50-46D4-8C1C-A741C47444DE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B4B2DD0-4293-4F28-94DA-A75E96E66086}" type="datetimeFigureOut">
              <a:rPr lang="en-GB" smtClean="0"/>
              <a:t>30/06/2026</a:t>
            </a:fld>
            <a:endParaRPr lang="en-GB"/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0E453A0C-269F-4226-BB6F-7560E32DCE7A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36F035B6-7314-41A7-942F-DA17E5956DFD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EE46B58-C15E-4093-B915-2F68D88E18C0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4276499768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8E8BFE77-9662-4B2F-BB26-D327B04F46D7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Vertical Text Placeholder 2">
            <a:extLst>
              <a:ext uri="{FF2B5EF4-FFF2-40B4-BE49-F238E27FC236}">
                <a16:creationId xmlns:a16="http://schemas.microsoft.com/office/drawing/2014/main" id="{05495FED-715B-449F-8F23-800E5F9D07D1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FFBCFEA6-2B01-43E8-BEA3-8CA92CC57A85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B4B2DD0-4293-4F28-94DA-A75E96E66086}" type="datetimeFigureOut">
              <a:rPr lang="en-GB" smtClean="0"/>
              <a:t>30/06/2026</a:t>
            </a:fld>
            <a:endParaRPr lang="en-GB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08167B90-6C8E-41BB-A405-EB195BC99D52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087C8EBF-98A6-4AAF-BB2D-C6408CEB0173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EE46B58-C15E-4093-B915-2F68D88E18C0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448394051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>
            <a:extLst>
              <a:ext uri="{FF2B5EF4-FFF2-40B4-BE49-F238E27FC236}">
                <a16:creationId xmlns:a16="http://schemas.microsoft.com/office/drawing/2014/main" id="{A37E769C-4D08-4C2E-B0D3-8DD3C98C5BD1}"/>
              </a:ext>
            </a:extLst>
          </p:cNvPr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Vertical Text Placeholder 2">
            <a:extLst>
              <a:ext uri="{FF2B5EF4-FFF2-40B4-BE49-F238E27FC236}">
                <a16:creationId xmlns:a16="http://schemas.microsoft.com/office/drawing/2014/main" id="{4ADE806F-B0E8-43A1-BCBB-CF13C123D543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EB9B579C-6B3D-4C32-92D0-A60D1B4C2E87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B4B2DD0-4293-4F28-94DA-A75E96E66086}" type="datetimeFigureOut">
              <a:rPr lang="en-GB" smtClean="0"/>
              <a:t>30/06/2026</a:t>
            </a:fld>
            <a:endParaRPr lang="en-GB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B978726E-216C-4E7F-8DD6-50DCFAEA85A1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CB61157A-9CF1-442D-BACC-54E3584D3563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EE46B58-C15E-4093-B915-2F68D88E18C0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018533278"/>
      </p:ext>
    </p:extLst>
  </p:cSld>
  <p:clrMapOvr>
    <a:masterClrMapping/>
  </p:clrMapOvr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DDED50BB-9938-4958-ACF3-3DD2ABEF2C66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Subtitle 2">
            <a:extLst>
              <a:ext uri="{FF2B5EF4-FFF2-40B4-BE49-F238E27FC236}">
                <a16:creationId xmlns:a16="http://schemas.microsoft.com/office/drawing/2014/main" id="{5C516EB9-FCA2-4438-98EB-59BE04AC3C19}"/>
              </a:ext>
            </a:extLst>
          </p:cNvPr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en-US"/>
              <a:t>Click to edit Master subtitle style</a:t>
            </a:r>
            <a:endParaRPr lang="en-GB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4B2E6272-A3CC-4AB9-9DA2-ECC998FE54B1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173ECAF-29A6-42B4-B150-38BE3D615D6D}" type="datetimeFigureOut">
              <a:rPr lang="en-GB" smtClean="0"/>
              <a:t>30/06/2026</a:t>
            </a:fld>
            <a:endParaRPr lang="en-GB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4F88AE44-FE61-4949-B1D7-A22F6E76B678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284CB759-A80B-402B-9592-4DC3995DFE11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C863989-3DD5-4214-8B0C-41B3BA205069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36662357"/>
      </p:ext>
    </p:extLst>
  </p:cSld>
  <p:clrMapOvr>
    <a:masterClrMapping/>
  </p:clrMapOvr>
</p:sldLayout>
</file>

<file path=ppt/slideLayouts/slideLayout13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97CAC33A-2654-4D07-8A0D-3AD1FFCB6F0B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46E02DC0-D5BD-4CC7-B833-BA3BFEAE8FD1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58975888-B93F-49F5-8A69-2C00511DC9AE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173ECAF-29A6-42B4-B150-38BE3D615D6D}" type="datetimeFigureOut">
              <a:rPr lang="en-GB" smtClean="0"/>
              <a:t>30/06/2026</a:t>
            </a:fld>
            <a:endParaRPr lang="en-GB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FA7BE509-A786-48DC-80FA-1E4C2B9047AE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096E1B51-C837-4A22-AB12-21055F3B13AC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C863989-3DD5-4214-8B0C-41B3BA205069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285767196"/>
      </p:ext>
    </p:extLst>
  </p:cSld>
  <p:clrMapOvr>
    <a:masterClrMapping/>
  </p:clrMapOvr>
</p:sldLayout>
</file>

<file path=ppt/slideLayouts/slideLayout14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183CF338-3078-4A19-8CA0-6B0B198A7A69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D4F470FE-8982-4EAD-B101-C8FF16FC1AD6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57BC20C1-5F2B-4528-B4B1-9BB42FB0876A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173ECAF-29A6-42B4-B150-38BE3D615D6D}" type="datetimeFigureOut">
              <a:rPr lang="en-GB" smtClean="0"/>
              <a:t>30/06/2026</a:t>
            </a:fld>
            <a:endParaRPr lang="en-GB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9102CABF-69AD-4BD8-9C18-072D2B195C49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4A790493-36B0-437C-B153-F2A2F518655F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C863989-3DD5-4214-8B0C-41B3BA205069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248517898"/>
      </p:ext>
    </p:extLst>
  </p:cSld>
  <p:clrMapOvr>
    <a:masterClrMapping/>
  </p:clrMapOvr>
</p:sldLayout>
</file>

<file path=ppt/slideLayouts/slideLayout15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BAF0FBFF-7BBC-41C5-8661-45E62004E626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29CE8B72-5509-40C1-8606-6947F1D90967}"/>
              </a:ext>
            </a:extLst>
          </p:cNvPr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Content Placeholder 3">
            <a:extLst>
              <a:ext uri="{FF2B5EF4-FFF2-40B4-BE49-F238E27FC236}">
                <a16:creationId xmlns:a16="http://schemas.microsoft.com/office/drawing/2014/main" id="{E45C56CA-B1E9-4D5F-8868-CCFDACDF4573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5" name="Date Placeholder 4">
            <a:extLst>
              <a:ext uri="{FF2B5EF4-FFF2-40B4-BE49-F238E27FC236}">
                <a16:creationId xmlns:a16="http://schemas.microsoft.com/office/drawing/2014/main" id="{1849D1AD-EA99-4EF3-86D7-70C6C4A6F828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173ECAF-29A6-42B4-B150-38BE3D615D6D}" type="datetimeFigureOut">
              <a:rPr lang="en-GB" smtClean="0"/>
              <a:t>30/06/2026</a:t>
            </a:fld>
            <a:endParaRPr lang="en-GB"/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FFB91B4A-ABE3-4699-A315-B167F00B2B78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B7B2D8AD-27CD-4010-B9D8-6F0F43406EC7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C863989-3DD5-4214-8B0C-41B3BA205069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478084019"/>
      </p:ext>
    </p:extLst>
  </p:cSld>
  <p:clrMapOvr>
    <a:masterClrMapping/>
  </p:clrMapOvr>
</p:sldLayout>
</file>

<file path=ppt/slideLayouts/slideLayout16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B72AF9F7-E92E-4E1A-8DC4-48F5C1F20AE6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E2AEF68B-713B-4003-A138-4D24B46AAD76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4" name="Content Placeholder 3">
            <a:extLst>
              <a:ext uri="{FF2B5EF4-FFF2-40B4-BE49-F238E27FC236}">
                <a16:creationId xmlns:a16="http://schemas.microsoft.com/office/drawing/2014/main" id="{D369BFC5-1A68-49EA-89A3-08D24A4DE0E9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5" name="Text Placeholder 4">
            <a:extLst>
              <a:ext uri="{FF2B5EF4-FFF2-40B4-BE49-F238E27FC236}">
                <a16:creationId xmlns:a16="http://schemas.microsoft.com/office/drawing/2014/main" id="{2A97A59A-FDB8-44C7-8974-161CFC1713AD}"/>
              </a:ext>
            </a:extLst>
          </p:cNvPr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6" name="Content Placeholder 5">
            <a:extLst>
              <a:ext uri="{FF2B5EF4-FFF2-40B4-BE49-F238E27FC236}">
                <a16:creationId xmlns:a16="http://schemas.microsoft.com/office/drawing/2014/main" id="{81CDA72C-1FDF-4D3C-A016-7D19679C2D81}"/>
              </a:ext>
            </a:extLst>
          </p:cNvPr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7" name="Date Placeholder 6">
            <a:extLst>
              <a:ext uri="{FF2B5EF4-FFF2-40B4-BE49-F238E27FC236}">
                <a16:creationId xmlns:a16="http://schemas.microsoft.com/office/drawing/2014/main" id="{7EA5626F-4DA9-416A-A68F-43036AE8BCA3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173ECAF-29A6-42B4-B150-38BE3D615D6D}" type="datetimeFigureOut">
              <a:rPr lang="en-GB" smtClean="0"/>
              <a:t>30/06/2026</a:t>
            </a:fld>
            <a:endParaRPr lang="en-GB"/>
          </a:p>
        </p:txBody>
      </p:sp>
      <p:sp>
        <p:nvSpPr>
          <p:cNvPr id="8" name="Footer Placeholder 7">
            <a:extLst>
              <a:ext uri="{FF2B5EF4-FFF2-40B4-BE49-F238E27FC236}">
                <a16:creationId xmlns:a16="http://schemas.microsoft.com/office/drawing/2014/main" id="{6211EC45-70C7-410E-A0DC-F2EE40E2A806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9" name="Slide Number Placeholder 8">
            <a:extLst>
              <a:ext uri="{FF2B5EF4-FFF2-40B4-BE49-F238E27FC236}">
                <a16:creationId xmlns:a16="http://schemas.microsoft.com/office/drawing/2014/main" id="{AE26EFEA-73C3-40B8-98BF-A1F39CB75D00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C863989-3DD5-4214-8B0C-41B3BA205069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367475656"/>
      </p:ext>
    </p:extLst>
  </p:cSld>
  <p:clrMapOvr>
    <a:masterClrMapping/>
  </p:clrMapOvr>
</p:sldLayout>
</file>

<file path=ppt/slideLayouts/slideLayout17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3211A396-8030-411E-B560-3725009274F4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Date Placeholder 2">
            <a:extLst>
              <a:ext uri="{FF2B5EF4-FFF2-40B4-BE49-F238E27FC236}">
                <a16:creationId xmlns:a16="http://schemas.microsoft.com/office/drawing/2014/main" id="{A6A65C3D-E601-42E7-A71B-32B852BF516D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173ECAF-29A6-42B4-B150-38BE3D615D6D}" type="datetimeFigureOut">
              <a:rPr lang="en-GB" smtClean="0"/>
              <a:t>30/06/2026</a:t>
            </a:fld>
            <a:endParaRPr lang="en-GB"/>
          </a:p>
        </p:txBody>
      </p:sp>
      <p:sp>
        <p:nvSpPr>
          <p:cNvPr id="4" name="Footer Placeholder 3">
            <a:extLst>
              <a:ext uri="{FF2B5EF4-FFF2-40B4-BE49-F238E27FC236}">
                <a16:creationId xmlns:a16="http://schemas.microsoft.com/office/drawing/2014/main" id="{4DA3299D-F48C-4182-9944-50CF9B8773DB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5" name="Slide Number Placeholder 4">
            <a:extLst>
              <a:ext uri="{FF2B5EF4-FFF2-40B4-BE49-F238E27FC236}">
                <a16:creationId xmlns:a16="http://schemas.microsoft.com/office/drawing/2014/main" id="{EDD54F88-0784-4E29-B071-93D330224142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C863989-3DD5-4214-8B0C-41B3BA205069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811420529"/>
      </p:ext>
    </p:extLst>
  </p:cSld>
  <p:clrMapOvr>
    <a:masterClrMapping/>
  </p:clrMapOvr>
</p:sldLayout>
</file>

<file path=ppt/slideLayouts/slideLayout18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>
            <a:extLst>
              <a:ext uri="{FF2B5EF4-FFF2-40B4-BE49-F238E27FC236}">
                <a16:creationId xmlns:a16="http://schemas.microsoft.com/office/drawing/2014/main" id="{CA41578B-DFDA-49E9-84CE-5FF8DDFB4EF4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173ECAF-29A6-42B4-B150-38BE3D615D6D}" type="datetimeFigureOut">
              <a:rPr lang="en-GB" smtClean="0"/>
              <a:t>30/06/2026</a:t>
            </a:fld>
            <a:endParaRPr lang="en-GB"/>
          </a:p>
        </p:txBody>
      </p:sp>
      <p:sp>
        <p:nvSpPr>
          <p:cNvPr id="3" name="Footer Placeholder 2">
            <a:extLst>
              <a:ext uri="{FF2B5EF4-FFF2-40B4-BE49-F238E27FC236}">
                <a16:creationId xmlns:a16="http://schemas.microsoft.com/office/drawing/2014/main" id="{8146302E-26F7-417E-A9EB-1C8373018132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4" name="Slide Number Placeholder 3">
            <a:extLst>
              <a:ext uri="{FF2B5EF4-FFF2-40B4-BE49-F238E27FC236}">
                <a16:creationId xmlns:a16="http://schemas.microsoft.com/office/drawing/2014/main" id="{48A8D2BA-2385-47F1-8E89-D816CBEB37DE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C863989-3DD5-4214-8B0C-41B3BA205069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757222980"/>
      </p:ext>
    </p:extLst>
  </p:cSld>
  <p:clrMapOvr>
    <a:masterClrMapping/>
  </p:clrMapOvr>
</p:sldLayout>
</file>

<file path=ppt/slideLayouts/slideLayout19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2932121A-C2DC-40FB-A647-4AD8566EBCD0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89C4B9E0-A19A-4870-BA1D-3298D950C80D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Text Placeholder 3">
            <a:extLst>
              <a:ext uri="{FF2B5EF4-FFF2-40B4-BE49-F238E27FC236}">
                <a16:creationId xmlns:a16="http://schemas.microsoft.com/office/drawing/2014/main" id="{A33C0EB8-FC1F-471A-97D7-BB2D60B1C3DB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5" name="Date Placeholder 4">
            <a:extLst>
              <a:ext uri="{FF2B5EF4-FFF2-40B4-BE49-F238E27FC236}">
                <a16:creationId xmlns:a16="http://schemas.microsoft.com/office/drawing/2014/main" id="{C5223B42-A846-43BD-9AAD-2E24A88EDDEA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173ECAF-29A6-42B4-B150-38BE3D615D6D}" type="datetimeFigureOut">
              <a:rPr lang="en-GB" smtClean="0"/>
              <a:t>30/06/2026</a:t>
            </a:fld>
            <a:endParaRPr lang="en-GB"/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24C45026-FE01-483C-9BDF-62CB7AE8E6AD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FF881998-B493-4BC6-B8DD-EF346FDA6FD7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C863989-3DD5-4214-8B0C-41B3BA205069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129040718"/>
      </p:ext>
    </p:extLst>
  </p:cSld>
  <p:clrMapOvr>
    <a:masterClrMapping/>
  </p:clrMapOvr>
</p:sldLayout>
</file>

<file path=ppt/slideLayouts/slideLayout20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F3027322-13AA-4250-BE18-3575A73873F7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Picture Placeholder 2">
            <a:extLst>
              <a:ext uri="{FF2B5EF4-FFF2-40B4-BE49-F238E27FC236}">
                <a16:creationId xmlns:a16="http://schemas.microsoft.com/office/drawing/2014/main" id="{E0C46482-68B4-4ACC-8F7D-379C48F7C679}"/>
              </a:ext>
            </a:extLst>
          </p:cNvPr>
          <p:cNvSpPr>
            <a:spLocks noGrp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en-GB"/>
          </a:p>
        </p:txBody>
      </p:sp>
      <p:sp>
        <p:nvSpPr>
          <p:cNvPr id="4" name="Text Placeholder 3">
            <a:extLst>
              <a:ext uri="{FF2B5EF4-FFF2-40B4-BE49-F238E27FC236}">
                <a16:creationId xmlns:a16="http://schemas.microsoft.com/office/drawing/2014/main" id="{3AECCC9E-715A-4C22-B3EF-F0A8DD2B44CE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5" name="Date Placeholder 4">
            <a:extLst>
              <a:ext uri="{FF2B5EF4-FFF2-40B4-BE49-F238E27FC236}">
                <a16:creationId xmlns:a16="http://schemas.microsoft.com/office/drawing/2014/main" id="{888B1558-510D-4EFA-8C56-24A52B08D828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173ECAF-29A6-42B4-B150-38BE3D615D6D}" type="datetimeFigureOut">
              <a:rPr lang="en-GB" smtClean="0"/>
              <a:t>30/06/2026</a:t>
            </a:fld>
            <a:endParaRPr lang="en-GB"/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BCD9A235-6CBB-4649-B31D-C424D923FC06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61D08BC1-1919-452C-B007-0A8930D7665B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C863989-3DD5-4214-8B0C-41B3BA205069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4152634837"/>
      </p:ext>
    </p:extLst>
  </p:cSld>
  <p:clrMapOvr>
    <a:masterClrMapping/>
  </p:clrMapOvr>
</p:sldLayout>
</file>

<file path=ppt/slideLayouts/slideLayout2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F3CFB2F1-A7BE-443C-90A4-300D3C21682B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Vertical Text Placeholder 2">
            <a:extLst>
              <a:ext uri="{FF2B5EF4-FFF2-40B4-BE49-F238E27FC236}">
                <a16:creationId xmlns:a16="http://schemas.microsoft.com/office/drawing/2014/main" id="{AE374585-CCD9-44C0-A8BA-517E69A86B0D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66265184-EFAC-4E7C-97CA-FC4B7645B95A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173ECAF-29A6-42B4-B150-38BE3D615D6D}" type="datetimeFigureOut">
              <a:rPr lang="en-GB" smtClean="0"/>
              <a:t>30/06/2026</a:t>
            </a:fld>
            <a:endParaRPr lang="en-GB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B5153A81-B338-4EF9-ACBC-A371BA56F6B3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30D2925E-548A-4E9E-A5A7-EA7C190A1CF8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C863989-3DD5-4214-8B0C-41B3BA205069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281368850"/>
      </p:ext>
    </p:extLst>
  </p:cSld>
  <p:clrMapOvr>
    <a:masterClrMapping/>
  </p:clrMapOvr>
</p:sldLayout>
</file>

<file path=ppt/slideLayouts/slideLayout22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>
            <a:extLst>
              <a:ext uri="{FF2B5EF4-FFF2-40B4-BE49-F238E27FC236}">
                <a16:creationId xmlns:a16="http://schemas.microsoft.com/office/drawing/2014/main" id="{1F05DE64-4CD1-4A85-BECD-A1E696A98EC6}"/>
              </a:ext>
            </a:extLst>
          </p:cNvPr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Vertical Text Placeholder 2">
            <a:extLst>
              <a:ext uri="{FF2B5EF4-FFF2-40B4-BE49-F238E27FC236}">
                <a16:creationId xmlns:a16="http://schemas.microsoft.com/office/drawing/2014/main" id="{A2CD0C31-E0B3-40D4-A55A-290A153039EE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EC9F7440-525A-4874-96D9-33C40953FD77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173ECAF-29A6-42B4-B150-38BE3D615D6D}" type="datetimeFigureOut">
              <a:rPr lang="en-GB" smtClean="0"/>
              <a:t>30/06/2026</a:t>
            </a:fld>
            <a:endParaRPr lang="en-GB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F0C492D6-A6D8-4B81-8A5B-9ED63941FBD2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BB060AAB-3EDE-407E-A6D6-B7ADB29AD7A1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C863989-3DD5-4214-8B0C-41B3BA205069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473220354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_rels/slideMaster2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19.xml"/><Relationship Id="rId13" Type="http://schemas.openxmlformats.org/officeDocument/2006/relationships/image" Target="../media/image1.png"/><Relationship Id="rId3" Type="http://schemas.openxmlformats.org/officeDocument/2006/relationships/slideLayout" Target="../slideLayouts/slideLayout14.xml"/><Relationship Id="rId7" Type="http://schemas.openxmlformats.org/officeDocument/2006/relationships/slideLayout" Target="../slideLayouts/slideLayout18.xml"/><Relationship Id="rId12" Type="http://schemas.openxmlformats.org/officeDocument/2006/relationships/theme" Target="../theme/theme2.xml"/><Relationship Id="rId2" Type="http://schemas.openxmlformats.org/officeDocument/2006/relationships/slideLayout" Target="../slideLayouts/slideLayout13.xml"/><Relationship Id="rId1" Type="http://schemas.openxmlformats.org/officeDocument/2006/relationships/slideLayout" Target="../slideLayouts/slideLayout12.xml"/><Relationship Id="rId6" Type="http://schemas.openxmlformats.org/officeDocument/2006/relationships/slideLayout" Target="../slideLayouts/slideLayout17.xml"/><Relationship Id="rId11" Type="http://schemas.openxmlformats.org/officeDocument/2006/relationships/slideLayout" Target="../slideLayouts/slideLayout22.xml"/><Relationship Id="rId5" Type="http://schemas.openxmlformats.org/officeDocument/2006/relationships/slideLayout" Target="../slideLayouts/slideLayout16.xml"/><Relationship Id="rId10" Type="http://schemas.openxmlformats.org/officeDocument/2006/relationships/slideLayout" Target="../slideLayouts/slideLayout21.xml"/><Relationship Id="rId4" Type="http://schemas.openxmlformats.org/officeDocument/2006/relationships/slideLayout" Target="../slideLayouts/slideLayout15.xml"/><Relationship Id="rId9" Type="http://schemas.openxmlformats.org/officeDocument/2006/relationships/slideLayout" Target="../slideLayouts/slideLayout20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>
            <a:extLst>
              <a:ext uri="{FF2B5EF4-FFF2-40B4-BE49-F238E27FC236}">
                <a16:creationId xmlns:a16="http://schemas.microsoft.com/office/drawing/2014/main" id="{5FE8657C-C0C7-4C76-A1EF-73AA7FBF8486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DE9E9F91-0AB0-4C6D-999A-096BAC6957D0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D294D9E0-3275-4C74-8987-5647EE5056C4}"/>
              </a:ext>
            </a:extLst>
          </p:cNvPr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AB4B2DD0-4293-4F28-94DA-A75E96E66086}" type="datetimeFigureOut">
              <a:rPr lang="en-GB" smtClean="0"/>
              <a:t>30/06/2026</a:t>
            </a:fld>
            <a:endParaRPr lang="en-GB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0E7983C8-4286-49E6-9DBA-EE1CF6571DFF}"/>
              </a:ext>
            </a:extLst>
          </p:cNvPr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GB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9E0BA1CF-D007-4906-B844-961379DA2D28}"/>
              </a:ext>
            </a:extLst>
          </p:cNvPr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FEE46B58-C15E-4093-B915-2F68D88E18C0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826300131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2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13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>
            <a:extLst>
              <a:ext uri="{FF2B5EF4-FFF2-40B4-BE49-F238E27FC236}">
                <a16:creationId xmlns:a16="http://schemas.microsoft.com/office/drawing/2014/main" id="{F50CAD87-838B-431F-BB35-C0BE08769C21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B2A0FF46-F789-4FCE-892E-85B26741F479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29B1C365-4681-469A-AF8F-558DFE062700}"/>
              </a:ext>
            </a:extLst>
          </p:cNvPr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E173ECAF-29A6-42B4-B150-38BE3D615D6D}" type="datetimeFigureOut">
              <a:rPr lang="en-GB" smtClean="0"/>
              <a:t>30/06/2026</a:t>
            </a:fld>
            <a:endParaRPr lang="en-GB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469E746A-2CA8-4751-BEDA-F934CDBD9EFC}"/>
              </a:ext>
            </a:extLst>
          </p:cNvPr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GB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5E250C18-BC05-4284-9EE1-60C7C942DDDC}"/>
              </a:ext>
            </a:extLst>
          </p:cNvPr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0C863989-3DD5-4214-8B0C-41B3BA205069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072477889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97" r:id="rId1"/>
    <p:sldLayoutId id="2147483698" r:id="rId2"/>
    <p:sldLayoutId id="2147483699" r:id="rId3"/>
    <p:sldLayoutId id="2147483700" r:id="rId4"/>
    <p:sldLayoutId id="2147483701" r:id="rId5"/>
    <p:sldLayoutId id="2147483702" r:id="rId6"/>
    <p:sldLayoutId id="2147483703" r:id="rId7"/>
    <p:sldLayoutId id="2147483704" r:id="rId8"/>
    <p:sldLayoutId id="2147483705" r:id="rId9"/>
    <p:sldLayoutId id="2147483706" r:id="rId10"/>
    <p:sldLayoutId id="2147483707" r:id="rId11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jpg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hyperlink" Target="https://www.unifrog.org/blog/257" TargetMode="External"/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13.xml"/><Relationship Id="rId4" Type="http://schemas.openxmlformats.org/officeDocument/2006/relationships/hyperlink" Target="https://www.unifrog.org/blog/256" TargetMode="Externa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3.xml"/><Relationship Id="rId1" Type="http://schemas.openxmlformats.org/officeDocument/2006/relationships/slideLayout" Target="../slideLayouts/slideLayout13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4.xml"/><Relationship Id="rId1" Type="http://schemas.openxmlformats.org/officeDocument/2006/relationships/slideLayout" Target="../slideLayouts/slideLayout13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5.xml"/><Relationship Id="rId1" Type="http://schemas.openxmlformats.org/officeDocument/2006/relationships/slideLayout" Target="../slideLayouts/slideLayout13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6.xml"/><Relationship Id="rId1" Type="http://schemas.openxmlformats.org/officeDocument/2006/relationships/slideLayout" Target="../slideLayouts/slideLayout13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7.xml"/><Relationship Id="rId1" Type="http://schemas.openxmlformats.org/officeDocument/2006/relationships/slideLayout" Target="../slideLayouts/slideLayout13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8.xml"/><Relationship Id="rId1" Type="http://schemas.openxmlformats.org/officeDocument/2006/relationships/slideLayout" Target="../slideLayouts/slideLayout13.xml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9.xml"/><Relationship Id="rId1" Type="http://schemas.openxmlformats.org/officeDocument/2006/relationships/slideLayout" Target="../slideLayouts/slideLayout13.xml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0.xml"/><Relationship Id="rId1" Type="http://schemas.openxmlformats.org/officeDocument/2006/relationships/slideLayout" Target="../slideLayouts/slideLayout13.xml"/></Relationships>
</file>

<file path=ppt/slides/_rels/slide11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1.xml"/><Relationship Id="rId1" Type="http://schemas.openxmlformats.org/officeDocument/2006/relationships/slideLayout" Target="../slideLayouts/slideLayout13.xml"/></Relationships>
</file>

<file path=ppt/slides/_rels/slide12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2.xml"/><Relationship Id="rId1" Type="http://schemas.openxmlformats.org/officeDocument/2006/relationships/slideLayout" Target="../slideLayouts/slideLayout13.xml"/></Relationships>
</file>

<file path=ppt/slides/_rels/slide13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3.xml"/><Relationship Id="rId1" Type="http://schemas.openxmlformats.org/officeDocument/2006/relationships/slideLayout" Target="../slideLayouts/slideLayout13.xml"/></Relationships>
</file>

<file path=ppt/slides/_rels/slide14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4.xml"/><Relationship Id="rId1" Type="http://schemas.openxmlformats.org/officeDocument/2006/relationships/slideLayout" Target="../slideLayouts/slideLayout13.xml"/></Relationships>
</file>

<file path=ppt/slides/_rels/slide15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5.xml"/><Relationship Id="rId1" Type="http://schemas.openxmlformats.org/officeDocument/2006/relationships/slideLayout" Target="../slideLayouts/slideLayout13.xml"/></Relationships>
</file>

<file path=ppt/slides/_rels/slide16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6.xml"/><Relationship Id="rId1" Type="http://schemas.openxmlformats.org/officeDocument/2006/relationships/slideLayout" Target="../slideLayouts/slideLayout13.xml"/></Relationships>
</file>

<file path=ppt/slides/_rels/slide17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7.xml"/><Relationship Id="rId1" Type="http://schemas.openxmlformats.org/officeDocument/2006/relationships/slideLayout" Target="../slideLayouts/slideLayout13.xml"/></Relationships>
</file>

<file path=ppt/slides/_rels/slide18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8.xml"/><Relationship Id="rId1" Type="http://schemas.openxmlformats.org/officeDocument/2006/relationships/slideLayout" Target="../slideLayouts/slideLayout13.xml"/></Relationships>
</file>

<file path=ppt/slides/_rels/slide19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9.xml"/><Relationship Id="rId1" Type="http://schemas.openxmlformats.org/officeDocument/2006/relationships/slideLayout" Target="../slideLayouts/slideLayout13.xml"/></Relationships>
</file>

<file path=ppt/slides/_rels/slide20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20.xml"/><Relationship Id="rId1" Type="http://schemas.openxmlformats.org/officeDocument/2006/relationships/slideLayout" Target="../slideLayouts/slideLayout13.xml"/></Relationships>
</file>

<file path=ppt/slides/_rels/slide21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21.xml"/><Relationship Id="rId1" Type="http://schemas.openxmlformats.org/officeDocument/2006/relationships/slideLayout" Target="../slideLayouts/slideLayout13.xml"/></Relationships>
</file>

<file path=ppt/slides/_rels/slide22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22.xml"/><Relationship Id="rId1" Type="http://schemas.openxmlformats.org/officeDocument/2006/relationships/slideLayout" Target="../slideLayouts/slideLayout13.xml"/></Relationships>
</file>

<file path=ppt/slides/_rels/slide23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1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3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Subtitle 2">
            <a:extLst>
              <a:ext uri="{FF2B5EF4-FFF2-40B4-BE49-F238E27FC236}">
                <a16:creationId xmlns:a16="http://schemas.microsoft.com/office/drawing/2014/main" id="{6A99C96D-E9B1-41A7-82FD-190A1F26198A}"/>
              </a:ext>
            </a:extLst>
          </p:cNvPr>
          <p:cNvSpPr>
            <a:spLocks noGrp="1"/>
          </p:cNvSpPr>
          <p:nvPr>
            <p:ph type="subTitle" idx="1"/>
          </p:nvPr>
        </p:nvSpPr>
        <p:spPr>
          <a:xfrm>
            <a:off x="1524000" y="3055280"/>
            <a:ext cx="9144000" cy="2507320"/>
          </a:xfrm>
        </p:spPr>
        <p:txBody>
          <a:bodyPr>
            <a:normAutofit/>
          </a:bodyPr>
          <a:lstStyle/>
          <a:p>
            <a:pPr algn="l"/>
            <a:r>
              <a:rPr lang="en-GB" sz="5600" dirty="0">
                <a:solidFill>
                  <a:schemeClr val="bg1"/>
                </a:solidFill>
                <a:latin typeface="Open Sans" panose="020B0606030504020204" pitchFamily="34" charset="0"/>
                <a:ea typeface="Open Sans" panose="020B0606030504020204" pitchFamily="34" charset="0"/>
                <a:cs typeface="Open Sans" panose="020B0606030504020204" pitchFamily="34" charset="0"/>
              </a:rPr>
              <a:t>Year 3 PSHE and careers</a:t>
            </a:r>
          </a:p>
          <a:p>
            <a:pPr algn="l"/>
            <a:r>
              <a:rPr lang="en-GB" sz="5600" dirty="0">
                <a:solidFill>
                  <a:schemeClr val="bg1"/>
                </a:solidFill>
                <a:latin typeface="Open Sans" panose="020B0606030504020204" pitchFamily="34" charset="0"/>
                <a:ea typeface="Open Sans" panose="020B0606030504020204" pitchFamily="34" charset="0"/>
                <a:cs typeface="Open Sans" panose="020B0606030504020204" pitchFamily="34" charset="0"/>
              </a:rPr>
              <a:t>Key lesson information</a:t>
            </a:r>
          </a:p>
        </p:txBody>
      </p:sp>
    </p:spTree>
    <p:extLst>
      <p:ext uri="{BB962C8B-B14F-4D97-AF65-F5344CB8AC3E}">
        <p14:creationId xmlns:p14="http://schemas.microsoft.com/office/powerpoint/2010/main" val="1841099955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itle 1">
            <a:extLst>
              <a:ext uri="{FF2B5EF4-FFF2-40B4-BE49-F238E27FC236}">
                <a16:creationId xmlns:a16="http://schemas.microsoft.com/office/drawing/2014/main" id="{DB8E7B2B-E64E-404A-8345-4F0D5D2319EC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180654" y="338209"/>
            <a:ext cx="11419200" cy="669188"/>
          </a:xfrm>
        </p:spPr>
        <p:txBody>
          <a:bodyPr>
            <a:noAutofit/>
          </a:bodyPr>
          <a:lstStyle/>
          <a:p>
            <a:pPr>
              <a:lnSpc>
                <a:spcPct val="107000"/>
              </a:lnSpc>
              <a:spcAft>
                <a:spcPts val="800"/>
              </a:spcAft>
            </a:pPr>
            <a:r>
              <a:rPr lang="en-GB" sz="3200" b="1" dirty="0">
                <a:effectLst/>
                <a:latin typeface="Open sans" panose="020B0606030504020204" pitchFamily="34" charset="0"/>
                <a:ea typeface="Open sans" panose="020B0606030504020204" pitchFamily="34" charset="0"/>
                <a:cs typeface="Open sans" panose="020B0606030504020204" pitchFamily="34" charset="0"/>
              </a:rPr>
              <a:t>Unifrog’s primary PSHE and careers curriculum</a:t>
            </a:r>
            <a:endParaRPr lang="en-GB" sz="3200" dirty="0">
              <a:effectLst/>
              <a:latin typeface="Open sans" panose="020B0606030504020204" pitchFamily="34" charset="0"/>
              <a:ea typeface="Open sans" panose="020B0606030504020204" pitchFamily="34" charset="0"/>
              <a:cs typeface="Open sans" panose="020B0606030504020204" pitchFamily="34" charset="0"/>
            </a:endParaRPr>
          </a:p>
        </p:txBody>
      </p:sp>
      <p:sp>
        <p:nvSpPr>
          <p:cNvPr id="3" name="TextBox 2">
            <a:extLst>
              <a:ext uri="{FF2B5EF4-FFF2-40B4-BE49-F238E27FC236}">
                <a16:creationId xmlns:a16="http://schemas.microsoft.com/office/drawing/2014/main" id="{13F81E61-95B5-A3E0-D138-6CA348B9BE33}"/>
              </a:ext>
            </a:extLst>
          </p:cNvPr>
          <p:cNvSpPr txBox="1"/>
          <p:nvPr/>
        </p:nvSpPr>
        <p:spPr>
          <a:xfrm>
            <a:off x="311150" y="1247762"/>
            <a:ext cx="11569700" cy="477028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0" marR="0" lvl="0" indent="0" algn="l" defTabSz="914400" rtl="0" eaLnBrk="1" fontAlgn="auto" latinLnBrk="0" hangingPunct="1">
              <a:lnSpc>
                <a:spcPct val="150000"/>
              </a:lnSpc>
              <a:spcBef>
                <a:spcPts val="0"/>
              </a:spcBef>
              <a:spcAft>
                <a:spcPts val="1200"/>
              </a:spcAft>
              <a:buClrTx/>
              <a:buSzTx/>
              <a:buFontTx/>
              <a:buNone/>
              <a:tabLst/>
              <a:defRPr/>
            </a:pPr>
            <a:r>
              <a:rPr kumimoji="0" lang="en-GB" sz="20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Open Sans" panose="020B0606030504020204" pitchFamily="34" charset="0"/>
                <a:ea typeface="Open Sans" panose="020B0606030504020204" pitchFamily="34" charset="0"/>
                <a:cs typeface="Open Sans" panose="020B0606030504020204" pitchFamily="34" charset="0"/>
              </a:rPr>
              <a:t>Unifrog’s </a:t>
            </a:r>
            <a:r>
              <a:rPr kumimoji="0" lang="en-GB" sz="2000" b="1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Open Sans" panose="020B0606030504020204" pitchFamily="34" charset="0"/>
                <a:ea typeface="Open Sans" panose="020B0606030504020204" pitchFamily="34" charset="0"/>
                <a:cs typeface="Open Sans" panose="020B0606030504020204" pitchFamily="34" charset="0"/>
              </a:rPr>
              <a:t>primary PSHE Lesson Pack </a:t>
            </a:r>
            <a:r>
              <a:rPr kumimoji="0" lang="en-GB" sz="20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Open Sans" panose="020B0606030504020204" pitchFamily="34" charset="0"/>
                <a:ea typeface="Open Sans" panose="020B0606030504020204" pitchFamily="34" charset="0"/>
                <a:cs typeface="Open Sans" panose="020B0606030504020204" pitchFamily="34" charset="0"/>
              </a:rPr>
              <a:t>has been designed to cover the Department for Education statutory R(S)HE guidance and the PSHE Association’s learning objectives.</a:t>
            </a:r>
          </a:p>
          <a:p>
            <a:pPr marL="0" marR="0" lvl="0" indent="0" algn="l" defTabSz="914400" rtl="0" eaLnBrk="1" fontAlgn="auto" latinLnBrk="0" hangingPunct="1">
              <a:lnSpc>
                <a:spcPct val="150000"/>
              </a:lnSpc>
              <a:spcBef>
                <a:spcPts val="0"/>
              </a:spcBef>
              <a:spcAft>
                <a:spcPts val="1200"/>
              </a:spcAft>
              <a:buClrTx/>
              <a:buSzTx/>
              <a:buFontTx/>
              <a:buNone/>
              <a:tabLst/>
              <a:defRPr/>
            </a:pPr>
            <a:endParaRPr kumimoji="0" lang="en-GB" sz="900" b="0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Open Sans" panose="020B0606030504020204" pitchFamily="34" charset="0"/>
              <a:ea typeface="Open Sans" panose="020B0606030504020204" pitchFamily="34" charset="0"/>
              <a:cs typeface="Open Sans" panose="020B0606030504020204" pitchFamily="34" charset="0"/>
            </a:endParaRPr>
          </a:p>
          <a:p>
            <a:pPr marL="0" marR="0" lvl="0" indent="0" algn="l" defTabSz="914400" rtl="0" eaLnBrk="1" fontAlgn="auto" latinLnBrk="0" hangingPunct="1">
              <a:lnSpc>
                <a:spcPct val="150000"/>
              </a:lnSpc>
              <a:spcBef>
                <a:spcPts val="0"/>
              </a:spcBef>
              <a:spcAft>
                <a:spcPts val="1200"/>
              </a:spcAft>
              <a:buClrTx/>
              <a:buSzTx/>
              <a:buFontTx/>
              <a:buNone/>
              <a:tabLst/>
              <a:defRPr/>
            </a:pPr>
            <a:r>
              <a:rPr kumimoji="0" lang="en-GB" sz="20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Open Sans" panose="020B0606030504020204" pitchFamily="34" charset="0"/>
                <a:ea typeface="Open Sans" panose="020B0606030504020204" pitchFamily="34" charset="0"/>
                <a:cs typeface="Open Sans" panose="020B0606030504020204" pitchFamily="34" charset="0"/>
              </a:rPr>
              <a:t>Unifrog’s </a:t>
            </a:r>
            <a:r>
              <a:rPr kumimoji="0" lang="en-GB" sz="2000" b="1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Open Sans" panose="020B0606030504020204" pitchFamily="34" charset="0"/>
                <a:ea typeface="Open Sans" panose="020B0606030504020204" pitchFamily="34" charset="0"/>
                <a:cs typeface="Open Sans" panose="020B0606030504020204" pitchFamily="34" charset="0"/>
              </a:rPr>
              <a:t>primary Careers Lesson Pack </a:t>
            </a:r>
            <a:r>
              <a:rPr kumimoji="0" lang="en-GB" sz="20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Open Sans" panose="020B0606030504020204" pitchFamily="34" charset="0"/>
                <a:ea typeface="Open Sans" panose="020B0606030504020204" pitchFamily="34" charset="0"/>
                <a:cs typeface="Open Sans" panose="020B0606030504020204" pitchFamily="34" charset="0"/>
              </a:rPr>
              <a:t>has been designed to cover the CDI’s learning objectives and the PSHE Association’s careers education learning objectives.</a:t>
            </a:r>
          </a:p>
          <a:p>
            <a:pPr marL="0" marR="0" lvl="0" indent="0" algn="l" defTabSz="914400" rtl="0" eaLnBrk="1" fontAlgn="auto" latinLnBrk="0" hangingPunct="1">
              <a:lnSpc>
                <a:spcPct val="150000"/>
              </a:lnSpc>
              <a:spcBef>
                <a:spcPts val="0"/>
              </a:spcBef>
              <a:spcAft>
                <a:spcPts val="1200"/>
              </a:spcAft>
              <a:buClrTx/>
              <a:buSzTx/>
              <a:buFontTx/>
              <a:buNone/>
              <a:tabLst/>
              <a:defRPr/>
            </a:pPr>
            <a:endParaRPr kumimoji="0" lang="en-GB" sz="900" b="0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Open Sans" panose="020B0606030504020204" pitchFamily="34" charset="0"/>
              <a:ea typeface="Open Sans" panose="020B0606030504020204" pitchFamily="34" charset="0"/>
              <a:cs typeface="Open Sans" panose="020B0606030504020204" pitchFamily="34" charset="0"/>
            </a:endParaRPr>
          </a:p>
          <a:p>
            <a:pPr marL="0" marR="0" lvl="0" indent="0" algn="l" defTabSz="914400" rtl="0" eaLnBrk="1" fontAlgn="auto" latinLnBrk="0" hangingPunct="1">
              <a:lnSpc>
                <a:spcPct val="150000"/>
              </a:lnSpc>
              <a:spcBef>
                <a:spcPts val="0"/>
              </a:spcBef>
              <a:spcAft>
                <a:spcPts val="1200"/>
              </a:spcAft>
              <a:buClrTx/>
              <a:buSzTx/>
              <a:buFontTx/>
              <a:buNone/>
              <a:tabLst/>
              <a:defRPr/>
            </a:pPr>
            <a:r>
              <a:rPr kumimoji="0" lang="en-GB" sz="20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Open Sans" panose="020B0606030504020204" pitchFamily="34" charset="0"/>
                <a:ea typeface="Open Sans" panose="020B0606030504020204" pitchFamily="34" charset="0"/>
                <a:cs typeface="Open Sans" panose="020B0606030504020204" pitchFamily="34" charset="0"/>
              </a:rPr>
              <a:t>Find out more here:</a:t>
            </a:r>
          </a:p>
          <a:p>
            <a:pPr marL="342900" marR="0" lvl="0" indent="-342900" algn="l" defTabSz="914400" rtl="0" eaLnBrk="1" fontAlgn="auto" latinLnBrk="0" hangingPunct="1">
              <a:lnSpc>
                <a:spcPct val="150000"/>
              </a:lnSpc>
              <a:spcBef>
                <a:spcPts val="0"/>
              </a:spcBef>
              <a:spcAft>
                <a:spcPts val="1200"/>
              </a:spcAft>
              <a:buClrTx/>
              <a:buSzTx/>
              <a:buFont typeface="Arial" panose="020B0604020202020204" pitchFamily="34" charset="0"/>
              <a:buChar char="•"/>
              <a:tabLst/>
              <a:defRPr/>
            </a:pPr>
            <a:r>
              <a:rPr kumimoji="0" lang="en-GB" sz="20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Open Sans" panose="020B0606030504020204" pitchFamily="34" charset="0"/>
                <a:ea typeface="Open Sans" panose="020B0606030504020204" pitchFamily="34" charset="0"/>
                <a:cs typeface="Open Sans" panose="020B0606030504020204" pitchFamily="34" charset="0"/>
                <a:hlinkClick r:id="rId3"/>
              </a:rPr>
              <a:t>Unifrog’s primary PSHE Lesson Pack: FAQs</a:t>
            </a:r>
            <a:endParaRPr kumimoji="0" lang="en-GB" sz="2000" b="0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Open Sans" panose="020B0606030504020204" pitchFamily="34" charset="0"/>
              <a:ea typeface="Open Sans" panose="020B0606030504020204" pitchFamily="34" charset="0"/>
              <a:cs typeface="Open Sans" panose="020B0606030504020204" pitchFamily="34" charset="0"/>
            </a:endParaRPr>
          </a:p>
          <a:p>
            <a:pPr marL="342900" marR="0" lvl="0" indent="-342900" algn="l" defTabSz="914400" rtl="0" eaLnBrk="1" fontAlgn="auto" latinLnBrk="0" hangingPunct="1">
              <a:lnSpc>
                <a:spcPct val="150000"/>
              </a:lnSpc>
              <a:spcBef>
                <a:spcPts val="0"/>
              </a:spcBef>
              <a:spcAft>
                <a:spcPts val="1200"/>
              </a:spcAft>
              <a:buClrTx/>
              <a:buSzTx/>
              <a:buFont typeface="Arial" panose="020B0604020202020204" pitchFamily="34" charset="0"/>
              <a:buChar char="•"/>
              <a:tabLst/>
              <a:defRPr/>
            </a:pPr>
            <a:r>
              <a:rPr kumimoji="0" lang="en-GB" sz="20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Open Sans" panose="020B0606030504020204" pitchFamily="34" charset="0"/>
                <a:ea typeface="Open Sans" panose="020B0606030504020204" pitchFamily="34" charset="0"/>
                <a:cs typeface="Open Sans" panose="020B0606030504020204" pitchFamily="34" charset="0"/>
                <a:hlinkClick r:id="rId4"/>
              </a:rPr>
              <a:t>Unifrog’s primary Careers Lesson Pack: FAQs</a:t>
            </a:r>
            <a:endParaRPr kumimoji="0" lang="en-GB" sz="2000" b="0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Open Sans" panose="020B0606030504020204" pitchFamily="34" charset="0"/>
              <a:ea typeface="Open Sans" panose="020B0606030504020204" pitchFamily="34" charset="0"/>
              <a:cs typeface="Open Sans" panose="020B060603050402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117349815"/>
      </p:ext>
    </p:extLst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BF5A7110-A9F3-F8EF-9335-13BDCFF3C2A8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itle 1">
            <a:extLst>
              <a:ext uri="{FF2B5EF4-FFF2-40B4-BE49-F238E27FC236}">
                <a16:creationId xmlns:a16="http://schemas.microsoft.com/office/drawing/2014/main" id="{B77FBAEA-8A4C-CB02-E387-57625CFE73D1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180654" y="338209"/>
            <a:ext cx="11419200" cy="669188"/>
          </a:xfrm>
        </p:spPr>
        <p:txBody>
          <a:bodyPr>
            <a:noAutofit/>
          </a:bodyPr>
          <a:lstStyle/>
          <a:p>
            <a:pPr>
              <a:lnSpc>
                <a:spcPct val="107000"/>
              </a:lnSpc>
              <a:spcAft>
                <a:spcPts val="800"/>
              </a:spcAft>
            </a:pPr>
            <a:r>
              <a:rPr lang="en-GB" sz="3200" b="1" dirty="0">
                <a:effectLst/>
                <a:latin typeface="Open sans" panose="020B0606030504020204" pitchFamily="34" charset="0"/>
                <a:ea typeface="Open sans" panose="020B0606030504020204" pitchFamily="34" charset="0"/>
                <a:cs typeface="Open sans" panose="020B0606030504020204" pitchFamily="34" charset="0"/>
              </a:rPr>
              <a:t>Unifrog’s Year 3 curriculum</a:t>
            </a:r>
            <a:endParaRPr lang="en-GB" sz="3200" dirty="0">
              <a:effectLst/>
              <a:latin typeface="Open sans" panose="020B0606030504020204" pitchFamily="34" charset="0"/>
              <a:ea typeface="Open sans" panose="020B0606030504020204" pitchFamily="34" charset="0"/>
              <a:cs typeface="Open sans" panose="020B0606030504020204" pitchFamily="34" charset="0"/>
            </a:endParaRPr>
          </a:p>
        </p:txBody>
      </p:sp>
      <p:sp>
        <p:nvSpPr>
          <p:cNvPr id="3" name="TextBox 2">
            <a:extLst>
              <a:ext uri="{FF2B5EF4-FFF2-40B4-BE49-F238E27FC236}">
                <a16:creationId xmlns:a16="http://schemas.microsoft.com/office/drawing/2014/main" id="{4C77C607-2708-B1D0-5261-B2E0D975042C}"/>
              </a:ext>
            </a:extLst>
          </p:cNvPr>
          <p:cNvSpPr txBox="1"/>
          <p:nvPr/>
        </p:nvSpPr>
        <p:spPr>
          <a:xfrm>
            <a:off x="311150" y="1126163"/>
            <a:ext cx="11569700" cy="4082602"/>
          </a:xfrm>
          <a:prstGeom prst="rect">
            <a:avLst/>
          </a:prstGeom>
          <a:noFill/>
        </p:spPr>
        <p:txBody>
          <a:bodyPr wrap="square" numCol="2" rtlCol="0">
            <a:noAutofit/>
          </a:bodyPr>
          <a:lstStyle/>
          <a:p>
            <a:pPr>
              <a:lnSpc>
                <a:spcPct val="150000"/>
              </a:lnSpc>
            </a:pPr>
            <a:r>
              <a:rPr lang="en-GB" sz="1750" b="1" dirty="0">
                <a:latin typeface="Open Sans" panose="020B0606030504020204" pitchFamily="34" charset="0"/>
                <a:ea typeface="Open Sans" panose="020B0606030504020204" pitchFamily="34" charset="0"/>
                <a:cs typeface="Open Sans" panose="020B0606030504020204" pitchFamily="34" charset="0"/>
              </a:rPr>
              <a:t>PSHE:</a:t>
            </a:r>
          </a:p>
          <a:p>
            <a:pPr marL="342900" indent="-342900">
              <a:lnSpc>
                <a:spcPct val="150000"/>
              </a:lnSpc>
              <a:buFont typeface="Arial" panose="020B0604020202020204" pitchFamily="34" charset="0"/>
              <a:buChar char="•"/>
            </a:pPr>
            <a:r>
              <a:rPr lang="en-GB" sz="1750" dirty="0">
                <a:latin typeface="Open Sans" panose="020B0606030504020204" pitchFamily="34" charset="0"/>
                <a:ea typeface="Open Sans" panose="020B0606030504020204" pitchFamily="34" charset="0"/>
                <a:cs typeface="Open Sans" panose="020B0606030504020204" pitchFamily="34" charset="0"/>
              </a:rPr>
              <a:t>How can I build positive friendships?</a:t>
            </a:r>
          </a:p>
          <a:p>
            <a:pPr marL="342900" indent="-342900">
              <a:lnSpc>
                <a:spcPct val="150000"/>
              </a:lnSpc>
              <a:buFont typeface="Arial" panose="020B0604020202020204" pitchFamily="34" charset="0"/>
              <a:buChar char="•"/>
            </a:pPr>
            <a:r>
              <a:rPr lang="en-GB" sz="1750" dirty="0">
                <a:latin typeface="Open Sans" panose="020B0606030504020204" pitchFamily="34" charset="0"/>
                <a:ea typeface="Open Sans" panose="020B0606030504020204" pitchFamily="34" charset="0"/>
                <a:cs typeface="Open Sans" panose="020B0606030504020204" pitchFamily="34" charset="0"/>
              </a:rPr>
              <a:t>Can I spot unkind behaviour and bullying?</a:t>
            </a:r>
          </a:p>
          <a:p>
            <a:pPr marL="342900" indent="-342900">
              <a:lnSpc>
                <a:spcPct val="150000"/>
              </a:lnSpc>
              <a:buFont typeface="Arial" panose="020B0604020202020204" pitchFamily="34" charset="0"/>
              <a:buChar char="•"/>
            </a:pPr>
            <a:r>
              <a:rPr lang="en-GB" sz="1750" dirty="0">
                <a:latin typeface="Open Sans" panose="020B0606030504020204" pitchFamily="34" charset="0"/>
                <a:ea typeface="Open Sans" panose="020B0606030504020204" pitchFamily="34" charset="0"/>
                <a:cs typeface="Open Sans" panose="020B0606030504020204" pitchFamily="34" charset="0"/>
              </a:rPr>
              <a:t>Is the internet a good thing?</a:t>
            </a:r>
          </a:p>
          <a:p>
            <a:pPr marL="342900" indent="-342900">
              <a:lnSpc>
                <a:spcPct val="150000"/>
              </a:lnSpc>
              <a:buFont typeface="Arial" panose="020B0604020202020204" pitchFamily="34" charset="0"/>
              <a:buChar char="•"/>
            </a:pPr>
            <a:r>
              <a:rPr lang="en-GB" sz="1750" dirty="0">
                <a:latin typeface="Open Sans" panose="020B0606030504020204" pitchFamily="34" charset="0"/>
                <a:ea typeface="Open Sans" panose="020B0606030504020204" pitchFamily="34" charset="0"/>
                <a:cs typeface="Open Sans" panose="020B0606030504020204" pitchFamily="34" charset="0"/>
              </a:rPr>
              <a:t>What are different types of relationships?</a:t>
            </a:r>
          </a:p>
          <a:p>
            <a:pPr marL="342900" indent="-342900">
              <a:lnSpc>
                <a:spcPct val="150000"/>
              </a:lnSpc>
              <a:buFont typeface="Arial" panose="020B0604020202020204" pitchFamily="34" charset="0"/>
              <a:buChar char="•"/>
            </a:pPr>
            <a:r>
              <a:rPr lang="en-GB" sz="1750" dirty="0">
                <a:latin typeface="Open Sans" panose="020B0606030504020204" pitchFamily="34" charset="0"/>
                <a:ea typeface="Open Sans" panose="020B0606030504020204" pitchFamily="34" charset="0"/>
                <a:cs typeface="Open Sans" panose="020B0606030504020204" pitchFamily="34" charset="0"/>
              </a:rPr>
              <a:t>How do exercise and sleep improve our health?</a:t>
            </a:r>
          </a:p>
          <a:p>
            <a:pPr marL="342900" indent="-342900">
              <a:lnSpc>
                <a:spcPct val="150000"/>
              </a:lnSpc>
              <a:buFont typeface="Arial" panose="020B0604020202020204" pitchFamily="34" charset="0"/>
              <a:buChar char="•"/>
            </a:pPr>
            <a:r>
              <a:rPr lang="en-GB" sz="1750" dirty="0">
                <a:latin typeface="Open Sans" panose="020B0606030504020204" pitchFamily="34" charset="0"/>
                <a:ea typeface="Open Sans" panose="020B0606030504020204" pitchFamily="34" charset="0"/>
                <a:cs typeface="Open Sans" panose="020B0606030504020204" pitchFamily="34" charset="0"/>
              </a:rPr>
              <a:t>What hazards are at home and how do we make them safe?</a:t>
            </a:r>
          </a:p>
          <a:p>
            <a:pPr marL="342900" indent="-342900">
              <a:lnSpc>
                <a:spcPct val="150000"/>
              </a:lnSpc>
              <a:buFont typeface="Arial" panose="020B0604020202020204" pitchFamily="34" charset="0"/>
              <a:buChar char="•"/>
            </a:pPr>
            <a:r>
              <a:rPr lang="en-GB" sz="1750" dirty="0">
                <a:latin typeface="Open Sans" panose="020B0606030504020204" pitchFamily="34" charset="0"/>
                <a:ea typeface="Open Sans" panose="020B0606030504020204" pitchFamily="34" charset="0"/>
                <a:cs typeface="Open Sans" panose="020B0606030504020204" pitchFamily="34" charset="0"/>
              </a:rPr>
              <a:t>How can feelings change over time?</a:t>
            </a:r>
          </a:p>
          <a:p>
            <a:pPr marL="342900" indent="-342900">
              <a:lnSpc>
                <a:spcPct val="150000"/>
              </a:lnSpc>
              <a:buFont typeface="Arial" panose="020B0604020202020204" pitchFamily="34" charset="0"/>
              <a:buChar char="•"/>
            </a:pPr>
            <a:r>
              <a:rPr lang="en-GB" sz="1750" dirty="0">
                <a:latin typeface="Open Sans" panose="020B0606030504020204" pitchFamily="34" charset="0"/>
                <a:ea typeface="Open Sans" panose="020B0606030504020204" pitchFamily="34" charset="0"/>
                <a:cs typeface="Open Sans" panose="020B0606030504020204" pitchFamily="34" charset="0"/>
              </a:rPr>
              <a:t>How do people manage difficult emotions?</a:t>
            </a:r>
          </a:p>
          <a:p>
            <a:pPr marL="342900" indent="-342900">
              <a:lnSpc>
                <a:spcPct val="150000"/>
              </a:lnSpc>
              <a:buFont typeface="Arial" panose="020B0604020202020204" pitchFamily="34" charset="0"/>
              <a:buChar char="•"/>
            </a:pPr>
            <a:r>
              <a:rPr lang="en-GB" sz="1750" dirty="0">
                <a:latin typeface="Open Sans" panose="020B0606030504020204" pitchFamily="34" charset="0"/>
                <a:ea typeface="Open Sans" panose="020B0606030504020204" pitchFamily="34" charset="0"/>
                <a:cs typeface="Open Sans" panose="020B0606030504020204" pitchFamily="34" charset="0"/>
              </a:rPr>
              <a:t>What makes a respectful relationship?</a:t>
            </a:r>
          </a:p>
          <a:p>
            <a:pPr marL="342900" indent="-342900">
              <a:lnSpc>
                <a:spcPct val="150000"/>
              </a:lnSpc>
              <a:buFont typeface="Arial" panose="020B0604020202020204" pitchFamily="34" charset="0"/>
              <a:buChar char="•"/>
            </a:pPr>
            <a:r>
              <a:rPr lang="en-GB" sz="1800" dirty="0">
                <a:latin typeface="Open Sans" panose="020B0606030504020204" pitchFamily="34" charset="0"/>
                <a:ea typeface="Open Sans" panose="020B0606030504020204" pitchFamily="34" charset="0"/>
                <a:cs typeface="Open Sans" panose="020B0606030504020204" pitchFamily="34" charset="0"/>
              </a:rPr>
              <a:t>What changes happen as we grow up?</a:t>
            </a:r>
          </a:p>
          <a:p>
            <a:pPr marL="342900" indent="-342900">
              <a:lnSpc>
                <a:spcPct val="150000"/>
              </a:lnSpc>
              <a:buFont typeface="Arial" panose="020B0604020202020204" pitchFamily="34" charset="0"/>
              <a:buChar char="•"/>
            </a:pPr>
            <a:endParaRPr lang="en-GB" sz="1750" dirty="0">
              <a:latin typeface="Open Sans" panose="020B0606030504020204" pitchFamily="34" charset="0"/>
              <a:ea typeface="Open Sans" panose="020B0606030504020204" pitchFamily="34" charset="0"/>
              <a:cs typeface="Open Sans" panose="020B0606030504020204" pitchFamily="34" charset="0"/>
            </a:endParaRPr>
          </a:p>
          <a:p>
            <a:pPr marL="342900" indent="-342900">
              <a:lnSpc>
                <a:spcPct val="150000"/>
              </a:lnSpc>
              <a:buFont typeface="Arial" panose="020B0604020202020204" pitchFamily="34" charset="0"/>
              <a:buChar char="•"/>
            </a:pPr>
            <a:r>
              <a:rPr lang="en-GB" sz="1750" dirty="0">
                <a:latin typeface="Open Sans" panose="020B0606030504020204" pitchFamily="34" charset="0"/>
                <a:ea typeface="Open Sans" panose="020B0606030504020204" pitchFamily="34" charset="0"/>
                <a:cs typeface="Open Sans" panose="020B0606030504020204" pitchFamily="34" charset="0"/>
              </a:rPr>
              <a:t>What are my personal responsibilities as I grow up?</a:t>
            </a:r>
          </a:p>
          <a:p>
            <a:pPr marL="342900" indent="-342900">
              <a:lnSpc>
                <a:spcPct val="150000"/>
              </a:lnSpc>
              <a:buFont typeface="Arial" panose="020B0604020202020204" pitchFamily="34" charset="0"/>
              <a:buChar char="•"/>
            </a:pPr>
            <a:r>
              <a:rPr lang="en-GB" sz="1750" dirty="0">
                <a:latin typeface="Open Sans" panose="020B0606030504020204" pitchFamily="34" charset="0"/>
                <a:ea typeface="Open Sans" panose="020B0606030504020204" pitchFamily="34" charset="0"/>
                <a:cs typeface="Open Sans" panose="020B0606030504020204" pitchFamily="34" charset="0"/>
              </a:rPr>
              <a:t>How do people choose to spend their money?</a:t>
            </a:r>
          </a:p>
          <a:p>
            <a:pPr marL="342900" indent="-342900">
              <a:lnSpc>
                <a:spcPct val="150000"/>
              </a:lnSpc>
              <a:buFont typeface="Arial" panose="020B0604020202020204" pitchFamily="34" charset="0"/>
              <a:buChar char="•"/>
            </a:pPr>
            <a:r>
              <a:rPr lang="en-GB" sz="1750" dirty="0">
                <a:latin typeface="Open Sans" panose="020B0606030504020204" pitchFamily="34" charset="0"/>
                <a:ea typeface="Open Sans" panose="020B0606030504020204" pitchFamily="34" charset="0"/>
                <a:cs typeface="Open Sans" panose="020B0606030504020204" pitchFamily="34" charset="0"/>
              </a:rPr>
              <a:t>How do people show respect?</a:t>
            </a:r>
          </a:p>
          <a:p>
            <a:pPr marL="342900" indent="-342900">
              <a:lnSpc>
                <a:spcPct val="150000"/>
              </a:lnSpc>
              <a:buFont typeface="Arial" panose="020B0604020202020204" pitchFamily="34" charset="0"/>
              <a:buChar char="•"/>
            </a:pPr>
            <a:r>
              <a:rPr lang="en-GB" sz="1750" dirty="0">
                <a:latin typeface="Open Sans" panose="020B0606030504020204" pitchFamily="34" charset="0"/>
                <a:ea typeface="Open Sans" panose="020B0606030504020204" pitchFamily="34" charset="0"/>
                <a:cs typeface="Open Sans" panose="020B0606030504020204" pitchFamily="34" charset="0"/>
              </a:rPr>
              <a:t>Why is diversity in a community a good thing?</a:t>
            </a:r>
          </a:p>
          <a:p>
            <a:pPr>
              <a:lnSpc>
                <a:spcPct val="150000"/>
              </a:lnSpc>
            </a:pPr>
            <a:endParaRPr lang="en-GB" sz="1750" dirty="0">
              <a:latin typeface="Open Sans" panose="020B0606030504020204" pitchFamily="34" charset="0"/>
              <a:ea typeface="Open Sans" panose="020B0606030504020204" pitchFamily="34" charset="0"/>
              <a:cs typeface="Open Sans" panose="020B0606030504020204" pitchFamily="34" charset="0"/>
            </a:endParaRPr>
          </a:p>
          <a:p>
            <a:pPr>
              <a:lnSpc>
                <a:spcPct val="150000"/>
              </a:lnSpc>
            </a:pPr>
            <a:r>
              <a:rPr lang="en-GB" sz="1750" b="1" dirty="0">
                <a:latin typeface="Open Sans" panose="020B0606030504020204" pitchFamily="34" charset="0"/>
                <a:ea typeface="Open Sans" panose="020B0606030504020204" pitchFamily="34" charset="0"/>
                <a:cs typeface="Open Sans" panose="020B0606030504020204" pitchFamily="34" charset="0"/>
              </a:rPr>
              <a:t>Careers:</a:t>
            </a:r>
          </a:p>
          <a:p>
            <a:pPr marL="342900" indent="-342900">
              <a:lnSpc>
                <a:spcPct val="150000"/>
              </a:lnSpc>
              <a:buFont typeface="Arial" panose="020B0604020202020204" pitchFamily="34" charset="0"/>
              <a:buChar char="•"/>
            </a:pPr>
            <a:r>
              <a:rPr lang="en-GB" sz="1750" dirty="0">
                <a:latin typeface="Open Sans" panose="020B0606030504020204" pitchFamily="34" charset="0"/>
                <a:ea typeface="Open Sans" panose="020B0606030504020204" pitchFamily="34" charset="0"/>
                <a:cs typeface="Open Sans" panose="020B0606030504020204" pitchFamily="34" charset="0"/>
              </a:rPr>
              <a:t>What does success look like?</a:t>
            </a:r>
          </a:p>
          <a:p>
            <a:pPr marL="342900" indent="-342900">
              <a:lnSpc>
                <a:spcPct val="150000"/>
              </a:lnSpc>
              <a:buFont typeface="Arial" panose="020B0604020202020204" pitchFamily="34" charset="0"/>
              <a:buChar char="•"/>
            </a:pPr>
            <a:r>
              <a:rPr lang="en-GB" sz="1750" dirty="0">
                <a:latin typeface="Open Sans" panose="020B0606030504020204" pitchFamily="34" charset="0"/>
                <a:ea typeface="Open Sans" panose="020B0606030504020204" pitchFamily="34" charset="0"/>
                <a:cs typeface="Open Sans" panose="020B0606030504020204" pitchFamily="34" charset="0"/>
              </a:rPr>
              <a:t>Who can help me improve?</a:t>
            </a:r>
          </a:p>
          <a:p>
            <a:pPr marL="342900" indent="-342900">
              <a:lnSpc>
                <a:spcPct val="150000"/>
              </a:lnSpc>
              <a:buFont typeface="Arial" panose="020B0604020202020204" pitchFamily="34" charset="0"/>
              <a:buChar char="•"/>
            </a:pPr>
            <a:r>
              <a:rPr lang="en-GB" sz="1750" dirty="0">
                <a:latin typeface="Open Sans" panose="020B0606030504020204" pitchFamily="34" charset="0"/>
                <a:ea typeface="Open Sans" panose="020B0606030504020204" pitchFamily="34" charset="0"/>
                <a:cs typeface="Open Sans" panose="020B0606030504020204" pitchFamily="34" charset="0"/>
              </a:rPr>
              <a:t>How can I balance work at school and at home?</a:t>
            </a:r>
          </a:p>
          <a:p>
            <a:pPr marL="342900" indent="-342900">
              <a:lnSpc>
                <a:spcPct val="150000"/>
              </a:lnSpc>
              <a:buFont typeface="Arial" panose="020B0604020202020204" pitchFamily="34" charset="0"/>
              <a:buChar char="•"/>
            </a:pPr>
            <a:r>
              <a:rPr lang="en-GB" sz="1750" dirty="0">
                <a:latin typeface="Open Sans" panose="020B0606030504020204" pitchFamily="34" charset="0"/>
                <a:ea typeface="Open Sans" panose="020B0606030504020204" pitchFamily="34" charset="0"/>
                <a:cs typeface="Open Sans" panose="020B0606030504020204" pitchFamily="34" charset="0"/>
              </a:rPr>
              <a:t>How does technology impact jobs?</a:t>
            </a:r>
          </a:p>
          <a:p>
            <a:pPr marL="342900" indent="-342900">
              <a:lnSpc>
                <a:spcPct val="150000"/>
              </a:lnSpc>
              <a:buFont typeface="Arial" panose="020B0604020202020204" pitchFamily="34" charset="0"/>
              <a:buChar char="•"/>
            </a:pPr>
            <a:r>
              <a:rPr lang="en-GB" sz="1750" dirty="0">
                <a:latin typeface="Open Sans" panose="020B0606030504020204" pitchFamily="34" charset="0"/>
                <a:ea typeface="Open Sans" panose="020B0606030504020204" pitchFamily="34" charset="0"/>
                <a:cs typeface="Open Sans" panose="020B0606030504020204" pitchFamily="34" charset="0"/>
              </a:rPr>
              <a:t>What are career sectors?</a:t>
            </a:r>
          </a:p>
          <a:p>
            <a:pPr marL="342900" indent="-342900">
              <a:lnSpc>
                <a:spcPct val="150000"/>
              </a:lnSpc>
              <a:buFont typeface="Arial" panose="020B0604020202020204" pitchFamily="34" charset="0"/>
              <a:buChar char="•"/>
            </a:pPr>
            <a:r>
              <a:rPr lang="en-GB" sz="1750" dirty="0">
                <a:latin typeface="Open Sans" panose="020B0606030504020204" pitchFamily="34" charset="0"/>
                <a:ea typeface="Open Sans" panose="020B0606030504020204" pitchFamily="34" charset="0"/>
                <a:cs typeface="Open Sans" panose="020B0606030504020204" pitchFamily="34" charset="0"/>
              </a:rPr>
              <a:t>What is a career journey?</a:t>
            </a:r>
            <a:endParaRPr lang="en-GB" dirty="0">
              <a:latin typeface="Open Sans" panose="020B0606030504020204" pitchFamily="34" charset="0"/>
              <a:ea typeface="Open Sans" panose="020B0606030504020204" pitchFamily="34" charset="0"/>
              <a:cs typeface="Open Sans" panose="020B060603050402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714878842"/>
      </p:ext>
    </p:extLst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3E7EA8A9-7095-3612-765A-9FE9835A26FE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itle 1">
            <a:extLst>
              <a:ext uri="{FF2B5EF4-FFF2-40B4-BE49-F238E27FC236}">
                <a16:creationId xmlns:a16="http://schemas.microsoft.com/office/drawing/2014/main" id="{99439E78-226F-FD30-51F7-3F7166635377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180654" y="338209"/>
            <a:ext cx="11419200" cy="669188"/>
          </a:xfrm>
        </p:spPr>
        <p:txBody>
          <a:bodyPr>
            <a:noAutofit/>
          </a:bodyPr>
          <a:lstStyle/>
          <a:p>
            <a:pPr>
              <a:lnSpc>
                <a:spcPct val="107000"/>
              </a:lnSpc>
              <a:spcAft>
                <a:spcPts val="800"/>
              </a:spcAft>
            </a:pPr>
            <a:r>
              <a:rPr lang="en-GB" sz="3200" b="1" dirty="0">
                <a:effectLst/>
                <a:latin typeface="Open sans" panose="020B0606030504020204" pitchFamily="34" charset="0"/>
                <a:ea typeface="Open sans" panose="020B0606030504020204" pitchFamily="34" charset="0"/>
                <a:cs typeface="Open sans" panose="020B0606030504020204" pitchFamily="34" charset="0"/>
              </a:rPr>
              <a:t>How can I build positive friendships?</a:t>
            </a:r>
            <a:endParaRPr lang="en-GB" sz="3200" dirty="0">
              <a:effectLst/>
              <a:latin typeface="Open sans" panose="020B0606030504020204" pitchFamily="34" charset="0"/>
              <a:ea typeface="Open sans" panose="020B0606030504020204" pitchFamily="34" charset="0"/>
              <a:cs typeface="Open sans" panose="020B0606030504020204" pitchFamily="34" charset="0"/>
            </a:endParaRPr>
          </a:p>
        </p:txBody>
      </p:sp>
      <p:graphicFrame>
        <p:nvGraphicFramePr>
          <p:cNvPr id="3" name="Table 2">
            <a:extLst>
              <a:ext uri="{FF2B5EF4-FFF2-40B4-BE49-F238E27FC236}">
                <a16:creationId xmlns:a16="http://schemas.microsoft.com/office/drawing/2014/main" id="{482EAC9C-D9BE-2F9D-6BC9-DF0A3790B37D}"/>
              </a:ext>
            </a:extLst>
          </p:cNvPr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536682040"/>
              </p:ext>
            </p:extLst>
          </p:nvPr>
        </p:nvGraphicFramePr>
        <p:xfrm>
          <a:off x="180655" y="1108997"/>
          <a:ext cx="11830691" cy="4645152"/>
        </p:xfrm>
        <a:graphic>
          <a:graphicData uri="http://schemas.openxmlformats.org/drawingml/2006/table">
            <a:tbl>
              <a:tblPr/>
              <a:tblGrid>
                <a:gridCol w="1584645">
                  <a:extLst>
                    <a:ext uri="{9D8B030D-6E8A-4147-A177-3AD203B41FA5}">
                      <a16:colId xmlns:a16="http://schemas.microsoft.com/office/drawing/2014/main" val="4012795431"/>
                    </a:ext>
                  </a:extLst>
                </a:gridCol>
                <a:gridCol w="10246046">
                  <a:extLst>
                    <a:ext uri="{9D8B030D-6E8A-4147-A177-3AD203B41FA5}">
                      <a16:colId xmlns:a16="http://schemas.microsoft.com/office/drawing/2014/main" val="396374708"/>
                    </a:ext>
                  </a:extLst>
                </a:gridCol>
              </a:tblGrid>
              <a:tr h="194214">
                <a:tc gridSpan="2">
                  <a:txBody>
                    <a:bodyPr/>
                    <a:lstStyle/>
                    <a:p>
                      <a:pPr marL="0" marR="0" lvl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GB" sz="2200" b="1" kern="1200" noProof="0" dirty="0">
                          <a:solidFill>
                            <a:schemeClr val="bg1"/>
                          </a:solidFill>
                          <a:latin typeface="Open Sans" panose="020B0606030504020204" pitchFamily="34" charset="0"/>
                          <a:ea typeface="Open Sans" panose="020B0606030504020204" pitchFamily="34" charset="0"/>
                          <a:cs typeface="Open Sans" panose="020B0606030504020204" pitchFamily="34" charset="0"/>
                        </a:rPr>
                        <a:t>Key lesson information</a:t>
                      </a:r>
                    </a:p>
                  </a:txBody>
                  <a:tcPr>
                    <a:lnL w="12700" cap="flat" cmpd="sng" algn="ctr">
                      <a:solidFill>
                        <a:schemeClr val="accent3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accent3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accent3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accent3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3"/>
                    </a:solidFill>
                  </a:tcPr>
                </a:tc>
                <a:tc hMerge="1">
                  <a:txBody>
                    <a:bodyPr/>
                    <a:lstStyle/>
                    <a:p>
                      <a:pPr marL="0" marR="0" lvl="0" indent="0" algn="l" defTabSz="914400" rtl="0" eaLnBrk="1" fontAlgn="auto" latinLnBrk="0" hangingPunct="1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lang="en-GB" sz="1050" dirty="0">
                        <a:latin typeface="Open Sans" panose="020B0606030504020204" pitchFamily="34" charset="0"/>
                        <a:ea typeface="Open Sans" panose="020B0606030504020204" pitchFamily="34" charset="0"/>
                        <a:cs typeface="Open Sans" panose="020B0606030504020204" pitchFamily="34" charset="0"/>
                      </a:endParaRPr>
                    </a:p>
                  </a:txBody>
                  <a:tcPr>
                    <a:lnL w="12700" cap="flat" cmpd="sng" algn="ctr">
                      <a:solidFill>
                        <a:srgbClr val="4BC7C8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4BC7C8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4BC7C8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4BC7C8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3797540296"/>
                  </a:ext>
                </a:extLst>
              </a:tr>
              <a:tr h="168662">
                <a:tc>
                  <a:txBody>
                    <a:bodyPr/>
                    <a:lstStyle/>
                    <a:p>
                      <a:pPr marL="0" marR="0" lvl="0" indent="0" algn="l" defTabSz="914400" rtl="0" eaLnBrk="1" fontAlgn="auto" latinLnBrk="0" hangingPunct="1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en-GB" sz="1800" b="1" i="0" u="none" strike="noStrike" kern="1200" cap="none" spc="0" normalizeH="0" baseline="0" noProof="0" dirty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Open Sans" panose="020B0606030504020204" pitchFamily="34" charset="0"/>
                          <a:ea typeface="Open Sans" panose="020B0606030504020204" pitchFamily="34" charset="0"/>
                          <a:cs typeface="Open Sans" panose="020B0606030504020204" pitchFamily="34" charset="0"/>
                        </a:rPr>
                        <a:t>Objectives</a:t>
                      </a:r>
                      <a:endParaRPr lang="fr-FR" sz="1800" dirty="0">
                        <a:effectLst/>
                        <a:latin typeface="Open Sans" panose="020B0606030504020204" pitchFamily="34" charset="0"/>
                        <a:ea typeface="Open Sans" panose="020B0606030504020204" pitchFamily="34" charset="0"/>
                        <a:cs typeface="Open Sans" panose="020B0606030504020204" pitchFamily="34" charset="0"/>
                      </a:endParaRPr>
                    </a:p>
                  </a:txBody>
                  <a:tcPr>
                    <a:lnL w="12700" cap="flat" cmpd="sng" algn="ctr">
                      <a:solidFill>
                        <a:schemeClr val="accent3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accent3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accent3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accent3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 typeface="+mj-lt"/>
                        <a:buNone/>
                        <a:tabLst/>
                        <a:defRPr/>
                      </a:pPr>
                      <a:r>
                        <a:rPr kumimoji="0" lang="en-GB" sz="1800" b="0" i="0" u="none" strike="noStrike" kern="1200" cap="none" spc="0" normalizeH="0" baseline="0" noProof="0" dirty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Open Sans" panose="020B0606030504020204"/>
                          <a:ea typeface="+mn-ea"/>
                          <a:cs typeface="+mn-cs"/>
                        </a:rPr>
                        <a:t>By the end of the session, children should be able to:</a:t>
                      </a:r>
                    </a:p>
                    <a:p>
                      <a:pPr marL="171450" marR="0" lvl="0" indent="-17145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 typeface="Arial" panose="020B0604020202020204" pitchFamily="34" charset="0"/>
                        <a:buChar char="•"/>
                        <a:tabLst/>
                        <a:defRPr/>
                      </a:pPr>
                      <a:r>
                        <a:rPr kumimoji="0" lang="en-GB" sz="1800" b="0" i="0" u="none" strike="noStrike" kern="1200" cap="none" spc="0" normalizeH="0" baseline="0" noProof="0" dirty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Open Sans" panose="020B0606030504020204"/>
                          <a:ea typeface="+mn-ea"/>
                          <a:cs typeface="+mn-cs"/>
                        </a:rPr>
                        <a:t>Explain what makes a positive friendship.</a:t>
                      </a:r>
                    </a:p>
                    <a:p>
                      <a:pPr marL="171450" marR="0" lvl="0" indent="-17145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 typeface="Arial" panose="020B0604020202020204" pitchFamily="34" charset="0"/>
                        <a:buChar char="•"/>
                        <a:tabLst/>
                        <a:defRPr/>
                      </a:pPr>
                      <a:r>
                        <a:rPr kumimoji="0" lang="en-GB" sz="1800" b="0" i="0" u="none" strike="noStrike" kern="1200" cap="none" spc="0" normalizeH="0" baseline="0" noProof="0" dirty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Open Sans" panose="020B0606030504020204"/>
                          <a:ea typeface="+mn-ea"/>
                          <a:cs typeface="+mn-cs"/>
                        </a:rPr>
                        <a:t>Explain the importance of friendship.</a:t>
                      </a:r>
                    </a:p>
                    <a:p>
                      <a:pPr marL="171450" marR="0" lvl="0" indent="-17145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 typeface="Arial" panose="020B0604020202020204" pitchFamily="34" charset="0"/>
                        <a:buChar char="•"/>
                        <a:tabLst/>
                        <a:defRPr/>
                      </a:pPr>
                      <a:r>
                        <a:rPr kumimoji="0" lang="en-GB" sz="1800" b="0" i="0" u="none" strike="noStrike" kern="1200" cap="none" spc="0" normalizeH="0" baseline="0" noProof="0" dirty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Open Sans" panose="020B0606030504020204"/>
                          <a:ea typeface="+mn-ea"/>
                          <a:cs typeface="+mn-cs"/>
                        </a:rPr>
                        <a:t>Explain strategies which can help to make friends. </a:t>
                      </a:r>
                    </a:p>
                  </a:txBody>
                  <a:tcPr>
                    <a:lnL w="12700" cap="flat" cmpd="sng" algn="ctr">
                      <a:solidFill>
                        <a:schemeClr val="accent3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accent3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accent3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accent3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1180415888"/>
                  </a:ext>
                </a:extLst>
              </a:tr>
              <a:tr h="443567">
                <a:tc>
                  <a:txBody>
                    <a:bodyPr/>
                    <a:lstStyle/>
                    <a:p>
                      <a:pPr algn="l">
                        <a:lnSpc>
                          <a:spcPct val="115000"/>
                        </a:lnSpc>
                      </a:pPr>
                      <a:r>
                        <a:rPr kumimoji="0" lang="en-GB" sz="1800" b="1" i="0" u="none" strike="noStrike" kern="1200" cap="none" spc="0" normalizeH="0" baseline="0" noProof="0" dirty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Open Sans" panose="020B0606030504020204" pitchFamily="34" charset="0"/>
                          <a:ea typeface="Open Sans" panose="020B0606030504020204" pitchFamily="34" charset="0"/>
                          <a:cs typeface="Open Sans" panose="020B0606030504020204" pitchFamily="34" charset="0"/>
                        </a:rPr>
                        <a:t>Main student tasks</a:t>
                      </a:r>
                      <a:endParaRPr lang="fr-FR" sz="1800" dirty="0">
                        <a:effectLst/>
                        <a:latin typeface="Open Sans" panose="020B0606030504020204" pitchFamily="34" charset="0"/>
                        <a:ea typeface="Open Sans" panose="020B0606030504020204" pitchFamily="34" charset="0"/>
                        <a:cs typeface="Open Sans" panose="020B0606030504020204" pitchFamily="34" charset="0"/>
                      </a:endParaRPr>
                    </a:p>
                  </a:txBody>
                  <a:tcPr>
                    <a:lnL w="12700" cap="flat" cmpd="sng" algn="ctr">
                      <a:solidFill>
                        <a:schemeClr val="accent3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accent3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accent3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accent3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marL="228600" marR="0" lvl="0" indent="-22860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 typeface="+mj-lt"/>
                        <a:buAutoNum type="arabicPeriod"/>
                        <a:tabLst/>
                        <a:defRPr/>
                      </a:pPr>
                      <a:r>
                        <a:rPr kumimoji="0" lang="en-GB" sz="1800" b="0" i="0" u="none" strike="noStrike" kern="1200" cap="none" spc="0" normalizeH="0" baseline="0" noProof="0" dirty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Open Sans" panose="020B0606030504020204"/>
                          <a:ea typeface="+mn-ea"/>
                          <a:cs typeface="+mn-cs"/>
                        </a:rPr>
                        <a:t>Complete the friendship quiz. </a:t>
                      </a:r>
                    </a:p>
                    <a:p>
                      <a:pPr marL="228600" marR="0" lvl="0" indent="-22860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 typeface="+mj-lt"/>
                        <a:buAutoNum type="arabicPeriod"/>
                        <a:tabLst/>
                        <a:defRPr/>
                      </a:pPr>
                      <a:r>
                        <a:rPr kumimoji="0" lang="en-GB" sz="1800" b="0" i="0" u="none" strike="noStrike" kern="1200" cap="none" spc="0" normalizeH="0" baseline="0" noProof="0" dirty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Open Sans" panose="020B0606030504020204"/>
                          <a:ea typeface="+mn-ea"/>
                          <a:cs typeface="+mn-cs"/>
                        </a:rPr>
                        <a:t>Discuss what makes a positive friendship. </a:t>
                      </a:r>
                    </a:p>
                    <a:p>
                      <a:pPr marL="228600" marR="0" lvl="0" indent="-22860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 typeface="+mj-lt"/>
                        <a:buAutoNum type="arabicPeriod"/>
                        <a:tabLst/>
                        <a:defRPr/>
                      </a:pPr>
                      <a:r>
                        <a:rPr kumimoji="0" lang="en-GB" sz="1800" b="0" i="0" u="none" strike="noStrike" kern="1200" cap="none" spc="0" normalizeH="0" baseline="0" noProof="0" dirty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Open Sans" panose="020B0606030504020204"/>
                          <a:ea typeface="+mn-ea"/>
                          <a:cs typeface="+mn-cs"/>
                        </a:rPr>
                        <a:t>Listen to the ‘choose your own path’ story and pick the best option to help the character make friends.</a:t>
                      </a:r>
                    </a:p>
                    <a:p>
                      <a:pPr marL="228600" marR="0" lvl="0" indent="-22860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 typeface="+mj-lt"/>
                        <a:buAutoNum type="arabicPeriod"/>
                        <a:tabLst/>
                        <a:defRPr/>
                      </a:pPr>
                      <a:r>
                        <a:rPr kumimoji="0" lang="en-GB" sz="1800" b="0" i="0" u="none" strike="noStrike" kern="1200" cap="none" spc="0" normalizeH="0" baseline="0" noProof="0" dirty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Open Sans" panose="020B0606030504020204"/>
                          <a:ea typeface="+mn-ea"/>
                          <a:cs typeface="+mn-cs"/>
                        </a:rPr>
                        <a:t>Either draw and label good friends or act out how good friends behave. </a:t>
                      </a:r>
                    </a:p>
                    <a:p>
                      <a:pPr marL="228600" marR="0" lvl="0" indent="-22860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 typeface="+mj-lt"/>
                        <a:buAutoNum type="arabicPeriod"/>
                        <a:tabLst/>
                        <a:defRPr/>
                      </a:pPr>
                      <a:r>
                        <a:rPr kumimoji="0" lang="en-GB" sz="1800" b="0" i="0" u="none" strike="noStrike" kern="1200" cap="none" spc="0" normalizeH="0" baseline="0" noProof="0" dirty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Open Sans" panose="020B0606030504020204"/>
                          <a:ea typeface="+mn-ea"/>
                          <a:cs typeface="+mn-cs"/>
                        </a:rPr>
                        <a:t>Optional: Explore the jobs that link to making friends and decide if they want to know more about them. </a:t>
                      </a:r>
                    </a:p>
                  </a:txBody>
                  <a:tcPr>
                    <a:lnL w="12700" cap="flat" cmpd="sng" algn="ctr">
                      <a:solidFill>
                        <a:schemeClr val="accent3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accent3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accent3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accent3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3276505170"/>
                  </a:ext>
                </a:extLst>
              </a:tr>
              <a:tr h="319760">
                <a:tc>
                  <a:txBody>
                    <a:bodyPr/>
                    <a:lstStyle/>
                    <a:p>
                      <a:pPr marL="0" marR="0" lvl="0" indent="0" algn="l" defTabSz="914400" rtl="0" eaLnBrk="1" fontAlgn="auto" latinLnBrk="0" hangingPunct="1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GB" sz="1800" b="1" dirty="0">
                          <a:latin typeface="Open Sans" panose="020B0606030504020204" pitchFamily="34" charset="0"/>
                          <a:ea typeface="Open Sans" panose="020B0606030504020204" pitchFamily="34" charset="0"/>
                          <a:cs typeface="Open Sans" panose="020B0606030504020204" pitchFamily="34" charset="0"/>
                        </a:rPr>
                        <a:t>Keywords</a:t>
                      </a:r>
                      <a:endParaRPr lang="fr-FR" sz="1800" dirty="0">
                        <a:effectLst/>
                        <a:latin typeface="Open Sans" panose="020B0606030504020204" pitchFamily="34" charset="0"/>
                        <a:ea typeface="Open Sans" panose="020B0606030504020204" pitchFamily="34" charset="0"/>
                        <a:cs typeface="Open Sans" panose="020B0606030504020204" pitchFamily="34" charset="0"/>
                      </a:endParaRPr>
                    </a:p>
                  </a:txBody>
                  <a:tcPr>
                    <a:lnL w="12700" cap="flat" cmpd="sng" algn="ctr">
                      <a:solidFill>
                        <a:schemeClr val="accent3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accent3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accent3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accent3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auto" latinLnBrk="0" hangingPunct="1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GB" sz="1800" dirty="0">
                          <a:latin typeface="Open Sans" panose="020B0606030504020204" pitchFamily="34" charset="0"/>
                          <a:ea typeface="Open Sans" panose="020B0606030504020204" pitchFamily="34" charset="0"/>
                          <a:cs typeface="Open Sans" panose="020B0606030504020204" pitchFamily="34" charset="0"/>
                        </a:rPr>
                        <a:t>Friendships, positive, stress, online, </a:t>
                      </a:r>
                      <a:r>
                        <a:rPr lang="en-US" sz="1800" dirty="0">
                          <a:latin typeface="Open Sans" panose="020B0606030504020204" pitchFamily="34" charset="0"/>
                          <a:ea typeface="Open Sans" panose="020B0606030504020204" pitchFamily="34" charset="0"/>
                          <a:cs typeface="Open Sans" panose="020B0606030504020204" pitchFamily="34" charset="0"/>
                        </a:rPr>
                        <a:t>mutual respect, trust, honesty, loyalty, kindness, generosity, sharing interests and experiences, support with problems, sociologist, psychologist, biologist, health care play specialist. </a:t>
                      </a:r>
                    </a:p>
                  </a:txBody>
                  <a:tcPr>
                    <a:lnL w="12700" cap="flat" cmpd="sng" algn="ctr">
                      <a:solidFill>
                        <a:schemeClr val="accent3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accent3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accent3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accent3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3421531160"/>
                  </a:ext>
                </a:extLst>
              </a:tr>
            </a:tbl>
          </a:graphicData>
        </a:graphic>
      </p:graphicFrame>
      <p:sp>
        <p:nvSpPr>
          <p:cNvPr id="2" name="TextBox 1">
            <a:extLst>
              <a:ext uri="{FF2B5EF4-FFF2-40B4-BE49-F238E27FC236}">
                <a16:creationId xmlns:a16="http://schemas.microsoft.com/office/drawing/2014/main" id="{0A6715A8-254F-BC39-7183-642A7A178AA7}"/>
              </a:ext>
            </a:extLst>
          </p:cNvPr>
          <p:cNvSpPr txBox="1"/>
          <p:nvPr/>
        </p:nvSpPr>
        <p:spPr>
          <a:xfrm>
            <a:off x="180654" y="6273209"/>
            <a:ext cx="1350434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dirty="0">
                <a:latin typeface="Open Sans" panose="020B0606030504020204" pitchFamily="34" charset="0"/>
                <a:ea typeface="Open Sans" panose="020B0606030504020204" pitchFamily="34" charset="0"/>
                <a:cs typeface="Open Sans" panose="020B0606030504020204" pitchFamily="34" charset="0"/>
              </a:rPr>
              <a:t>PSHE</a:t>
            </a:r>
          </a:p>
        </p:txBody>
      </p:sp>
    </p:spTree>
    <p:extLst>
      <p:ext uri="{BB962C8B-B14F-4D97-AF65-F5344CB8AC3E}">
        <p14:creationId xmlns:p14="http://schemas.microsoft.com/office/powerpoint/2010/main" val="1612136247"/>
      </p:ext>
    </p:extLst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B48D58FF-DFBE-3D1A-752B-E314CA885A7C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itle 1">
            <a:extLst>
              <a:ext uri="{FF2B5EF4-FFF2-40B4-BE49-F238E27FC236}">
                <a16:creationId xmlns:a16="http://schemas.microsoft.com/office/drawing/2014/main" id="{B44CCDAA-664A-079D-38ED-B2438B0E00C0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180654" y="338209"/>
            <a:ext cx="11419200" cy="669188"/>
          </a:xfrm>
        </p:spPr>
        <p:txBody>
          <a:bodyPr>
            <a:noAutofit/>
          </a:bodyPr>
          <a:lstStyle/>
          <a:p>
            <a:pPr>
              <a:lnSpc>
                <a:spcPct val="107000"/>
              </a:lnSpc>
              <a:spcAft>
                <a:spcPts val="800"/>
              </a:spcAft>
            </a:pPr>
            <a:r>
              <a:rPr lang="en-GB" sz="3200" b="1" dirty="0">
                <a:effectLst/>
                <a:latin typeface="Open sans" panose="020B0606030504020204" pitchFamily="34" charset="0"/>
                <a:ea typeface="Open sans" panose="020B0606030504020204" pitchFamily="34" charset="0"/>
                <a:cs typeface="Open sans" panose="020B0606030504020204" pitchFamily="34" charset="0"/>
              </a:rPr>
              <a:t>Can I spot unkind behaviour and bullying?</a:t>
            </a:r>
            <a:endParaRPr lang="en-GB" sz="3200" dirty="0">
              <a:effectLst/>
              <a:latin typeface="Open sans" panose="020B0606030504020204" pitchFamily="34" charset="0"/>
              <a:ea typeface="Open sans" panose="020B0606030504020204" pitchFamily="34" charset="0"/>
              <a:cs typeface="Open sans" panose="020B0606030504020204" pitchFamily="34" charset="0"/>
            </a:endParaRPr>
          </a:p>
        </p:txBody>
      </p:sp>
      <p:graphicFrame>
        <p:nvGraphicFramePr>
          <p:cNvPr id="3" name="Table 2">
            <a:extLst>
              <a:ext uri="{FF2B5EF4-FFF2-40B4-BE49-F238E27FC236}">
                <a16:creationId xmlns:a16="http://schemas.microsoft.com/office/drawing/2014/main" id="{474303AC-09F3-62E8-47A0-10CFCF8BAD8F}"/>
              </a:ext>
            </a:extLst>
          </p:cNvPr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2708516298"/>
              </p:ext>
            </p:extLst>
          </p:nvPr>
        </p:nvGraphicFramePr>
        <p:xfrm>
          <a:off x="180654" y="1559052"/>
          <a:ext cx="11830691" cy="3739896"/>
        </p:xfrm>
        <a:graphic>
          <a:graphicData uri="http://schemas.openxmlformats.org/drawingml/2006/table">
            <a:tbl>
              <a:tblPr/>
              <a:tblGrid>
                <a:gridCol w="1584645">
                  <a:extLst>
                    <a:ext uri="{9D8B030D-6E8A-4147-A177-3AD203B41FA5}">
                      <a16:colId xmlns:a16="http://schemas.microsoft.com/office/drawing/2014/main" val="4012795431"/>
                    </a:ext>
                  </a:extLst>
                </a:gridCol>
                <a:gridCol w="10246046">
                  <a:extLst>
                    <a:ext uri="{9D8B030D-6E8A-4147-A177-3AD203B41FA5}">
                      <a16:colId xmlns:a16="http://schemas.microsoft.com/office/drawing/2014/main" val="396374708"/>
                    </a:ext>
                  </a:extLst>
                </a:gridCol>
              </a:tblGrid>
              <a:tr h="194214">
                <a:tc gridSpan="2">
                  <a:txBody>
                    <a:bodyPr/>
                    <a:lstStyle/>
                    <a:p>
                      <a:pPr marL="0" marR="0" lvl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GB" sz="2200" b="1" kern="1200" noProof="0" dirty="0">
                          <a:solidFill>
                            <a:schemeClr val="bg1"/>
                          </a:solidFill>
                          <a:latin typeface="Open Sans" panose="020B0606030504020204" pitchFamily="34" charset="0"/>
                          <a:ea typeface="Open Sans" panose="020B0606030504020204" pitchFamily="34" charset="0"/>
                          <a:cs typeface="Open Sans" panose="020B0606030504020204" pitchFamily="34" charset="0"/>
                        </a:rPr>
                        <a:t>Key lesson information</a:t>
                      </a:r>
                    </a:p>
                  </a:txBody>
                  <a:tcPr>
                    <a:lnL w="12700" cap="flat" cmpd="sng" algn="ctr">
                      <a:solidFill>
                        <a:schemeClr val="accent3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accent3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accent3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accent3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3"/>
                    </a:solidFill>
                  </a:tcPr>
                </a:tc>
                <a:tc hMerge="1">
                  <a:txBody>
                    <a:bodyPr/>
                    <a:lstStyle/>
                    <a:p>
                      <a:pPr marL="0" marR="0" lvl="0" indent="0" algn="l" defTabSz="914400" rtl="0" eaLnBrk="1" fontAlgn="auto" latinLnBrk="0" hangingPunct="1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lang="en-GB" sz="1050" dirty="0">
                        <a:latin typeface="Open Sans" panose="020B0606030504020204" pitchFamily="34" charset="0"/>
                        <a:ea typeface="Open Sans" panose="020B0606030504020204" pitchFamily="34" charset="0"/>
                        <a:cs typeface="Open Sans" panose="020B0606030504020204" pitchFamily="34" charset="0"/>
                      </a:endParaRPr>
                    </a:p>
                  </a:txBody>
                  <a:tcPr>
                    <a:lnL w="12700" cap="flat" cmpd="sng" algn="ctr">
                      <a:solidFill>
                        <a:srgbClr val="4BC7C8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4BC7C8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4BC7C8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4BC7C8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3797540296"/>
                  </a:ext>
                </a:extLst>
              </a:tr>
              <a:tr h="168662">
                <a:tc>
                  <a:txBody>
                    <a:bodyPr/>
                    <a:lstStyle/>
                    <a:p>
                      <a:pPr marL="0" marR="0" lvl="0" indent="0" algn="l" defTabSz="914400" rtl="0" eaLnBrk="1" fontAlgn="auto" latinLnBrk="0" hangingPunct="1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en-GB" sz="1800" b="1" i="0" u="none" strike="noStrike" kern="1200" cap="none" spc="0" normalizeH="0" baseline="0" noProof="0" dirty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Open Sans" panose="020B0606030504020204" pitchFamily="34" charset="0"/>
                          <a:ea typeface="Open Sans" panose="020B0606030504020204" pitchFamily="34" charset="0"/>
                          <a:cs typeface="Open Sans" panose="020B0606030504020204" pitchFamily="34" charset="0"/>
                        </a:rPr>
                        <a:t>Objectives</a:t>
                      </a:r>
                      <a:endParaRPr lang="fr-FR" sz="1800" dirty="0">
                        <a:effectLst/>
                        <a:latin typeface="Open Sans" panose="020B0606030504020204" pitchFamily="34" charset="0"/>
                        <a:ea typeface="Open Sans" panose="020B0606030504020204" pitchFamily="34" charset="0"/>
                        <a:cs typeface="Open Sans" panose="020B0606030504020204" pitchFamily="34" charset="0"/>
                      </a:endParaRPr>
                    </a:p>
                  </a:txBody>
                  <a:tcPr>
                    <a:lnL w="12700" cap="flat" cmpd="sng" algn="ctr">
                      <a:solidFill>
                        <a:schemeClr val="accent3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accent3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accent3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accent3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 typeface="+mj-lt"/>
                        <a:buNone/>
                        <a:tabLst/>
                        <a:defRPr/>
                      </a:pPr>
                      <a:r>
                        <a:rPr kumimoji="0" lang="en-GB" sz="1800" b="0" i="0" u="none" strike="noStrike" kern="1200" cap="none" spc="0" normalizeH="0" baseline="0" noProof="0" dirty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Open Sans" panose="020B0606030504020204"/>
                          <a:ea typeface="+mn-ea"/>
                          <a:cs typeface="+mn-cs"/>
                        </a:rPr>
                        <a:t>By the end of the session, children should be able to:</a:t>
                      </a:r>
                    </a:p>
                    <a:p>
                      <a:pPr marL="171450" marR="0" lvl="0" indent="-17145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 typeface="Arial" panose="020B0604020202020204" pitchFamily="34" charset="0"/>
                        <a:buChar char="•"/>
                        <a:tabLst/>
                        <a:defRPr/>
                      </a:pPr>
                      <a:r>
                        <a:rPr kumimoji="0" lang="en-GB" sz="1800" b="0" i="0" u="none" strike="noStrike" kern="1200" cap="none" spc="0" normalizeH="0" baseline="0" noProof="0" dirty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Open Sans" panose="020B0606030504020204"/>
                          <a:ea typeface="+mn-ea"/>
                          <a:cs typeface="+mn-cs"/>
                        </a:rPr>
                        <a:t>Explain different types of unkind behaviour</a:t>
                      </a:r>
                    </a:p>
                    <a:p>
                      <a:pPr marL="171450" marR="0" lvl="0" indent="-17145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 typeface="Arial" panose="020B0604020202020204" pitchFamily="34" charset="0"/>
                        <a:buChar char="•"/>
                        <a:tabLst/>
                        <a:defRPr/>
                      </a:pPr>
                      <a:r>
                        <a:rPr kumimoji="0" lang="en-GB" sz="1800" b="0" i="0" u="none" strike="noStrike" kern="1200" cap="none" spc="0" normalizeH="0" baseline="0" noProof="0" dirty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Open Sans" panose="020B0606030504020204"/>
                          <a:ea typeface="+mn-ea"/>
                          <a:cs typeface="+mn-cs"/>
                        </a:rPr>
                        <a:t>Explain the difference between bullying and one-off unkind behaviours. </a:t>
                      </a:r>
                    </a:p>
                    <a:p>
                      <a:pPr marL="171450" marR="0" lvl="0" indent="-17145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 typeface="Arial" panose="020B0604020202020204" pitchFamily="34" charset="0"/>
                        <a:buChar char="•"/>
                        <a:tabLst/>
                        <a:defRPr/>
                      </a:pPr>
                      <a:r>
                        <a:rPr kumimoji="0" lang="en-GB" sz="1800" b="0" i="0" u="none" strike="noStrike" kern="1200" cap="none" spc="0" normalizeH="0" baseline="0" noProof="0" dirty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Open Sans" panose="020B0606030504020204"/>
                          <a:ea typeface="+mn-ea"/>
                          <a:cs typeface="+mn-cs"/>
                        </a:rPr>
                        <a:t>Explain some of the long-term impacts of bullying. </a:t>
                      </a:r>
                    </a:p>
                  </a:txBody>
                  <a:tcPr>
                    <a:lnL w="12700" cap="flat" cmpd="sng" algn="ctr">
                      <a:solidFill>
                        <a:schemeClr val="accent3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accent3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accent3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accent3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1180415888"/>
                  </a:ext>
                </a:extLst>
              </a:tr>
              <a:tr h="443567">
                <a:tc>
                  <a:txBody>
                    <a:bodyPr/>
                    <a:lstStyle/>
                    <a:p>
                      <a:pPr algn="l">
                        <a:lnSpc>
                          <a:spcPct val="115000"/>
                        </a:lnSpc>
                      </a:pPr>
                      <a:r>
                        <a:rPr kumimoji="0" lang="en-GB" sz="1800" b="1" i="0" u="none" strike="noStrike" kern="1200" cap="none" spc="0" normalizeH="0" baseline="0" noProof="0" dirty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Open Sans" panose="020B0606030504020204" pitchFamily="34" charset="0"/>
                          <a:ea typeface="Open Sans" panose="020B0606030504020204" pitchFamily="34" charset="0"/>
                          <a:cs typeface="Open Sans" panose="020B0606030504020204" pitchFamily="34" charset="0"/>
                        </a:rPr>
                        <a:t>Main student tasks</a:t>
                      </a:r>
                      <a:endParaRPr lang="fr-FR" sz="1800" dirty="0">
                        <a:effectLst/>
                        <a:latin typeface="Open Sans" panose="020B0606030504020204" pitchFamily="34" charset="0"/>
                        <a:ea typeface="Open Sans" panose="020B0606030504020204" pitchFamily="34" charset="0"/>
                        <a:cs typeface="Open Sans" panose="020B0606030504020204" pitchFamily="34" charset="0"/>
                      </a:endParaRPr>
                    </a:p>
                  </a:txBody>
                  <a:tcPr>
                    <a:lnL w="12700" cap="flat" cmpd="sng" algn="ctr">
                      <a:solidFill>
                        <a:schemeClr val="accent3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accent3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accent3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accent3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marL="228600" marR="0" lvl="0" indent="-22860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 typeface="+mj-lt"/>
                        <a:buAutoNum type="arabicPeriod"/>
                        <a:tabLst/>
                        <a:defRPr/>
                      </a:pPr>
                      <a:r>
                        <a:rPr kumimoji="0" lang="en-GB" sz="1800" b="0" i="0" u="none" strike="noStrike" kern="1200" cap="none" spc="0" normalizeH="0" baseline="0" noProof="0" dirty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Open Sans" panose="020B0606030504020204"/>
                          <a:ea typeface="+mn-ea"/>
                          <a:cs typeface="+mn-cs"/>
                        </a:rPr>
                        <a:t>Discuss what unkind behaviour and bullying are. </a:t>
                      </a:r>
                    </a:p>
                    <a:p>
                      <a:pPr marL="228600" marR="0" lvl="0" indent="-22860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 typeface="+mj-lt"/>
                        <a:buAutoNum type="arabicPeriod"/>
                        <a:tabLst/>
                        <a:defRPr/>
                      </a:pPr>
                      <a:r>
                        <a:rPr kumimoji="0" lang="en-GB" sz="1800" b="0" i="0" u="none" strike="noStrike" kern="1200" cap="none" spc="0" normalizeH="0" baseline="0" noProof="0" dirty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Open Sans" panose="020B0606030504020204"/>
                          <a:ea typeface="+mn-ea"/>
                          <a:cs typeface="+mn-cs"/>
                        </a:rPr>
                        <a:t>Listen to the scenarios and decide whether they are showing bullying or unkind behaviour. </a:t>
                      </a:r>
                    </a:p>
                    <a:p>
                      <a:pPr marL="228600" marR="0" lvl="0" indent="-22860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 typeface="+mj-lt"/>
                        <a:buAutoNum type="arabicPeriod"/>
                        <a:tabLst/>
                        <a:defRPr/>
                      </a:pPr>
                      <a:r>
                        <a:rPr kumimoji="0" lang="en-GB" sz="1800" b="0" i="0" u="none" strike="noStrike" kern="1200" cap="none" spc="0" normalizeH="0" baseline="0" noProof="0" dirty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Open Sans" panose="020B0606030504020204"/>
                          <a:ea typeface="+mn-ea"/>
                          <a:cs typeface="+mn-cs"/>
                        </a:rPr>
                        <a:t>Match key words with their definitions. </a:t>
                      </a:r>
                    </a:p>
                    <a:p>
                      <a:pPr marL="228600" marR="0" lvl="0" indent="-22860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 typeface="+mj-lt"/>
                        <a:buAutoNum type="arabicPeriod"/>
                        <a:tabLst/>
                        <a:defRPr/>
                      </a:pPr>
                      <a:r>
                        <a:rPr kumimoji="0" lang="en-GB" sz="1800" b="0" i="0" u="none" strike="noStrike" kern="1200" cap="none" spc="0" normalizeH="0" baseline="0" noProof="0" dirty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Open Sans" panose="020B0606030504020204"/>
                          <a:ea typeface="+mn-ea"/>
                          <a:cs typeface="+mn-cs"/>
                        </a:rPr>
                        <a:t>Discuss how to get help if someone is being unkind or bullying. </a:t>
                      </a:r>
                    </a:p>
                    <a:p>
                      <a:pPr marL="228600" marR="0" lvl="0" indent="-22860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 typeface="+mj-lt"/>
                        <a:buAutoNum type="arabicPeriod"/>
                        <a:tabLst/>
                        <a:defRPr/>
                      </a:pPr>
                      <a:r>
                        <a:rPr kumimoji="0" lang="en-GB" sz="1800" b="0" i="0" u="none" strike="noStrike" kern="1200" cap="none" spc="0" normalizeH="0" baseline="0" noProof="0" dirty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Open Sans" panose="020B0606030504020204"/>
                          <a:ea typeface="+mn-ea"/>
                          <a:cs typeface="+mn-cs"/>
                        </a:rPr>
                        <a:t>Look at scenarios and decide which type of unkind behaviour is being shown. </a:t>
                      </a:r>
                    </a:p>
                    <a:p>
                      <a:pPr marL="228600" marR="0" lvl="0" indent="-22860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 typeface="+mj-lt"/>
                        <a:buAutoNum type="arabicPeriod"/>
                        <a:tabLst/>
                        <a:defRPr/>
                      </a:pPr>
                      <a:r>
                        <a:rPr kumimoji="0" lang="en-GB" sz="1800" b="0" i="0" u="none" strike="noStrike" kern="1200" cap="none" spc="0" normalizeH="0" baseline="0" noProof="0" dirty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Open Sans" panose="020B0606030504020204"/>
                          <a:ea typeface="+mn-ea"/>
                          <a:cs typeface="+mn-cs"/>
                        </a:rPr>
                        <a:t>Listen to a scenario about bullying and discuss the long-term impact of bullying.</a:t>
                      </a:r>
                    </a:p>
                  </a:txBody>
                  <a:tcPr>
                    <a:lnL w="12700" cap="flat" cmpd="sng" algn="ctr">
                      <a:solidFill>
                        <a:schemeClr val="accent3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accent3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accent3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accent3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3276505170"/>
                  </a:ext>
                </a:extLst>
              </a:tr>
              <a:tr h="319760">
                <a:tc>
                  <a:txBody>
                    <a:bodyPr/>
                    <a:lstStyle/>
                    <a:p>
                      <a:pPr marL="0" marR="0" lvl="0" indent="0" algn="l" defTabSz="914400" rtl="0" eaLnBrk="1" fontAlgn="auto" latinLnBrk="0" hangingPunct="1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GB" sz="1800" b="1" dirty="0">
                          <a:latin typeface="Open Sans" panose="020B0606030504020204" pitchFamily="34" charset="0"/>
                          <a:ea typeface="Open Sans" panose="020B0606030504020204" pitchFamily="34" charset="0"/>
                          <a:cs typeface="Open Sans" panose="020B0606030504020204" pitchFamily="34" charset="0"/>
                        </a:rPr>
                        <a:t>Keywords</a:t>
                      </a:r>
                      <a:endParaRPr lang="fr-FR" sz="1800" dirty="0">
                        <a:effectLst/>
                        <a:latin typeface="Open Sans" panose="020B0606030504020204" pitchFamily="34" charset="0"/>
                        <a:ea typeface="Open Sans" panose="020B0606030504020204" pitchFamily="34" charset="0"/>
                        <a:cs typeface="Open Sans" panose="020B0606030504020204" pitchFamily="34" charset="0"/>
                      </a:endParaRPr>
                    </a:p>
                  </a:txBody>
                  <a:tcPr>
                    <a:lnL w="12700" cap="flat" cmpd="sng" algn="ctr">
                      <a:solidFill>
                        <a:schemeClr val="accent3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accent3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accent3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accent3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auto" latinLnBrk="0" hangingPunct="1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GB" sz="1800" dirty="0">
                          <a:latin typeface="Open Sans" panose="020B0606030504020204" pitchFamily="34" charset="0"/>
                          <a:ea typeface="Open Sans" panose="020B0606030504020204" pitchFamily="34" charset="0"/>
                          <a:cs typeface="Open Sans" panose="020B0606030504020204" pitchFamily="34" charset="0"/>
                        </a:rPr>
                        <a:t>Bullying, unkind behaviour, teasing, name calling, excluding others, harassment, trusted adult. </a:t>
                      </a:r>
                    </a:p>
                  </a:txBody>
                  <a:tcPr>
                    <a:lnL w="12700" cap="flat" cmpd="sng" algn="ctr">
                      <a:solidFill>
                        <a:schemeClr val="accent3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accent3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accent3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accent3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3421531160"/>
                  </a:ext>
                </a:extLst>
              </a:tr>
            </a:tbl>
          </a:graphicData>
        </a:graphic>
      </p:graphicFrame>
      <p:sp>
        <p:nvSpPr>
          <p:cNvPr id="2" name="TextBox 1">
            <a:extLst>
              <a:ext uri="{FF2B5EF4-FFF2-40B4-BE49-F238E27FC236}">
                <a16:creationId xmlns:a16="http://schemas.microsoft.com/office/drawing/2014/main" id="{CFA23957-233F-0656-874B-CC68DB2132FC}"/>
              </a:ext>
            </a:extLst>
          </p:cNvPr>
          <p:cNvSpPr txBox="1"/>
          <p:nvPr/>
        </p:nvSpPr>
        <p:spPr>
          <a:xfrm>
            <a:off x="180654" y="6273209"/>
            <a:ext cx="1350434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dirty="0">
                <a:latin typeface="Open Sans" panose="020B0606030504020204" pitchFamily="34" charset="0"/>
                <a:ea typeface="Open Sans" panose="020B0606030504020204" pitchFamily="34" charset="0"/>
                <a:cs typeface="Open Sans" panose="020B0606030504020204" pitchFamily="34" charset="0"/>
              </a:rPr>
              <a:t>PSHE</a:t>
            </a:r>
          </a:p>
        </p:txBody>
      </p:sp>
    </p:spTree>
    <p:extLst>
      <p:ext uri="{BB962C8B-B14F-4D97-AF65-F5344CB8AC3E}">
        <p14:creationId xmlns:p14="http://schemas.microsoft.com/office/powerpoint/2010/main" val="1492824118"/>
      </p:ext>
    </p:extLst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E2664F40-655A-3537-7A2E-24B3BADF99D4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itle 1">
            <a:extLst>
              <a:ext uri="{FF2B5EF4-FFF2-40B4-BE49-F238E27FC236}">
                <a16:creationId xmlns:a16="http://schemas.microsoft.com/office/drawing/2014/main" id="{F14F5D45-8CB0-0549-5CE4-70A115ABF634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180654" y="338209"/>
            <a:ext cx="11419200" cy="669188"/>
          </a:xfrm>
        </p:spPr>
        <p:txBody>
          <a:bodyPr>
            <a:noAutofit/>
          </a:bodyPr>
          <a:lstStyle/>
          <a:p>
            <a:pPr>
              <a:lnSpc>
                <a:spcPct val="107000"/>
              </a:lnSpc>
              <a:spcAft>
                <a:spcPts val="800"/>
              </a:spcAft>
            </a:pPr>
            <a:r>
              <a:rPr lang="en-GB" sz="3200" b="1" dirty="0">
                <a:latin typeface="Open sans" panose="020B0606030504020204" pitchFamily="34" charset="0"/>
                <a:ea typeface="Open sans" panose="020B0606030504020204" pitchFamily="34" charset="0"/>
                <a:cs typeface="Open sans" panose="020B0606030504020204" pitchFamily="34" charset="0"/>
              </a:rPr>
              <a:t>Is the internet a good thing?</a:t>
            </a:r>
            <a:endParaRPr lang="en-GB" sz="3200" dirty="0">
              <a:effectLst/>
              <a:latin typeface="Open sans" panose="020B0606030504020204" pitchFamily="34" charset="0"/>
              <a:ea typeface="Open sans" panose="020B0606030504020204" pitchFamily="34" charset="0"/>
              <a:cs typeface="Open sans" panose="020B0606030504020204" pitchFamily="34" charset="0"/>
            </a:endParaRPr>
          </a:p>
        </p:txBody>
      </p:sp>
      <p:graphicFrame>
        <p:nvGraphicFramePr>
          <p:cNvPr id="3" name="Table 2">
            <a:extLst>
              <a:ext uri="{FF2B5EF4-FFF2-40B4-BE49-F238E27FC236}">
                <a16:creationId xmlns:a16="http://schemas.microsoft.com/office/drawing/2014/main" id="{95DC7B49-A2FE-8B8D-5DAC-958B96D7F448}"/>
              </a:ext>
            </a:extLst>
          </p:cNvPr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3546031764"/>
              </p:ext>
            </p:extLst>
          </p:nvPr>
        </p:nvGraphicFramePr>
        <p:xfrm>
          <a:off x="180655" y="1108997"/>
          <a:ext cx="11830691" cy="4014216"/>
        </p:xfrm>
        <a:graphic>
          <a:graphicData uri="http://schemas.openxmlformats.org/drawingml/2006/table">
            <a:tbl>
              <a:tblPr/>
              <a:tblGrid>
                <a:gridCol w="1584645">
                  <a:extLst>
                    <a:ext uri="{9D8B030D-6E8A-4147-A177-3AD203B41FA5}">
                      <a16:colId xmlns:a16="http://schemas.microsoft.com/office/drawing/2014/main" val="4012795431"/>
                    </a:ext>
                  </a:extLst>
                </a:gridCol>
                <a:gridCol w="10246046">
                  <a:extLst>
                    <a:ext uri="{9D8B030D-6E8A-4147-A177-3AD203B41FA5}">
                      <a16:colId xmlns:a16="http://schemas.microsoft.com/office/drawing/2014/main" val="396374708"/>
                    </a:ext>
                  </a:extLst>
                </a:gridCol>
              </a:tblGrid>
              <a:tr h="194214">
                <a:tc gridSpan="2">
                  <a:txBody>
                    <a:bodyPr/>
                    <a:lstStyle/>
                    <a:p>
                      <a:pPr marL="0" marR="0" lvl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GB" sz="2200" b="1" kern="1200" noProof="0" dirty="0">
                          <a:solidFill>
                            <a:schemeClr val="bg1"/>
                          </a:solidFill>
                          <a:latin typeface="Open Sans" panose="020B0606030504020204" pitchFamily="34" charset="0"/>
                          <a:ea typeface="Open Sans" panose="020B0606030504020204" pitchFamily="34" charset="0"/>
                          <a:cs typeface="Open Sans" panose="020B0606030504020204" pitchFamily="34" charset="0"/>
                        </a:rPr>
                        <a:t>Key lesson information</a:t>
                      </a:r>
                    </a:p>
                  </a:txBody>
                  <a:tcPr>
                    <a:lnL w="12700" cap="flat" cmpd="sng" algn="ctr">
                      <a:solidFill>
                        <a:schemeClr val="accent3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accent3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accent3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accent3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3"/>
                    </a:solidFill>
                  </a:tcPr>
                </a:tc>
                <a:tc hMerge="1">
                  <a:txBody>
                    <a:bodyPr/>
                    <a:lstStyle/>
                    <a:p>
                      <a:pPr marL="0" marR="0" lvl="0" indent="0" algn="l" defTabSz="914400" rtl="0" eaLnBrk="1" fontAlgn="auto" latinLnBrk="0" hangingPunct="1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lang="en-GB" sz="1050" dirty="0">
                        <a:latin typeface="Open Sans" panose="020B0606030504020204" pitchFamily="34" charset="0"/>
                        <a:ea typeface="Open Sans" panose="020B0606030504020204" pitchFamily="34" charset="0"/>
                        <a:cs typeface="Open Sans" panose="020B0606030504020204" pitchFamily="34" charset="0"/>
                      </a:endParaRPr>
                    </a:p>
                  </a:txBody>
                  <a:tcPr>
                    <a:lnL w="12700" cap="flat" cmpd="sng" algn="ctr">
                      <a:solidFill>
                        <a:srgbClr val="4BC7C8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4BC7C8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4BC7C8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4BC7C8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3797540296"/>
                  </a:ext>
                </a:extLst>
              </a:tr>
              <a:tr h="168662">
                <a:tc>
                  <a:txBody>
                    <a:bodyPr/>
                    <a:lstStyle/>
                    <a:p>
                      <a:pPr marL="0" marR="0" lvl="0" indent="0" algn="l" defTabSz="914400" rtl="0" eaLnBrk="1" fontAlgn="auto" latinLnBrk="0" hangingPunct="1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en-GB" sz="1800" b="1" i="0" u="none" strike="noStrike" kern="1200" cap="none" spc="0" normalizeH="0" baseline="0" noProof="0" dirty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Open Sans" panose="020B0606030504020204" pitchFamily="34" charset="0"/>
                          <a:ea typeface="Open Sans" panose="020B0606030504020204" pitchFamily="34" charset="0"/>
                          <a:cs typeface="Open Sans" panose="020B0606030504020204" pitchFamily="34" charset="0"/>
                        </a:rPr>
                        <a:t>Objectives</a:t>
                      </a:r>
                      <a:endParaRPr lang="fr-FR" sz="1800" dirty="0">
                        <a:effectLst/>
                        <a:latin typeface="Open Sans" panose="020B0606030504020204" pitchFamily="34" charset="0"/>
                        <a:ea typeface="Open Sans" panose="020B0606030504020204" pitchFamily="34" charset="0"/>
                        <a:cs typeface="Open Sans" panose="020B0606030504020204" pitchFamily="34" charset="0"/>
                      </a:endParaRPr>
                    </a:p>
                  </a:txBody>
                  <a:tcPr>
                    <a:lnL w="12700" cap="flat" cmpd="sng" algn="ctr">
                      <a:solidFill>
                        <a:schemeClr val="accent3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accent3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accent3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accent3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 typeface="+mj-lt"/>
                        <a:buNone/>
                        <a:tabLst/>
                        <a:defRPr/>
                      </a:pPr>
                      <a:r>
                        <a:rPr kumimoji="0" lang="en-GB" sz="1800" b="0" i="0" u="none" strike="noStrike" kern="1200" cap="none" spc="0" normalizeH="0" baseline="0" noProof="0" dirty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Open Sans" panose="020B0606030504020204"/>
                          <a:ea typeface="+mn-ea"/>
                          <a:cs typeface="+mn-cs"/>
                        </a:rPr>
                        <a:t>By the end of the session, children should be able to:</a:t>
                      </a:r>
                    </a:p>
                    <a:p>
                      <a:pPr marL="171450" marR="0" lvl="0" indent="-17145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 typeface="Arial" panose="020B0604020202020204" pitchFamily="34" charset="0"/>
                        <a:buChar char="•"/>
                        <a:tabLst/>
                        <a:defRPr/>
                      </a:pPr>
                      <a:r>
                        <a:rPr kumimoji="0" lang="en-GB" sz="1800" b="0" i="0" u="none" strike="noStrike" kern="1200" cap="none" spc="0" normalizeH="0" baseline="0" noProof="0" dirty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Open Sans" panose="020B0606030504020204"/>
                          <a:ea typeface="+mn-ea"/>
                          <a:cs typeface="+mn-cs"/>
                        </a:rPr>
                        <a:t>Explain some positive and negative aspects of using the internet and spending time looking at screens.</a:t>
                      </a:r>
                    </a:p>
                    <a:p>
                      <a:pPr marL="171450" marR="0" lvl="0" indent="-17145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 typeface="Arial" panose="020B0604020202020204" pitchFamily="34" charset="0"/>
                        <a:buChar char="•"/>
                        <a:tabLst/>
                        <a:defRPr/>
                      </a:pPr>
                      <a:r>
                        <a:rPr kumimoji="0" lang="en-GB" sz="1800" b="0" i="0" u="none" strike="noStrike" kern="1200" cap="none" spc="0" normalizeH="0" baseline="0" noProof="0" dirty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Open Sans" panose="020B0606030504020204"/>
                          <a:ea typeface="+mn-ea"/>
                          <a:cs typeface="+mn-cs"/>
                        </a:rPr>
                        <a:t>Describe how to use the internet in a safe, healthy, and happy way.</a:t>
                      </a:r>
                    </a:p>
                  </a:txBody>
                  <a:tcPr>
                    <a:lnL w="12700" cap="flat" cmpd="sng" algn="ctr">
                      <a:solidFill>
                        <a:schemeClr val="accent3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accent3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accent3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accent3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1180415888"/>
                  </a:ext>
                </a:extLst>
              </a:tr>
              <a:tr h="443567">
                <a:tc>
                  <a:txBody>
                    <a:bodyPr/>
                    <a:lstStyle/>
                    <a:p>
                      <a:pPr algn="l">
                        <a:lnSpc>
                          <a:spcPct val="115000"/>
                        </a:lnSpc>
                      </a:pPr>
                      <a:r>
                        <a:rPr kumimoji="0" lang="en-GB" sz="1800" b="1" i="0" u="none" strike="noStrike" kern="1200" cap="none" spc="0" normalizeH="0" baseline="0" noProof="0" dirty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Open Sans" panose="020B0606030504020204" pitchFamily="34" charset="0"/>
                          <a:ea typeface="Open Sans" panose="020B0606030504020204" pitchFamily="34" charset="0"/>
                          <a:cs typeface="Open Sans" panose="020B0606030504020204" pitchFamily="34" charset="0"/>
                        </a:rPr>
                        <a:t>Main student tasks</a:t>
                      </a:r>
                      <a:endParaRPr lang="fr-FR" sz="1800" dirty="0">
                        <a:effectLst/>
                        <a:latin typeface="Open Sans" panose="020B0606030504020204" pitchFamily="34" charset="0"/>
                        <a:ea typeface="Open Sans" panose="020B0606030504020204" pitchFamily="34" charset="0"/>
                        <a:cs typeface="Open Sans" panose="020B0606030504020204" pitchFamily="34" charset="0"/>
                      </a:endParaRPr>
                    </a:p>
                  </a:txBody>
                  <a:tcPr>
                    <a:lnL w="12700" cap="flat" cmpd="sng" algn="ctr">
                      <a:solidFill>
                        <a:schemeClr val="accent3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accent3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accent3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accent3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marL="228600" marR="0" lvl="0" indent="-22860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 typeface="+mj-lt"/>
                        <a:buAutoNum type="arabicPeriod"/>
                        <a:tabLst/>
                        <a:defRPr/>
                      </a:pPr>
                      <a:r>
                        <a:rPr kumimoji="0" lang="en-GB" sz="1800" b="0" i="0" u="none" strike="noStrike" kern="1200" cap="none" spc="0" normalizeH="0" baseline="0" noProof="0" dirty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Open Sans" panose="020B0606030504020204"/>
                          <a:ea typeface="+mn-ea"/>
                          <a:cs typeface="+mn-cs"/>
                        </a:rPr>
                        <a:t>State what they think is the best and worst thing about the internet.</a:t>
                      </a:r>
                    </a:p>
                    <a:p>
                      <a:pPr marL="228600" marR="0" lvl="0" indent="-22860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 typeface="+mj-lt"/>
                        <a:buAutoNum type="arabicPeriod"/>
                        <a:tabLst/>
                        <a:defRPr/>
                      </a:pPr>
                      <a:r>
                        <a:rPr kumimoji="0" lang="en-GB" sz="1800" b="0" i="0" u="none" strike="noStrike" kern="1200" cap="none" spc="0" normalizeH="0" baseline="0" noProof="0" dirty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Open Sans" panose="020B0606030504020204"/>
                          <a:ea typeface="+mn-ea"/>
                          <a:cs typeface="+mn-cs"/>
                        </a:rPr>
                        <a:t>Identify positive ways to use the internet.</a:t>
                      </a:r>
                    </a:p>
                    <a:p>
                      <a:pPr marL="228600" marR="0" lvl="0" indent="-22860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 typeface="+mj-lt"/>
                        <a:buAutoNum type="arabicPeriod"/>
                        <a:tabLst/>
                        <a:defRPr/>
                      </a:pPr>
                      <a:r>
                        <a:rPr kumimoji="0" lang="en-GB" sz="1800" b="0" i="0" u="none" strike="noStrike" kern="1200" cap="none" spc="0" normalizeH="0" baseline="0" noProof="0" dirty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Open Sans" panose="020B0606030504020204"/>
                          <a:ea typeface="+mn-ea"/>
                          <a:cs typeface="+mn-cs"/>
                        </a:rPr>
                        <a:t>Consider the negative effects of too much screen time.</a:t>
                      </a:r>
                    </a:p>
                    <a:p>
                      <a:pPr marL="228600" marR="0" lvl="0" indent="-22860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 typeface="+mj-lt"/>
                        <a:buAutoNum type="arabicPeriod"/>
                        <a:tabLst/>
                        <a:defRPr/>
                      </a:pPr>
                      <a:r>
                        <a:rPr kumimoji="0" lang="en-GB" sz="1800" b="0" i="0" u="none" strike="noStrike" kern="1200" cap="none" spc="0" normalizeH="0" baseline="0" noProof="0" dirty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Open Sans" panose="020B0606030504020204"/>
                          <a:ea typeface="+mn-ea"/>
                          <a:cs typeface="+mn-cs"/>
                        </a:rPr>
                        <a:t>Create a checklist for using the internet and devices in a positive way.</a:t>
                      </a:r>
                    </a:p>
                    <a:p>
                      <a:pPr marL="228600" marR="0" lvl="0" indent="-22860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 typeface="+mj-lt"/>
                        <a:buAutoNum type="arabicPeriod"/>
                        <a:tabLst/>
                        <a:defRPr/>
                      </a:pPr>
                      <a:r>
                        <a:rPr kumimoji="0" lang="en-GB" sz="1800" b="0" i="0" u="none" strike="noStrike" kern="1200" cap="none" spc="0" normalizeH="0" baseline="0" noProof="0" dirty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Open Sans" panose="020B0606030504020204"/>
                          <a:ea typeface="+mn-ea"/>
                          <a:cs typeface="+mn-cs"/>
                        </a:rPr>
                        <a:t>Practise giving advice to help people use the internet in a safe, healthy and happy way.</a:t>
                      </a:r>
                    </a:p>
                    <a:p>
                      <a:pPr marL="228600" marR="0" lvl="0" indent="-22860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 typeface="+mj-lt"/>
                        <a:buAutoNum type="arabicPeriod"/>
                        <a:tabLst/>
                        <a:defRPr/>
                      </a:pPr>
                      <a:r>
                        <a:rPr kumimoji="0" lang="en-GB" sz="1800" b="0" i="0" u="none" strike="noStrike" kern="1200" cap="none" spc="0" normalizeH="0" baseline="0" noProof="0" dirty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Open Sans" panose="020B0606030504020204"/>
                          <a:ea typeface="+mn-ea"/>
                          <a:cs typeface="+mn-cs"/>
                        </a:rPr>
                        <a:t>Review and discuss their initial thinking from task 1.</a:t>
                      </a:r>
                    </a:p>
                    <a:p>
                      <a:pPr marL="228600" marR="0" lvl="0" indent="-22860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 typeface="+mj-lt"/>
                        <a:buAutoNum type="arabicPeriod"/>
                        <a:tabLst/>
                        <a:defRPr/>
                      </a:pPr>
                      <a:r>
                        <a:rPr kumimoji="0" lang="en-GB" sz="1800" b="0" i="0" u="none" strike="noStrike" kern="1200" cap="none" spc="0" normalizeH="0" baseline="0" noProof="0" dirty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Open Sans" panose="020B0606030504020204"/>
                          <a:ea typeface="+mn-ea"/>
                          <a:cs typeface="+mn-cs"/>
                        </a:rPr>
                        <a:t>Optional: Evaluate the pros and cons of jobs that use the internet.</a:t>
                      </a:r>
                    </a:p>
                  </a:txBody>
                  <a:tcPr>
                    <a:lnL w="12700" cap="flat" cmpd="sng" algn="ctr">
                      <a:solidFill>
                        <a:schemeClr val="accent3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accent3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accent3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accent3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3276505170"/>
                  </a:ext>
                </a:extLst>
              </a:tr>
              <a:tr h="319760">
                <a:tc>
                  <a:txBody>
                    <a:bodyPr/>
                    <a:lstStyle/>
                    <a:p>
                      <a:pPr marL="0" marR="0" lvl="0" indent="0" algn="l" defTabSz="914400" rtl="0" eaLnBrk="1" fontAlgn="auto" latinLnBrk="0" hangingPunct="1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GB" sz="1800" b="1" dirty="0">
                          <a:latin typeface="Open Sans" panose="020B0606030504020204" pitchFamily="34" charset="0"/>
                          <a:ea typeface="Open Sans" panose="020B0606030504020204" pitchFamily="34" charset="0"/>
                          <a:cs typeface="Open Sans" panose="020B0606030504020204" pitchFamily="34" charset="0"/>
                        </a:rPr>
                        <a:t>Keywords</a:t>
                      </a:r>
                      <a:endParaRPr lang="fr-FR" sz="1800" dirty="0">
                        <a:effectLst/>
                        <a:latin typeface="Open Sans" panose="020B0606030504020204" pitchFamily="34" charset="0"/>
                        <a:ea typeface="Open Sans" panose="020B0606030504020204" pitchFamily="34" charset="0"/>
                        <a:cs typeface="Open Sans" panose="020B0606030504020204" pitchFamily="34" charset="0"/>
                      </a:endParaRPr>
                    </a:p>
                  </a:txBody>
                  <a:tcPr>
                    <a:lnL w="12700" cap="flat" cmpd="sng" algn="ctr">
                      <a:solidFill>
                        <a:schemeClr val="accent3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accent3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accent3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accent3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auto" latinLnBrk="0" hangingPunct="1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GB" sz="1800" dirty="0">
                          <a:latin typeface="Open Sans" panose="020B0606030504020204" pitchFamily="34" charset="0"/>
                          <a:ea typeface="Open Sans" panose="020B0606030504020204" pitchFamily="34" charset="0"/>
                          <a:cs typeface="Open Sans" panose="020B0606030504020204" pitchFamily="34" charset="0"/>
                        </a:rPr>
                        <a:t>Internet, online, positive, negative, body, mind.</a:t>
                      </a:r>
                    </a:p>
                  </a:txBody>
                  <a:tcPr>
                    <a:lnL w="12700" cap="flat" cmpd="sng" algn="ctr">
                      <a:solidFill>
                        <a:schemeClr val="accent3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accent3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accent3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accent3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3421531160"/>
                  </a:ext>
                </a:extLst>
              </a:tr>
            </a:tbl>
          </a:graphicData>
        </a:graphic>
      </p:graphicFrame>
      <p:sp>
        <p:nvSpPr>
          <p:cNvPr id="2" name="TextBox 1">
            <a:extLst>
              <a:ext uri="{FF2B5EF4-FFF2-40B4-BE49-F238E27FC236}">
                <a16:creationId xmlns:a16="http://schemas.microsoft.com/office/drawing/2014/main" id="{A3C3EE3D-83C5-D78B-4735-C31CCE77475D}"/>
              </a:ext>
            </a:extLst>
          </p:cNvPr>
          <p:cNvSpPr txBox="1"/>
          <p:nvPr/>
        </p:nvSpPr>
        <p:spPr>
          <a:xfrm>
            <a:off x="180654" y="6273209"/>
            <a:ext cx="1350434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dirty="0">
                <a:latin typeface="Open Sans" panose="020B0606030504020204" pitchFamily="34" charset="0"/>
                <a:ea typeface="Open Sans" panose="020B0606030504020204" pitchFamily="34" charset="0"/>
                <a:cs typeface="Open Sans" panose="020B0606030504020204" pitchFamily="34" charset="0"/>
              </a:rPr>
              <a:t>PSHE</a:t>
            </a:r>
          </a:p>
        </p:txBody>
      </p:sp>
    </p:spTree>
    <p:extLst>
      <p:ext uri="{BB962C8B-B14F-4D97-AF65-F5344CB8AC3E}">
        <p14:creationId xmlns:p14="http://schemas.microsoft.com/office/powerpoint/2010/main" val="2799456317"/>
      </p:ext>
    </p:extLst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88A833C2-C29E-2157-6123-1D8F84348FA5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itle 1">
            <a:extLst>
              <a:ext uri="{FF2B5EF4-FFF2-40B4-BE49-F238E27FC236}">
                <a16:creationId xmlns:a16="http://schemas.microsoft.com/office/drawing/2014/main" id="{B6983623-77E9-B8B7-3BAD-E134CF93E075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180654" y="338209"/>
            <a:ext cx="11419200" cy="669188"/>
          </a:xfrm>
        </p:spPr>
        <p:txBody>
          <a:bodyPr>
            <a:noAutofit/>
          </a:bodyPr>
          <a:lstStyle/>
          <a:p>
            <a:pPr>
              <a:lnSpc>
                <a:spcPct val="107000"/>
              </a:lnSpc>
              <a:spcAft>
                <a:spcPts val="800"/>
              </a:spcAft>
            </a:pPr>
            <a:r>
              <a:rPr lang="en-GB" sz="3200" b="1" dirty="0">
                <a:latin typeface="Open sans" panose="020B0606030504020204" pitchFamily="34" charset="0"/>
                <a:ea typeface="Open sans" panose="020B0606030504020204" pitchFamily="34" charset="0"/>
                <a:cs typeface="Open sans" panose="020B0606030504020204" pitchFamily="34" charset="0"/>
              </a:rPr>
              <a:t>What are different types of relationships?</a:t>
            </a:r>
            <a:endParaRPr lang="en-GB" sz="3200" dirty="0">
              <a:effectLst/>
              <a:latin typeface="Open sans" panose="020B0606030504020204" pitchFamily="34" charset="0"/>
              <a:ea typeface="Open sans" panose="020B0606030504020204" pitchFamily="34" charset="0"/>
              <a:cs typeface="Open sans" panose="020B0606030504020204" pitchFamily="34" charset="0"/>
            </a:endParaRPr>
          </a:p>
        </p:txBody>
      </p:sp>
      <p:graphicFrame>
        <p:nvGraphicFramePr>
          <p:cNvPr id="3" name="Table 2">
            <a:extLst>
              <a:ext uri="{FF2B5EF4-FFF2-40B4-BE49-F238E27FC236}">
                <a16:creationId xmlns:a16="http://schemas.microsoft.com/office/drawing/2014/main" id="{99ECAABC-828C-7494-9259-FF541C486C9F}"/>
              </a:ext>
            </a:extLst>
          </p:cNvPr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1301332018"/>
              </p:ext>
            </p:extLst>
          </p:nvPr>
        </p:nvGraphicFramePr>
        <p:xfrm>
          <a:off x="180654" y="1677085"/>
          <a:ext cx="11830691" cy="3739896"/>
        </p:xfrm>
        <a:graphic>
          <a:graphicData uri="http://schemas.openxmlformats.org/drawingml/2006/table">
            <a:tbl>
              <a:tblPr/>
              <a:tblGrid>
                <a:gridCol w="1584645">
                  <a:extLst>
                    <a:ext uri="{9D8B030D-6E8A-4147-A177-3AD203B41FA5}">
                      <a16:colId xmlns:a16="http://schemas.microsoft.com/office/drawing/2014/main" val="4012795431"/>
                    </a:ext>
                  </a:extLst>
                </a:gridCol>
                <a:gridCol w="10246046">
                  <a:extLst>
                    <a:ext uri="{9D8B030D-6E8A-4147-A177-3AD203B41FA5}">
                      <a16:colId xmlns:a16="http://schemas.microsoft.com/office/drawing/2014/main" val="396374708"/>
                    </a:ext>
                  </a:extLst>
                </a:gridCol>
              </a:tblGrid>
              <a:tr h="194214">
                <a:tc gridSpan="2">
                  <a:txBody>
                    <a:bodyPr/>
                    <a:lstStyle/>
                    <a:p>
                      <a:pPr marL="0" marR="0" lvl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GB" sz="2200" b="1" kern="1200" noProof="0" dirty="0">
                          <a:solidFill>
                            <a:schemeClr val="bg1"/>
                          </a:solidFill>
                          <a:latin typeface="Open Sans" panose="020B0606030504020204" pitchFamily="34" charset="0"/>
                          <a:ea typeface="Open Sans" panose="020B0606030504020204" pitchFamily="34" charset="0"/>
                          <a:cs typeface="Open Sans" panose="020B0606030504020204" pitchFamily="34" charset="0"/>
                        </a:rPr>
                        <a:t>Key lesson information</a:t>
                      </a:r>
                    </a:p>
                  </a:txBody>
                  <a:tcPr>
                    <a:lnL w="12700" cap="flat" cmpd="sng" algn="ctr">
                      <a:solidFill>
                        <a:schemeClr val="accent3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accent3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accent3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accent3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3"/>
                    </a:solidFill>
                  </a:tcPr>
                </a:tc>
                <a:tc hMerge="1">
                  <a:txBody>
                    <a:bodyPr/>
                    <a:lstStyle/>
                    <a:p>
                      <a:pPr marL="0" marR="0" lvl="0" indent="0" algn="l" defTabSz="914400" rtl="0" eaLnBrk="1" fontAlgn="auto" latinLnBrk="0" hangingPunct="1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lang="en-GB" sz="1050" dirty="0">
                        <a:latin typeface="Open Sans" panose="020B0606030504020204" pitchFamily="34" charset="0"/>
                        <a:ea typeface="Open Sans" panose="020B0606030504020204" pitchFamily="34" charset="0"/>
                        <a:cs typeface="Open Sans" panose="020B0606030504020204" pitchFamily="34" charset="0"/>
                      </a:endParaRPr>
                    </a:p>
                  </a:txBody>
                  <a:tcPr>
                    <a:lnL w="12700" cap="flat" cmpd="sng" algn="ctr">
                      <a:solidFill>
                        <a:srgbClr val="4BC7C8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4BC7C8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4BC7C8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4BC7C8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3797540296"/>
                  </a:ext>
                </a:extLst>
              </a:tr>
              <a:tr h="168662">
                <a:tc>
                  <a:txBody>
                    <a:bodyPr/>
                    <a:lstStyle/>
                    <a:p>
                      <a:pPr marL="0" marR="0" lvl="0" indent="0" algn="l" defTabSz="914400" rtl="0" eaLnBrk="1" fontAlgn="auto" latinLnBrk="0" hangingPunct="1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en-GB" sz="1800" b="1" i="0" u="none" strike="noStrike" kern="1200" cap="none" spc="0" normalizeH="0" baseline="0" noProof="0" dirty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Open Sans" panose="020B0606030504020204" pitchFamily="34" charset="0"/>
                          <a:ea typeface="Open Sans" panose="020B0606030504020204" pitchFamily="34" charset="0"/>
                          <a:cs typeface="Open Sans" panose="020B0606030504020204" pitchFamily="34" charset="0"/>
                        </a:rPr>
                        <a:t>Objectives</a:t>
                      </a:r>
                      <a:endParaRPr lang="fr-FR" sz="1800" dirty="0">
                        <a:effectLst/>
                        <a:latin typeface="Open Sans" panose="020B0606030504020204" pitchFamily="34" charset="0"/>
                        <a:ea typeface="Open Sans" panose="020B0606030504020204" pitchFamily="34" charset="0"/>
                        <a:cs typeface="Open Sans" panose="020B0606030504020204" pitchFamily="34" charset="0"/>
                      </a:endParaRPr>
                    </a:p>
                  </a:txBody>
                  <a:tcPr>
                    <a:lnL w="12700" cap="flat" cmpd="sng" algn="ctr">
                      <a:solidFill>
                        <a:schemeClr val="accent3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accent3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accent3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accent3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 typeface="+mj-lt"/>
                        <a:buNone/>
                        <a:tabLst/>
                        <a:defRPr/>
                      </a:pPr>
                      <a:r>
                        <a:rPr kumimoji="0" lang="en-GB" sz="1800" b="0" i="0" u="none" strike="noStrike" kern="1200" cap="none" spc="0" normalizeH="0" baseline="0" noProof="0" dirty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Open Sans" panose="020B0606030504020204"/>
                          <a:ea typeface="+mn-ea"/>
                          <a:cs typeface="+mn-cs"/>
                        </a:rPr>
                        <a:t>By the end of the session, children should be able to:</a:t>
                      </a:r>
                    </a:p>
                    <a:p>
                      <a:pPr marL="171450" marR="0" lvl="0" indent="-17145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 typeface="Arial" panose="020B0604020202020204" pitchFamily="34" charset="0"/>
                        <a:buChar char="•"/>
                        <a:tabLst/>
                        <a:defRPr/>
                      </a:pPr>
                      <a:r>
                        <a:rPr kumimoji="0" lang="en-GB" sz="1800" b="0" i="0" u="none" strike="noStrike" kern="1200" cap="none" spc="0" normalizeH="0" baseline="0" noProof="0" dirty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Open Sans" panose="020B0606030504020204"/>
                          <a:ea typeface="+mn-ea"/>
                          <a:cs typeface="+mn-cs"/>
                        </a:rPr>
                        <a:t>List different types of relationships.</a:t>
                      </a:r>
                    </a:p>
                    <a:p>
                      <a:pPr marL="171450" marR="0" lvl="0" indent="-17145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 typeface="Arial" panose="020B0604020202020204" pitchFamily="34" charset="0"/>
                        <a:buChar char="•"/>
                        <a:tabLst/>
                        <a:defRPr/>
                      </a:pPr>
                      <a:r>
                        <a:rPr kumimoji="0" lang="en-GB" sz="1800" b="0" i="0" u="none" strike="noStrike" kern="1200" cap="none" spc="0" normalizeH="0" baseline="0" noProof="0" dirty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Open Sans" panose="020B0606030504020204"/>
                          <a:ea typeface="+mn-ea"/>
                          <a:cs typeface="+mn-cs"/>
                        </a:rPr>
                        <a:t>Explain what cultural identity is.</a:t>
                      </a:r>
                    </a:p>
                  </a:txBody>
                  <a:tcPr>
                    <a:lnL w="12700" cap="flat" cmpd="sng" algn="ctr">
                      <a:solidFill>
                        <a:schemeClr val="accent3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accent3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accent3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accent3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1180415888"/>
                  </a:ext>
                </a:extLst>
              </a:tr>
              <a:tr h="443567">
                <a:tc>
                  <a:txBody>
                    <a:bodyPr/>
                    <a:lstStyle/>
                    <a:p>
                      <a:pPr algn="l">
                        <a:lnSpc>
                          <a:spcPct val="115000"/>
                        </a:lnSpc>
                      </a:pPr>
                      <a:r>
                        <a:rPr kumimoji="0" lang="en-GB" sz="1800" b="1" i="0" u="none" strike="noStrike" kern="1200" cap="none" spc="0" normalizeH="0" baseline="0" noProof="0" dirty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Open Sans" panose="020B0606030504020204" pitchFamily="34" charset="0"/>
                          <a:ea typeface="Open Sans" panose="020B0606030504020204" pitchFamily="34" charset="0"/>
                          <a:cs typeface="Open Sans" panose="020B0606030504020204" pitchFamily="34" charset="0"/>
                        </a:rPr>
                        <a:t>Main student tasks</a:t>
                      </a:r>
                      <a:endParaRPr lang="fr-FR" sz="1800" dirty="0">
                        <a:effectLst/>
                        <a:latin typeface="Open Sans" panose="020B0606030504020204" pitchFamily="34" charset="0"/>
                        <a:ea typeface="Open Sans" panose="020B0606030504020204" pitchFamily="34" charset="0"/>
                        <a:cs typeface="Open Sans" panose="020B0606030504020204" pitchFamily="34" charset="0"/>
                      </a:endParaRPr>
                    </a:p>
                  </a:txBody>
                  <a:tcPr>
                    <a:lnL w="12700" cap="flat" cmpd="sng" algn="ctr">
                      <a:solidFill>
                        <a:schemeClr val="accent3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accent3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accent3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accent3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marL="228600" marR="0" lvl="0" indent="-22860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 typeface="+mj-lt"/>
                        <a:buAutoNum type="arabicPeriod"/>
                        <a:tabLst/>
                        <a:defRPr/>
                      </a:pPr>
                      <a:r>
                        <a:rPr kumimoji="0" lang="en-GB" sz="1800" b="0" i="0" u="none" strike="noStrike" kern="1200" cap="none" spc="0" normalizeH="0" baseline="0" noProof="0" dirty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Open Sans" panose="020B0606030504020204"/>
                          <a:ea typeface="+mn-ea"/>
                          <a:cs typeface="+mn-cs"/>
                        </a:rPr>
                        <a:t>Read a scenario and decide why they should get support and who they should ask for help.</a:t>
                      </a:r>
                    </a:p>
                    <a:p>
                      <a:pPr marL="228600" marR="0" lvl="0" indent="-22860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 typeface="+mj-lt"/>
                        <a:buAutoNum type="arabicPeriod"/>
                        <a:tabLst/>
                        <a:defRPr/>
                      </a:pPr>
                      <a:r>
                        <a:rPr kumimoji="0" lang="en-GB" sz="1800" b="0" i="0" u="none" strike="noStrike" kern="1200" cap="none" spc="0" normalizeH="0" baseline="0" noProof="0" dirty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Open Sans" panose="020B0606030504020204"/>
                          <a:ea typeface="+mn-ea"/>
                          <a:cs typeface="+mn-cs"/>
                        </a:rPr>
                        <a:t>Match words with their definitions about different relationships.</a:t>
                      </a:r>
                    </a:p>
                    <a:p>
                      <a:pPr marL="228600" marR="0" lvl="0" indent="-22860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 typeface="+mj-lt"/>
                        <a:buAutoNum type="arabicPeriod"/>
                        <a:tabLst/>
                        <a:defRPr/>
                      </a:pPr>
                      <a:r>
                        <a:rPr kumimoji="0" lang="en-GB" sz="1800" b="0" i="0" u="none" strike="noStrike" kern="1200" cap="none" spc="0" normalizeH="0" baseline="0" noProof="0" dirty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Open Sans" panose="020B0606030504020204"/>
                          <a:ea typeface="+mn-ea"/>
                          <a:cs typeface="+mn-cs"/>
                        </a:rPr>
                        <a:t>Explore relationships by analysing evidence and working out which type of relationship is being shown. </a:t>
                      </a:r>
                    </a:p>
                    <a:p>
                      <a:pPr marL="228600" marR="0" lvl="0" indent="-22860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 typeface="+mj-lt"/>
                        <a:buAutoNum type="arabicPeriod"/>
                        <a:tabLst/>
                        <a:defRPr/>
                      </a:pPr>
                      <a:r>
                        <a:rPr kumimoji="0" lang="en-GB" sz="1800" b="0" i="0" u="none" strike="noStrike" kern="1200" cap="none" spc="0" normalizeH="0" baseline="0" noProof="0" dirty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Open Sans" panose="020B0606030504020204"/>
                          <a:ea typeface="+mn-ea"/>
                          <a:cs typeface="+mn-cs"/>
                        </a:rPr>
                        <a:t>Look at examples of cultural identity and decide what is special in their own family.  </a:t>
                      </a:r>
                    </a:p>
                    <a:p>
                      <a:pPr marL="228600" marR="0" lvl="0" indent="-22860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 typeface="+mj-lt"/>
                        <a:buAutoNum type="arabicPeriod"/>
                        <a:tabLst/>
                        <a:defRPr/>
                      </a:pPr>
                      <a:r>
                        <a:rPr kumimoji="0" lang="en-GB" sz="1800" b="0" i="0" u="none" strike="noStrike" kern="1200" cap="none" spc="0" normalizeH="0" baseline="0" noProof="0" dirty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Open Sans" panose="020B0606030504020204"/>
                          <a:ea typeface="+mn-ea"/>
                          <a:cs typeface="+mn-cs"/>
                        </a:rPr>
                        <a:t>Look at a scenario and decide what relationship is being shown and their cultural identity.</a:t>
                      </a:r>
                    </a:p>
                    <a:p>
                      <a:pPr marL="0" marR="0" lvl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 typeface="+mj-lt"/>
                        <a:buNone/>
                        <a:tabLst/>
                        <a:defRPr/>
                      </a:pPr>
                      <a:r>
                        <a:rPr kumimoji="0" lang="en-GB" sz="1800" b="0" i="0" u="none" strike="noStrike" kern="1200" cap="none" spc="0" normalizeH="0" baseline="0" noProof="0" dirty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Open Sans" panose="020B0606030504020204"/>
                          <a:ea typeface="+mn-ea"/>
                          <a:cs typeface="+mn-cs"/>
                        </a:rPr>
                        <a:t>Optional: Look at the interests of a character and decide which jobs they might want to do. </a:t>
                      </a:r>
                    </a:p>
                  </a:txBody>
                  <a:tcPr>
                    <a:lnL w="12700" cap="flat" cmpd="sng" algn="ctr">
                      <a:solidFill>
                        <a:schemeClr val="accent3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accent3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accent3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accent3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3276505170"/>
                  </a:ext>
                </a:extLst>
              </a:tr>
              <a:tr h="319760">
                <a:tc>
                  <a:txBody>
                    <a:bodyPr/>
                    <a:lstStyle/>
                    <a:p>
                      <a:pPr marL="0" marR="0" lvl="0" indent="0" algn="l" defTabSz="914400" rtl="0" eaLnBrk="1" fontAlgn="auto" latinLnBrk="0" hangingPunct="1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GB" sz="1800" b="1" dirty="0">
                          <a:latin typeface="Open Sans" panose="020B0606030504020204" pitchFamily="34" charset="0"/>
                          <a:ea typeface="Open Sans" panose="020B0606030504020204" pitchFamily="34" charset="0"/>
                          <a:cs typeface="Open Sans" panose="020B0606030504020204" pitchFamily="34" charset="0"/>
                        </a:rPr>
                        <a:t>Keywords</a:t>
                      </a:r>
                      <a:endParaRPr lang="fr-FR" sz="1800" dirty="0">
                        <a:effectLst/>
                        <a:latin typeface="Open Sans" panose="020B0606030504020204" pitchFamily="34" charset="0"/>
                        <a:ea typeface="Open Sans" panose="020B0606030504020204" pitchFamily="34" charset="0"/>
                        <a:cs typeface="Open Sans" panose="020B0606030504020204" pitchFamily="34" charset="0"/>
                      </a:endParaRPr>
                    </a:p>
                  </a:txBody>
                  <a:tcPr>
                    <a:lnL w="12700" cap="flat" cmpd="sng" algn="ctr">
                      <a:solidFill>
                        <a:schemeClr val="accent3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accent3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accent3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accent3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auto" latinLnBrk="0" hangingPunct="1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GB" sz="1800" dirty="0">
                          <a:latin typeface="Open Sans" panose="020B0606030504020204" pitchFamily="34" charset="0"/>
                          <a:ea typeface="Open Sans" panose="020B0606030504020204" pitchFamily="34" charset="0"/>
                          <a:cs typeface="Open Sans" panose="020B0606030504020204" pitchFamily="34" charset="0"/>
                        </a:rPr>
                        <a:t>Relationships, friendships, online, family, romantic, cultural identity, values, traditions. </a:t>
                      </a:r>
                    </a:p>
                  </a:txBody>
                  <a:tcPr>
                    <a:lnL w="12700" cap="flat" cmpd="sng" algn="ctr">
                      <a:solidFill>
                        <a:schemeClr val="accent3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accent3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accent3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accent3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3421531160"/>
                  </a:ext>
                </a:extLst>
              </a:tr>
            </a:tbl>
          </a:graphicData>
        </a:graphic>
      </p:graphicFrame>
      <p:sp>
        <p:nvSpPr>
          <p:cNvPr id="2" name="TextBox 1">
            <a:extLst>
              <a:ext uri="{FF2B5EF4-FFF2-40B4-BE49-F238E27FC236}">
                <a16:creationId xmlns:a16="http://schemas.microsoft.com/office/drawing/2014/main" id="{ABA85C4A-5FAE-B5C9-8838-123C2E0D067C}"/>
              </a:ext>
            </a:extLst>
          </p:cNvPr>
          <p:cNvSpPr txBox="1"/>
          <p:nvPr/>
        </p:nvSpPr>
        <p:spPr>
          <a:xfrm>
            <a:off x="180654" y="6273209"/>
            <a:ext cx="1350434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dirty="0">
                <a:latin typeface="Open Sans" panose="020B0606030504020204" pitchFamily="34" charset="0"/>
                <a:ea typeface="Open Sans" panose="020B0606030504020204" pitchFamily="34" charset="0"/>
                <a:cs typeface="Open Sans" panose="020B0606030504020204" pitchFamily="34" charset="0"/>
              </a:rPr>
              <a:t>PSHE</a:t>
            </a:r>
          </a:p>
        </p:txBody>
      </p:sp>
    </p:spTree>
    <p:extLst>
      <p:ext uri="{BB962C8B-B14F-4D97-AF65-F5344CB8AC3E}">
        <p14:creationId xmlns:p14="http://schemas.microsoft.com/office/powerpoint/2010/main" val="689091705"/>
      </p:ext>
    </p:extLst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DA06C0EA-785A-035C-E8CF-B4045D82740B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itle 1">
            <a:extLst>
              <a:ext uri="{FF2B5EF4-FFF2-40B4-BE49-F238E27FC236}">
                <a16:creationId xmlns:a16="http://schemas.microsoft.com/office/drawing/2014/main" id="{2184FDC0-94AC-9AA5-5E00-325FD1A9F0EA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180654" y="338209"/>
            <a:ext cx="11419200" cy="669188"/>
          </a:xfrm>
        </p:spPr>
        <p:txBody>
          <a:bodyPr>
            <a:noAutofit/>
          </a:bodyPr>
          <a:lstStyle/>
          <a:p>
            <a:pPr>
              <a:lnSpc>
                <a:spcPct val="107000"/>
              </a:lnSpc>
              <a:spcAft>
                <a:spcPts val="800"/>
              </a:spcAft>
            </a:pPr>
            <a:r>
              <a:rPr lang="en-GB" sz="3200" b="1" dirty="0">
                <a:latin typeface="Open sans" panose="020B0606030504020204" pitchFamily="34" charset="0"/>
                <a:ea typeface="Open sans" panose="020B0606030504020204" pitchFamily="34" charset="0"/>
                <a:cs typeface="Open sans" panose="020B0606030504020204" pitchFamily="34" charset="0"/>
              </a:rPr>
              <a:t>How do exercise and sleep improve our health?</a:t>
            </a:r>
            <a:endParaRPr lang="en-GB" sz="3200" dirty="0">
              <a:effectLst/>
              <a:latin typeface="Open sans" panose="020B0606030504020204" pitchFamily="34" charset="0"/>
              <a:ea typeface="Open sans" panose="020B0606030504020204" pitchFamily="34" charset="0"/>
              <a:cs typeface="Open sans" panose="020B0606030504020204" pitchFamily="34" charset="0"/>
            </a:endParaRPr>
          </a:p>
        </p:txBody>
      </p:sp>
      <p:graphicFrame>
        <p:nvGraphicFramePr>
          <p:cNvPr id="3" name="Table 2">
            <a:extLst>
              <a:ext uri="{FF2B5EF4-FFF2-40B4-BE49-F238E27FC236}">
                <a16:creationId xmlns:a16="http://schemas.microsoft.com/office/drawing/2014/main" id="{A94BFA11-75D7-B7ED-96DD-B8B8881BBD02}"/>
              </a:ext>
            </a:extLst>
          </p:cNvPr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1514826877"/>
              </p:ext>
            </p:extLst>
          </p:nvPr>
        </p:nvGraphicFramePr>
        <p:xfrm>
          <a:off x="180654" y="1007397"/>
          <a:ext cx="11830691" cy="4901883"/>
        </p:xfrm>
        <a:graphic>
          <a:graphicData uri="http://schemas.openxmlformats.org/drawingml/2006/table">
            <a:tbl>
              <a:tblPr/>
              <a:tblGrid>
                <a:gridCol w="1584645">
                  <a:extLst>
                    <a:ext uri="{9D8B030D-6E8A-4147-A177-3AD203B41FA5}">
                      <a16:colId xmlns:a16="http://schemas.microsoft.com/office/drawing/2014/main" val="4012795431"/>
                    </a:ext>
                  </a:extLst>
                </a:gridCol>
                <a:gridCol w="10246046">
                  <a:extLst>
                    <a:ext uri="{9D8B030D-6E8A-4147-A177-3AD203B41FA5}">
                      <a16:colId xmlns:a16="http://schemas.microsoft.com/office/drawing/2014/main" val="396374708"/>
                    </a:ext>
                  </a:extLst>
                </a:gridCol>
              </a:tblGrid>
              <a:tr h="194214">
                <a:tc gridSpan="2">
                  <a:txBody>
                    <a:bodyPr/>
                    <a:lstStyle/>
                    <a:p>
                      <a:pPr marL="0" marR="0" lvl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GB" sz="2200" b="1" kern="1200" noProof="0" dirty="0">
                          <a:solidFill>
                            <a:schemeClr val="bg1"/>
                          </a:solidFill>
                          <a:latin typeface="Open Sans" panose="020B0606030504020204" pitchFamily="34" charset="0"/>
                          <a:ea typeface="Open Sans" panose="020B0606030504020204" pitchFamily="34" charset="0"/>
                          <a:cs typeface="Open Sans" panose="020B0606030504020204" pitchFamily="34" charset="0"/>
                        </a:rPr>
                        <a:t>Key lesson information</a:t>
                      </a:r>
                    </a:p>
                  </a:txBody>
                  <a:tcPr>
                    <a:lnL w="12700" cap="flat" cmpd="sng" algn="ctr">
                      <a:solidFill>
                        <a:schemeClr val="accent3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accent3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accent3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accent3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3"/>
                    </a:solidFill>
                  </a:tcPr>
                </a:tc>
                <a:tc hMerge="1">
                  <a:txBody>
                    <a:bodyPr/>
                    <a:lstStyle/>
                    <a:p>
                      <a:pPr marL="0" marR="0" lvl="0" indent="0" algn="l" defTabSz="914400" rtl="0" eaLnBrk="1" fontAlgn="auto" latinLnBrk="0" hangingPunct="1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lang="en-GB" sz="1050" dirty="0">
                        <a:latin typeface="Open Sans" panose="020B0606030504020204" pitchFamily="34" charset="0"/>
                        <a:ea typeface="Open Sans" panose="020B0606030504020204" pitchFamily="34" charset="0"/>
                        <a:cs typeface="Open Sans" panose="020B0606030504020204" pitchFamily="34" charset="0"/>
                      </a:endParaRPr>
                    </a:p>
                  </a:txBody>
                  <a:tcPr>
                    <a:lnL w="12700" cap="flat" cmpd="sng" algn="ctr">
                      <a:solidFill>
                        <a:srgbClr val="4BC7C8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4BC7C8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4BC7C8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4BC7C8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3797540296"/>
                  </a:ext>
                </a:extLst>
              </a:tr>
              <a:tr h="168662">
                <a:tc>
                  <a:txBody>
                    <a:bodyPr/>
                    <a:lstStyle/>
                    <a:p>
                      <a:pPr marL="0" marR="0" lvl="0" indent="0" algn="l" defTabSz="914400" rtl="0" eaLnBrk="1" fontAlgn="auto" latinLnBrk="0" hangingPunct="1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en-GB" sz="1800" b="1" i="0" u="none" strike="noStrike" kern="1200" cap="none" spc="0" normalizeH="0" baseline="0" noProof="0" dirty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Open Sans" panose="020B0606030504020204" pitchFamily="34" charset="0"/>
                          <a:ea typeface="Open Sans" panose="020B0606030504020204" pitchFamily="34" charset="0"/>
                          <a:cs typeface="Open Sans" panose="020B0606030504020204" pitchFamily="34" charset="0"/>
                        </a:rPr>
                        <a:t>Objectives</a:t>
                      </a:r>
                      <a:endParaRPr lang="fr-FR" sz="1800" dirty="0">
                        <a:effectLst/>
                        <a:latin typeface="Open Sans" panose="020B0606030504020204" pitchFamily="34" charset="0"/>
                        <a:ea typeface="Open Sans" panose="020B0606030504020204" pitchFamily="34" charset="0"/>
                        <a:cs typeface="Open Sans" panose="020B0606030504020204" pitchFamily="34" charset="0"/>
                      </a:endParaRPr>
                    </a:p>
                  </a:txBody>
                  <a:tcPr>
                    <a:lnL w="12700" cap="flat" cmpd="sng" algn="ctr">
                      <a:solidFill>
                        <a:schemeClr val="accent3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accent3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accent3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accent3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 typeface="+mj-lt"/>
                        <a:buNone/>
                        <a:tabLst/>
                        <a:defRPr/>
                      </a:pPr>
                      <a:r>
                        <a:rPr kumimoji="0" lang="en-GB" sz="1600" b="0" i="0" u="none" strike="noStrike" kern="1200" cap="none" spc="0" normalizeH="0" baseline="0" noProof="0" dirty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Open Sans" panose="020B0606030504020204"/>
                          <a:ea typeface="+mn-ea"/>
                          <a:cs typeface="+mn-cs"/>
                        </a:rPr>
                        <a:t>By the end of the session, children should be able to:</a:t>
                      </a:r>
                    </a:p>
                    <a:p>
                      <a:pPr marL="171450" marR="0" lvl="0" indent="-17145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 typeface="Arial" panose="020B0604020202020204" pitchFamily="34" charset="0"/>
                        <a:buChar char="•"/>
                        <a:tabLst/>
                        <a:defRPr/>
                      </a:pPr>
                      <a:r>
                        <a:rPr kumimoji="0" lang="en-GB" sz="1600" b="0" i="0" u="none" strike="noStrike" kern="1200" cap="none" spc="0" normalizeH="0" baseline="0" noProof="0" dirty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Open Sans" panose="020B0606030504020204"/>
                          <a:ea typeface="+mn-ea"/>
                          <a:cs typeface="+mn-cs"/>
                        </a:rPr>
                        <a:t>Explain the benefits of exercise and sleep.</a:t>
                      </a:r>
                    </a:p>
                    <a:p>
                      <a:pPr marL="171450" marR="0" lvl="0" indent="-17145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 typeface="Arial" panose="020B0604020202020204" pitchFamily="34" charset="0"/>
                        <a:buChar char="•"/>
                        <a:tabLst/>
                        <a:defRPr/>
                      </a:pPr>
                      <a:r>
                        <a:rPr kumimoji="0" lang="en-GB" sz="1600" b="0" i="0" u="none" strike="noStrike" kern="1200" cap="none" spc="0" normalizeH="0" baseline="0" noProof="0" dirty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Open Sans" panose="020B0606030504020204"/>
                          <a:ea typeface="+mn-ea"/>
                          <a:cs typeface="+mn-cs"/>
                        </a:rPr>
                        <a:t>Describe some ways that they can increase their physical activity.</a:t>
                      </a:r>
                    </a:p>
                    <a:p>
                      <a:pPr marL="171450" marR="0" lvl="0" indent="-17145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 typeface="Arial" panose="020B0604020202020204" pitchFamily="34" charset="0"/>
                        <a:buChar char="•"/>
                        <a:tabLst/>
                        <a:defRPr/>
                      </a:pPr>
                      <a:r>
                        <a:rPr kumimoji="0" lang="en-GB" sz="1600" b="0" i="0" u="none" strike="noStrike" kern="1200" cap="none" spc="0" normalizeH="0" baseline="0" noProof="0" dirty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Open Sans" panose="020B0606030504020204"/>
                          <a:ea typeface="+mn-ea"/>
                          <a:cs typeface="+mn-cs"/>
                        </a:rPr>
                        <a:t>Describe ways to help improve their sleep.</a:t>
                      </a:r>
                    </a:p>
                  </a:txBody>
                  <a:tcPr>
                    <a:lnL w="12700" cap="flat" cmpd="sng" algn="ctr">
                      <a:solidFill>
                        <a:schemeClr val="accent3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accent3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accent3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accent3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1180415888"/>
                  </a:ext>
                </a:extLst>
              </a:tr>
              <a:tr h="443567">
                <a:tc>
                  <a:txBody>
                    <a:bodyPr/>
                    <a:lstStyle/>
                    <a:p>
                      <a:pPr algn="l">
                        <a:lnSpc>
                          <a:spcPct val="115000"/>
                        </a:lnSpc>
                      </a:pPr>
                      <a:r>
                        <a:rPr kumimoji="0" lang="en-GB" sz="1800" b="1" i="0" u="none" strike="noStrike" kern="1200" cap="none" spc="0" normalizeH="0" baseline="0" noProof="0" dirty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Open Sans" panose="020B0606030504020204" pitchFamily="34" charset="0"/>
                          <a:ea typeface="Open Sans" panose="020B0606030504020204" pitchFamily="34" charset="0"/>
                          <a:cs typeface="Open Sans" panose="020B0606030504020204" pitchFamily="34" charset="0"/>
                        </a:rPr>
                        <a:t>Main student tasks</a:t>
                      </a:r>
                      <a:endParaRPr lang="fr-FR" sz="1800" dirty="0">
                        <a:effectLst/>
                        <a:latin typeface="Open Sans" panose="020B0606030504020204" pitchFamily="34" charset="0"/>
                        <a:ea typeface="Open Sans" panose="020B0606030504020204" pitchFamily="34" charset="0"/>
                        <a:cs typeface="Open Sans" panose="020B0606030504020204" pitchFamily="34" charset="0"/>
                      </a:endParaRPr>
                    </a:p>
                  </a:txBody>
                  <a:tcPr>
                    <a:lnL w="12700" cap="flat" cmpd="sng" algn="ctr">
                      <a:solidFill>
                        <a:schemeClr val="accent3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accent3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accent3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accent3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marL="228600" marR="0" lvl="0" indent="-22860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 typeface="+mj-lt"/>
                        <a:buAutoNum type="arabicPeriod"/>
                        <a:tabLst/>
                        <a:defRPr/>
                      </a:pPr>
                      <a:r>
                        <a:rPr kumimoji="0" lang="en-GB" sz="1600" b="0" i="0" u="none" strike="noStrike" kern="1200" cap="none" spc="0" normalizeH="0" baseline="0" noProof="0" dirty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Open Sans" panose="020B0606030504020204"/>
                          <a:ea typeface="+mn-ea"/>
                          <a:cs typeface="+mn-cs"/>
                        </a:rPr>
                        <a:t>Decide which picture is the odd one out.</a:t>
                      </a:r>
                    </a:p>
                    <a:p>
                      <a:pPr marL="228600" marR="0" lvl="0" indent="-22860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 typeface="+mj-lt"/>
                        <a:buAutoNum type="arabicPeriod"/>
                        <a:tabLst/>
                        <a:defRPr/>
                      </a:pPr>
                      <a:r>
                        <a:rPr kumimoji="0" lang="en-GB" sz="1600" b="0" i="0" u="none" strike="noStrike" kern="1200" cap="none" spc="0" normalizeH="0" baseline="0" noProof="0" dirty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Open Sans" panose="020B0606030504020204"/>
                          <a:ea typeface="+mn-ea"/>
                          <a:cs typeface="+mn-cs"/>
                        </a:rPr>
                        <a:t>Look at the benefits of being active and decide if it is helping someone’s body, mind, or both.</a:t>
                      </a:r>
                    </a:p>
                    <a:p>
                      <a:pPr marL="228600" marR="0" lvl="0" indent="-22860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 typeface="+mj-lt"/>
                        <a:buAutoNum type="arabicPeriod"/>
                        <a:tabLst/>
                        <a:defRPr/>
                      </a:pPr>
                      <a:r>
                        <a:rPr kumimoji="0" lang="en-GB" sz="1600" b="0" i="0" u="none" strike="noStrike" kern="1200" cap="none" spc="0" normalizeH="0" baseline="0" noProof="0" dirty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Open Sans" panose="020B0606030504020204"/>
                          <a:ea typeface="+mn-ea"/>
                          <a:cs typeface="+mn-cs"/>
                        </a:rPr>
                        <a:t>Discuss ways they can be active.</a:t>
                      </a:r>
                    </a:p>
                    <a:p>
                      <a:pPr marL="228600" marR="0" lvl="0" indent="-22860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 typeface="+mj-lt"/>
                        <a:buAutoNum type="arabicPeriod"/>
                        <a:tabLst/>
                        <a:defRPr/>
                      </a:pPr>
                      <a:r>
                        <a:rPr kumimoji="0" lang="en-GB" sz="1600" b="0" i="0" u="none" strike="noStrike" kern="1200" cap="none" spc="0" normalizeH="0" baseline="0" noProof="0" dirty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Open Sans" panose="020B0606030504020204"/>
                          <a:ea typeface="+mn-ea"/>
                          <a:cs typeface="+mn-cs"/>
                        </a:rPr>
                        <a:t>Look at the difference between moderate and vigorous exercise and try out different ways of being active. </a:t>
                      </a:r>
                    </a:p>
                    <a:p>
                      <a:pPr marL="228600" marR="0" lvl="0" indent="-22860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 typeface="+mj-lt"/>
                        <a:buAutoNum type="arabicPeriod"/>
                        <a:tabLst/>
                        <a:defRPr/>
                      </a:pPr>
                      <a:r>
                        <a:rPr kumimoji="0" lang="en-GB" sz="1600" b="0" i="0" u="none" strike="noStrike" kern="1200" cap="none" spc="0" normalizeH="0" baseline="0" noProof="0" dirty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Open Sans" panose="020B0606030504020204"/>
                          <a:ea typeface="+mn-ea"/>
                          <a:cs typeface="+mn-cs"/>
                        </a:rPr>
                        <a:t>Listen to a scenario and give advice to the child on how to be more active.</a:t>
                      </a:r>
                    </a:p>
                    <a:p>
                      <a:pPr marL="228600" marR="0" lvl="0" indent="-22860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 typeface="+mj-lt"/>
                        <a:buAutoNum type="arabicPeriod"/>
                        <a:tabLst/>
                        <a:defRPr/>
                      </a:pPr>
                      <a:r>
                        <a:rPr kumimoji="0" lang="en-GB" sz="1600" b="0" i="0" u="none" strike="noStrike" kern="1200" cap="none" spc="0" normalizeH="0" baseline="0" noProof="0" dirty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Open Sans" panose="020B0606030504020204"/>
                          <a:ea typeface="+mn-ea"/>
                          <a:cs typeface="+mn-cs"/>
                        </a:rPr>
                        <a:t>Look at the benefits of sleep and decide if it is helping someone’s body, mind, or both.</a:t>
                      </a:r>
                    </a:p>
                    <a:p>
                      <a:pPr marL="228600" marR="0" lvl="0" indent="-22860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 typeface="+mj-lt"/>
                        <a:buAutoNum type="arabicPeriod"/>
                        <a:tabLst/>
                        <a:defRPr/>
                      </a:pPr>
                      <a:r>
                        <a:rPr kumimoji="0" lang="en-GB" sz="1600" b="0" i="0" u="none" strike="noStrike" kern="1200" cap="none" spc="0" normalizeH="0" baseline="0" noProof="0" dirty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Open Sans" panose="020B0606030504020204"/>
                          <a:ea typeface="+mn-ea"/>
                          <a:cs typeface="+mn-cs"/>
                        </a:rPr>
                        <a:t>Reflect on which strategies to help improve sleep could be used by them.</a:t>
                      </a:r>
                    </a:p>
                    <a:p>
                      <a:pPr marL="228600" marR="0" lvl="0" indent="-22860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 typeface="+mj-lt"/>
                        <a:buAutoNum type="arabicPeriod"/>
                        <a:tabLst/>
                        <a:defRPr/>
                      </a:pPr>
                      <a:r>
                        <a:rPr kumimoji="0" lang="en-GB" sz="1600" b="0" i="0" u="none" strike="noStrike" kern="1200" cap="none" spc="0" normalizeH="0" baseline="0" noProof="0" dirty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Open Sans" panose="020B0606030504020204"/>
                          <a:ea typeface="+mn-ea"/>
                          <a:cs typeface="+mn-cs"/>
                        </a:rPr>
                        <a:t>Listen to the guided sleep meditation and write their own guided sleep meditation. </a:t>
                      </a:r>
                    </a:p>
                    <a:p>
                      <a:pPr marL="228600" marR="0" lvl="0" indent="-22860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 typeface="+mj-lt"/>
                        <a:buAutoNum type="arabicPeriod"/>
                        <a:tabLst/>
                        <a:defRPr/>
                      </a:pPr>
                      <a:r>
                        <a:rPr kumimoji="0" lang="en-GB" sz="1600" b="0" i="0" u="none" strike="noStrike" kern="1200" cap="none" spc="0" normalizeH="0" baseline="0" noProof="0" dirty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Open Sans" panose="020B0606030504020204"/>
                          <a:ea typeface="+mn-ea"/>
                          <a:cs typeface="+mn-cs"/>
                        </a:rPr>
                        <a:t>Reflect on how to tweak their routines to inquorate more physical activity or better sleep habits. </a:t>
                      </a:r>
                    </a:p>
                    <a:p>
                      <a:pPr marL="228600" marR="0" lvl="0" indent="-22860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 typeface="+mj-lt"/>
                        <a:buAutoNum type="arabicPeriod"/>
                        <a:tabLst/>
                        <a:defRPr/>
                      </a:pPr>
                      <a:r>
                        <a:rPr kumimoji="0" lang="en-GB" sz="1600" b="0" i="0" u="none" strike="noStrike" kern="1200" cap="none" spc="0" normalizeH="0" baseline="0" noProof="0" dirty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Open Sans" panose="020B0606030504020204"/>
                          <a:ea typeface="+mn-ea"/>
                          <a:cs typeface="+mn-cs"/>
                        </a:rPr>
                        <a:t>Optional: Listen to the call centre worker’s habits and offer suggestions to make them healthier. </a:t>
                      </a:r>
                    </a:p>
                  </a:txBody>
                  <a:tcPr>
                    <a:lnL w="12700" cap="flat" cmpd="sng" algn="ctr">
                      <a:solidFill>
                        <a:schemeClr val="accent3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accent3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accent3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accent3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3276505170"/>
                  </a:ext>
                </a:extLst>
              </a:tr>
              <a:tr h="319760">
                <a:tc>
                  <a:txBody>
                    <a:bodyPr/>
                    <a:lstStyle/>
                    <a:p>
                      <a:pPr marL="0" marR="0" lvl="0" indent="0" algn="l" defTabSz="914400" rtl="0" eaLnBrk="1" fontAlgn="auto" latinLnBrk="0" hangingPunct="1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GB" sz="1800" b="1" dirty="0">
                          <a:latin typeface="Open Sans" panose="020B0606030504020204" pitchFamily="34" charset="0"/>
                          <a:ea typeface="Open Sans" panose="020B0606030504020204" pitchFamily="34" charset="0"/>
                          <a:cs typeface="Open Sans" panose="020B0606030504020204" pitchFamily="34" charset="0"/>
                        </a:rPr>
                        <a:t>Keywords</a:t>
                      </a:r>
                      <a:endParaRPr lang="fr-FR" sz="1800" dirty="0">
                        <a:effectLst/>
                        <a:latin typeface="Open Sans" panose="020B0606030504020204" pitchFamily="34" charset="0"/>
                        <a:ea typeface="Open Sans" panose="020B0606030504020204" pitchFamily="34" charset="0"/>
                        <a:cs typeface="Open Sans" panose="020B0606030504020204" pitchFamily="34" charset="0"/>
                      </a:endParaRPr>
                    </a:p>
                  </a:txBody>
                  <a:tcPr>
                    <a:lnL w="12700" cap="flat" cmpd="sng" algn="ctr">
                      <a:solidFill>
                        <a:schemeClr val="accent3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accent3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accent3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accent3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auto" latinLnBrk="0" hangingPunct="1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US" sz="1600" dirty="0">
                          <a:latin typeface="Open Sans" panose="020B0606030504020204" pitchFamily="34" charset="0"/>
                          <a:ea typeface="Open Sans" panose="020B0606030504020204" pitchFamily="34" charset="0"/>
                          <a:cs typeface="Open Sans" panose="020B0606030504020204" pitchFamily="34" charset="0"/>
                        </a:rPr>
                        <a:t>Sleep, active, exercise, bedtime, heart, breathing, happy, calm, relaxed, screen time, routine, vigorous, moderate, meditation. </a:t>
                      </a:r>
                    </a:p>
                  </a:txBody>
                  <a:tcPr>
                    <a:lnL w="12700" cap="flat" cmpd="sng" algn="ctr">
                      <a:solidFill>
                        <a:schemeClr val="accent3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accent3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accent3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accent3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3421531160"/>
                  </a:ext>
                </a:extLst>
              </a:tr>
            </a:tbl>
          </a:graphicData>
        </a:graphic>
      </p:graphicFrame>
      <p:sp>
        <p:nvSpPr>
          <p:cNvPr id="2" name="TextBox 1">
            <a:extLst>
              <a:ext uri="{FF2B5EF4-FFF2-40B4-BE49-F238E27FC236}">
                <a16:creationId xmlns:a16="http://schemas.microsoft.com/office/drawing/2014/main" id="{EAF293C1-C5C9-8CBE-E652-A6536C98DAFA}"/>
              </a:ext>
            </a:extLst>
          </p:cNvPr>
          <p:cNvSpPr txBox="1"/>
          <p:nvPr/>
        </p:nvSpPr>
        <p:spPr>
          <a:xfrm>
            <a:off x="180654" y="6273209"/>
            <a:ext cx="1350434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dirty="0">
                <a:latin typeface="Open Sans" panose="020B0606030504020204" pitchFamily="34" charset="0"/>
                <a:ea typeface="Open Sans" panose="020B0606030504020204" pitchFamily="34" charset="0"/>
                <a:cs typeface="Open Sans" panose="020B0606030504020204" pitchFamily="34" charset="0"/>
              </a:rPr>
              <a:t>PSHE</a:t>
            </a:r>
          </a:p>
        </p:txBody>
      </p:sp>
    </p:spTree>
    <p:extLst>
      <p:ext uri="{BB962C8B-B14F-4D97-AF65-F5344CB8AC3E}">
        <p14:creationId xmlns:p14="http://schemas.microsoft.com/office/powerpoint/2010/main" val="4068312344"/>
      </p:ext>
    </p:extLst>
  </p:cSld>
  <p:clrMapOvr>
    <a:masterClrMapping/>
  </p:clrMapOvr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061576BA-F59B-4EF5-465B-4FA6714FC425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itle 1">
            <a:extLst>
              <a:ext uri="{FF2B5EF4-FFF2-40B4-BE49-F238E27FC236}">
                <a16:creationId xmlns:a16="http://schemas.microsoft.com/office/drawing/2014/main" id="{B3199640-8C80-A608-84F8-5B11EADE7C51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180654" y="338209"/>
            <a:ext cx="12011346" cy="669188"/>
          </a:xfrm>
        </p:spPr>
        <p:txBody>
          <a:bodyPr>
            <a:noAutofit/>
          </a:bodyPr>
          <a:lstStyle/>
          <a:p>
            <a:pPr>
              <a:lnSpc>
                <a:spcPct val="107000"/>
              </a:lnSpc>
              <a:spcAft>
                <a:spcPts val="800"/>
              </a:spcAft>
            </a:pPr>
            <a:r>
              <a:rPr lang="en-GB" sz="3100" b="1" dirty="0">
                <a:latin typeface="Open sans" panose="020B0606030504020204" pitchFamily="34" charset="0"/>
                <a:ea typeface="Open sans" panose="020B0606030504020204" pitchFamily="34" charset="0"/>
                <a:cs typeface="Open sans" panose="020B0606030504020204" pitchFamily="34" charset="0"/>
              </a:rPr>
              <a:t>What hazards are at home and how do we make them safe?</a:t>
            </a:r>
            <a:endParaRPr lang="en-GB" sz="3100" dirty="0">
              <a:effectLst/>
              <a:latin typeface="Open sans" panose="020B0606030504020204" pitchFamily="34" charset="0"/>
              <a:ea typeface="Open sans" panose="020B0606030504020204" pitchFamily="34" charset="0"/>
              <a:cs typeface="Open sans" panose="020B0606030504020204" pitchFamily="34" charset="0"/>
            </a:endParaRPr>
          </a:p>
        </p:txBody>
      </p:sp>
      <p:graphicFrame>
        <p:nvGraphicFramePr>
          <p:cNvPr id="3" name="Table 2">
            <a:extLst>
              <a:ext uri="{FF2B5EF4-FFF2-40B4-BE49-F238E27FC236}">
                <a16:creationId xmlns:a16="http://schemas.microsoft.com/office/drawing/2014/main" id="{BB7A0A48-F490-3522-67F8-34C6B156E8B9}"/>
              </a:ext>
            </a:extLst>
          </p:cNvPr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354339114"/>
              </p:ext>
            </p:extLst>
          </p:nvPr>
        </p:nvGraphicFramePr>
        <p:xfrm>
          <a:off x="180654" y="1421892"/>
          <a:ext cx="11830691" cy="4014216"/>
        </p:xfrm>
        <a:graphic>
          <a:graphicData uri="http://schemas.openxmlformats.org/drawingml/2006/table">
            <a:tbl>
              <a:tblPr/>
              <a:tblGrid>
                <a:gridCol w="1584645">
                  <a:extLst>
                    <a:ext uri="{9D8B030D-6E8A-4147-A177-3AD203B41FA5}">
                      <a16:colId xmlns:a16="http://schemas.microsoft.com/office/drawing/2014/main" val="4012795431"/>
                    </a:ext>
                  </a:extLst>
                </a:gridCol>
                <a:gridCol w="10246046">
                  <a:extLst>
                    <a:ext uri="{9D8B030D-6E8A-4147-A177-3AD203B41FA5}">
                      <a16:colId xmlns:a16="http://schemas.microsoft.com/office/drawing/2014/main" val="396374708"/>
                    </a:ext>
                  </a:extLst>
                </a:gridCol>
              </a:tblGrid>
              <a:tr h="194214">
                <a:tc gridSpan="2">
                  <a:txBody>
                    <a:bodyPr/>
                    <a:lstStyle/>
                    <a:p>
                      <a:pPr marL="0" marR="0" lvl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GB" sz="2200" b="1" kern="1200" noProof="0" dirty="0">
                          <a:solidFill>
                            <a:schemeClr val="bg1"/>
                          </a:solidFill>
                          <a:latin typeface="Open Sans" panose="020B0606030504020204" pitchFamily="34" charset="0"/>
                          <a:ea typeface="Open Sans" panose="020B0606030504020204" pitchFamily="34" charset="0"/>
                          <a:cs typeface="Open Sans" panose="020B0606030504020204" pitchFamily="34" charset="0"/>
                        </a:rPr>
                        <a:t>Key lesson information</a:t>
                      </a:r>
                    </a:p>
                  </a:txBody>
                  <a:tcPr>
                    <a:lnL w="12700" cap="flat" cmpd="sng" algn="ctr">
                      <a:solidFill>
                        <a:schemeClr val="accent3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accent3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accent3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accent3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3"/>
                    </a:solidFill>
                  </a:tcPr>
                </a:tc>
                <a:tc hMerge="1">
                  <a:txBody>
                    <a:bodyPr/>
                    <a:lstStyle/>
                    <a:p>
                      <a:pPr marL="0" marR="0" lvl="0" indent="0" algn="l" defTabSz="914400" rtl="0" eaLnBrk="1" fontAlgn="auto" latinLnBrk="0" hangingPunct="1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lang="en-GB" sz="1050" dirty="0">
                        <a:latin typeface="Open Sans" panose="020B0606030504020204" pitchFamily="34" charset="0"/>
                        <a:ea typeface="Open Sans" panose="020B0606030504020204" pitchFamily="34" charset="0"/>
                        <a:cs typeface="Open Sans" panose="020B0606030504020204" pitchFamily="34" charset="0"/>
                      </a:endParaRPr>
                    </a:p>
                  </a:txBody>
                  <a:tcPr>
                    <a:lnL w="12700" cap="flat" cmpd="sng" algn="ctr">
                      <a:solidFill>
                        <a:srgbClr val="4BC7C8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4BC7C8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4BC7C8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4BC7C8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3797540296"/>
                  </a:ext>
                </a:extLst>
              </a:tr>
              <a:tr h="168662">
                <a:tc>
                  <a:txBody>
                    <a:bodyPr/>
                    <a:lstStyle/>
                    <a:p>
                      <a:pPr marL="0" marR="0" lvl="0" indent="0" algn="l" defTabSz="914400" rtl="0" eaLnBrk="1" fontAlgn="auto" latinLnBrk="0" hangingPunct="1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en-GB" sz="1800" b="1" i="0" u="none" strike="noStrike" kern="1200" cap="none" spc="0" normalizeH="0" baseline="0" noProof="0" dirty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Open Sans" panose="020B0606030504020204" pitchFamily="34" charset="0"/>
                          <a:ea typeface="Open Sans" panose="020B0606030504020204" pitchFamily="34" charset="0"/>
                          <a:cs typeface="Open Sans" panose="020B0606030504020204" pitchFamily="34" charset="0"/>
                        </a:rPr>
                        <a:t>Objectives</a:t>
                      </a:r>
                      <a:endParaRPr lang="fr-FR" sz="1800" dirty="0">
                        <a:effectLst/>
                        <a:latin typeface="Open Sans" panose="020B0606030504020204" pitchFamily="34" charset="0"/>
                        <a:ea typeface="Open Sans" panose="020B0606030504020204" pitchFamily="34" charset="0"/>
                        <a:cs typeface="Open Sans" panose="020B0606030504020204" pitchFamily="34" charset="0"/>
                      </a:endParaRPr>
                    </a:p>
                  </a:txBody>
                  <a:tcPr>
                    <a:lnL w="12700" cap="flat" cmpd="sng" algn="ctr">
                      <a:solidFill>
                        <a:schemeClr val="accent3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accent3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accent3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accent3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 typeface="+mj-lt"/>
                        <a:buNone/>
                        <a:tabLst/>
                        <a:defRPr/>
                      </a:pPr>
                      <a:r>
                        <a:rPr kumimoji="0" lang="en-GB" sz="1800" b="0" i="0" u="none" strike="noStrike" kern="1200" cap="none" spc="0" normalizeH="0" baseline="0" noProof="0" dirty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Open Sans" panose="020B0606030504020204"/>
                          <a:ea typeface="+mn-ea"/>
                          <a:cs typeface="+mn-cs"/>
                        </a:rPr>
                        <a:t>By the end of the session, children should be able to:</a:t>
                      </a:r>
                    </a:p>
                    <a:p>
                      <a:pPr marL="171450" marR="0" lvl="0" indent="-17145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 typeface="Arial" panose="020B0604020202020204" pitchFamily="34" charset="0"/>
                        <a:buChar char="•"/>
                        <a:tabLst/>
                        <a:defRPr/>
                      </a:pPr>
                      <a:r>
                        <a:rPr kumimoji="0" lang="en-GB" sz="1800" b="0" i="0" u="none" strike="noStrike" kern="1200" cap="none" spc="0" normalizeH="0" baseline="0" noProof="0" dirty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Open Sans" panose="020B0606030504020204"/>
                          <a:ea typeface="+mn-ea"/>
                          <a:cs typeface="+mn-cs"/>
                        </a:rPr>
                        <a:t>Identify common hazards and risks at home.</a:t>
                      </a:r>
                    </a:p>
                    <a:p>
                      <a:pPr marL="171450" marR="0" lvl="0" indent="-17145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 typeface="Arial" panose="020B0604020202020204" pitchFamily="34" charset="0"/>
                        <a:buChar char="•"/>
                        <a:tabLst/>
                        <a:defRPr/>
                      </a:pPr>
                      <a:r>
                        <a:rPr kumimoji="0" lang="en-GB" sz="1800" b="0" i="0" u="none" strike="noStrike" kern="1200" cap="none" spc="0" normalizeH="0" baseline="0" noProof="0" dirty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Open Sans" panose="020B0606030504020204"/>
                          <a:ea typeface="+mn-ea"/>
                          <a:cs typeface="+mn-cs"/>
                        </a:rPr>
                        <a:t>Understand how to reduce the risk of injury from hazards at home.</a:t>
                      </a:r>
                    </a:p>
                    <a:p>
                      <a:pPr marL="171450" marR="0" lvl="0" indent="-17145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 typeface="Arial" panose="020B0604020202020204" pitchFamily="34" charset="0"/>
                        <a:buChar char="•"/>
                        <a:tabLst/>
                        <a:defRPr/>
                      </a:pPr>
                      <a:r>
                        <a:rPr kumimoji="0" lang="en-GB" sz="1800" b="0" i="0" u="none" strike="noStrike" kern="1200" cap="none" spc="0" normalizeH="0" baseline="0" noProof="0" dirty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Open Sans" panose="020B0606030504020204"/>
                          <a:ea typeface="+mn-ea"/>
                          <a:cs typeface="+mn-cs"/>
                        </a:rPr>
                        <a:t>Know who to ask for help and what to say when they see something risky.</a:t>
                      </a:r>
                    </a:p>
                  </a:txBody>
                  <a:tcPr>
                    <a:lnL w="12700" cap="flat" cmpd="sng" algn="ctr">
                      <a:solidFill>
                        <a:schemeClr val="accent3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accent3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accent3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accent3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1180415888"/>
                  </a:ext>
                </a:extLst>
              </a:tr>
              <a:tr h="443567">
                <a:tc>
                  <a:txBody>
                    <a:bodyPr/>
                    <a:lstStyle/>
                    <a:p>
                      <a:pPr algn="l">
                        <a:lnSpc>
                          <a:spcPct val="115000"/>
                        </a:lnSpc>
                      </a:pPr>
                      <a:r>
                        <a:rPr kumimoji="0" lang="en-GB" sz="1800" b="1" i="0" u="none" strike="noStrike" kern="1200" cap="none" spc="0" normalizeH="0" baseline="0" noProof="0" dirty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Open Sans" panose="020B0606030504020204" pitchFamily="34" charset="0"/>
                          <a:ea typeface="Open Sans" panose="020B0606030504020204" pitchFamily="34" charset="0"/>
                          <a:cs typeface="Open Sans" panose="020B0606030504020204" pitchFamily="34" charset="0"/>
                        </a:rPr>
                        <a:t>Main student tasks</a:t>
                      </a:r>
                      <a:endParaRPr lang="fr-FR" sz="1800" dirty="0">
                        <a:effectLst/>
                        <a:latin typeface="Open Sans" panose="020B0606030504020204" pitchFamily="34" charset="0"/>
                        <a:ea typeface="Open Sans" panose="020B0606030504020204" pitchFamily="34" charset="0"/>
                        <a:cs typeface="Open Sans" panose="020B0606030504020204" pitchFamily="34" charset="0"/>
                      </a:endParaRPr>
                    </a:p>
                  </a:txBody>
                  <a:tcPr>
                    <a:lnL w="12700" cap="flat" cmpd="sng" algn="ctr">
                      <a:solidFill>
                        <a:schemeClr val="accent3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accent3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accent3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accent3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marL="228600" marR="0" lvl="0" indent="-22860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 typeface="+mj-lt"/>
                        <a:buAutoNum type="arabicPeriod"/>
                        <a:tabLst/>
                        <a:defRPr/>
                      </a:pPr>
                      <a:r>
                        <a:rPr kumimoji="0" lang="en-GB" sz="1800" b="0" i="0" u="none" strike="noStrike" kern="1200" cap="none" spc="0" normalizeH="0" baseline="0" noProof="0" dirty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Open Sans" panose="020B0606030504020204"/>
                          <a:ea typeface="+mn-ea"/>
                          <a:cs typeface="+mn-cs"/>
                        </a:rPr>
                        <a:t>Identify hazards in the home.</a:t>
                      </a:r>
                    </a:p>
                    <a:p>
                      <a:pPr marL="228600" marR="0" lvl="0" indent="-22860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 typeface="+mj-lt"/>
                        <a:buAutoNum type="arabicPeriod"/>
                        <a:tabLst/>
                        <a:defRPr/>
                      </a:pPr>
                      <a:r>
                        <a:rPr kumimoji="0" lang="en-GB" sz="1800" b="0" i="0" u="none" strike="noStrike" kern="1200" cap="none" spc="0" normalizeH="0" baseline="0" noProof="0" dirty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Open Sans" panose="020B0606030504020204"/>
                          <a:ea typeface="+mn-ea"/>
                          <a:cs typeface="+mn-cs"/>
                        </a:rPr>
                        <a:t>Rank hazards by severity and explain why.</a:t>
                      </a:r>
                    </a:p>
                    <a:p>
                      <a:pPr marL="228600" marR="0" lvl="0" indent="-22860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 typeface="+mj-lt"/>
                        <a:buAutoNum type="arabicPeriod"/>
                        <a:tabLst/>
                        <a:defRPr/>
                      </a:pPr>
                      <a:r>
                        <a:rPr kumimoji="0" lang="en-GB" sz="1800" b="0" i="0" u="none" strike="noStrike" kern="1200" cap="none" spc="0" normalizeH="0" baseline="0" noProof="0" dirty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Open Sans" panose="020B0606030504020204"/>
                          <a:ea typeface="+mn-ea"/>
                          <a:cs typeface="+mn-cs"/>
                        </a:rPr>
                        <a:t>Choose a safe choice and investigate consequences.</a:t>
                      </a:r>
                    </a:p>
                    <a:p>
                      <a:pPr marL="228600" marR="0" lvl="0" indent="-22860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 typeface="+mj-lt"/>
                        <a:buAutoNum type="arabicPeriod"/>
                        <a:tabLst/>
                        <a:defRPr/>
                      </a:pPr>
                      <a:r>
                        <a:rPr kumimoji="0" lang="en-GB" sz="1800" b="0" i="0" u="none" strike="noStrike" kern="1200" cap="none" spc="0" normalizeH="0" baseline="0" noProof="0" dirty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Open Sans" panose="020B0606030504020204"/>
                          <a:ea typeface="+mn-ea"/>
                          <a:cs typeface="+mn-cs"/>
                        </a:rPr>
                        <a:t>Practise asking for help and discuss who to ask.</a:t>
                      </a:r>
                    </a:p>
                    <a:p>
                      <a:pPr marL="228600" marR="0" lvl="0" indent="-22860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 typeface="+mj-lt"/>
                        <a:buAutoNum type="arabicPeriod"/>
                        <a:tabLst/>
                        <a:defRPr/>
                      </a:pPr>
                      <a:r>
                        <a:rPr kumimoji="0" lang="en-GB" sz="1800" b="0" i="0" u="none" strike="noStrike" kern="1200" cap="none" spc="0" normalizeH="0" baseline="0" noProof="0" dirty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Open Sans" panose="020B0606030504020204"/>
                          <a:ea typeface="+mn-ea"/>
                          <a:cs typeface="+mn-cs"/>
                        </a:rPr>
                        <a:t>Identify hazards and suggest how to make them safe.</a:t>
                      </a:r>
                    </a:p>
                    <a:p>
                      <a:pPr marL="228600" marR="0" lvl="0" indent="-22860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 typeface="+mj-lt"/>
                        <a:buAutoNum type="arabicPeriod"/>
                        <a:tabLst/>
                        <a:defRPr/>
                      </a:pPr>
                      <a:r>
                        <a:rPr kumimoji="0" lang="en-GB" sz="1800" b="0" i="0" u="none" strike="noStrike" kern="1200" cap="none" spc="0" normalizeH="0" baseline="0" noProof="0" dirty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Open Sans" panose="020B0606030504020204"/>
                          <a:ea typeface="+mn-ea"/>
                          <a:cs typeface="+mn-cs"/>
                        </a:rPr>
                        <a:t>Review knowledge of common hazards at home.</a:t>
                      </a:r>
                    </a:p>
                    <a:p>
                      <a:pPr marL="0" marR="0" lvl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 typeface="+mj-lt"/>
                        <a:buNone/>
                        <a:tabLst/>
                        <a:defRPr/>
                      </a:pPr>
                      <a:r>
                        <a:rPr kumimoji="0" lang="en-GB" sz="1800" b="0" i="0" u="none" strike="noStrike" kern="1200" cap="none" spc="0" normalizeH="0" baseline="0" noProof="0" dirty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Open Sans" panose="020B0606030504020204"/>
                          <a:ea typeface="+mn-ea"/>
                          <a:cs typeface="+mn-cs"/>
                        </a:rPr>
                        <a:t>Optional: discuss a job that involves checking safety.</a:t>
                      </a:r>
                    </a:p>
                  </a:txBody>
                  <a:tcPr>
                    <a:lnL w="12700" cap="flat" cmpd="sng" algn="ctr">
                      <a:solidFill>
                        <a:schemeClr val="accent3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accent3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accent3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accent3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3276505170"/>
                  </a:ext>
                </a:extLst>
              </a:tr>
              <a:tr h="319760">
                <a:tc>
                  <a:txBody>
                    <a:bodyPr/>
                    <a:lstStyle/>
                    <a:p>
                      <a:pPr marL="0" marR="0" lvl="0" indent="0" algn="l" defTabSz="914400" rtl="0" eaLnBrk="1" fontAlgn="auto" latinLnBrk="0" hangingPunct="1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GB" sz="1800" b="1" dirty="0">
                          <a:latin typeface="Open Sans" panose="020B0606030504020204" pitchFamily="34" charset="0"/>
                          <a:ea typeface="Open Sans" panose="020B0606030504020204" pitchFamily="34" charset="0"/>
                          <a:cs typeface="Open Sans" panose="020B0606030504020204" pitchFamily="34" charset="0"/>
                        </a:rPr>
                        <a:t>Keywords</a:t>
                      </a:r>
                      <a:endParaRPr lang="fr-FR" sz="1800" dirty="0">
                        <a:effectLst/>
                        <a:latin typeface="Open Sans" panose="020B0606030504020204" pitchFamily="34" charset="0"/>
                        <a:ea typeface="Open Sans" panose="020B0606030504020204" pitchFamily="34" charset="0"/>
                        <a:cs typeface="Open Sans" panose="020B0606030504020204" pitchFamily="34" charset="0"/>
                      </a:endParaRPr>
                    </a:p>
                  </a:txBody>
                  <a:tcPr>
                    <a:lnL w="12700" cap="flat" cmpd="sng" algn="ctr">
                      <a:solidFill>
                        <a:schemeClr val="accent3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accent3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accent3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accent3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auto" latinLnBrk="0" hangingPunct="1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GB" sz="1800" dirty="0">
                          <a:latin typeface="Open Sans" panose="020B0606030504020204" pitchFamily="34" charset="0"/>
                          <a:ea typeface="Open Sans" panose="020B0606030504020204" pitchFamily="34" charset="0"/>
                          <a:cs typeface="Open Sans" panose="020B0606030504020204" pitchFamily="34" charset="0"/>
                        </a:rPr>
                        <a:t>Hazard, risk, safe, unsafe, dangerous, sharp, hot, flammable, medicine, health and safety.</a:t>
                      </a:r>
                    </a:p>
                  </a:txBody>
                  <a:tcPr>
                    <a:lnL w="12700" cap="flat" cmpd="sng" algn="ctr">
                      <a:solidFill>
                        <a:schemeClr val="accent3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accent3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accent3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accent3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3421531160"/>
                  </a:ext>
                </a:extLst>
              </a:tr>
            </a:tbl>
          </a:graphicData>
        </a:graphic>
      </p:graphicFrame>
      <p:sp>
        <p:nvSpPr>
          <p:cNvPr id="2" name="TextBox 1">
            <a:extLst>
              <a:ext uri="{FF2B5EF4-FFF2-40B4-BE49-F238E27FC236}">
                <a16:creationId xmlns:a16="http://schemas.microsoft.com/office/drawing/2014/main" id="{87ED9CA8-E5F3-31D8-2230-2CF1F615C383}"/>
              </a:ext>
            </a:extLst>
          </p:cNvPr>
          <p:cNvSpPr txBox="1"/>
          <p:nvPr/>
        </p:nvSpPr>
        <p:spPr>
          <a:xfrm>
            <a:off x="180654" y="6273209"/>
            <a:ext cx="1350434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dirty="0">
                <a:latin typeface="Open Sans" panose="020B0606030504020204" pitchFamily="34" charset="0"/>
                <a:ea typeface="Open Sans" panose="020B0606030504020204" pitchFamily="34" charset="0"/>
                <a:cs typeface="Open Sans" panose="020B0606030504020204" pitchFamily="34" charset="0"/>
              </a:rPr>
              <a:t>PSHE</a:t>
            </a:r>
          </a:p>
        </p:txBody>
      </p:sp>
    </p:spTree>
    <p:extLst>
      <p:ext uri="{BB962C8B-B14F-4D97-AF65-F5344CB8AC3E}">
        <p14:creationId xmlns:p14="http://schemas.microsoft.com/office/powerpoint/2010/main" val="904713757"/>
      </p:ext>
    </p:extLst>
  </p:cSld>
  <p:clrMapOvr>
    <a:masterClrMapping/>
  </p:clrMapOvr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B64670B3-5A4F-833F-CC9E-C428CD435F1F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itle 1">
            <a:extLst>
              <a:ext uri="{FF2B5EF4-FFF2-40B4-BE49-F238E27FC236}">
                <a16:creationId xmlns:a16="http://schemas.microsoft.com/office/drawing/2014/main" id="{A65F1A82-D550-BF7A-B61F-3B1E035C37A3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180654" y="338209"/>
            <a:ext cx="11419200" cy="669188"/>
          </a:xfrm>
        </p:spPr>
        <p:txBody>
          <a:bodyPr>
            <a:noAutofit/>
          </a:bodyPr>
          <a:lstStyle/>
          <a:p>
            <a:pPr>
              <a:lnSpc>
                <a:spcPct val="107000"/>
              </a:lnSpc>
              <a:spcAft>
                <a:spcPts val="800"/>
              </a:spcAft>
            </a:pPr>
            <a:r>
              <a:rPr lang="en-GB" sz="3200" b="1" dirty="0">
                <a:latin typeface="Open sans" panose="020B0606030504020204" pitchFamily="34" charset="0"/>
                <a:ea typeface="Open sans" panose="020B0606030504020204" pitchFamily="34" charset="0"/>
                <a:cs typeface="Open sans" panose="020B0606030504020204" pitchFamily="34" charset="0"/>
              </a:rPr>
              <a:t>How can feelings change over time?</a:t>
            </a:r>
            <a:endParaRPr lang="en-GB" sz="3200" dirty="0">
              <a:effectLst/>
              <a:latin typeface="Open sans" panose="020B0606030504020204" pitchFamily="34" charset="0"/>
              <a:ea typeface="Open sans" panose="020B0606030504020204" pitchFamily="34" charset="0"/>
              <a:cs typeface="Open sans" panose="020B0606030504020204" pitchFamily="34" charset="0"/>
            </a:endParaRPr>
          </a:p>
        </p:txBody>
      </p:sp>
      <p:graphicFrame>
        <p:nvGraphicFramePr>
          <p:cNvPr id="3" name="Table 2">
            <a:extLst>
              <a:ext uri="{FF2B5EF4-FFF2-40B4-BE49-F238E27FC236}">
                <a16:creationId xmlns:a16="http://schemas.microsoft.com/office/drawing/2014/main" id="{6C98E61A-6C2F-DE5D-A867-6D404C9EE1D2}"/>
              </a:ext>
            </a:extLst>
          </p:cNvPr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3485998302"/>
              </p:ext>
            </p:extLst>
          </p:nvPr>
        </p:nvGraphicFramePr>
        <p:xfrm>
          <a:off x="180654" y="1559052"/>
          <a:ext cx="11830691" cy="3739896"/>
        </p:xfrm>
        <a:graphic>
          <a:graphicData uri="http://schemas.openxmlformats.org/drawingml/2006/table">
            <a:tbl>
              <a:tblPr/>
              <a:tblGrid>
                <a:gridCol w="1584645">
                  <a:extLst>
                    <a:ext uri="{9D8B030D-6E8A-4147-A177-3AD203B41FA5}">
                      <a16:colId xmlns:a16="http://schemas.microsoft.com/office/drawing/2014/main" val="4012795431"/>
                    </a:ext>
                  </a:extLst>
                </a:gridCol>
                <a:gridCol w="10246046">
                  <a:extLst>
                    <a:ext uri="{9D8B030D-6E8A-4147-A177-3AD203B41FA5}">
                      <a16:colId xmlns:a16="http://schemas.microsoft.com/office/drawing/2014/main" val="396374708"/>
                    </a:ext>
                  </a:extLst>
                </a:gridCol>
              </a:tblGrid>
              <a:tr h="194214">
                <a:tc gridSpan="2">
                  <a:txBody>
                    <a:bodyPr/>
                    <a:lstStyle/>
                    <a:p>
                      <a:pPr marL="0" marR="0" lvl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GB" sz="2200" b="1" kern="1200" noProof="0" dirty="0">
                          <a:solidFill>
                            <a:schemeClr val="bg1"/>
                          </a:solidFill>
                          <a:latin typeface="Open Sans" panose="020B0606030504020204" pitchFamily="34" charset="0"/>
                          <a:ea typeface="Open Sans" panose="020B0606030504020204" pitchFamily="34" charset="0"/>
                          <a:cs typeface="Open Sans" panose="020B0606030504020204" pitchFamily="34" charset="0"/>
                        </a:rPr>
                        <a:t>Key lesson information</a:t>
                      </a:r>
                    </a:p>
                  </a:txBody>
                  <a:tcPr>
                    <a:lnL w="12700" cap="flat" cmpd="sng" algn="ctr">
                      <a:solidFill>
                        <a:schemeClr val="accent3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accent3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accent3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accent3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3"/>
                    </a:solidFill>
                  </a:tcPr>
                </a:tc>
                <a:tc hMerge="1">
                  <a:txBody>
                    <a:bodyPr/>
                    <a:lstStyle/>
                    <a:p>
                      <a:pPr marL="0" marR="0" lvl="0" indent="0" algn="l" defTabSz="914400" rtl="0" eaLnBrk="1" fontAlgn="auto" latinLnBrk="0" hangingPunct="1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lang="en-GB" sz="1050" dirty="0">
                        <a:latin typeface="Open Sans" panose="020B0606030504020204" pitchFamily="34" charset="0"/>
                        <a:ea typeface="Open Sans" panose="020B0606030504020204" pitchFamily="34" charset="0"/>
                        <a:cs typeface="Open Sans" panose="020B0606030504020204" pitchFamily="34" charset="0"/>
                      </a:endParaRPr>
                    </a:p>
                  </a:txBody>
                  <a:tcPr>
                    <a:lnL w="12700" cap="flat" cmpd="sng" algn="ctr">
                      <a:solidFill>
                        <a:srgbClr val="4BC7C8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4BC7C8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4BC7C8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4BC7C8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3797540296"/>
                  </a:ext>
                </a:extLst>
              </a:tr>
              <a:tr h="168662">
                <a:tc>
                  <a:txBody>
                    <a:bodyPr/>
                    <a:lstStyle/>
                    <a:p>
                      <a:pPr marL="0" marR="0" lvl="0" indent="0" algn="l" defTabSz="914400" rtl="0" eaLnBrk="1" fontAlgn="auto" latinLnBrk="0" hangingPunct="1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en-GB" sz="1800" b="1" i="0" u="none" strike="noStrike" kern="1200" cap="none" spc="0" normalizeH="0" baseline="0" noProof="0" dirty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Open Sans" panose="020B0606030504020204" pitchFamily="34" charset="0"/>
                          <a:ea typeface="Open Sans" panose="020B0606030504020204" pitchFamily="34" charset="0"/>
                          <a:cs typeface="Open Sans" panose="020B0606030504020204" pitchFamily="34" charset="0"/>
                        </a:rPr>
                        <a:t>Objectives</a:t>
                      </a:r>
                      <a:endParaRPr lang="fr-FR" sz="1800" dirty="0">
                        <a:effectLst/>
                        <a:latin typeface="Open Sans" panose="020B0606030504020204" pitchFamily="34" charset="0"/>
                        <a:ea typeface="Open Sans" panose="020B0606030504020204" pitchFamily="34" charset="0"/>
                        <a:cs typeface="Open Sans" panose="020B0606030504020204" pitchFamily="34" charset="0"/>
                      </a:endParaRPr>
                    </a:p>
                  </a:txBody>
                  <a:tcPr>
                    <a:lnL w="12700" cap="flat" cmpd="sng" algn="ctr">
                      <a:solidFill>
                        <a:schemeClr val="accent3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accent3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accent3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accent3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 typeface="+mj-lt"/>
                        <a:buNone/>
                        <a:tabLst/>
                        <a:defRPr/>
                      </a:pPr>
                      <a:r>
                        <a:rPr kumimoji="0" lang="en-GB" sz="1800" b="0" i="0" u="none" strike="noStrike" kern="1200" cap="none" spc="0" normalizeH="0" baseline="0" noProof="0" dirty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Open Sans" panose="020B0606030504020204"/>
                          <a:ea typeface="+mn-ea"/>
                          <a:cs typeface="+mn-cs"/>
                        </a:rPr>
                        <a:t>By the end of the session, children should be able to:</a:t>
                      </a:r>
                    </a:p>
                    <a:p>
                      <a:pPr marL="171450" marR="0" lvl="0" indent="-17145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 typeface="Arial" panose="020B0604020202020204" pitchFamily="34" charset="0"/>
                        <a:buChar char="•"/>
                        <a:tabLst/>
                        <a:defRPr/>
                      </a:pPr>
                      <a:r>
                        <a:rPr kumimoji="0" lang="en-GB" sz="1800" b="0" i="0" u="none" strike="noStrike" kern="1200" cap="none" spc="0" normalizeH="0" baseline="0" noProof="0" dirty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Open Sans" panose="020B0606030504020204"/>
                          <a:ea typeface="+mn-ea"/>
                          <a:cs typeface="+mn-cs"/>
                        </a:rPr>
                        <a:t>Explain that emotions can change over time.</a:t>
                      </a:r>
                    </a:p>
                    <a:p>
                      <a:pPr marL="171450" marR="0" lvl="0" indent="-17145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 typeface="Arial" panose="020B0604020202020204" pitchFamily="34" charset="0"/>
                        <a:buChar char="•"/>
                        <a:tabLst/>
                        <a:defRPr/>
                      </a:pPr>
                      <a:r>
                        <a:rPr kumimoji="0" lang="en-GB" sz="1800" b="0" i="0" u="none" strike="noStrike" kern="1200" cap="none" spc="0" normalizeH="0" baseline="0" noProof="0" dirty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Open Sans" panose="020B0606030504020204"/>
                          <a:ea typeface="+mn-ea"/>
                          <a:cs typeface="+mn-cs"/>
                        </a:rPr>
                        <a:t>Explain that emotions can be felt at different levels.</a:t>
                      </a:r>
                    </a:p>
                    <a:p>
                      <a:pPr marL="171450" marR="0" lvl="0" indent="-17145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 typeface="Arial" panose="020B0604020202020204" pitchFamily="34" charset="0"/>
                        <a:buChar char="•"/>
                        <a:tabLst/>
                        <a:defRPr/>
                      </a:pPr>
                      <a:r>
                        <a:rPr kumimoji="0" lang="en-GB" sz="1800" b="0" i="0" u="none" strike="noStrike" kern="1200" cap="none" spc="0" normalizeH="0" baseline="0" noProof="0" dirty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Open Sans" panose="020B0606030504020204"/>
                          <a:ea typeface="+mn-ea"/>
                          <a:cs typeface="+mn-cs"/>
                        </a:rPr>
                        <a:t>Explains different ways people can express emotions. </a:t>
                      </a:r>
                    </a:p>
                  </a:txBody>
                  <a:tcPr>
                    <a:lnL w="12700" cap="flat" cmpd="sng" algn="ctr">
                      <a:solidFill>
                        <a:schemeClr val="accent3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accent3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accent3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accent3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1180415888"/>
                  </a:ext>
                </a:extLst>
              </a:tr>
              <a:tr h="443567">
                <a:tc>
                  <a:txBody>
                    <a:bodyPr/>
                    <a:lstStyle/>
                    <a:p>
                      <a:pPr algn="l">
                        <a:lnSpc>
                          <a:spcPct val="115000"/>
                        </a:lnSpc>
                      </a:pPr>
                      <a:r>
                        <a:rPr kumimoji="0" lang="en-GB" sz="1800" b="1" i="0" u="none" strike="noStrike" kern="1200" cap="none" spc="0" normalizeH="0" baseline="0" noProof="0" dirty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Open Sans" panose="020B0606030504020204" pitchFamily="34" charset="0"/>
                          <a:ea typeface="Open Sans" panose="020B0606030504020204" pitchFamily="34" charset="0"/>
                          <a:cs typeface="Open Sans" panose="020B0606030504020204" pitchFamily="34" charset="0"/>
                        </a:rPr>
                        <a:t>Main student tasks</a:t>
                      </a:r>
                      <a:endParaRPr lang="fr-FR" sz="1800" dirty="0">
                        <a:effectLst/>
                        <a:latin typeface="Open Sans" panose="020B0606030504020204" pitchFamily="34" charset="0"/>
                        <a:ea typeface="Open Sans" panose="020B0606030504020204" pitchFamily="34" charset="0"/>
                        <a:cs typeface="Open Sans" panose="020B0606030504020204" pitchFamily="34" charset="0"/>
                      </a:endParaRPr>
                    </a:p>
                  </a:txBody>
                  <a:tcPr>
                    <a:lnL w="12700" cap="flat" cmpd="sng" algn="ctr">
                      <a:solidFill>
                        <a:schemeClr val="accent3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accent3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accent3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accent3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marL="228600" marR="0" lvl="0" indent="-22860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 typeface="+mj-lt"/>
                        <a:buAutoNum type="arabicPeriod"/>
                        <a:tabLst/>
                        <a:defRPr/>
                      </a:pPr>
                      <a:r>
                        <a:rPr kumimoji="0" lang="en-GB" sz="1800" b="0" i="0" u="none" strike="noStrike" kern="1200" cap="none" spc="0" normalizeH="0" baseline="0" noProof="0" dirty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Open Sans" panose="020B0606030504020204"/>
                          <a:ea typeface="+mn-ea"/>
                          <a:cs typeface="+mn-cs"/>
                        </a:rPr>
                        <a:t>List some emotions and discuss how they change behaviour. </a:t>
                      </a:r>
                    </a:p>
                    <a:p>
                      <a:pPr marL="228600" marR="0" lvl="0" indent="-22860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 typeface="+mj-lt"/>
                        <a:buAutoNum type="arabicPeriod"/>
                        <a:tabLst/>
                        <a:defRPr/>
                      </a:pPr>
                      <a:r>
                        <a:rPr kumimoji="0" lang="en-GB" sz="1800" b="0" i="0" u="none" strike="noStrike" kern="1200" cap="none" spc="0" normalizeH="0" baseline="0" noProof="0" dirty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Open Sans" panose="020B0606030504020204"/>
                          <a:ea typeface="+mn-ea"/>
                          <a:cs typeface="+mn-cs"/>
                        </a:rPr>
                        <a:t>Discuss the questions about different scales of emotions and discuss ways people can express their emotions. </a:t>
                      </a:r>
                    </a:p>
                    <a:p>
                      <a:pPr marL="228600" marR="0" lvl="0" indent="-22860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 typeface="+mj-lt"/>
                        <a:buAutoNum type="arabicPeriod"/>
                        <a:tabLst/>
                        <a:defRPr/>
                      </a:pPr>
                      <a:r>
                        <a:rPr kumimoji="0" lang="en-GB" sz="1800" b="0" i="0" u="none" strike="noStrike" kern="1200" cap="none" spc="0" normalizeH="0" baseline="0" noProof="0" dirty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Open Sans" panose="020B0606030504020204"/>
                          <a:ea typeface="+mn-ea"/>
                          <a:cs typeface="+mn-cs"/>
                        </a:rPr>
                        <a:t>Read the scenarios and decide on the level of emotions felt in each one. </a:t>
                      </a:r>
                    </a:p>
                    <a:p>
                      <a:pPr marL="228600" marR="0" lvl="0" indent="-22860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 typeface="+mj-lt"/>
                        <a:buAutoNum type="arabicPeriod"/>
                        <a:tabLst/>
                        <a:defRPr/>
                      </a:pPr>
                      <a:r>
                        <a:rPr kumimoji="0" lang="en-GB" sz="1800" b="0" i="0" u="none" strike="noStrike" kern="1200" cap="none" spc="0" normalizeH="0" baseline="0" noProof="0" dirty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Open Sans" panose="020B0606030504020204"/>
                          <a:ea typeface="+mn-ea"/>
                          <a:cs typeface="+mn-cs"/>
                        </a:rPr>
                        <a:t>Read the story and decide how the emotion is changing throughout the day.</a:t>
                      </a:r>
                    </a:p>
                    <a:p>
                      <a:pPr marL="228600" marR="0" lvl="0" indent="-22860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 typeface="+mj-lt"/>
                        <a:buAutoNum type="arabicPeriod"/>
                        <a:tabLst/>
                        <a:defRPr/>
                      </a:pPr>
                      <a:r>
                        <a:rPr kumimoji="0" lang="en-GB" sz="1800" b="0" i="0" u="none" strike="noStrike" kern="1200" cap="none" spc="0" normalizeH="0" baseline="0" noProof="0" dirty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Open Sans" panose="020B0606030504020204"/>
                          <a:ea typeface="+mn-ea"/>
                          <a:cs typeface="+mn-cs"/>
                        </a:rPr>
                        <a:t>Discuss the reflection questions about the story.</a:t>
                      </a:r>
                    </a:p>
                  </a:txBody>
                  <a:tcPr>
                    <a:lnL w="12700" cap="flat" cmpd="sng" algn="ctr">
                      <a:solidFill>
                        <a:schemeClr val="accent3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accent3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accent3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accent3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3276505170"/>
                  </a:ext>
                </a:extLst>
              </a:tr>
              <a:tr h="319760">
                <a:tc>
                  <a:txBody>
                    <a:bodyPr/>
                    <a:lstStyle/>
                    <a:p>
                      <a:pPr marL="0" marR="0" lvl="0" indent="0" algn="l" defTabSz="914400" rtl="0" eaLnBrk="1" fontAlgn="auto" latinLnBrk="0" hangingPunct="1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GB" sz="1800" b="1" dirty="0">
                          <a:latin typeface="Open Sans" panose="020B0606030504020204" pitchFamily="34" charset="0"/>
                          <a:ea typeface="Open Sans" panose="020B0606030504020204" pitchFamily="34" charset="0"/>
                          <a:cs typeface="Open Sans" panose="020B0606030504020204" pitchFamily="34" charset="0"/>
                        </a:rPr>
                        <a:t>Keywords</a:t>
                      </a:r>
                      <a:endParaRPr lang="fr-FR" sz="1800" dirty="0">
                        <a:effectLst/>
                        <a:latin typeface="Open Sans" panose="020B0606030504020204" pitchFamily="34" charset="0"/>
                        <a:ea typeface="Open Sans" panose="020B0606030504020204" pitchFamily="34" charset="0"/>
                        <a:cs typeface="Open Sans" panose="020B0606030504020204" pitchFamily="34" charset="0"/>
                      </a:endParaRPr>
                    </a:p>
                  </a:txBody>
                  <a:tcPr>
                    <a:lnL w="12700" cap="flat" cmpd="sng" algn="ctr">
                      <a:solidFill>
                        <a:schemeClr val="accent3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accent3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accent3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accent3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auto" latinLnBrk="0" hangingPunct="1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GB" sz="1800" dirty="0">
                          <a:latin typeface="Open Sans" panose="020B0606030504020204" pitchFamily="34" charset="0"/>
                          <a:ea typeface="Open Sans" panose="020B0606030504020204" pitchFamily="34" charset="0"/>
                          <a:cs typeface="Open Sans" panose="020B0606030504020204" pitchFamily="34" charset="0"/>
                        </a:rPr>
                        <a:t>Emotions, feelings, express, scale, intensity, content, recognise, worries.</a:t>
                      </a:r>
                    </a:p>
                  </a:txBody>
                  <a:tcPr>
                    <a:lnL w="12700" cap="flat" cmpd="sng" algn="ctr">
                      <a:solidFill>
                        <a:schemeClr val="accent3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accent3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accent3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accent3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3421531160"/>
                  </a:ext>
                </a:extLst>
              </a:tr>
            </a:tbl>
          </a:graphicData>
        </a:graphic>
      </p:graphicFrame>
      <p:sp>
        <p:nvSpPr>
          <p:cNvPr id="2" name="TextBox 1">
            <a:extLst>
              <a:ext uri="{FF2B5EF4-FFF2-40B4-BE49-F238E27FC236}">
                <a16:creationId xmlns:a16="http://schemas.microsoft.com/office/drawing/2014/main" id="{B2781FD7-0751-0847-6EF9-853570E43898}"/>
              </a:ext>
            </a:extLst>
          </p:cNvPr>
          <p:cNvSpPr txBox="1"/>
          <p:nvPr/>
        </p:nvSpPr>
        <p:spPr>
          <a:xfrm>
            <a:off x="180654" y="6273209"/>
            <a:ext cx="1350434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dirty="0">
                <a:latin typeface="Open Sans" panose="020B0606030504020204" pitchFamily="34" charset="0"/>
                <a:ea typeface="Open Sans" panose="020B0606030504020204" pitchFamily="34" charset="0"/>
                <a:cs typeface="Open Sans" panose="020B0606030504020204" pitchFamily="34" charset="0"/>
              </a:rPr>
              <a:t>PSHE</a:t>
            </a:r>
          </a:p>
        </p:txBody>
      </p:sp>
    </p:spTree>
    <p:extLst>
      <p:ext uri="{BB962C8B-B14F-4D97-AF65-F5344CB8AC3E}">
        <p14:creationId xmlns:p14="http://schemas.microsoft.com/office/powerpoint/2010/main" val="2042102114"/>
      </p:ext>
    </p:extLst>
  </p:cSld>
  <p:clrMapOvr>
    <a:masterClrMapping/>
  </p:clrMapOvr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DD99E353-0BD7-C0BA-6E71-CF939120C4D3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itle 1">
            <a:extLst>
              <a:ext uri="{FF2B5EF4-FFF2-40B4-BE49-F238E27FC236}">
                <a16:creationId xmlns:a16="http://schemas.microsoft.com/office/drawing/2014/main" id="{BCB5D09C-DB6B-C524-6D6C-0C0943E6407B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180654" y="338209"/>
            <a:ext cx="11419200" cy="669188"/>
          </a:xfrm>
        </p:spPr>
        <p:txBody>
          <a:bodyPr>
            <a:noAutofit/>
          </a:bodyPr>
          <a:lstStyle/>
          <a:p>
            <a:pPr>
              <a:lnSpc>
                <a:spcPct val="107000"/>
              </a:lnSpc>
              <a:spcAft>
                <a:spcPts val="800"/>
              </a:spcAft>
            </a:pPr>
            <a:r>
              <a:rPr lang="en-GB" sz="3200" b="1" dirty="0">
                <a:latin typeface="Open sans" panose="020B0606030504020204" pitchFamily="34" charset="0"/>
                <a:ea typeface="Open sans" panose="020B0606030504020204" pitchFamily="34" charset="0"/>
                <a:cs typeface="Open sans" panose="020B0606030504020204" pitchFamily="34" charset="0"/>
              </a:rPr>
              <a:t>How do people manage difficult emotions?</a:t>
            </a:r>
            <a:endParaRPr lang="en-GB" sz="3200" dirty="0">
              <a:effectLst/>
              <a:latin typeface="Open sans" panose="020B0606030504020204" pitchFamily="34" charset="0"/>
              <a:ea typeface="Open sans" panose="020B0606030504020204" pitchFamily="34" charset="0"/>
              <a:cs typeface="Open sans" panose="020B0606030504020204" pitchFamily="34" charset="0"/>
            </a:endParaRPr>
          </a:p>
        </p:txBody>
      </p:sp>
      <p:graphicFrame>
        <p:nvGraphicFramePr>
          <p:cNvPr id="3" name="Table 2">
            <a:extLst>
              <a:ext uri="{FF2B5EF4-FFF2-40B4-BE49-F238E27FC236}">
                <a16:creationId xmlns:a16="http://schemas.microsoft.com/office/drawing/2014/main" id="{9EA8D54B-CA30-C683-0631-63AAD3C5B767}"/>
              </a:ext>
            </a:extLst>
          </p:cNvPr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749532027"/>
              </p:ext>
            </p:extLst>
          </p:nvPr>
        </p:nvGraphicFramePr>
        <p:xfrm>
          <a:off x="180654" y="1264158"/>
          <a:ext cx="11830691" cy="4329684"/>
        </p:xfrm>
        <a:graphic>
          <a:graphicData uri="http://schemas.openxmlformats.org/drawingml/2006/table">
            <a:tbl>
              <a:tblPr/>
              <a:tblGrid>
                <a:gridCol w="1584645">
                  <a:extLst>
                    <a:ext uri="{9D8B030D-6E8A-4147-A177-3AD203B41FA5}">
                      <a16:colId xmlns:a16="http://schemas.microsoft.com/office/drawing/2014/main" val="4012795431"/>
                    </a:ext>
                  </a:extLst>
                </a:gridCol>
                <a:gridCol w="10246046">
                  <a:extLst>
                    <a:ext uri="{9D8B030D-6E8A-4147-A177-3AD203B41FA5}">
                      <a16:colId xmlns:a16="http://schemas.microsoft.com/office/drawing/2014/main" val="396374708"/>
                    </a:ext>
                  </a:extLst>
                </a:gridCol>
              </a:tblGrid>
              <a:tr h="194214">
                <a:tc gridSpan="2">
                  <a:txBody>
                    <a:bodyPr/>
                    <a:lstStyle/>
                    <a:p>
                      <a:pPr marL="0" marR="0" lvl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GB" sz="2200" b="1" kern="1200" noProof="0" dirty="0">
                          <a:solidFill>
                            <a:schemeClr val="bg1"/>
                          </a:solidFill>
                          <a:latin typeface="Open Sans" panose="020B0606030504020204" pitchFamily="34" charset="0"/>
                          <a:ea typeface="Open Sans" panose="020B0606030504020204" pitchFamily="34" charset="0"/>
                          <a:cs typeface="Open Sans" panose="020B0606030504020204" pitchFamily="34" charset="0"/>
                        </a:rPr>
                        <a:t>Key lesson information</a:t>
                      </a:r>
                    </a:p>
                  </a:txBody>
                  <a:tcPr>
                    <a:lnL w="12700" cap="flat" cmpd="sng" algn="ctr">
                      <a:solidFill>
                        <a:schemeClr val="accent3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accent3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accent3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accent3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3"/>
                    </a:solidFill>
                  </a:tcPr>
                </a:tc>
                <a:tc hMerge="1">
                  <a:txBody>
                    <a:bodyPr/>
                    <a:lstStyle/>
                    <a:p>
                      <a:pPr marL="0" marR="0" lvl="0" indent="0" algn="l" defTabSz="914400" rtl="0" eaLnBrk="1" fontAlgn="auto" latinLnBrk="0" hangingPunct="1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lang="en-GB" sz="1050" dirty="0">
                        <a:latin typeface="Open Sans" panose="020B0606030504020204" pitchFamily="34" charset="0"/>
                        <a:ea typeface="Open Sans" panose="020B0606030504020204" pitchFamily="34" charset="0"/>
                        <a:cs typeface="Open Sans" panose="020B0606030504020204" pitchFamily="34" charset="0"/>
                      </a:endParaRPr>
                    </a:p>
                  </a:txBody>
                  <a:tcPr>
                    <a:lnL w="12700" cap="flat" cmpd="sng" algn="ctr">
                      <a:solidFill>
                        <a:srgbClr val="4BC7C8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4BC7C8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4BC7C8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4BC7C8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3797540296"/>
                  </a:ext>
                </a:extLst>
              </a:tr>
              <a:tr h="168662">
                <a:tc>
                  <a:txBody>
                    <a:bodyPr/>
                    <a:lstStyle/>
                    <a:p>
                      <a:pPr marL="0" marR="0" lvl="0" indent="0" algn="l" defTabSz="914400" rtl="0" eaLnBrk="1" fontAlgn="auto" latinLnBrk="0" hangingPunct="1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en-GB" sz="1800" b="1" i="0" u="none" strike="noStrike" kern="1200" cap="none" spc="0" normalizeH="0" baseline="0" noProof="0" dirty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Open Sans" panose="020B0606030504020204" pitchFamily="34" charset="0"/>
                          <a:ea typeface="Open Sans" panose="020B0606030504020204" pitchFamily="34" charset="0"/>
                          <a:cs typeface="Open Sans" panose="020B0606030504020204" pitchFamily="34" charset="0"/>
                        </a:rPr>
                        <a:t>Objectives</a:t>
                      </a:r>
                      <a:endParaRPr lang="fr-FR" sz="1800" dirty="0">
                        <a:effectLst/>
                        <a:latin typeface="Open Sans" panose="020B0606030504020204" pitchFamily="34" charset="0"/>
                        <a:ea typeface="Open Sans" panose="020B0606030504020204" pitchFamily="34" charset="0"/>
                        <a:cs typeface="Open Sans" panose="020B0606030504020204" pitchFamily="34" charset="0"/>
                      </a:endParaRPr>
                    </a:p>
                  </a:txBody>
                  <a:tcPr>
                    <a:lnL w="12700" cap="flat" cmpd="sng" algn="ctr">
                      <a:solidFill>
                        <a:schemeClr val="accent3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accent3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accent3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accent3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 typeface="+mj-lt"/>
                        <a:buNone/>
                        <a:tabLst/>
                        <a:defRPr/>
                      </a:pPr>
                      <a:r>
                        <a:rPr kumimoji="0" lang="en-GB" sz="1800" b="0" i="0" u="none" strike="noStrike" kern="1200" cap="none" spc="0" normalizeH="0" baseline="0" noProof="0" dirty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Open Sans" panose="020B0606030504020204"/>
                          <a:ea typeface="+mn-ea"/>
                          <a:cs typeface="+mn-cs"/>
                        </a:rPr>
                        <a:t>By the end of the session, children should be able to:</a:t>
                      </a:r>
                    </a:p>
                    <a:p>
                      <a:pPr marL="171450" marR="0" lvl="0" indent="-17145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 typeface="Arial" panose="020B0604020202020204" pitchFamily="34" charset="0"/>
                        <a:buChar char="•"/>
                        <a:tabLst/>
                        <a:defRPr/>
                      </a:pPr>
                      <a:r>
                        <a:rPr kumimoji="0" lang="en-GB" sz="1800" b="0" i="0" u="none" strike="noStrike" kern="1200" cap="none" spc="0" normalizeH="0" baseline="0" noProof="0" dirty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Open Sans" panose="020B0606030504020204"/>
                          <a:ea typeface="+mn-ea"/>
                          <a:cs typeface="+mn-cs"/>
                        </a:rPr>
                        <a:t>Explain what intense emotions are.</a:t>
                      </a:r>
                    </a:p>
                    <a:p>
                      <a:pPr marL="171450" marR="0" lvl="0" indent="-17145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 typeface="Arial" panose="020B0604020202020204" pitchFamily="34" charset="0"/>
                        <a:buChar char="•"/>
                        <a:tabLst/>
                        <a:defRPr/>
                      </a:pPr>
                      <a:r>
                        <a:rPr kumimoji="0" lang="en-GB" sz="1800" b="0" i="0" u="none" strike="noStrike" kern="1200" cap="none" spc="0" normalizeH="0" baseline="0" noProof="0" dirty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Open Sans" panose="020B0606030504020204"/>
                          <a:ea typeface="+mn-ea"/>
                          <a:cs typeface="+mn-cs"/>
                        </a:rPr>
                        <a:t>List some warning signs of intense emotions. </a:t>
                      </a:r>
                    </a:p>
                    <a:p>
                      <a:pPr marL="171450" marR="0" lvl="0" indent="-17145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 typeface="Arial" panose="020B0604020202020204" pitchFamily="34" charset="0"/>
                        <a:buChar char="•"/>
                        <a:tabLst/>
                        <a:defRPr/>
                      </a:pPr>
                      <a:r>
                        <a:rPr kumimoji="0" lang="en-GB" sz="1800" b="0" i="0" u="none" strike="noStrike" kern="1200" cap="none" spc="0" normalizeH="0" baseline="0" noProof="0" dirty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Open Sans" panose="020B0606030504020204"/>
                          <a:ea typeface="+mn-ea"/>
                          <a:cs typeface="+mn-cs"/>
                        </a:rPr>
                        <a:t>Explain some ways of managing intense emotions. </a:t>
                      </a:r>
                    </a:p>
                  </a:txBody>
                  <a:tcPr>
                    <a:lnL w="12700" cap="flat" cmpd="sng" algn="ctr">
                      <a:solidFill>
                        <a:schemeClr val="accent3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accent3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accent3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accent3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1180415888"/>
                  </a:ext>
                </a:extLst>
              </a:tr>
              <a:tr h="443567">
                <a:tc>
                  <a:txBody>
                    <a:bodyPr/>
                    <a:lstStyle/>
                    <a:p>
                      <a:pPr algn="l">
                        <a:lnSpc>
                          <a:spcPct val="115000"/>
                        </a:lnSpc>
                      </a:pPr>
                      <a:r>
                        <a:rPr kumimoji="0" lang="en-GB" sz="1800" b="1" i="0" u="none" strike="noStrike" kern="1200" cap="none" spc="0" normalizeH="0" baseline="0" noProof="0" dirty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Open Sans" panose="020B0606030504020204" pitchFamily="34" charset="0"/>
                          <a:ea typeface="Open Sans" panose="020B0606030504020204" pitchFamily="34" charset="0"/>
                          <a:cs typeface="Open Sans" panose="020B0606030504020204" pitchFamily="34" charset="0"/>
                        </a:rPr>
                        <a:t>Main student tasks</a:t>
                      </a:r>
                      <a:endParaRPr lang="fr-FR" sz="1800" dirty="0">
                        <a:effectLst/>
                        <a:latin typeface="Open Sans" panose="020B0606030504020204" pitchFamily="34" charset="0"/>
                        <a:ea typeface="Open Sans" panose="020B0606030504020204" pitchFamily="34" charset="0"/>
                        <a:cs typeface="Open Sans" panose="020B0606030504020204" pitchFamily="34" charset="0"/>
                      </a:endParaRPr>
                    </a:p>
                  </a:txBody>
                  <a:tcPr>
                    <a:lnL w="12700" cap="flat" cmpd="sng" algn="ctr">
                      <a:solidFill>
                        <a:schemeClr val="accent3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accent3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accent3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accent3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marL="228600" marR="0" lvl="0" indent="-22860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 typeface="+mj-lt"/>
                        <a:buAutoNum type="arabicPeriod"/>
                        <a:tabLst/>
                        <a:defRPr/>
                      </a:pPr>
                      <a:r>
                        <a:rPr kumimoji="0" lang="en-GB" sz="1800" b="0" i="0" u="none" strike="noStrike" kern="1200" cap="none" spc="0" normalizeH="0" baseline="0" noProof="0" dirty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Open Sans" panose="020B0606030504020204"/>
                          <a:ea typeface="+mn-ea"/>
                          <a:cs typeface="+mn-cs"/>
                        </a:rPr>
                        <a:t>Discuss what intense emotions are and how they might make the body react using scenarios to help explore. </a:t>
                      </a:r>
                    </a:p>
                    <a:p>
                      <a:pPr marL="228600" marR="0" lvl="0" indent="-22860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 typeface="+mj-lt"/>
                        <a:buAutoNum type="arabicPeriod"/>
                        <a:tabLst/>
                        <a:defRPr/>
                      </a:pPr>
                      <a:r>
                        <a:rPr kumimoji="0" lang="en-GB" sz="1800" b="0" i="0" u="none" strike="noStrike" kern="1200" cap="none" spc="0" normalizeH="0" baseline="0" noProof="0" dirty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Open Sans" panose="020B0606030504020204"/>
                          <a:ea typeface="+mn-ea"/>
                          <a:cs typeface="+mn-cs"/>
                        </a:rPr>
                        <a:t>Match the intense emotion to its definition and warning sign.</a:t>
                      </a:r>
                    </a:p>
                    <a:p>
                      <a:pPr marL="228600" marR="0" lvl="0" indent="-22860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 typeface="+mj-lt"/>
                        <a:buAutoNum type="arabicPeriod"/>
                        <a:tabLst/>
                        <a:defRPr/>
                      </a:pPr>
                      <a:r>
                        <a:rPr kumimoji="0" lang="en-GB" sz="1800" b="0" i="0" u="none" strike="noStrike" kern="1200" cap="none" spc="0" normalizeH="0" baseline="0" noProof="0" dirty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Open Sans" panose="020B0606030504020204"/>
                          <a:ea typeface="+mn-ea"/>
                          <a:cs typeface="+mn-cs"/>
                        </a:rPr>
                        <a:t>Explore some ways of managing intense emotions. </a:t>
                      </a:r>
                    </a:p>
                    <a:p>
                      <a:pPr marL="228600" marR="0" lvl="0" indent="-22860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 typeface="+mj-lt"/>
                        <a:buAutoNum type="arabicPeriod"/>
                        <a:tabLst/>
                        <a:defRPr/>
                      </a:pPr>
                      <a:r>
                        <a:rPr kumimoji="0" lang="en-GB" sz="1800" b="0" i="0" u="none" strike="noStrike" kern="1200" cap="none" spc="0" normalizeH="0" baseline="0" noProof="0" dirty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Open Sans" panose="020B0606030504020204"/>
                          <a:ea typeface="+mn-ea"/>
                          <a:cs typeface="+mn-cs"/>
                        </a:rPr>
                        <a:t>Read the scenarios and decide when and how the person needs to seek support. </a:t>
                      </a:r>
                    </a:p>
                    <a:p>
                      <a:pPr marL="228600" marR="0" lvl="0" indent="-22860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 typeface="+mj-lt"/>
                        <a:buAutoNum type="arabicPeriod"/>
                        <a:tabLst/>
                        <a:defRPr/>
                      </a:pPr>
                      <a:r>
                        <a:rPr kumimoji="0" lang="en-GB" sz="1800" b="0" i="0" u="none" strike="noStrike" kern="1200" cap="none" spc="0" normalizeH="0" baseline="0" noProof="0" dirty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Open Sans" panose="020B0606030504020204"/>
                          <a:ea typeface="+mn-ea"/>
                          <a:cs typeface="+mn-cs"/>
                        </a:rPr>
                        <a:t>Decide whether the people in the scenarios are acting appropriately in each situation. </a:t>
                      </a:r>
                    </a:p>
                    <a:p>
                      <a:pPr marL="0" marR="0" lvl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 typeface="+mj-lt"/>
                        <a:buNone/>
                        <a:tabLst/>
                        <a:defRPr/>
                      </a:pPr>
                      <a:r>
                        <a:rPr kumimoji="0" lang="en-GB" sz="1800" b="0" i="0" u="none" strike="noStrike" kern="1200" cap="none" spc="0" normalizeH="0" baseline="0" noProof="0" dirty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Open Sans" panose="020B0606030504020204"/>
                          <a:ea typeface="+mn-ea"/>
                          <a:cs typeface="+mn-cs"/>
                        </a:rPr>
                        <a:t>Optional: Learn what positive self-talk is and help people in the scenario think more positively. </a:t>
                      </a:r>
                    </a:p>
                  </a:txBody>
                  <a:tcPr>
                    <a:lnL w="12700" cap="flat" cmpd="sng" algn="ctr">
                      <a:solidFill>
                        <a:schemeClr val="accent3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accent3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accent3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accent3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3276505170"/>
                  </a:ext>
                </a:extLst>
              </a:tr>
              <a:tr h="319760">
                <a:tc>
                  <a:txBody>
                    <a:bodyPr/>
                    <a:lstStyle/>
                    <a:p>
                      <a:pPr marL="0" marR="0" lvl="0" indent="0" algn="l" defTabSz="914400" rtl="0" eaLnBrk="1" fontAlgn="auto" latinLnBrk="0" hangingPunct="1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GB" sz="1800" b="1" dirty="0">
                          <a:latin typeface="Open Sans" panose="020B0606030504020204" pitchFamily="34" charset="0"/>
                          <a:ea typeface="Open Sans" panose="020B0606030504020204" pitchFamily="34" charset="0"/>
                          <a:cs typeface="Open Sans" panose="020B0606030504020204" pitchFamily="34" charset="0"/>
                        </a:rPr>
                        <a:t>Keywords</a:t>
                      </a:r>
                      <a:endParaRPr lang="fr-FR" sz="1800" dirty="0">
                        <a:effectLst/>
                        <a:latin typeface="Open Sans" panose="020B0606030504020204" pitchFamily="34" charset="0"/>
                        <a:ea typeface="Open Sans" panose="020B0606030504020204" pitchFamily="34" charset="0"/>
                        <a:cs typeface="Open Sans" panose="020B0606030504020204" pitchFamily="34" charset="0"/>
                      </a:endParaRPr>
                    </a:p>
                  </a:txBody>
                  <a:tcPr>
                    <a:lnL w="12700" cap="flat" cmpd="sng" algn="ctr">
                      <a:solidFill>
                        <a:schemeClr val="accent3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accent3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accent3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accent3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auto" latinLnBrk="0" hangingPunct="1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GB" sz="1800" dirty="0">
                          <a:latin typeface="Open Sans" panose="020B0606030504020204" pitchFamily="34" charset="0"/>
                          <a:ea typeface="Open Sans" panose="020B0606030504020204" pitchFamily="34" charset="0"/>
                          <a:cs typeface="Open Sans" panose="020B0606030504020204" pitchFamily="34" charset="0"/>
                        </a:rPr>
                        <a:t>Intense, emotions, feelings, stress, anger, loneliness, worry, nature, positive, self-talk, appropriate.</a:t>
                      </a:r>
                    </a:p>
                  </a:txBody>
                  <a:tcPr>
                    <a:lnL w="12700" cap="flat" cmpd="sng" algn="ctr">
                      <a:solidFill>
                        <a:schemeClr val="accent3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accent3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accent3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accent3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3421531160"/>
                  </a:ext>
                </a:extLst>
              </a:tr>
            </a:tbl>
          </a:graphicData>
        </a:graphic>
      </p:graphicFrame>
      <p:sp>
        <p:nvSpPr>
          <p:cNvPr id="2" name="TextBox 1">
            <a:extLst>
              <a:ext uri="{FF2B5EF4-FFF2-40B4-BE49-F238E27FC236}">
                <a16:creationId xmlns:a16="http://schemas.microsoft.com/office/drawing/2014/main" id="{ED72C316-9B9D-D5DA-9812-BCA14E561D8A}"/>
              </a:ext>
            </a:extLst>
          </p:cNvPr>
          <p:cNvSpPr txBox="1"/>
          <p:nvPr/>
        </p:nvSpPr>
        <p:spPr>
          <a:xfrm>
            <a:off x="180654" y="6273209"/>
            <a:ext cx="1350434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dirty="0">
                <a:latin typeface="Open Sans" panose="020B0606030504020204" pitchFamily="34" charset="0"/>
                <a:ea typeface="Open Sans" panose="020B0606030504020204" pitchFamily="34" charset="0"/>
                <a:cs typeface="Open Sans" panose="020B0606030504020204" pitchFamily="34" charset="0"/>
              </a:rPr>
              <a:t>PSHE</a:t>
            </a:r>
          </a:p>
        </p:txBody>
      </p:sp>
    </p:spTree>
    <p:extLst>
      <p:ext uri="{BB962C8B-B14F-4D97-AF65-F5344CB8AC3E}">
        <p14:creationId xmlns:p14="http://schemas.microsoft.com/office/powerpoint/2010/main" val="3035880407"/>
      </p:ext>
    </p:extLst>
  </p:cSld>
  <p:clrMapOvr>
    <a:masterClrMapping/>
  </p:clrMapOvr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A66BA2A6-DF32-B3CB-9AD5-BC186600B3B5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itle 1">
            <a:extLst>
              <a:ext uri="{FF2B5EF4-FFF2-40B4-BE49-F238E27FC236}">
                <a16:creationId xmlns:a16="http://schemas.microsoft.com/office/drawing/2014/main" id="{F3DC0403-3E29-CC85-9351-F0637D2C97BC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180654" y="338209"/>
            <a:ext cx="11419200" cy="669188"/>
          </a:xfrm>
        </p:spPr>
        <p:txBody>
          <a:bodyPr>
            <a:noAutofit/>
          </a:bodyPr>
          <a:lstStyle/>
          <a:p>
            <a:pPr>
              <a:lnSpc>
                <a:spcPct val="107000"/>
              </a:lnSpc>
              <a:spcAft>
                <a:spcPts val="800"/>
              </a:spcAft>
            </a:pPr>
            <a:r>
              <a:rPr lang="en-GB" sz="3200" b="1" dirty="0">
                <a:latin typeface="Open sans" panose="020B0606030504020204" pitchFamily="34" charset="0"/>
                <a:ea typeface="Open sans" panose="020B0606030504020204" pitchFamily="34" charset="0"/>
                <a:cs typeface="Open sans" panose="020B0606030504020204" pitchFamily="34" charset="0"/>
              </a:rPr>
              <a:t>What makes a respectful relationship?</a:t>
            </a:r>
            <a:endParaRPr lang="en-GB" sz="3200" dirty="0">
              <a:effectLst/>
              <a:latin typeface="Open sans" panose="020B0606030504020204" pitchFamily="34" charset="0"/>
              <a:ea typeface="Open sans" panose="020B0606030504020204" pitchFamily="34" charset="0"/>
              <a:cs typeface="Open sans" panose="020B0606030504020204" pitchFamily="34" charset="0"/>
            </a:endParaRPr>
          </a:p>
        </p:txBody>
      </p:sp>
      <p:graphicFrame>
        <p:nvGraphicFramePr>
          <p:cNvPr id="3" name="Table 2">
            <a:extLst>
              <a:ext uri="{FF2B5EF4-FFF2-40B4-BE49-F238E27FC236}">
                <a16:creationId xmlns:a16="http://schemas.microsoft.com/office/drawing/2014/main" id="{3920D2DA-35E1-B7CC-92A8-48126EAD4F9A}"/>
              </a:ext>
            </a:extLst>
          </p:cNvPr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341354424"/>
              </p:ext>
            </p:extLst>
          </p:nvPr>
        </p:nvGraphicFramePr>
        <p:xfrm>
          <a:off x="180654" y="1232254"/>
          <a:ext cx="11830691" cy="4364736"/>
        </p:xfrm>
        <a:graphic>
          <a:graphicData uri="http://schemas.openxmlformats.org/drawingml/2006/table">
            <a:tbl>
              <a:tblPr/>
              <a:tblGrid>
                <a:gridCol w="1584645">
                  <a:extLst>
                    <a:ext uri="{9D8B030D-6E8A-4147-A177-3AD203B41FA5}">
                      <a16:colId xmlns:a16="http://schemas.microsoft.com/office/drawing/2014/main" val="4012795431"/>
                    </a:ext>
                  </a:extLst>
                </a:gridCol>
                <a:gridCol w="10246046">
                  <a:extLst>
                    <a:ext uri="{9D8B030D-6E8A-4147-A177-3AD203B41FA5}">
                      <a16:colId xmlns:a16="http://schemas.microsoft.com/office/drawing/2014/main" val="396374708"/>
                    </a:ext>
                  </a:extLst>
                </a:gridCol>
              </a:tblGrid>
              <a:tr h="194214">
                <a:tc gridSpan="2">
                  <a:txBody>
                    <a:bodyPr/>
                    <a:lstStyle/>
                    <a:p>
                      <a:pPr marL="0" marR="0" lvl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GB" sz="2200" b="1" kern="1200" noProof="0" dirty="0">
                          <a:solidFill>
                            <a:schemeClr val="bg1"/>
                          </a:solidFill>
                          <a:latin typeface="Open Sans" panose="020B0606030504020204" pitchFamily="34" charset="0"/>
                          <a:ea typeface="Open Sans" panose="020B0606030504020204" pitchFamily="34" charset="0"/>
                          <a:cs typeface="Open Sans" panose="020B0606030504020204" pitchFamily="34" charset="0"/>
                        </a:rPr>
                        <a:t>Key lesson information</a:t>
                      </a:r>
                    </a:p>
                  </a:txBody>
                  <a:tcPr>
                    <a:lnL w="12700" cap="flat" cmpd="sng" algn="ctr">
                      <a:solidFill>
                        <a:schemeClr val="accent3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accent3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accent3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accent3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3"/>
                    </a:solidFill>
                  </a:tcPr>
                </a:tc>
                <a:tc hMerge="1">
                  <a:txBody>
                    <a:bodyPr/>
                    <a:lstStyle/>
                    <a:p>
                      <a:pPr marL="0" marR="0" lvl="0" indent="0" algn="l" defTabSz="914400" rtl="0" eaLnBrk="1" fontAlgn="auto" latinLnBrk="0" hangingPunct="1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lang="en-GB" sz="1050" dirty="0">
                        <a:latin typeface="Open Sans" panose="020B0606030504020204" pitchFamily="34" charset="0"/>
                        <a:ea typeface="Open Sans" panose="020B0606030504020204" pitchFamily="34" charset="0"/>
                        <a:cs typeface="Open Sans" panose="020B0606030504020204" pitchFamily="34" charset="0"/>
                      </a:endParaRPr>
                    </a:p>
                  </a:txBody>
                  <a:tcPr>
                    <a:lnL w="12700" cap="flat" cmpd="sng" algn="ctr">
                      <a:solidFill>
                        <a:srgbClr val="4BC7C8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4BC7C8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4BC7C8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4BC7C8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3797540296"/>
                  </a:ext>
                </a:extLst>
              </a:tr>
              <a:tr h="168662">
                <a:tc>
                  <a:txBody>
                    <a:bodyPr/>
                    <a:lstStyle/>
                    <a:p>
                      <a:pPr marL="0" marR="0" lvl="0" indent="0" algn="l" defTabSz="914400" rtl="0" eaLnBrk="1" fontAlgn="auto" latinLnBrk="0" hangingPunct="1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en-GB" sz="1800" b="1" i="0" u="none" strike="noStrike" kern="1200" cap="none" spc="0" normalizeH="0" baseline="0" noProof="0" dirty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Open Sans" panose="020B0606030504020204" pitchFamily="34" charset="0"/>
                          <a:ea typeface="Open Sans" panose="020B0606030504020204" pitchFamily="34" charset="0"/>
                          <a:cs typeface="Open Sans" panose="020B0606030504020204" pitchFamily="34" charset="0"/>
                        </a:rPr>
                        <a:t>Objectives</a:t>
                      </a:r>
                      <a:endParaRPr lang="fr-FR" sz="1800" dirty="0">
                        <a:effectLst/>
                        <a:latin typeface="Open Sans" panose="020B0606030504020204" pitchFamily="34" charset="0"/>
                        <a:ea typeface="Open Sans" panose="020B0606030504020204" pitchFamily="34" charset="0"/>
                        <a:cs typeface="Open Sans" panose="020B0606030504020204" pitchFamily="34" charset="0"/>
                      </a:endParaRPr>
                    </a:p>
                  </a:txBody>
                  <a:tcPr>
                    <a:lnL w="12700" cap="flat" cmpd="sng" algn="ctr">
                      <a:solidFill>
                        <a:schemeClr val="accent3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accent3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accent3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accent3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 typeface="+mj-lt"/>
                        <a:buNone/>
                        <a:tabLst/>
                        <a:defRPr/>
                      </a:pPr>
                      <a:r>
                        <a:rPr kumimoji="0" lang="en-GB" sz="1700" b="0" i="0" u="none" strike="noStrike" kern="1200" cap="none" spc="0" normalizeH="0" baseline="0" noProof="0" dirty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Open Sans" panose="020B0606030504020204"/>
                          <a:ea typeface="+mn-ea"/>
                          <a:cs typeface="+mn-cs"/>
                        </a:rPr>
                        <a:t>By the end of the session, children should be able to:</a:t>
                      </a:r>
                    </a:p>
                    <a:p>
                      <a:pPr marL="171450" marR="0" lvl="0" indent="-17145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 typeface="Arial" panose="020B0604020202020204" pitchFamily="34" charset="0"/>
                        <a:buChar char="•"/>
                        <a:tabLst/>
                        <a:defRPr/>
                      </a:pPr>
                      <a:r>
                        <a:rPr kumimoji="0" lang="en-GB" sz="1700" b="0" i="0" u="none" strike="noStrike" kern="1200" cap="none" spc="0" normalizeH="0" baseline="0" noProof="0" dirty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Open Sans" panose="020B0606030504020204"/>
                          <a:ea typeface="+mn-ea"/>
                          <a:cs typeface="+mn-cs"/>
                        </a:rPr>
                        <a:t>Identify the key “ingredients” of a respectful relationship.</a:t>
                      </a:r>
                    </a:p>
                    <a:p>
                      <a:pPr marL="171450" marR="0" lvl="0" indent="-17145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 typeface="Arial" panose="020B0604020202020204" pitchFamily="34" charset="0"/>
                        <a:buChar char="•"/>
                        <a:tabLst/>
                        <a:defRPr/>
                      </a:pPr>
                      <a:r>
                        <a:rPr kumimoji="0" lang="en-GB" sz="1700" b="0" i="0" u="none" strike="noStrike" kern="1200" cap="none" spc="0" normalizeH="0" baseline="0" noProof="0" dirty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Open Sans" panose="020B0606030504020204"/>
                          <a:ea typeface="+mn-ea"/>
                          <a:cs typeface="+mn-cs"/>
                        </a:rPr>
                        <a:t>Explain what privacy and permission are and give examples.</a:t>
                      </a:r>
                    </a:p>
                    <a:p>
                      <a:pPr marL="171450" marR="0" lvl="0" indent="-17145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 typeface="Arial" panose="020B0604020202020204" pitchFamily="34" charset="0"/>
                        <a:buChar char="•"/>
                        <a:tabLst/>
                        <a:defRPr/>
                      </a:pPr>
                      <a:r>
                        <a:rPr kumimoji="0" lang="en-GB" sz="1700" b="0" i="0" u="none" strike="noStrike" kern="1200" cap="none" spc="0" normalizeH="0" baseline="0" noProof="0" dirty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Open Sans" panose="020B0606030504020204"/>
                          <a:ea typeface="+mn-ea"/>
                          <a:cs typeface="+mn-cs"/>
                        </a:rPr>
                        <a:t>Describe some personal boundaries people might have and know what to say if their personal boundaries are not respected.</a:t>
                      </a:r>
                    </a:p>
                  </a:txBody>
                  <a:tcPr>
                    <a:lnL w="12700" cap="flat" cmpd="sng" algn="ctr">
                      <a:solidFill>
                        <a:schemeClr val="accent3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accent3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accent3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accent3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1180415888"/>
                  </a:ext>
                </a:extLst>
              </a:tr>
              <a:tr h="443567">
                <a:tc>
                  <a:txBody>
                    <a:bodyPr/>
                    <a:lstStyle/>
                    <a:p>
                      <a:pPr algn="l">
                        <a:lnSpc>
                          <a:spcPct val="115000"/>
                        </a:lnSpc>
                      </a:pPr>
                      <a:r>
                        <a:rPr kumimoji="0" lang="en-GB" sz="1800" b="1" i="0" u="none" strike="noStrike" kern="1200" cap="none" spc="0" normalizeH="0" baseline="0" noProof="0" dirty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Open Sans" panose="020B0606030504020204" pitchFamily="34" charset="0"/>
                          <a:ea typeface="Open Sans" panose="020B0606030504020204" pitchFamily="34" charset="0"/>
                          <a:cs typeface="Open Sans" panose="020B0606030504020204" pitchFamily="34" charset="0"/>
                        </a:rPr>
                        <a:t>Main student tasks</a:t>
                      </a:r>
                      <a:endParaRPr lang="fr-FR" sz="1800" dirty="0">
                        <a:effectLst/>
                        <a:latin typeface="Open Sans" panose="020B0606030504020204" pitchFamily="34" charset="0"/>
                        <a:ea typeface="Open Sans" panose="020B0606030504020204" pitchFamily="34" charset="0"/>
                        <a:cs typeface="Open Sans" panose="020B0606030504020204" pitchFamily="34" charset="0"/>
                      </a:endParaRPr>
                    </a:p>
                  </a:txBody>
                  <a:tcPr>
                    <a:lnL w="12700" cap="flat" cmpd="sng" algn="ctr">
                      <a:solidFill>
                        <a:schemeClr val="accent3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accent3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accent3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accent3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marL="228600" marR="0" lvl="0" indent="-22860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 typeface="+mj-lt"/>
                        <a:buAutoNum type="arabicPeriod"/>
                        <a:tabLst/>
                        <a:defRPr/>
                      </a:pPr>
                      <a:r>
                        <a:rPr kumimoji="0" lang="en-GB" sz="1700" b="0" i="0" u="none" strike="noStrike" kern="1200" cap="none" spc="0" normalizeH="0" baseline="0" noProof="0" dirty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Open Sans" panose="020B0606030504020204"/>
                          <a:ea typeface="+mn-ea"/>
                          <a:cs typeface="+mn-cs"/>
                        </a:rPr>
                        <a:t>Identify four ingredients for a respectful relationship.</a:t>
                      </a:r>
                    </a:p>
                    <a:p>
                      <a:pPr marL="228600" marR="0" lvl="0" indent="-22860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 typeface="+mj-lt"/>
                        <a:buAutoNum type="arabicPeriod"/>
                        <a:tabLst/>
                        <a:defRPr/>
                      </a:pPr>
                      <a:r>
                        <a:rPr kumimoji="0" lang="en-GB" sz="1700" b="0" i="0" u="none" strike="noStrike" kern="1200" cap="none" spc="0" normalizeH="0" baseline="0" noProof="0" dirty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Open Sans" panose="020B0606030504020204"/>
                          <a:ea typeface="+mn-ea"/>
                          <a:cs typeface="+mn-cs"/>
                        </a:rPr>
                        <a:t>Define what private means and examine its relevance in relationships.</a:t>
                      </a:r>
                    </a:p>
                    <a:p>
                      <a:pPr marL="228600" marR="0" lvl="0" indent="-22860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 typeface="+mj-lt"/>
                        <a:buAutoNum type="arabicPeriod"/>
                        <a:tabLst/>
                        <a:defRPr/>
                      </a:pPr>
                      <a:r>
                        <a:rPr kumimoji="0" lang="en-GB" sz="1700" b="0" i="0" u="none" strike="noStrike" kern="1200" cap="none" spc="0" normalizeH="0" baseline="0" noProof="0" dirty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Open Sans" panose="020B0606030504020204"/>
                          <a:ea typeface="+mn-ea"/>
                          <a:cs typeface="+mn-cs"/>
                        </a:rPr>
                        <a:t>Define what permission is and discuss how it is important in different situations. </a:t>
                      </a:r>
                    </a:p>
                    <a:p>
                      <a:pPr marL="228600" marR="0" lvl="0" indent="-22860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 typeface="+mj-lt"/>
                        <a:buAutoNum type="arabicPeriod"/>
                        <a:tabLst/>
                        <a:defRPr/>
                      </a:pPr>
                      <a:r>
                        <a:rPr kumimoji="0" lang="en-GB" sz="1700" b="0" i="0" u="none" strike="noStrike" kern="1200" cap="none" spc="0" normalizeH="0" baseline="0" noProof="0" dirty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Open Sans" panose="020B0606030504020204"/>
                          <a:ea typeface="+mn-ea"/>
                          <a:cs typeface="+mn-cs"/>
                        </a:rPr>
                        <a:t>Explain what a personal boundary is, discuss their own, and practise what to say if personal boundaries are not respected.</a:t>
                      </a:r>
                    </a:p>
                    <a:p>
                      <a:pPr marL="228600" marR="0" lvl="0" indent="-22860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 typeface="+mj-lt"/>
                        <a:buAutoNum type="arabicPeriod"/>
                        <a:tabLst/>
                        <a:defRPr/>
                      </a:pPr>
                      <a:r>
                        <a:rPr kumimoji="0" lang="en-GB" sz="1700" b="0" i="0" u="none" strike="noStrike" kern="1200" cap="none" spc="0" normalizeH="0" baseline="0" noProof="0" dirty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Open Sans" panose="020B0606030504020204"/>
                          <a:ea typeface="+mn-ea"/>
                          <a:cs typeface="+mn-cs"/>
                        </a:rPr>
                        <a:t>Recall key ingredients for a respectful relationship and evaluate how they are shown at school. </a:t>
                      </a:r>
                    </a:p>
                    <a:p>
                      <a:pPr marL="0" marR="0" lvl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 typeface="+mj-lt"/>
                        <a:buNone/>
                        <a:tabLst/>
                        <a:defRPr/>
                      </a:pPr>
                      <a:endParaRPr kumimoji="0" lang="en-GB" sz="1700" b="0" i="0" u="none" strike="noStrike" kern="1200" cap="none" spc="0" normalizeH="0" baseline="0" noProof="0" dirty="0">
                        <a:ln>
                          <a:noFill/>
                        </a:ln>
                        <a:solidFill>
                          <a:prstClr val="black"/>
                        </a:solidFill>
                        <a:effectLst/>
                        <a:uLnTx/>
                        <a:uFillTx/>
                        <a:latin typeface="Open Sans" panose="020B0606030504020204"/>
                        <a:ea typeface="+mn-ea"/>
                        <a:cs typeface="+mn-cs"/>
                      </a:endParaRPr>
                    </a:p>
                    <a:p>
                      <a:pPr marL="0" marR="0" lvl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 typeface="+mj-lt"/>
                        <a:buNone/>
                        <a:tabLst/>
                        <a:defRPr/>
                      </a:pPr>
                      <a:r>
                        <a:rPr kumimoji="0" lang="en-GB" sz="1700" b="0" i="0" u="none" strike="noStrike" kern="1200" cap="none" spc="0" normalizeH="0" baseline="0" noProof="0" dirty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Open Sans" panose="020B0606030504020204"/>
                          <a:ea typeface="+mn-ea"/>
                          <a:cs typeface="+mn-cs"/>
                        </a:rPr>
                        <a:t>Optional: suggest advice a counsellor could give to improve a relationship.</a:t>
                      </a:r>
                    </a:p>
                  </a:txBody>
                  <a:tcPr>
                    <a:lnL w="12700" cap="flat" cmpd="sng" algn="ctr">
                      <a:solidFill>
                        <a:schemeClr val="accent3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accent3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accent3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accent3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3276505170"/>
                  </a:ext>
                </a:extLst>
              </a:tr>
              <a:tr h="319760">
                <a:tc>
                  <a:txBody>
                    <a:bodyPr/>
                    <a:lstStyle/>
                    <a:p>
                      <a:pPr marL="0" marR="0" lvl="0" indent="0" algn="l" defTabSz="914400" rtl="0" eaLnBrk="1" fontAlgn="auto" latinLnBrk="0" hangingPunct="1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GB" sz="1800" b="1" dirty="0">
                          <a:latin typeface="Open Sans" panose="020B0606030504020204" pitchFamily="34" charset="0"/>
                          <a:ea typeface="Open Sans" panose="020B0606030504020204" pitchFamily="34" charset="0"/>
                          <a:cs typeface="Open Sans" panose="020B0606030504020204" pitchFamily="34" charset="0"/>
                        </a:rPr>
                        <a:t>Keywords</a:t>
                      </a:r>
                      <a:endParaRPr lang="fr-FR" sz="1800" dirty="0">
                        <a:effectLst/>
                        <a:latin typeface="Open Sans" panose="020B0606030504020204" pitchFamily="34" charset="0"/>
                        <a:ea typeface="Open Sans" panose="020B0606030504020204" pitchFamily="34" charset="0"/>
                        <a:cs typeface="Open Sans" panose="020B0606030504020204" pitchFamily="34" charset="0"/>
                      </a:endParaRPr>
                    </a:p>
                  </a:txBody>
                  <a:tcPr>
                    <a:lnL w="12700" cap="flat" cmpd="sng" algn="ctr">
                      <a:solidFill>
                        <a:schemeClr val="accent3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accent3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accent3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accent3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auto" latinLnBrk="0" hangingPunct="1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GB" sz="1700" noProof="0" dirty="0">
                          <a:latin typeface="Open Sans" panose="020B0606030504020204" pitchFamily="34" charset="0"/>
                          <a:ea typeface="Open Sans" panose="020B0606030504020204" pitchFamily="34" charset="0"/>
                          <a:cs typeface="Open Sans" panose="020B0606030504020204" pitchFamily="34" charset="0"/>
                        </a:rPr>
                        <a:t>Relationship, privacy, private, permission, boundaries, personal boundaries, respect, trusted adult.</a:t>
                      </a:r>
                    </a:p>
                  </a:txBody>
                  <a:tcPr>
                    <a:lnL w="12700" cap="flat" cmpd="sng" algn="ctr">
                      <a:solidFill>
                        <a:schemeClr val="accent3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accent3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accent3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accent3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3421531160"/>
                  </a:ext>
                </a:extLst>
              </a:tr>
            </a:tbl>
          </a:graphicData>
        </a:graphic>
      </p:graphicFrame>
      <p:sp>
        <p:nvSpPr>
          <p:cNvPr id="2" name="TextBox 1">
            <a:extLst>
              <a:ext uri="{FF2B5EF4-FFF2-40B4-BE49-F238E27FC236}">
                <a16:creationId xmlns:a16="http://schemas.microsoft.com/office/drawing/2014/main" id="{AF443E5F-7774-72AD-99F1-2528E08CE7A2}"/>
              </a:ext>
            </a:extLst>
          </p:cNvPr>
          <p:cNvSpPr txBox="1"/>
          <p:nvPr/>
        </p:nvSpPr>
        <p:spPr>
          <a:xfrm>
            <a:off x="180654" y="6273209"/>
            <a:ext cx="1350434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dirty="0">
                <a:latin typeface="Open Sans" panose="020B0606030504020204" pitchFamily="34" charset="0"/>
                <a:ea typeface="Open Sans" panose="020B0606030504020204" pitchFamily="34" charset="0"/>
                <a:cs typeface="Open Sans" panose="020B0606030504020204" pitchFamily="34" charset="0"/>
              </a:rPr>
              <a:t>PSHE</a:t>
            </a:r>
          </a:p>
        </p:txBody>
      </p:sp>
    </p:spTree>
    <p:extLst>
      <p:ext uri="{BB962C8B-B14F-4D97-AF65-F5344CB8AC3E}">
        <p14:creationId xmlns:p14="http://schemas.microsoft.com/office/powerpoint/2010/main" val="2781196182"/>
      </p:ext>
    </p:extLst>
  </p:cSld>
  <p:clrMapOvr>
    <a:masterClrMapping/>
  </p:clrMapOvr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FCA39969-EFA3-1C84-A414-07FA8E69398A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itle 1">
            <a:extLst>
              <a:ext uri="{FF2B5EF4-FFF2-40B4-BE49-F238E27FC236}">
                <a16:creationId xmlns:a16="http://schemas.microsoft.com/office/drawing/2014/main" id="{B510A8C2-4BE4-864F-6DC7-86B448A4F173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180654" y="338209"/>
            <a:ext cx="12011346" cy="669188"/>
          </a:xfrm>
        </p:spPr>
        <p:txBody>
          <a:bodyPr>
            <a:noAutofit/>
          </a:bodyPr>
          <a:lstStyle/>
          <a:p>
            <a:pPr>
              <a:lnSpc>
                <a:spcPct val="107000"/>
              </a:lnSpc>
              <a:spcAft>
                <a:spcPts val="800"/>
              </a:spcAft>
            </a:pPr>
            <a:r>
              <a:rPr lang="en-GB" sz="3200" b="1" dirty="0">
                <a:latin typeface="Open sans" panose="020B0606030504020204" pitchFamily="34" charset="0"/>
                <a:ea typeface="Open sans" panose="020B0606030504020204" pitchFamily="34" charset="0"/>
                <a:cs typeface="Open sans" panose="020B0606030504020204" pitchFamily="34" charset="0"/>
              </a:rPr>
              <a:t>What changes happen as we grow up?</a:t>
            </a:r>
            <a:endParaRPr lang="en-GB" sz="3200" dirty="0">
              <a:effectLst/>
              <a:latin typeface="Open sans" panose="020B0606030504020204" pitchFamily="34" charset="0"/>
              <a:ea typeface="Open sans" panose="020B0606030504020204" pitchFamily="34" charset="0"/>
              <a:cs typeface="Open sans" panose="020B0606030504020204" pitchFamily="34" charset="0"/>
            </a:endParaRPr>
          </a:p>
        </p:txBody>
      </p:sp>
      <p:graphicFrame>
        <p:nvGraphicFramePr>
          <p:cNvPr id="3" name="Table 2">
            <a:extLst>
              <a:ext uri="{FF2B5EF4-FFF2-40B4-BE49-F238E27FC236}">
                <a16:creationId xmlns:a16="http://schemas.microsoft.com/office/drawing/2014/main" id="{0B7D968F-A408-750B-8B01-EEE349AE3700}"/>
              </a:ext>
            </a:extLst>
          </p:cNvPr>
          <p:cNvGraphicFramePr>
            <a:graphicFrameLocks noGrp="1"/>
          </p:cNvGraphicFramePr>
          <p:nvPr/>
        </p:nvGraphicFramePr>
        <p:xfrm>
          <a:off x="180654" y="1224372"/>
          <a:ext cx="11830691" cy="4562856"/>
        </p:xfrm>
        <a:graphic>
          <a:graphicData uri="http://schemas.openxmlformats.org/drawingml/2006/table">
            <a:tbl>
              <a:tblPr/>
              <a:tblGrid>
                <a:gridCol w="1584645">
                  <a:extLst>
                    <a:ext uri="{9D8B030D-6E8A-4147-A177-3AD203B41FA5}">
                      <a16:colId xmlns:a16="http://schemas.microsoft.com/office/drawing/2014/main" val="4012795431"/>
                    </a:ext>
                  </a:extLst>
                </a:gridCol>
                <a:gridCol w="10246046">
                  <a:extLst>
                    <a:ext uri="{9D8B030D-6E8A-4147-A177-3AD203B41FA5}">
                      <a16:colId xmlns:a16="http://schemas.microsoft.com/office/drawing/2014/main" val="396374708"/>
                    </a:ext>
                  </a:extLst>
                </a:gridCol>
              </a:tblGrid>
              <a:tr h="194214">
                <a:tc gridSpan="2">
                  <a:txBody>
                    <a:bodyPr/>
                    <a:lstStyle/>
                    <a:p>
                      <a:pPr marL="0" marR="0" lvl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GB" sz="2200" b="1" kern="1200" noProof="0" dirty="0">
                          <a:solidFill>
                            <a:schemeClr val="bg1"/>
                          </a:solidFill>
                          <a:latin typeface="Open Sans" panose="020B0606030504020204" pitchFamily="34" charset="0"/>
                          <a:ea typeface="Open Sans" panose="020B0606030504020204" pitchFamily="34" charset="0"/>
                          <a:cs typeface="Open Sans" panose="020B0606030504020204" pitchFamily="34" charset="0"/>
                        </a:rPr>
                        <a:t>Key lesson information</a:t>
                      </a:r>
                    </a:p>
                  </a:txBody>
                  <a:tcPr>
                    <a:lnL w="12700" cap="flat" cmpd="sng" algn="ctr">
                      <a:solidFill>
                        <a:schemeClr val="accent3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accent3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accent3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accent3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3"/>
                    </a:solidFill>
                  </a:tcPr>
                </a:tc>
                <a:tc hMerge="1">
                  <a:txBody>
                    <a:bodyPr/>
                    <a:lstStyle/>
                    <a:p>
                      <a:pPr marL="0" marR="0" lvl="0" indent="0" algn="l" defTabSz="914400" rtl="0" eaLnBrk="1" fontAlgn="auto" latinLnBrk="0" hangingPunct="1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lang="en-GB" sz="1050" dirty="0">
                        <a:latin typeface="Open Sans" panose="020B0606030504020204" pitchFamily="34" charset="0"/>
                        <a:ea typeface="Open Sans" panose="020B0606030504020204" pitchFamily="34" charset="0"/>
                        <a:cs typeface="Open Sans" panose="020B0606030504020204" pitchFamily="34" charset="0"/>
                      </a:endParaRPr>
                    </a:p>
                  </a:txBody>
                  <a:tcPr>
                    <a:lnL w="12700" cap="flat" cmpd="sng" algn="ctr">
                      <a:solidFill>
                        <a:srgbClr val="4BC7C8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4BC7C8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4BC7C8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4BC7C8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3797540296"/>
                  </a:ext>
                </a:extLst>
              </a:tr>
              <a:tr h="168662">
                <a:tc>
                  <a:txBody>
                    <a:bodyPr/>
                    <a:lstStyle/>
                    <a:p>
                      <a:pPr marL="0" marR="0" lvl="0" indent="0" algn="l" defTabSz="914400" rtl="0" eaLnBrk="1" fontAlgn="auto" latinLnBrk="0" hangingPunct="1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en-GB" sz="1800" b="1" i="0" u="none" strike="noStrike" kern="1200" cap="none" spc="0" normalizeH="0" baseline="0" noProof="0" dirty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Open Sans" panose="020B0606030504020204" pitchFamily="34" charset="0"/>
                          <a:ea typeface="Open Sans" panose="020B0606030504020204" pitchFamily="34" charset="0"/>
                          <a:cs typeface="Open Sans" panose="020B0606030504020204" pitchFamily="34" charset="0"/>
                        </a:rPr>
                        <a:t>Objectives</a:t>
                      </a:r>
                      <a:endParaRPr lang="fr-FR" sz="1800" dirty="0">
                        <a:effectLst/>
                        <a:latin typeface="Open Sans" panose="020B0606030504020204" pitchFamily="34" charset="0"/>
                        <a:ea typeface="Open Sans" panose="020B0606030504020204" pitchFamily="34" charset="0"/>
                        <a:cs typeface="Open Sans" panose="020B0606030504020204" pitchFamily="34" charset="0"/>
                      </a:endParaRPr>
                    </a:p>
                  </a:txBody>
                  <a:tcPr>
                    <a:lnL w="12700" cap="flat" cmpd="sng" algn="ctr">
                      <a:solidFill>
                        <a:schemeClr val="accent3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accent3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accent3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accent3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 typeface="+mj-lt"/>
                        <a:buNone/>
                        <a:tabLst/>
                        <a:defRPr/>
                      </a:pPr>
                      <a:r>
                        <a:rPr kumimoji="0" lang="en-GB" sz="1800" b="0" i="0" u="none" strike="noStrike" kern="1200" cap="none" spc="0" normalizeH="0" baseline="0" noProof="0" dirty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Open Sans" panose="020B0606030504020204"/>
                          <a:ea typeface="+mn-ea"/>
                          <a:cs typeface="+mn-cs"/>
                        </a:rPr>
                        <a:t>By the end of the session, children should be able to:</a:t>
                      </a:r>
                    </a:p>
                    <a:p>
                      <a:pPr marL="171450" marR="0" lvl="0" indent="-17145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 typeface="Arial" panose="020B0604020202020204" pitchFamily="34" charset="0"/>
                        <a:buChar char="•"/>
                        <a:tabLst/>
                        <a:defRPr/>
                      </a:pPr>
                      <a:r>
                        <a:rPr kumimoji="0" lang="en-GB" sz="1800" b="0" i="0" u="none" strike="noStrike" kern="1200" cap="none" spc="0" normalizeH="0" baseline="0" noProof="0" dirty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Open Sans" panose="020B0606030504020204"/>
                          <a:ea typeface="+mn-ea"/>
                          <a:cs typeface="+mn-cs"/>
                        </a:rPr>
                        <a:t>Explain how people change as they grow from babies to adults.</a:t>
                      </a:r>
                    </a:p>
                    <a:p>
                      <a:pPr marL="171450" marR="0" lvl="0" indent="-17145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 typeface="Arial" panose="020B0604020202020204" pitchFamily="34" charset="0"/>
                        <a:buChar char="•"/>
                        <a:tabLst/>
                        <a:defRPr/>
                      </a:pPr>
                      <a:r>
                        <a:rPr kumimoji="0" lang="en-GB" sz="1800" b="0" i="0" u="none" strike="noStrike" kern="1200" cap="none" spc="0" normalizeH="0" baseline="0" noProof="0" dirty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Open Sans" panose="020B0606030504020204"/>
                          <a:ea typeface="+mn-ea"/>
                          <a:cs typeface="+mn-cs"/>
                        </a:rPr>
                        <a:t>List some strategies which can help when moving to a new class or school. </a:t>
                      </a:r>
                    </a:p>
                  </a:txBody>
                  <a:tcPr>
                    <a:lnL w="12700" cap="flat" cmpd="sng" algn="ctr">
                      <a:solidFill>
                        <a:schemeClr val="accent3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accent3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accent3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accent3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1180415888"/>
                  </a:ext>
                </a:extLst>
              </a:tr>
              <a:tr h="443567">
                <a:tc>
                  <a:txBody>
                    <a:bodyPr/>
                    <a:lstStyle/>
                    <a:p>
                      <a:pPr algn="l">
                        <a:lnSpc>
                          <a:spcPct val="115000"/>
                        </a:lnSpc>
                      </a:pPr>
                      <a:r>
                        <a:rPr kumimoji="0" lang="en-GB" sz="1800" b="1" i="0" u="none" strike="noStrike" kern="1200" cap="none" spc="0" normalizeH="0" baseline="0" noProof="0" dirty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Open Sans" panose="020B0606030504020204" pitchFamily="34" charset="0"/>
                          <a:ea typeface="Open Sans" panose="020B0606030504020204" pitchFamily="34" charset="0"/>
                          <a:cs typeface="Open Sans" panose="020B0606030504020204" pitchFamily="34" charset="0"/>
                        </a:rPr>
                        <a:t>Main student tasks</a:t>
                      </a:r>
                      <a:endParaRPr lang="fr-FR" sz="1800" dirty="0">
                        <a:effectLst/>
                        <a:latin typeface="Open Sans" panose="020B0606030504020204" pitchFamily="34" charset="0"/>
                        <a:ea typeface="Open Sans" panose="020B0606030504020204" pitchFamily="34" charset="0"/>
                        <a:cs typeface="Open Sans" panose="020B0606030504020204" pitchFamily="34" charset="0"/>
                      </a:endParaRPr>
                    </a:p>
                  </a:txBody>
                  <a:tcPr>
                    <a:lnL w="12700" cap="flat" cmpd="sng" algn="ctr">
                      <a:solidFill>
                        <a:schemeClr val="accent3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accent3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accent3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accent3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marL="228600" marR="0" lvl="0" indent="-22860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 typeface="+mj-lt"/>
                        <a:buAutoNum type="arabicPeriod"/>
                        <a:tabLst/>
                        <a:defRPr/>
                      </a:pPr>
                      <a:r>
                        <a:rPr kumimoji="0" lang="en-GB" sz="1800" b="0" i="0" u="none" strike="noStrike" kern="1200" cap="none" spc="0" normalizeH="0" baseline="0" noProof="0" dirty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Open Sans" panose="020B0606030504020204"/>
                          <a:ea typeface="+mn-ea"/>
                          <a:cs typeface="+mn-cs"/>
                        </a:rPr>
                        <a:t>Look at the pictures of the human lifecycle and decide what is different and the same about each stage.  </a:t>
                      </a:r>
                    </a:p>
                    <a:p>
                      <a:pPr marL="228600" marR="0" lvl="0" indent="-22860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 typeface="+mj-lt"/>
                        <a:buAutoNum type="arabicPeriod"/>
                        <a:tabLst/>
                        <a:defRPr/>
                      </a:pPr>
                      <a:r>
                        <a:rPr kumimoji="0" lang="en-GB" sz="1800" b="0" i="0" u="none" strike="noStrike" kern="1200" cap="none" spc="0" normalizeH="0" baseline="0" noProof="0" dirty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Open Sans" panose="020B0606030504020204"/>
                          <a:ea typeface="+mn-ea"/>
                          <a:cs typeface="+mn-cs"/>
                        </a:rPr>
                        <a:t>Read the story and explain how the character looked after her babies.</a:t>
                      </a:r>
                    </a:p>
                    <a:p>
                      <a:pPr marL="228600" marR="0" lvl="0" indent="-22860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 typeface="+mj-lt"/>
                        <a:buAutoNum type="arabicPeriod"/>
                        <a:tabLst/>
                        <a:defRPr/>
                      </a:pPr>
                      <a:r>
                        <a:rPr kumimoji="0" lang="en-GB" sz="1800" b="0" i="0" u="none" strike="noStrike" kern="1200" cap="none" spc="0" normalizeH="0" baseline="0" noProof="0" dirty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Open Sans" panose="020B0606030504020204"/>
                          <a:ea typeface="+mn-ea"/>
                          <a:cs typeface="+mn-cs"/>
                        </a:rPr>
                        <a:t>Continue the story and discuss how the babies changed as they grew into children and discuss ways that can help support with transition into school. </a:t>
                      </a:r>
                    </a:p>
                    <a:p>
                      <a:pPr marL="228600" marR="0" lvl="0" indent="-22860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 typeface="+mj-lt"/>
                        <a:buAutoNum type="arabicPeriod"/>
                        <a:tabLst/>
                        <a:defRPr/>
                      </a:pPr>
                      <a:r>
                        <a:rPr kumimoji="0" lang="en-GB" sz="1800" b="0" i="0" u="none" strike="noStrike" kern="1200" cap="none" spc="0" normalizeH="0" baseline="0" noProof="0" dirty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Open Sans" panose="020B0606030504020204"/>
                          <a:ea typeface="+mn-ea"/>
                          <a:cs typeface="+mn-cs"/>
                        </a:rPr>
                        <a:t>Continue the story and discuss how the children changed into teenagers </a:t>
                      </a:r>
                      <a:r>
                        <a:rPr kumimoji="0" lang="en-US" sz="1800" b="0" i="0" u="none" strike="noStrike" kern="1200" cap="none" spc="0" normalizeH="0" baseline="0" noProof="0" dirty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Open Sans" panose="020B0606030504020204"/>
                          <a:ea typeface="+mn-ea"/>
                          <a:cs typeface="+mn-cs"/>
                        </a:rPr>
                        <a:t>and discuss ways that help support with transition into school</a:t>
                      </a:r>
                      <a:r>
                        <a:rPr kumimoji="0" lang="en-GB" sz="1800" b="0" i="0" u="none" strike="noStrike" kern="1200" cap="none" spc="0" normalizeH="0" baseline="0" noProof="0" dirty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Open Sans" panose="020B0606030504020204"/>
                          <a:ea typeface="+mn-ea"/>
                          <a:cs typeface="+mn-cs"/>
                        </a:rPr>
                        <a:t>. </a:t>
                      </a:r>
                    </a:p>
                    <a:p>
                      <a:pPr marL="228600" marR="0" lvl="0" indent="-22860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 typeface="+mj-lt"/>
                        <a:buAutoNum type="arabicPeriod"/>
                        <a:tabLst/>
                        <a:defRPr/>
                      </a:pPr>
                      <a:r>
                        <a:rPr kumimoji="0" lang="en-GB" sz="1800" b="0" i="0" u="none" strike="noStrike" kern="1200" cap="none" spc="0" normalizeH="0" baseline="0" noProof="0" dirty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Open Sans" panose="020B0606030504020204"/>
                          <a:ea typeface="+mn-ea"/>
                          <a:cs typeface="+mn-cs"/>
                        </a:rPr>
                        <a:t>Continue the story and discuss how the teenagers grew into adults. </a:t>
                      </a:r>
                    </a:p>
                    <a:p>
                      <a:pPr marL="228600" marR="0" lvl="0" indent="-22860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 typeface="+mj-lt"/>
                        <a:buAutoNum type="arabicPeriod"/>
                        <a:tabLst/>
                        <a:defRPr/>
                      </a:pPr>
                      <a:r>
                        <a:rPr kumimoji="0" lang="en-GB" sz="1800" b="0" i="0" u="none" strike="noStrike" kern="1200" cap="none" spc="0" normalizeH="0" baseline="0" noProof="0" dirty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Open Sans" panose="020B0606030504020204"/>
                          <a:ea typeface="+mn-ea"/>
                          <a:cs typeface="+mn-cs"/>
                        </a:rPr>
                        <a:t>Continue the story and discuss how adults changed as they moved into old age.</a:t>
                      </a:r>
                    </a:p>
                    <a:p>
                      <a:pPr marL="228600" marR="0" lvl="0" indent="-22860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 typeface="+mj-lt"/>
                        <a:buAutoNum type="arabicPeriod"/>
                        <a:tabLst/>
                        <a:defRPr/>
                      </a:pPr>
                      <a:r>
                        <a:rPr kumimoji="0" lang="en-GB" sz="1800" b="0" i="0" u="none" strike="noStrike" kern="1200" cap="none" spc="0" normalizeH="0" baseline="0" noProof="0" dirty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Open Sans" panose="020B0606030504020204"/>
                          <a:ea typeface="+mn-ea"/>
                          <a:cs typeface="+mn-cs"/>
                        </a:rPr>
                        <a:t>Design a character and draw them at each stage of the human lifecycle. </a:t>
                      </a:r>
                    </a:p>
                  </a:txBody>
                  <a:tcPr>
                    <a:lnL w="12700" cap="flat" cmpd="sng" algn="ctr">
                      <a:solidFill>
                        <a:schemeClr val="accent3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accent3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accent3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accent3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3276505170"/>
                  </a:ext>
                </a:extLst>
              </a:tr>
              <a:tr h="319760">
                <a:tc>
                  <a:txBody>
                    <a:bodyPr/>
                    <a:lstStyle/>
                    <a:p>
                      <a:pPr marL="0" marR="0" lvl="0" indent="0" algn="l" defTabSz="914400" rtl="0" eaLnBrk="1" fontAlgn="auto" latinLnBrk="0" hangingPunct="1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GB" sz="1800" b="1" dirty="0">
                          <a:latin typeface="Open Sans" panose="020B0606030504020204" pitchFamily="34" charset="0"/>
                          <a:ea typeface="Open Sans" panose="020B0606030504020204" pitchFamily="34" charset="0"/>
                          <a:cs typeface="Open Sans" panose="020B0606030504020204" pitchFamily="34" charset="0"/>
                        </a:rPr>
                        <a:t>Keywords</a:t>
                      </a:r>
                      <a:endParaRPr lang="fr-FR" sz="1800" dirty="0">
                        <a:effectLst/>
                        <a:latin typeface="Open Sans" panose="020B0606030504020204" pitchFamily="34" charset="0"/>
                        <a:ea typeface="Open Sans" panose="020B0606030504020204" pitchFamily="34" charset="0"/>
                        <a:cs typeface="Open Sans" panose="020B0606030504020204" pitchFamily="34" charset="0"/>
                      </a:endParaRPr>
                    </a:p>
                  </a:txBody>
                  <a:tcPr>
                    <a:lnL w="12700" cap="flat" cmpd="sng" algn="ctr">
                      <a:solidFill>
                        <a:schemeClr val="accent3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accent3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accent3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accent3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auto" latinLnBrk="0" hangingPunct="1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GB" sz="1800" noProof="0" dirty="0">
                          <a:latin typeface="Open Sans" panose="020B0606030504020204" pitchFamily="34" charset="0"/>
                          <a:ea typeface="Open Sans" panose="020B0606030504020204" pitchFamily="34" charset="0"/>
                          <a:cs typeface="Open Sans" panose="020B0606030504020204" pitchFamily="34" charset="0"/>
                        </a:rPr>
                        <a:t>Baby, child, teenager, adult, elderly, school, transition, twins, wrinkles, grey hair, care. </a:t>
                      </a:r>
                    </a:p>
                  </a:txBody>
                  <a:tcPr>
                    <a:lnL w="12700" cap="flat" cmpd="sng" algn="ctr">
                      <a:solidFill>
                        <a:schemeClr val="accent3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accent3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accent3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accent3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3421531160"/>
                  </a:ext>
                </a:extLst>
              </a:tr>
            </a:tbl>
          </a:graphicData>
        </a:graphic>
      </p:graphicFrame>
      <p:sp>
        <p:nvSpPr>
          <p:cNvPr id="2" name="TextBox 1">
            <a:extLst>
              <a:ext uri="{FF2B5EF4-FFF2-40B4-BE49-F238E27FC236}">
                <a16:creationId xmlns:a16="http://schemas.microsoft.com/office/drawing/2014/main" id="{FBFC5BC0-FD03-C429-231C-79A414058AD2}"/>
              </a:ext>
            </a:extLst>
          </p:cNvPr>
          <p:cNvSpPr txBox="1"/>
          <p:nvPr/>
        </p:nvSpPr>
        <p:spPr>
          <a:xfrm>
            <a:off x="180654" y="6273209"/>
            <a:ext cx="1350434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dirty="0">
                <a:latin typeface="Open Sans" panose="020B0606030504020204" pitchFamily="34" charset="0"/>
                <a:ea typeface="Open Sans" panose="020B0606030504020204" pitchFamily="34" charset="0"/>
                <a:cs typeface="Open Sans" panose="020B0606030504020204" pitchFamily="34" charset="0"/>
              </a:rPr>
              <a:t>PSHE</a:t>
            </a:r>
          </a:p>
        </p:txBody>
      </p:sp>
    </p:spTree>
    <p:extLst>
      <p:ext uri="{BB962C8B-B14F-4D97-AF65-F5344CB8AC3E}">
        <p14:creationId xmlns:p14="http://schemas.microsoft.com/office/powerpoint/2010/main" val="631481109"/>
      </p:ext>
    </p:extLst>
  </p:cSld>
  <p:clrMapOvr>
    <a:masterClrMapping/>
  </p:clrMapOvr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33BDBEBA-C501-7966-CF8D-CFCC9D769AE9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itle 1">
            <a:extLst>
              <a:ext uri="{FF2B5EF4-FFF2-40B4-BE49-F238E27FC236}">
                <a16:creationId xmlns:a16="http://schemas.microsoft.com/office/drawing/2014/main" id="{E9675F00-58D0-9A87-FFD2-764D7C40C5C3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180654" y="338209"/>
            <a:ext cx="11419200" cy="669188"/>
          </a:xfrm>
        </p:spPr>
        <p:txBody>
          <a:bodyPr>
            <a:noAutofit/>
          </a:bodyPr>
          <a:lstStyle/>
          <a:p>
            <a:pPr>
              <a:lnSpc>
                <a:spcPct val="107000"/>
              </a:lnSpc>
              <a:spcAft>
                <a:spcPts val="800"/>
              </a:spcAft>
            </a:pPr>
            <a:r>
              <a:rPr lang="en-GB" sz="3200" b="1" dirty="0">
                <a:effectLst/>
                <a:latin typeface="Open sans" panose="020B0606030504020204" pitchFamily="34" charset="0"/>
                <a:ea typeface="Open sans" panose="020B0606030504020204" pitchFamily="34" charset="0"/>
                <a:cs typeface="Open sans" panose="020B0606030504020204" pitchFamily="34" charset="0"/>
              </a:rPr>
              <a:t>How do people choose to spend their money?</a:t>
            </a:r>
            <a:endParaRPr lang="en-GB" sz="3200" dirty="0">
              <a:effectLst/>
              <a:latin typeface="Open sans" panose="020B0606030504020204" pitchFamily="34" charset="0"/>
              <a:ea typeface="Open sans" panose="020B0606030504020204" pitchFamily="34" charset="0"/>
              <a:cs typeface="Open sans" panose="020B0606030504020204" pitchFamily="34" charset="0"/>
            </a:endParaRPr>
          </a:p>
        </p:txBody>
      </p:sp>
      <p:graphicFrame>
        <p:nvGraphicFramePr>
          <p:cNvPr id="3" name="Table 2">
            <a:extLst>
              <a:ext uri="{FF2B5EF4-FFF2-40B4-BE49-F238E27FC236}">
                <a16:creationId xmlns:a16="http://schemas.microsoft.com/office/drawing/2014/main" id="{46C16CAB-AFBC-0C9F-F885-C1FE764237BC}"/>
              </a:ext>
            </a:extLst>
          </p:cNvPr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1108479947"/>
              </p:ext>
            </p:extLst>
          </p:nvPr>
        </p:nvGraphicFramePr>
        <p:xfrm>
          <a:off x="180654" y="1646929"/>
          <a:ext cx="11830691" cy="3465576"/>
        </p:xfrm>
        <a:graphic>
          <a:graphicData uri="http://schemas.openxmlformats.org/drawingml/2006/table">
            <a:tbl>
              <a:tblPr/>
              <a:tblGrid>
                <a:gridCol w="1584645">
                  <a:extLst>
                    <a:ext uri="{9D8B030D-6E8A-4147-A177-3AD203B41FA5}">
                      <a16:colId xmlns:a16="http://schemas.microsoft.com/office/drawing/2014/main" val="4012795431"/>
                    </a:ext>
                  </a:extLst>
                </a:gridCol>
                <a:gridCol w="10246046">
                  <a:extLst>
                    <a:ext uri="{9D8B030D-6E8A-4147-A177-3AD203B41FA5}">
                      <a16:colId xmlns:a16="http://schemas.microsoft.com/office/drawing/2014/main" val="396374708"/>
                    </a:ext>
                  </a:extLst>
                </a:gridCol>
              </a:tblGrid>
              <a:tr h="194214">
                <a:tc gridSpan="2">
                  <a:txBody>
                    <a:bodyPr/>
                    <a:lstStyle/>
                    <a:p>
                      <a:pPr marL="0" marR="0" lvl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GB" sz="2200" b="1" kern="1200" noProof="0" dirty="0">
                          <a:solidFill>
                            <a:schemeClr val="bg1"/>
                          </a:solidFill>
                          <a:latin typeface="Open Sans" panose="020B0606030504020204" pitchFamily="34" charset="0"/>
                          <a:ea typeface="Open Sans" panose="020B0606030504020204" pitchFamily="34" charset="0"/>
                          <a:cs typeface="Open Sans" panose="020B0606030504020204" pitchFamily="34" charset="0"/>
                        </a:rPr>
                        <a:t>Key lesson information</a:t>
                      </a:r>
                    </a:p>
                  </a:txBody>
                  <a:tcPr>
                    <a:lnL w="12700" cap="flat" cmpd="sng" algn="ctr">
                      <a:solidFill>
                        <a:schemeClr val="accent3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accent3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accent3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accent3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3"/>
                    </a:solidFill>
                  </a:tcPr>
                </a:tc>
                <a:tc hMerge="1">
                  <a:txBody>
                    <a:bodyPr/>
                    <a:lstStyle/>
                    <a:p>
                      <a:pPr marL="0" marR="0" lvl="0" indent="0" algn="l" defTabSz="914400" rtl="0" eaLnBrk="1" fontAlgn="auto" latinLnBrk="0" hangingPunct="1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lang="en-GB" sz="1050" dirty="0">
                        <a:latin typeface="Open Sans" panose="020B0606030504020204" pitchFamily="34" charset="0"/>
                        <a:ea typeface="Open Sans" panose="020B0606030504020204" pitchFamily="34" charset="0"/>
                        <a:cs typeface="Open Sans" panose="020B0606030504020204" pitchFamily="34" charset="0"/>
                      </a:endParaRPr>
                    </a:p>
                  </a:txBody>
                  <a:tcPr>
                    <a:lnL w="12700" cap="flat" cmpd="sng" algn="ctr">
                      <a:solidFill>
                        <a:srgbClr val="4BC7C8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4BC7C8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4BC7C8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4BC7C8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3797540296"/>
                  </a:ext>
                </a:extLst>
              </a:tr>
              <a:tr h="168662">
                <a:tc>
                  <a:txBody>
                    <a:bodyPr/>
                    <a:lstStyle/>
                    <a:p>
                      <a:pPr marL="0" marR="0" lvl="0" indent="0" algn="l" defTabSz="914400" rtl="0" eaLnBrk="1" fontAlgn="auto" latinLnBrk="0" hangingPunct="1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en-GB" sz="1800" b="1" i="0" u="none" strike="noStrike" kern="1200" cap="none" spc="0" normalizeH="0" baseline="0" noProof="0" dirty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Open Sans" panose="020B0606030504020204" pitchFamily="34" charset="0"/>
                          <a:ea typeface="Open Sans" panose="020B0606030504020204" pitchFamily="34" charset="0"/>
                          <a:cs typeface="Open Sans" panose="020B0606030504020204" pitchFamily="34" charset="0"/>
                        </a:rPr>
                        <a:t>Objectives</a:t>
                      </a:r>
                      <a:endParaRPr lang="fr-FR" sz="1800" dirty="0">
                        <a:effectLst/>
                        <a:latin typeface="Open Sans" panose="020B0606030504020204" pitchFamily="34" charset="0"/>
                        <a:ea typeface="Open Sans" panose="020B0606030504020204" pitchFamily="34" charset="0"/>
                        <a:cs typeface="Open Sans" panose="020B0606030504020204" pitchFamily="34" charset="0"/>
                      </a:endParaRPr>
                    </a:p>
                  </a:txBody>
                  <a:tcPr>
                    <a:lnL w="12700" cap="flat" cmpd="sng" algn="ctr">
                      <a:solidFill>
                        <a:schemeClr val="accent3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accent3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accent3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accent3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 typeface="+mj-lt"/>
                        <a:buNone/>
                        <a:tabLst/>
                        <a:defRPr/>
                      </a:pPr>
                      <a:r>
                        <a:rPr kumimoji="0" lang="en-GB" sz="1800" b="0" i="0" u="none" strike="noStrike" kern="1200" cap="none" spc="0" normalizeH="0" baseline="0" noProof="0" dirty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Open Sans" panose="020B0606030504020204"/>
                          <a:ea typeface="+mn-ea"/>
                          <a:cs typeface="+mn-cs"/>
                        </a:rPr>
                        <a:t>By the end of the session, children should be able to:</a:t>
                      </a:r>
                    </a:p>
                    <a:p>
                      <a:pPr marL="171450" marR="0" lvl="0" indent="-17145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 typeface="Arial" panose="020B0604020202020204" pitchFamily="34" charset="0"/>
                        <a:buChar char="•"/>
                        <a:tabLst/>
                        <a:defRPr/>
                      </a:pPr>
                      <a:r>
                        <a:rPr kumimoji="0" lang="en-GB" sz="1800" b="0" i="0" u="none" strike="noStrike" kern="1200" cap="none" spc="0" normalizeH="0" baseline="0" noProof="0" dirty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Open Sans" panose="020B0606030504020204"/>
                          <a:ea typeface="+mn-ea"/>
                          <a:cs typeface="+mn-cs"/>
                        </a:rPr>
                        <a:t>Identify that people have different attitudes towards money.</a:t>
                      </a:r>
                    </a:p>
                    <a:p>
                      <a:pPr marL="171450" marR="0" lvl="0" indent="-17145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 typeface="Arial" panose="020B0604020202020204" pitchFamily="34" charset="0"/>
                        <a:buChar char="•"/>
                        <a:tabLst/>
                        <a:defRPr/>
                      </a:pPr>
                      <a:r>
                        <a:rPr kumimoji="0" lang="en-GB" sz="1800" b="0" i="0" u="none" strike="noStrike" kern="1200" cap="none" spc="0" normalizeH="0" baseline="0" noProof="0" dirty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Open Sans" panose="020B0606030504020204"/>
                          <a:ea typeface="+mn-ea"/>
                          <a:cs typeface="+mn-cs"/>
                        </a:rPr>
                        <a:t>Explain what needs and wants are and reflect on their own.</a:t>
                      </a:r>
                    </a:p>
                    <a:p>
                      <a:pPr marL="171450" marR="0" lvl="0" indent="-17145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 typeface="Arial" panose="020B0604020202020204" pitchFamily="34" charset="0"/>
                        <a:buChar char="•"/>
                        <a:tabLst/>
                        <a:defRPr/>
                      </a:pPr>
                      <a:r>
                        <a:rPr kumimoji="0" lang="en-GB" sz="1800" b="0" i="0" u="none" strike="noStrike" kern="1200" cap="none" spc="0" normalizeH="0" baseline="0" noProof="0" dirty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Open Sans" panose="020B0606030504020204"/>
                          <a:ea typeface="+mn-ea"/>
                          <a:cs typeface="+mn-cs"/>
                        </a:rPr>
                        <a:t>Suggest some ways to spend money ethically.</a:t>
                      </a:r>
                    </a:p>
                  </a:txBody>
                  <a:tcPr>
                    <a:lnL w="12700" cap="flat" cmpd="sng" algn="ctr">
                      <a:solidFill>
                        <a:schemeClr val="accent3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accent3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accent3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accent3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1180415888"/>
                  </a:ext>
                </a:extLst>
              </a:tr>
              <a:tr h="443567">
                <a:tc>
                  <a:txBody>
                    <a:bodyPr/>
                    <a:lstStyle/>
                    <a:p>
                      <a:pPr algn="l">
                        <a:lnSpc>
                          <a:spcPct val="115000"/>
                        </a:lnSpc>
                      </a:pPr>
                      <a:r>
                        <a:rPr kumimoji="0" lang="en-GB" sz="1800" b="1" i="0" u="none" strike="noStrike" kern="1200" cap="none" spc="0" normalizeH="0" baseline="0" noProof="0" dirty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Open Sans" panose="020B0606030504020204" pitchFamily="34" charset="0"/>
                          <a:ea typeface="Open Sans" panose="020B0606030504020204" pitchFamily="34" charset="0"/>
                          <a:cs typeface="Open Sans" panose="020B0606030504020204" pitchFamily="34" charset="0"/>
                        </a:rPr>
                        <a:t>Main student tasks</a:t>
                      </a:r>
                      <a:endParaRPr lang="fr-FR" sz="1800" dirty="0">
                        <a:effectLst/>
                        <a:latin typeface="Open Sans" panose="020B0606030504020204" pitchFamily="34" charset="0"/>
                        <a:ea typeface="Open Sans" panose="020B0606030504020204" pitchFamily="34" charset="0"/>
                        <a:cs typeface="Open Sans" panose="020B0606030504020204" pitchFamily="34" charset="0"/>
                      </a:endParaRPr>
                    </a:p>
                  </a:txBody>
                  <a:tcPr>
                    <a:lnL w="12700" cap="flat" cmpd="sng" algn="ctr">
                      <a:solidFill>
                        <a:schemeClr val="accent3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accent3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accent3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accent3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marL="228600" marR="0" lvl="0" indent="-22860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 typeface="+mj-lt"/>
                        <a:buAutoNum type="arabicPeriod"/>
                        <a:tabLst/>
                        <a:defRPr/>
                      </a:pPr>
                      <a:r>
                        <a:rPr kumimoji="0" lang="en-GB" sz="1800" b="0" i="0" u="none" strike="noStrike" kern="1200" cap="none" spc="0" normalizeH="0" baseline="0" noProof="0" dirty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Open Sans" panose="020B0606030504020204"/>
                          <a:ea typeface="+mn-ea"/>
                          <a:cs typeface="+mn-cs"/>
                        </a:rPr>
                        <a:t>Evaluate different attitudes to money.</a:t>
                      </a:r>
                    </a:p>
                    <a:p>
                      <a:pPr marL="228600" marR="0" lvl="0" indent="-22860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 typeface="+mj-lt"/>
                        <a:buAutoNum type="arabicPeriod"/>
                        <a:tabLst/>
                        <a:defRPr/>
                      </a:pPr>
                      <a:r>
                        <a:rPr kumimoji="0" lang="en-GB" sz="1800" b="0" i="0" u="none" strike="noStrike" kern="1200" cap="none" spc="0" normalizeH="0" baseline="0" noProof="0" dirty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Open Sans" panose="020B0606030504020204"/>
                          <a:ea typeface="+mn-ea"/>
                          <a:cs typeface="+mn-cs"/>
                        </a:rPr>
                        <a:t>Consider how spending might change over the year.</a:t>
                      </a:r>
                    </a:p>
                    <a:p>
                      <a:pPr marL="228600" marR="0" lvl="0" indent="-22860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 typeface="+mj-lt"/>
                        <a:buAutoNum type="arabicPeriod"/>
                        <a:tabLst/>
                        <a:defRPr/>
                      </a:pPr>
                      <a:r>
                        <a:rPr kumimoji="0" lang="en-GB" sz="1800" b="0" i="0" u="none" strike="noStrike" kern="1200" cap="none" spc="0" normalizeH="0" baseline="0" noProof="0" dirty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Open Sans" panose="020B0606030504020204"/>
                          <a:ea typeface="+mn-ea"/>
                          <a:cs typeface="+mn-cs"/>
                        </a:rPr>
                        <a:t>Identify needs and wants.</a:t>
                      </a:r>
                    </a:p>
                    <a:p>
                      <a:pPr marL="228600" marR="0" lvl="0" indent="-22860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 typeface="+mj-lt"/>
                        <a:buAutoNum type="arabicPeriod"/>
                        <a:tabLst/>
                        <a:defRPr/>
                      </a:pPr>
                      <a:r>
                        <a:rPr kumimoji="0" lang="en-GB" sz="1800" b="0" i="0" u="none" strike="noStrike" kern="1200" cap="none" spc="0" normalizeH="0" baseline="0" noProof="0" dirty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Open Sans" panose="020B0606030504020204"/>
                          <a:ea typeface="+mn-ea"/>
                          <a:cs typeface="+mn-cs"/>
                        </a:rPr>
                        <a:t>Discuss ethical spending and reflect on how it matters to them.</a:t>
                      </a:r>
                    </a:p>
                    <a:p>
                      <a:pPr marL="0" marR="0" lvl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 typeface="+mj-lt"/>
                        <a:buNone/>
                        <a:tabLst/>
                        <a:defRPr/>
                      </a:pPr>
                      <a:r>
                        <a:rPr kumimoji="0" lang="en-GB" sz="1800" b="0" i="0" u="none" strike="noStrike" kern="1200" cap="none" spc="0" normalizeH="0" baseline="0" noProof="0" dirty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Open Sans" panose="020B0606030504020204"/>
                          <a:ea typeface="+mn-ea"/>
                          <a:cs typeface="+mn-cs"/>
                        </a:rPr>
                        <a:t>Optional: suggest what a sustainability manager might think in different scenarios. </a:t>
                      </a:r>
                    </a:p>
                  </a:txBody>
                  <a:tcPr>
                    <a:lnL w="12700" cap="flat" cmpd="sng" algn="ctr">
                      <a:solidFill>
                        <a:schemeClr val="accent3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accent3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accent3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accent3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3276505170"/>
                  </a:ext>
                </a:extLst>
              </a:tr>
              <a:tr h="319760">
                <a:tc>
                  <a:txBody>
                    <a:bodyPr/>
                    <a:lstStyle/>
                    <a:p>
                      <a:pPr marL="0" marR="0" lvl="0" indent="0" algn="l" defTabSz="914400" rtl="0" eaLnBrk="1" fontAlgn="auto" latinLnBrk="0" hangingPunct="1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GB" sz="1800" b="1" dirty="0">
                          <a:latin typeface="Open Sans" panose="020B0606030504020204" pitchFamily="34" charset="0"/>
                          <a:ea typeface="Open Sans" panose="020B0606030504020204" pitchFamily="34" charset="0"/>
                          <a:cs typeface="Open Sans" panose="020B0606030504020204" pitchFamily="34" charset="0"/>
                        </a:rPr>
                        <a:t>Keywords</a:t>
                      </a:r>
                      <a:endParaRPr lang="fr-FR" sz="1800" dirty="0">
                        <a:effectLst/>
                        <a:latin typeface="Open Sans" panose="020B0606030504020204" pitchFamily="34" charset="0"/>
                        <a:ea typeface="Open Sans" panose="020B0606030504020204" pitchFamily="34" charset="0"/>
                        <a:cs typeface="Open Sans" panose="020B0606030504020204" pitchFamily="34" charset="0"/>
                      </a:endParaRPr>
                    </a:p>
                  </a:txBody>
                  <a:tcPr>
                    <a:lnL w="12700" cap="flat" cmpd="sng" algn="ctr">
                      <a:solidFill>
                        <a:schemeClr val="accent3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accent3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accent3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accent3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auto" latinLnBrk="0" hangingPunct="1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GB" sz="1800" noProof="0" dirty="0">
                          <a:latin typeface="Open Sans" panose="020B0606030504020204" pitchFamily="34" charset="0"/>
                          <a:ea typeface="Open Sans" panose="020B0606030504020204" pitchFamily="34" charset="0"/>
                          <a:cs typeface="Open Sans" panose="020B0606030504020204" pitchFamily="34" charset="0"/>
                        </a:rPr>
                        <a:t>Money, spend, save, bank account, needs, wants, ethical, ethical spending.</a:t>
                      </a:r>
                    </a:p>
                  </a:txBody>
                  <a:tcPr>
                    <a:lnL w="12700" cap="flat" cmpd="sng" algn="ctr">
                      <a:solidFill>
                        <a:schemeClr val="accent3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accent3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accent3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accent3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3421531160"/>
                  </a:ext>
                </a:extLst>
              </a:tr>
            </a:tbl>
          </a:graphicData>
        </a:graphic>
      </p:graphicFrame>
      <p:sp>
        <p:nvSpPr>
          <p:cNvPr id="2" name="TextBox 1">
            <a:extLst>
              <a:ext uri="{FF2B5EF4-FFF2-40B4-BE49-F238E27FC236}">
                <a16:creationId xmlns:a16="http://schemas.microsoft.com/office/drawing/2014/main" id="{FA7F7C36-0639-C292-F4EE-CA4E303C1044}"/>
              </a:ext>
            </a:extLst>
          </p:cNvPr>
          <p:cNvSpPr txBox="1"/>
          <p:nvPr/>
        </p:nvSpPr>
        <p:spPr>
          <a:xfrm>
            <a:off x="180654" y="6273209"/>
            <a:ext cx="1350434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dirty="0">
                <a:latin typeface="Open Sans" panose="020B0606030504020204" pitchFamily="34" charset="0"/>
                <a:ea typeface="Open Sans" panose="020B0606030504020204" pitchFamily="34" charset="0"/>
                <a:cs typeface="Open Sans" panose="020B0606030504020204" pitchFamily="34" charset="0"/>
              </a:rPr>
              <a:t>PSHE</a:t>
            </a:r>
          </a:p>
        </p:txBody>
      </p:sp>
    </p:spTree>
    <p:extLst>
      <p:ext uri="{BB962C8B-B14F-4D97-AF65-F5344CB8AC3E}">
        <p14:creationId xmlns:p14="http://schemas.microsoft.com/office/powerpoint/2010/main" val="3087307633"/>
      </p:ext>
    </p:extLst>
  </p:cSld>
  <p:clrMapOvr>
    <a:masterClrMapping/>
  </p:clrMapOvr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BC6C1910-70DF-3B6A-323F-E1DD78261D00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itle 1">
            <a:extLst>
              <a:ext uri="{FF2B5EF4-FFF2-40B4-BE49-F238E27FC236}">
                <a16:creationId xmlns:a16="http://schemas.microsoft.com/office/drawing/2014/main" id="{C7C8CF33-0946-6357-D6A3-1E0F0E5D52CC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180654" y="338209"/>
            <a:ext cx="11419200" cy="669188"/>
          </a:xfrm>
        </p:spPr>
        <p:txBody>
          <a:bodyPr>
            <a:noAutofit/>
          </a:bodyPr>
          <a:lstStyle/>
          <a:p>
            <a:pPr>
              <a:lnSpc>
                <a:spcPct val="107000"/>
              </a:lnSpc>
              <a:spcAft>
                <a:spcPts val="800"/>
              </a:spcAft>
            </a:pPr>
            <a:r>
              <a:rPr lang="en-GB" sz="3200" b="1" dirty="0">
                <a:effectLst/>
                <a:latin typeface="Open sans" panose="020B0606030504020204" pitchFamily="34" charset="0"/>
                <a:ea typeface="Open sans" panose="020B0606030504020204" pitchFamily="34" charset="0"/>
                <a:cs typeface="Open sans" panose="020B0606030504020204" pitchFamily="34" charset="0"/>
              </a:rPr>
              <a:t>How do people show respect?</a:t>
            </a:r>
            <a:endParaRPr lang="en-GB" sz="3200" dirty="0">
              <a:effectLst/>
              <a:latin typeface="Open sans" panose="020B0606030504020204" pitchFamily="34" charset="0"/>
              <a:ea typeface="Open sans" panose="020B0606030504020204" pitchFamily="34" charset="0"/>
              <a:cs typeface="Open sans" panose="020B0606030504020204" pitchFamily="34" charset="0"/>
            </a:endParaRPr>
          </a:p>
        </p:txBody>
      </p:sp>
      <p:graphicFrame>
        <p:nvGraphicFramePr>
          <p:cNvPr id="3" name="Table 2">
            <a:extLst>
              <a:ext uri="{FF2B5EF4-FFF2-40B4-BE49-F238E27FC236}">
                <a16:creationId xmlns:a16="http://schemas.microsoft.com/office/drawing/2014/main" id="{B59FB786-E9DD-D3D2-84A3-34F2512F0121}"/>
              </a:ext>
            </a:extLst>
          </p:cNvPr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3730044120"/>
              </p:ext>
            </p:extLst>
          </p:nvPr>
        </p:nvGraphicFramePr>
        <p:xfrm>
          <a:off x="180654" y="1359846"/>
          <a:ext cx="11830691" cy="4288536"/>
        </p:xfrm>
        <a:graphic>
          <a:graphicData uri="http://schemas.openxmlformats.org/drawingml/2006/table">
            <a:tbl>
              <a:tblPr/>
              <a:tblGrid>
                <a:gridCol w="1584645">
                  <a:extLst>
                    <a:ext uri="{9D8B030D-6E8A-4147-A177-3AD203B41FA5}">
                      <a16:colId xmlns:a16="http://schemas.microsoft.com/office/drawing/2014/main" val="4012795431"/>
                    </a:ext>
                  </a:extLst>
                </a:gridCol>
                <a:gridCol w="10246046">
                  <a:extLst>
                    <a:ext uri="{9D8B030D-6E8A-4147-A177-3AD203B41FA5}">
                      <a16:colId xmlns:a16="http://schemas.microsoft.com/office/drawing/2014/main" val="396374708"/>
                    </a:ext>
                  </a:extLst>
                </a:gridCol>
              </a:tblGrid>
              <a:tr h="194214">
                <a:tc gridSpan="2">
                  <a:txBody>
                    <a:bodyPr/>
                    <a:lstStyle/>
                    <a:p>
                      <a:pPr marL="0" marR="0" lvl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GB" sz="2200" b="1" kern="1200" noProof="0" dirty="0">
                          <a:solidFill>
                            <a:schemeClr val="bg1"/>
                          </a:solidFill>
                          <a:latin typeface="Open Sans" panose="020B0606030504020204" pitchFamily="34" charset="0"/>
                          <a:ea typeface="Open Sans" panose="020B0606030504020204" pitchFamily="34" charset="0"/>
                          <a:cs typeface="Open Sans" panose="020B0606030504020204" pitchFamily="34" charset="0"/>
                        </a:rPr>
                        <a:t>Key lesson information</a:t>
                      </a:r>
                    </a:p>
                  </a:txBody>
                  <a:tcPr>
                    <a:lnL w="12700" cap="flat" cmpd="sng" algn="ctr">
                      <a:solidFill>
                        <a:schemeClr val="accent3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accent3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accent3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accent3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3"/>
                    </a:solidFill>
                  </a:tcPr>
                </a:tc>
                <a:tc hMerge="1">
                  <a:txBody>
                    <a:bodyPr/>
                    <a:lstStyle/>
                    <a:p>
                      <a:pPr marL="0" marR="0" lvl="0" indent="0" algn="l" defTabSz="914400" rtl="0" eaLnBrk="1" fontAlgn="auto" latinLnBrk="0" hangingPunct="1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lang="en-GB" sz="1050" dirty="0">
                        <a:latin typeface="Open Sans" panose="020B0606030504020204" pitchFamily="34" charset="0"/>
                        <a:ea typeface="Open Sans" panose="020B0606030504020204" pitchFamily="34" charset="0"/>
                        <a:cs typeface="Open Sans" panose="020B0606030504020204" pitchFamily="34" charset="0"/>
                      </a:endParaRPr>
                    </a:p>
                  </a:txBody>
                  <a:tcPr>
                    <a:lnL w="12700" cap="flat" cmpd="sng" algn="ctr">
                      <a:solidFill>
                        <a:srgbClr val="4BC7C8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4BC7C8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4BC7C8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4BC7C8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3797540296"/>
                  </a:ext>
                </a:extLst>
              </a:tr>
              <a:tr h="168662">
                <a:tc>
                  <a:txBody>
                    <a:bodyPr/>
                    <a:lstStyle/>
                    <a:p>
                      <a:pPr marL="0" marR="0" lvl="0" indent="0" algn="l" defTabSz="914400" rtl="0" eaLnBrk="1" fontAlgn="auto" latinLnBrk="0" hangingPunct="1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en-GB" sz="1800" b="1" i="0" u="none" strike="noStrike" kern="1200" cap="none" spc="0" normalizeH="0" baseline="0" noProof="0" dirty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Open Sans" panose="020B0606030504020204" pitchFamily="34" charset="0"/>
                          <a:ea typeface="Open Sans" panose="020B0606030504020204" pitchFamily="34" charset="0"/>
                          <a:cs typeface="Open Sans" panose="020B0606030504020204" pitchFamily="34" charset="0"/>
                        </a:rPr>
                        <a:t>Objectives</a:t>
                      </a:r>
                      <a:endParaRPr lang="fr-FR" sz="1800" dirty="0">
                        <a:effectLst/>
                        <a:latin typeface="Open Sans" panose="020B0606030504020204" pitchFamily="34" charset="0"/>
                        <a:ea typeface="Open Sans" panose="020B0606030504020204" pitchFamily="34" charset="0"/>
                        <a:cs typeface="Open Sans" panose="020B0606030504020204" pitchFamily="34" charset="0"/>
                      </a:endParaRPr>
                    </a:p>
                  </a:txBody>
                  <a:tcPr>
                    <a:lnL w="12700" cap="flat" cmpd="sng" algn="ctr">
                      <a:solidFill>
                        <a:schemeClr val="accent3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accent3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accent3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accent3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 typeface="+mj-lt"/>
                        <a:buNone/>
                        <a:tabLst/>
                        <a:defRPr/>
                      </a:pPr>
                      <a:r>
                        <a:rPr kumimoji="0" lang="en-GB" sz="1800" b="0" i="0" u="none" strike="noStrike" kern="1200" cap="none" spc="0" normalizeH="0" baseline="0" noProof="0" dirty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Open Sans" panose="020B0606030504020204"/>
                          <a:ea typeface="+mn-ea"/>
                          <a:cs typeface="+mn-cs"/>
                        </a:rPr>
                        <a:t>By the end of the session, children should be able to:</a:t>
                      </a:r>
                    </a:p>
                    <a:p>
                      <a:pPr marL="171450" marR="0" lvl="0" indent="-17145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 typeface="Arial" panose="020B0604020202020204" pitchFamily="34" charset="0"/>
                        <a:buChar char="•"/>
                        <a:tabLst/>
                        <a:defRPr/>
                      </a:pPr>
                      <a:r>
                        <a:rPr kumimoji="0" lang="en-GB" sz="1800" b="0" i="0" u="none" strike="noStrike" kern="1200" cap="none" spc="0" normalizeH="0" baseline="0" noProof="0" dirty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Open Sans" panose="020B0606030504020204"/>
                          <a:ea typeface="+mn-ea"/>
                          <a:cs typeface="+mn-cs"/>
                        </a:rPr>
                        <a:t>Explain some ways of showing manners and politeness across the world.</a:t>
                      </a:r>
                    </a:p>
                    <a:p>
                      <a:pPr marL="171450" marR="0" lvl="0" indent="-17145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 typeface="Arial" panose="020B0604020202020204" pitchFamily="34" charset="0"/>
                        <a:buChar char="•"/>
                        <a:tabLst/>
                        <a:defRPr/>
                      </a:pPr>
                      <a:r>
                        <a:rPr kumimoji="0" lang="en-GB" sz="1800" b="0" i="0" u="none" strike="noStrike" kern="1200" cap="none" spc="0" normalizeH="0" baseline="0" noProof="0" dirty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Open Sans" panose="020B0606030504020204"/>
                          <a:ea typeface="+mn-ea"/>
                          <a:cs typeface="+mn-cs"/>
                        </a:rPr>
                        <a:t>Explain what self-respect is and how to have it. </a:t>
                      </a:r>
                    </a:p>
                  </a:txBody>
                  <a:tcPr>
                    <a:lnL w="12700" cap="flat" cmpd="sng" algn="ctr">
                      <a:solidFill>
                        <a:schemeClr val="accent3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accent3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accent3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accent3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1180415888"/>
                  </a:ext>
                </a:extLst>
              </a:tr>
              <a:tr h="443567">
                <a:tc>
                  <a:txBody>
                    <a:bodyPr/>
                    <a:lstStyle/>
                    <a:p>
                      <a:pPr algn="l">
                        <a:lnSpc>
                          <a:spcPct val="115000"/>
                        </a:lnSpc>
                      </a:pPr>
                      <a:r>
                        <a:rPr kumimoji="0" lang="en-GB" sz="1800" b="1" i="0" u="none" strike="noStrike" kern="1200" cap="none" spc="0" normalizeH="0" baseline="0" noProof="0" dirty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Open Sans" panose="020B0606030504020204" pitchFamily="34" charset="0"/>
                          <a:ea typeface="Open Sans" panose="020B0606030504020204" pitchFamily="34" charset="0"/>
                          <a:cs typeface="Open Sans" panose="020B0606030504020204" pitchFamily="34" charset="0"/>
                        </a:rPr>
                        <a:t>Main student tasks</a:t>
                      </a:r>
                      <a:endParaRPr lang="fr-FR" sz="1800" dirty="0">
                        <a:effectLst/>
                        <a:latin typeface="Open Sans" panose="020B0606030504020204" pitchFamily="34" charset="0"/>
                        <a:ea typeface="Open Sans" panose="020B0606030504020204" pitchFamily="34" charset="0"/>
                        <a:cs typeface="Open Sans" panose="020B0606030504020204" pitchFamily="34" charset="0"/>
                      </a:endParaRPr>
                    </a:p>
                  </a:txBody>
                  <a:tcPr>
                    <a:lnL w="12700" cap="flat" cmpd="sng" algn="ctr">
                      <a:solidFill>
                        <a:schemeClr val="accent3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accent3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accent3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accent3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marL="228600" marR="0" lvl="0" indent="-22860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 typeface="+mj-lt"/>
                        <a:buAutoNum type="arabicPeriod"/>
                        <a:tabLst/>
                        <a:defRPr/>
                      </a:pPr>
                      <a:r>
                        <a:rPr kumimoji="0" lang="en-GB" sz="1800" b="0" i="0" u="none" strike="noStrike" kern="1200" cap="none" spc="0" normalizeH="0" baseline="0" noProof="0" dirty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Open Sans" panose="020B0606030504020204"/>
                          <a:ea typeface="+mn-ea"/>
                          <a:cs typeface="+mn-cs"/>
                        </a:rPr>
                        <a:t>List ways we can show our manners.</a:t>
                      </a:r>
                    </a:p>
                    <a:p>
                      <a:pPr marL="228600" marR="0" lvl="0" indent="-22860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 typeface="+mj-lt"/>
                        <a:buAutoNum type="arabicPeriod"/>
                        <a:tabLst/>
                        <a:defRPr/>
                      </a:pPr>
                      <a:r>
                        <a:rPr kumimoji="0" lang="en-GB" sz="1800" b="0" i="0" u="none" strike="noStrike" kern="1200" cap="none" spc="0" normalizeH="0" baseline="0" noProof="0" dirty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Open Sans" panose="020B0606030504020204"/>
                          <a:ea typeface="+mn-ea"/>
                          <a:cs typeface="+mn-cs"/>
                        </a:rPr>
                        <a:t>Explore the ways that people around the world show politeness, respect, and manners and predict where they are from.</a:t>
                      </a:r>
                    </a:p>
                    <a:p>
                      <a:pPr marL="228600" marR="0" lvl="0" indent="-22860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 typeface="+mj-lt"/>
                        <a:buAutoNum type="arabicPeriod"/>
                        <a:tabLst/>
                        <a:defRPr/>
                      </a:pPr>
                      <a:r>
                        <a:rPr kumimoji="0" lang="en-GB" sz="1800" b="0" i="0" u="none" strike="noStrike" kern="1200" cap="none" spc="0" normalizeH="0" baseline="0" noProof="0" dirty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Open Sans" panose="020B0606030504020204"/>
                          <a:ea typeface="+mn-ea"/>
                          <a:cs typeface="+mn-cs"/>
                        </a:rPr>
                        <a:t>Define the words linked to respect.</a:t>
                      </a:r>
                    </a:p>
                    <a:p>
                      <a:pPr marL="228600" marR="0" lvl="0" indent="-22860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 typeface="+mj-lt"/>
                        <a:buAutoNum type="arabicPeriod"/>
                        <a:tabLst/>
                        <a:defRPr/>
                      </a:pPr>
                      <a:r>
                        <a:rPr kumimoji="0" lang="en-GB" sz="1800" b="0" i="0" u="none" strike="noStrike" kern="1200" cap="none" spc="0" normalizeH="0" baseline="0" noProof="0" dirty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Open Sans" panose="020B0606030504020204"/>
                          <a:ea typeface="+mn-ea"/>
                          <a:cs typeface="+mn-cs"/>
                        </a:rPr>
                        <a:t>Explore different ways of having self-respect.</a:t>
                      </a:r>
                    </a:p>
                    <a:p>
                      <a:pPr marL="228600" marR="0" lvl="0" indent="-22860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 typeface="+mj-lt"/>
                        <a:buAutoNum type="arabicPeriod"/>
                        <a:tabLst/>
                        <a:defRPr/>
                      </a:pPr>
                      <a:r>
                        <a:rPr kumimoji="0" lang="en-GB" sz="1800" b="0" i="0" u="none" strike="noStrike" kern="1200" cap="none" spc="0" normalizeH="0" baseline="0" noProof="0" dirty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Open Sans" panose="020B0606030504020204"/>
                          <a:ea typeface="+mn-ea"/>
                          <a:cs typeface="+mn-cs"/>
                        </a:rPr>
                        <a:t>Read the scenarios and decide if the characters are showing self-respect. </a:t>
                      </a:r>
                    </a:p>
                    <a:p>
                      <a:pPr marL="228600" marR="0" lvl="0" indent="-22860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 typeface="+mj-lt"/>
                        <a:buAutoNum type="arabicPeriod"/>
                        <a:tabLst/>
                        <a:defRPr/>
                      </a:pPr>
                      <a:r>
                        <a:rPr kumimoji="0" lang="en-GB" sz="1800" b="0" i="0" u="none" strike="noStrike" kern="1200" cap="none" spc="0" normalizeH="0" baseline="0" noProof="0" dirty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Open Sans" panose="020B0606030504020204"/>
                          <a:ea typeface="+mn-ea"/>
                          <a:cs typeface="+mn-cs"/>
                        </a:rPr>
                        <a:t>Reflect on the questions.</a:t>
                      </a:r>
                    </a:p>
                    <a:p>
                      <a:pPr marL="0" marR="0" lvl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 typeface="+mj-lt"/>
                        <a:buNone/>
                        <a:tabLst/>
                        <a:defRPr/>
                      </a:pPr>
                      <a:r>
                        <a:rPr kumimoji="0" lang="en-GB" sz="1800" b="0" i="0" u="none" strike="noStrike" kern="1200" cap="none" spc="0" normalizeH="0" baseline="0" noProof="0" dirty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Open Sans" panose="020B0606030504020204"/>
                          <a:ea typeface="+mn-ea"/>
                          <a:cs typeface="+mn-cs"/>
                        </a:rPr>
                        <a:t>Optional: Listen to the audio clips and match the clips to the jobs. Explain how each professional is being polite.</a:t>
                      </a:r>
                    </a:p>
                  </a:txBody>
                  <a:tcPr>
                    <a:lnL w="12700" cap="flat" cmpd="sng" algn="ctr">
                      <a:solidFill>
                        <a:schemeClr val="accent3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accent3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accent3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accent3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3276505170"/>
                  </a:ext>
                </a:extLst>
              </a:tr>
              <a:tr h="319760">
                <a:tc>
                  <a:txBody>
                    <a:bodyPr/>
                    <a:lstStyle/>
                    <a:p>
                      <a:pPr marL="0" marR="0" lvl="0" indent="0" algn="l" defTabSz="914400" rtl="0" eaLnBrk="1" fontAlgn="auto" latinLnBrk="0" hangingPunct="1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GB" sz="1800" b="1" dirty="0">
                          <a:latin typeface="Open Sans" panose="020B0606030504020204" pitchFamily="34" charset="0"/>
                          <a:ea typeface="Open Sans" panose="020B0606030504020204" pitchFamily="34" charset="0"/>
                          <a:cs typeface="Open Sans" panose="020B0606030504020204" pitchFamily="34" charset="0"/>
                        </a:rPr>
                        <a:t>Keywords</a:t>
                      </a:r>
                      <a:endParaRPr lang="fr-FR" sz="1800" dirty="0">
                        <a:effectLst/>
                        <a:latin typeface="Open Sans" panose="020B0606030504020204" pitchFamily="34" charset="0"/>
                        <a:ea typeface="Open Sans" panose="020B0606030504020204" pitchFamily="34" charset="0"/>
                        <a:cs typeface="Open Sans" panose="020B0606030504020204" pitchFamily="34" charset="0"/>
                      </a:endParaRPr>
                    </a:p>
                  </a:txBody>
                  <a:tcPr>
                    <a:lnL w="12700" cap="flat" cmpd="sng" algn="ctr">
                      <a:solidFill>
                        <a:schemeClr val="accent3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accent3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accent3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accent3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auto" latinLnBrk="0" hangingPunct="1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GB" sz="1800" noProof="0" dirty="0">
                          <a:latin typeface="Open Sans" panose="020B0606030504020204" pitchFamily="34" charset="0"/>
                          <a:ea typeface="Open Sans" panose="020B0606030504020204" pitchFamily="34" charset="0"/>
                          <a:cs typeface="Open Sans" panose="020B0606030504020204" pitchFamily="34" charset="0"/>
                        </a:rPr>
                        <a:t>Manners, politeness, respect, self-respect, self-esteem.</a:t>
                      </a:r>
                    </a:p>
                  </a:txBody>
                  <a:tcPr>
                    <a:lnL w="12700" cap="flat" cmpd="sng" algn="ctr">
                      <a:solidFill>
                        <a:schemeClr val="accent3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accent3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accent3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accent3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3421531160"/>
                  </a:ext>
                </a:extLst>
              </a:tr>
            </a:tbl>
          </a:graphicData>
        </a:graphic>
      </p:graphicFrame>
      <p:sp>
        <p:nvSpPr>
          <p:cNvPr id="2" name="TextBox 1">
            <a:extLst>
              <a:ext uri="{FF2B5EF4-FFF2-40B4-BE49-F238E27FC236}">
                <a16:creationId xmlns:a16="http://schemas.microsoft.com/office/drawing/2014/main" id="{43A68C69-BDAC-4214-3A34-1BBF74A5C4EE}"/>
              </a:ext>
            </a:extLst>
          </p:cNvPr>
          <p:cNvSpPr txBox="1"/>
          <p:nvPr/>
        </p:nvSpPr>
        <p:spPr>
          <a:xfrm>
            <a:off x="180654" y="6273209"/>
            <a:ext cx="1350434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dirty="0">
                <a:latin typeface="Open Sans" panose="020B0606030504020204" pitchFamily="34" charset="0"/>
                <a:ea typeface="Open Sans" panose="020B0606030504020204" pitchFamily="34" charset="0"/>
                <a:cs typeface="Open Sans" panose="020B0606030504020204" pitchFamily="34" charset="0"/>
              </a:rPr>
              <a:t>PSHE</a:t>
            </a:r>
          </a:p>
        </p:txBody>
      </p:sp>
    </p:spTree>
    <p:extLst>
      <p:ext uri="{BB962C8B-B14F-4D97-AF65-F5344CB8AC3E}">
        <p14:creationId xmlns:p14="http://schemas.microsoft.com/office/powerpoint/2010/main" val="4114140551"/>
      </p:ext>
    </p:extLst>
  </p:cSld>
  <p:clrMapOvr>
    <a:masterClrMapping/>
  </p:clrMapOvr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96C64380-63C2-4529-854C-073F2B5BD293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itle 1">
            <a:extLst>
              <a:ext uri="{FF2B5EF4-FFF2-40B4-BE49-F238E27FC236}">
                <a16:creationId xmlns:a16="http://schemas.microsoft.com/office/drawing/2014/main" id="{8169C2BD-8BF4-209E-FFE0-7DB41E00AC38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180654" y="338209"/>
            <a:ext cx="11419200" cy="669188"/>
          </a:xfrm>
        </p:spPr>
        <p:txBody>
          <a:bodyPr>
            <a:noAutofit/>
          </a:bodyPr>
          <a:lstStyle/>
          <a:p>
            <a:pPr>
              <a:lnSpc>
                <a:spcPct val="107000"/>
              </a:lnSpc>
              <a:spcAft>
                <a:spcPts val="800"/>
              </a:spcAft>
            </a:pPr>
            <a:r>
              <a:rPr lang="en-GB" sz="3200" b="1" dirty="0">
                <a:effectLst/>
                <a:latin typeface="Open sans" panose="020B0606030504020204" pitchFamily="34" charset="0"/>
                <a:ea typeface="Open sans" panose="020B0606030504020204" pitchFamily="34" charset="0"/>
                <a:cs typeface="Open sans" panose="020B0606030504020204" pitchFamily="34" charset="0"/>
              </a:rPr>
              <a:t>Wh</a:t>
            </a:r>
            <a:r>
              <a:rPr lang="en-GB" sz="3200" b="1" dirty="0">
                <a:latin typeface="Open sans" panose="020B0606030504020204" pitchFamily="34" charset="0"/>
                <a:ea typeface="Open sans" panose="020B0606030504020204" pitchFamily="34" charset="0"/>
                <a:cs typeface="Open sans" panose="020B0606030504020204" pitchFamily="34" charset="0"/>
              </a:rPr>
              <a:t>y is diversity in a community a good thing?</a:t>
            </a:r>
            <a:endParaRPr lang="en-GB" sz="3200" dirty="0">
              <a:effectLst/>
              <a:latin typeface="Open sans" panose="020B0606030504020204" pitchFamily="34" charset="0"/>
              <a:ea typeface="Open sans" panose="020B0606030504020204" pitchFamily="34" charset="0"/>
              <a:cs typeface="Open sans" panose="020B0606030504020204" pitchFamily="34" charset="0"/>
            </a:endParaRPr>
          </a:p>
        </p:txBody>
      </p:sp>
      <p:graphicFrame>
        <p:nvGraphicFramePr>
          <p:cNvPr id="3" name="Table 2">
            <a:extLst>
              <a:ext uri="{FF2B5EF4-FFF2-40B4-BE49-F238E27FC236}">
                <a16:creationId xmlns:a16="http://schemas.microsoft.com/office/drawing/2014/main" id="{900D0691-681F-750A-AB34-8951CB83747B}"/>
              </a:ext>
            </a:extLst>
          </p:cNvPr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2388770863"/>
              </p:ext>
            </p:extLst>
          </p:nvPr>
        </p:nvGraphicFramePr>
        <p:xfrm>
          <a:off x="180654" y="1159818"/>
          <a:ext cx="11830691" cy="4604004"/>
        </p:xfrm>
        <a:graphic>
          <a:graphicData uri="http://schemas.openxmlformats.org/drawingml/2006/table">
            <a:tbl>
              <a:tblPr/>
              <a:tblGrid>
                <a:gridCol w="1584645">
                  <a:extLst>
                    <a:ext uri="{9D8B030D-6E8A-4147-A177-3AD203B41FA5}">
                      <a16:colId xmlns:a16="http://schemas.microsoft.com/office/drawing/2014/main" val="4012795431"/>
                    </a:ext>
                  </a:extLst>
                </a:gridCol>
                <a:gridCol w="10246046">
                  <a:extLst>
                    <a:ext uri="{9D8B030D-6E8A-4147-A177-3AD203B41FA5}">
                      <a16:colId xmlns:a16="http://schemas.microsoft.com/office/drawing/2014/main" val="396374708"/>
                    </a:ext>
                  </a:extLst>
                </a:gridCol>
              </a:tblGrid>
              <a:tr h="194214">
                <a:tc gridSpan="2">
                  <a:txBody>
                    <a:bodyPr/>
                    <a:lstStyle/>
                    <a:p>
                      <a:pPr marL="0" marR="0" lvl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GB" sz="2200" b="1" kern="1200" noProof="0" dirty="0">
                          <a:solidFill>
                            <a:schemeClr val="bg1"/>
                          </a:solidFill>
                          <a:latin typeface="Open Sans" panose="020B0606030504020204" pitchFamily="34" charset="0"/>
                          <a:ea typeface="Open Sans" panose="020B0606030504020204" pitchFamily="34" charset="0"/>
                          <a:cs typeface="Open Sans" panose="020B0606030504020204" pitchFamily="34" charset="0"/>
                        </a:rPr>
                        <a:t>Key lesson information</a:t>
                      </a:r>
                    </a:p>
                  </a:txBody>
                  <a:tcPr>
                    <a:lnL w="12700" cap="flat" cmpd="sng" algn="ctr">
                      <a:solidFill>
                        <a:schemeClr val="accent3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accent3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accent3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accent3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3"/>
                    </a:solidFill>
                  </a:tcPr>
                </a:tc>
                <a:tc hMerge="1">
                  <a:txBody>
                    <a:bodyPr/>
                    <a:lstStyle/>
                    <a:p>
                      <a:pPr marL="0" marR="0" lvl="0" indent="0" algn="l" defTabSz="914400" rtl="0" eaLnBrk="1" fontAlgn="auto" latinLnBrk="0" hangingPunct="1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lang="en-GB" sz="1050" dirty="0">
                        <a:latin typeface="Open Sans" panose="020B0606030504020204" pitchFamily="34" charset="0"/>
                        <a:ea typeface="Open Sans" panose="020B0606030504020204" pitchFamily="34" charset="0"/>
                        <a:cs typeface="Open Sans" panose="020B0606030504020204" pitchFamily="34" charset="0"/>
                      </a:endParaRPr>
                    </a:p>
                  </a:txBody>
                  <a:tcPr>
                    <a:lnL w="12700" cap="flat" cmpd="sng" algn="ctr">
                      <a:solidFill>
                        <a:srgbClr val="4BC7C8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4BC7C8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4BC7C8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4BC7C8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3797540296"/>
                  </a:ext>
                </a:extLst>
              </a:tr>
              <a:tr h="168662">
                <a:tc>
                  <a:txBody>
                    <a:bodyPr/>
                    <a:lstStyle/>
                    <a:p>
                      <a:pPr marL="0" marR="0" lvl="0" indent="0" algn="l" defTabSz="914400" rtl="0" eaLnBrk="1" fontAlgn="auto" latinLnBrk="0" hangingPunct="1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en-GB" sz="1800" b="1" i="0" u="none" strike="noStrike" kern="1200" cap="none" spc="0" normalizeH="0" baseline="0" noProof="0" dirty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Open Sans" panose="020B0606030504020204" pitchFamily="34" charset="0"/>
                          <a:ea typeface="Open Sans" panose="020B0606030504020204" pitchFamily="34" charset="0"/>
                          <a:cs typeface="Open Sans" panose="020B0606030504020204" pitchFamily="34" charset="0"/>
                        </a:rPr>
                        <a:t>Objectives</a:t>
                      </a:r>
                      <a:endParaRPr lang="fr-FR" sz="1800" dirty="0">
                        <a:effectLst/>
                        <a:latin typeface="Open Sans" panose="020B0606030504020204" pitchFamily="34" charset="0"/>
                        <a:ea typeface="Open Sans" panose="020B0606030504020204" pitchFamily="34" charset="0"/>
                        <a:cs typeface="Open Sans" panose="020B0606030504020204" pitchFamily="34" charset="0"/>
                      </a:endParaRPr>
                    </a:p>
                  </a:txBody>
                  <a:tcPr>
                    <a:lnL w="12700" cap="flat" cmpd="sng" algn="ctr">
                      <a:solidFill>
                        <a:schemeClr val="accent3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accent3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accent3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accent3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 typeface="+mj-lt"/>
                        <a:buNone/>
                        <a:tabLst/>
                        <a:defRPr/>
                      </a:pPr>
                      <a:r>
                        <a:rPr kumimoji="0" lang="en-GB" sz="1800" b="0" i="0" u="none" strike="noStrike" kern="1200" cap="none" spc="0" normalizeH="0" baseline="0" noProof="0" dirty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Open Sans" panose="020B0606030504020204"/>
                          <a:ea typeface="+mn-ea"/>
                          <a:cs typeface="+mn-cs"/>
                        </a:rPr>
                        <a:t>By the end of the session, children should be able to:</a:t>
                      </a:r>
                    </a:p>
                    <a:p>
                      <a:pPr marL="171450" marR="0" lvl="0" indent="-17145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 typeface="Arial" panose="020B0604020202020204" pitchFamily="34" charset="0"/>
                        <a:buChar char="•"/>
                        <a:tabLst/>
                        <a:defRPr/>
                      </a:pPr>
                      <a:r>
                        <a:rPr kumimoji="0" lang="en-GB" sz="1800" b="0" i="0" u="none" strike="noStrike" kern="1200" cap="none" spc="0" normalizeH="0" baseline="0" noProof="0" dirty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Open Sans" panose="020B0606030504020204"/>
                          <a:ea typeface="+mn-ea"/>
                          <a:cs typeface="+mn-cs"/>
                        </a:rPr>
                        <a:t>Explain how to respect others within a community.</a:t>
                      </a:r>
                    </a:p>
                    <a:p>
                      <a:pPr marL="171450" marR="0" lvl="0" indent="-17145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 typeface="Arial" panose="020B0604020202020204" pitchFamily="34" charset="0"/>
                        <a:buChar char="•"/>
                        <a:tabLst/>
                        <a:defRPr/>
                      </a:pPr>
                      <a:r>
                        <a:rPr kumimoji="0" lang="en-GB" sz="1800" b="0" i="0" u="none" strike="noStrike" kern="1200" cap="none" spc="0" normalizeH="0" baseline="0" noProof="0" dirty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Open Sans" panose="020B0606030504020204"/>
                          <a:ea typeface="+mn-ea"/>
                          <a:cs typeface="+mn-cs"/>
                        </a:rPr>
                        <a:t>List some benefits of living in a diverse community.</a:t>
                      </a:r>
                    </a:p>
                  </a:txBody>
                  <a:tcPr>
                    <a:lnL w="12700" cap="flat" cmpd="sng" algn="ctr">
                      <a:solidFill>
                        <a:schemeClr val="accent3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accent3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accent3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accent3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1180415888"/>
                  </a:ext>
                </a:extLst>
              </a:tr>
              <a:tr h="443567">
                <a:tc>
                  <a:txBody>
                    <a:bodyPr/>
                    <a:lstStyle/>
                    <a:p>
                      <a:pPr algn="l">
                        <a:lnSpc>
                          <a:spcPct val="115000"/>
                        </a:lnSpc>
                      </a:pPr>
                      <a:r>
                        <a:rPr kumimoji="0" lang="en-GB" sz="1800" b="1" i="0" u="none" strike="noStrike" kern="1200" cap="none" spc="0" normalizeH="0" baseline="0" noProof="0" dirty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Open Sans" panose="020B0606030504020204" pitchFamily="34" charset="0"/>
                          <a:ea typeface="Open Sans" panose="020B0606030504020204" pitchFamily="34" charset="0"/>
                          <a:cs typeface="Open Sans" panose="020B0606030504020204" pitchFamily="34" charset="0"/>
                        </a:rPr>
                        <a:t>Main student tasks</a:t>
                      </a:r>
                      <a:endParaRPr lang="fr-FR" sz="1800" dirty="0">
                        <a:effectLst/>
                        <a:latin typeface="Open Sans" panose="020B0606030504020204" pitchFamily="34" charset="0"/>
                        <a:ea typeface="Open Sans" panose="020B0606030504020204" pitchFamily="34" charset="0"/>
                        <a:cs typeface="Open Sans" panose="020B0606030504020204" pitchFamily="34" charset="0"/>
                      </a:endParaRPr>
                    </a:p>
                  </a:txBody>
                  <a:tcPr>
                    <a:lnL w="12700" cap="flat" cmpd="sng" algn="ctr">
                      <a:solidFill>
                        <a:schemeClr val="accent3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accent3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accent3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accent3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marL="228600" marR="0" lvl="0" indent="-22860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 typeface="+mj-lt"/>
                        <a:buAutoNum type="arabicPeriod"/>
                        <a:tabLst/>
                        <a:defRPr/>
                      </a:pPr>
                      <a:r>
                        <a:rPr kumimoji="0" lang="en-GB" sz="1800" b="0" i="0" u="none" strike="noStrike" kern="1200" cap="none" spc="0" normalizeH="0" baseline="0" noProof="0" dirty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Open Sans" panose="020B0606030504020204"/>
                          <a:ea typeface="+mn-ea"/>
                          <a:cs typeface="+mn-cs"/>
                        </a:rPr>
                        <a:t>Define what a community is.</a:t>
                      </a:r>
                    </a:p>
                    <a:p>
                      <a:pPr marL="228600" marR="0" lvl="0" indent="-22860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 typeface="+mj-lt"/>
                        <a:buAutoNum type="arabicPeriod"/>
                        <a:tabLst/>
                        <a:defRPr/>
                      </a:pPr>
                      <a:r>
                        <a:rPr kumimoji="0" lang="en-GB" sz="1800" b="0" i="0" u="none" strike="noStrike" kern="1200" cap="none" spc="0" normalizeH="0" baseline="0" noProof="0" dirty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Open Sans" panose="020B0606030504020204"/>
                          <a:ea typeface="+mn-ea"/>
                          <a:cs typeface="+mn-cs"/>
                        </a:rPr>
                        <a:t>Explore different communities that people are part of and how they show respect to each other.</a:t>
                      </a:r>
                    </a:p>
                    <a:p>
                      <a:pPr marL="228600" marR="0" lvl="0" indent="-22860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 typeface="+mj-lt"/>
                        <a:buAutoNum type="arabicPeriod"/>
                        <a:tabLst/>
                        <a:defRPr/>
                      </a:pPr>
                      <a:r>
                        <a:rPr kumimoji="0" lang="en-GB" sz="1800" b="0" i="0" u="none" strike="noStrike" kern="1200" cap="none" spc="0" normalizeH="0" baseline="0" noProof="0" dirty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Open Sans" panose="020B0606030504020204"/>
                          <a:ea typeface="+mn-ea"/>
                          <a:cs typeface="+mn-cs"/>
                        </a:rPr>
                        <a:t>Define diversity and list some benefits of living in a diverse community.</a:t>
                      </a:r>
                    </a:p>
                    <a:p>
                      <a:pPr marL="228600" marR="0" lvl="0" indent="-22860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 typeface="+mj-lt"/>
                        <a:buAutoNum type="arabicPeriod"/>
                        <a:tabLst/>
                        <a:defRPr/>
                      </a:pPr>
                      <a:r>
                        <a:rPr kumimoji="0" lang="en-GB" sz="1800" b="0" i="0" u="none" strike="noStrike" kern="1200" cap="none" spc="0" normalizeH="0" baseline="0" noProof="0" dirty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Open Sans" panose="020B0606030504020204"/>
                          <a:ea typeface="+mn-ea"/>
                          <a:cs typeface="+mn-cs"/>
                        </a:rPr>
                        <a:t>List some communities that they are part of and explain how to show respect.</a:t>
                      </a:r>
                    </a:p>
                    <a:p>
                      <a:pPr marL="228600" marR="0" lvl="0" indent="-22860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 typeface="+mj-lt"/>
                        <a:buAutoNum type="arabicPeriod"/>
                        <a:tabLst/>
                        <a:defRPr/>
                      </a:pPr>
                      <a:r>
                        <a:rPr kumimoji="0" lang="en-GB" sz="1800" b="0" i="0" u="none" strike="noStrike" kern="1200" cap="none" spc="0" normalizeH="0" baseline="0" noProof="0" dirty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Open Sans" panose="020B0606030504020204"/>
                          <a:ea typeface="+mn-ea"/>
                          <a:cs typeface="+mn-cs"/>
                        </a:rPr>
                        <a:t>Design a neighbourhood as a class and act out showing respect to each other in this neighbourhood.</a:t>
                      </a:r>
                    </a:p>
                    <a:p>
                      <a:pPr marL="228600" marR="0" lvl="0" indent="-22860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 typeface="+mj-lt"/>
                        <a:buAutoNum type="arabicPeriod"/>
                        <a:tabLst/>
                        <a:defRPr/>
                      </a:pPr>
                      <a:r>
                        <a:rPr kumimoji="0" lang="en-GB" sz="1800" b="0" i="0" u="none" strike="noStrike" kern="1200" cap="none" spc="0" normalizeH="0" baseline="0" noProof="0" dirty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Open Sans" panose="020B0606030504020204"/>
                          <a:ea typeface="+mn-ea"/>
                          <a:cs typeface="+mn-cs"/>
                        </a:rPr>
                        <a:t>Reflect on how we can and why we should show respect.</a:t>
                      </a:r>
                    </a:p>
                    <a:p>
                      <a:pPr marL="0" marR="0" lvl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 typeface="+mj-lt"/>
                        <a:buNone/>
                        <a:tabLst/>
                        <a:defRPr/>
                      </a:pPr>
                      <a:r>
                        <a:rPr kumimoji="0" lang="en-GB" sz="1800" b="0" i="0" u="none" strike="noStrike" kern="1200" cap="none" spc="0" normalizeH="0" baseline="0" noProof="0" dirty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Open Sans" panose="020B0606030504020204"/>
                          <a:ea typeface="+mn-ea"/>
                          <a:cs typeface="+mn-cs"/>
                        </a:rPr>
                        <a:t>Optional: Explore some careers linked to communities. </a:t>
                      </a:r>
                    </a:p>
                  </a:txBody>
                  <a:tcPr>
                    <a:lnL w="12700" cap="flat" cmpd="sng" algn="ctr">
                      <a:solidFill>
                        <a:schemeClr val="accent3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accent3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accent3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accent3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3276505170"/>
                  </a:ext>
                </a:extLst>
              </a:tr>
              <a:tr h="0">
                <a:tc>
                  <a:txBody>
                    <a:bodyPr/>
                    <a:lstStyle/>
                    <a:p>
                      <a:pPr marL="0" marR="0" lvl="0" indent="0" algn="l" defTabSz="914400" rtl="0" eaLnBrk="1" fontAlgn="auto" latinLnBrk="0" hangingPunct="1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GB" sz="1800" b="1" dirty="0">
                          <a:latin typeface="Open Sans" panose="020B0606030504020204" pitchFamily="34" charset="0"/>
                          <a:ea typeface="Open Sans" panose="020B0606030504020204" pitchFamily="34" charset="0"/>
                          <a:cs typeface="Open Sans" panose="020B0606030504020204" pitchFamily="34" charset="0"/>
                        </a:rPr>
                        <a:t>Keywords</a:t>
                      </a:r>
                      <a:endParaRPr lang="fr-FR" sz="1800" dirty="0">
                        <a:effectLst/>
                        <a:latin typeface="Open Sans" panose="020B0606030504020204" pitchFamily="34" charset="0"/>
                        <a:ea typeface="Open Sans" panose="020B0606030504020204" pitchFamily="34" charset="0"/>
                        <a:cs typeface="Open Sans" panose="020B0606030504020204" pitchFamily="34" charset="0"/>
                      </a:endParaRPr>
                    </a:p>
                  </a:txBody>
                  <a:tcPr>
                    <a:lnL w="12700" cap="flat" cmpd="sng" algn="ctr">
                      <a:solidFill>
                        <a:schemeClr val="accent3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accent3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accent3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accent3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auto" latinLnBrk="0" hangingPunct="1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GB" sz="1800" noProof="0" dirty="0">
                          <a:latin typeface="Open Sans" panose="020B0606030504020204" pitchFamily="34" charset="0"/>
                          <a:ea typeface="Open Sans" panose="020B0606030504020204" pitchFamily="34" charset="0"/>
                          <a:cs typeface="Open Sans" panose="020B0606030504020204" pitchFamily="34" charset="0"/>
                        </a:rPr>
                        <a:t>Community, respect, diversity, neighbours, neighbourhood, belong, benefits, community development worker, youth worker, volunteer organiser. </a:t>
                      </a:r>
                    </a:p>
                  </a:txBody>
                  <a:tcPr>
                    <a:lnL w="12700" cap="flat" cmpd="sng" algn="ctr">
                      <a:solidFill>
                        <a:schemeClr val="accent3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accent3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accent3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accent3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3421531160"/>
                  </a:ext>
                </a:extLst>
              </a:tr>
            </a:tbl>
          </a:graphicData>
        </a:graphic>
      </p:graphicFrame>
      <p:sp>
        <p:nvSpPr>
          <p:cNvPr id="2" name="TextBox 1">
            <a:extLst>
              <a:ext uri="{FF2B5EF4-FFF2-40B4-BE49-F238E27FC236}">
                <a16:creationId xmlns:a16="http://schemas.microsoft.com/office/drawing/2014/main" id="{A631D263-2A2F-3B06-8FE4-9F4557E29368}"/>
              </a:ext>
            </a:extLst>
          </p:cNvPr>
          <p:cNvSpPr txBox="1"/>
          <p:nvPr/>
        </p:nvSpPr>
        <p:spPr>
          <a:xfrm>
            <a:off x="180654" y="6273209"/>
            <a:ext cx="1350434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dirty="0">
                <a:latin typeface="Open Sans" panose="020B0606030504020204" pitchFamily="34" charset="0"/>
                <a:ea typeface="Open Sans" panose="020B0606030504020204" pitchFamily="34" charset="0"/>
                <a:cs typeface="Open Sans" panose="020B0606030504020204" pitchFamily="34" charset="0"/>
              </a:rPr>
              <a:t>PSHE</a:t>
            </a:r>
          </a:p>
        </p:txBody>
      </p:sp>
    </p:spTree>
    <p:extLst>
      <p:ext uri="{BB962C8B-B14F-4D97-AF65-F5344CB8AC3E}">
        <p14:creationId xmlns:p14="http://schemas.microsoft.com/office/powerpoint/2010/main" val="3106495336"/>
      </p:ext>
    </p:extLst>
  </p:cSld>
  <p:clrMapOvr>
    <a:masterClrMapping/>
  </p:clrMapOvr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8A367AA4-257B-4EFE-4466-D29C739F660C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itle 1">
            <a:extLst>
              <a:ext uri="{FF2B5EF4-FFF2-40B4-BE49-F238E27FC236}">
                <a16:creationId xmlns:a16="http://schemas.microsoft.com/office/drawing/2014/main" id="{A8E11D49-E3D7-F2EC-947A-7E30F11F6C4E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180654" y="338209"/>
            <a:ext cx="11419200" cy="669188"/>
          </a:xfrm>
        </p:spPr>
        <p:txBody>
          <a:bodyPr>
            <a:noAutofit/>
          </a:bodyPr>
          <a:lstStyle/>
          <a:p>
            <a:pPr>
              <a:lnSpc>
                <a:spcPct val="107000"/>
              </a:lnSpc>
              <a:spcAft>
                <a:spcPts val="800"/>
              </a:spcAft>
            </a:pPr>
            <a:r>
              <a:rPr lang="en-GB" sz="3200" b="1" dirty="0">
                <a:effectLst/>
                <a:latin typeface="Open sans" panose="020B0606030504020204" pitchFamily="34" charset="0"/>
                <a:ea typeface="Open sans" panose="020B0606030504020204" pitchFamily="34" charset="0"/>
                <a:cs typeface="Open sans" panose="020B0606030504020204" pitchFamily="34" charset="0"/>
              </a:rPr>
              <a:t>What does success look like?</a:t>
            </a:r>
            <a:endParaRPr lang="en-GB" sz="3200" dirty="0">
              <a:effectLst/>
              <a:latin typeface="Open sans" panose="020B0606030504020204" pitchFamily="34" charset="0"/>
              <a:ea typeface="Open sans" panose="020B0606030504020204" pitchFamily="34" charset="0"/>
              <a:cs typeface="Open sans" panose="020B0606030504020204" pitchFamily="34" charset="0"/>
            </a:endParaRPr>
          </a:p>
        </p:txBody>
      </p:sp>
      <p:graphicFrame>
        <p:nvGraphicFramePr>
          <p:cNvPr id="3" name="Table 2">
            <a:extLst>
              <a:ext uri="{FF2B5EF4-FFF2-40B4-BE49-F238E27FC236}">
                <a16:creationId xmlns:a16="http://schemas.microsoft.com/office/drawing/2014/main" id="{12DC279C-B1D3-EBF4-8B19-3C8A5C2B2D07}"/>
              </a:ext>
            </a:extLst>
          </p:cNvPr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2392136672"/>
              </p:ext>
            </p:extLst>
          </p:nvPr>
        </p:nvGraphicFramePr>
        <p:xfrm>
          <a:off x="180654" y="1675638"/>
          <a:ext cx="11830691" cy="3465576"/>
        </p:xfrm>
        <a:graphic>
          <a:graphicData uri="http://schemas.openxmlformats.org/drawingml/2006/table">
            <a:tbl>
              <a:tblPr/>
              <a:tblGrid>
                <a:gridCol w="1584645">
                  <a:extLst>
                    <a:ext uri="{9D8B030D-6E8A-4147-A177-3AD203B41FA5}">
                      <a16:colId xmlns:a16="http://schemas.microsoft.com/office/drawing/2014/main" val="4012795431"/>
                    </a:ext>
                  </a:extLst>
                </a:gridCol>
                <a:gridCol w="10246046">
                  <a:extLst>
                    <a:ext uri="{9D8B030D-6E8A-4147-A177-3AD203B41FA5}">
                      <a16:colId xmlns:a16="http://schemas.microsoft.com/office/drawing/2014/main" val="396374708"/>
                    </a:ext>
                  </a:extLst>
                </a:gridCol>
              </a:tblGrid>
              <a:tr h="194214">
                <a:tc gridSpan="2">
                  <a:txBody>
                    <a:bodyPr/>
                    <a:lstStyle/>
                    <a:p>
                      <a:pPr marL="0" marR="0" lvl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GB" sz="2200" b="1" kern="1200" noProof="0" dirty="0">
                          <a:solidFill>
                            <a:schemeClr val="bg1"/>
                          </a:solidFill>
                          <a:latin typeface="Open Sans" panose="020B0606030504020204" pitchFamily="34" charset="0"/>
                          <a:ea typeface="Open Sans" panose="020B0606030504020204" pitchFamily="34" charset="0"/>
                          <a:cs typeface="Open Sans" panose="020B0606030504020204" pitchFamily="34" charset="0"/>
                        </a:rPr>
                        <a:t>Key lesson information</a:t>
                      </a:r>
                    </a:p>
                  </a:txBody>
                  <a:tcPr>
                    <a:lnL w="12700" cap="flat" cmpd="sng" algn="ctr">
                      <a:solidFill>
                        <a:schemeClr val="accent3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accent3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accent3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accent3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3"/>
                    </a:solidFill>
                  </a:tcPr>
                </a:tc>
                <a:tc hMerge="1">
                  <a:txBody>
                    <a:bodyPr/>
                    <a:lstStyle/>
                    <a:p>
                      <a:pPr marL="0" marR="0" lvl="0" indent="0" algn="l" defTabSz="914400" rtl="0" eaLnBrk="1" fontAlgn="auto" latinLnBrk="0" hangingPunct="1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lang="en-GB" sz="1050" dirty="0">
                        <a:latin typeface="Open Sans" panose="020B0606030504020204" pitchFamily="34" charset="0"/>
                        <a:ea typeface="Open Sans" panose="020B0606030504020204" pitchFamily="34" charset="0"/>
                        <a:cs typeface="Open Sans" panose="020B0606030504020204" pitchFamily="34" charset="0"/>
                      </a:endParaRPr>
                    </a:p>
                  </a:txBody>
                  <a:tcPr>
                    <a:lnL w="12700" cap="flat" cmpd="sng" algn="ctr">
                      <a:solidFill>
                        <a:srgbClr val="4BC7C8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4BC7C8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4BC7C8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4BC7C8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3797540296"/>
                  </a:ext>
                </a:extLst>
              </a:tr>
              <a:tr h="168662">
                <a:tc>
                  <a:txBody>
                    <a:bodyPr/>
                    <a:lstStyle/>
                    <a:p>
                      <a:pPr marL="0" marR="0" lvl="0" indent="0" algn="l" defTabSz="914400" rtl="0" eaLnBrk="1" fontAlgn="auto" latinLnBrk="0" hangingPunct="1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en-GB" sz="1800" b="1" i="0" u="none" strike="noStrike" kern="1200" cap="none" spc="0" normalizeH="0" baseline="0" noProof="0" dirty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Open Sans" panose="020B0606030504020204" pitchFamily="34" charset="0"/>
                          <a:ea typeface="Open Sans" panose="020B0606030504020204" pitchFamily="34" charset="0"/>
                          <a:cs typeface="Open Sans" panose="020B0606030504020204" pitchFamily="34" charset="0"/>
                        </a:rPr>
                        <a:t>Objectives</a:t>
                      </a:r>
                      <a:endParaRPr lang="fr-FR" sz="1800" dirty="0">
                        <a:effectLst/>
                        <a:latin typeface="Open Sans" panose="020B0606030504020204" pitchFamily="34" charset="0"/>
                        <a:ea typeface="Open Sans" panose="020B0606030504020204" pitchFamily="34" charset="0"/>
                        <a:cs typeface="Open Sans" panose="020B0606030504020204" pitchFamily="34" charset="0"/>
                      </a:endParaRPr>
                    </a:p>
                  </a:txBody>
                  <a:tcPr>
                    <a:lnL w="12700" cap="flat" cmpd="sng" algn="ctr">
                      <a:solidFill>
                        <a:schemeClr val="accent3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accent3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accent3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accent3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 typeface="+mj-lt"/>
                        <a:buNone/>
                        <a:tabLst/>
                        <a:defRPr/>
                      </a:pPr>
                      <a:r>
                        <a:rPr kumimoji="0" lang="en-GB" sz="1800" b="0" i="0" u="none" strike="noStrike" kern="1200" cap="none" spc="0" normalizeH="0" baseline="0" noProof="0" dirty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Open Sans" panose="020B0606030504020204"/>
                          <a:ea typeface="+mn-ea"/>
                          <a:cs typeface="+mn-cs"/>
                        </a:rPr>
                        <a:t>By the end of the session, children should be able to:</a:t>
                      </a:r>
                    </a:p>
                    <a:p>
                      <a:pPr marL="171450" marR="0" lvl="0" indent="-17145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 typeface="Arial" panose="020B0604020202020204" pitchFamily="34" charset="0"/>
                        <a:buChar char="•"/>
                        <a:tabLst/>
                        <a:defRPr/>
                      </a:pPr>
                      <a:r>
                        <a:rPr kumimoji="0" lang="en-GB" sz="1800" b="0" i="0" u="none" strike="noStrike" kern="1200" cap="none" spc="0" normalizeH="0" baseline="0" noProof="0" dirty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Open Sans" panose="020B0606030504020204"/>
                          <a:ea typeface="+mn-ea"/>
                          <a:cs typeface="+mn-cs"/>
                        </a:rPr>
                        <a:t>Say what success means to them.</a:t>
                      </a:r>
                    </a:p>
                    <a:p>
                      <a:pPr marL="171450" marR="0" lvl="0" indent="-17145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 typeface="Arial" panose="020B0604020202020204" pitchFamily="34" charset="0"/>
                        <a:buChar char="•"/>
                        <a:tabLst/>
                        <a:defRPr/>
                      </a:pPr>
                      <a:r>
                        <a:rPr kumimoji="0" lang="en-GB" sz="1800" b="0" i="0" u="none" strike="noStrike" kern="1200" cap="none" spc="0" normalizeH="0" baseline="0" noProof="0" dirty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Open Sans" panose="020B0606030504020204"/>
                          <a:ea typeface="+mn-ea"/>
                          <a:cs typeface="+mn-cs"/>
                        </a:rPr>
                        <a:t>Set a goal for something they want to achieve. </a:t>
                      </a:r>
                    </a:p>
                  </a:txBody>
                  <a:tcPr>
                    <a:lnL w="12700" cap="flat" cmpd="sng" algn="ctr">
                      <a:solidFill>
                        <a:schemeClr val="accent3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accent3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accent3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accent3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1180415888"/>
                  </a:ext>
                </a:extLst>
              </a:tr>
              <a:tr h="443567">
                <a:tc>
                  <a:txBody>
                    <a:bodyPr/>
                    <a:lstStyle/>
                    <a:p>
                      <a:pPr algn="l">
                        <a:lnSpc>
                          <a:spcPct val="115000"/>
                        </a:lnSpc>
                      </a:pPr>
                      <a:r>
                        <a:rPr kumimoji="0" lang="en-GB" sz="1800" b="1" i="0" u="none" strike="noStrike" kern="1200" cap="none" spc="0" normalizeH="0" baseline="0" noProof="0" dirty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Open Sans" panose="020B0606030504020204" pitchFamily="34" charset="0"/>
                          <a:ea typeface="Open Sans" panose="020B0606030504020204" pitchFamily="34" charset="0"/>
                          <a:cs typeface="Open Sans" panose="020B0606030504020204" pitchFamily="34" charset="0"/>
                        </a:rPr>
                        <a:t>Main student tasks</a:t>
                      </a:r>
                      <a:endParaRPr lang="fr-FR" sz="1800" dirty="0">
                        <a:effectLst/>
                        <a:latin typeface="Open Sans" panose="020B0606030504020204" pitchFamily="34" charset="0"/>
                        <a:ea typeface="Open Sans" panose="020B0606030504020204" pitchFamily="34" charset="0"/>
                        <a:cs typeface="Open Sans" panose="020B0606030504020204" pitchFamily="34" charset="0"/>
                      </a:endParaRPr>
                    </a:p>
                  </a:txBody>
                  <a:tcPr>
                    <a:lnL w="12700" cap="flat" cmpd="sng" algn="ctr">
                      <a:solidFill>
                        <a:schemeClr val="accent3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accent3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accent3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accent3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marL="228600" marR="0" lvl="0" indent="-22860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 typeface="+mj-lt"/>
                        <a:buAutoNum type="arabicPeriod"/>
                        <a:tabLst/>
                        <a:defRPr/>
                      </a:pPr>
                      <a:r>
                        <a:rPr kumimoji="0" lang="en-GB" sz="1800" b="0" i="0" u="none" strike="noStrike" kern="1200" cap="none" spc="0" normalizeH="0" baseline="0" noProof="0" dirty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Open Sans" panose="020B0606030504020204"/>
                          <a:ea typeface="+mn-ea"/>
                          <a:cs typeface="+mn-cs"/>
                        </a:rPr>
                        <a:t>Sketch something they have done that they are proud of. </a:t>
                      </a:r>
                    </a:p>
                    <a:p>
                      <a:pPr marL="228600" marR="0" lvl="0" indent="-22860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 typeface="+mj-lt"/>
                        <a:buAutoNum type="arabicPeriod"/>
                        <a:tabLst/>
                        <a:defRPr/>
                      </a:pPr>
                      <a:r>
                        <a:rPr kumimoji="0" lang="en-GB" sz="1800" b="0" i="0" u="none" strike="noStrike" kern="1200" cap="none" spc="0" normalizeH="0" baseline="0" noProof="0" dirty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Open Sans" panose="020B0606030504020204"/>
                          <a:ea typeface="+mn-ea"/>
                          <a:cs typeface="+mn-cs"/>
                        </a:rPr>
                        <a:t>Discuss what success means.</a:t>
                      </a:r>
                    </a:p>
                    <a:p>
                      <a:pPr marL="228600" marR="0" lvl="0" indent="-22860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 typeface="+mj-lt"/>
                        <a:buAutoNum type="arabicPeriod"/>
                        <a:tabLst/>
                        <a:defRPr/>
                      </a:pPr>
                      <a:r>
                        <a:rPr kumimoji="0" lang="en-GB" sz="1800" b="0" i="0" u="none" strike="noStrike" kern="1200" cap="none" spc="0" normalizeH="0" baseline="0" noProof="0" dirty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Open Sans" panose="020B0606030504020204"/>
                          <a:ea typeface="+mn-ea"/>
                          <a:cs typeface="+mn-cs"/>
                        </a:rPr>
                        <a:t>Look at the different definitions of success, choose a definition of success for them, and design an icon to represent it.</a:t>
                      </a:r>
                    </a:p>
                    <a:p>
                      <a:pPr marL="228600" marR="0" lvl="0" indent="-22860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 typeface="+mj-lt"/>
                        <a:buAutoNum type="arabicPeriod"/>
                        <a:tabLst/>
                        <a:defRPr/>
                      </a:pPr>
                      <a:r>
                        <a:rPr kumimoji="0" lang="en-GB" sz="1800" b="0" i="0" u="none" strike="noStrike" kern="1200" cap="none" spc="0" normalizeH="0" baseline="0" noProof="0" dirty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Open Sans" panose="020B0606030504020204"/>
                          <a:ea typeface="+mn-ea"/>
                          <a:cs typeface="+mn-cs"/>
                        </a:rPr>
                        <a:t>Listen to the story and answer the questions linked to it.</a:t>
                      </a:r>
                    </a:p>
                    <a:p>
                      <a:pPr marL="228600" marR="0" lvl="0" indent="-22860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 typeface="+mj-lt"/>
                        <a:buAutoNum type="arabicPeriod"/>
                        <a:tabLst/>
                        <a:defRPr/>
                      </a:pPr>
                      <a:r>
                        <a:rPr kumimoji="0" lang="en-GB" sz="1800" b="0" i="0" u="none" strike="noStrike" kern="1200" cap="none" spc="0" normalizeH="0" baseline="0" noProof="0" dirty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Open Sans" panose="020B0606030504020204"/>
                          <a:ea typeface="+mn-ea"/>
                          <a:cs typeface="+mn-cs"/>
                        </a:rPr>
                        <a:t>Think about something they want to achieve. </a:t>
                      </a:r>
                    </a:p>
                  </a:txBody>
                  <a:tcPr>
                    <a:lnL w="12700" cap="flat" cmpd="sng" algn="ctr">
                      <a:solidFill>
                        <a:schemeClr val="accent3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accent3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accent3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accent3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3276505170"/>
                  </a:ext>
                </a:extLst>
              </a:tr>
              <a:tr h="319760">
                <a:tc>
                  <a:txBody>
                    <a:bodyPr/>
                    <a:lstStyle/>
                    <a:p>
                      <a:pPr marL="0" marR="0" lvl="0" indent="0" algn="l" defTabSz="914400" rtl="0" eaLnBrk="1" fontAlgn="auto" latinLnBrk="0" hangingPunct="1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GB" sz="1800" b="1" dirty="0">
                          <a:latin typeface="Open Sans" panose="020B0606030504020204" pitchFamily="34" charset="0"/>
                          <a:ea typeface="Open Sans" panose="020B0606030504020204" pitchFamily="34" charset="0"/>
                          <a:cs typeface="Open Sans" panose="020B0606030504020204" pitchFamily="34" charset="0"/>
                        </a:rPr>
                        <a:t>Keywords</a:t>
                      </a:r>
                      <a:endParaRPr lang="fr-FR" sz="1800" dirty="0">
                        <a:effectLst/>
                        <a:latin typeface="Open Sans" panose="020B0606030504020204" pitchFamily="34" charset="0"/>
                        <a:ea typeface="Open Sans" panose="020B0606030504020204" pitchFamily="34" charset="0"/>
                        <a:cs typeface="Open Sans" panose="020B0606030504020204" pitchFamily="34" charset="0"/>
                      </a:endParaRPr>
                    </a:p>
                  </a:txBody>
                  <a:tcPr>
                    <a:lnL w="12700" cap="flat" cmpd="sng" algn="ctr">
                      <a:solidFill>
                        <a:schemeClr val="accent3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accent3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accent3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accent3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auto" latinLnBrk="0" hangingPunct="1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GB" sz="1800" dirty="0">
                          <a:latin typeface="Open Sans" panose="020B0606030504020204" pitchFamily="34" charset="0"/>
                          <a:ea typeface="Open Sans" panose="020B0606030504020204" pitchFamily="34" charset="0"/>
                          <a:cs typeface="Open Sans" panose="020B0606030504020204" pitchFamily="34" charset="0"/>
                        </a:rPr>
                        <a:t>Success, goals, challenge, improve.</a:t>
                      </a:r>
                    </a:p>
                  </a:txBody>
                  <a:tcPr>
                    <a:lnL w="12700" cap="flat" cmpd="sng" algn="ctr">
                      <a:solidFill>
                        <a:schemeClr val="accent3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accent3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accent3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accent3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3421531160"/>
                  </a:ext>
                </a:extLst>
              </a:tr>
            </a:tbl>
          </a:graphicData>
        </a:graphic>
      </p:graphicFrame>
      <p:sp>
        <p:nvSpPr>
          <p:cNvPr id="2" name="TextBox 1">
            <a:extLst>
              <a:ext uri="{FF2B5EF4-FFF2-40B4-BE49-F238E27FC236}">
                <a16:creationId xmlns:a16="http://schemas.microsoft.com/office/drawing/2014/main" id="{F98FE844-3729-A3F2-F757-4F5731F5F7A3}"/>
              </a:ext>
            </a:extLst>
          </p:cNvPr>
          <p:cNvSpPr txBox="1"/>
          <p:nvPr/>
        </p:nvSpPr>
        <p:spPr>
          <a:xfrm>
            <a:off x="180654" y="6273209"/>
            <a:ext cx="1350434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dirty="0">
                <a:latin typeface="Open Sans" panose="020B0606030504020204" pitchFamily="34" charset="0"/>
                <a:ea typeface="Open Sans" panose="020B0606030504020204" pitchFamily="34" charset="0"/>
                <a:cs typeface="Open Sans" panose="020B0606030504020204" pitchFamily="34" charset="0"/>
              </a:rPr>
              <a:t>Careers</a:t>
            </a:r>
          </a:p>
        </p:txBody>
      </p:sp>
    </p:spTree>
    <p:extLst>
      <p:ext uri="{BB962C8B-B14F-4D97-AF65-F5344CB8AC3E}">
        <p14:creationId xmlns:p14="http://schemas.microsoft.com/office/powerpoint/2010/main" val="2613243323"/>
      </p:ext>
    </p:extLst>
  </p:cSld>
  <p:clrMapOvr>
    <a:masterClrMapping/>
  </p:clrMapOvr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08E87BC5-114B-5921-9A7A-01CE04B53655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itle 1">
            <a:extLst>
              <a:ext uri="{FF2B5EF4-FFF2-40B4-BE49-F238E27FC236}">
                <a16:creationId xmlns:a16="http://schemas.microsoft.com/office/drawing/2014/main" id="{F0F46BD3-C6B2-7DA6-9BB7-EA7CFB05CDA4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180654" y="338209"/>
            <a:ext cx="11419200" cy="669188"/>
          </a:xfrm>
        </p:spPr>
        <p:txBody>
          <a:bodyPr>
            <a:noAutofit/>
          </a:bodyPr>
          <a:lstStyle/>
          <a:p>
            <a:pPr>
              <a:lnSpc>
                <a:spcPct val="107000"/>
              </a:lnSpc>
              <a:spcAft>
                <a:spcPts val="800"/>
              </a:spcAft>
            </a:pPr>
            <a:r>
              <a:rPr lang="en-GB" sz="3200" b="1" dirty="0">
                <a:effectLst/>
                <a:latin typeface="Open sans" panose="020B0606030504020204" pitchFamily="34" charset="0"/>
                <a:ea typeface="Open sans" panose="020B0606030504020204" pitchFamily="34" charset="0"/>
                <a:cs typeface="Open sans" panose="020B0606030504020204" pitchFamily="34" charset="0"/>
              </a:rPr>
              <a:t>Who can help me improve?</a:t>
            </a:r>
            <a:endParaRPr lang="en-GB" sz="3200" dirty="0">
              <a:effectLst/>
              <a:latin typeface="Open sans" panose="020B0606030504020204" pitchFamily="34" charset="0"/>
              <a:ea typeface="Open sans" panose="020B0606030504020204" pitchFamily="34" charset="0"/>
              <a:cs typeface="Open sans" panose="020B0606030504020204" pitchFamily="34" charset="0"/>
            </a:endParaRPr>
          </a:p>
        </p:txBody>
      </p:sp>
      <p:graphicFrame>
        <p:nvGraphicFramePr>
          <p:cNvPr id="3" name="Table 2">
            <a:extLst>
              <a:ext uri="{FF2B5EF4-FFF2-40B4-BE49-F238E27FC236}">
                <a16:creationId xmlns:a16="http://schemas.microsoft.com/office/drawing/2014/main" id="{47A51A99-588C-885C-2622-CDF150B998B4}"/>
              </a:ext>
            </a:extLst>
          </p:cNvPr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50166298"/>
              </p:ext>
            </p:extLst>
          </p:nvPr>
        </p:nvGraphicFramePr>
        <p:xfrm>
          <a:off x="180654" y="1675638"/>
          <a:ext cx="11830691" cy="3506724"/>
        </p:xfrm>
        <a:graphic>
          <a:graphicData uri="http://schemas.openxmlformats.org/drawingml/2006/table">
            <a:tbl>
              <a:tblPr/>
              <a:tblGrid>
                <a:gridCol w="1584645">
                  <a:extLst>
                    <a:ext uri="{9D8B030D-6E8A-4147-A177-3AD203B41FA5}">
                      <a16:colId xmlns:a16="http://schemas.microsoft.com/office/drawing/2014/main" val="4012795431"/>
                    </a:ext>
                  </a:extLst>
                </a:gridCol>
                <a:gridCol w="10246046">
                  <a:extLst>
                    <a:ext uri="{9D8B030D-6E8A-4147-A177-3AD203B41FA5}">
                      <a16:colId xmlns:a16="http://schemas.microsoft.com/office/drawing/2014/main" val="396374708"/>
                    </a:ext>
                  </a:extLst>
                </a:gridCol>
              </a:tblGrid>
              <a:tr h="194214">
                <a:tc gridSpan="2">
                  <a:txBody>
                    <a:bodyPr/>
                    <a:lstStyle/>
                    <a:p>
                      <a:pPr marL="0" marR="0" lvl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GB" sz="2200" b="1" kern="1200" noProof="0" dirty="0">
                          <a:solidFill>
                            <a:schemeClr val="bg1"/>
                          </a:solidFill>
                          <a:latin typeface="Open Sans" panose="020B0606030504020204" pitchFamily="34" charset="0"/>
                          <a:ea typeface="Open Sans" panose="020B0606030504020204" pitchFamily="34" charset="0"/>
                          <a:cs typeface="Open Sans" panose="020B0606030504020204" pitchFamily="34" charset="0"/>
                        </a:rPr>
                        <a:t>Key lesson information</a:t>
                      </a:r>
                    </a:p>
                  </a:txBody>
                  <a:tcPr>
                    <a:lnL w="12700" cap="flat" cmpd="sng" algn="ctr">
                      <a:solidFill>
                        <a:schemeClr val="accent3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accent3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accent3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accent3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3"/>
                    </a:solidFill>
                  </a:tcPr>
                </a:tc>
                <a:tc hMerge="1">
                  <a:txBody>
                    <a:bodyPr/>
                    <a:lstStyle/>
                    <a:p>
                      <a:pPr marL="0" marR="0" lvl="0" indent="0" algn="l" defTabSz="914400" rtl="0" eaLnBrk="1" fontAlgn="auto" latinLnBrk="0" hangingPunct="1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lang="en-GB" sz="1050" dirty="0">
                        <a:latin typeface="Open Sans" panose="020B0606030504020204" pitchFamily="34" charset="0"/>
                        <a:ea typeface="Open Sans" panose="020B0606030504020204" pitchFamily="34" charset="0"/>
                        <a:cs typeface="Open Sans" panose="020B0606030504020204" pitchFamily="34" charset="0"/>
                      </a:endParaRPr>
                    </a:p>
                  </a:txBody>
                  <a:tcPr>
                    <a:lnL w="12700" cap="flat" cmpd="sng" algn="ctr">
                      <a:solidFill>
                        <a:srgbClr val="4BC7C8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4BC7C8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4BC7C8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4BC7C8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3797540296"/>
                  </a:ext>
                </a:extLst>
              </a:tr>
              <a:tr h="168662">
                <a:tc>
                  <a:txBody>
                    <a:bodyPr/>
                    <a:lstStyle/>
                    <a:p>
                      <a:pPr marL="0" marR="0" lvl="0" indent="0" algn="l" defTabSz="914400" rtl="0" eaLnBrk="1" fontAlgn="auto" latinLnBrk="0" hangingPunct="1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en-GB" sz="1800" b="1" i="0" u="none" strike="noStrike" kern="1200" cap="none" spc="0" normalizeH="0" baseline="0" noProof="0" dirty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Open Sans" panose="020B0606030504020204" pitchFamily="34" charset="0"/>
                          <a:ea typeface="Open Sans" panose="020B0606030504020204" pitchFamily="34" charset="0"/>
                          <a:cs typeface="Open Sans" panose="020B0606030504020204" pitchFamily="34" charset="0"/>
                        </a:rPr>
                        <a:t>Objectives</a:t>
                      </a:r>
                      <a:endParaRPr lang="fr-FR" sz="1800" dirty="0">
                        <a:effectLst/>
                        <a:latin typeface="Open Sans" panose="020B0606030504020204" pitchFamily="34" charset="0"/>
                        <a:ea typeface="Open Sans" panose="020B0606030504020204" pitchFamily="34" charset="0"/>
                        <a:cs typeface="Open Sans" panose="020B0606030504020204" pitchFamily="34" charset="0"/>
                      </a:endParaRPr>
                    </a:p>
                  </a:txBody>
                  <a:tcPr>
                    <a:lnL w="12700" cap="flat" cmpd="sng" algn="ctr">
                      <a:solidFill>
                        <a:schemeClr val="accent3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accent3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accent3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accent3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 typeface="+mj-lt"/>
                        <a:buNone/>
                        <a:tabLst/>
                        <a:defRPr/>
                      </a:pPr>
                      <a:r>
                        <a:rPr kumimoji="0" lang="en-GB" sz="1800" b="0" i="0" u="none" strike="noStrike" kern="1200" cap="none" spc="0" normalizeH="0" baseline="0" noProof="0" dirty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Open Sans" panose="020B0606030504020204"/>
                          <a:ea typeface="+mn-ea"/>
                          <a:cs typeface="+mn-cs"/>
                        </a:rPr>
                        <a:t>By the end of the session, children should be able to:</a:t>
                      </a:r>
                    </a:p>
                    <a:p>
                      <a:pPr marL="171450" marR="0" lvl="0" indent="-17145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 typeface="Arial" panose="020B0604020202020204" pitchFamily="34" charset="0"/>
                        <a:buChar char="•"/>
                        <a:tabLst/>
                        <a:defRPr/>
                      </a:pPr>
                      <a:r>
                        <a:rPr kumimoji="0" lang="en-GB" sz="1800" b="0" i="0" u="none" strike="noStrike" kern="1200" cap="none" spc="0" normalizeH="0" baseline="0" noProof="0" dirty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Open Sans" panose="020B0606030504020204"/>
                          <a:ea typeface="+mn-ea"/>
                          <a:cs typeface="+mn-cs"/>
                        </a:rPr>
                        <a:t>Explain who can help them improve and develop.</a:t>
                      </a:r>
                    </a:p>
                  </a:txBody>
                  <a:tcPr>
                    <a:lnL w="12700" cap="flat" cmpd="sng" algn="ctr">
                      <a:solidFill>
                        <a:schemeClr val="accent3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accent3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accent3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accent3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1180415888"/>
                  </a:ext>
                </a:extLst>
              </a:tr>
              <a:tr h="443567">
                <a:tc>
                  <a:txBody>
                    <a:bodyPr/>
                    <a:lstStyle/>
                    <a:p>
                      <a:pPr algn="l">
                        <a:lnSpc>
                          <a:spcPct val="115000"/>
                        </a:lnSpc>
                      </a:pPr>
                      <a:r>
                        <a:rPr kumimoji="0" lang="en-GB" sz="1800" b="1" i="0" u="none" strike="noStrike" kern="1200" cap="none" spc="0" normalizeH="0" baseline="0" noProof="0" dirty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Open Sans" panose="020B0606030504020204" pitchFamily="34" charset="0"/>
                          <a:ea typeface="Open Sans" panose="020B0606030504020204" pitchFamily="34" charset="0"/>
                          <a:cs typeface="Open Sans" panose="020B0606030504020204" pitchFamily="34" charset="0"/>
                        </a:rPr>
                        <a:t>Main student tasks</a:t>
                      </a:r>
                      <a:endParaRPr lang="fr-FR" sz="1800" dirty="0">
                        <a:effectLst/>
                        <a:latin typeface="Open Sans" panose="020B0606030504020204" pitchFamily="34" charset="0"/>
                        <a:ea typeface="Open Sans" panose="020B0606030504020204" pitchFamily="34" charset="0"/>
                        <a:cs typeface="Open Sans" panose="020B0606030504020204" pitchFamily="34" charset="0"/>
                      </a:endParaRPr>
                    </a:p>
                  </a:txBody>
                  <a:tcPr>
                    <a:lnL w="12700" cap="flat" cmpd="sng" algn="ctr">
                      <a:solidFill>
                        <a:schemeClr val="accent3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accent3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accent3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accent3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marL="228600" marR="0" lvl="0" indent="-22860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 typeface="+mj-lt"/>
                        <a:buAutoNum type="arabicPeriod"/>
                        <a:tabLst/>
                        <a:defRPr/>
                      </a:pPr>
                      <a:r>
                        <a:rPr kumimoji="0" lang="en-GB" sz="1800" b="0" i="0" u="none" strike="noStrike" kern="1200" cap="none" spc="0" normalizeH="0" baseline="0" noProof="0" dirty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Open Sans" panose="020B0606030504020204"/>
                          <a:ea typeface="+mn-ea"/>
                          <a:cs typeface="+mn-cs"/>
                        </a:rPr>
                        <a:t>Discuss the reasons why people go to school. </a:t>
                      </a:r>
                    </a:p>
                    <a:p>
                      <a:pPr marL="228600" marR="0" lvl="0" indent="-22860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 typeface="+mj-lt"/>
                        <a:buAutoNum type="arabicPeriod"/>
                        <a:tabLst/>
                        <a:defRPr/>
                      </a:pPr>
                      <a:r>
                        <a:rPr kumimoji="0" lang="en-GB" sz="1800" b="0" i="0" u="none" strike="noStrike" kern="1200" cap="none" spc="0" normalizeH="0" baseline="0" noProof="0" dirty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Open Sans" panose="020B0606030504020204"/>
                          <a:ea typeface="+mn-ea"/>
                          <a:cs typeface="+mn-cs"/>
                        </a:rPr>
                        <a:t>Discuss how different people can help them.</a:t>
                      </a:r>
                    </a:p>
                    <a:p>
                      <a:pPr marL="228600" marR="0" lvl="0" indent="-22860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 typeface="+mj-lt"/>
                        <a:buAutoNum type="arabicPeriod"/>
                        <a:tabLst/>
                        <a:defRPr/>
                      </a:pPr>
                      <a:r>
                        <a:rPr kumimoji="0" lang="en-GB" sz="1800" b="0" i="0" u="none" strike="noStrike" kern="1200" cap="none" spc="0" normalizeH="0" baseline="0" noProof="0" dirty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Open Sans" panose="020B0606030504020204"/>
                          <a:ea typeface="+mn-ea"/>
                          <a:cs typeface="+mn-cs"/>
                        </a:rPr>
                        <a:t>Listen to the audio clip about a careers adviser and discuss how they might answer questions from a careers adviser. </a:t>
                      </a:r>
                    </a:p>
                    <a:p>
                      <a:pPr marL="228600" marR="0" lvl="0" indent="-22860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 typeface="+mj-lt"/>
                        <a:buAutoNum type="arabicPeriod"/>
                        <a:tabLst/>
                        <a:defRPr/>
                      </a:pPr>
                      <a:r>
                        <a:rPr kumimoji="0" lang="en-GB" sz="1800" b="0" i="0" u="none" strike="noStrike" kern="1200" cap="none" spc="0" normalizeH="0" baseline="0" noProof="0" dirty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Open Sans" panose="020B0606030504020204"/>
                          <a:ea typeface="+mn-ea"/>
                          <a:cs typeface="+mn-cs"/>
                        </a:rPr>
                        <a:t>Complete a small task and reflect on how to improve the task by themselves.</a:t>
                      </a:r>
                    </a:p>
                    <a:p>
                      <a:pPr marL="228600" marR="0" lvl="0" indent="-22860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 typeface="+mj-lt"/>
                        <a:buAutoNum type="arabicPeriod"/>
                        <a:tabLst/>
                        <a:defRPr/>
                      </a:pPr>
                      <a:r>
                        <a:rPr kumimoji="0" lang="en-GB" sz="1800" b="0" i="0" u="none" strike="noStrike" kern="1200" cap="none" spc="0" normalizeH="0" baseline="0" noProof="0" dirty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Open Sans" panose="020B0606030504020204"/>
                          <a:ea typeface="+mn-ea"/>
                          <a:cs typeface="+mn-cs"/>
                        </a:rPr>
                        <a:t>Give advice to someone about who they should ask for help from about future careers. </a:t>
                      </a:r>
                    </a:p>
                  </a:txBody>
                  <a:tcPr>
                    <a:lnL w="12700" cap="flat" cmpd="sng" algn="ctr">
                      <a:solidFill>
                        <a:schemeClr val="accent3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accent3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accent3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accent3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3276505170"/>
                  </a:ext>
                </a:extLst>
              </a:tr>
              <a:tr h="319760">
                <a:tc>
                  <a:txBody>
                    <a:bodyPr/>
                    <a:lstStyle/>
                    <a:p>
                      <a:pPr marL="0" marR="0" lvl="0" indent="0" algn="l" defTabSz="914400" rtl="0" eaLnBrk="1" fontAlgn="auto" latinLnBrk="0" hangingPunct="1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GB" sz="1800" b="1" dirty="0">
                          <a:latin typeface="Open Sans" panose="020B0606030504020204" pitchFamily="34" charset="0"/>
                          <a:ea typeface="Open Sans" panose="020B0606030504020204" pitchFamily="34" charset="0"/>
                          <a:cs typeface="Open Sans" panose="020B0606030504020204" pitchFamily="34" charset="0"/>
                        </a:rPr>
                        <a:t>Keywords</a:t>
                      </a:r>
                      <a:endParaRPr lang="fr-FR" sz="1800" dirty="0">
                        <a:effectLst/>
                        <a:latin typeface="Open Sans" panose="020B0606030504020204" pitchFamily="34" charset="0"/>
                        <a:ea typeface="Open Sans" panose="020B0606030504020204" pitchFamily="34" charset="0"/>
                        <a:cs typeface="Open Sans" panose="020B0606030504020204" pitchFamily="34" charset="0"/>
                      </a:endParaRPr>
                    </a:p>
                  </a:txBody>
                  <a:tcPr>
                    <a:lnL w="12700" cap="flat" cmpd="sng" algn="ctr">
                      <a:solidFill>
                        <a:schemeClr val="accent3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accent3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accent3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accent3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auto" latinLnBrk="0" hangingPunct="1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GB" sz="1800" dirty="0">
                          <a:latin typeface="Open Sans" panose="020B0606030504020204" pitchFamily="34" charset="0"/>
                          <a:ea typeface="Open Sans" panose="020B0606030504020204" pitchFamily="34" charset="0"/>
                          <a:cs typeface="Open Sans" panose="020B0606030504020204" pitchFamily="34" charset="0"/>
                        </a:rPr>
                        <a:t>Trusted adult, teaching assistant, friends, teacher, sports coach, develop, improve, reflect, careers adviser.</a:t>
                      </a:r>
                    </a:p>
                  </a:txBody>
                  <a:tcPr>
                    <a:lnL w="12700" cap="flat" cmpd="sng" algn="ctr">
                      <a:solidFill>
                        <a:schemeClr val="accent3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accent3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accent3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accent3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3421531160"/>
                  </a:ext>
                </a:extLst>
              </a:tr>
            </a:tbl>
          </a:graphicData>
        </a:graphic>
      </p:graphicFrame>
      <p:sp>
        <p:nvSpPr>
          <p:cNvPr id="2" name="TextBox 1">
            <a:extLst>
              <a:ext uri="{FF2B5EF4-FFF2-40B4-BE49-F238E27FC236}">
                <a16:creationId xmlns:a16="http://schemas.microsoft.com/office/drawing/2014/main" id="{1F14DE71-5E98-7B81-FF23-5C366396E43B}"/>
              </a:ext>
            </a:extLst>
          </p:cNvPr>
          <p:cNvSpPr txBox="1"/>
          <p:nvPr/>
        </p:nvSpPr>
        <p:spPr>
          <a:xfrm>
            <a:off x="180654" y="6273209"/>
            <a:ext cx="1350434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dirty="0">
                <a:latin typeface="Open Sans" panose="020B0606030504020204" pitchFamily="34" charset="0"/>
                <a:ea typeface="Open Sans" panose="020B0606030504020204" pitchFamily="34" charset="0"/>
                <a:cs typeface="Open Sans" panose="020B0606030504020204" pitchFamily="34" charset="0"/>
              </a:rPr>
              <a:t>Careers</a:t>
            </a:r>
          </a:p>
        </p:txBody>
      </p:sp>
    </p:spTree>
    <p:extLst>
      <p:ext uri="{BB962C8B-B14F-4D97-AF65-F5344CB8AC3E}">
        <p14:creationId xmlns:p14="http://schemas.microsoft.com/office/powerpoint/2010/main" val="3357531969"/>
      </p:ext>
    </p:extLst>
  </p:cSld>
  <p:clrMapOvr>
    <a:masterClrMapping/>
  </p:clrMapOvr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C3F26B45-CFAF-BFA4-EBD9-F764FCA0CBF2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itle 1">
            <a:extLst>
              <a:ext uri="{FF2B5EF4-FFF2-40B4-BE49-F238E27FC236}">
                <a16:creationId xmlns:a16="http://schemas.microsoft.com/office/drawing/2014/main" id="{11B02E6A-56AE-82A4-89D4-6D11D17EF57F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180654" y="338209"/>
            <a:ext cx="11419200" cy="669188"/>
          </a:xfrm>
        </p:spPr>
        <p:txBody>
          <a:bodyPr>
            <a:noAutofit/>
          </a:bodyPr>
          <a:lstStyle/>
          <a:p>
            <a:pPr>
              <a:lnSpc>
                <a:spcPct val="107000"/>
              </a:lnSpc>
              <a:spcAft>
                <a:spcPts val="800"/>
              </a:spcAft>
            </a:pPr>
            <a:r>
              <a:rPr lang="en-GB" sz="3200" b="1" dirty="0">
                <a:effectLst/>
                <a:latin typeface="Open sans" panose="020B0606030504020204" pitchFamily="34" charset="0"/>
                <a:ea typeface="Open sans" panose="020B0606030504020204" pitchFamily="34" charset="0"/>
                <a:cs typeface="Open sans" panose="020B0606030504020204" pitchFamily="34" charset="0"/>
              </a:rPr>
              <a:t>How can I balance work at school and at home?</a:t>
            </a:r>
            <a:endParaRPr lang="en-GB" sz="3200" dirty="0">
              <a:effectLst/>
              <a:latin typeface="Open sans" panose="020B0606030504020204" pitchFamily="34" charset="0"/>
              <a:ea typeface="Open sans" panose="020B0606030504020204" pitchFamily="34" charset="0"/>
              <a:cs typeface="Open sans" panose="020B0606030504020204" pitchFamily="34" charset="0"/>
            </a:endParaRPr>
          </a:p>
        </p:txBody>
      </p:sp>
      <p:graphicFrame>
        <p:nvGraphicFramePr>
          <p:cNvPr id="3" name="Table 2">
            <a:extLst>
              <a:ext uri="{FF2B5EF4-FFF2-40B4-BE49-F238E27FC236}">
                <a16:creationId xmlns:a16="http://schemas.microsoft.com/office/drawing/2014/main" id="{7262EF90-D93B-E346-011B-4F022C581571}"/>
              </a:ext>
            </a:extLst>
          </p:cNvPr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3264544269"/>
              </p:ext>
            </p:extLst>
          </p:nvPr>
        </p:nvGraphicFramePr>
        <p:xfrm>
          <a:off x="180654" y="1284732"/>
          <a:ext cx="11830691" cy="4288536"/>
        </p:xfrm>
        <a:graphic>
          <a:graphicData uri="http://schemas.openxmlformats.org/drawingml/2006/table">
            <a:tbl>
              <a:tblPr/>
              <a:tblGrid>
                <a:gridCol w="1584645">
                  <a:extLst>
                    <a:ext uri="{9D8B030D-6E8A-4147-A177-3AD203B41FA5}">
                      <a16:colId xmlns:a16="http://schemas.microsoft.com/office/drawing/2014/main" val="4012795431"/>
                    </a:ext>
                  </a:extLst>
                </a:gridCol>
                <a:gridCol w="10246046">
                  <a:extLst>
                    <a:ext uri="{9D8B030D-6E8A-4147-A177-3AD203B41FA5}">
                      <a16:colId xmlns:a16="http://schemas.microsoft.com/office/drawing/2014/main" val="396374708"/>
                    </a:ext>
                  </a:extLst>
                </a:gridCol>
              </a:tblGrid>
              <a:tr h="194214">
                <a:tc gridSpan="2">
                  <a:txBody>
                    <a:bodyPr/>
                    <a:lstStyle/>
                    <a:p>
                      <a:pPr marL="0" marR="0" lvl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GB" sz="2200" b="1" kern="1200" noProof="0" dirty="0">
                          <a:solidFill>
                            <a:schemeClr val="bg1"/>
                          </a:solidFill>
                          <a:latin typeface="Open Sans" panose="020B0606030504020204" pitchFamily="34" charset="0"/>
                          <a:ea typeface="Open Sans" panose="020B0606030504020204" pitchFamily="34" charset="0"/>
                          <a:cs typeface="Open Sans" panose="020B0606030504020204" pitchFamily="34" charset="0"/>
                        </a:rPr>
                        <a:t>Key lesson information</a:t>
                      </a:r>
                    </a:p>
                  </a:txBody>
                  <a:tcPr>
                    <a:lnL w="12700" cap="flat" cmpd="sng" algn="ctr">
                      <a:solidFill>
                        <a:schemeClr val="accent3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accent3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accent3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accent3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3"/>
                    </a:solidFill>
                  </a:tcPr>
                </a:tc>
                <a:tc hMerge="1">
                  <a:txBody>
                    <a:bodyPr/>
                    <a:lstStyle/>
                    <a:p>
                      <a:pPr marL="0" marR="0" lvl="0" indent="0" algn="l" defTabSz="914400" rtl="0" eaLnBrk="1" fontAlgn="auto" latinLnBrk="0" hangingPunct="1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lang="en-GB" sz="1050" dirty="0">
                        <a:latin typeface="Open Sans" panose="020B0606030504020204" pitchFamily="34" charset="0"/>
                        <a:ea typeface="Open Sans" panose="020B0606030504020204" pitchFamily="34" charset="0"/>
                        <a:cs typeface="Open Sans" panose="020B0606030504020204" pitchFamily="34" charset="0"/>
                      </a:endParaRPr>
                    </a:p>
                  </a:txBody>
                  <a:tcPr>
                    <a:lnL w="12700" cap="flat" cmpd="sng" algn="ctr">
                      <a:solidFill>
                        <a:srgbClr val="4BC7C8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4BC7C8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4BC7C8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4BC7C8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3797540296"/>
                  </a:ext>
                </a:extLst>
              </a:tr>
              <a:tr h="168662">
                <a:tc>
                  <a:txBody>
                    <a:bodyPr/>
                    <a:lstStyle/>
                    <a:p>
                      <a:pPr marL="0" marR="0" lvl="0" indent="0" algn="l" defTabSz="914400" rtl="0" eaLnBrk="1" fontAlgn="auto" latinLnBrk="0" hangingPunct="1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en-GB" sz="1800" b="1" i="0" u="none" strike="noStrike" kern="1200" cap="none" spc="0" normalizeH="0" baseline="0" noProof="0" dirty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Open Sans" panose="020B0606030504020204" pitchFamily="34" charset="0"/>
                          <a:ea typeface="Open Sans" panose="020B0606030504020204" pitchFamily="34" charset="0"/>
                          <a:cs typeface="Open Sans" panose="020B0606030504020204" pitchFamily="34" charset="0"/>
                        </a:rPr>
                        <a:t>Objectives</a:t>
                      </a:r>
                      <a:endParaRPr lang="fr-FR" sz="1800" dirty="0">
                        <a:effectLst/>
                        <a:latin typeface="Open Sans" panose="020B0606030504020204" pitchFamily="34" charset="0"/>
                        <a:ea typeface="Open Sans" panose="020B0606030504020204" pitchFamily="34" charset="0"/>
                        <a:cs typeface="Open Sans" panose="020B0606030504020204" pitchFamily="34" charset="0"/>
                      </a:endParaRPr>
                    </a:p>
                  </a:txBody>
                  <a:tcPr>
                    <a:lnL w="12700" cap="flat" cmpd="sng" algn="ctr">
                      <a:solidFill>
                        <a:schemeClr val="accent3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accent3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accent3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accent3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 typeface="+mj-lt"/>
                        <a:buNone/>
                        <a:tabLst/>
                        <a:defRPr/>
                      </a:pPr>
                      <a:r>
                        <a:rPr kumimoji="0" lang="en-GB" sz="1800" b="0" i="0" u="none" strike="noStrike" kern="1200" cap="none" spc="0" normalizeH="0" baseline="0" noProof="0" dirty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Open Sans" panose="020B0606030504020204"/>
                          <a:ea typeface="+mn-ea"/>
                          <a:cs typeface="+mn-cs"/>
                        </a:rPr>
                        <a:t>By the end of the session, children should be able to:</a:t>
                      </a:r>
                    </a:p>
                    <a:p>
                      <a:pPr marL="171450" marR="0" lvl="0" indent="-17145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 typeface="Arial" panose="020B0604020202020204" pitchFamily="34" charset="0"/>
                        <a:buChar char="•"/>
                        <a:tabLst/>
                        <a:defRPr/>
                      </a:pPr>
                      <a:r>
                        <a:rPr kumimoji="0" lang="en-GB" sz="1800" b="0" i="0" u="none" strike="noStrike" kern="1200" cap="none" spc="0" normalizeH="0" baseline="0" noProof="0" dirty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Open Sans" panose="020B0606030504020204"/>
                          <a:ea typeface="+mn-ea"/>
                          <a:cs typeface="+mn-cs"/>
                        </a:rPr>
                        <a:t>Define what a work-life balance is.</a:t>
                      </a:r>
                    </a:p>
                    <a:p>
                      <a:pPr marL="171450" marR="0" lvl="0" indent="-17145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 typeface="Arial" panose="020B0604020202020204" pitchFamily="34" charset="0"/>
                        <a:buChar char="•"/>
                        <a:tabLst/>
                        <a:defRPr/>
                      </a:pPr>
                      <a:r>
                        <a:rPr kumimoji="0" lang="en-GB" sz="1800" b="0" i="0" u="none" strike="noStrike" kern="1200" cap="none" spc="0" normalizeH="0" baseline="0" noProof="0" dirty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Open Sans" panose="020B0606030504020204"/>
                          <a:ea typeface="+mn-ea"/>
                          <a:cs typeface="+mn-cs"/>
                        </a:rPr>
                        <a:t>Identify examples of good and bad work-life balances.</a:t>
                      </a:r>
                    </a:p>
                    <a:p>
                      <a:pPr marL="171450" marR="0" lvl="0" indent="-17145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 typeface="Arial" panose="020B0604020202020204" pitchFamily="34" charset="0"/>
                        <a:buChar char="•"/>
                        <a:tabLst/>
                        <a:defRPr/>
                      </a:pPr>
                      <a:r>
                        <a:rPr kumimoji="0" lang="en-GB" sz="1800" b="0" i="0" u="none" strike="noStrike" kern="1200" cap="none" spc="0" normalizeH="0" baseline="0" noProof="0" dirty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Open Sans" panose="020B0606030504020204"/>
                          <a:ea typeface="+mn-ea"/>
                          <a:cs typeface="+mn-cs"/>
                        </a:rPr>
                        <a:t>Identify ways to divide chores fairly.</a:t>
                      </a:r>
                    </a:p>
                  </a:txBody>
                  <a:tcPr>
                    <a:lnL w="12700" cap="flat" cmpd="sng" algn="ctr">
                      <a:solidFill>
                        <a:schemeClr val="accent3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accent3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accent3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accent3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1180415888"/>
                  </a:ext>
                </a:extLst>
              </a:tr>
              <a:tr h="443567">
                <a:tc>
                  <a:txBody>
                    <a:bodyPr/>
                    <a:lstStyle/>
                    <a:p>
                      <a:pPr algn="l">
                        <a:lnSpc>
                          <a:spcPct val="115000"/>
                        </a:lnSpc>
                      </a:pPr>
                      <a:r>
                        <a:rPr kumimoji="0" lang="en-GB" sz="1800" b="1" i="0" u="none" strike="noStrike" kern="1200" cap="none" spc="0" normalizeH="0" baseline="0" noProof="0" dirty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Open Sans" panose="020B0606030504020204" pitchFamily="34" charset="0"/>
                          <a:ea typeface="Open Sans" panose="020B0606030504020204" pitchFamily="34" charset="0"/>
                          <a:cs typeface="Open Sans" panose="020B0606030504020204" pitchFamily="34" charset="0"/>
                        </a:rPr>
                        <a:t>Main student tasks</a:t>
                      </a:r>
                      <a:endParaRPr lang="fr-FR" sz="1800" dirty="0">
                        <a:effectLst/>
                        <a:latin typeface="Open Sans" panose="020B0606030504020204" pitchFamily="34" charset="0"/>
                        <a:ea typeface="Open Sans" panose="020B0606030504020204" pitchFamily="34" charset="0"/>
                        <a:cs typeface="Open Sans" panose="020B0606030504020204" pitchFamily="34" charset="0"/>
                      </a:endParaRPr>
                    </a:p>
                  </a:txBody>
                  <a:tcPr>
                    <a:lnL w="12700" cap="flat" cmpd="sng" algn="ctr">
                      <a:solidFill>
                        <a:schemeClr val="accent3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accent3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accent3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accent3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marL="228600" marR="0" lvl="0" indent="-22860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 typeface="+mj-lt"/>
                        <a:buAutoNum type="arabicPeriod"/>
                        <a:tabLst/>
                        <a:defRPr/>
                      </a:pPr>
                      <a:r>
                        <a:rPr kumimoji="0" lang="en-GB" sz="1800" b="0" i="0" u="none" strike="noStrike" kern="1200" cap="none" spc="0" normalizeH="0" baseline="0" noProof="0" dirty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Open Sans" panose="020B0606030504020204"/>
                          <a:ea typeface="+mn-ea"/>
                          <a:cs typeface="+mn-cs"/>
                        </a:rPr>
                        <a:t>Identify ways of helping out and staying safe at school.</a:t>
                      </a:r>
                    </a:p>
                    <a:p>
                      <a:pPr marL="228600" marR="0" lvl="0" indent="-22860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 typeface="+mj-lt"/>
                        <a:buAutoNum type="arabicPeriod"/>
                        <a:tabLst/>
                        <a:defRPr/>
                      </a:pPr>
                      <a:r>
                        <a:rPr kumimoji="0" lang="en-GB" sz="1800" b="0" i="0" u="none" strike="noStrike" kern="1200" cap="none" spc="0" normalizeH="0" baseline="0" noProof="0" dirty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Open Sans" panose="020B0606030504020204"/>
                          <a:ea typeface="+mn-ea"/>
                          <a:cs typeface="+mn-cs"/>
                        </a:rPr>
                        <a:t>Create a day in the life of a typical 7-year-old in pairs and compare notes with another group. </a:t>
                      </a:r>
                    </a:p>
                    <a:p>
                      <a:pPr marL="228600" marR="0" lvl="0" indent="-22860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 typeface="+mj-lt"/>
                        <a:buAutoNum type="arabicPeriod"/>
                        <a:tabLst/>
                        <a:defRPr/>
                      </a:pPr>
                      <a:r>
                        <a:rPr kumimoji="0" lang="en-GB" sz="1800" b="0" i="0" u="none" strike="noStrike" kern="1200" cap="none" spc="0" normalizeH="0" baseline="0" noProof="0" dirty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Open Sans" panose="020B0606030504020204"/>
                          <a:ea typeface="+mn-ea"/>
                          <a:cs typeface="+mn-cs"/>
                        </a:rPr>
                        <a:t>Discuss what would happen if they had a 12-hour day at school and explore what a work-life balance is. </a:t>
                      </a:r>
                    </a:p>
                    <a:p>
                      <a:pPr marL="228600" marR="0" lvl="0" indent="-22860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 typeface="+mj-lt"/>
                        <a:buAutoNum type="arabicPeriod"/>
                        <a:tabLst/>
                        <a:defRPr/>
                      </a:pPr>
                      <a:r>
                        <a:rPr kumimoji="0" lang="en-GB" sz="1800" b="0" i="0" u="none" strike="noStrike" kern="1200" cap="none" spc="0" normalizeH="0" baseline="0" noProof="0" dirty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Open Sans" panose="020B0606030504020204"/>
                          <a:ea typeface="+mn-ea"/>
                          <a:cs typeface="+mn-cs"/>
                        </a:rPr>
                        <a:t>Look at two scenarios and decide if they have a good work-life balance.</a:t>
                      </a:r>
                    </a:p>
                    <a:p>
                      <a:pPr marL="228600" marR="0" lvl="0" indent="-22860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 typeface="+mj-lt"/>
                        <a:buAutoNum type="arabicPeriod"/>
                        <a:tabLst/>
                        <a:defRPr/>
                      </a:pPr>
                      <a:r>
                        <a:rPr kumimoji="0" lang="en-GB" sz="1800" b="0" i="0" u="none" strike="noStrike" kern="1200" cap="none" spc="0" normalizeH="0" baseline="0" noProof="0" dirty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Open Sans" panose="020B0606030504020204"/>
                          <a:ea typeface="+mn-ea"/>
                          <a:cs typeface="+mn-cs"/>
                        </a:rPr>
                        <a:t>Look at two family routines and decide if chores are fairly distributed. </a:t>
                      </a:r>
                    </a:p>
                    <a:p>
                      <a:pPr marL="228600" marR="0" lvl="0" indent="-22860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 typeface="+mj-lt"/>
                        <a:buAutoNum type="arabicPeriod"/>
                        <a:tabLst/>
                        <a:defRPr/>
                      </a:pPr>
                      <a:r>
                        <a:rPr kumimoji="0" lang="en-GB" sz="1800" b="0" i="0" u="none" strike="noStrike" kern="1200" cap="none" spc="0" normalizeH="0" baseline="0" noProof="0" dirty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Open Sans" panose="020B0606030504020204"/>
                          <a:ea typeface="+mn-ea"/>
                          <a:cs typeface="+mn-cs"/>
                        </a:rPr>
                        <a:t>Look at two final scenarios and decide whether they are healthy scenarios or not. </a:t>
                      </a:r>
                    </a:p>
                  </a:txBody>
                  <a:tcPr>
                    <a:lnL w="12700" cap="flat" cmpd="sng" algn="ctr">
                      <a:solidFill>
                        <a:schemeClr val="accent3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accent3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accent3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accent3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3276505170"/>
                  </a:ext>
                </a:extLst>
              </a:tr>
              <a:tr h="319760">
                <a:tc>
                  <a:txBody>
                    <a:bodyPr/>
                    <a:lstStyle/>
                    <a:p>
                      <a:pPr marL="0" marR="0" lvl="0" indent="0" algn="l" defTabSz="914400" rtl="0" eaLnBrk="1" fontAlgn="auto" latinLnBrk="0" hangingPunct="1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GB" sz="1800" b="1" dirty="0">
                          <a:latin typeface="Open Sans" panose="020B0606030504020204" pitchFamily="34" charset="0"/>
                          <a:ea typeface="Open Sans" panose="020B0606030504020204" pitchFamily="34" charset="0"/>
                          <a:cs typeface="Open Sans" panose="020B0606030504020204" pitchFamily="34" charset="0"/>
                        </a:rPr>
                        <a:t>Keywords</a:t>
                      </a:r>
                      <a:endParaRPr lang="fr-FR" sz="1800" dirty="0">
                        <a:effectLst/>
                        <a:latin typeface="Open Sans" panose="020B0606030504020204" pitchFamily="34" charset="0"/>
                        <a:ea typeface="Open Sans" panose="020B0606030504020204" pitchFamily="34" charset="0"/>
                        <a:cs typeface="Open Sans" panose="020B0606030504020204" pitchFamily="34" charset="0"/>
                      </a:endParaRPr>
                    </a:p>
                  </a:txBody>
                  <a:tcPr>
                    <a:lnL w="12700" cap="flat" cmpd="sng" algn="ctr">
                      <a:solidFill>
                        <a:schemeClr val="accent3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accent3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accent3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accent3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auto" latinLnBrk="0" hangingPunct="1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GB" sz="1800" dirty="0">
                          <a:latin typeface="Open Sans" panose="020B0606030504020204" pitchFamily="34" charset="0"/>
                          <a:ea typeface="Open Sans" panose="020B0606030504020204" pitchFamily="34" charset="0"/>
                          <a:cs typeface="Open Sans" panose="020B0606030504020204" pitchFamily="34" charset="0"/>
                        </a:rPr>
                        <a:t>Routine, work-life balance, fair, chores, train conductor, architect. </a:t>
                      </a:r>
                    </a:p>
                  </a:txBody>
                  <a:tcPr>
                    <a:lnL w="12700" cap="flat" cmpd="sng" algn="ctr">
                      <a:solidFill>
                        <a:schemeClr val="accent3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accent3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accent3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accent3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3421531160"/>
                  </a:ext>
                </a:extLst>
              </a:tr>
            </a:tbl>
          </a:graphicData>
        </a:graphic>
      </p:graphicFrame>
      <p:sp>
        <p:nvSpPr>
          <p:cNvPr id="2" name="TextBox 1">
            <a:extLst>
              <a:ext uri="{FF2B5EF4-FFF2-40B4-BE49-F238E27FC236}">
                <a16:creationId xmlns:a16="http://schemas.microsoft.com/office/drawing/2014/main" id="{F27674DD-E840-8A86-9114-FFC2AB2E5861}"/>
              </a:ext>
            </a:extLst>
          </p:cNvPr>
          <p:cNvSpPr txBox="1"/>
          <p:nvPr/>
        </p:nvSpPr>
        <p:spPr>
          <a:xfrm>
            <a:off x="180654" y="6273209"/>
            <a:ext cx="1350434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dirty="0">
                <a:latin typeface="Open Sans" panose="020B0606030504020204" pitchFamily="34" charset="0"/>
                <a:ea typeface="Open Sans" panose="020B0606030504020204" pitchFamily="34" charset="0"/>
                <a:cs typeface="Open Sans" panose="020B0606030504020204" pitchFamily="34" charset="0"/>
              </a:rPr>
              <a:t>Careers</a:t>
            </a:r>
          </a:p>
        </p:txBody>
      </p:sp>
    </p:spTree>
    <p:extLst>
      <p:ext uri="{BB962C8B-B14F-4D97-AF65-F5344CB8AC3E}">
        <p14:creationId xmlns:p14="http://schemas.microsoft.com/office/powerpoint/2010/main" val="1238491067"/>
      </p:ext>
    </p:extLst>
  </p:cSld>
  <p:clrMapOvr>
    <a:masterClrMapping/>
  </p:clrMapOvr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4F48B8E3-676E-AD11-3B98-7DCB6E6768D3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itle 1">
            <a:extLst>
              <a:ext uri="{FF2B5EF4-FFF2-40B4-BE49-F238E27FC236}">
                <a16:creationId xmlns:a16="http://schemas.microsoft.com/office/drawing/2014/main" id="{EA9BE4F0-8488-A2CB-7F02-14D40636E05E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180654" y="338209"/>
            <a:ext cx="11419200" cy="669188"/>
          </a:xfrm>
        </p:spPr>
        <p:txBody>
          <a:bodyPr>
            <a:noAutofit/>
          </a:bodyPr>
          <a:lstStyle/>
          <a:p>
            <a:pPr>
              <a:lnSpc>
                <a:spcPct val="107000"/>
              </a:lnSpc>
              <a:spcAft>
                <a:spcPts val="800"/>
              </a:spcAft>
            </a:pPr>
            <a:r>
              <a:rPr lang="en-GB" sz="3200" b="1" dirty="0">
                <a:effectLst/>
                <a:latin typeface="Open sans" panose="020B0606030504020204" pitchFamily="34" charset="0"/>
                <a:ea typeface="Open sans" panose="020B0606030504020204" pitchFamily="34" charset="0"/>
                <a:cs typeface="Open sans" panose="020B0606030504020204" pitchFamily="34" charset="0"/>
              </a:rPr>
              <a:t>How does technology impact jobs?</a:t>
            </a:r>
            <a:endParaRPr lang="en-GB" sz="3200" dirty="0">
              <a:effectLst/>
              <a:latin typeface="Open sans" panose="020B0606030504020204" pitchFamily="34" charset="0"/>
              <a:ea typeface="Open sans" panose="020B0606030504020204" pitchFamily="34" charset="0"/>
              <a:cs typeface="Open sans" panose="020B0606030504020204" pitchFamily="34" charset="0"/>
            </a:endParaRPr>
          </a:p>
        </p:txBody>
      </p:sp>
      <p:graphicFrame>
        <p:nvGraphicFramePr>
          <p:cNvPr id="3" name="Table 2">
            <a:extLst>
              <a:ext uri="{FF2B5EF4-FFF2-40B4-BE49-F238E27FC236}">
                <a16:creationId xmlns:a16="http://schemas.microsoft.com/office/drawing/2014/main" id="{D4F2A050-506F-2F34-5257-0DAF7011B2E5}"/>
              </a:ext>
            </a:extLst>
          </p:cNvPr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513020466"/>
              </p:ext>
            </p:extLst>
          </p:nvPr>
        </p:nvGraphicFramePr>
        <p:xfrm>
          <a:off x="180654" y="1538478"/>
          <a:ext cx="11830691" cy="3781044"/>
        </p:xfrm>
        <a:graphic>
          <a:graphicData uri="http://schemas.openxmlformats.org/drawingml/2006/table">
            <a:tbl>
              <a:tblPr/>
              <a:tblGrid>
                <a:gridCol w="1584645">
                  <a:extLst>
                    <a:ext uri="{9D8B030D-6E8A-4147-A177-3AD203B41FA5}">
                      <a16:colId xmlns:a16="http://schemas.microsoft.com/office/drawing/2014/main" val="4012795431"/>
                    </a:ext>
                  </a:extLst>
                </a:gridCol>
                <a:gridCol w="10246046">
                  <a:extLst>
                    <a:ext uri="{9D8B030D-6E8A-4147-A177-3AD203B41FA5}">
                      <a16:colId xmlns:a16="http://schemas.microsoft.com/office/drawing/2014/main" val="396374708"/>
                    </a:ext>
                  </a:extLst>
                </a:gridCol>
              </a:tblGrid>
              <a:tr h="194214">
                <a:tc gridSpan="2">
                  <a:txBody>
                    <a:bodyPr/>
                    <a:lstStyle/>
                    <a:p>
                      <a:pPr marL="0" marR="0" lvl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GB" sz="2200" b="1" kern="1200" noProof="0" dirty="0">
                          <a:solidFill>
                            <a:schemeClr val="bg1"/>
                          </a:solidFill>
                          <a:latin typeface="Open Sans" panose="020B0606030504020204" pitchFamily="34" charset="0"/>
                          <a:ea typeface="Open Sans" panose="020B0606030504020204" pitchFamily="34" charset="0"/>
                          <a:cs typeface="Open Sans" panose="020B0606030504020204" pitchFamily="34" charset="0"/>
                        </a:rPr>
                        <a:t>Key lesson information</a:t>
                      </a:r>
                    </a:p>
                  </a:txBody>
                  <a:tcPr>
                    <a:lnL w="12700" cap="flat" cmpd="sng" algn="ctr">
                      <a:solidFill>
                        <a:schemeClr val="accent3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accent3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accent3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accent3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3"/>
                    </a:solidFill>
                  </a:tcPr>
                </a:tc>
                <a:tc hMerge="1">
                  <a:txBody>
                    <a:bodyPr/>
                    <a:lstStyle/>
                    <a:p>
                      <a:pPr marL="0" marR="0" lvl="0" indent="0" algn="l" defTabSz="914400" rtl="0" eaLnBrk="1" fontAlgn="auto" latinLnBrk="0" hangingPunct="1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lang="en-GB" sz="1050" dirty="0">
                        <a:latin typeface="Open Sans" panose="020B0606030504020204" pitchFamily="34" charset="0"/>
                        <a:ea typeface="Open Sans" panose="020B0606030504020204" pitchFamily="34" charset="0"/>
                        <a:cs typeface="Open Sans" panose="020B0606030504020204" pitchFamily="34" charset="0"/>
                      </a:endParaRPr>
                    </a:p>
                  </a:txBody>
                  <a:tcPr>
                    <a:lnL w="12700" cap="flat" cmpd="sng" algn="ctr">
                      <a:solidFill>
                        <a:srgbClr val="4BC7C8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4BC7C8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4BC7C8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4BC7C8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3797540296"/>
                  </a:ext>
                </a:extLst>
              </a:tr>
              <a:tr h="168662">
                <a:tc>
                  <a:txBody>
                    <a:bodyPr/>
                    <a:lstStyle/>
                    <a:p>
                      <a:pPr marL="0" marR="0" lvl="0" indent="0" algn="l" defTabSz="914400" rtl="0" eaLnBrk="1" fontAlgn="auto" latinLnBrk="0" hangingPunct="1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en-GB" sz="1800" b="1" i="0" u="none" strike="noStrike" kern="1200" cap="none" spc="0" normalizeH="0" baseline="0" noProof="0" dirty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Open Sans" panose="020B0606030504020204" pitchFamily="34" charset="0"/>
                          <a:ea typeface="Open Sans" panose="020B0606030504020204" pitchFamily="34" charset="0"/>
                          <a:cs typeface="Open Sans" panose="020B0606030504020204" pitchFamily="34" charset="0"/>
                        </a:rPr>
                        <a:t>Objectives</a:t>
                      </a:r>
                      <a:endParaRPr lang="fr-FR" sz="1800" dirty="0">
                        <a:effectLst/>
                        <a:latin typeface="Open Sans" panose="020B0606030504020204" pitchFamily="34" charset="0"/>
                        <a:ea typeface="Open Sans" panose="020B0606030504020204" pitchFamily="34" charset="0"/>
                        <a:cs typeface="Open Sans" panose="020B0606030504020204" pitchFamily="34" charset="0"/>
                      </a:endParaRPr>
                    </a:p>
                  </a:txBody>
                  <a:tcPr>
                    <a:lnL w="12700" cap="flat" cmpd="sng" algn="ctr">
                      <a:solidFill>
                        <a:schemeClr val="accent3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accent3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accent3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accent3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 typeface="+mj-lt"/>
                        <a:buNone/>
                        <a:tabLst/>
                        <a:defRPr/>
                      </a:pPr>
                      <a:r>
                        <a:rPr kumimoji="0" lang="en-GB" sz="1800" b="0" i="0" u="none" strike="noStrike" kern="1200" cap="none" spc="0" normalizeH="0" baseline="0" noProof="0" dirty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Open Sans" panose="020B0606030504020204"/>
                          <a:ea typeface="+mn-ea"/>
                          <a:cs typeface="+mn-cs"/>
                        </a:rPr>
                        <a:t>By the end of the session, children should be able to:</a:t>
                      </a:r>
                    </a:p>
                    <a:p>
                      <a:pPr marL="171450" indent="-171450">
                        <a:buFont typeface="Arial" panose="020B0604020202020204" pitchFamily="34" charset="0"/>
                        <a:buChar char="•"/>
                      </a:pPr>
                      <a:r>
                        <a:rPr lang="en-GB" sz="1800" kern="1200" dirty="0">
                          <a:solidFill>
                            <a:schemeClr val="tx1"/>
                          </a:solidFill>
                          <a:effectLst/>
                          <a:latin typeface="Open Sans" panose="020B0606030504020204" pitchFamily="34" charset="0"/>
                          <a:ea typeface="Open Sans" panose="020B0606030504020204" pitchFamily="34" charset="0"/>
                          <a:cs typeface="Open Sans" panose="020B0606030504020204" pitchFamily="34" charset="0"/>
                        </a:rPr>
                        <a:t>Identify that technology can assist people at work.</a:t>
                      </a:r>
                    </a:p>
                    <a:p>
                      <a:pPr marL="171450" indent="-171450">
                        <a:buFont typeface="Arial" panose="020B0604020202020204" pitchFamily="34" charset="0"/>
                        <a:buChar char="•"/>
                      </a:pPr>
                      <a:r>
                        <a:rPr lang="en-GB" sz="1800" kern="1200" dirty="0">
                          <a:solidFill>
                            <a:schemeClr val="tx1"/>
                          </a:solidFill>
                          <a:effectLst/>
                          <a:latin typeface="Open Sans" panose="020B0606030504020204" pitchFamily="34" charset="0"/>
                          <a:ea typeface="Open Sans" panose="020B0606030504020204" pitchFamily="34" charset="0"/>
                          <a:cs typeface="Open Sans" panose="020B0606030504020204" pitchFamily="34" charset="0"/>
                        </a:rPr>
                        <a:t>Identify positive and negative reasons for using technology.</a:t>
                      </a:r>
                    </a:p>
                    <a:p>
                      <a:pPr marL="171450" indent="-171450">
                        <a:buFont typeface="Arial" panose="020B0604020202020204" pitchFamily="34" charset="0"/>
                        <a:buChar char="•"/>
                      </a:pPr>
                      <a:r>
                        <a:rPr lang="en-GB" sz="1800" kern="1200" dirty="0">
                          <a:solidFill>
                            <a:schemeClr val="tx1"/>
                          </a:solidFill>
                          <a:effectLst/>
                          <a:latin typeface="Open Sans" panose="020B0606030504020204" pitchFamily="34" charset="0"/>
                          <a:ea typeface="Open Sans" panose="020B0606030504020204" pitchFamily="34" charset="0"/>
                          <a:cs typeface="Open Sans" panose="020B0606030504020204" pitchFamily="34" charset="0"/>
                        </a:rPr>
                        <a:t>Identify technology that can be used by different jobs.</a:t>
                      </a:r>
                    </a:p>
                  </a:txBody>
                  <a:tcPr>
                    <a:lnL w="12700" cap="flat" cmpd="sng" algn="ctr">
                      <a:solidFill>
                        <a:schemeClr val="accent3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accent3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accent3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accent3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1180415888"/>
                  </a:ext>
                </a:extLst>
              </a:tr>
              <a:tr h="443567">
                <a:tc>
                  <a:txBody>
                    <a:bodyPr/>
                    <a:lstStyle/>
                    <a:p>
                      <a:pPr algn="l">
                        <a:lnSpc>
                          <a:spcPct val="115000"/>
                        </a:lnSpc>
                      </a:pPr>
                      <a:r>
                        <a:rPr kumimoji="0" lang="en-GB" sz="1800" b="1" i="0" u="none" strike="noStrike" kern="1200" cap="none" spc="0" normalizeH="0" baseline="0" noProof="0" dirty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Open Sans" panose="020B0606030504020204" pitchFamily="34" charset="0"/>
                          <a:ea typeface="Open Sans" panose="020B0606030504020204" pitchFamily="34" charset="0"/>
                          <a:cs typeface="Open Sans" panose="020B0606030504020204" pitchFamily="34" charset="0"/>
                        </a:rPr>
                        <a:t>Main student tasks</a:t>
                      </a:r>
                      <a:endParaRPr lang="fr-FR" sz="1800" dirty="0">
                        <a:effectLst/>
                        <a:latin typeface="Open Sans" panose="020B0606030504020204" pitchFamily="34" charset="0"/>
                        <a:ea typeface="Open Sans" panose="020B0606030504020204" pitchFamily="34" charset="0"/>
                        <a:cs typeface="Open Sans" panose="020B0606030504020204" pitchFamily="34" charset="0"/>
                      </a:endParaRPr>
                    </a:p>
                  </a:txBody>
                  <a:tcPr>
                    <a:lnL w="12700" cap="flat" cmpd="sng" algn="ctr">
                      <a:solidFill>
                        <a:schemeClr val="accent3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accent3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accent3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accent3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marL="228600" marR="0" lvl="0" indent="-22860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 typeface="+mj-lt"/>
                        <a:buAutoNum type="arabicPeriod"/>
                        <a:tabLst/>
                        <a:defRPr/>
                      </a:pPr>
                      <a:r>
                        <a:rPr kumimoji="0" lang="en-GB" sz="1800" b="0" i="0" u="none" strike="noStrike" kern="1200" cap="none" spc="0" normalizeH="0" baseline="0" noProof="0" dirty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Open Sans" panose="020B0606030504020204"/>
                          <a:ea typeface="+mn-ea"/>
                          <a:cs typeface="+mn-cs"/>
                        </a:rPr>
                        <a:t>Identify how the equipment helps people.</a:t>
                      </a:r>
                    </a:p>
                    <a:p>
                      <a:pPr marL="228600" marR="0" lvl="0" indent="-22860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 typeface="+mj-lt"/>
                        <a:buAutoNum type="arabicPeriod"/>
                        <a:tabLst/>
                        <a:defRPr/>
                      </a:pPr>
                      <a:r>
                        <a:rPr kumimoji="0" lang="en-GB" sz="1800" b="0" i="0" u="none" strike="noStrike" kern="1200" cap="none" spc="0" normalizeH="0" baseline="0" noProof="0" dirty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Open Sans" panose="020B0606030504020204"/>
                          <a:ea typeface="+mn-ea"/>
                          <a:cs typeface="+mn-cs"/>
                        </a:rPr>
                        <a:t>Watch the video clips and decide what the equipment is doing, and which jobs might be using it.</a:t>
                      </a:r>
                    </a:p>
                    <a:p>
                      <a:pPr marL="228600" marR="0" lvl="0" indent="-22860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 typeface="+mj-lt"/>
                        <a:buAutoNum type="arabicPeriod"/>
                        <a:tabLst/>
                        <a:defRPr/>
                      </a:pPr>
                      <a:r>
                        <a:rPr kumimoji="0" lang="en-GB" sz="1800" b="0" i="0" u="none" strike="noStrike" kern="1200" cap="none" spc="0" normalizeH="0" baseline="0" noProof="0" dirty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Open Sans" panose="020B0606030504020204"/>
                          <a:ea typeface="+mn-ea"/>
                          <a:cs typeface="+mn-cs"/>
                        </a:rPr>
                        <a:t>Think of positive and negative reasons for using the technology.</a:t>
                      </a:r>
                    </a:p>
                    <a:p>
                      <a:pPr marL="228600" marR="0" lvl="0" indent="-22860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 typeface="+mj-lt"/>
                        <a:buAutoNum type="arabicPeriod"/>
                        <a:tabLst/>
                        <a:defRPr/>
                      </a:pPr>
                      <a:r>
                        <a:rPr kumimoji="0" lang="en-GB" sz="1800" b="0" i="0" u="none" strike="noStrike" kern="1200" cap="none" spc="0" normalizeH="0" baseline="0" noProof="0" dirty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Open Sans" panose="020B0606030504020204"/>
                          <a:ea typeface="+mn-ea"/>
                          <a:cs typeface="+mn-cs"/>
                        </a:rPr>
                        <a:t>Decide which technology can be used to help firefighters and bicycle manufacturers. </a:t>
                      </a:r>
                    </a:p>
                  </a:txBody>
                  <a:tcPr>
                    <a:lnL w="12700" cap="flat" cmpd="sng" algn="ctr">
                      <a:solidFill>
                        <a:schemeClr val="accent3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accent3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accent3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accent3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3276505170"/>
                  </a:ext>
                </a:extLst>
              </a:tr>
              <a:tr h="319760">
                <a:tc>
                  <a:txBody>
                    <a:bodyPr/>
                    <a:lstStyle/>
                    <a:p>
                      <a:pPr marL="0" marR="0" lvl="0" indent="0" algn="l" defTabSz="914400" rtl="0" eaLnBrk="1" fontAlgn="auto" latinLnBrk="0" hangingPunct="1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GB" sz="1800" b="1" dirty="0">
                          <a:latin typeface="Open Sans" panose="020B0606030504020204" pitchFamily="34" charset="0"/>
                          <a:ea typeface="Open Sans" panose="020B0606030504020204" pitchFamily="34" charset="0"/>
                          <a:cs typeface="Open Sans" panose="020B0606030504020204" pitchFamily="34" charset="0"/>
                        </a:rPr>
                        <a:t>Keywords</a:t>
                      </a:r>
                      <a:endParaRPr lang="fr-FR" sz="1800" dirty="0">
                        <a:effectLst/>
                        <a:latin typeface="Open Sans" panose="020B0606030504020204" pitchFamily="34" charset="0"/>
                        <a:ea typeface="Open Sans" panose="020B0606030504020204" pitchFamily="34" charset="0"/>
                        <a:cs typeface="Open Sans" panose="020B0606030504020204" pitchFamily="34" charset="0"/>
                      </a:endParaRPr>
                    </a:p>
                  </a:txBody>
                  <a:tcPr>
                    <a:lnL w="12700" cap="flat" cmpd="sng" algn="ctr">
                      <a:solidFill>
                        <a:schemeClr val="accent3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accent3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accent3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accent3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auto" latinLnBrk="0" hangingPunct="1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GB" sz="1800" dirty="0">
                          <a:latin typeface="Open Sans" panose="020B0606030504020204" pitchFamily="34" charset="0"/>
                          <a:ea typeface="Open Sans" panose="020B0606030504020204" pitchFamily="34" charset="0"/>
                          <a:cs typeface="Open Sans" panose="020B0606030504020204" pitchFamily="34" charset="0"/>
                        </a:rPr>
                        <a:t>Equipment, technology, tyre automation, search engine, robotic arm, robotic waiting staff, drone, test tube inverter. </a:t>
                      </a:r>
                    </a:p>
                  </a:txBody>
                  <a:tcPr>
                    <a:lnL w="12700" cap="flat" cmpd="sng" algn="ctr">
                      <a:solidFill>
                        <a:schemeClr val="accent3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accent3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accent3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accent3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3421531160"/>
                  </a:ext>
                </a:extLst>
              </a:tr>
            </a:tbl>
          </a:graphicData>
        </a:graphic>
      </p:graphicFrame>
      <p:sp>
        <p:nvSpPr>
          <p:cNvPr id="2" name="TextBox 1">
            <a:extLst>
              <a:ext uri="{FF2B5EF4-FFF2-40B4-BE49-F238E27FC236}">
                <a16:creationId xmlns:a16="http://schemas.microsoft.com/office/drawing/2014/main" id="{3B190512-D9AE-BB23-0C3D-01640A9C90C9}"/>
              </a:ext>
            </a:extLst>
          </p:cNvPr>
          <p:cNvSpPr txBox="1"/>
          <p:nvPr/>
        </p:nvSpPr>
        <p:spPr>
          <a:xfrm>
            <a:off x="180654" y="6273209"/>
            <a:ext cx="1350434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dirty="0">
                <a:latin typeface="Open Sans" panose="020B0606030504020204" pitchFamily="34" charset="0"/>
                <a:ea typeface="Open Sans" panose="020B0606030504020204" pitchFamily="34" charset="0"/>
                <a:cs typeface="Open Sans" panose="020B0606030504020204" pitchFamily="34" charset="0"/>
              </a:rPr>
              <a:t>Careers</a:t>
            </a:r>
          </a:p>
        </p:txBody>
      </p:sp>
    </p:spTree>
    <p:extLst>
      <p:ext uri="{BB962C8B-B14F-4D97-AF65-F5344CB8AC3E}">
        <p14:creationId xmlns:p14="http://schemas.microsoft.com/office/powerpoint/2010/main" val="1957839548"/>
      </p:ext>
    </p:extLst>
  </p:cSld>
  <p:clrMapOvr>
    <a:masterClrMapping/>
  </p:clrMapOvr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BC65675E-58C0-C367-BA2B-1E28198BC289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itle 1">
            <a:extLst>
              <a:ext uri="{FF2B5EF4-FFF2-40B4-BE49-F238E27FC236}">
                <a16:creationId xmlns:a16="http://schemas.microsoft.com/office/drawing/2014/main" id="{AB48BE9A-60D7-3526-B4CC-1182F60D1891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180654" y="338209"/>
            <a:ext cx="11419200" cy="669188"/>
          </a:xfrm>
        </p:spPr>
        <p:txBody>
          <a:bodyPr>
            <a:noAutofit/>
          </a:bodyPr>
          <a:lstStyle/>
          <a:p>
            <a:pPr>
              <a:lnSpc>
                <a:spcPct val="107000"/>
              </a:lnSpc>
              <a:spcAft>
                <a:spcPts val="800"/>
              </a:spcAft>
            </a:pPr>
            <a:r>
              <a:rPr lang="en-GB" sz="3200" b="1" dirty="0">
                <a:effectLst/>
                <a:latin typeface="Open sans" panose="020B0606030504020204" pitchFamily="34" charset="0"/>
                <a:ea typeface="Open sans" panose="020B0606030504020204" pitchFamily="34" charset="0"/>
                <a:cs typeface="Open sans" panose="020B0606030504020204" pitchFamily="34" charset="0"/>
              </a:rPr>
              <a:t>What are career sectors?</a:t>
            </a:r>
            <a:endParaRPr lang="en-GB" sz="3200" dirty="0">
              <a:effectLst/>
              <a:latin typeface="Open sans" panose="020B0606030504020204" pitchFamily="34" charset="0"/>
              <a:ea typeface="Open sans" panose="020B0606030504020204" pitchFamily="34" charset="0"/>
              <a:cs typeface="Open sans" panose="020B0606030504020204" pitchFamily="34" charset="0"/>
            </a:endParaRPr>
          </a:p>
        </p:txBody>
      </p:sp>
      <p:graphicFrame>
        <p:nvGraphicFramePr>
          <p:cNvPr id="3" name="Table 2">
            <a:extLst>
              <a:ext uri="{FF2B5EF4-FFF2-40B4-BE49-F238E27FC236}">
                <a16:creationId xmlns:a16="http://schemas.microsoft.com/office/drawing/2014/main" id="{6359D7C2-5DF0-AD35-F206-7F40EE94CAAE}"/>
              </a:ext>
            </a:extLst>
          </p:cNvPr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1275056486"/>
              </p:ext>
            </p:extLst>
          </p:nvPr>
        </p:nvGraphicFramePr>
        <p:xfrm>
          <a:off x="180654" y="1623541"/>
          <a:ext cx="11830691" cy="3506724"/>
        </p:xfrm>
        <a:graphic>
          <a:graphicData uri="http://schemas.openxmlformats.org/drawingml/2006/table">
            <a:tbl>
              <a:tblPr/>
              <a:tblGrid>
                <a:gridCol w="1584645">
                  <a:extLst>
                    <a:ext uri="{9D8B030D-6E8A-4147-A177-3AD203B41FA5}">
                      <a16:colId xmlns:a16="http://schemas.microsoft.com/office/drawing/2014/main" val="4012795431"/>
                    </a:ext>
                  </a:extLst>
                </a:gridCol>
                <a:gridCol w="10246046">
                  <a:extLst>
                    <a:ext uri="{9D8B030D-6E8A-4147-A177-3AD203B41FA5}">
                      <a16:colId xmlns:a16="http://schemas.microsoft.com/office/drawing/2014/main" val="396374708"/>
                    </a:ext>
                  </a:extLst>
                </a:gridCol>
              </a:tblGrid>
              <a:tr h="194214">
                <a:tc gridSpan="2">
                  <a:txBody>
                    <a:bodyPr/>
                    <a:lstStyle/>
                    <a:p>
                      <a:pPr marL="0" marR="0" lvl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GB" sz="2200" b="1" kern="1200" noProof="0" dirty="0">
                          <a:solidFill>
                            <a:schemeClr val="bg1"/>
                          </a:solidFill>
                          <a:latin typeface="Open Sans" panose="020B0606030504020204" pitchFamily="34" charset="0"/>
                          <a:ea typeface="Open Sans" panose="020B0606030504020204" pitchFamily="34" charset="0"/>
                          <a:cs typeface="Open Sans" panose="020B0606030504020204" pitchFamily="34" charset="0"/>
                        </a:rPr>
                        <a:t>Key lesson information</a:t>
                      </a:r>
                    </a:p>
                  </a:txBody>
                  <a:tcPr>
                    <a:lnL w="12700" cap="flat" cmpd="sng" algn="ctr">
                      <a:solidFill>
                        <a:schemeClr val="accent3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accent3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accent3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accent3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3"/>
                    </a:solidFill>
                  </a:tcPr>
                </a:tc>
                <a:tc hMerge="1">
                  <a:txBody>
                    <a:bodyPr/>
                    <a:lstStyle/>
                    <a:p>
                      <a:pPr marL="0" marR="0" lvl="0" indent="0" algn="l" defTabSz="914400" rtl="0" eaLnBrk="1" fontAlgn="auto" latinLnBrk="0" hangingPunct="1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lang="en-GB" sz="1050" dirty="0">
                        <a:latin typeface="Open Sans" panose="020B0606030504020204" pitchFamily="34" charset="0"/>
                        <a:ea typeface="Open Sans" panose="020B0606030504020204" pitchFamily="34" charset="0"/>
                        <a:cs typeface="Open Sans" panose="020B0606030504020204" pitchFamily="34" charset="0"/>
                      </a:endParaRPr>
                    </a:p>
                  </a:txBody>
                  <a:tcPr>
                    <a:lnL w="12700" cap="flat" cmpd="sng" algn="ctr">
                      <a:solidFill>
                        <a:srgbClr val="4BC7C8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4BC7C8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4BC7C8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4BC7C8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3797540296"/>
                  </a:ext>
                </a:extLst>
              </a:tr>
              <a:tr h="168662">
                <a:tc>
                  <a:txBody>
                    <a:bodyPr/>
                    <a:lstStyle/>
                    <a:p>
                      <a:pPr marL="0" marR="0" lvl="0" indent="0" algn="l" defTabSz="914400" rtl="0" eaLnBrk="1" fontAlgn="auto" latinLnBrk="0" hangingPunct="1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en-GB" sz="1800" b="1" i="0" u="none" strike="noStrike" kern="1200" cap="none" spc="0" normalizeH="0" baseline="0" noProof="0" dirty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Open Sans" panose="020B0606030504020204" pitchFamily="34" charset="0"/>
                          <a:ea typeface="Open Sans" panose="020B0606030504020204" pitchFamily="34" charset="0"/>
                          <a:cs typeface="Open Sans" panose="020B0606030504020204" pitchFamily="34" charset="0"/>
                        </a:rPr>
                        <a:t>Objectives</a:t>
                      </a:r>
                      <a:endParaRPr lang="fr-FR" sz="1800" dirty="0">
                        <a:effectLst/>
                        <a:latin typeface="Open Sans" panose="020B0606030504020204" pitchFamily="34" charset="0"/>
                        <a:ea typeface="Open Sans" panose="020B0606030504020204" pitchFamily="34" charset="0"/>
                        <a:cs typeface="Open Sans" panose="020B0606030504020204" pitchFamily="34" charset="0"/>
                      </a:endParaRPr>
                    </a:p>
                  </a:txBody>
                  <a:tcPr>
                    <a:lnL w="12700" cap="flat" cmpd="sng" algn="ctr">
                      <a:solidFill>
                        <a:schemeClr val="accent3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accent3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accent3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accent3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 typeface="+mj-lt"/>
                        <a:buNone/>
                        <a:tabLst/>
                        <a:defRPr/>
                      </a:pPr>
                      <a:r>
                        <a:rPr kumimoji="0" lang="en-GB" sz="1800" b="0" i="0" u="none" strike="noStrike" kern="1200" cap="none" spc="0" normalizeH="0" baseline="0" noProof="0" dirty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Open Sans" panose="020B0606030504020204"/>
                          <a:ea typeface="+mn-ea"/>
                          <a:cs typeface="+mn-cs"/>
                        </a:rPr>
                        <a:t>By the end of the session, children should be able to:</a:t>
                      </a:r>
                    </a:p>
                    <a:p>
                      <a:pPr marL="171450" marR="0" lvl="0" indent="-17145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 typeface="Arial" panose="020B0604020202020204" pitchFamily="34" charset="0"/>
                        <a:buChar char="•"/>
                        <a:tabLst/>
                        <a:defRPr/>
                      </a:pPr>
                      <a:r>
                        <a:rPr kumimoji="0" lang="en-GB" sz="1800" b="0" i="0" u="none" strike="noStrike" kern="1200" cap="none" spc="0" normalizeH="0" baseline="0" noProof="0" dirty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Open Sans" panose="020B0606030504020204"/>
                          <a:ea typeface="+mn-ea"/>
                          <a:cs typeface="+mn-cs"/>
                        </a:rPr>
                        <a:t>Give some reasons why different jobs have uniforms. </a:t>
                      </a:r>
                    </a:p>
                    <a:p>
                      <a:pPr marL="171450" marR="0" lvl="0" indent="-17145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 typeface="Arial" panose="020B0604020202020204" pitchFamily="34" charset="0"/>
                        <a:buChar char="•"/>
                        <a:tabLst/>
                        <a:defRPr/>
                      </a:pPr>
                      <a:r>
                        <a:rPr kumimoji="0" lang="en-GB" sz="1800" b="0" i="0" u="none" strike="noStrike" kern="1200" cap="none" spc="0" normalizeH="0" baseline="0" noProof="0" dirty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Open Sans" panose="020B0606030504020204"/>
                          <a:ea typeface="+mn-ea"/>
                          <a:cs typeface="+mn-cs"/>
                        </a:rPr>
                        <a:t>Explain that careers can be grouped into different sectors.</a:t>
                      </a:r>
                    </a:p>
                  </a:txBody>
                  <a:tcPr>
                    <a:lnL w="12700" cap="flat" cmpd="sng" algn="ctr">
                      <a:solidFill>
                        <a:schemeClr val="accent3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accent3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accent3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accent3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1180415888"/>
                  </a:ext>
                </a:extLst>
              </a:tr>
              <a:tr h="443567">
                <a:tc>
                  <a:txBody>
                    <a:bodyPr/>
                    <a:lstStyle/>
                    <a:p>
                      <a:pPr algn="l">
                        <a:lnSpc>
                          <a:spcPct val="115000"/>
                        </a:lnSpc>
                      </a:pPr>
                      <a:r>
                        <a:rPr kumimoji="0" lang="en-GB" sz="1800" b="1" i="0" u="none" strike="noStrike" kern="1200" cap="none" spc="0" normalizeH="0" baseline="0" noProof="0" dirty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Open Sans" panose="020B0606030504020204" pitchFamily="34" charset="0"/>
                          <a:ea typeface="Open Sans" panose="020B0606030504020204" pitchFamily="34" charset="0"/>
                          <a:cs typeface="Open Sans" panose="020B0606030504020204" pitchFamily="34" charset="0"/>
                        </a:rPr>
                        <a:t>Main student tasks</a:t>
                      </a:r>
                      <a:endParaRPr lang="fr-FR" sz="1800" dirty="0">
                        <a:effectLst/>
                        <a:latin typeface="Open Sans" panose="020B0606030504020204" pitchFamily="34" charset="0"/>
                        <a:ea typeface="Open Sans" panose="020B0606030504020204" pitchFamily="34" charset="0"/>
                        <a:cs typeface="Open Sans" panose="020B0606030504020204" pitchFamily="34" charset="0"/>
                      </a:endParaRPr>
                    </a:p>
                  </a:txBody>
                  <a:tcPr>
                    <a:lnL w="12700" cap="flat" cmpd="sng" algn="ctr">
                      <a:solidFill>
                        <a:schemeClr val="accent3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accent3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accent3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accent3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marL="228600" marR="0" lvl="0" indent="-22860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 typeface="+mj-lt"/>
                        <a:buAutoNum type="arabicPeriod"/>
                        <a:tabLst/>
                        <a:defRPr/>
                      </a:pPr>
                      <a:r>
                        <a:rPr kumimoji="0" lang="en-GB" sz="1800" b="0" i="0" u="none" strike="noStrike" kern="1200" cap="none" spc="0" normalizeH="0" baseline="0" noProof="0" dirty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Open Sans" panose="020B0606030504020204"/>
                          <a:ea typeface="+mn-ea"/>
                          <a:cs typeface="+mn-cs"/>
                        </a:rPr>
                        <a:t>Match the job names to the images and discuss why those jobs have uniforms.</a:t>
                      </a:r>
                    </a:p>
                    <a:p>
                      <a:pPr marL="228600" marR="0" lvl="0" indent="-22860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 typeface="+mj-lt"/>
                        <a:buAutoNum type="arabicPeriod"/>
                        <a:tabLst/>
                        <a:defRPr/>
                      </a:pPr>
                      <a:r>
                        <a:rPr kumimoji="0" lang="en-GB" sz="1800" b="0" i="0" u="none" strike="noStrike" kern="1200" cap="none" spc="0" normalizeH="0" baseline="0" noProof="0" dirty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Open Sans" panose="020B0606030504020204"/>
                          <a:ea typeface="+mn-ea"/>
                          <a:cs typeface="+mn-cs"/>
                        </a:rPr>
                        <a:t>Discuss how and why some jobs have different uniforms for different roles. </a:t>
                      </a:r>
                    </a:p>
                    <a:p>
                      <a:pPr marL="228600" marR="0" lvl="0" indent="-22860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 typeface="+mj-lt"/>
                        <a:buAutoNum type="arabicPeriod"/>
                        <a:tabLst/>
                        <a:defRPr/>
                      </a:pPr>
                      <a:r>
                        <a:rPr kumimoji="0" lang="en-GB" sz="1800" b="0" i="0" u="none" strike="noStrike" kern="1200" cap="none" spc="0" normalizeH="0" baseline="0" noProof="0" dirty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Open Sans" panose="020B0606030504020204"/>
                          <a:ea typeface="+mn-ea"/>
                          <a:cs typeface="+mn-cs"/>
                        </a:rPr>
                        <a:t>Explore the career sectors in Unifrog’s Careers library and design a fact file about one of the careers explored. </a:t>
                      </a:r>
                    </a:p>
                    <a:p>
                      <a:pPr marL="228600" marR="0" lvl="0" indent="-22860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 typeface="+mj-lt"/>
                        <a:buAutoNum type="arabicPeriod"/>
                        <a:tabLst/>
                        <a:defRPr/>
                      </a:pPr>
                      <a:r>
                        <a:rPr kumimoji="0" lang="en-GB" sz="1800" b="0" i="0" u="none" strike="noStrike" kern="1200" cap="none" spc="0" normalizeH="0" baseline="0" noProof="0" dirty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Open Sans" panose="020B0606030504020204"/>
                          <a:ea typeface="+mn-ea"/>
                          <a:cs typeface="+mn-cs"/>
                        </a:rPr>
                        <a:t>Decide which sector each career might belong to. </a:t>
                      </a:r>
                    </a:p>
                  </a:txBody>
                  <a:tcPr>
                    <a:lnL w="12700" cap="flat" cmpd="sng" algn="ctr">
                      <a:solidFill>
                        <a:schemeClr val="accent3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accent3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accent3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accent3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3276505170"/>
                  </a:ext>
                </a:extLst>
              </a:tr>
              <a:tr h="319760">
                <a:tc>
                  <a:txBody>
                    <a:bodyPr/>
                    <a:lstStyle/>
                    <a:p>
                      <a:pPr marL="0" marR="0" lvl="0" indent="0" algn="l" defTabSz="914400" rtl="0" eaLnBrk="1" fontAlgn="auto" latinLnBrk="0" hangingPunct="1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GB" sz="1800" b="1" dirty="0">
                          <a:latin typeface="Open Sans" panose="020B0606030504020204" pitchFamily="34" charset="0"/>
                          <a:ea typeface="Open Sans" panose="020B0606030504020204" pitchFamily="34" charset="0"/>
                          <a:cs typeface="Open Sans" panose="020B0606030504020204" pitchFamily="34" charset="0"/>
                        </a:rPr>
                        <a:t>Keywords</a:t>
                      </a:r>
                      <a:endParaRPr lang="fr-FR" sz="1800" dirty="0">
                        <a:effectLst/>
                        <a:latin typeface="Open Sans" panose="020B0606030504020204" pitchFamily="34" charset="0"/>
                        <a:ea typeface="Open Sans" panose="020B0606030504020204" pitchFamily="34" charset="0"/>
                        <a:cs typeface="Open Sans" panose="020B0606030504020204" pitchFamily="34" charset="0"/>
                      </a:endParaRPr>
                    </a:p>
                  </a:txBody>
                  <a:tcPr>
                    <a:lnL w="12700" cap="flat" cmpd="sng" algn="ctr">
                      <a:solidFill>
                        <a:schemeClr val="accent3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accent3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accent3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accent3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auto" latinLnBrk="0" hangingPunct="1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GB" sz="1800" dirty="0">
                          <a:latin typeface="Open Sans" panose="020B0606030504020204" pitchFamily="34" charset="0"/>
                          <a:ea typeface="Open Sans" panose="020B0606030504020204" pitchFamily="34" charset="0"/>
                          <a:cs typeface="Open Sans" panose="020B0606030504020204" pitchFamily="34" charset="0"/>
                        </a:rPr>
                        <a:t>Career sector, uniform, role, paramedic pilot, radiographer, lifeguard, mountain rescue, firefighter. </a:t>
                      </a:r>
                    </a:p>
                  </a:txBody>
                  <a:tcPr>
                    <a:lnL w="12700" cap="flat" cmpd="sng" algn="ctr">
                      <a:solidFill>
                        <a:schemeClr val="accent3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accent3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accent3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accent3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3421531160"/>
                  </a:ext>
                </a:extLst>
              </a:tr>
            </a:tbl>
          </a:graphicData>
        </a:graphic>
      </p:graphicFrame>
      <p:sp>
        <p:nvSpPr>
          <p:cNvPr id="2" name="TextBox 1">
            <a:extLst>
              <a:ext uri="{FF2B5EF4-FFF2-40B4-BE49-F238E27FC236}">
                <a16:creationId xmlns:a16="http://schemas.microsoft.com/office/drawing/2014/main" id="{4ED14785-D97D-676A-83A6-B6186DBC2B23}"/>
              </a:ext>
            </a:extLst>
          </p:cNvPr>
          <p:cNvSpPr txBox="1"/>
          <p:nvPr/>
        </p:nvSpPr>
        <p:spPr>
          <a:xfrm>
            <a:off x="180654" y="6273209"/>
            <a:ext cx="1350434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dirty="0">
                <a:latin typeface="Open Sans" panose="020B0606030504020204" pitchFamily="34" charset="0"/>
                <a:ea typeface="Open Sans" panose="020B0606030504020204" pitchFamily="34" charset="0"/>
                <a:cs typeface="Open Sans" panose="020B0606030504020204" pitchFamily="34" charset="0"/>
              </a:rPr>
              <a:t>Careers</a:t>
            </a:r>
          </a:p>
        </p:txBody>
      </p:sp>
    </p:spTree>
    <p:extLst>
      <p:ext uri="{BB962C8B-B14F-4D97-AF65-F5344CB8AC3E}">
        <p14:creationId xmlns:p14="http://schemas.microsoft.com/office/powerpoint/2010/main" val="3943948680"/>
      </p:ext>
    </p:extLst>
  </p:cSld>
  <p:clrMapOvr>
    <a:masterClrMapping/>
  </p:clrMapOvr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BF4C9D8E-F6E8-5849-AA08-4E2C2E916C1F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itle 1">
            <a:extLst>
              <a:ext uri="{FF2B5EF4-FFF2-40B4-BE49-F238E27FC236}">
                <a16:creationId xmlns:a16="http://schemas.microsoft.com/office/drawing/2014/main" id="{ED0BD1CE-3C08-8A65-3B73-D08365B63191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180654" y="338209"/>
            <a:ext cx="11419200" cy="669188"/>
          </a:xfrm>
        </p:spPr>
        <p:txBody>
          <a:bodyPr>
            <a:noAutofit/>
          </a:bodyPr>
          <a:lstStyle/>
          <a:p>
            <a:pPr>
              <a:lnSpc>
                <a:spcPct val="107000"/>
              </a:lnSpc>
              <a:spcAft>
                <a:spcPts val="800"/>
              </a:spcAft>
            </a:pPr>
            <a:r>
              <a:rPr lang="en-GB" sz="3200" b="1" dirty="0">
                <a:effectLst/>
                <a:latin typeface="Open sans" panose="020B0606030504020204" pitchFamily="34" charset="0"/>
                <a:ea typeface="Open sans" panose="020B0606030504020204" pitchFamily="34" charset="0"/>
                <a:cs typeface="Open sans" panose="020B0606030504020204" pitchFamily="34" charset="0"/>
              </a:rPr>
              <a:t>What is a career journey?</a:t>
            </a:r>
            <a:endParaRPr lang="en-GB" sz="3200" dirty="0">
              <a:effectLst/>
              <a:latin typeface="Open sans" panose="020B0606030504020204" pitchFamily="34" charset="0"/>
              <a:ea typeface="Open sans" panose="020B0606030504020204" pitchFamily="34" charset="0"/>
              <a:cs typeface="Open sans" panose="020B0606030504020204" pitchFamily="34" charset="0"/>
            </a:endParaRPr>
          </a:p>
        </p:txBody>
      </p:sp>
      <p:graphicFrame>
        <p:nvGraphicFramePr>
          <p:cNvPr id="3" name="Table 2">
            <a:extLst>
              <a:ext uri="{FF2B5EF4-FFF2-40B4-BE49-F238E27FC236}">
                <a16:creationId xmlns:a16="http://schemas.microsoft.com/office/drawing/2014/main" id="{54F528D5-C9E2-F4CC-76D2-FA66333A311D}"/>
              </a:ext>
            </a:extLst>
          </p:cNvPr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1316769799"/>
              </p:ext>
            </p:extLst>
          </p:nvPr>
        </p:nvGraphicFramePr>
        <p:xfrm>
          <a:off x="180654" y="1555809"/>
          <a:ext cx="11830691" cy="3739896"/>
        </p:xfrm>
        <a:graphic>
          <a:graphicData uri="http://schemas.openxmlformats.org/drawingml/2006/table">
            <a:tbl>
              <a:tblPr/>
              <a:tblGrid>
                <a:gridCol w="1584645">
                  <a:extLst>
                    <a:ext uri="{9D8B030D-6E8A-4147-A177-3AD203B41FA5}">
                      <a16:colId xmlns:a16="http://schemas.microsoft.com/office/drawing/2014/main" val="4012795431"/>
                    </a:ext>
                  </a:extLst>
                </a:gridCol>
                <a:gridCol w="10246046">
                  <a:extLst>
                    <a:ext uri="{9D8B030D-6E8A-4147-A177-3AD203B41FA5}">
                      <a16:colId xmlns:a16="http://schemas.microsoft.com/office/drawing/2014/main" val="396374708"/>
                    </a:ext>
                  </a:extLst>
                </a:gridCol>
              </a:tblGrid>
              <a:tr h="194214">
                <a:tc gridSpan="2">
                  <a:txBody>
                    <a:bodyPr/>
                    <a:lstStyle/>
                    <a:p>
                      <a:pPr marL="0" marR="0" lvl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GB" sz="2200" b="1" kern="1200" noProof="0" dirty="0">
                          <a:solidFill>
                            <a:schemeClr val="bg1"/>
                          </a:solidFill>
                          <a:latin typeface="Open Sans" panose="020B0606030504020204" pitchFamily="34" charset="0"/>
                          <a:ea typeface="Open Sans" panose="020B0606030504020204" pitchFamily="34" charset="0"/>
                          <a:cs typeface="Open Sans" panose="020B0606030504020204" pitchFamily="34" charset="0"/>
                        </a:rPr>
                        <a:t>Key lesson information</a:t>
                      </a:r>
                    </a:p>
                  </a:txBody>
                  <a:tcPr>
                    <a:lnL w="12700" cap="flat" cmpd="sng" algn="ctr">
                      <a:solidFill>
                        <a:schemeClr val="accent3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accent3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accent3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accent3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3"/>
                    </a:solidFill>
                  </a:tcPr>
                </a:tc>
                <a:tc hMerge="1">
                  <a:txBody>
                    <a:bodyPr/>
                    <a:lstStyle/>
                    <a:p>
                      <a:pPr marL="0" marR="0" lvl="0" indent="0" algn="l" defTabSz="914400" rtl="0" eaLnBrk="1" fontAlgn="auto" latinLnBrk="0" hangingPunct="1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lang="en-GB" sz="1050" dirty="0">
                        <a:latin typeface="Open Sans" panose="020B0606030504020204" pitchFamily="34" charset="0"/>
                        <a:ea typeface="Open Sans" panose="020B0606030504020204" pitchFamily="34" charset="0"/>
                        <a:cs typeface="Open Sans" panose="020B0606030504020204" pitchFamily="34" charset="0"/>
                      </a:endParaRPr>
                    </a:p>
                  </a:txBody>
                  <a:tcPr>
                    <a:lnL w="12700" cap="flat" cmpd="sng" algn="ctr">
                      <a:solidFill>
                        <a:srgbClr val="4BC7C8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4BC7C8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4BC7C8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4BC7C8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3797540296"/>
                  </a:ext>
                </a:extLst>
              </a:tr>
              <a:tr h="168662">
                <a:tc>
                  <a:txBody>
                    <a:bodyPr/>
                    <a:lstStyle/>
                    <a:p>
                      <a:pPr marL="0" marR="0" lvl="0" indent="0" algn="l" defTabSz="914400" rtl="0" eaLnBrk="1" fontAlgn="auto" latinLnBrk="0" hangingPunct="1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en-GB" sz="1800" b="1" i="0" u="none" strike="noStrike" kern="1200" cap="none" spc="0" normalizeH="0" baseline="0" noProof="0" dirty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Open Sans" panose="020B0606030504020204" pitchFamily="34" charset="0"/>
                          <a:ea typeface="Open Sans" panose="020B0606030504020204" pitchFamily="34" charset="0"/>
                          <a:cs typeface="Open Sans" panose="020B0606030504020204" pitchFamily="34" charset="0"/>
                        </a:rPr>
                        <a:t>Objectives</a:t>
                      </a:r>
                      <a:endParaRPr lang="fr-FR" sz="1800" dirty="0">
                        <a:effectLst/>
                        <a:latin typeface="Open Sans" panose="020B0606030504020204" pitchFamily="34" charset="0"/>
                        <a:ea typeface="Open Sans" panose="020B0606030504020204" pitchFamily="34" charset="0"/>
                        <a:cs typeface="Open Sans" panose="020B0606030504020204" pitchFamily="34" charset="0"/>
                      </a:endParaRPr>
                    </a:p>
                  </a:txBody>
                  <a:tcPr>
                    <a:lnL w="12700" cap="flat" cmpd="sng" algn="ctr">
                      <a:solidFill>
                        <a:schemeClr val="accent3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accent3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accent3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accent3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 typeface="+mj-lt"/>
                        <a:buNone/>
                        <a:tabLst/>
                        <a:defRPr/>
                      </a:pPr>
                      <a:r>
                        <a:rPr kumimoji="0" lang="en-GB" sz="1800" b="0" i="0" u="none" strike="noStrike" kern="1200" cap="none" spc="0" normalizeH="0" baseline="0" noProof="0" dirty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Open Sans" panose="020B0606030504020204"/>
                          <a:ea typeface="+mn-ea"/>
                          <a:cs typeface="+mn-cs"/>
                        </a:rPr>
                        <a:t>By the end of the session, children should be able to:</a:t>
                      </a:r>
                    </a:p>
                    <a:p>
                      <a:pPr marL="171450" marR="0" lvl="0" indent="-17145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 typeface="Arial" panose="020B0604020202020204" pitchFamily="34" charset="0"/>
                        <a:buChar char="•"/>
                        <a:tabLst/>
                        <a:defRPr/>
                      </a:pPr>
                      <a:r>
                        <a:rPr kumimoji="0" lang="en-GB" sz="1800" b="0" i="0" u="none" strike="noStrike" kern="1200" cap="none" spc="0" normalizeH="0" baseline="0" noProof="0" dirty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Open Sans" panose="020B0606030504020204"/>
                          <a:ea typeface="+mn-ea"/>
                          <a:cs typeface="+mn-cs"/>
                        </a:rPr>
                        <a:t>Explain what a career journey is.</a:t>
                      </a:r>
                    </a:p>
                    <a:p>
                      <a:pPr marL="171450" marR="0" lvl="0" indent="-17145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 typeface="Arial" panose="020B0604020202020204" pitchFamily="34" charset="0"/>
                        <a:buChar char="•"/>
                        <a:tabLst/>
                        <a:defRPr/>
                      </a:pPr>
                      <a:r>
                        <a:rPr kumimoji="0" lang="en-GB" sz="1800" b="0" i="0" u="none" strike="noStrike" kern="1200" cap="none" spc="0" normalizeH="0" baseline="0" noProof="0" dirty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Open Sans" panose="020B0606030504020204"/>
                          <a:ea typeface="+mn-ea"/>
                          <a:cs typeface="+mn-cs"/>
                        </a:rPr>
                        <a:t>Give reasons why a career journey might change.</a:t>
                      </a:r>
                    </a:p>
                  </a:txBody>
                  <a:tcPr>
                    <a:lnL w="12700" cap="flat" cmpd="sng" algn="ctr">
                      <a:solidFill>
                        <a:schemeClr val="accent3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accent3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accent3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accent3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1180415888"/>
                  </a:ext>
                </a:extLst>
              </a:tr>
              <a:tr h="443567">
                <a:tc>
                  <a:txBody>
                    <a:bodyPr/>
                    <a:lstStyle/>
                    <a:p>
                      <a:pPr algn="l">
                        <a:lnSpc>
                          <a:spcPct val="115000"/>
                        </a:lnSpc>
                      </a:pPr>
                      <a:r>
                        <a:rPr kumimoji="0" lang="en-GB" sz="1800" b="1" i="0" u="none" strike="noStrike" kern="1200" cap="none" spc="0" normalizeH="0" baseline="0" noProof="0" dirty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Open Sans" panose="020B0606030504020204" pitchFamily="34" charset="0"/>
                          <a:ea typeface="Open Sans" panose="020B0606030504020204" pitchFamily="34" charset="0"/>
                          <a:cs typeface="Open Sans" panose="020B0606030504020204" pitchFamily="34" charset="0"/>
                        </a:rPr>
                        <a:t>Main student tasks</a:t>
                      </a:r>
                      <a:endParaRPr lang="fr-FR" sz="1800" dirty="0">
                        <a:effectLst/>
                        <a:latin typeface="Open Sans" panose="020B0606030504020204" pitchFamily="34" charset="0"/>
                        <a:ea typeface="Open Sans" panose="020B0606030504020204" pitchFamily="34" charset="0"/>
                        <a:cs typeface="Open Sans" panose="020B0606030504020204" pitchFamily="34" charset="0"/>
                      </a:endParaRPr>
                    </a:p>
                  </a:txBody>
                  <a:tcPr>
                    <a:lnL w="12700" cap="flat" cmpd="sng" algn="ctr">
                      <a:solidFill>
                        <a:schemeClr val="accent3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accent3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accent3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accent3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marL="228600" marR="0" lvl="0" indent="-22860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 typeface="+mj-lt"/>
                        <a:buAutoNum type="arabicPeriod"/>
                        <a:tabLst/>
                        <a:defRPr/>
                      </a:pPr>
                      <a:r>
                        <a:rPr kumimoji="0" lang="en-GB" sz="1800" b="0" i="0" u="none" strike="noStrike" kern="1200" cap="none" spc="0" normalizeH="0" baseline="0" noProof="0" dirty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Open Sans" panose="020B0606030504020204"/>
                          <a:ea typeface="+mn-ea"/>
                          <a:cs typeface="+mn-cs"/>
                        </a:rPr>
                        <a:t>Decide on the difference between careers and jobs. </a:t>
                      </a:r>
                    </a:p>
                    <a:p>
                      <a:pPr marL="228600" marR="0" lvl="0" indent="-22860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 typeface="+mj-lt"/>
                        <a:buAutoNum type="arabicPeriod"/>
                        <a:tabLst/>
                        <a:defRPr/>
                      </a:pPr>
                      <a:r>
                        <a:rPr kumimoji="0" lang="en-GB" sz="1800" b="0" i="0" u="none" strike="noStrike" kern="1200" cap="none" spc="0" normalizeH="0" baseline="0" noProof="0" dirty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Open Sans" panose="020B0606030504020204"/>
                          <a:ea typeface="+mn-ea"/>
                          <a:cs typeface="+mn-cs"/>
                        </a:rPr>
                        <a:t>Watch the video and answer the questions. </a:t>
                      </a:r>
                    </a:p>
                    <a:p>
                      <a:pPr marL="228600" marR="0" lvl="0" indent="-22860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 typeface="+mj-lt"/>
                        <a:buAutoNum type="arabicPeriod"/>
                        <a:tabLst/>
                        <a:defRPr/>
                      </a:pPr>
                      <a:r>
                        <a:rPr kumimoji="0" lang="en-GB" sz="1800" b="0" i="0" u="none" strike="noStrike" kern="1200" cap="none" spc="0" normalizeH="0" baseline="0" noProof="0" dirty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Open Sans" panose="020B0606030504020204"/>
                          <a:ea typeface="+mn-ea"/>
                          <a:cs typeface="+mn-cs"/>
                        </a:rPr>
                        <a:t>Create a list of questions about career journeys. </a:t>
                      </a:r>
                    </a:p>
                    <a:p>
                      <a:pPr marL="228600" marR="0" lvl="0" indent="-22860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 typeface="+mj-lt"/>
                        <a:buAutoNum type="arabicPeriod"/>
                        <a:tabLst/>
                        <a:defRPr/>
                      </a:pPr>
                      <a:r>
                        <a:rPr kumimoji="0" lang="en-GB" sz="1800" b="0" i="0" u="none" strike="noStrike" kern="1200" cap="none" spc="0" normalizeH="0" baseline="0" noProof="0" dirty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Open Sans" panose="020B0606030504020204"/>
                          <a:ea typeface="+mn-ea"/>
                          <a:cs typeface="+mn-cs"/>
                        </a:rPr>
                        <a:t>Play a game to explore how people’s lives can have unexpected changes and how these changes can impact careers. </a:t>
                      </a:r>
                    </a:p>
                    <a:p>
                      <a:pPr marL="228600" marR="0" lvl="0" indent="-22860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 typeface="+mj-lt"/>
                        <a:buAutoNum type="arabicPeriod"/>
                        <a:tabLst/>
                        <a:defRPr/>
                      </a:pPr>
                      <a:r>
                        <a:rPr kumimoji="0" lang="en-GB" sz="1800" b="0" i="0" u="none" strike="noStrike" kern="1200" cap="none" spc="0" normalizeH="0" baseline="0" noProof="0" dirty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Open Sans" panose="020B0606030504020204"/>
                          <a:ea typeface="+mn-ea"/>
                          <a:cs typeface="+mn-cs"/>
                        </a:rPr>
                        <a:t>Listen to the different career journeys and answer reflection questions. </a:t>
                      </a:r>
                    </a:p>
                    <a:p>
                      <a:pPr marL="228600" marR="0" lvl="0" indent="-22860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 typeface="+mj-lt"/>
                        <a:buAutoNum type="arabicPeriod"/>
                        <a:tabLst/>
                        <a:defRPr/>
                      </a:pPr>
                      <a:r>
                        <a:rPr kumimoji="0" lang="en-GB" sz="1800" b="0" i="0" u="none" strike="noStrike" kern="1200" cap="none" spc="0" normalizeH="0" baseline="0" noProof="0" dirty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Open Sans" panose="020B0606030504020204"/>
                          <a:ea typeface="+mn-ea"/>
                          <a:cs typeface="+mn-cs"/>
                        </a:rPr>
                        <a:t>Try and answer the questions they previously wrote.</a:t>
                      </a:r>
                    </a:p>
                  </a:txBody>
                  <a:tcPr>
                    <a:lnL w="12700" cap="flat" cmpd="sng" algn="ctr">
                      <a:solidFill>
                        <a:schemeClr val="accent3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accent3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accent3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accent3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3276505170"/>
                  </a:ext>
                </a:extLst>
              </a:tr>
              <a:tr h="319760">
                <a:tc>
                  <a:txBody>
                    <a:bodyPr/>
                    <a:lstStyle/>
                    <a:p>
                      <a:pPr marL="0" marR="0" lvl="0" indent="0" algn="l" defTabSz="914400" rtl="0" eaLnBrk="1" fontAlgn="auto" latinLnBrk="0" hangingPunct="1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GB" sz="1800" b="1" dirty="0">
                          <a:latin typeface="Open Sans" panose="020B0606030504020204" pitchFamily="34" charset="0"/>
                          <a:ea typeface="Open Sans" panose="020B0606030504020204" pitchFamily="34" charset="0"/>
                          <a:cs typeface="Open Sans" panose="020B0606030504020204" pitchFamily="34" charset="0"/>
                        </a:rPr>
                        <a:t>Keywords</a:t>
                      </a:r>
                      <a:endParaRPr lang="fr-FR" sz="1800" dirty="0">
                        <a:effectLst/>
                        <a:latin typeface="Open Sans" panose="020B0606030504020204" pitchFamily="34" charset="0"/>
                        <a:ea typeface="Open Sans" panose="020B0606030504020204" pitchFamily="34" charset="0"/>
                        <a:cs typeface="Open Sans" panose="020B0606030504020204" pitchFamily="34" charset="0"/>
                      </a:endParaRPr>
                    </a:p>
                  </a:txBody>
                  <a:tcPr>
                    <a:lnL w="12700" cap="flat" cmpd="sng" algn="ctr">
                      <a:solidFill>
                        <a:schemeClr val="accent3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accent3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accent3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accent3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auto" latinLnBrk="0" hangingPunct="1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GB" sz="1800" dirty="0">
                          <a:latin typeface="Open Sans" panose="020B0606030504020204" pitchFamily="34" charset="0"/>
                          <a:ea typeface="Open Sans" panose="020B0606030504020204" pitchFamily="34" charset="0"/>
                          <a:cs typeface="Open Sans" panose="020B0606030504020204" pitchFamily="34" charset="0"/>
                        </a:rPr>
                        <a:t>Career, job, career journeys, PE teacher, personal trainer, back-up option, nutritionist. </a:t>
                      </a:r>
                    </a:p>
                  </a:txBody>
                  <a:tcPr>
                    <a:lnL w="12700" cap="flat" cmpd="sng" algn="ctr">
                      <a:solidFill>
                        <a:schemeClr val="accent3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accent3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accent3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accent3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3421531160"/>
                  </a:ext>
                </a:extLst>
              </a:tr>
            </a:tbl>
          </a:graphicData>
        </a:graphic>
      </p:graphicFrame>
      <p:sp>
        <p:nvSpPr>
          <p:cNvPr id="2" name="TextBox 1">
            <a:extLst>
              <a:ext uri="{FF2B5EF4-FFF2-40B4-BE49-F238E27FC236}">
                <a16:creationId xmlns:a16="http://schemas.microsoft.com/office/drawing/2014/main" id="{CC1C92E2-68A6-9B80-75D0-A085BC234F79}"/>
              </a:ext>
            </a:extLst>
          </p:cNvPr>
          <p:cNvSpPr txBox="1"/>
          <p:nvPr/>
        </p:nvSpPr>
        <p:spPr>
          <a:xfrm>
            <a:off x="180654" y="6273209"/>
            <a:ext cx="1350434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dirty="0">
                <a:latin typeface="Open Sans" panose="020B0606030504020204" pitchFamily="34" charset="0"/>
                <a:ea typeface="Open Sans" panose="020B0606030504020204" pitchFamily="34" charset="0"/>
                <a:cs typeface="Open Sans" panose="020B0606030504020204" pitchFamily="34" charset="0"/>
              </a:rPr>
              <a:t>Careers</a:t>
            </a:r>
          </a:p>
        </p:txBody>
      </p:sp>
    </p:spTree>
    <p:extLst>
      <p:ext uri="{BB962C8B-B14F-4D97-AF65-F5344CB8AC3E}">
        <p14:creationId xmlns:p14="http://schemas.microsoft.com/office/powerpoint/2010/main" val="137125930"/>
      </p:ext>
    </p:extLst>
  </p:cSld>
  <p:clrMapOvr>
    <a:masterClrMapping/>
  </p:clrMapOvr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1400116313"/>
      </p:ext>
    </p:extLst>
  </p:cSld>
  <p:clrMapOvr>
    <a:masterClrMapping/>
  </p:clrMapOvr>
</p:sld>
</file>

<file path=ppt/theme/theme1.xml><?xml version="1.0" encoding="utf-8"?>
<a:theme xmlns:a="http://schemas.openxmlformats.org/drawingml/2006/main" name="Office Theme">
  <a:themeElements>
    <a:clrScheme name="Unifrog trio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33CC99"/>
      </a:accent1>
      <a:accent2>
        <a:srgbClr val="4BC7C8"/>
      </a:accent2>
      <a:accent3>
        <a:srgbClr val="FF7901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2.xml><?xml version="1.0" encoding="utf-8"?>
<a:theme xmlns:a="http://schemas.openxmlformats.org/drawingml/2006/main" name="4_Office Theme">
  <a:themeElements>
    <a:clrScheme name="Unifrog trio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33CC99"/>
      </a:accent1>
      <a:accent2>
        <a:srgbClr val="4BC7C8"/>
      </a:accent2>
      <a:accent3>
        <a:srgbClr val="FF7901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3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otalTime>6877</TotalTime>
  <Words>3163</Words>
  <Application>Microsoft Office PowerPoint</Application>
  <PresentationFormat>Widescreen</PresentationFormat>
  <Paragraphs>371</Paragraphs>
  <Slides>23</Slides>
  <Notes>22</Notes>
  <HiddenSlides>0</HiddenSlides>
  <MMClips>0</MMClips>
  <ScaleCrop>false</ScaleCrop>
  <HeadingPairs>
    <vt:vector size="6" baseType="variant">
      <vt:variant>
        <vt:lpstr>Fonts Used</vt:lpstr>
      </vt:variant>
      <vt:variant>
        <vt:i4>5</vt:i4>
      </vt:variant>
      <vt:variant>
        <vt:lpstr>Theme</vt:lpstr>
      </vt:variant>
      <vt:variant>
        <vt:i4>2</vt:i4>
      </vt:variant>
      <vt:variant>
        <vt:lpstr>Slide Titles</vt:lpstr>
      </vt:variant>
      <vt:variant>
        <vt:i4>23</vt:i4>
      </vt:variant>
    </vt:vector>
  </HeadingPairs>
  <TitlesOfParts>
    <vt:vector size="30" baseType="lpstr">
      <vt:lpstr>Arial</vt:lpstr>
      <vt:lpstr>Calibri</vt:lpstr>
      <vt:lpstr>Calibri Light</vt:lpstr>
      <vt:lpstr>Open sans</vt:lpstr>
      <vt:lpstr>Open sans</vt:lpstr>
      <vt:lpstr>Office Theme</vt:lpstr>
      <vt:lpstr>4_Office Theme</vt:lpstr>
      <vt:lpstr>PowerPoint Presentation</vt:lpstr>
      <vt:lpstr>Unifrog’s primary PSHE and careers curriculum</vt:lpstr>
      <vt:lpstr>Unifrog’s Year 3 curriculum</vt:lpstr>
      <vt:lpstr>How can I build positive friendships?</vt:lpstr>
      <vt:lpstr>Can I spot unkind behaviour and bullying?</vt:lpstr>
      <vt:lpstr>Is the internet a good thing?</vt:lpstr>
      <vt:lpstr>What are different types of relationships?</vt:lpstr>
      <vt:lpstr>How do exercise and sleep improve our health?</vt:lpstr>
      <vt:lpstr>What hazards are at home and how do we make them safe?</vt:lpstr>
      <vt:lpstr>How can feelings change over time?</vt:lpstr>
      <vt:lpstr>How do people manage difficult emotions?</vt:lpstr>
      <vt:lpstr>What makes a respectful relationship?</vt:lpstr>
      <vt:lpstr>What changes happen as we grow up?</vt:lpstr>
      <vt:lpstr>How do people choose to spend their money?</vt:lpstr>
      <vt:lpstr>How do people show respect?</vt:lpstr>
      <vt:lpstr>Why is diversity in a community a good thing?</vt:lpstr>
      <vt:lpstr>What does success look like?</vt:lpstr>
      <vt:lpstr>Who can help me improve?</vt:lpstr>
      <vt:lpstr>How can I balance work at school and at home?</vt:lpstr>
      <vt:lpstr>How does technology impact jobs?</vt:lpstr>
      <vt:lpstr>What are career sectors?</vt:lpstr>
      <vt:lpstr>What is a career journey?</vt:lpstr>
      <vt:lpstr>PowerPoint Presentation</vt:lpstr>
    </vt:vector>
  </TitlesOfParts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PowerPoint Presentation</dc:title>
  <dc:creator>Emily Adkins</dc:creator>
  <cp:lastModifiedBy>Gemma Barlow</cp:lastModifiedBy>
  <cp:revision>614</cp:revision>
  <dcterms:created xsi:type="dcterms:W3CDTF">2021-12-13T14:38:16Z</dcterms:created>
  <dcterms:modified xsi:type="dcterms:W3CDTF">2026-06-30T12:03:46Z</dcterms:modified>
</cp:coreProperties>
</file>