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3"/>
  </p:sldMasterIdLst>
  <p:notesMasterIdLst>
    <p:notesMasterId r:id="rId15"/>
  </p:notesMasterIdLst>
  <p:sldIdLst>
    <p:sldId id="256" r:id="rId4"/>
    <p:sldId id="277" r:id="rId5"/>
    <p:sldId id="257" r:id="rId6"/>
    <p:sldId id="259" r:id="rId7"/>
    <p:sldId id="261" r:id="rId8"/>
    <p:sldId id="262" r:id="rId9"/>
    <p:sldId id="271" r:id="rId10"/>
    <p:sldId id="286" r:id="rId11"/>
    <p:sldId id="266" r:id="rId12"/>
    <p:sldId id="274" r:id="rId13"/>
    <p:sldId id="272" r:id="rId14"/>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0929"/>
  </p:normalViewPr>
  <p:slideViewPr>
    <p:cSldViewPr>
      <p:cViewPr varScale="1">
        <p:scale>
          <a:sx n="67" d="100"/>
          <a:sy n="67" d="100"/>
        </p:scale>
        <p:origin x="132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42DBAB7-8899-41D8-A480-6D81E8BDC19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1688426D-A884-4FA6-97E9-12A9219CE2E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90526672-43F8-4271-A1F8-7203C0545FFE}" type="datetimeFigureOut">
              <a:rPr lang="en-GB"/>
              <a:pPr>
                <a:defRPr/>
              </a:pPr>
              <a:t>14/07/2021</a:t>
            </a:fld>
            <a:endParaRPr lang="en-GB"/>
          </a:p>
        </p:txBody>
      </p:sp>
      <p:sp>
        <p:nvSpPr>
          <p:cNvPr id="4" name="Slide Image Placeholder 3">
            <a:extLst>
              <a:ext uri="{FF2B5EF4-FFF2-40B4-BE49-F238E27FC236}">
                <a16:creationId xmlns:a16="http://schemas.microsoft.com/office/drawing/2014/main" id="{8014F667-CEF4-40E9-8216-D49F4CF4230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784B58B-2665-473C-8147-2CEB5C51287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04B678C-0212-4624-819F-53F45566B934}"/>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995FCF7C-BA0D-4A42-914A-F66437FFE8B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6A14C3C-08C0-4366-95F4-618677601A8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232F1B0-43AB-43C8-937B-A1B28D0791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B31B1C4E-371A-4CF5-96EE-C37738B309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124" name="Slide Number Placeholder 3">
            <a:extLst>
              <a:ext uri="{FF2B5EF4-FFF2-40B4-BE49-F238E27FC236}">
                <a16:creationId xmlns:a16="http://schemas.microsoft.com/office/drawing/2014/main" id="{A70DE336-E5EB-4718-A5DB-23D70CF3CAD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A2196C8-7859-4218-A472-BBC6183D1088}" type="slidenum">
              <a:rPr lang="en-GB" altLang="en-US" sz="1200"/>
              <a:pPr/>
              <a:t>1</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AB57F3C7-2461-410E-8EA8-A987084385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FEF7534C-F38E-4B95-82DD-52A7091A92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7172" name="Slide Number Placeholder 3">
            <a:extLst>
              <a:ext uri="{FF2B5EF4-FFF2-40B4-BE49-F238E27FC236}">
                <a16:creationId xmlns:a16="http://schemas.microsoft.com/office/drawing/2014/main" id="{94C829C5-D364-4C47-80A1-478F582EF5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96C29EF-7AA6-4151-B484-6D43A866364B}" type="slidenum">
              <a:rPr lang="en-GB" altLang="en-US" sz="1200"/>
              <a:pPr/>
              <a:t>2</a:t>
            </a:fld>
            <a:endParaRPr lang="en-GB"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6A14C3C-08C0-4366-95F4-618677601A89}" type="slidenum">
              <a:rPr lang="en-GB" altLang="en-US" smtClean="0"/>
              <a:pPr/>
              <a:t>3</a:t>
            </a:fld>
            <a:endParaRPr lang="en-GB" altLang="en-US"/>
          </a:p>
        </p:txBody>
      </p:sp>
    </p:spTree>
    <p:extLst>
      <p:ext uri="{BB962C8B-B14F-4D97-AF65-F5344CB8AC3E}">
        <p14:creationId xmlns:p14="http://schemas.microsoft.com/office/powerpoint/2010/main" val="1726440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878E2A72-9BA2-4B8B-B95D-48DEA8D22C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5B6966BB-AF99-4E1E-8FF4-68CCB5C54C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dirty="0"/>
          </a:p>
        </p:txBody>
      </p:sp>
      <p:sp>
        <p:nvSpPr>
          <p:cNvPr id="10244" name="Slide Number Placeholder 3">
            <a:extLst>
              <a:ext uri="{FF2B5EF4-FFF2-40B4-BE49-F238E27FC236}">
                <a16:creationId xmlns:a16="http://schemas.microsoft.com/office/drawing/2014/main" id="{17759B42-0BFF-4D83-B7E9-F8D8811BD6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8B529E8-18DF-48DB-A0BD-0613BAF53DA0}" type="slidenum">
              <a:rPr lang="en-GB" altLang="en-US" sz="1200"/>
              <a:pPr/>
              <a:t>4</a:t>
            </a:fld>
            <a:endParaRPr lang="en-GB"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C043CD57-5B3E-4011-89DC-206B7F8D522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6B4EC86A-E362-4988-9DF6-A8B5724EA6F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3316" name="Slide Number Placeholder 3">
            <a:extLst>
              <a:ext uri="{FF2B5EF4-FFF2-40B4-BE49-F238E27FC236}">
                <a16:creationId xmlns:a16="http://schemas.microsoft.com/office/drawing/2014/main" id="{FB0E2DC7-03ED-4092-9F2A-4B9E8B4788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E68789F-7C18-443B-957D-9F251B6FF5B3}" type="slidenum">
              <a:rPr lang="en-GB" altLang="en-US" sz="1200"/>
              <a:pPr/>
              <a:t>5</a:t>
            </a:fld>
            <a:endParaRPr lang="en-GB"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5BF235D-ACCA-4048-B330-85A57CBBC4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0F4B71AC-DF4D-41D1-9C1A-83E4AC3F3D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19460" name="Slide Number Placeholder 3">
            <a:extLst>
              <a:ext uri="{FF2B5EF4-FFF2-40B4-BE49-F238E27FC236}">
                <a16:creationId xmlns:a16="http://schemas.microsoft.com/office/drawing/2014/main" id="{DF9641AA-F9B4-4701-A760-E8ABA29858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C68BC28-3231-4509-B895-8915BF2EA5F9}" type="slidenum">
              <a:rPr lang="en-GB" altLang="en-US" sz="1200"/>
              <a:pPr/>
              <a:t>7</a:t>
            </a:fld>
            <a:endParaRPr lang="en-GB"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A1499FA1-52C5-4D13-B03A-42D4A25C9E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319C8EB5-9BAE-47FE-BFB2-89EF95C663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6628" name="Slide Number Placeholder 3">
            <a:extLst>
              <a:ext uri="{FF2B5EF4-FFF2-40B4-BE49-F238E27FC236}">
                <a16:creationId xmlns:a16="http://schemas.microsoft.com/office/drawing/2014/main" id="{ABD13A64-E563-44AE-A42B-D229D0AFC1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293F840-EF8D-44BD-9EBD-3F078DA74F1A}" type="slidenum">
              <a:rPr lang="en-GB" altLang="en-US" sz="1200"/>
              <a:pPr/>
              <a:t>8</a:t>
            </a:fld>
            <a:endParaRPr lang="en-GB"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7C0856BB-8B5B-422F-9EC7-07DE597AB60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219033AE-A210-4569-A874-D4ACA84603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32772" name="Slide Number Placeholder 3">
            <a:extLst>
              <a:ext uri="{FF2B5EF4-FFF2-40B4-BE49-F238E27FC236}">
                <a16:creationId xmlns:a16="http://schemas.microsoft.com/office/drawing/2014/main" id="{9BF5AEEE-AB6D-460E-AB94-64B61EE7AA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3A9EF22-0119-4B42-9E64-F997DEF50E42}" type="slidenum">
              <a:rPr lang="en-GB" altLang="en-US" sz="1200"/>
              <a:pPr/>
              <a:t>10</a:t>
            </a:fld>
            <a:endParaRPr lang="en-GB"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B47B13DF-CC07-40FF-BCD0-34DA9C549B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E6AA138B-DC06-4C9C-951A-F6E1AF7E25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dirty="0"/>
          </a:p>
        </p:txBody>
      </p:sp>
      <p:sp>
        <p:nvSpPr>
          <p:cNvPr id="48132" name="Slide Number Placeholder 3">
            <a:extLst>
              <a:ext uri="{FF2B5EF4-FFF2-40B4-BE49-F238E27FC236}">
                <a16:creationId xmlns:a16="http://schemas.microsoft.com/office/drawing/2014/main" id="{A5F76F0F-14C9-415D-A6ED-655F2246564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685075D-F5CA-46C5-94F6-39C96F524460}" type="slidenum">
              <a:rPr lang="en-GB" altLang="en-US" sz="1200"/>
              <a:pPr/>
              <a:t>11</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26" descr="Canvas">
            <a:extLst>
              <a:ext uri="{FF2B5EF4-FFF2-40B4-BE49-F238E27FC236}">
                <a16:creationId xmlns:a16="http://schemas.microsoft.com/office/drawing/2014/main" id="{D70AC0D1-CCD5-42BA-9147-2E46256019A4}"/>
              </a:ext>
            </a:extLst>
          </p:cNvPr>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endParaRPr kumimoji="1" lang="en-US" altLang="en-US"/>
          </a:p>
        </p:txBody>
      </p:sp>
      <p:pic>
        <p:nvPicPr>
          <p:cNvPr id="5" name="Picture 1027" descr="A:\minispir.GIF">
            <a:extLst>
              <a:ext uri="{FF2B5EF4-FFF2-40B4-BE49-F238E27FC236}">
                <a16:creationId xmlns:a16="http://schemas.microsoft.com/office/drawing/2014/main" id="{96231A03-18B6-4E7E-AA38-FC11CC4357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50800"/>
            <a:ext cx="11811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28" descr="Canvas">
            <a:extLst>
              <a:ext uri="{FF2B5EF4-FFF2-40B4-BE49-F238E27FC236}">
                <a16:creationId xmlns:a16="http://schemas.microsoft.com/office/drawing/2014/main" id="{0399366D-B2D5-476A-8F1E-F7463769747E}"/>
              </a:ext>
            </a:extLst>
          </p:cNvPr>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endParaRPr kumimoji="1" lang="en-US" altLang="en-US"/>
          </a:p>
        </p:txBody>
      </p:sp>
      <p:pic>
        <p:nvPicPr>
          <p:cNvPr id="7" name="Picture 1029" descr="A:\minispir.GIF">
            <a:extLst>
              <a:ext uri="{FF2B5EF4-FFF2-40B4-BE49-F238E27FC236}">
                <a16:creationId xmlns:a16="http://schemas.microsoft.com/office/drawing/2014/main" id="{37AF6728-147A-4AAF-B409-0C4DA3E5A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1030"/>
          <p:cNvSpPr>
            <a:spLocks noGrp="1" noChangeArrowheads="1"/>
          </p:cNvSpPr>
          <p:nvPr>
            <p:ph type="ctrTitle"/>
          </p:nvPr>
        </p:nvSpPr>
        <p:spPr>
          <a:xfrm>
            <a:off x="914400" y="2057400"/>
            <a:ext cx="7721600" cy="1143000"/>
          </a:xfrm>
        </p:spPr>
        <p:txBody>
          <a:bodyPr/>
          <a:lstStyle>
            <a:lvl1pPr>
              <a:defRPr/>
            </a:lvl1pPr>
          </a:lstStyle>
          <a:p>
            <a:r>
              <a:rPr lang="en-GB"/>
              <a:t>Click to edit Master title style</a:t>
            </a:r>
          </a:p>
        </p:txBody>
      </p:sp>
      <p:sp>
        <p:nvSpPr>
          <p:cNvPr id="22535"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GB"/>
              <a:t>Click to edit Master subtitle style</a:t>
            </a:r>
          </a:p>
        </p:txBody>
      </p:sp>
      <p:sp>
        <p:nvSpPr>
          <p:cNvPr id="8" name="Rectangle 1032">
            <a:extLst>
              <a:ext uri="{FF2B5EF4-FFF2-40B4-BE49-F238E27FC236}">
                <a16:creationId xmlns:a16="http://schemas.microsoft.com/office/drawing/2014/main" id="{A23CB26C-1E73-4CB1-9178-D0DF361A55BF}"/>
              </a:ext>
            </a:extLst>
          </p:cNvPr>
          <p:cNvSpPr>
            <a:spLocks noGrp="1" noChangeArrowheads="1"/>
          </p:cNvSpPr>
          <p:nvPr>
            <p:ph type="dt" sz="quarter" idx="10"/>
          </p:nvPr>
        </p:nvSpPr>
        <p:spPr>
          <a:xfrm>
            <a:off x="1084263" y="6096000"/>
            <a:ext cx="1905000" cy="457200"/>
          </a:xfrm>
        </p:spPr>
        <p:txBody>
          <a:bodyPr/>
          <a:lstStyle>
            <a:lvl1pPr>
              <a:defRPr/>
            </a:lvl1pPr>
          </a:lstStyle>
          <a:p>
            <a:pPr>
              <a:defRPr/>
            </a:pPr>
            <a:endParaRPr lang="en-GB"/>
          </a:p>
        </p:txBody>
      </p:sp>
      <p:sp>
        <p:nvSpPr>
          <p:cNvPr id="9" name="Rectangle 1033">
            <a:extLst>
              <a:ext uri="{FF2B5EF4-FFF2-40B4-BE49-F238E27FC236}">
                <a16:creationId xmlns:a16="http://schemas.microsoft.com/office/drawing/2014/main" id="{3F9EC410-CDAF-41B7-8509-711EED63C6A2}"/>
              </a:ext>
            </a:extLst>
          </p:cNvPr>
          <p:cNvSpPr>
            <a:spLocks noGrp="1" noChangeArrowheads="1"/>
          </p:cNvSpPr>
          <p:nvPr>
            <p:ph type="ftr" sz="quarter" idx="11"/>
          </p:nvPr>
        </p:nvSpPr>
        <p:spPr>
          <a:xfrm>
            <a:off x="3522663" y="6096000"/>
            <a:ext cx="2895600" cy="457200"/>
          </a:xfrm>
        </p:spPr>
        <p:txBody>
          <a:bodyPr/>
          <a:lstStyle>
            <a:lvl1pPr>
              <a:defRPr/>
            </a:lvl1pPr>
          </a:lstStyle>
          <a:p>
            <a:pPr>
              <a:defRPr/>
            </a:pPr>
            <a:endParaRPr lang="en-GB"/>
          </a:p>
        </p:txBody>
      </p:sp>
      <p:sp>
        <p:nvSpPr>
          <p:cNvPr id="10" name="Rectangle 1034">
            <a:extLst>
              <a:ext uri="{FF2B5EF4-FFF2-40B4-BE49-F238E27FC236}">
                <a16:creationId xmlns:a16="http://schemas.microsoft.com/office/drawing/2014/main" id="{3DDAF549-80E9-4855-8DE3-4CA0543AC26B}"/>
              </a:ext>
            </a:extLst>
          </p:cNvPr>
          <p:cNvSpPr>
            <a:spLocks noGrp="1" noChangeArrowheads="1"/>
          </p:cNvSpPr>
          <p:nvPr>
            <p:ph type="sldNum" sz="quarter" idx="12"/>
          </p:nvPr>
        </p:nvSpPr>
        <p:spPr>
          <a:xfrm>
            <a:off x="6951663" y="6096000"/>
            <a:ext cx="1905000" cy="457200"/>
          </a:xfrm>
        </p:spPr>
        <p:txBody>
          <a:bodyPr/>
          <a:lstStyle>
            <a:lvl1pPr>
              <a:defRPr/>
            </a:lvl1pPr>
          </a:lstStyle>
          <a:p>
            <a:fld id="{2733413F-4220-4FAE-957D-215BB0D3025A}" type="slidenum">
              <a:rPr lang="en-GB" altLang="en-US"/>
              <a:pPr/>
              <a:t>‹#›</a:t>
            </a:fld>
            <a:endParaRPr lang="en-GB" altLang="en-US"/>
          </a:p>
        </p:txBody>
      </p:sp>
    </p:spTree>
    <p:extLst>
      <p:ext uri="{BB962C8B-B14F-4D97-AF65-F5344CB8AC3E}">
        <p14:creationId xmlns:p14="http://schemas.microsoft.com/office/powerpoint/2010/main" val="3012476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2A0D898B-1C0F-4A60-A32C-58E6A2B6A40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ED7F8D22-F46F-47A8-9F60-7737CA95F7D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BF4B5B2B-B4DD-4F57-9791-11C7A3858FF5}"/>
              </a:ext>
            </a:extLst>
          </p:cNvPr>
          <p:cNvSpPr>
            <a:spLocks noGrp="1" noChangeArrowheads="1"/>
          </p:cNvSpPr>
          <p:nvPr>
            <p:ph type="sldNum" sz="quarter" idx="12"/>
          </p:nvPr>
        </p:nvSpPr>
        <p:spPr>
          <a:ln/>
        </p:spPr>
        <p:txBody>
          <a:bodyPr/>
          <a:lstStyle>
            <a:lvl1pPr>
              <a:defRPr/>
            </a:lvl1pPr>
          </a:lstStyle>
          <a:p>
            <a:fld id="{36E07C7D-DB1C-4F17-B15C-9C3D13E3A41D}" type="slidenum">
              <a:rPr lang="en-GB" altLang="en-US"/>
              <a:pPr/>
              <a:t>‹#›</a:t>
            </a:fld>
            <a:endParaRPr lang="en-GB" altLang="en-US"/>
          </a:p>
        </p:txBody>
      </p:sp>
    </p:spTree>
    <p:extLst>
      <p:ext uri="{BB962C8B-B14F-4D97-AF65-F5344CB8AC3E}">
        <p14:creationId xmlns:p14="http://schemas.microsoft.com/office/powerpoint/2010/main" val="1881311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FDD68A19-FF21-4D73-9050-DF35EEC508B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426E5CB6-09A9-42C1-B68C-7BA17EE935D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F0340534-E0B5-4488-A478-AEA700E42342}"/>
              </a:ext>
            </a:extLst>
          </p:cNvPr>
          <p:cNvSpPr>
            <a:spLocks noGrp="1" noChangeArrowheads="1"/>
          </p:cNvSpPr>
          <p:nvPr>
            <p:ph type="sldNum" sz="quarter" idx="12"/>
          </p:nvPr>
        </p:nvSpPr>
        <p:spPr>
          <a:ln/>
        </p:spPr>
        <p:txBody>
          <a:bodyPr/>
          <a:lstStyle>
            <a:lvl1pPr>
              <a:defRPr/>
            </a:lvl1pPr>
          </a:lstStyle>
          <a:p>
            <a:fld id="{9287057F-F317-4D89-9F85-D4C2F27F463A}" type="slidenum">
              <a:rPr lang="en-GB" altLang="en-US"/>
              <a:pPr/>
              <a:t>‹#›</a:t>
            </a:fld>
            <a:endParaRPr lang="en-GB" altLang="en-US"/>
          </a:p>
        </p:txBody>
      </p:sp>
    </p:spTree>
    <p:extLst>
      <p:ext uri="{BB962C8B-B14F-4D97-AF65-F5344CB8AC3E}">
        <p14:creationId xmlns:p14="http://schemas.microsoft.com/office/powerpoint/2010/main" val="3138329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6DD9BEA3-B7E5-443C-AC3B-437CD7D0446E}"/>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B12F236C-9D61-4F43-8B2E-8D53058BD3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8C6A66FB-16E2-4C02-B245-04BBBF90C447}"/>
              </a:ext>
            </a:extLst>
          </p:cNvPr>
          <p:cNvSpPr>
            <a:spLocks noGrp="1" noChangeArrowheads="1"/>
          </p:cNvSpPr>
          <p:nvPr>
            <p:ph type="sldNum" sz="quarter" idx="12"/>
          </p:nvPr>
        </p:nvSpPr>
        <p:spPr>
          <a:ln/>
        </p:spPr>
        <p:txBody>
          <a:bodyPr/>
          <a:lstStyle>
            <a:lvl1pPr>
              <a:defRPr/>
            </a:lvl1pPr>
          </a:lstStyle>
          <a:p>
            <a:fld id="{FF9AC2B2-8F47-42D5-9A25-B76A902658C8}" type="slidenum">
              <a:rPr lang="en-GB" altLang="en-US"/>
              <a:pPr/>
              <a:t>‹#›</a:t>
            </a:fld>
            <a:endParaRPr lang="en-GB" altLang="en-US"/>
          </a:p>
        </p:txBody>
      </p:sp>
    </p:spTree>
    <p:extLst>
      <p:ext uri="{BB962C8B-B14F-4D97-AF65-F5344CB8AC3E}">
        <p14:creationId xmlns:p14="http://schemas.microsoft.com/office/powerpoint/2010/main" val="33329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54AC1F38-6D32-4209-A71D-E153152EA3F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E38AA20A-0028-4097-B392-37E4256993F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10">
            <a:extLst>
              <a:ext uri="{FF2B5EF4-FFF2-40B4-BE49-F238E27FC236}">
                <a16:creationId xmlns:a16="http://schemas.microsoft.com/office/drawing/2014/main" id="{A64E99EC-6E72-4461-B511-35D3978F25AC}"/>
              </a:ext>
            </a:extLst>
          </p:cNvPr>
          <p:cNvSpPr>
            <a:spLocks noGrp="1" noChangeArrowheads="1"/>
          </p:cNvSpPr>
          <p:nvPr>
            <p:ph type="sldNum" sz="quarter" idx="12"/>
          </p:nvPr>
        </p:nvSpPr>
        <p:spPr>
          <a:ln/>
        </p:spPr>
        <p:txBody>
          <a:bodyPr/>
          <a:lstStyle>
            <a:lvl1pPr>
              <a:defRPr/>
            </a:lvl1pPr>
          </a:lstStyle>
          <a:p>
            <a:fld id="{8F6DF410-7626-47DB-81CB-7A39BA002ADE}" type="slidenum">
              <a:rPr lang="en-GB" altLang="en-US"/>
              <a:pPr/>
              <a:t>‹#›</a:t>
            </a:fld>
            <a:endParaRPr lang="en-GB" altLang="en-US"/>
          </a:p>
        </p:txBody>
      </p:sp>
    </p:spTree>
    <p:extLst>
      <p:ext uri="{BB962C8B-B14F-4D97-AF65-F5344CB8AC3E}">
        <p14:creationId xmlns:p14="http://schemas.microsoft.com/office/powerpoint/2010/main" val="2299841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D8F32255-73B4-4A27-9636-5C30F5F8761E}"/>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9">
            <a:extLst>
              <a:ext uri="{FF2B5EF4-FFF2-40B4-BE49-F238E27FC236}">
                <a16:creationId xmlns:a16="http://schemas.microsoft.com/office/drawing/2014/main" id="{5F060C3B-B627-494A-8DB1-DCF442D429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10">
            <a:extLst>
              <a:ext uri="{FF2B5EF4-FFF2-40B4-BE49-F238E27FC236}">
                <a16:creationId xmlns:a16="http://schemas.microsoft.com/office/drawing/2014/main" id="{8622FFDC-E33A-4ACC-83D8-1FAF95EFF4F7}"/>
              </a:ext>
            </a:extLst>
          </p:cNvPr>
          <p:cNvSpPr>
            <a:spLocks noGrp="1" noChangeArrowheads="1"/>
          </p:cNvSpPr>
          <p:nvPr>
            <p:ph type="sldNum" sz="quarter" idx="12"/>
          </p:nvPr>
        </p:nvSpPr>
        <p:spPr>
          <a:ln/>
        </p:spPr>
        <p:txBody>
          <a:bodyPr/>
          <a:lstStyle>
            <a:lvl1pPr>
              <a:defRPr/>
            </a:lvl1pPr>
          </a:lstStyle>
          <a:p>
            <a:fld id="{998F808A-DCDE-46F4-9DFB-774542E470BA}" type="slidenum">
              <a:rPr lang="en-GB" altLang="en-US"/>
              <a:pPr/>
              <a:t>‹#›</a:t>
            </a:fld>
            <a:endParaRPr lang="en-GB" altLang="en-US"/>
          </a:p>
        </p:txBody>
      </p:sp>
    </p:spTree>
    <p:extLst>
      <p:ext uri="{BB962C8B-B14F-4D97-AF65-F5344CB8AC3E}">
        <p14:creationId xmlns:p14="http://schemas.microsoft.com/office/powerpoint/2010/main" val="3930198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04F2FD14-6598-4705-B30C-EB22F0B37FEF}"/>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9">
            <a:extLst>
              <a:ext uri="{FF2B5EF4-FFF2-40B4-BE49-F238E27FC236}">
                <a16:creationId xmlns:a16="http://schemas.microsoft.com/office/drawing/2014/main" id="{D572162E-5690-4718-9475-D3B56F519CB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10">
            <a:extLst>
              <a:ext uri="{FF2B5EF4-FFF2-40B4-BE49-F238E27FC236}">
                <a16:creationId xmlns:a16="http://schemas.microsoft.com/office/drawing/2014/main" id="{A0DC644F-23C7-453D-9148-7DA307A7512A}"/>
              </a:ext>
            </a:extLst>
          </p:cNvPr>
          <p:cNvSpPr>
            <a:spLocks noGrp="1" noChangeArrowheads="1"/>
          </p:cNvSpPr>
          <p:nvPr>
            <p:ph type="sldNum" sz="quarter" idx="12"/>
          </p:nvPr>
        </p:nvSpPr>
        <p:spPr>
          <a:ln/>
        </p:spPr>
        <p:txBody>
          <a:bodyPr/>
          <a:lstStyle>
            <a:lvl1pPr>
              <a:defRPr/>
            </a:lvl1pPr>
          </a:lstStyle>
          <a:p>
            <a:fld id="{5E967FD6-457C-4D1A-9FC2-A90B7075D43B}" type="slidenum">
              <a:rPr lang="en-GB" altLang="en-US"/>
              <a:pPr/>
              <a:t>‹#›</a:t>
            </a:fld>
            <a:endParaRPr lang="en-GB" altLang="en-US"/>
          </a:p>
        </p:txBody>
      </p:sp>
    </p:spTree>
    <p:extLst>
      <p:ext uri="{BB962C8B-B14F-4D97-AF65-F5344CB8AC3E}">
        <p14:creationId xmlns:p14="http://schemas.microsoft.com/office/powerpoint/2010/main" val="1494185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65E237F5-2304-4AC3-98A8-3654C8BFA9B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274AD6EA-4023-4E7F-9281-3D8E55C3992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B6802D82-C6B1-4C94-BA9D-94A4B07DEB4A}"/>
              </a:ext>
            </a:extLst>
          </p:cNvPr>
          <p:cNvSpPr>
            <a:spLocks noGrp="1" noChangeArrowheads="1"/>
          </p:cNvSpPr>
          <p:nvPr>
            <p:ph type="sldNum" sz="quarter" idx="12"/>
          </p:nvPr>
        </p:nvSpPr>
        <p:spPr>
          <a:ln/>
        </p:spPr>
        <p:txBody>
          <a:bodyPr/>
          <a:lstStyle>
            <a:lvl1pPr>
              <a:defRPr/>
            </a:lvl1pPr>
          </a:lstStyle>
          <a:p>
            <a:fld id="{B9B4F50C-E234-4E9B-89C7-17E55AAE11B2}" type="slidenum">
              <a:rPr lang="en-GB" altLang="en-US"/>
              <a:pPr/>
              <a:t>‹#›</a:t>
            </a:fld>
            <a:endParaRPr lang="en-GB" altLang="en-US"/>
          </a:p>
        </p:txBody>
      </p:sp>
    </p:spTree>
    <p:extLst>
      <p:ext uri="{BB962C8B-B14F-4D97-AF65-F5344CB8AC3E}">
        <p14:creationId xmlns:p14="http://schemas.microsoft.com/office/powerpoint/2010/main" val="2283072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0F00D887-9B9F-40B2-8E4E-88B659D829B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2D23E49D-2F55-4F31-ABE4-B1E30013E1D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D9F7AA84-DBE5-406B-A771-498CB1E0544C}"/>
              </a:ext>
            </a:extLst>
          </p:cNvPr>
          <p:cNvSpPr>
            <a:spLocks noGrp="1" noChangeArrowheads="1"/>
          </p:cNvSpPr>
          <p:nvPr>
            <p:ph type="sldNum" sz="quarter" idx="12"/>
          </p:nvPr>
        </p:nvSpPr>
        <p:spPr>
          <a:ln/>
        </p:spPr>
        <p:txBody>
          <a:bodyPr/>
          <a:lstStyle>
            <a:lvl1pPr>
              <a:defRPr/>
            </a:lvl1pPr>
          </a:lstStyle>
          <a:p>
            <a:fld id="{680D99B9-43CC-42E7-9876-E5D6444E45C1}" type="slidenum">
              <a:rPr lang="en-GB" altLang="en-US"/>
              <a:pPr/>
              <a:t>‹#›</a:t>
            </a:fld>
            <a:endParaRPr lang="en-GB" altLang="en-US"/>
          </a:p>
        </p:txBody>
      </p:sp>
    </p:spTree>
    <p:extLst>
      <p:ext uri="{BB962C8B-B14F-4D97-AF65-F5344CB8AC3E}">
        <p14:creationId xmlns:p14="http://schemas.microsoft.com/office/powerpoint/2010/main" val="2464779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93BD8D10-B692-422C-A9DF-02D0824B28F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9E732218-FACE-49E4-A71D-2286A8119BC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FEA6C496-5047-4515-A795-97C669B42F53}"/>
              </a:ext>
            </a:extLst>
          </p:cNvPr>
          <p:cNvSpPr>
            <a:spLocks noGrp="1" noChangeArrowheads="1"/>
          </p:cNvSpPr>
          <p:nvPr>
            <p:ph type="sldNum" sz="quarter" idx="12"/>
          </p:nvPr>
        </p:nvSpPr>
        <p:spPr>
          <a:ln/>
        </p:spPr>
        <p:txBody>
          <a:bodyPr/>
          <a:lstStyle>
            <a:lvl1pPr>
              <a:defRPr/>
            </a:lvl1pPr>
          </a:lstStyle>
          <a:p>
            <a:fld id="{4A542A8D-E45C-4B9F-B176-872B1D9B78B2}" type="slidenum">
              <a:rPr lang="en-GB" altLang="en-US"/>
              <a:pPr/>
              <a:t>‹#›</a:t>
            </a:fld>
            <a:endParaRPr lang="en-GB" altLang="en-US"/>
          </a:p>
        </p:txBody>
      </p:sp>
    </p:spTree>
    <p:extLst>
      <p:ext uri="{BB962C8B-B14F-4D97-AF65-F5344CB8AC3E}">
        <p14:creationId xmlns:p14="http://schemas.microsoft.com/office/powerpoint/2010/main" val="1042312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A0CE7B0E-6B30-44BD-8044-451EF0921A30}"/>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1CEA8BF4-8F55-4D83-B4BE-570BD31584E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2AEAE3E3-163F-48B7-93F7-A8A0F22A426C}"/>
              </a:ext>
            </a:extLst>
          </p:cNvPr>
          <p:cNvSpPr>
            <a:spLocks noGrp="1" noChangeArrowheads="1"/>
          </p:cNvSpPr>
          <p:nvPr>
            <p:ph type="sldNum" sz="quarter" idx="12"/>
          </p:nvPr>
        </p:nvSpPr>
        <p:spPr>
          <a:ln/>
        </p:spPr>
        <p:txBody>
          <a:bodyPr/>
          <a:lstStyle>
            <a:lvl1pPr>
              <a:defRPr/>
            </a:lvl1pPr>
          </a:lstStyle>
          <a:p>
            <a:fld id="{6CC05B4C-9806-4D23-81EB-A832D0124B19}" type="slidenum">
              <a:rPr lang="en-GB" altLang="en-US"/>
              <a:pPr/>
              <a:t>‹#›</a:t>
            </a:fld>
            <a:endParaRPr lang="en-GB" altLang="en-US"/>
          </a:p>
        </p:txBody>
      </p:sp>
    </p:spTree>
    <p:extLst>
      <p:ext uri="{BB962C8B-B14F-4D97-AF65-F5344CB8AC3E}">
        <p14:creationId xmlns:p14="http://schemas.microsoft.com/office/powerpoint/2010/main" val="1664704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F41BABB-B6C2-4361-BA32-4D790BFC4BD6}"/>
              </a:ext>
            </a:extLst>
          </p:cNvPr>
          <p:cNvSpPr>
            <a:spLocks noChangeArrowheads="1"/>
          </p:cNvSpPr>
          <p:nvPr/>
        </p:nvSpPr>
        <p:spPr bwMode="ltGray">
          <a:xfrm>
            <a:off x="609600" y="228600"/>
            <a:ext cx="8239125" cy="6391275"/>
          </a:xfrm>
          <a:prstGeom prst="rect">
            <a:avLst/>
          </a:prstGeom>
          <a:solidFill>
            <a:srgbClr val="EDE7E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endParaRPr kumimoji="1" lang="en-US" altLang="en-US"/>
          </a:p>
        </p:txBody>
      </p:sp>
      <p:sp>
        <p:nvSpPr>
          <p:cNvPr id="1027" name="Line 3">
            <a:extLst>
              <a:ext uri="{FF2B5EF4-FFF2-40B4-BE49-F238E27FC236}">
                <a16:creationId xmlns:a16="http://schemas.microsoft.com/office/drawing/2014/main" id="{4B7A8839-0490-472B-8F6D-F1EA8753638A}"/>
              </a:ext>
            </a:extLst>
          </p:cNvPr>
          <p:cNvSpPr>
            <a:spLocks noChangeShapeType="1"/>
          </p:cNvSpPr>
          <p:nvPr/>
        </p:nvSpPr>
        <p:spPr bwMode="ltGray">
          <a:xfrm>
            <a:off x="1016000" y="1600200"/>
            <a:ext cx="767080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pic>
        <p:nvPicPr>
          <p:cNvPr id="1028" name="Picture 4" descr="A:\minispir.GIF">
            <a:extLst>
              <a:ext uri="{FF2B5EF4-FFF2-40B4-BE49-F238E27FC236}">
                <a16:creationId xmlns:a16="http://schemas.microsoft.com/office/drawing/2014/main" id="{4D368ACD-85FE-4234-903E-B79EFFDC941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b="5333"/>
          <a:stretch>
            <a:fillRect/>
          </a:stretch>
        </p:blipFill>
        <p:spPr bwMode="ltGray">
          <a:xfrm>
            <a:off x="0" y="50800"/>
            <a:ext cx="118110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A:\minispir.GIF">
            <a:extLst>
              <a:ext uri="{FF2B5EF4-FFF2-40B4-BE49-F238E27FC236}">
                <a16:creationId xmlns:a16="http://schemas.microsoft.com/office/drawing/2014/main" id="{DA95F8C6-2710-49D7-BEDE-F83F6F2BFE2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Rectangle 6">
            <a:extLst>
              <a:ext uri="{FF2B5EF4-FFF2-40B4-BE49-F238E27FC236}">
                <a16:creationId xmlns:a16="http://schemas.microsoft.com/office/drawing/2014/main" id="{1FFA0525-0422-4752-A5C2-98727FD5FC28}"/>
              </a:ext>
            </a:extLst>
          </p:cNvPr>
          <p:cNvSpPr>
            <a:spLocks noGrp="1" noChangeArrowheads="1"/>
          </p:cNvSpPr>
          <p:nvPr>
            <p:ph type="title"/>
          </p:nvPr>
        </p:nvSpPr>
        <p:spPr bwMode="auto">
          <a:xfrm>
            <a:off x="1066800" y="381000"/>
            <a:ext cx="7620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31" name="Rectangle 7">
            <a:extLst>
              <a:ext uri="{FF2B5EF4-FFF2-40B4-BE49-F238E27FC236}">
                <a16:creationId xmlns:a16="http://schemas.microsoft.com/office/drawing/2014/main" id="{B222D5B6-4B39-4F11-A557-91AF68445C78}"/>
              </a:ext>
            </a:extLst>
          </p:cNvPr>
          <p:cNvSpPr>
            <a:spLocks noGrp="1" noChangeArrowheads="1"/>
          </p:cNvSpPr>
          <p:nvPr>
            <p:ph type="body" idx="1"/>
          </p:nvPr>
        </p:nvSpPr>
        <p:spPr bwMode="auto">
          <a:xfrm>
            <a:off x="1066800" y="1752600"/>
            <a:ext cx="7620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1512" name="Rectangle 8">
            <a:extLst>
              <a:ext uri="{FF2B5EF4-FFF2-40B4-BE49-F238E27FC236}">
                <a16:creationId xmlns:a16="http://schemas.microsoft.com/office/drawing/2014/main" id="{E17880EC-D2A3-4319-83B3-AAA7E6ED3625}"/>
              </a:ext>
            </a:extLst>
          </p:cNvPr>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defRPr>
            </a:lvl1pPr>
          </a:lstStyle>
          <a:p>
            <a:pPr>
              <a:defRPr/>
            </a:pPr>
            <a:endParaRPr lang="en-GB"/>
          </a:p>
        </p:txBody>
      </p:sp>
      <p:sp>
        <p:nvSpPr>
          <p:cNvPr id="21513" name="Rectangle 9">
            <a:extLst>
              <a:ext uri="{FF2B5EF4-FFF2-40B4-BE49-F238E27FC236}">
                <a16:creationId xmlns:a16="http://schemas.microsoft.com/office/drawing/2014/main" id="{6D231A2F-33FF-497D-9ABB-1AEA1E6C4C3B}"/>
              </a:ext>
            </a:extLst>
          </p:cNvPr>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defRPr>
            </a:lvl1pPr>
          </a:lstStyle>
          <a:p>
            <a:pPr>
              <a:defRPr/>
            </a:pPr>
            <a:endParaRPr lang="en-GB"/>
          </a:p>
        </p:txBody>
      </p:sp>
      <p:sp>
        <p:nvSpPr>
          <p:cNvPr id="21514" name="Rectangle 10">
            <a:extLst>
              <a:ext uri="{FF2B5EF4-FFF2-40B4-BE49-F238E27FC236}">
                <a16:creationId xmlns:a16="http://schemas.microsoft.com/office/drawing/2014/main" id="{A7326F16-45B5-446C-949B-F6BCFA263F3A}"/>
              </a:ext>
            </a:extLst>
          </p:cNvPr>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2F359E1E-515F-445F-9DD4-873FEBE70491}"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050"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coolmilk.co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773D129-DF2D-4905-8888-3CC96B39AEE2}"/>
              </a:ext>
            </a:extLst>
          </p:cNvPr>
          <p:cNvSpPr>
            <a:spLocks noGrp="1" noChangeArrowheads="1"/>
          </p:cNvSpPr>
          <p:nvPr>
            <p:ph type="ctrTitle"/>
          </p:nvPr>
        </p:nvSpPr>
        <p:spPr/>
        <p:txBody>
          <a:bodyPr/>
          <a:lstStyle/>
          <a:p>
            <a:pPr eaLnBrk="1" hangingPunct="1"/>
            <a:r>
              <a:rPr lang="en-GB" altLang="en-US" sz="7200" dirty="0" smtClean="0">
                <a:latin typeface="Tempus Sans ITC" panose="04020404030007020202" pitchFamily="82" charset="0"/>
              </a:rPr>
              <a:t>Key Stage 1</a:t>
            </a:r>
            <a:br>
              <a:rPr lang="en-GB" altLang="en-US" sz="7200" dirty="0" smtClean="0">
                <a:latin typeface="Tempus Sans ITC" panose="04020404030007020202" pitchFamily="82" charset="0"/>
              </a:rPr>
            </a:br>
            <a:r>
              <a:rPr lang="en-GB" altLang="en-US" sz="7200" dirty="0" smtClean="0">
                <a:latin typeface="Tempus Sans ITC" panose="04020404030007020202" pitchFamily="82" charset="0"/>
              </a:rPr>
              <a:t>Year 2</a:t>
            </a:r>
            <a:endParaRPr lang="en-GB" altLang="en-US" sz="7200" dirty="0">
              <a:latin typeface="Tempus Sans ITC" panose="04020404030007020202" pitchFamily="82" charset="0"/>
            </a:endParaRPr>
          </a:p>
        </p:txBody>
      </p:sp>
      <p:pic>
        <p:nvPicPr>
          <p:cNvPr id="2053" name="Picture 5" descr="C:\Documents and Settings\Gina\Application Data\Microsoft\Media Catalog\Downloaded Clips\cl5e\j0236473.gif">
            <a:extLst>
              <a:ext uri="{FF2B5EF4-FFF2-40B4-BE49-F238E27FC236}">
                <a16:creationId xmlns:a16="http://schemas.microsoft.com/office/drawing/2014/main" id="{BB3EB1BB-0DDC-45BF-B903-F415074D62C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4572000"/>
            <a:ext cx="1692275"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C:\Documents and Settings\Gina\Application Data\Microsoft\Media Catalog\Downloaded Clips\cl5e\j0236486.gif">
            <a:extLst>
              <a:ext uri="{FF2B5EF4-FFF2-40B4-BE49-F238E27FC236}">
                <a16:creationId xmlns:a16="http://schemas.microsoft.com/office/drawing/2014/main" id="{6D1B2B06-1397-4356-86EC-4D738419036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14400" y="46482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7">
            <a:extLst>
              <a:ext uri="{FF2B5EF4-FFF2-40B4-BE49-F238E27FC236}">
                <a16:creationId xmlns:a16="http://schemas.microsoft.com/office/drawing/2014/main" id="{85CD4454-BA8C-448E-9C6F-0435C320E449}"/>
              </a:ext>
            </a:extLst>
          </p:cNvPr>
          <p:cNvSpPr txBox="1">
            <a:spLocks noChangeArrowheads="1"/>
          </p:cNvSpPr>
          <p:nvPr/>
        </p:nvSpPr>
        <p:spPr bwMode="auto">
          <a:xfrm>
            <a:off x="2286000" y="4114800"/>
            <a:ext cx="43749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GB" altLang="en-US" sz="2400" dirty="0">
                <a:latin typeface="Tempus Sans ITC" panose="04020404030007020202" pitchFamily="82" charset="0"/>
              </a:rPr>
              <a:t>Parents Induction Meeting </a:t>
            </a:r>
            <a:r>
              <a:rPr lang="en-GB" altLang="en-US" sz="2400" dirty="0" smtClean="0">
                <a:latin typeface="Tempus Sans ITC" panose="04020404030007020202" pitchFamily="82" charset="0"/>
              </a:rPr>
              <a:t>2021</a:t>
            </a:r>
            <a:endParaRPr lang="en-GB" altLang="en-US" sz="2400" dirty="0">
              <a:latin typeface="Tempus Sans ITC" panose="04020404030007020202"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0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284BA24A-A8BA-4E0E-90AC-87B1A3A2D455}"/>
              </a:ext>
            </a:extLst>
          </p:cNvPr>
          <p:cNvSpPr>
            <a:spLocks noGrp="1"/>
          </p:cNvSpPr>
          <p:nvPr>
            <p:ph type="title"/>
          </p:nvPr>
        </p:nvSpPr>
        <p:spPr>
          <a:xfrm>
            <a:off x="1066800" y="404813"/>
            <a:ext cx="7620000" cy="1143000"/>
          </a:xfrm>
        </p:spPr>
        <p:txBody>
          <a:bodyPr/>
          <a:lstStyle/>
          <a:p>
            <a:r>
              <a:rPr lang="en-GB" altLang="en-US" b="1" dirty="0">
                <a:latin typeface="Tempus Sans ITC" panose="04020404030007020202" pitchFamily="82" charset="0"/>
              </a:rPr>
              <a:t>Meet the </a:t>
            </a:r>
            <a:r>
              <a:rPr lang="en-GB" altLang="en-US" b="1" dirty="0" smtClean="0">
                <a:latin typeface="Tempus Sans ITC" panose="04020404030007020202" pitchFamily="82" charset="0"/>
              </a:rPr>
              <a:t>team…</a:t>
            </a:r>
            <a:endParaRPr lang="en-GB" altLang="en-US" b="1" dirty="0">
              <a:latin typeface="Tempus Sans ITC" panose="04020404030007020202" pitchFamily="82" charset="0"/>
            </a:endParaRPr>
          </a:p>
        </p:txBody>
      </p:sp>
      <p:sp>
        <p:nvSpPr>
          <p:cNvPr id="6147" name="Content Placeholder 2">
            <a:extLst>
              <a:ext uri="{FF2B5EF4-FFF2-40B4-BE49-F238E27FC236}">
                <a16:creationId xmlns:a16="http://schemas.microsoft.com/office/drawing/2014/main" id="{D55C9B3D-F853-46CA-BE82-F25642EDC744}"/>
              </a:ext>
            </a:extLst>
          </p:cNvPr>
          <p:cNvSpPr>
            <a:spLocks noGrp="1"/>
          </p:cNvSpPr>
          <p:nvPr>
            <p:ph idx="1"/>
          </p:nvPr>
        </p:nvSpPr>
        <p:spPr>
          <a:xfrm>
            <a:off x="1066800" y="1752600"/>
            <a:ext cx="7825680" cy="4114800"/>
          </a:xfrm>
        </p:spPr>
        <p:txBody>
          <a:bodyPr/>
          <a:lstStyle/>
          <a:p>
            <a:r>
              <a:rPr lang="en-GB" altLang="en-US" dirty="0" smtClean="0">
                <a:latin typeface="Tempus Sans ITC" panose="04020404030007020202" pitchFamily="82" charset="0"/>
              </a:rPr>
              <a:t>Y2 Teachers: Mrs Neal</a:t>
            </a:r>
            <a:endParaRPr lang="en-GB" altLang="en-US" dirty="0">
              <a:latin typeface="Tempus Sans ITC" panose="04020404030007020202" pitchFamily="82" charset="0"/>
            </a:endParaRPr>
          </a:p>
          <a:p>
            <a:r>
              <a:rPr lang="en-GB" altLang="en-US" dirty="0" smtClean="0">
                <a:latin typeface="Tempus Sans ITC" panose="04020404030007020202" pitchFamily="82" charset="0"/>
              </a:rPr>
              <a:t>Y2 </a:t>
            </a:r>
            <a:r>
              <a:rPr lang="en-GB" altLang="en-US" dirty="0">
                <a:latin typeface="Tempus Sans ITC" panose="04020404030007020202" pitchFamily="82" charset="0"/>
              </a:rPr>
              <a:t>TA</a:t>
            </a:r>
            <a:r>
              <a:rPr lang="en-GB" altLang="en-US" dirty="0" smtClean="0">
                <a:latin typeface="Tempus Sans ITC" panose="04020404030007020202" pitchFamily="82" charset="0"/>
              </a:rPr>
              <a:t>: Mrs Perkins</a:t>
            </a:r>
            <a:endParaRPr lang="en-GB" altLang="en-US" dirty="0">
              <a:latin typeface="Tempus Sans ITC" panose="04020404030007020202" pitchFamily="8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EAB93D01-49B6-46DD-9876-3B7DFEF45954}"/>
              </a:ext>
            </a:extLst>
          </p:cNvPr>
          <p:cNvSpPr>
            <a:spLocks noGrp="1" noChangeArrowheads="1"/>
          </p:cNvSpPr>
          <p:nvPr>
            <p:ph type="title"/>
          </p:nvPr>
        </p:nvSpPr>
        <p:spPr>
          <a:xfrm>
            <a:off x="976908" y="260648"/>
            <a:ext cx="7620000" cy="511175"/>
          </a:xfrm>
        </p:spPr>
        <p:txBody>
          <a:bodyPr/>
          <a:lstStyle/>
          <a:p>
            <a:pPr eaLnBrk="1" hangingPunct="1"/>
            <a:r>
              <a:rPr lang="en-GB" altLang="en-US" b="1" dirty="0">
                <a:latin typeface="Tempus Sans ITC" panose="04020404030007020202" pitchFamily="82" charset="0"/>
              </a:rPr>
              <a:t>What </a:t>
            </a:r>
            <a:r>
              <a:rPr lang="en-GB" altLang="en-US" b="1" dirty="0" smtClean="0">
                <a:latin typeface="Tempus Sans ITC" panose="04020404030007020202" pitchFamily="82" charset="0"/>
              </a:rPr>
              <a:t>happens in KS1?</a:t>
            </a:r>
            <a:endParaRPr lang="en-GB" altLang="en-US" b="1" dirty="0">
              <a:latin typeface="Tempus Sans ITC" panose="04020404030007020202" pitchFamily="82" charset="0"/>
            </a:endParaRPr>
          </a:p>
        </p:txBody>
      </p:sp>
      <p:sp>
        <p:nvSpPr>
          <p:cNvPr id="8195" name="Rectangle 3">
            <a:extLst>
              <a:ext uri="{FF2B5EF4-FFF2-40B4-BE49-F238E27FC236}">
                <a16:creationId xmlns:a16="http://schemas.microsoft.com/office/drawing/2014/main" id="{DE77F937-1872-49E7-AAC8-A0FA2D876792}"/>
              </a:ext>
            </a:extLst>
          </p:cNvPr>
          <p:cNvSpPr>
            <a:spLocks noGrp="1" noChangeArrowheads="1"/>
          </p:cNvSpPr>
          <p:nvPr>
            <p:ph type="body" idx="1"/>
          </p:nvPr>
        </p:nvSpPr>
        <p:spPr>
          <a:xfrm>
            <a:off x="931590" y="771823"/>
            <a:ext cx="7888882" cy="4611687"/>
          </a:xfrm>
        </p:spPr>
        <p:txBody>
          <a:bodyPr/>
          <a:lstStyle/>
          <a:p>
            <a:pPr eaLnBrk="1" hangingPunct="1"/>
            <a:r>
              <a:rPr lang="en-GB" altLang="en-US" sz="2300" dirty="0" smtClean="0">
                <a:latin typeface="Tempus Sans ITC" panose="04020404030007020202" pitchFamily="82" charset="0"/>
              </a:rPr>
              <a:t>In </a:t>
            </a:r>
            <a:r>
              <a:rPr lang="en-GB" altLang="en-US" sz="2300" b="1" dirty="0" smtClean="0">
                <a:latin typeface="Tempus Sans ITC" panose="04020404030007020202" pitchFamily="82" charset="0"/>
              </a:rPr>
              <a:t>KS1</a:t>
            </a:r>
            <a:r>
              <a:rPr lang="en-GB" altLang="en-US" sz="2300" dirty="0" smtClean="0">
                <a:latin typeface="Tempus Sans ITC" panose="04020404030007020202" pitchFamily="82" charset="0"/>
              </a:rPr>
              <a:t>, the children are aged between 5-7 years old. The curriculum changes quite a lot from our Foundation Stage and school days become more formal with whole class lessons for subjects. </a:t>
            </a:r>
          </a:p>
          <a:p>
            <a:pPr eaLnBrk="1" hangingPunct="1"/>
            <a:r>
              <a:rPr lang="en-GB" altLang="en-US" sz="2300" dirty="0" smtClean="0">
                <a:latin typeface="Tempus Sans ITC" panose="04020404030007020202" pitchFamily="82" charset="0"/>
              </a:rPr>
              <a:t>In </a:t>
            </a:r>
            <a:r>
              <a:rPr lang="en-GB" altLang="en-US" sz="2300" b="1" dirty="0" smtClean="0">
                <a:latin typeface="Tempus Sans ITC" panose="04020404030007020202" pitchFamily="82" charset="0"/>
              </a:rPr>
              <a:t>Year 1</a:t>
            </a:r>
            <a:r>
              <a:rPr lang="en-GB" altLang="en-US" sz="2300" dirty="0" smtClean="0">
                <a:latin typeface="Tempus Sans ITC" panose="04020404030007020202" pitchFamily="82" charset="0"/>
              </a:rPr>
              <a:t>, we focus on settling the children into a new routine and timetable, giving lots of opportunities for different learning experiences. These may be working as a whole class, in small groups, in pairs and independently. We encourage independence and resilience within lessons. In Year 1 there is a large focus on phonics.</a:t>
            </a:r>
          </a:p>
          <a:p>
            <a:pPr eaLnBrk="1" hangingPunct="1"/>
            <a:r>
              <a:rPr lang="en-GB" altLang="en-US" sz="2300" b="1" dirty="0" smtClean="0">
                <a:latin typeface="Tempus Sans ITC" panose="04020404030007020202" pitchFamily="82" charset="0"/>
              </a:rPr>
              <a:t>Year 2 </a:t>
            </a:r>
            <a:r>
              <a:rPr lang="en-GB" altLang="en-US" sz="2300" dirty="0" smtClean="0">
                <a:latin typeface="Tempus Sans ITC" panose="04020404030007020202" pitchFamily="82" charset="0"/>
              </a:rPr>
              <a:t>builds on this learning and although covering the same curriculum topics, the work is targeted for the children to meet age related expectations at the end of this key stage. Year 2 take SATs tests in May and this will help support the teacher’s end of key stage judgements. </a:t>
            </a:r>
          </a:p>
          <a:p>
            <a:pPr eaLnBrk="1" hangingPunct="1"/>
            <a:r>
              <a:rPr lang="en-GB" altLang="en-US" sz="2300" dirty="0" smtClean="0">
                <a:latin typeface="Tempus Sans ITC" panose="04020404030007020202" pitchFamily="82" charset="0"/>
              </a:rPr>
              <a:t>In </a:t>
            </a:r>
            <a:r>
              <a:rPr lang="en-GB" altLang="en-US" sz="2300" b="1" dirty="0" smtClean="0">
                <a:latin typeface="Tempus Sans ITC" panose="04020404030007020202" pitchFamily="82" charset="0"/>
              </a:rPr>
              <a:t>Year 1 / 2 </a:t>
            </a:r>
            <a:r>
              <a:rPr lang="en-GB" altLang="en-US" sz="2300" dirty="0" smtClean="0">
                <a:latin typeface="Tempus Sans ITC" panose="04020404030007020202" pitchFamily="82" charset="0"/>
              </a:rPr>
              <a:t>we do a mix of all of the above. </a:t>
            </a:r>
            <a:r>
              <a:rPr lang="en-GB" altLang="en-US" sz="2300" dirty="0" smtClean="0">
                <a:latin typeface="Tempus Sans ITC" panose="04020404030007020202" pitchFamily="82" charset="0"/>
                <a:sym typeface="Wingdings" panose="05000000000000000000" pitchFamily="2" charset="2"/>
              </a:rPr>
              <a:t> </a:t>
            </a:r>
            <a:endParaRPr lang="en-GB" altLang="en-US" sz="2300" dirty="0">
              <a:latin typeface="Tempus Sans ITC" panose="04020404030007020202" pitchFamily="8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277B7AB-A9F8-4B01-8A64-14E1A2F73C2A}"/>
              </a:ext>
            </a:extLst>
          </p:cNvPr>
          <p:cNvSpPr>
            <a:spLocks noGrp="1" noChangeArrowheads="1"/>
          </p:cNvSpPr>
          <p:nvPr>
            <p:ph type="title"/>
          </p:nvPr>
        </p:nvSpPr>
        <p:spPr>
          <a:xfrm>
            <a:off x="1066800" y="647700"/>
            <a:ext cx="7620000" cy="609600"/>
          </a:xfrm>
        </p:spPr>
        <p:txBody>
          <a:bodyPr/>
          <a:lstStyle/>
          <a:p>
            <a:pPr eaLnBrk="1" hangingPunct="1"/>
            <a:r>
              <a:rPr lang="en-GB" altLang="en-US" b="1" dirty="0" smtClean="0">
                <a:latin typeface="Tempus Sans ITC" panose="04020404030007020202" pitchFamily="82" charset="0"/>
              </a:rPr>
              <a:t>Curriculum…</a:t>
            </a:r>
            <a:endParaRPr lang="en-GB" altLang="en-US" b="1" dirty="0">
              <a:latin typeface="Tempus Sans ITC" panose="04020404030007020202" pitchFamily="82" charset="0"/>
            </a:endParaRPr>
          </a:p>
        </p:txBody>
      </p:sp>
      <p:sp>
        <p:nvSpPr>
          <p:cNvPr id="5123" name="Rectangle 3">
            <a:extLst>
              <a:ext uri="{FF2B5EF4-FFF2-40B4-BE49-F238E27FC236}">
                <a16:creationId xmlns:a16="http://schemas.microsoft.com/office/drawing/2014/main" id="{632CD2E2-8747-4CFB-B027-B5D24CDEE1D2}"/>
              </a:ext>
            </a:extLst>
          </p:cNvPr>
          <p:cNvSpPr>
            <a:spLocks noGrp="1" noChangeArrowheads="1"/>
          </p:cNvSpPr>
          <p:nvPr>
            <p:ph type="body" idx="1"/>
          </p:nvPr>
        </p:nvSpPr>
        <p:spPr>
          <a:xfrm>
            <a:off x="971600" y="1257300"/>
            <a:ext cx="7620000" cy="5052020"/>
          </a:xfrm>
        </p:spPr>
        <p:txBody>
          <a:bodyPr/>
          <a:lstStyle/>
          <a:p>
            <a:pPr marL="609600" indent="-609600" eaLnBrk="1" hangingPunct="1">
              <a:buFont typeface="Wingdings" pitchFamily="2" charset="2"/>
              <a:buChar char="v"/>
              <a:defRPr/>
            </a:pPr>
            <a:r>
              <a:rPr lang="en-GB" sz="2400" dirty="0" smtClean="0">
                <a:latin typeface="Tempus Sans ITC" pitchFamily="82" charset="0"/>
              </a:rPr>
              <a:t>Throughout the year, the children will learn some subjects every day or every week and other subjects may be taught in blocks throughout the year when the curriculum topic suits it. For example, Maths and English are taught daily but Geography may only be taught in some weekly blocks throughout the year. </a:t>
            </a:r>
          </a:p>
          <a:p>
            <a:pPr marL="609600" indent="-609600" eaLnBrk="1" hangingPunct="1">
              <a:buFont typeface="Wingdings" pitchFamily="2" charset="2"/>
              <a:buChar char="v"/>
              <a:defRPr/>
            </a:pPr>
            <a:r>
              <a:rPr lang="en-GB" sz="2400" b="1" dirty="0" smtClean="0">
                <a:latin typeface="Tempus Sans ITC" pitchFamily="82" charset="0"/>
              </a:rPr>
              <a:t>Daily</a:t>
            </a:r>
            <a:r>
              <a:rPr lang="en-GB" sz="2400" dirty="0" smtClean="0">
                <a:latin typeface="Tempus Sans ITC" pitchFamily="82" charset="0"/>
              </a:rPr>
              <a:t>: Maths, English, Phonics, Word of the Day, Buzz words, Whole class reading.</a:t>
            </a:r>
          </a:p>
          <a:p>
            <a:pPr marL="609600" indent="-609600" eaLnBrk="1" hangingPunct="1">
              <a:buFont typeface="Wingdings" pitchFamily="2" charset="2"/>
              <a:buChar char="v"/>
              <a:defRPr/>
            </a:pPr>
            <a:r>
              <a:rPr lang="en-GB" sz="2400" b="1" dirty="0" smtClean="0">
                <a:latin typeface="Tempus Sans ITC" pitchFamily="82" charset="0"/>
              </a:rPr>
              <a:t>Weekly</a:t>
            </a:r>
            <a:r>
              <a:rPr lang="en-GB" sz="2400" dirty="0" smtClean="0">
                <a:latin typeface="Tempus Sans ITC" pitchFamily="82" charset="0"/>
              </a:rPr>
              <a:t>: Guided Reading, Spellings, KIRF tasks, RE, PSHE.</a:t>
            </a:r>
          </a:p>
          <a:p>
            <a:pPr marL="609600" indent="-609600" eaLnBrk="1" hangingPunct="1">
              <a:buFont typeface="Wingdings" pitchFamily="2" charset="2"/>
              <a:buChar char="v"/>
              <a:defRPr/>
            </a:pPr>
            <a:r>
              <a:rPr lang="en-GB" sz="2400" b="1" dirty="0" smtClean="0">
                <a:latin typeface="Tempus Sans ITC" pitchFamily="82" charset="0"/>
              </a:rPr>
              <a:t>Weekly blocks of foundation subjects: </a:t>
            </a:r>
            <a:r>
              <a:rPr lang="en-GB" sz="2400" dirty="0" smtClean="0">
                <a:latin typeface="Tempus Sans ITC" pitchFamily="82" charset="0"/>
              </a:rPr>
              <a:t>Geography, History, Art, DT, Music.</a:t>
            </a:r>
          </a:p>
          <a:p>
            <a:pPr marL="609600" indent="-609600" eaLnBrk="1" hangingPunct="1">
              <a:buFont typeface="Wingdings" pitchFamily="2" charset="2"/>
              <a:buChar char="v"/>
              <a:defRPr/>
            </a:pPr>
            <a:endParaRPr lang="en-GB" sz="1800" dirty="0">
              <a:latin typeface="Tempus Sans ITC" pitchFamily="82" charset="0"/>
            </a:endParaRPr>
          </a:p>
          <a:p>
            <a:pPr marL="609600" indent="-609600" eaLnBrk="1" hangingPunct="1">
              <a:buFontTx/>
              <a:buAutoNum type="arabicPeriod"/>
              <a:defRPr/>
            </a:pPr>
            <a:endParaRPr lang="en-GB" sz="2400" dirty="0">
              <a:latin typeface="Tempus Sans ITC" pitchFamily="8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36789F48-84D5-4AEA-8AA8-4D7AAB1E9C77}"/>
              </a:ext>
            </a:extLst>
          </p:cNvPr>
          <p:cNvSpPr>
            <a:spLocks noGrp="1" noChangeArrowheads="1"/>
          </p:cNvSpPr>
          <p:nvPr>
            <p:ph type="title"/>
          </p:nvPr>
        </p:nvSpPr>
        <p:spPr>
          <a:xfrm>
            <a:off x="730398" y="-134639"/>
            <a:ext cx="7772400" cy="1143000"/>
          </a:xfrm>
        </p:spPr>
        <p:txBody>
          <a:bodyPr/>
          <a:lstStyle/>
          <a:p>
            <a:pPr eaLnBrk="1" hangingPunct="1"/>
            <a:r>
              <a:rPr lang="en-GB" altLang="en-US" sz="3600" dirty="0">
                <a:latin typeface="Tempus Sans ITC" panose="04020404030007020202" pitchFamily="82" charset="0"/>
              </a:rPr>
              <a:t>	</a:t>
            </a:r>
            <a:r>
              <a:rPr lang="en-GB" altLang="en-US" b="1" dirty="0" smtClean="0">
                <a:latin typeface="Tempus Sans ITC" panose="04020404030007020202" pitchFamily="82" charset="0"/>
              </a:rPr>
              <a:t>English and Phonics</a:t>
            </a:r>
            <a:endParaRPr lang="en-GB" altLang="en-US" sz="3600" b="1" dirty="0">
              <a:latin typeface="Tempus Sans ITC" panose="04020404030007020202" pitchFamily="82" charset="0"/>
            </a:endParaRPr>
          </a:p>
        </p:txBody>
      </p:sp>
      <p:sp>
        <p:nvSpPr>
          <p:cNvPr id="10243" name="Rectangle 3">
            <a:extLst>
              <a:ext uri="{FF2B5EF4-FFF2-40B4-BE49-F238E27FC236}">
                <a16:creationId xmlns:a16="http://schemas.microsoft.com/office/drawing/2014/main" id="{202E48B2-0F4A-4447-8A36-7E898CBFA5FA}"/>
              </a:ext>
            </a:extLst>
          </p:cNvPr>
          <p:cNvSpPr>
            <a:spLocks noGrp="1" noChangeArrowheads="1"/>
          </p:cNvSpPr>
          <p:nvPr>
            <p:ph type="body" idx="1"/>
          </p:nvPr>
        </p:nvSpPr>
        <p:spPr>
          <a:xfrm>
            <a:off x="845440" y="620688"/>
            <a:ext cx="8054815" cy="4104456"/>
          </a:xfrm>
        </p:spPr>
        <p:txBody>
          <a:bodyPr/>
          <a:lstStyle/>
          <a:p>
            <a:pPr eaLnBrk="1" hangingPunct="1"/>
            <a:r>
              <a:rPr lang="en-GB" altLang="en-US" sz="1950" dirty="0" smtClean="0">
                <a:latin typeface="Tempus Sans ITC" panose="04020404030007020202" pitchFamily="82" charset="0"/>
              </a:rPr>
              <a:t>In our daily English lessons we complete writing tasks which are usually in a weekly sequence and follow on day after day, leading to an end piece of work.</a:t>
            </a:r>
          </a:p>
          <a:p>
            <a:pPr eaLnBrk="1" hangingPunct="1"/>
            <a:r>
              <a:rPr lang="en-GB" altLang="en-US" sz="1950" dirty="0" smtClean="0">
                <a:latin typeface="Tempus Sans ITC" panose="04020404030007020202" pitchFamily="82" charset="0"/>
              </a:rPr>
              <a:t>We enjoy Whole </a:t>
            </a:r>
            <a:r>
              <a:rPr lang="en-GB" altLang="en-US" sz="1950" dirty="0">
                <a:latin typeface="Tempus Sans ITC" panose="04020404030007020202" pitchFamily="82" charset="0"/>
              </a:rPr>
              <a:t>C</a:t>
            </a:r>
            <a:r>
              <a:rPr lang="en-GB" altLang="en-US" sz="1950" dirty="0" smtClean="0">
                <a:latin typeface="Tempus Sans ITC" panose="04020404030007020202" pitchFamily="82" charset="0"/>
              </a:rPr>
              <a:t>lass </a:t>
            </a:r>
            <a:r>
              <a:rPr lang="en-GB" altLang="en-US" sz="1950" dirty="0">
                <a:latin typeface="Tempus Sans ITC" panose="04020404030007020202" pitchFamily="82" charset="0"/>
              </a:rPr>
              <a:t>R</a:t>
            </a:r>
            <a:r>
              <a:rPr lang="en-GB" altLang="en-US" sz="1950" dirty="0" smtClean="0">
                <a:latin typeface="Tempus Sans ITC" panose="04020404030007020202" pitchFamily="82" charset="0"/>
              </a:rPr>
              <a:t>eading sessions, where every child has a copy of the same book and the children take it in turns to read. </a:t>
            </a:r>
          </a:p>
          <a:p>
            <a:pPr eaLnBrk="1" hangingPunct="1"/>
            <a:r>
              <a:rPr lang="en-GB" altLang="en-US" sz="1950" dirty="0" smtClean="0">
                <a:latin typeface="Tempus Sans ITC" panose="04020404030007020202" pitchFamily="82" charset="0"/>
              </a:rPr>
              <a:t>We also have daily sessions where the teacher will read a book voted for by the pupils to encourage and celebrate  reading for pleasure. </a:t>
            </a:r>
          </a:p>
          <a:p>
            <a:pPr eaLnBrk="1" hangingPunct="1"/>
            <a:r>
              <a:rPr lang="en-GB" altLang="en-US" sz="1950" dirty="0" smtClean="0">
                <a:latin typeface="Tempus Sans ITC" panose="04020404030007020202" pitchFamily="82" charset="0"/>
              </a:rPr>
              <a:t>Word of the Day is where we learn two new words a day, taken from the Whole Class Reading text.</a:t>
            </a:r>
          </a:p>
          <a:p>
            <a:pPr eaLnBrk="1" hangingPunct="1"/>
            <a:r>
              <a:rPr lang="en-GB" altLang="en-US" sz="1950" dirty="0" smtClean="0">
                <a:latin typeface="Tempus Sans ITC" panose="04020404030007020202" pitchFamily="82" charset="0"/>
              </a:rPr>
              <a:t>Buzz words are related to our writing topics and we learn one </a:t>
            </a:r>
            <a:r>
              <a:rPr lang="en-GB" altLang="en-US" sz="1950" dirty="0">
                <a:latin typeface="Tempus Sans ITC" panose="04020404030007020202" pitchFamily="82" charset="0"/>
              </a:rPr>
              <a:t>challenging new word </a:t>
            </a:r>
            <a:r>
              <a:rPr lang="en-GB" altLang="en-US" sz="1950" dirty="0" smtClean="0">
                <a:latin typeface="Tempus Sans ITC" panose="04020404030007020202" pitchFamily="82" charset="0"/>
              </a:rPr>
              <a:t>a day to </a:t>
            </a:r>
            <a:r>
              <a:rPr lang="en-GB" altLang="en-US" sz="1950" dirty="0">
                <a:latin typeface="Tempus Sans ITC" panose="04020404030007020202" pitchFamily="82" charset="0"/>
              </a:rPr>
              <a:t>broaden vocabulary. </a:t>
            </a:r>
          </a:p>
          <a:p>
            <a:pPr eaLnBrk="1" hangingPunct="1"/>
            <a:r>
              <a:rPr lang="en-GB" altLang="en-US" sz="1950" dirty="0" smtClean="0">
                <a:latin typeface="Tempus Sans ITC" panose="04020404030007020202" pitchFamily="82" charset="0"/>
              </a:rPr>
              <a:t>In Year 1, phonics is taught daily.</a:t>
            </a:r>
          </a:p>
          <a:p>
            <a:pPr eaLnBrk="1" hangingPunct="1"/>
            <a:r>
              <a:rPr lang="en-GB" altLang="en-US" sz="1950" dirty="0" smtClean="0">
                <a:latin typeface="Tempus Sans ITC" panose="04020404030007020202" pitchFamily="82" charset="0"/>
              </a:rPr>
              <a:t>The reading book level your child will be reading will match the level of phonics that they are working at.</a:t>
            </a:r>
          </a:p>
          <a:p>
            <a:pPr eaLnBrk="1" hangingPunct="1"/>
            <a:r>
              <a:rPr lang="en-GB" altLang="en-US" sz="1950" dirty="0" smtClean="0">
                <a:latin typeface="Tempus Sans ITC" panose="04020404030007020202" pitchFamily="82" charset="0"/>
              </a:rPr>
              <a:t>Some additional phonics groups happen throughout the year as a boost for some children.</a:t>
            </a:r>
          </a:p>
          <a:p>
            <a:pPr eaLnBrk="1" hangingPunct="1"/>
            <a:r>
              <a:rPr lang="en-GB" altLang="en-US" sz="1950" dirty="0" smtClean="0">
                <a:latin typeface="Tempus Sans ITC" panose="04020404030007020202" pitchFamily="82" charset="0"/>
              </a:rPr>
              <a:t>In Year 2 we consolidate any phonics needed and continue onto Phase 6 which is mainly spelling rules including homophones and suffixes etc.</a:t>
            </a:r>
          </a:p>
          <a:p>
            <a:pPr eaLnBrk="1" hangingPunct="1"/>
            <a:endParaRPr lang="en-GB" altLang="en-US" sz="1800" dirty="0">
              <a:latin typeface="Tempus Sans ITC" panose="04020404030007020202" pitchFamily="82" charset="0"/>
            </a:endParaRPr>
          </a:p>
        </p:txBody>
      </p:sp>
      <p:pic>
        <p:nvPicPr>
          <p:cNvPr id="10245" name="Picture 5" descr="C:\Documents and Settings\Gina\Application Data\Microsoft\Media Catalog\Downloaded Clips\cl71\j0283679.gif">
            <a:extLst>
              <a:ext uri="{FF2B5EF4-FFF2-40B4-BE49-F238E27FC236}">
                <a16:creationId xmlns:a16="http://schemas.microsoft.com/office/drawing/2014/main" id="{811F62A4-FBB1-4D2C-AC17-11374E2BE12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75650" y="6069161"/>
            <a:ext cx="76835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6" descr="C:\Documents and Settings\Gina\Application Data\Microsoft\Media Catalog\Downloaded Clips\cl71\j0283665.gif">
            <a:extLst>
              <a:ext uri="{FF2B5EF4-FFF2-40B4-BE49-F238E27FC236}">
                <a16:creationId xmlns:a16="http://schemas.microsoft.com/office/drawing/2014/main" id="{4BFCABCD-7B82-4D4D-A950-F441B9983DE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32941" y="-77489"/>
            <a:ext cx="99377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0246"/>
                                        </p:tgtEl>
                                        <p:attrNameLst>
                                          <p:attrName>style.visibility</p:attrName>
                                        </p:attrNameLst>
                                      </p:cBhvr>
                                      <p:to>
                                        <p:strVal val="visible"/>
                                      </p:to>
                                    </p:set>
                                    <p:anim calcmode="lin" valueType="num">
                                      <p:cBhvr additive="base">
                                        <p:cTn id="13" dur="500" fill="hold"/>
                                        <p:tgtEl>
                                          <p:spTgt spid="10246"/>
                                        </p:tgtEl>
                                        <p:attrNameLst>
                                          <p:attrName>ppt_x</p:attrName>
                                        </p:attrNameLst>
                                      </p:cBhvr>
                                      <p:tavLst>
                                        <p:tav tm="0">
                                          <p:val>
                                            <p:strVal val="0-#ppt_w/2"/>
                                          </p:val>
                                        </p:tav>
                                        <p:tav tm="100000">
                                          <p:val>
                                            <p:strVal val="#ppt_x"/>
                                          </p:val>
                                        </p:tav>
                                      </p:tavLst>
                                    </p:anim>
                                    <p:anim calcmode="lin" valueType="num">
                                      <p:cBhvr additive="base">
                                        <p:cTn id="14" dur="500" fill="hold"/>
                                        <p:tgtEl>
                                          <p:spTgt spid="1024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0" end="0"/>
                                            </p:txEl>
                                          </p:spTgt>
                                        </p:tgtEl>
                                        <p:attrNameLst>
                                          <p:attrName>style.visibility</p:attrName>
                                        </p:attrNameLst>
                                      </p:cBhvr>
                                      <p:to>
                                        <p:strVal val="visible"/>
                                      </p:to>
                                    </p:set>
                                    <p:anim calcmode="lin" valueType="num">
                                      <p:cBhvr additive="base">
                                        <p:cTn id="19"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1" end="1"/>
                                            </p:txEl>
                                          </p:spTgt>
                                        </p:tgtEl>
                                        <p:attrNameLst>
                                          <p:attrName>style.visibility</p:attrName>
                                        </p:attrNameLst>
                                      </p:cBhvr>
                                      <p:to>
                                        <p:strVal val="visible"/>
                                      </p:to>
                                    </p:set>
                                    <p:anim calcmode="lin" valueType="num">
                                      <p:cBhvr additive="base">
                                        <p:cTn id="25"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2" end="2"/>
                                            </p:txEl>
                                          </p:spTgt>
                                        </p:tgtEl>
                                        <p:attrNameLst>
                                          <p:attrName>style.visibility</p:attrName>
                                        </p:attrNameLst>
                                      </p:cBhvr>
                                      <p:to>
                                        <p:strVal val="visible"/>
                                      </p:to>
                                    </p:set>
                                    <p:anim calcmode="lin" valueType="num">
                                      <p:cBhvr additive="base">
                                        <p:cTn id="31"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43">
                                            <p:txEl>
                                              <p:pRg st="3" end="3"/>
                                            </p:txEl>
                                          </p:spTgt>
                                        </p:tgtEl>
                                        <p:attrNameLst>
                                          <p:attrName>style.visibility</p:attrName>
                                        </p:attrNameLst>
                                      </p:cBhvr>
                                      <p:to>
                                        <p:strVal val="visible"/>
                                      </p:to>
                                    </p:set>
                                    <p:anim calcmode="lin" valueType="num">
                                      <p:cBhvr additive="base">
                                        <p:cTn id="37"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43">
                                            <p:txEl>
                                              <p:pRg st="4" end="4"/>
                                            </p:txEl>
                                          </p:spTgt>
                                        </p:tgtEl>
                                        <p:attrNameLst>
                                          <p:attrName>style.visibility</p:attrName>
                                        </p:attrNameLst>
                                      </p:cBhvr>
                                      <p:to>
                                        <p:strVal val="visible"/>
                                      </p:to>
                                    </p:set>
                                    <p:anim calcmode="lin" valueType="num">
                                      <p:cBhvr additive="base">
                                        <p:cTn id="43"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0243">
                                            <p:txEl>
                                              <p:pRg st="5" end="5"/>
                                            </p:txEl>
                                          </p:spTgt>
                                        </p:tgtEl>
                                        <p:attrNameLst>
                                          <p:attrName>style.visibility</p:attrName>
                                        </p:attrNameLst>
                                      </p:cBhvr>
                                      <p:to>
                                        <p:strVal val="visible"/>
                                      </p:to>
                                    </p:set>
                                    <p:anim calcmode="lin" valueType="num">
                                      <p:cBhvr additive="base">
                                        <p:cTn id="49" dur="500" fill="hold"/>
                                        <p:tgtEl>
                                          <p:spTgt spid="10243">
                                            <p:txEl>
                                              <p:pRg st="5" end="5"/>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02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0243">
                                            <p:txEl>
                                              <p:pRg st="6" end="6"/>
                                            </p:txEl>
                                          </p:spTgt>
                                        </p:tgtEl>
                                        <p:attrNameLst>
                                          <p:attrName>style.visibility</p:attrName>
                                        </p:attrNameLst>
                                      </p:cBhvr>
                                      <p:to>
                                        <p:strVal val="visible"/>
                                      </p:to>
                                    </p:set>
                                    <p:anim calcmode="lin" valueType="num">
                                      <p:cBhvr additive="base">
                                        <p:cTn id="55" dur="500" fill="hold"/>
                                        <p:tgtEl>
                                          <p:spTgt spid="10243">
                                            <p:txEl>
                                              <p:pRg st="6" end="6"/>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024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0243">
                                            <p:txEl>
                                              <p:pRg st="7" end="7"/>
                                            </p:txEl>
                                          </p:spTgt>
                                        </p:tgtEl>
                                        <p:attrNameLst>
                                          <p:attrName>style.visibility</p:attrName>
                                        </p:attrNameLst>
                                      </p:cBhvr>
                                      <p:to>
                                        <p:strVal val="visible"/>
                                      </p:to>
                                    </p:set>
                                    <p:anim calcmode="lin" valueType="num">
                                      <p:cBhvr additive="base">
                                        <p:cTn id="61" dur="500" fill="hold"/>
                                        <p:tgtEl>
                                          <p:spTgt spid="10243">
                                            <p:txEl>
                                              <p:pRg st="7" end="7"/>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102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0243">
                                            <p:txEl>
                                              <p:pRg st="8" end="8"/>
                                            </p:txEl>
                                          </p:spTgt>
                                        </p:tgtEl>
                                        <p:attrNameLst>
                                          <p:attrName>style.visibility</p:attrName>
                                        </p:attrNameLst>
                                      </p:cBhvr>
                                      <p:to>
                                        <p:strVal val="visible"/>
                                      </p:to>
                                    </p:set>
                                    <p:anim calcmode="lin" valueType="num">
                                      <p:cBhvr additive="base">
                                        <p:cTn id="67" dur="500" fill="hold"/>
                                        <p:tgtEl>
                                          <p:spTgt spid="10243">
                                            <p:txEl>
                                              <p:pRg st="8" end="8"/>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1024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nodeType="clickEffect">
                                  <p:stCondLst>
                                    <p:cond delay="0"/>
                                  </p:stCondLst>
                                  <p:childTnLst>
                                    <p:set>
                                      <p:cBhvr>
                                        <p:cTn id="72" dur="1" fill="hold">
                                          <p:stCondLst>
                                            <p:cond delay="0"/>
                                          </p:stCondLst>
                                        </p:cTn>
                                        <p:tgtEl>
                                          <p:spTgt spid="10245"/>
                                        </p:tgtEl>
                                        <p:attrNameLst>
                                          <p:attrName>style.visibility</p:attrName>
                                        </p:attrNameLst>
                                      </p:cBhvr>
                                      <p:to>
                                        <p:strVal val="visible"/>
                                      </p:to>
                                    </p:set>
                                    <p:anim calcmode="lin" valueType="num">
                                      <p:cBhvr additive="base">
                                        <p:cTn id="73" dur="500" fill="hold"/>
                                        <p:tgtEl>
                                          <p:spTgt spid="10245"/>
                                        </p:tgtEl>
                                        <p:attrNameLst>
                                          <p:attrName>ppt_x</p:attrName>
                                        </p:attrNameLst>
                                      </p:cBhvr>
                                      <p:tavLst>
                                        <p:tav tm="0">
                                          <p:val>
                                            <p:strVal val="0-#ppt_w/2"/>
                                          </p:val>
                                        </p:tav>
                                        <p:tav tm="100000">
                                          <p:val>
                                            <p:strVal val="#ppt_x"/>
                                          </p:val>
                                        </p:tav>
                                      </p:tavLst>
                                    </p:anim>
                                    <p:anim calcmode="lin" valueType="num">
                                      <p:cBhvr additive="base">
                                        <p:cTn id="74" dur="500" fill="hold"/>
                                        <p:tgtEl>
                                          <p:spTgt spid="10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23C8237B-DC9D-49C7-9904-7EC08B23A2A9}"/>
              </a:ext>
            </a:extLst>
          </p:cNvPr>
          <p:cNvSpPr>
            <a:spLocks noGrp="1" noChangeArrowheads="1"/>
          </p:cNvSpPr>
          <p:nvPr>
            <p:ph type="title"/>
          </p:nvPr>
        </p:nvSpPr>
        <p:spPr>
          <a:xfrm>
            <a:off x="936625" y="18901"/>
            <a:ext cx="7620000" cy="1143000"/>
          </a:xfrm>
        </p:spPr>
        <p:txBody>
          <a:bodyPr/>
          <a:lstStyle/>
          <a:p>
            <a:pPr eaLnBrk="1" hangingPunct="1"/>
            <a:r>
              <a:rPr lang="en-GB" altLang="en-US" b="1" dirty="0" smtClean="0">
                <a:latin typeface="Tempus Sans ITC" panose="04020404030007020202" pitchFamily="82" charset="0"/>
              </a:rPr>
              <a:t>Maths</a:t>
            </a:r>
            <a:endParaRPr lang="en-GB" altLang="en-US" b="1" dirty="0">
              <a:latin typeface="Tempus Sans ITC" panose="04020404030007020202" pitchFamily="82" charset="0"/>
            </a:endParaRPr>
          </a:p>
        </p:txBody>
      </p:sp>
      <p:sp>
        <p:nvSpPr>
          <p:cNvPr id="11267" name="Rectangle 3">
            <a:extLst>
              <a:ext uri="{FF2B5EF4-FFF2-40B4-BE49-F238E27FC236}">
                <a16:creationId xmlns:a16="http://schemas.microsoft.com/office/drawing/2014/main" id="{36034336-4C97-4D93-8534-DCD2DD4A19E5}"/>
              </a:ext>
            </a:extLst>
          </p:cNvPr>
          <p:cNvSpPr>
            <a:spLocks noGrp="1" noChangeArrowheads="1"/>
          </p:cNvSpPr>
          <p:nvPr>
            <p:ph type="body" idx="1"/>
          </p:nvPr>
        </p:nvSpPr>
        <p:spPr>
          <a:xfrm>
            <a:off x="936625" y="908720"/>
            <a:ext cx="7620000" cy="4114800"/>
          </a:xfrm>
        </p:spPr>
        <p:txBody>
          <a:bodyPr/>
          <a:lstStyle/>
          <a:p>
            <a:pPr eaLnBrk="1" hangingPunct="1"/>
            <a:r>
              <a:rPr lang="en-GB" altLang="en-US" sz="2400" dirty="0" smtClean="0">
                <a:latin typeface="Tempus Sans ITC" panose="04020404030007020202" pitchFamily="82" charset="0"/>
              </a:rPr>
              <a:t>During the week we teach sequences of maths lessons that follow on from each other. They consist of the same format for all year groups but differ in curriculum content. Each lesson will have work set as Chilli 1, Chilli 2 and Chilli 3 which all progress in challenge and check fluency and understanding. A Dive Deeper question then follows this which is where children need to apply their knowledge to problem solve and reason, this can sometimes be guided. </a:t>
            </a:r>
          </a:p>
          <a:p>
            <a:pPr eaLnBrk="1" hangingPunct="1"/>
            <a:r>
              <a:rPr lang="en-GB" altLang="en-US" sz="2400" dirty="0" smtClean="0">
                <a:latin typeface="Tempus Sans ITC" panose="04020404030007020202" pitchFamily="82" charset="0"/>
              </a:rPr>
              <a:t>As well as this sequence of lessons we also have Times Tables Tuesdays when we practise X 2, X 3, X 5, X 10.</a:t>
            </a:r>
          </a:p>
          <a:p>
            <a:pPr eaLnBrk="1" hangingPunct="1"/>
            <a:r>
              <a:rPr lang="en-GB" altLang="en-US" sz="2400" dirty="0" smtClean="0">
                <a:latin typeface="Tempus Sans ITC" panose="04020404030007020202" pitchFamily="82" charset="0"/>
              </a:rPr>
              <a:t>We also complete one fluency lesson a week which focuses purely on arithmetic. </a:t>
            </a:r>
            <a:endParaRPr lang="en-GB" altLang="en-US" sz="2400" dirty="0">
              <a:latin typeface="Tempus Sans ITC" panose="04020404030007020202" pitchFamily="82" charset="0"/>
            </a:endParaRPr>
          </a:p>
        </p:txBody>
      </p:sp>
      <p:pic>
        <p:nvPicPr>
          <p:cNvPr id="11268" name="Picture 4" descr="C:\Documents and Settings\Gina\Application Data\Microsoft\Media Catalog\Downloaded Clips\cl71\j0283630.gif">
            <a:extLst>
              <a:ext uri="{FF2B5EF4-FFF2-40B4-BE49-F238E27FC236}">
                <a16:creationId xmlns:a16="http://schemas.microsoft.com/office/drawing/2014/main" id="{7B5774BA-D6A7-426E-9569-AC32617061A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5257800"/>
            <a:ext cx="93662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0-#ppt_w/2"/>
                                          </p:val>
                                        </p:tav>
                                        <p:tav tm="100000">
                                          <p:val>
                                            <p:strVal val="#ppt_x"/>
                                          </p:val>
                                        </p:tav>
                                      </p:tavLst>
                                    </p:anim>
                                    <p:anim calcmode="lin" valueType="num">
                                      <p:cBhvr additive="base">
                                        <p:cTn id="8" dur="500" fill="hold"/>
                                        <p:tgtEl>
                                          <p:spTgt spid="1126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additive="base">
                                        <p:cTn id="13" dur="500" fill="hold"/>
                                        <p:tgtEl>
                                          <p:spTgt spid="11268"/>
                                        </p:tgtEl>
                                        <p:attrNameLst>
                                          <p:attrName>ppt_x</p:attrName>
                                        </p:attrNameLst>
                                      </p:cBhvr>
                                      <p:tavLst>
                                        <p:tav tm="0">
                                          <p:val>
                                            <p:strVal val="0-#ppt_w/2"/>
                                          </p:val>
                                        </p:tav>
                                        <p:tav tm="100000">
                                          <p:val>
                                            <p:strVal val="#ppt_x"/>
                                          </p:val>
                                        </p:tav>
                                      </p:tavLst>
                                    </p:anim>
                                    <p:anim calcmode="lin" valueType="num">
                                      <p:cBhvr additive="base">
                                        <p:cTn id="14"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19" dur="500"/>
                                        <p:tgtEl>
                                          <p:spTgt spid="11267">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24" dur="500"/>
                                        <p:tgtEl>
                                          <p:spTgt spid="1126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29"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E1A5C9F9-6A1D-4450-8D2E-92508165D6E4}"/>
              </a:ext>
            </a:extLst>
          </p:cNvPr>
          <p:cNvSpPr>
            <a:spLocks noGrp="1" noChangeArrowheads="1"/>
          </p:cNvSpPr>
          <p:nvPr>
            <p:ph type="title"/>
          </p:nvPr>
        </p:nvSpPr>
        <p:spPr>
          <a:xfrm>
            <a:off x="1065634" y="265212"/>
            <a:ext cx="7620000" cy="1143000"/>
          </a:xfrm>
        </p:spPr>
        <p:txBody>
          <a:bodyPr/>
          <a:lstStyle/>
          <a:p>
            <a:pPr eaLnBrk="1" hangingPunct="1"/>
            <a:r>
              <a:rPr lang="en-GB" altLang="en-US" b="1" dirty="0">
                <a:latin typeface="Tempus Sans ITC" panose="04020404030007020202" pitchFamily="82" charset="0"/>
              </a:rPr>
              <a:t>A typical </a:t>
            </a:r>
            <a:r>
              <a:rPr lang="en-GB" altLang="en-US" b="1" dirty="0" smtClean="0">
                <a:latin typeface="Tempus Sans ITC" panose="04020404030007020202" pitchFamily="82" charset="0"/>
              </a:rPr>
              <a:t>Year 2 day…</a:t>
            </a:r>
            <a:r>
              <a:rPr lang="en-GB" altLang="en-US" dirty="0">
                <a:latin typeface="Tempus Sans ITC" panose="04020404030007020202" pitchFamily="82" charset="0"/>
              </a:rPr>
              <a:t/>
            </a:r>
            <a:br>
              <a:rPr lang="en-GB" altLang="en-US" dirty="0">
                <a:latin typeface="Tempus Sans ITC" panose="04020404030007020202" pitchFamily="82" charset="0"/>
              </a:rPr>
            </a:br>
            <a:endParaRPr lang="en-GB" altLang="en-US" dirty="0">
              <a:latin typeface="Tempus Sans ITC" panose="04020404030007020202" pitchFamily="82" charset="0"/>
            </a:endParaRPr>
          </a:p>
        </p:txBody>
      </p:sp>
      <p:sp>
        <p:nvSpPr>
          <p:cNvPr id="18435" name="Rectangle 3">
            <a:extLst>
              <a:ext uri="{FF2B5EF4-FFF2-40B4-BE49-F238E27FC236}">
                <a16:creationId xmlns:a16="http://schemas.microsoft.com/office/drawing/2014/main" id="{8FE0ECA4-F55C-41C2-99D0-FFC41BDF33BE}"/>
              </a:ext>
            </a:extLst>
          </p:cNvPr>
          <p:cNvSpPr>
            <a:spLocks noGrp="1" noChangeArrowheads="1"/>
          </p:cNvSpPr>
          <p:nvPr>
            <p:ph type="body" idx="1"/>
          </p:nvPr>
        </p:nvSpPr>
        <p:spPr>
          <a:xfrm>
            <a:off x="1065634" y="836712"/>
            <a:ext cx="7620000" cy="4657725"/>
          </a:xfrm>
        </p:spPr>
        <p:txBody>
          <a:bodyPr/>
          <a:lstStyle/>
          <a:p>
            <a:pPr eaLnBrk="1" hangingPunct="1">
              <a:lnSpc>
                <a:spcPct val="90000"/>
              </a:lnSpc>
              <a:buFont typeface="Wingdings" panose="05000000000000000000" pitchFamily="2" charset="2"/>
              <a:buChar char="v"/>
            </a:pPr>
            <a:r>
              <a:rPr lang="en-GB" altLang="en-US" sz="2200" dirty="0">
                <a:latin typeface="Tempus Sans ITC" panose="04020404030007020202" pitchFamily="82" charset="0"/>
              </a:rPr>
              <a:t>8.45 Come into school, </a:t>
            </a:r>
            <a:r>
              <a:rPr lang="en-GB" altLang="en-US" sz="2200" dirty="0" smtClean="0">
                <a:latin typeface="Tempus Sans ITC" panose="04020404030007020202" pitchFamily="82" charset="0"/>
              </a:rPr>
              <a:t>morning activity, change own reading book if needed and register. </a:t>
            </a:r>
            <a:endParaRPr lang="en-GB" altLang="en-US" sz="2200" dirty="0">
              <a:latin typeface="Tempus Sans ITC" panose="04020404030007020202" pitchFamily="82" charset="0"/>
            </a:endParaRP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9.00-10.00 Maths </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10.0</a:t>
            </a:r>
            <a:r>
              <a:rPr lang="en-GB" altLang="en-US" sz="2200" dirty="0">
                <a:latin typeface="Tempus Sans ITC" panose="04020404030007020202" pitchFamily="82" charset="0"/>
              </a:rPr>
              <a:t>0-10.15 Whole School </a:t>
            </a:r>
            <a:r>
              <a:rPr lang="en-GB" altLang="en-US" sz="2200" dirty="0" smtClean="0">
                <a:latin typeface="Tempus Sans ITC" panose="04020404030007020202" pitchFamily="82" charset="0"/>
              </a:rPr>
              <a:t>Assembly</a:t>
            </a:r>
            <a:endParaRPr lang="en-GB" altLang="en-US" sz="2200" dirty="0">
              <a:latin typeface="Tempus Sans ITC" panose="04020404030007020202" pitchFamily="82" charset="0"/>
            </a:endParaRP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10.15-10.30 Playtime</a:t>
            </a:r>
            <a:endParaRPr lang="en-GB" altLang="en-US" sz="2200" dirty="0">
              <a:latin typeface="Tempus Sans ITC" panose="04020404030007020202" pitchFamily="82" charset="0"/>
            </a:endParaRPr>
          </a:p>
          <a:p>
            <a:pPr eaLnBrk="1" hangingPunct="1">
              <a:lnSpc>
                <a:spcPct val="90000"/>
              </a:lnSpc>
              <a:buFont typeface="Wingdings" panose="05000000000000000000" pitchFamily="2" charset="2"/>
              <a:buChar char="v"/>
            </a:pPr>
            <a:r>
              <a:rPr lang="en-GB" altLang="en-US" sz="2200" dirty="0">
                <a:latin typeface="Tempus Sans ITC" panose="04020404030007020202" pitchFamily="82" charset="0"/>
              </a:rPr>
              <a:t>10.30-11.00 Whole Class Reading</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11.00- 12.00  English - writing</a:t>
            </a:r>
            <a:endParaRPr lang="en-GB" altLang="en-US" sz="2200" dirty="0">
              <a:latin typeface="Tempus Sans ITC" panose="04020404030007020202" pitchFamily="82" charset="0"/>
            </a:endParaRP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12.00 </a:t>
            </a:r>
            <a:r>
              <a:rPr lang="en-GB" altLang="en-US" sz="2200" dirty="0">
                <a:latin typeface="Tempus Sans ITC" panose="04020404030007020202" pitchFamily="82" charset="0"/>
              </a:rPr>
              <a:t>– </a:t>
            </a:r>
            <a:r>
              <a:rPr lang="en-GB" altLang="en-US" sz="2200" dirty="0" smtClean="0">
                <a:latin typeface="Tempus Sans ITC" panose="04020404030007020202" pitchFamily="82" charset="0"/>
              </a:rPr>
              <a:t>12.50 </a:t>
            </a:r>
            <a:r>
              <a:rPr lang="en-GB" altLang="en-US" sz="2200" dirty="0">
                <a:latin typeface="Tempus Sans ITC" panose="04020404030007020202" pitchFamily="82" charset="0"/>
              </a:rPr>
              <a:t>Lunch </a:t>
            </a:r>
            <a:r>
              <a:rPr lang="en-GB" altLang="en-US" sz="2200" dirty="0" smtClean="0">
                <a:latin typeface="Tempus Sans ITC" panose="04020404030007020202" pitchFamily="82" charset="0"/>
              </a:rPr>
              <a:t>time </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12.50 </a:t>
            </a:r>
            <a:r>
              <a:rPr lang="en-GB" altLang="en-US" sz="2200" dirty="0">
                <a:latin typeface="Tempus Sans ITC" panose="04020404030007020202" pitchFamily="82" charset="0"/>
              </a:rPr>
              <a:t>– </a:t>
            </a:r>
            <a:r>
              <a:rPr lang="en-GB" altLang="en-US" sz="2200" dirty="0" smtClean="0">
                <a:latin typeface="Tempus Sans ITC" panose="04020404030007020202" pitchFamily="82" charset="0"/>
              </a:rPr>
              <a:t>1.10 – Register and Phonics</a:t>
            </a:r>
            <a:endParaRPr lang="en-GB" altLang="en-US" sz="2200" dirty="0">
              <a:latin typeface="Tempus Sans ITC" panose="04020404030007020202" pitchFamily="82" charset="0"/>
            </a:endParaRPr>
          </a:p>
          <a:p>
            <a:pPr eaLnBrk="1" hangingPunct="1">
              <a:lnSpc>
                <a:spcPct val="90000"/>
              </a:lnSpc>
              <a:buFont typeface="Wingdings" panose="05000000000000000000" pitchFamily="2" charset="2"/>
              <a:buChar char="v"/>
            </a:pPr>
            <a:r>
              <a:rPr lang="en-GB" altLang="en-US" sz="2200" dirty="0">
                <a:latin typeface="Tempus Sans ITC" panose="04020404030007020202" pitchFamily="82" charset="0"/>
              </a:rPr>
              <a:t>1.10 – </a:t>
            </a:r>
            <a:r>
              <a:rPr lang="en-GB" altLang="en-US" sz="2200" dirty="0" smtClean="0">
                <a:latin typeface="Tempus Sans ITC" panose="04020404030007020202" pitchFamily="82" charset="0"/>
              </a:rPr>
              <a:t>1.20 – Word of the Day</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1.20-2.00 – Topic curriculum work</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2.00 </a:t>
            </a:r>
            <a:r>
              <a:rPr lang="en-GB" altLang="en-US" sz="2200" dirty="0">
                <a:latin typeface="Tempus Sans ITC" panose="04020404030007020202" pitchFamily="82" charset="0"/>
              </a:rPr>
              <a:t>– </a:t>
            </a:r>
            <a:r>
              <a:rPr lang="en-GB" altLang="en-US" sz="2200" dirty="0" smtClean="0">
                <a:latin typeface="Tempus Sans ITC" panose="04020404030007020202" pitchFamily="82" charset="0"/>
              </a:rPr>
              <a:t>2.10 – Playtime</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2.10 – 3.00 – Topic curriculum work</a:t>
            </a:r>
          </a:p>
          <a:p>
            <a:pPr eaLnBrk="1" hangingPunct="1">
              <a:lnSpc>
                <a:spcPct val="90000"/>
              </a:lnSpc>
              <a:buFont typeface="Wingdings" panose="05000000000000000000" pitchFamily="2" charset="2"/>
              <a:buChar char="v"/>
            </a:pPr>
            <a:r>
              <a:rPr lang="en-GB" altLang="en-US" sz="2200" dirty="0" smtClean="0">
                <a:latin typeface="Tempus Sans ITC" panose="04020404030007020202" pitchFamily="82" charset="0"/>
              </a:rPr>
              <a:t>3.00 – 3.10 – Get ready for home time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89E04FCF-849E-44EF-8D62-425A04E5BA77}"/>
              </a:ext>
            </a:extLst>
          </p:cNvPr>
          <p:cNvSpPr>
            <a:spLocks noGrp="1"/>
          </p:cNvSpPr>
          <p:nvPr>
            <p:ph type="title"/>
          </p:nvPr>
        </p:nvSpPr>
        <p:spPr>
          <a:xfrm>
            <a:off x="1115616" y="-243408"/>
            <a:ext cx="7620000" cy="1143000"/>
          </a:xfrm>
        </p:spPr>
        <p:txBody>
          <a:bodyPr/>
          <a:lstStyle/>
          <a:p>
            <a:r>
              <a:rPr lang="en-GB" altLang="en-US" b="1" dirty="0" smtClean="0">
                <a:latin typeface="Tempus Sans ITC" panose="04020404030007020202" pitchFamily="82" charset="0"/>
              </a:rPr>
              <a:t>Other bits</a:t>
            </a:r>
            <a:r>
              <a:rPr lang="en-GB" altLang="en-US" dirty="0" smtClean="0">
                <a:latin typeface="Tempus Sans ITC" panose="04020404030007020202" pitchFamily="82" charset="0"/>
              </a:rPr>
              <a:t>…</a:t>
            </a:r>
            <a:endParaRPr lang="en-GB" altLang="en-US" dirty="0"/>
          </a:p>
        </p:txBody>
      </p:sp>
      <p:sp>
        <p:nvSpPr>
          <p:cNvPr id="25603" name="Content Placeholder 2">
            <a:extLst>
              <a:ext uri="{FF2B5EF4-FFF2-40B4-BE49-F238E27FC236}">
                <a16:creationId xmlns:a16="http://schemas.microsoft.com/office/drawing/2014/main" id="{2CAAE1B2-30CD-4D6B-AF4C-9B9496F43D01}"/>
              </a:ext>
            </a:extLst>
          </p:cNvPr>
          <p:cNvSpPr>
            <a:spLocks noGrp="1"/>
          </p:cNvSpPr>
          <p:nvPr>
            <p:ph idx="1"/>
          </p:nvPr>
        </p:nvSpPr>
        <p:spPr>
          <a:xfrm>
            <a:off x="971600" y="495003"/>
            <a:ext cx="7620000" cy="3898776"/>
          </a:xfrm>
        </p:spPr>
        <p:txBody>
          <a:bodyPr/>
          <a:lstStyle/>
          <a:p>
            <a:r>
              <a:rPr lang="en-GB" altLang="en-US" sz="2000" dirty="0" smtClean="0">
                <a:latin typeface="Tempus Sans ITC" panose="04020404030007020202" pitchFamily="82" charset="0"/>
              </a:rPr>
              <a:t>Fruit </a:t>
            </a:r>
            <a:r>
              <a:rPr lang="en-GB" altLang="en-US" sz="2000" dirty="0">
                <a:latin typeface="Tempus Sans ITC" panose="04020404030007020202" pitchFamily="82" charset="0"/>
              </a:rPr>
              <a:t>is provided every day for KS1. </a:t>
            </a:r>
            <a:endParaRPr lang="en-GB" altLang="en-US" sz="2000" dirty="0" smtClean="0">
              <a:latin typeface="Tempus Sans ITC" panose="04020404030007020202" pitchFamily="82" charset="0"/>
            </a:endParaRPr>
          </a:p>
          <a:p>
            <a:endParaRPr lang="en-GB" altLang="en-US" sz="2000" dirty="0" smtClean="0">
              <a:latin typeface="Tempus Sans ITC" panose="04020404030007020202" pitchFamily="82" charset="0"/>
            </a:endParaRPr>
          </a:p>
          <a:p>
            <a:r>
              <a:rPr lang="en-GB" altLang="en-US" sz="2000" dirty="0" smtClean="0">
                <a:latin typeface="Tempus Sans ITC" panose="04020404030007020202" pitchFamily="82" charset="0"/>
              </a:rPr>
              <a:t>If </a:t>
            </a:r>
            <a:r>
              <a:rPr lang="en-GB" altLang="en-US" sz="2000" dirty="0">
                <a:latin typeface="Tempus Sans ITC" panose="04020404030007020202" pitchFamily="82" charset="0"/>
              </a:rPr>
              <a:t>you would like your child to have milk, you need to sign up on the </a:t>
            </a:r>
            <a:r>
              <a:rPr lang="en-GB" altLang="en-US" sz="2000" dirty="0" err="1">
                <a:latin typeface="Tempus Sans ITC" panose="04020404030007020202" pitchFamily="82" charset="0"/>
              </a:rPr>
              <a:t>CoolMilk</a:t>
            </a:r>
            <a:r>
              <a:rPr lang="en-GB" altLang="en-US" sz="2000" dirty="0">
                <a:latin typeface="Tempus Sans ITC" panose="04020404030007020202" pitchFamily="82" charset="0"/>
              </a:rPr>
              <a:t> website. </a:t>
            </a:r>
            <a:r>
              <a:rPr lang="en-GB" altLang="en-US" sz="2000" dirty="0" smtClean="0">
                <a:latin typeface="Tempus Sans ITC" panose="04020404030007020202" pitchFamily="82" charset="0"/>
                <a:hlinkClick r:id="rId3"/>
              </a:rPr>
              <a:t>www.coolmilk.com</a:t>
            </a:r>
            <a:r>
              <a:rPr lang="en-GB" altLang="en-US" sz="2000" dirty="0" smtClean="0">
                <a:latin typeface="Tempus Sans ITC" panose="04020404030007020202" pitchFamily="82" charset="0"/>
              </a:rPr>
              <a:t> </a:t>
            </a:r>
          </a:p>
          <a:p>
            <a:endParaRPr lang="en-GB" altLang="en-US" sz="2000" dirty="0" smtClean="0">
              <a:latin typeface="Tempus Sans ITC" panose="04020404030007020202" pitchFamily="82" charset="0"/>
            </a:endParaRPr>
          </a:p>
          <a:p>
            <a:r>
              <a:rPr lang="en-GB" altLang="en-US" sz="2000" dirty="0" smtClean="0">
                <a:latin typeface="Tempus Sans ITC" panose="04020404030007020202" pitchFamily="82" charset="0"/>
              </a:rPr>
              <a:t>All KS1 </a:t>
            </a:r>
            <a:r>
              <a:rPr lang="en-GB" altLang="en-US" sz="2000" dirty="0">
                <a:latin typeface="Tempus Sans ITC" panose="04020404030007020202" pitchFamily="82" charset="0"/>
              </a:rPr>
              <a:t>children are </a:t>
            </a:r>
            <a:r>
              <a:rPr lang="en-GB" altLang="en-US" sz="2000" dirty="0" smtClean="0">
                <a:latin typeface="Tempus Sans ITC" panose="04020404030007020202" pitchFamily="82" charset="0"/>
              </a:rPr>
              <a:t>still entitled </a:t>
            </a:r>
            <a:r>
              <a:rPr lang="en-GB" altLang="en-US" sz="2000" dirty="0">
                <a:latin typeface="Tempus Sans ITC" panose="04020404030007020202" pitchFamily="82" charset="0"/>
              </a:rPr>
              <a:t>to a universal free school </a:t>
            </a:r>
            <a:r>
              <a:rPr lang="en-GB" altLang="en-US" sz="2000" dirty="0" smtClean="0">
                <a:latin typeface="Tempus Sans ITC" panose="04020404030007020202" pitchFamily="82" charset="0"/>
              </a:rPr>
              <a:t>meal.</a:t>
            </a:r>
          </a:p>
          <a:p>
            <a:endParaRPr lang="en-GB" altLang="en-US" sz="2000" dirty="0" smtClean="0">
              <a:latin typeface="Tempus Sans ITC" panose="04020404030007020202" pitchFamily="82" charset="0"/>
            </a:endParaRPr>
          </a:p>
          <a:p>
            <a:r>
              <a:rPr lang="en-GB" altLang="en-US" sz="2000" dirty="0" smtClean="0">
                <a:latin typeface="Tempus Sans ITC" panose="04020404030007020202" pitchFamily="82" charset="0"/>
              </a:rPr>
              <a:t>We encourage independence within KS1 and would expect children to help themselves to fruit and a drink at playtimes and to go to the toilet at break times. </a:t>
            </a:r>
            <a:endParaRPr lang="en-GB" altLang="en-US" sz="2000" dirty="0">
              <a:latin typeface="Tempus Sans ITC" panose="04020404030007020202" pitchFamily="82" charset="0"/>
            </a:endParaRPr>
          </a:p>
          <a:p>
            <a:endParaRPr lang="en-GB" altLang="en-US" sz="2000" dirty="0">
              <a:latin typeface="Tempus Sans ITC" panose="04020404030007020202" pitchFamily="82" charset="0"/>
            </a:endParaRPr>
          </a:p>
          <a:p>
            <a:r>
              <a:rPr lang="en-GB" altLang="en-US" sz="2000" dirty="0" smtClean="0">
                <a:latin typeface="Tempus Sans ITC" panose="04020404030007020202" pitchFamily="82" charset="0"/>
              </a:rPr>
              <a:t>Attendance is SO important. The majority of our lessons are in sequences throughout the week so it is vital that children attend school and are on time. </a:t>
            </a:r>
          </a:p>
          <a:p>
            <a:endParaRPr lang="en-GB" altLang="en-US" sz="2000" dirty="0">
              <a:latin typeface="Tempus Sans ITC" panose="04020404030007020202" pitchFamily="82" charset="0"/>
            </a:endParaRPr>
          </a:p>
          <a:p>
            <a:r>
              <a:rPr lang="en-GB" altLang="en-US" sz="2000" dirty="0" smtClean="0">
                <a:latin typeface="Tempus Sans ITC" panose="04020404030007020202" pitchFamily="82" charset="0"/>
              </a:rPr>
              <a:t>Teachers will communicate with parents via Dojo, however if you would like to speak to us, please do so either before school opens or after home time. </a:t>
            </a:r>
            <a:endParaRPr lang="en-GB" altLang="en-US" dirty="0">
              <a:latin typeface="Tempus Sans ITC" panose="04020404030007020202" pitchFamily="82" charset="0"/>
            </a:endParaRPr>
          </a:p>
          <a:p>
            <a:endParaRPr lang="en-GB"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3E0E1950-CF21-42BD-9B97-06A0CD781302}"/>
              </a:ext>
            </a:extLst>
          </p:cNvPr>
          <p:cNvSpPr>
            <a:spLocks noGrp="1" noChangeArrowheads="1"/>
          </p:cNvSpPr>
          <p:nvPr>
            <p:ph type="title"/>
          </p:nvPr>
        </p:nvSpPr>
        <p:spPr/>
        <p:txBody>
          <a:bodyPr/>
          <a:lstStyle/>
          <a:p>
            <a:pPr eaLnBrk="1" hangingPunct="1"/>
            <a:r>
              <a:rPr lang="en-GB" altLang="en-US" b="1" dirty="0">
                <a:latin typeface="Tempus Sans ITC" panose="04020404030007020202" pitchFamily="82" charset="0"/>
              </a:rPr>
              <a:t>What can you do to </a:t>
            </a:r>
            <a:r>
              <a:rPr lang="en-GB" altLang="en-US" b="1" dirty="0" smtClean="0">
                <a:latin typeface="Tempus Sans ITC" panose="04020404030007020202" pitchFamily="82" charset="0"/>
              </a:rPr>
              <a:t>help…</a:t>
            </a:r>
            <a:endParaRPr lang="en-GB" altLang="en-US" b="1" dirty="0">
              <a:latin typeface="Tempus Sans ITC" panose="04020404030007020202" pitchFamily="82" charset="0"/>
            </a:endParaRPr>
          </a:p>
        </p:txBody>
      </p:sp>
      <p:sp>
        <p:nvSpPr>
          <p:cNvPr id="27651" name="Rectangle 3">
            <a:extLst>
              <a:ext uri="{FF2B5EF4-FFF2-40B4-BE49-F238E27FC236}">
                <a16:creationId xmlns:a16="http://schemas.microsoft.com/office/drawing/2014/main" id="{B5E8905D-39EE-4881-A593-1D38E79A7F0B}"/>
              </a:ext>
            </a:extLst>
          </p:cNvPr>
          <p:cNvSpPr>
            <a:spLocks noGrp="1" noChangeArrowheads="1"/>
          </p:cNvSpPr>
          <p:nvPr>
            <p:ph type="body" idx="1"/>
          </p:nvPr>
        </p:nvSpPr>
        <p:spPr>
          <a:xfrm>
            <a:off x="1039936" y="1700808"/>
            <a:ext cx="7620000" cy="4376738"/>
          </a:xfrm>
        </p:spPr>
        <p:txBody>
          <a:bodyPr/>
          <a:lstStyle/>
          <a:p>
            <a:pPr eaLnBrk="1" hangingPunct="1">
              <a:buFont typeface="Wingdings" panose="05000000000000000000" pitchFamily="2" charset="2"/>
              <a:buChar char="v"/>
            </a:pPr>
            <a:r>
              <a:rPr lang="en-GB" altLang="en-US" sz="2400" dirty="0" smtClean="0">
                <a:latin typeface="Tempus Sans ITC" panose="04020404030007020202" pitchFamily="82" charset="0"/>
              </a:rPr>
              <a:t>Bring your child to school on time everyday.</a:t>
            </a:r>
          </a:p>
          <a:p>
            <a:pPr eaLnBrk="1" hangingPunct="1">
              <a:buFont typeface="Wingdings" panose="05000000000000000000" pitchFamily="2" charset="2"/>
              <a:buChar char="v"/>
            </a:pPr>
            <a:r>
              <a:rPr lang="en-GB" altLang="en-US" sz="2400" dirty="0" smtClean="0">
                <a:latin typeface="Tempus Sans ITC" panose="04020404030007020202" pitchFamily="82" charset="0"/>
              </a:rPr>
              <a:t>Listen to your child read every day, using school books or other texts your child enjoys at home.</a:t>
            </a:r>
          </a:p>
          <a:p>
            <a:pPr eaLnBrk="1" hangingPunct="1">
              <a:buFont typeface="Wingdings" panose="05000000000000000000" pitchFamily="2" charset="2"/>
              <a:buChar char="v"/>
            </a:pPr>
            <a:r>
              <a:rPr lang="en-GB" altLang="en-US" sz="2400" dirty="0" smtClean="0">
                <a:latin typeface="Tempus Sans ITC" panose="04020404030007020202" pitchFamily="82" charset="0"/>
              </a:rPr>
              <a:t>Practise their weekly spellings with them daily. </a:t>
            </a:r>
          </a:p>
          <a:p>
            <a:pPr eaLnBrk="1" hangingPunct="1">
              <a:buFont typeface="Wingdings" panose="05000000000000000000" pitchFamily="2" charset="2"/>
              <a:buChar char="v"/>
            </a:pPr>
            <a:r>
              <a:rPr lang="en-GB" altLang="en-US" sz="2400" dirty="0" smtClean="0">
                <a:latin typeface="Tempus Sans ITC" panose="04020404030007020202" pitchFamily="82" charset="0"/>
              </a:rPr>
              <a:t>Help your child learn their Times Tables by using Times Tables Rock stars website with your child’s log in. </a:t>
            </a:r>
          </a:p>
          <a:p>
            <a:pPr eaLnBrk="1" hangingPunct="1">
              <a:buFont typeface="Wingdings" panose="05000000000000000000" pitchFamily="2" charset="2"/>
              <a:buChar char="v"/>
            </a:pPr>
            <a:r>
              <a:rPr lang="en-GB" altLang="en-US" sz="2400" dirty="0" smtClean="0">
                <a:latin typeface="Tempus Sans ITC" panose="04020404030007020202" pitchFamily="82" charset="0"/>
              </a:rPr>
              <a:t>Support your child to complete the half termly homework menu that is set. These involve a mix of activities. </a:t>
            </a:r>
          </a:p>
          <a:p>
            <a:pPr eaLnBrk="1" hangingPunct="1">
              <a:buFont typeface="Wingdings" panose="05000000000000000000" pitchFamily="2" charset="2"/>
              <a:buChar char="v"/>
            </a:pPr>
            <a:r>
              <a:rPr lang="en-GB" altLang="en-US" sz="2400" dirty="0" smtClean="0">
                <a:latin typeface="Tempus Sans ITC" panose="04020404030007020202" pitchFamily="82" charset="0"/>
              </a:rPr>
              <a:t>Celebrate your child’s successes no matter how small and encourage them to try their best and never give up. </a:t>
            </a:r>
          </a:p>
          <a:p>
            <a:pPr eaLnBrk="1" hangingPunct="1">
              <a:buFont typeface="Wingdings" panose="05000000000000000000" pitchFamily="2" charset="2"/>
              <a:buChar char="v"/>
            </a:pPr>
            <a:endParaRPr lang="en-GB" altLang="en-US" sz="2000" dirty="0" smtClean="0">
              <a:latin typeface="Tempus Sans ITC" panose="04020404030007020202" pitchFamily="82" charset="0"/>
            </a:endParaRPr>
          </a:p>
          <a:p>
            <a:pPr eaLnBrk="1" hangingPunct="1">
              <a:buFont typeface="Wingdings" panose="05000000000000000000" pitchFamily="2" charset="2"/>
              <a:buChar char="v"/>
            </a:pPr>
            <a:endParaRPr lang="en-GB" altLang="en-US" sz="2000" dirty="0">
              <a:latin typeface="Tempus Sans ITC" panose="04020404030007020202" pitchFamily="82" charset="0"/>
            </a:endParaRPr>
          </a:p>
          <a:p>
            <a:pPr eaLnBrk="1" hangingPunct="1"/>
            <a:endParaRPr lang="en-GB" altLang="en-US" dirty="0">
              <a:latin typeface="Tempus Sans ITC" panose="04020404030007020202" pitchFamily="82" charset="0"/>
            </a:endParaRPr>
          </a:p>
          <a:p>
            <a:pPr eaLnBrk="1" hangingPunct="1"/>
            <a:endParaRPr lang="en-GB" altLang="en-US" dirty="0">
              <a:latin typeface="Tempus Sans ITC" panose="04020404030007020202" pitchFamily="8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FF03A0EE-CFF8-4062-B4B1-CCB6E724F767}"/>
              </a:ext>
            </a:extLst>
          </p:cNvPr>
          <p:cNvSpPr>
            <a:spLocks noGrp="1" noChangeArrowheads="1"/>
          </p:cNvSpPr>
          <p:nvPr>
            <p:ph type="title"/>
          </p:nvPr>
        </p:nvSpPr>
        <p:spPr>
          <a:xfrm>
            <a:off x="1066800" y="44078"/>
            <a:ext cx="7620000" cy="1143000"/>
          </a:xfrm>
        </p:spPr>
        <p:txBody>
          <a:bodyPr/>
          <a:lstStyle/>
          <a:p>
            <a:pPr eaLnBrk="1" hangingPunct="1"/>
            <a:r>
              <a:rPr lang="en-GB" altLang="en-US" b="1" dirty="0">
                <a:latin typeface="Tempus Sans ITC" panose="04020404030007020202" pitchFamily="82" charset="0"/>
              </a:rPr>
              <a:t>Uniform</a:t>
            </a:r>
          </a:p>
        </p:txBody>
      </p:sp>
      <p:sp>
        <p:nvSpPr>
          <p:cNvPr id="31747" name="Rectangle 3">
            <a:extLst>
              <a:ext uri="{FF2B5EF4-FFF2-40B4-BE49-F238E27FC236}">
                <a16:creationId xmlns:a16="http://schemas.microsoft.com/office/drawing/2014/main" id="{F46769CE-4204-48B4-9D82-7496C2B04795}"/>
              </a:ext>
            </a:extLst>
          </p:cNvPr>
          <p:cNvSpPr>
            <a:spLocks noGrp="1" noChangeArrowheads="1"/>
          </p:cNvSpPr>
          <p:nvPr>
            <p:ph type="body" idx="1"/>
          </p:nvPr>
        </p:nvSpPr>
        <p:spPr>
          <a:xfrm>
            <a:off x="899592" y="1202581"/>
            <a:ext cx="8122566" cy="4114800"/>
          </a:xfrm>
        </p:spPr>
        <p:txBody>
          <a:bodyPr/>
          <a:lstStyle/>
          <a:p>
            <a:pPr eaLnBrk="1" hangingPunct="1">
              <a:buFont typeface="Wingdings" panose="05000000000000000000" pitchFamily="2" charset="2"/>
              <a:buChar char="v"/>
            </a:pPr>
            <a:r>
              <a:rPr lang="en-GB" altLang="en-US" sz="2400" dirty="0">
                <a:latin typeface="Tempus Sans ITC" panose="04020404030007020202" pitchFamily="82" charset="0"/>
              </a:rPr>
              <a:t>Please ensure that names are in EVERYTHING!!! </a:t>
            </a:r>
            <a:endParaRPr lang="en-GB" altLang="en-US" sz="2400" dirty="0" smtClean="0">
              <a:latin typeface="Tempus Sans ITC" panose="04020404030007020202" pitchFamily="82" charset="0"/>
            </a:endParaRPr>
          </a:p>
          <a:p>
            <a:pPr eaLnBrk="1" hangingPunct="1">
              <a:buFont typeface="Wingdings" panose="05000000000000000000" pitchFamily="2" charset="2"/>
              <a:buChar char="v"/>
            </a:pPr>
            <a:r>
              <a:rPr lang="en-GB" altLang="en-US" sz="2400" dirty="0" smtClean="0">
                <a:latin typeface="Tempus Sans ITC" panose="04020404030007020202" pitchFamily="82" charset="0"/>
              </a:rPr>
              <a:t>Send your child in school uniform everyday, you may receive a text message reminder if your child is not in appropriate school uniform with no explanation. </a:t>
            </a:r>
            <a:endParaRPr lang="en-GB" altLang="en-US" sz="2400" dirty="0">
              <a:latin typeface="Tempus Sans ITC" panose="04020404030007020202" pitchFamily="82" charset="0"/>
            </a:endParaRPr>
          </a:p>
          <a:p>
            <a:pPr eaLnBrk="1" hangingPunct="1">
              <a:buFont typeface="Wingdings" panose="05000000000000000000" pitchFamily="2" charset="2"/>
              <a:buChar char="v"/>
            </a:pPr>
            <a:r>
              <a:rPr lang="en-GB" altLang="en-US" sz="2400" dirty="0">
                <a:latin typeface="Tempus Sans ITC" panose="04020404030007020202" pitchFamily="82" charset="0"/>
              </a:rPr>
              <a:t>Send children in a suitable coat and footwear </a:t>
            </a:r>
            <a:r>
              <a:rPr lang="en-GB" altLang="en-US" sz="2400" dirty="0" smtClean="0">
                <a:latin typeface="Tempus Sans ITC" panose="04020404030007020202" pitchFamily="82" charset="0"/>
              </a:rPr>
              <a:t>EVERYDAY.</a:t>
            </a:r>
            <a:endParaRPr lang="en-GB" altLang="en-US" sz="2400" dirty="0">
              <a:latin typeface="Tempus Sans ITC" panose="04020404030007020202" pitchFamily="82" charset="0"/>
            </a:endParaRPr>
          </a:p>
          <a:p>
            <a:pPr eaLnBrk="1" hangingPunct="1">
              <a:buFont typeface="Wingdings" panose="05000000000000000000" pitchFamily="2" charset="2"/>
              <a:buChar char="v"/>
            </a:pPr>
            <a:r>
              <a:rPr lang="en-GB" altLang="en-US" sz="2400" dirty="0" smtClean="0">
                <a:latin typeface="Tempus Sans ITC" panose="04020404030007020202" pitchFamily="82" charset="0"/>
              </a:rPr>
              <a:t>Sensible </a:t>
            </a:r>
            <a:r>
              <a:rPr lang="en-GB" altLang="en-US" sz="2400" dirty="0">
                <a:latin typeface="Tempus Sans ITC" panose="04020404030007020202" pitchFamily="82" charset="0"/>
              </a:rPr>
              <a:t>black shoes </a:t>
            </a:r>
            <a:r>
              <a:rPr lang="en-GB" altLang="en-US" sz="2400" dirty="0" smtClean="0">
                <a:latin typeface="Tempus Sans ITC" panose="04020404030007020202" pitchFamily="82" charset="0"/>
              </a:rPr>
              <a:t>or plain black trainers. </a:t>
            </a:r>
          </a:p>
          <a:p>
            <a:pPr eaLnBrk="1" hangingPunct="1">
              <a:buFont typeface="Wingdings" panose="05000000000000000000" pitchFamily="2" charset="2"/>
              <a:buChar char="v"/>
            </a:pPr>
            <a:r>
              <a:rPr lang="en-GB" altLang="en-US" sz="2400" dirty="0" smtClean="0">
                <a:latin typeface="Tempus Sans ITC" panose="04020404030007020202" pitchFamily="82" charset="0"/>
              </a:rPr>
              <a:t>Water </a:t>
            </a:r>
            <a:r>
              <a:rPr lang="en-GB" altLang="en-US" sz="2400" dirty="0">
                <a:latin typeface="Tempus Sans ITC" panose="04020404030007020202" pitchFamily="82" charset="0"/>
              </a:rPr>
              <a:t>bottle (named</a:t>
            </a:r>
            <a:r>
              <a:rPr lang="en-GB" altLang="en-US" sz="2400" dirty="0" smtClean="0">
                <a:latin typeface="Tempus Sans ITC" panose="04020404030007020202" pitchFamily="82" charset="0"/>
              </a:rPr>
              <a:t>)</a:t>
            </a:r>
          </a:p>
          <a:p>
            <a:pPr eaLnBrk="1" hangingPunct="1">
              <a:buFont typeface="Wingdings" panose="05000000000000000000" pitchFamily="2" charset="2"/>
              <a:buChar char="v"/>
            </a:pPr>
            <a:r>
              <a:rPr lang="en-GB" altLang="en-US" sz="2400" dirty="0" smtClean="0">
                <a:latin typeface="Tempus Sans ITC" panose="04020404030007020202" pitchFamily="82" charset="0"/>
              </a:rPr>
              <a:t>PE KIT – Please send your child in their named PE kits on PE days.</a:t>
            </a:r>
            <a:r>
              <a:rPr lang="en-GB" sz="2400" dirty="0" smtClean="0">
                <a:latin typeface="Tempus Sans ITC" pitchFamily="82" charset="0"/>
              </a:rPr>
              <a:t> Such as shorts</a:t>
            </a:r>
            <a:r>
              <a:rPr lang="en-GB" sz="2400" dirty="0">
                <a:latin typeface="Tempus Sans ITC" pitchFamily="82" charset="0"/>
              </a:rPr>
              <a:t>, t-shirt, plimsolls </a:t>
            </a:r>
            <a:r>
              <a:rPr lang="en-GB" sz="2400" dirty="0" smtClean="0">
                <a:latin typeface="Tempus Sans ITC" pitchFamily="82" charset="0"/>
              </a:rPr>
              <a:t>or trainers (these are more supportive and are better for outside PE). In the colder months your child will need jogging bottoms and a jumper also for when doing PE outside.  </a:t>
            </a:r>
            <a:endParaRPr lang="en-GB" altLang="en-US" dirty="0">
              <a:latin typeface="Tempus Sans ITC" panose="04020404030007020202" pitchFamily="82" charset="0"/>
            </a:endParaRPr>
          </a:p>
          <a:p>
            <a:pPr eaLnBrk="1" hangingPunct="1"/>
            <a:endParaRPr lang="en-GB" altLang="en-US" dirty="0">
              <a:latin typeface="Tempus Sans ITC" panose="04020404030007020202" pitchFamily="8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A9D0597F-7F93-42D5-94CF-9BC0E9FEF5B8}"/>
              </a:ext>
            </a:extLst>
          </p:cNvPr>
          <p:cNvSpPr>
            <a:spLocks noGrp="1" noChangeArrowheads="1"/>
          </p:cNvSpPr>
          <p:nvPr>
            <p:ph type="title"/>
          </p:nvPr>
        </p:nvSpPr>
        <p:spPr/>
        <p:txBody>
          <a:bodyPr/>
          <a:lstStyle/>
          <a:p>
            <a:pPr eaLnBrk="1" hangingPunct="1"/>
            <a:r>
              <a:rPr lang="en-GB" altLang="en-US" b="1" dirty="0">
                <a:latin typeface="Tempus Sans ITC" panose="04020404030007020202" pitchFamily="82" charset="0"/>
              </a:rPr>
              <a:t>And Finally…</a:t>
            </a:r>
          </a:p>
        </p:txBody>
      </p:sp>
      <p:sp>
        <p:nvSpPr>
          <p:cNvPr id="47107" name="Rectangle 3">
            <a:extLst>
              <a:ext uri="{FF2B5EF4-FFF2-40B4-BE49-F238E27FC236}">
                <a16:creationId xmlns:a16="http://schemas.microsoft.com/office/drawing/2014/main" id="{F70B5010-F58C-4A7E-8C85-8E6DAD2B2611}"/>
              </a:ext>
            </a:extLst>
          </p:cNvPr>
          <p:cNvSpPr>
            <a:spLocks noGrp="1" noChangeArrowheads="1"/>
          </p:cNvSpPr>
          <p:nvPr>
            <p:ph type="body" idx="1"/>
          </p:nvPr>
        </p:nvSpPr>
        <p:spPr/>
        <p:txBody>
          <a:bodyPr/>
          <a:lstStyle/>
          <a:p>
            <a:pPr eaLnBrk="1" hangingPunct="1">
              <a:lnSpc>
                <a:spcPct val="90000"/>
              </a:lnSpc>
              <a:buFont typeface="Wingdings" panose="05000000000000000000" pitchFamily="2" charset="2"/>
              <a:buChar char="v"/>
            </a:pPr>
            <a:r>
              <a:rPr lang="en-GB" altLang="en-US" sz="2800" dirty="0">
                <a:latin typeface="Tempus Sans ITC" panose="04020404030007020202" pitchFamily="82" charset="0"/>
              </a:rPr>
              <a:t>If you have any worries or concerns please come in and see us and we will do our best to help </a:t>
            </a:r>
            <a:r>
              <a:rPr lang="en-GB" altLang="en-US" sz="2800" dirty="0" smtClean="0">
                <a:latin typeface="Tempus Sans ITC" panose="04020404030007020202" pitchFamily="82" charset="0"/>
              </a:rPr>
              <a:t>you.</a:t>
            </a:r>
            <a:endParaRPr lang="en-GB" altLang="en-US" sz="2800" dirty="0">
              <a:latin typeface="Tempus Sans ITC" panose="04020404030007020202" pitchFamily="82" charset="0"/>
              <a:sym typeface="Wingdings" panose="05000000000000000000" pitchFamily="2" charset="2"/>
            </a:endParaRPr>
          </a:p>
          <a:p>
            <a:pPr eaLnBrk="1" hangingPunct="1">
              <a:lnSpc>
                <a:spcPct val="90000"/>
              </a:lnSpc>
              <a:buFont typeface="Wingdings" panose="05000000000000000000" pitchFamily="2" charset="2"/>
              <a:buChar char="v"/>
            </a:pPr>
            <a:r>
              <a:rPr lang="en-GB" altLang="en-US" sz="2800" dirty="0">
                <a:latin typeface="Tempus Sans ITC" panose="04020404030007020202" pitchFamily="82" charset="0"/>
                <a:sym typeface="Wingdings" panose="05000000000000000000" pitchFamily="2" charset="2"/>
              </a:rPr>
              <a:t>We look forward to working with you and your </a:t>
            </a:r>
            <a:r>
              <a:rPr lang="en-GB" altLang="en-US" sz="2800" dirty="0" smtClean="0">
                <a:latin typeface="Tempus Sans ITC" panose="04020404030007020202" pitchFamily="82" charset="0"/>
                <a:sym typeface="Wingdings" panose="05000000000000000000" pitchFamily="2" charset="2"/>
              </a:rPr>
              <a:t>child this year. </a:t>
            </a:r>
            <a:endParaRPr lang="en-GB" altLang="en-US" sz="2800" dirty="0">
              <a:latin typeface="Tempus Sans ITC" panose="04020404030007020202" pitchFamily="82" charset="0"/>
              <a:sym typeface="Wingdings" panose="05000000000000000000" pitchFamily="2" charset="2"/>
            </a:endParaRPr>
          </a:p>
          <a:p>
            <a:pPr eaLnBrk="1" hangingPunct="1">
              <a:lnSpc>
                <a:spcPct val="90000"/>
              </a:lnSpc>
              <a:buFontTx/>
              <a:buNone/>
            </a:pPr>
            <a:r>
              <a:rPr lang="en-GB" altLang="en-US" sz="2800" dirty="0">
                <a:latin typeface="Tempus Sans ITC" panose="04020404030007020202" pitchFamily="82" charset="0"/>
              </a:rPr>
              <a:t>		</a:t>
            </a:r>
            <a:endParaRPr lang="en-GB" altLang="en-US" sz="2800" dirty="0" smtClean="0">
              <a:latin typeface="Tempus Sans ITC" panose="04020404030007020202" pitchFamily="82" charset="0"/>
            </a:endParaRPr>
          </a:p>
          <a:p>
            <a:pPr eaLnBrk="1" hangingPunct="1">
              <a:lnSpc>
                <a:spcPct val="90000"/>
              </a:lnSpc>
              <a:buFontTx/>
              <a:buNone/>
            </a:pPr>
            <a:endParaRPr lang="en-GB" altLang="en-US" sz="2800" dirty="0">
              <a:latin typeface="Tempus Sans ITC" panose="04020404030007020202" pitchFamily="82" charset="0"/>
            </a:endParaRPr>
          </a:p>
          <a:p>
            <a:pPr algn="ctr" eaLnBrk="1" hangingPunct="1">
              <a:lnSpc>
                <a:spcPct val="90000"/>
              </a:lnSpc>
              <a:buFontTx/>
              <a:buNone/>
            </a:pPr>
            <a:r>
              <a:rPr lang="en-GB" altLang="en-US" sz="2800" dirty="0" smtClean="0">
                <a:latin typeface="Tempus Sans ITC" panose="04020404030007020202" pitchFamily="82" charset="0"/>
              </a:rPr>
              <a:t>Mrs </a:t>
            </a:r>
            <a:r>
              <a:rPr lang="en-GB" altLang="en-US" sz="2800" dirty="0" smtClean="0">
                <a:latin typeface="Tempus Sans ITC" panose="04020404030007020202" pitchFamily="82" charset="0"/>
              </a:rPr>
              <a:t>Neal and </a:t>
            </a:r>
            <a:r>
              <a:rPr lang="en-GB" altLang="en-US" sz="2800" smtClean="0">
                <a:latin typeface="Tempus Sans ITC" panose="04020404030007020202" pitchFamily="82" charset="0"/>
              </a:rPr>
              <a:t>Mrs Perkins </a:t>
            </a:r>
            <a:r>
              <a:rPr lang="en-GB" altLang="en-US" sz="2800" smtClean="0">
                <a:latin typeface="Tempus Sans ITC" panose="04020404030007020202" pitchFamily="82" charset="0"/>
                <a:sym typeface="Wingdings" panose="05000000000000000000" pitchFamily="2" charset="2"/>
              </a:rPr>
              <a:t> </a:t>
            </a:r>
            <a:endParaRPr lang="en-GB" altLang="en-US" sz="2800" dirty="0">
              <a:latin typeface="Tempus Sans ITC" panose="04020404030007020202" pitchFamily="82" charset="0"/>
            </a:endParaRPr>
          </a:p>
        </p:txBody>
      </p:sp>
    </p:spTree>
  </p:cSld>
  <p:clrMapOvr>
    <a:masterClrMapping/>
  </p:clrMapOvr>
</p:sld>
</file>

<file path=ppt/theme/theme1.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888040478BA846958BB007A9108022" ma:contentTypeVersion="14" ma:contentTypeDescription="Create a new document." ma:contentTypeScope="" ma:versionID="37e65b494cb4cebb827ad39c9a46e4ab">
  <xsd:schema xmlns:xsd="http://www.w3.org/2001/XMLSchema" xmlns:xs="http://www.w3.org/2001/XMLSchema" xmlns:p="http://schemas.microsoft.com/office/2006/metadata/properties" xmlns:ns2="ce15e6d6-37de-48e6-8924-d9e338adec4d" xmlns:ns3="56ac2ca5-a87b-4684-bf47-ae1c800fc9c8" targetNamespace="http://schemas.microsoft.com/office/2006/metadata/properties" ma:root="true" ma:fieldsID="2c9558b923050ecc087f8a5703282b92" ns2:_="" ns3:_="">
    <xsd:import namespace="ce15e6d6-37de-48e6-8924-d9e338adec4d"/>
    <xsd:import namespace="56ac2ca5-a87b-4684-bf47-ae1c800fc9c8"/>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15e6d6-37de-48e6-8924-d9e338adec4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56ac2ca5-a87b-4684-bf47-ae1c800fc9c8"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C09DF9-7EC6-491E-8F50-EE50D59D64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e15e6d6-37de-48e6-8924-d9e338adec4d"/>
    <ds:schemaRef ds:uri="56ac2ca5-a87b-4684-bf47-ae1c800fc9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A6A0D8-8DBE-4A79-A270-DDCCB6940D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Office\Templates\Presentation Designs\Notebook.pot</Template>
  <TotalTime>1518</TotalTime>
  <Words>1115</Words>
  <Application>Microsoft Office PowerPoint</Application>
  <PresentationFormat>On-screen Show (4:3)</PresentationFormat>
  <Paragraphs>86</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Tempus Sans ITC</vt:lpstr>
      <vt:lpstr>Times New Roman</vt:lpstr>
      <vt:lpstr>Wingdings</vt:lpstr>
      <vt:lpstr>Notebook</vt:lpstr>
      <vt:lpstr>Key Stage 1 Year 2</vt:lpstr>
      <vt:lpstr>Meet the team…</vt:lpstr>
      <vt:lpstr>What happens in KS1?</vt:lpstr>
      <vt:lpstr>Curriculum…</vt:lpstr>
      <vt:lpstr> English and Phonics</vt:lpstr>
      <vt:lpstr>Maths</vt:lpstr>
      <vt:lpstr>A typical Year 2 day… </vt:lpstr>
      <vt:lpstr>Other bits…</vt:lpstr>
      <vt:lpstr>What can you do to help…</vt:lpstr>
      <vt:lpstr>Uniform</vt:lpstr>
      <vt:lpstr>And Finally…</vt:lpstr>
    </vt:vector>
  </TitlesOfParts>
  <Company>Pavillion Communication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Foundation Stage</dc:title>
  <dc:creator>Gina</dc:creator>
  <cp:lastModifiedBy>Victoria Rhodes</cp:lastModifiedBy>
  <cp:revision>113</cp:revision>
  <dcterms:created xsi:type="dcterms:W3CDTF">2005-06-06T15:11:20Z</dcterms:created>
  <dcterms:modified xsi:type="dcterms:W3CDTF">2021-07-14T11:43:53Z</dcterms:modified>
</cp:coreProperties>
</file>