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88" r:id="rId2"/>
    <p:sldMasterId id="2147483700" r:id="rId3"/>
    <p:sldMasterId id="2147483702" r:id="rId4"/>
  </p:sldMasterIdLst>
  <p:notesMasterIdLst>
    <p:notesMasterId r:id="rId30"/>
  </p:notesMasterIdLst>
  <p:handoutMasterIdLst>
    <p:handoutMasterId r:id="rId31"/>
  </p:handoutMasterIdLst>
  <p:sldIdLst>
    <p:sldId id="316" r:id="rId5"/>
    <p:sldId id="317" r:id="rId6"/>
    <p:sldId id="259" r:id="rId7"/>
    <p:sldId id="258" r:id="rId8"/>
    <p:sldId id="289" r:id="rId9"/>
    <p:sldId id="297" r:id="rId10"/>
    <p:sldId id="318" r:id="rId11"/>
    <p:sldId id="319" r:id="rId12"/>
    <p:sldId id="320" r:id="rId13"/>
    <p:sldId id="321" r:id="rId14"/>
    <p:sldId id="322" r:id="rId15"/>
    <p:sldId id="323" r:id="rId16"/>
    <p:sldId id="324" r:id="rId17"/>
    <p:sldId id="325" r:id="rId18"/>
    <p:sldId id="326" r:id="rId19"/>
    <p:sldId id="327" r:id="rId20"/>
    <p:sldId id="268" r:id="rId21"/>
    <p:sldId id="269" r:id="rId22"/>
    <p:sldId id="270" r:id="rId23"/>
    <p:sldId id="271" r:id="rId24"/>
    <p:sldId id="328" r:id="rId25"/>
    <p:sldId id="312" r:id="rId26"/>
    <p:sldId id="313" r:id="rId27"/>
    <p:sldId id="314" r:id="rId28"/>
    <p:sldId id="274" r:id="rId2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65" autoAdjust="0"/>
    <p:restoredTop sz="86861" autoAdjust="0"/>
  </p:normalViewPr>
  <p:slideViewPr>
    <p:cSldViewPr snapToGrid="0">
      <p:cViewPr varScale="1">
        <p:scale>
          <a:sx n="59" d="100"/>
          <a:sy n="59" d="100"/>
        </p:scale>
        <p:origin x="120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8F7D60-5CCD-4CC6-AD70-DB4F19FBF54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BCB1FE-4B36-4404-9559-645ED93A7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6453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960F4A-9CB5-4482-862A-B6A3EEBE5B80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5C70EE-863D-4963-9109-748327DAC1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528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5C70EE-863D-4963-9109-748327DAC122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7774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8185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954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0996915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8700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67506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592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714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454455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599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318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701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60800" y="1120776"/>
            <a:ext cx="7518400" cy="14700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en-GB" altLang="en-US" noProof="0" smtClean="0"/>
              <a:t>Click to edit Master title style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60800" y="2590800"/>
            <a:ext cx="7518400" cy="1752600"/>
          </a:xfrm>
        </p:spPr>
        <p:txBody>
          <a:bodyPr/>
          <a:lstStyle>
            <a:lvl1pPr marL="0" indent="0" algn="ctr">
              <a:buFontTx/>
              <a:buNone/>
              <a:defRPr i="1"/>
            </a:lvl1pPr>
          </a:lstStyle>
          <a:p>
            <a:pPr lvl="0"/>
            <a:r>
              <a:rPr lang="en-GB" altLang="en-US" noProof="0" smtClean="0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 sz="1400" i="0">
                <a:solidFill>
                  <a:schemeClr val="tx1"/>
                </a:solidFill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3928AB2-7727-4320-9F0E-A7695DECB7E6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3018E-50F9-4C74-97E5-7F6A2B7A6E8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423211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04A1C7-C1AB-4A81-ADF2-1DF2F808AC97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DB3C1B-E90D-474C-9DD2-7D4C39E418F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06675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E42B2-BB00-42B0-948A-2D3F26F9DE6A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C497A5-FDD2-476A-ACF2-C68C48C5D69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747770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D4291-ECD6-4EED-85E2-6CB7A951D5B2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819E7-8FF4-48CD-A214-0023F1E49B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654808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4A02C4-FD86-4070-BACE-73B928D999F8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0077BB-8488-439C-9638-C7902FADA24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464185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53CC55-CF9B-4386-BEEB-C0E7A71960F0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6AA6FB-2372-4E56-9BFF-2709362F9F3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201520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F0F4E6-AA0D-4E3C-91E5-3A253E0B76AC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D5F6EB-9438-4906-9C68-9E443FD43A3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53066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6BBE1A-2FA7-4114-8C52-7795ADDE7B3A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B9D11F-8DF2-446B-9460-3293E3FC0B3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838183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AA935-21AD-4D0E-A05B-DB47AE9FB8EB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D14551-01EA-45FC-A301-70F2D9A6D8C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132368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86372-60AD-489C-811A-2459A35836F2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C13914-FB42-449C-871D-1FDBC1D122D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988103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003D00-FCEB-4A93-A2DA-E8E55CE0F72A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DB79F4-5AC3-4CBC-A424-9B7F9C9D413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713621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09121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500845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35650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2177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65802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22614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13005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73280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7047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1695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87758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732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16697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4464051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2400" i="1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+mn-lt"/>
              </a:defRPr>
            </a:lvl1pPr>
          </a:lstStyle>
          <a:p>
            <a:pPr>
              <a:defRPr/>
            </a:pPr>
            <a:fld id="{C0081B9B-056C-4CB3-9CA4-20F3E2AE6F9C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76184" y="6589714"/>
            <a:ext cx="3860800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71D95898-C0EB-4286-A505-2DEAEC9920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10247" name="Text Box 7"/>
          <p:cNvSpPr txBox="1">
            <a:spLocks noChangeArrowheads="1"/>
          </p:cNvSpPr>
          <p:nvPr userDrawn="1"/>
        </p:nvSpPr>
        <p:spPr bwMode="auto">
          <a:xfrm>
            <a:off x="11135784" y="1"/>
            <a:ext cx="1056216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altLang="en-US" sz="1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22:19</a:t>
            </a:r>
          </a:p>
        </p:txBody>
      </p:sp>
    </p:spTree>
    <p:extLst>
      <p:ext uri="{BB962C8B-B14F-4D97-AF65-F5344CB8AC3E}">
        <p14:creationId xmlns:p14="http://schemas.microsoft.com/office/powerpoint/2010/main" val="2183665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hf sldNum="0"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i="1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6074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446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emf"/><Relationship Id="rId7" Type="http://schemas.openxmlformats.org/officeDocument/2006/relationships/image" Target="../media/image9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3" Type="http://schemas.openxmlformats.org/officeDocument/2006/relationships/tags" Target="../tags/tag4.xml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24.png"/><Relationship Id="rId10" Type="http://schemas.openxmlformats.org/officeDocument/2006/relationships/image" Target="../media/image19.png"/><Relationship Id="rId4" Type="http://schemas.openxmlformats.org/officeDocument/2006/relationships/tags" Target="../tags/tag5.xml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tags" Target="../tags/tag8.xml"/><Relationship Id="rId7" Type="http://schemas.openxmlformats.org/officeDocument/2006/relationships/image" Target="../media/image15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34.png"/><Relationship Id="rId4" Type="http://schemas.openxmlformats.org/officeDocument/2006/relationships/tags" Target="../tags/tag9.xml"/><Relationship Id="rId9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E55B0F-029D-4D6D-B67B-B6962129E8F1}" type="datetime3">
              <a:rPr lang="en-GB" altLang="en-US">
                <a:solidFill>
                  <a:srgbClr val="FFFFFF"/>
                </a:solidFill>
                <a:latin typeface="Impact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 January, 2021</a:t>
            </a:fld>
            <a:endParaRPr lang="en-GB" altLang="en-US" dirty="0">
              <a:solidFill>
                <a:srgbClr val="FFFFFF"/>
              </a:solidFill>
              <a:latin typeface="Impact"/>
            </a:endParaRPr>
          </a:p>
        </p:txBody>
      </p:sp>
      <p:sp>
        <p:nvSpPr>
          <p:cNvPr id="8195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>
                <a:solidFill>
                  <a:srgbClr val="FFFFFF"/>
                </a:solidFill>
                <a:latin typeface="Arial" panose="020B0604020202020204" pitchFamily="34" charset="0"/>
              </a:rPr>
              <a:t>S Thompson</a:t>
            </a:r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>
          <a:xfrm>
            <a:off x="3503614" y="44450"/>
            <a:ext cx="4835525" cy="647700"/>
          </a:xfrm>
        </p:spPr>
        <p:txBody>
          <a:bodyPr/>
          <a:lstStyle/>
          <a:p>
            <a:pPr eaLnBrk="1" hangingPunct="1"/>
            <a:r>
              <a:rPr lang="en-GB" altLang="en-US" sz="4000"/>
              <a:t>Challenge 4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92313" y="692150"/>
            <a:ext cx="8229600" cy="5976938"/>
          </a:xfrm>
        </p:spPr>
        <p:txBody>
          <a:bodyPr/>
          <a:lstStyle/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6 x 7 =		2 x 7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12 x 9 =		8 x 7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7 x 9 =		3 x 7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1 x 9 =		11 x 7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12 x 6 =		3 x 9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10 x 6 =		8 x 9 =	</a:t>
            </a:r>
          </a:p>
        </p:txBody>
      </p:sp>
    </p:spTree>
    <p:extLst>
      <p:ext uri="{BB962C8B-B14F-4D97-AF65-F5344CB8AC3E}">
        <p14:creationId xmlns:p14="http://schemas.microsoft.com/office/powerpoint/2010/main" val="1993369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2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1002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6203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004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7805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1C8C9AD-260D-084F-A584-02653BCA2F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0963" y="1895308"/>
            <a:ext cx="4292600" cy="8763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6FF0603-8112-F04C-BE4B-2E5695D0D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3580" y="1152974"/>
            <a:ext cx="78486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3</a:t>
            </a:r>
          </a:p>
        </p:txBody>
      </p:sp>
      <p:sp>
        <p:nvSpPr>
          <p:cNvPr id="2" name="Oval 1"/>
          <p:cNvSpPr/>
          <p:nvPr/>
        </p:nvSpPr>
        <p:spPr>
          <a:xfrm>
            <a:off x="5022669" y="1967058"/>
            <a:ext cx="548640" cy="54864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08B9AAF-4211-6F4A-A122-0710305E46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2621" y="1949278"/>
            <a:ext cx="584200" cy="5842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312BA68-FA94-E040-826A-56E100A639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92840" y="3102448"/>
            <a:ext cx="26162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EEC612D-004F-0F4B-96E9-BB0AFD6245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35160" y="4562527"/>
            <a:ext cx="2603500" cy="876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5930203-5525-5B43-A616-34FE58F081A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83683" y="5540175"/>
            <a:ext cx="2616200" cy="8636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14B9FD2-695F-5042-8919-47266CB4F16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78260" y="702496"/>
            <a:ext cx="1320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048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7" y="0"/>
            <a:ext cx="10502518" cy="1492132"/>
          </a:xfrm>
          <a:ln w="76200"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n-GB" sz="2800" u="sng" dirty="0">
                <a:solidFill>
                  <a:srgbClr val="7030A0"/>
                </a:solidFill>
              </a:rPr>
              <a:t>L.O. 	</a:t>
            </a:r>
            <a:r>
              <a:rPr lang="en-GB" sz="2800" u="sng" dirty="0" smtClean="0">
                <a:solidFill>
                  <a:srgbClr val="7030A0"/>
                </a:solidFill>
              </a:rPr>
              <a:t>- to divide 2 digits by 1 digit </a:t>
            </a:r>
            <a:r>
              <a:rPr lang="en-GB" dirty="0"/>
              <a:t/>
            </a:r>
            <a:br>
              <a:rPr lang="en-GB" dirty="0"/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51677" y="1492132"/>
            <a:ext cx="10502518" cy="3498673"/>
          </a:xfrm>
        </p:spPr>
        <p:txBody>
          <a:bodyPr>
            <a:noAutofit/>
          </a:bodyPr>
          <a:lstStyle/>
          <a:p>
            <a:r>
              <a:rPr lang="en-GB" sz="2400" dirty="0"/>
              <a:t>SOME WILL EVEN: </a:t>
            </a:r>
            <a:r>
              <a:rPr lang="en-GB" sz="2400" dirty="0" smtClean="0"/>
              <a:t> </a:t>
            </a:r>
            <a:r>
              <a:rPr lang="en-GB" sz="2400" dirty="0" smtClean="0"/>
              <a:t>Identify the correct missing digit using division with exchanges; Create three calculations to make two given statement true; Complete calculations so that they match given statements using division with exchanges.</a:t>
            </a:r>
            <a:endParaRPr lang="en-GB" sz="2400" dirty="0" smtClean="0"/>
          </a:p>
          <a:p>
            <a:r>
              <a:rPr lang="en-GB" sz="2400" dirty="0" smtClean="0"/>
              <a:t>SOME </a:t>
            </a:r>
            <a:r>
              <a:rPr lang="en-GB" sz="2400" dirty="0"/>
              <a:t>WILL</a:t>
            </a:r>
            <a:r>
              <a:rPr lang="en-GB" sz="2400" dirty="0" smtClean="0"/>
              <a:t>: </a:t>
            </a:r>
            <a:r>
              <a:rPr lang="en-GB" sz="2400" dirty="0" smtClean="0"/>
              <a:t>Divide 2-digit numbers by a 1-digit number with exchanges and multi-step calculations.</a:t>
            </a:r>
            <a:endParaRPr lang="en-GB" sz="2400" dirty="0" smtClean="0"/>
          </a:p>
          <a:p>
            <a:r>
              <a:rPr lang="en-GB" sz="2400" dirty="0" smtClean="0"/>
              <a:t>MOST </a:t>
            </a:r>
            <a:r>
              <a:rPr lang="en-GB" sz="2400" dirty="0"/>
              <a:t>WILL</a:t>
            </a:r>
            <a:r>
              <a:rPr lang="en-GB" sz="2400" dirty="0" smtClean="0"/>
              <a:t>:  </a:t>
            </a:r>
            <a:r>
              <a:rPr lang="en-GB" sz="2400" dirty="0" smtClean="0"/>
              <a:t>Divide 2-digit numbers by a 1-digit number with some exchanges and pictorial support.</a:t>
            </a:r>
            <a:endParaRPr lang="en-GB" sz="2400" dirty="0" smtClean="0"/>
          </a:p>
          <a:p>
            <a:r>
              <a:rPr lang="en-GB" sz="2400" dirty="0" smtClean="0"/>
              <a:t>ALL </a:t>
            </a:r>
            <a:r>
              <a:rPr lang="en-GB" sz="2400" dirty="0"/>
              <a:t>WILL</a:t>
            </a:r>
            <a:r>
              <a:rPr lang="en-GB" sz="2400" dirty="0" smtClean="0"/>
              <a:t>: </a:t>
            </a:r>
            <a:r>
              <a:rPr lang="en-GB" sz="2400" dirty="0" smtClean="0"/>
              <a:t>Divide 2-digit numbers by a 1-digit number with no exchanges and pictorial representation.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489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Recall: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1168" y="928687"/>
            <a:ext cx="9944100" cy="545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94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Recall: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0218" y="793297"/>
            <a:ext cx="9906000" cy="546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61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502518" cy="700827"/>
          </a:xfrm>
          <a:ln w="7620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r>
              <a:rPr lang="en-GB" sz="8000" u="sng" dirty="0">
                <a:solidFill>
                  <a:srgbClr val="7030A0"/>
                </a:solidFill>
              </a:rPr>
              <a:t>GUIDED </a:t>
            </a:r>
            <a:r>
              <a:rPr lang="en-GB" sz="8000" u="sng" dirty="0" smtClean="0">
                <a:solidFill>
                  <a:srgbClr val="7030A0"/>
                </a:solidFill>
              </a:rPr>
              <a:t>PRACTICE: </a:t>
            </a:r>
            <a:r>
              <a:rPr lang="en-GB" sz="8000" dirty="0">
                <a:solidFill>
                  <a:srgbClr val="7030A0"/>
                </a:solidFill>
              </a:rPr>
              <a:t/>
            </a:r>
            <a:br>
              <a:rPr lang="en-GB" sz="8000" dirty="0">
                <a:solidFill>
                  <a:srgbClr val="7030A0"/>
                </a:solidFill>
              </a:rPr>
            </a:br>
            <a:r>
              <a:rPr lang="en-GB" sz="8000" dirty="0" smtClean="0">
                <a:solidFill>
                  <a:srgbClr val="7030A0"/>
                </a:solidFill>
              </a:rPr>
              <a:t/>
            </a:r>
            <a:br>
              <a:rPr lang="en-GB" sz="8000" dirty="0" smtClean="0">
                <a:solidFill>
                  <a:srgbClr val="7030A0"/>
                </a:solidFill>
              </a:rPr>
            </a:br>
            <a:r>
              <a:rPr lang="en-GB" sz="2800" dirty="0">
                <a:solidFill>
                  <a:srgbClr val="7030A0"/>
                </a:solidFill>
              </a:rPr>
              <a:t/>
            </a:r>
            <a:br>
              <a:rPr lang="en-GB" sz="2800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/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> </a:t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 smtClean="0">
                <a:solidFill>
                  <a:srgbClr val="7030A0"/>
                </a:solidFill>
              </a:rPr>
              <a:t/>
            </a:r>
            <a:br>
              <a:rPr lang="en-GB" sz="2800" u="sng" dirty="0" smtClean="0">
                <a:solidFill>
                  <a:srgbClr val="7030A0"/>
                </a:solidFill>
              </a:rPr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3" name="SMARTInkShape-1"/>
          <p:cNvSpPr/>
          <p:nvPr>
            <p:custDataLst>
              <p:tags r:id="rId1"/>
            </p:custDataLst>
          </p:nvPr>
        </p:nvSpPr>
        <p:spPr>
          <a:xfrm>
            <a:off x="452438" y="5298324"/>
            <a:ext cx="511969" cy="202365"/>
          </a:xfrm>
          <a:custGeom>
            <a:avLst/>
            <a:gdLst/>
            <a:ahLst/>
            <a:cxnLst/>
            <a:rect l="0" t="0" r="0" b="0"/>
            <a:pathLst>
              <a:path w="511969" h="202365">
                <a:moveTo>
                  <a:pt x="511968" y="202364"/>
                </a:moveTo>
                <a:lnTo>
                  <a:pt x="511968" y="202364"/>
                </a:lnTo>
                <a:lnTo>
                  <a:pt x="505648" y="202364"/>
                </a:lnTo>
                <a:lnTo>
                  <a:pt x="446410" y="148614"/>
                </a:lnTo>
                <a:lnTo>
                  <a:pt x="422723" y="127642"/>
                </a:lnTo>
                <a:lnTo>
                  <a:pt x="386889" y="111561"/>
                </a:lnTo>
                <a:lnTo>
                  <a:pt x="330670" y="90802"/>
                </a:lnTo>
                <a:lnTo>
                  <a:pt x="315416" y="79579"/>
                </a:lnTo>
                <a:lnTo>
                  <a:pt x="309496" y="72882"/>
                </a:lnTo>
                <a:lnTo>
                  <a:pt x="295862" y="65441"/>
                </a:lnTo>
                <a:lnTo>
                  <a:pt x="241988" y="49586"/>
                </a:lnTo>
                <a:lnTo>
                  <a:pt x="188013" y="36490"/>
                </a:lnTo>
                <a:lnTo>
                  <a:pt x="174842" y="34715"/>
                </a:lnTo>
                <a:lnTo>
                  <a:pt x="159990" y="26278"/>
                </a:lnTo>
                <a:lnTo>
                  <a:pt x="147211" y="16723"/>
                </a:lnTo>
                <a:lnTo>
                  <a:pt x="135046" y="13304"/>
                </a:lnTo>
                <a:lnTo>
                  <a:pt x="77186" y="11864"/>
                </a:lnTo>
                <a:lnTo>
                  <a:pt x="75270" y="10540"/>
                </a:lnTo>
                <a:lnTo>
                  <a:pt x="73992" y="8336"/>
                </a:lnTo>
                <a:lnTo>
                  <a:pt x="71587" y="448"/>
                </a:lnTo>
                <a:lnTo>
                  <a:pt x="61199" y="0"/>
                </a:lnTo>
                <a:lnTo>
                  <a:pt x="48158" y="11374"/>
                </a:lnTo>
                <a:lnTo>
                  <a:pt x="37420" y="11820"/>
                </a:lnTo>
                <a:lnTo>
                  <a:pt x="36853" y="13158"/>
                </a:lnTo>
                <a:lnTo>
                  <a:pt x="36054" y="18715"/>
                </a:lnTo>
                <a:lnTo>
                  <a:pt x="35763" y="13027"/>
                </a:lnTo>
                <a:lnTo>
                  <a:pt x="23855" y="23729"/>
                </a:lnTo>
                <a:lnTo>
                  <a:pt x="12397" y="23769"/>
                </a:lnTo>
                <a:lnTo>
                  <a:pt x="23671" y="23770"/>
                </a:lnTo>
                <a:lnTo>
                  <a:pt x="12392" y="23770"/>
                </a:lnTo>
                <a:lnTo>
                  <a:pt x="11918" y="35185"/>
                </a:lnTo>
                <a:lnTo>
                  <a:pt x="0" y="35676"/>
                </a:lnTo>
                <a:lnTo>
                  <a:pt x="0" y="42535"/>
                </a:lnTo>
                <a:lnTo>
                  <a:pt x="0" y="35685"/>
                </a:lnTo>
                <a:lnTo>
                  <a:pt x="11905" y="35676"/>
                </a:lnTo>
                <a:lnTo>
                  <a:pt x="23811" y="47581"/>
                </a:lnTo>
                <a:lnTo>
                  <a:pt x="34063" y="47582"/>
                </a:lnTo>
                <a:lnTo>
                  <a:pt x="34615" y="46259"/>
                </a:lnTo>
                <a:lnTo>
                  <a:pt x="35228" y="41262"/>
                </a:lnTo>
                <a:lnTo>
                  <a:pt x="36714" y="39400"/>
                </a:lnTo>
                <a:lnTo>
                  <a:pt x="47121" y="35821"/>
                </a:lnTo>
                <a:lnTo>
                  <a:pt x="47611" y="47095"/>
                </a:lnTo>
                <a:lnTo>
                  <a:pt x="102124" y="48902"/>
                </a:lnTo>
                <a:lnTo>
                  <a:pt x="116101" y="55764"/>
                </a:lnTo>
                <a:lnTo>
                  <a:pt x="135089" y="59708"/>
                </a:lnTo>
                <a:lnTo>
                  <a:pt x="149681" y="68667"/>
                </a:lnTo>
                <a:lnTo>
                  <a:pt x="205871" y="111096"/>
                </a:lnTo>
                <a:lnTo>
                  <a:pt x="214312" y="13092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325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Partition the following 2-digit numbers.</a:t>
            </a:r>
          </a:p>
          <a:p>
            <a:pPr algn="ctr" defTabSz="457200"/>
            <a:endParaRPr lang="en-GB" sz="4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4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4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9A009E1-BD28-42AE-8269-3478DB52D9C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396000" y="2392652"/>
          <a:ext cx="5400000" cy="10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732809734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937949859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615274631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805114860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332381087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latin typeface="Century Gothic" panose="020B0502020202020204" pitchFamily="34" charset="0"/>
                        </a:rPr>
                        <a:t>35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latin typeface="Century Gothic" panose="020B0502020202020204" pitchFamily="34" charset="0"/>
                        </a:rPr>
                        <a:t>84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latin typeface="Century Gothic" panose="020B0502020202020204" pitchFamily="34" charset="0"/>
                        </a:rPr>
                        <a:t>27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1754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09893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Partition the following 2-digit numbers.</a:t>
            </a:r>
          </a:p>
          <a:p>
            <a:pPr algn="ctr" defTabSz="457200"/>
            <a:endParaRPr lang="en-GB" sz="4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4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4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7F5A824-E307-4508-8784-B0080A9BDACA}"/>
              </a:ext>
            </a:extLst>
          </p:cNvPr>
          <p:cNvGrpSpPr/>
          <p:nvPr/>
        </p:nvGrpSpPr>
        <p:grpSpPr>
          <a:xfrm>
            <a:off x="3396000" y="3468031"/>
            <a:ext cx="1071922" cy="675293"/>
            <a:chOff x="1872000" y="3468030"/>
            <a:chExt cx="1071922" cy="675293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241D021F-D491-4F18-BE8A-71FC6B0714A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872000" y="3468030"/>
              <a:ext cx="536663" cy="675293"/>
            </a:xfrm>
            <a:prstGeom prst="line">
              <a:avLst/>
            </a:prstGeom>
            <a:ln w="28575" cap="rnd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5BF72DEE-28FA-4C6A-AC8D-5FDC5C8ED91C}"/>
                </a:ext>
              </a:extLst>
            </p:cNvPr>
            <p:cNvCxnSpPr/>
            <p:nvPr/>
          </p:nvCxnSpPr>
          <p:spPr>
            <a:xfrm>
              <a:off x="2419815" y="3470341"/>
              <a:ext cx="524107" cy="672982"/>
            </a:xfrm>
            <a:prstGeom prst="line">
              <a:avLst/>
            </a:prstGeom>
            <a:ln w="28575" cap="rnd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E7F3CA7-F0B6-4BDA-8D63-CFAA49E5609B}"/>
              </a:ext>
            </a:extLst>
          </p:cNvPr>
          <p:cNvGrpSpPr/>
          <p:nvPr/>
        </p:nvGrpSpPr>
        <p:grpSpPr>
          <a:xfrm>
            <a:off x="7759020" y="3468031"/>
            <a:ext cx="1071922" cy="675293"/>
            <a:chOff x="1872000" y="3468030"/>
            <a:chExt cx="1071922" cy="675293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E443D2F-41D3-4BD0-ACF7-DBA31986D83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872000" y="3468030"/>
              <a:ext cx="536663" cy="675293"/>
            </a:xfrm>
            <a:prstGeom prst="line">
              <a:avLst/>
            </a:prstGeom>
            <a:ln w="28575" cap="sq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05E0ADD6-8B00-4C2B-80C0-AEACB7A0B7EA}"/>
                </a:ext>
              </a:extLst>
            </p:cNvPr>
            <p:cNvCxnSpPr/>
            <p:nvPr/>
          </p:nvCxnSpPr>
          <p:spPr>
            <a:xfrm>
              <a:off x="2419815" y="3470341"/>
              <a:ext cx="524107" cy="672982"/>
            </a:xfrm>
            <a:prstGeom prst="line">
              <a:avLst/>
            </a:prstGeom>
            <a:ln w="28575" cap="rnd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56F092B-689E-48DA-BFA0-2CBCDEA0CC46}"/>
              </a:ext>
            </a:extLst>
          </p:cNvPr>
          <p:cNvGrpSpPr/>
          <p:nvPr/>
        </p:nvGrpSpPr>
        <p:grpSpPr>
          <a:xfrm>
            <a:off x="5560741" y="3468031"/>
            <a:ext cx="1071922" cy="675293"/>
            <a:chOff x="1872000" y="3468030"/>
            <a:chExt cx="1071922" cy="675293"/>
          </a:xfrm>
        </p:grpSpPr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7226B3FD-F9F2-41D2-9BD8-EE4C016156C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872000" y="3468030"/>
              <a:ext cx="536663" cy="675293"/>
            </a:xfrm>
            <a:prstGeom prst="line">
              <a:avLst/>
            </a:prstGeom>
            <a:ln w="28575" cap="rnd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3F98A28-67F7-47D7-93FD-FE389954F002}"/>
                </a:ext>
              </a:extLst>
            </p:cNvPr>
            <p:cNvCxnSpPr/>
            <p:nvPr/>
          </p:nvCxnSpPr>
          <p:spPr>
            <a:xfrm>
              <a:off x="2419815" y="3470341"/>
              <a:ext cx="524107" cy="672982"/>
            </a:xfrm>
            <a:prstGeom prst="line">
              <a:avLst/>
            </a:prstGeom>
            <a:ln w="28575" cap="rnd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6939C1C-0844-4850-8657-27F8623EFB6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126000" y="4143323"/>
          <a:ext cx="5940000" cy="5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90818687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12027972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60226347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98994554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4231449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43068833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7573572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484351204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47395581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2422994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65656580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9685124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985ED01-5617-4D0A-86F5-0F2A3130EF2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396000" y="2392652"/>
          <a:ext cx="5400000" cy="10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732809734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937949859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615274631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805114860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332381087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latin typeface="Century Gothic" panose="020B0502020202020204" pitchFamily="34" charset="0"/>
                        </a:rPr>
                        <a:t>35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latin typeface="Century Gothic" panose="020B0502020202020204" pitchFamily="34" charset="0"/>
                        </a:rPr>
                        <a:t>84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latin typeface="Century Gothic" panose="020B0502020202020204" pitchFamily="34" charset="0"/>
                        </a:rPr>
                        <a:t>27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1754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34875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True or false? The answer is 24.</a:t>
            </a: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AE3B078-09BA-4BC3-AC01-A112C4C10B0F}"/>
              </a:ext>
            </a:extLst>
          </p:cNvPr>
          <p:cNvGraphicFramePr>
            <a:graphicFrameLocks noGrp="1"/>
          </p:cNvGraphicFramePr>
          <p:nvPr/>
        </p:nvGraphicFramePr>
        <p:xfrm>
          <a:off x="4477256" y="1396838"/>
          <a:ext cx="3237491" cy="71065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10658">
                  <a:extLst>
                    <a:ext uri="{9D8B030D-6E8A-4147-A177-3AD203B41FA5}">
                      <a16:colId xmlns:a16="http://schemas.microsoft.com/office/drawing/2014/main" val="2616474368"/>
                    </a:ext>
                  </a:extLst>
                </a:gridCol>
                <a:gridCol w="710658">
                  <a:extLst>
                    <a:ext uri="{9D8B030D-6E8A-4147-A177-3AD203B41FA5}">
                      <a16:colId xmlns:a16="http://schemas.microsoft.com/office/drawing/2014/main" val="1824261890"/>
                    </a:ext>
                  </a:extLst>
                </a:gridCol>
                <a:gridCol w="710658">
                  <a:extLst>
                    <a:ext uri="{9D8B030D-6E8A-4147-A177-3AD203B41FA5}">
                      <a16:colId xmlns:a16="http://schemas.microsoft.com/office/drawing/2014/main" val="2187352408"/>
                    </a:ext>
                  </a:extLst>
                </a:gridCol>
                <a:gridCol w="394859">
                  <a:extLst>
                    <a:ext uri="{9D8B030D-6E8A-4147-A177-3AD203B41FA5}">
                      <a16:colId xmlns:a16="http://schemas.microsoft.com/office/drawing/2014/main" val="153879296"/>
                    </a:ext>
                  </a:extLst>
                </a:gridCol>
                <a:gridCol w="710658">
                  <a:extLst>
                    <a:ext uri="{9D8B030D-6E8A-4147-A177-3AD203B41FA5}">
                      <a16:colId xmlns:a16="http://schemas.microsoft.com/office/drawing/2014/main" val="2550251620"/>
                    </a:ext>
                  </a:extLst>
                </a:gridCol>
              </a:tblGrid>
              <a:tr h="710658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75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÷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4044053"/>
                  </a:ext>
                </a:extLst>
              </a:tr>
            </a:tbl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DD3601BA-7219-4DE6-98CF-DF06F66B27E1}"/>
              </a:ext>
            </a:extLst>
          </p:cNvPr>
          <p:cNvGrpSpPr/>
          <p:nvPr/>
        </p:nvGrpSpPr>
        <p:grpSpPr>
          <a:xfrm>
            <a:off x="3621214" y="2781496"/>
            <a:ext cx="4949575" cy="2331396"/>
            <a:chOff x="1321438" y="2781496"/>
            <a:chExt cx="4949575" cy="2331396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0683724-F870-4653-A9F7-64A005986070}"/>
                </a:ext>
              </a:extLst>
            </p:cNvPr>
            <p:cNvSpPr/>
            <p:nvPr/>
          </p:nvSpPr>
          <p:spPr>
            <a:xfrm>
              <a:off x="3457274" y="2781496"/>
              <a:ext cx="677903" cy="71065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6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3965A83-E5D5-42BE-96DA-99E77C870849}"/>
                </a:ext>
              </a:extLst>
            </p:cNvPr>
            <p:cNvSpPr/>
            <p:nvPr/>
          </p:nvSpPr>
          <p:spPr>
            <a:xfrm>
              <a:off x="1321438" y="2781496"/>
              <a:ext cx="677903" cy="71065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6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964C57A3-0644-4615-B834-20056245DEDF}"/>
                </a:ext>
              </a:extLst>
            </p:cNvPr>
            <p:cNvSpPr/>
            <p:nvPr/>
          </p:nvSpPr>
          <p:spPr>
            <a:xfrm>
              <a:off x="1321438" y="4402234"/>
              <a:ext cx="677903" cy="71065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6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23F2D072-D4BB-43E5-A92F-295917420448}"/>
                </a:ext>
              </a:extLst>
            </p:cNvPr>
            <p:cNvSpPr/>
            <p:nvPr/>
          </p:nvSpPr>
          <p:spPr>
            <a:xfrm>
              <a:off x="1321438" y="3591865"/>
              <a:ext cx="677903" cy="71065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6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E28135F3-FB30-4A63-B578-66E9010499D8}"/>
                </a:ext>
              </a:extLst>
            </p:cNvPr>
            <p:cNvSpPr/>
            <p:nvPr/>
          </p:nvSpPr>
          <p:spPr>
            <a:xfrm>
              <a:off x="4525191" y="4402234"/>
              <a:ext cx="677903" cy="710658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  <a:endParaRPr lang="en-GB" sz="12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5CC6A50E-B53C-4445-B4F0-D188B36FF245}"/>
                </a:ext>
              </a:extLst>
            </p:cNvPr>
            <p:cNvSpPr/>
            <p:nvPr/>
          </p:nvSpPr>
          <p:spPr>
            <a:xfrm>
              <a:off x="5593110" y="3591865"/>
              <a:ext cx="677903" cy="710658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  <a:endParaRPr lang="en-GB" sz="12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A5657E6A-CA1D-4C3D-81E3-486D5875364B}"/>
                </a:ext>
              </a:extLst>
            </p:cNvPr>
            <p:cNvSpPr/>
            <p:nvPr/>
          </p:nvSpPr>
          <p:spPr>
            <a:xfrm>
              <a:off x="4525192" y="3591865"/>
              <a:ext cx="677903" cy="710658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  <a:endParaRPr lang="en-GB" sz="12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4859C92D-1633-4D3C-AD98-EB377B537A5F}"/>
                </a:ext>
              </a:extLst>
            </p:cNvPr>
            <p:cNvSpPr/>
            <p:nvPr/>
          </p:nvSpPr>
          <p:spPr>
            <a:xfrm>
              <a:off x="4525192" y="2781496"/>
              <a:ext cx="677903" cy="710658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  <a:endParaRPr lang="en-GB" sz="12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03D94AA-026E-47F5-BDF4-2BAA376C47F7}"/>
                </a:ext>
              </a:extLst>
            </p:cNvPr>
            <p:cNvSpPr/>
            <p:nvPr/>
          </p:nvSpPr>
          <p:spPr>
            <a:xfrm>
              <a:off x="5593110" y="2781496"/>
              <a:ext cx="677903" cy="710658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  <a:endParaRPr lang="en-GB" sz="12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66CA8B97-5D04-40C1-9CBB-0F9667EAC1AE}"/>
                </a:ext>
              </a:extLst>
            </p:cNvPr>
            <p:cNvSpPr/>
            <p:nvPr/>
          </p:nvSpPr>
          <p:spPr>
            <a:xfrm>
              <a:off x="2389356" y="2781496"/>
              <a:ext cx="677903" cy="71065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6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AE449797-F3B5-4385-9C3B-7331FC80FD7F}"/>
                </a:ext>
              </a:extLst>
            </p:cNvPr>
            <p:cNvSpPr/>
            <p:nvPr/>
          </p:nvSpPr>
          <p:spPr>
            <a:xfrm>
              <a:off x="2389356" y="4402234"/>
              <a:ext cx="677903" cy="71065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6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46DBCFC4-2A5E-49F3-ABC8-02A3B9C8F61A}"/>
                </a:ext>
              </a:extLst>
            </p:cNvPr>
            <p:cNvSpPr/>
            <p:nvPr/>
          </p:nvSpPr>
          <p:spPr>
            <a:xfrm>
              <a:off x="2389356" y="3591865"/>
              <a:ext cx="677903" cy="71065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6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253291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True or false? The answer is 24.</a:t>
            </a: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False; 75 ÷ 3 = 25</a:t>
            </a:r>
          </a:p>
          <a:p>
            <a:pPr defTabSz="457200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AE3B078-09BA-4BC3-AC01-A112C4C10B0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477256" y="1396838"/>
          <a:ext cx="3237491" cy="71065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10658">
                  <a:extLst>
                    <a:ext uri="{9D8B030D-6E8A-4147-A177-3AD203B41FA5}">
                      <a16:colId xmlns:a16="http://schemas.microsoft.com/office/drawing/2014/main" val="2616474368"/>
                    </a:ext>
                  </a:extLst>
                </a:gridCol>
                <a:gridCol w="710658">
                  <a:extLst>
                    <a:ext uri="{9D8B030D-6E8A-4147-A177-3AD203B41FA5}">
                      <a16:colId xmlns:a16="http://schemas.microsoft.com/office/drawing/2014/main" val="1824261890"/>
                    </a:ext>
                  </a:extLst>
                </a:gridCol>
                <a:gridCol w="710658">
                  <a:extLst>
                    <a:ext uri="{9D8B030D-6E8A-4147-A177-3AD203B41FA5}">
                      <a16:colId xmlns:a16="http://schemas.microsoft.com/office/drawing/2014/main" val="2187352408"/>
                    </a:ext>
                  </a:extLst>
                </a:gridCol>
                <a:gridCol w="394859">
                  <a:extLst>
                    <a:ext uri="{9D8B030D-6E8A-4147-A177-3AD203B41FA5}">
                      <a16:colId xmlns:a16="http://schemas.microsoft.com/office/drawing/2014/main" val="153879296"/>
                    </a:ext>
                  </a:extLst>
                </a:gridCol>
                <a:gridCol w="710658">
                  <a:extLst>
                    <a:ext uri="{9D8B030D-6E8A-4147-A177-3AD203B41FA5}">
                      <a16:colId xmlns:a16="http://schemas.microsoft.com/office/drawing/2014/main" val="2550251620"/>
                    </a:ext>
                  </a:extLst>
                </a:gridCol>
              </a:tblGrid>
              <a:tr h="710658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75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÷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4044053"/>
                  </a:ext>
                </a:extLst>
              </a:tr>
            </a:tbl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DD3601BA-7219-4DE6-98CF-DF06F66B27E1}"/>
              </a:ext>
            </a:extLst>
          </p:cNvPr>
          <p:cNvGrpSpPr/>
          <p:nvPr/>
        </p:nvGrpSpPr>
        <p:grpSpPr>
          <a:xfrm>
            <a:off x="3621214" y="2781496"/>
            <a:ext cx="4949575" cy="2331396"/>
            <a:chOff x="1321438" y="2781496"/>
            <a:chExt cx="4949575" cy="2331396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0683724-F870-4653-A9F7-64A005986070}"/>
                </a:ext>
              </a:extLst>
            </p:cNvPr>
            <p:cNvSpPr/>
            <p:nvPr/>
          </p:nvSpPr>
          <p:spPr>
            <a:xfrm>
              <a:off x="3457274" y="2781496"/>
              <a:ext cx="677903" cy="71065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6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3965A83-E5D5-42BE-96DA-99E77C870849}"/>
                </a:ext>
              </a:extLst>
            </p:cNvPr>
            <p:cNvSpPr/>
            <p:nvPr/>
          </p:nvSpPr>
          <p:spPr>
            <a:xfrm>
              <a:off x="1321438" y="2781496"/>
              <a:ext cx="677903" cy="71065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6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964C57A3-0644-4615-B834-20056245DEDF}"/>
                </a:ext>
              </a:extLst>
            </p:cNvPr>
            <p:cNvSpPr/>
            <p:nvPr/>
          </p:nvSpPr>
          <p:spPr>
            <a:xfrm>
              <a:off x="1321438" y="4402234"/>
              <a:ext cx="677903" cy="71065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6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23F2D072-D4BB-43E5-A92F-295917420448}"/>
                </a:ext>
              </a:extLst>
            </p:cNvPr>
            <p:cNvSpPr/>
            <p:nvPr/>
          </p:nvSpPr>
          <p:spPr>
            <a:xfrm>
              <a:off x="1321438" y="3591865"/>
              <a:ext cx="677903" cy="71065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6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E28135F3-FB30-4A63-B578-66E9010499D8}"/>
                </a:ext>
              </a:extLst>
            </p:cNvPr>
            <p:cNvSpPr/>
            <p:nvPr/>
          </p:nvSpPr>
          <p:spPr>
            <a:xfrm>
              <a:off x="4525191" y="4402234"/>
              <a:ext cx="677903" cy="710658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  <a:endParaRPr lang="en-GB" sz="12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5CC6A50E-B53C-4445-B4F0-D188B36FF245}"/>
                </a:ext>
              </a:extLst>
            </p:cNvPr>
            <p:cNvSpPr/>
            <p:nvPr/>
          </p:nvSpPr>
          <p:spPr>
            <a:xfrm>
              <a:off x="5593110" y="3591865"/>
              <a:ext cx="677903" cy="710658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  <a:endParaRPr lang="en-GB" sz="12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A5657E6A-CA1D-4C3D-81E3-486D5875364B}"/>
                </a:ext>
              </a:extLst>
            </p:cNvPr>
            <p:cNvSpPr/>
            <p:nvPr/>
          </p:nvSpPr>
          <p:spPr>
            <a:xfrm>
              <a:off x="4525192" y="3591865"/>
              <a:ext cx="677903" cy="710658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  <a:endParaRPr lang="en-GB" sz="12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4859C92D-1633-4D3C-AD98-EB377B537A5F}"/>
                </a:ext>
              </a:extLst>
            </p:cNvPr>
            <p:cNvSpPr/>
            <p:nvPr/>
          </p:nvSpPr>
          <p:spPr>
            <a:xfrm>
              <a:off x="4525192" y="2781496"/>
              <a:ext cx="677903" cy="710658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  <a:endParaRPr lang="en-GB" sz="12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03D94AA-026E-47F5-BDF4-2BAA376C47F7}"/>
                </a:ext>
              </a:extLst>
            </p:cNvPr>
            <p:cNvSpPr/>
            <p:nvPr/>
          </p:nvSpPr>
          <p:spPr>
            <a:xfrm>
              <a:off x="5593110" y="2781496"/>
              <a:ext cx="677903" cy="710658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  <a:endParaRPr lang="en-GB" sz="12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66CA8B97-5D04-40C1-9CBB-0F9667EAC1AE}"/>
                </a:ext>
              </a:extLst>
            </p:cNvPr>
            <p:cNvSpPr/>
            <p:nvPr/>
          </p:nvSpPr>
          <p:spPr>
            <a:xfrm>
              <a:off x="2389356" y="2781496"/>
              <a:ext cx="677903" cy="71065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6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AE449797-F3B5-4385-9C3B-7331FC80FD7F}"/>
                </a:ext>
              </a:extLst>
            </p:cNvPr>
            <p:cNvSpPr/>
            <p:nvPr/>
          </p:nvSpPr>
          <p:spPr>
            <a:xfrm>
              <a:off x="2389356" y="4402234"/>
              <a:ext cx="677903" cy="71065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6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46DBCFC4-2A5E-49F3-ABC8-02A3B9C8F61A}"/>
                </a:ext>
              </a:extLst>
            </p:cNvPr>
            <p:cNvSpPr/>
            <p:nvPr/>
          </p:nvSpPr>
          <p:spPr>
            <a:xfrm>
              <a:off x="2389356" y="3591865"/>
              <a:ext cx="677903" cy="71065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6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341487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Use the bar model to solve the following calculation.</a:t>
            </a:r>
          </a:p>
          <a:p>
            <a:pPr algn="ctr" defTabSz="457200"/>
            <a:endParaRPr lang="en-GB" sz="4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4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4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2B8593F8-289A-49B9-8440-85374ED2FBC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351016" y="3829231"/>
          <a:ext cx="4320000" cy="15861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30196415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7226592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60434508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25260266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96670546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92648748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08529038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894012825"/>
                    </a:ext>
                  </a:extLst>
                </a:gridCol>
              </a:tblGrid>
              <a:tr h="791642">
                <a:tc gridSpan="8"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latin typeface="Century Gothic" panose="020B0502020202020204" pitchFamily="34" charset="0"/>
                        </a:rPr>
                        <a:t>80</a:t>
                      </a:r>
                    </a:p>
                  </a:txBody>
                  <a:tcPr marL="83127" marR="83127" marT="41564" marB="4156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918539"/>
                  </a:ext>
                </a:extLst>
              </a:tr>
              <a:tr h="794555"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923355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52A50C10-B146-4234-91DD-E4EF30445B8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965445" y="3829231"/>
          <a:ext cx="2498548" cy="15861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4637">
                  <a:extLst>
                    <a:ext uri="{9D8B030D-6E8A-4147-A177-3AD203B41FA5}">
                      <a16:colId xmlns:a16="http://schemas.microsoft.com/office/drawing/2014/main" val="3301964158"/>
                    </a:ext>
                  </a:extLst>
                </a:gridCol>
                <a:gridCol w="624637">
                  <a:extLst>
                    <a:ext uri="{9D8B030D-6E8A-4147-A177-3AD203B41FA5}">
                      <a16:colId xmlns:a16="http://schemas.microsoft.com/office/drawing/2014/main" val="718569853"/>
                    </a:ext>
                  </a:extLst>
                </a:gridCol>
                <a:gridCol w="624637">
                  <a:extLst>
                    <a:ext uri="{9D8B030D-6E8A-4147-A177-3AD203B41FA5}">
                      <a16:colId xmlns:a16="http://schemas.microsoft.com/office/drawing/2014/main" val="1966705468"/>
                    </a:ext>
                  </a:extLst>
                </a:gridCol>
                <a:gridCol w="624637">
                  <a:extLst>
                    <a:ext uri="{9D8B030D-6E8A-4147-A177-3AD203B41FA5}">
                      <a16:colId xmlns:a16="http://schemas.microsoft.com/office/drawing/2014/main" val="2217055972"/>
                    </a:ext>
                  </a:extLst>
                </a:gridCol>
              </a:tblGrid>
              <a:tr h="791642">
                <a:tc gridSpan="4"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3127" marR="83127" marT="41564" marB="4156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918539"/>
                  </a:ext>
                </a:extLst>
              </a:tr>
              <a:tr h="794555"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92335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BFEAA611-10B4-4257-834C-8DF4FAAD068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616318" y="1625991"/>
          <a:ext cx="4959366" cy="828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26561">
                  <a:extLst>
                    <a:ext uri="{9D8B030D-6E8A-4147-A177-3AD203B41FA5}">
                      <a16:colId xmlns:a16="http://schemas.microsoft.com/office/drawing/2014/main" val="907193697"/>
                    </a:ext>
                  </a:extLst>
                </a:gridCol>
                <a:gridCol w="826561">
                  <a:extLst>
                    <a:ext uri="{9D8B030D-6E8A-4147-A177-3AD203B41FA5}">
                      <a16:colId xmlns:a16="http://schemas.microsoft.com/office/drawing/2014/main" val="2616474368"/>
                    </a:ext>
                  </a:extLst>
                </a:gridCol>
                <a:gridCol w="826561">
                  <a:extLst>
                    <a:ext uri="{9D8B030D-6E8A-4147-A177-3AD203B41FA5}">
                      <a16:colId xmlns:a16="http://schemas.microsoft.com/office/drawing/2014/main" val="1824261890"/>
                    </a:ext>
                  </a:extLst>
                </a:gridCol>
                <a:gridCol w="826561">
                  <a:extLst>
                    <a:ext uri="{9D8B030D-6E8A-4147-A177-3AD203B41FA5}">
                      <a16:colId xmlns:a16="http://schemas.microsoft.com/office/drawing/2014/main" val="2187352408"/>
                    </a:ext>
                  </a:extLst>
                </a:gridCol>
                <a:gridCol w="826561">
                  <a:extLst>
                    <a:ext uri="{9D8B030D-6E8A-4147-A177-3AD203B41FA5}">
                      <a16:colId xmlns:a16="http://schemas.microsoft.com/office/drawing/2014/main" val="153879296"/>
                    </a:ext>
                  </a:extLst>
                </a:gridCol>
                <a:gridCol w="826561">
                  <a:extLst>
                    <a:ext uri="{9D8B030D-6E8A-4147-A177-3AD203B41FA5}">
                      <a16:colId xmlns:a16="http://schemas.microsoft.com/office/drawing/2014/main" val="2550251620"/>
                    </a:ext>
                  </a:extLst>
                </a:gridCol>
              </a:tblGrid>
              <a:tr h="828000">
                <a:tc>
                  <a:txBody>
                    <a:bodyPr/>
                    <a:lstStyle/>
                    <a:p>
                      <a:pPr algn="ctr"/>
                      <a:endParaRPr lang="en-GB" sz="5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÷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4044053"/>
                  </a:ext>
                </a:extLst>
              </a:tr>
            </a:tbl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id="{53B4FBF6-C308-4D7B-B9C0-F950C996637A}"/>
              </a:ext>
            </a:extLst>
          </p:cNvPr>
          <p:cNvGrpSpPr/>
          <p:nvPr/>
        </p:nvGrpSpPr>
        <p:grpSpPr>
          <a:xfrm>
            <a:off x="2351017" y="4758066"/>
            <a:ext cx="4301119" cy="504000"/>
            <a:chOff x="827016" y="4751996"/>
            <a:chExt cx="4301119" cy="504000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FB0B8735-9596-44CA-A8C6-B3DEDEF47A0B}"/>
                </a:ext>
              </a:extLst>
            </p:cNvPr>
            <p:cNvSpPr/>
            <p:nvPr/>
          </p:nvSpPr>
          <p:spPr>
            <a:xfrm>
              <a:off x="827016" y="4751996"/>
              <a:ext cx="504000" cy="504000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1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F9E1C9B1-9C77-4EFB-BEF1-27374D8DFE55}"/>
                </a:ext>
              </a:extLst>
            </p:cNvPr>
            <p:cNvSpPr/>
            <p:nvPr/>
          </p:nvSpPr>
          <p:spPr>
            <a:xfrm>
              <a:off x="4624135" y="4751996"/>
              <a:ext cx="504000" cy="504000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1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E6C270D2-4B85-4216-8E19-16127D87ECC0}"/>
                </a:ext>
              </a:extLst>
            </p:cNvPr>
            <p:cNvSpPr/>
            <p:nvPr/>
          </p:nvSpPr>
          <p:spPr>
            <a:xfrm>
              <a:off x="4088166" y="4751996"/>
              <a:ext cx="504000" cy="504000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1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AF6CFDB2-51EA-4762-8616-1DB8FDFD35F5}"/>
                </a:ext>
              </a:extLst>
            </p:cNvPr>
            <p:cNvSpPr/>
            <p:nvPr/>
          </p:nvSpPr>
          <p:spPr>
            <a:xfrm>
              <a:off x="2447874" y="4751996"/>
              <a:ext cx="504000" cy="504000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1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5F8F331-CA46-4D31-A978-7437C9339B51}"/>
                </a:ext>
              </a:extLst>
            </p:cNvPr>
            <p:cNvSpPr/>
            <p:nvPr/>
          </p:nvSpPr>
          <p:spPr>
            <a:xfrm>
              <a:off x="2987386" y="4751996"/>
              <a:ext cx="504000" cy="504000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1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34A602FB-F36C-49DA-985C-2E282851E0F5}"/>
                </a:ext>
              </a:extLst>
            </p:cNvPr>
            <p:cNvSpPr/>
            <p:nvPr/>
          </p:nvSpPr>
          <p:spPr>
            <a:xfrm>
              <a:off x="3533316" y="4751996"/>
              <a:ext cx="504000" cy="504000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1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E8D39E0-A9C9-49E5-A908-C03E796A8B36}"/>
                </a:ext>
              </a:extLst>
            </p:cNvPr>
            <p:cNvSpPr/>
            <p:nvPr/>
          </p:nvSpPr>
          <p:spPr>
            <a:xfrm>
              <a:off x="1390149" y="4751996"/>
              <a:ext cx="504000" cy="504000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1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E56AA7F5-EDD6-4C8F-B4F5-FD4945F0BC6C}"/>
                </a:ext>
              </a:extLst>
            </p:cNvPr>
            <p:cNvSpPr/>
            <p:nvPr/>
          </p:nvSpPr>
          <p:spPr>
            <a:xfrm>
              <a:off x="1911905" y="4751996"/>
              <a:ext cx="504000" cy="504000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1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9A97F31E-5B68-45E2-92E0-0B4A46B90E85}"/>
              </a:ext>
            </a:extLst>
          </p:cNvPr>
          <p:cNvGrpSpPr/>
          <p:nvPr/>
        </p:nvGrpSpPr>
        <p:grpSpPr>
          <a:xfrm>
            <a:off x="7013070" y="4758066"/>
            <a:ext cx="2375712" cy="504000"/>
            <a:chOff x="5489070" y="4758066"/>
            <a:chExt cx="2375712" cy="504000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8D1BB8A3-9B98-47F4-9895-353FE2283C98}"/>
                </a:ext>
              </a:extLst>
            </p:cNvPr>
            <p:cNvSpPr/>
            <p:nvPr/>
          </p:nvSpPr>
          <p:spPr>
            <a:xfrm>
              <a:off x="5489070" y="4758066"/>
              <a:ext cx="504000" cy="504000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  <a:endParaRPr lang="en-GB" sz="12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A11F53B8-7EFC-4DFE-964E-DA0E37459236}"/>
                </a:ext>
              </a:extLst>
            </p:cNvPr>
            <p:cNvSpPr/>
            <p:nvPr/>
          </p:nvSpPr>
          <p:spPr>
            <a:xfrm>
              <a:off x="6126160" y="4758066"/>
              <a:ext cx="504000" cy="504000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  <a:endParaRPr lang="en-GB" sz="12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4CA5C61C-5C21-4F53-B281-B98DE38E698A}"/>
                </a:ext>
              </a:extLst>
            </p:cNvPr>
            <p:cNvSpPr/>
            <p:nvPr/>
          </p:nvSpPr>
          <p:spPr>
            <a:xfrm>
              <a:off x="6743471" y="4758066"/>
              <a:ext cx="504000" cy="504000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  <a:endParaRPr lang="en-GB" sz="12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66602C79-9BAF-4693-AC46-38916D295004}"/>
                </a:ext>
              </a:extLst>
            </p:cNvPr>
            <p:cNvSpPr/>
            <p:nvPr/>
          </p:nvSpPr>
          <p:spPr>
            <a:xfrm>
              <a:off x="7360782" y="4758066"/>
              <a:ext cx="504000" cy="504000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  <a:endParaRPr lang="en-GB" sz="12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382976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Use the bar model to solve the following calculation.</a:t>
            </a:r>
          </a:p>
          <a:p>
            <a:pPr algn="ctr" defTabSz="457200"/>
            <a:endParaRPr lang="en-GB" sz="4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4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4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2B8593F8-289A-49B9-8440-85374ED2FBC6}"/>
              </a:ext>
            </a:extLst>
          </p:cNvPr>
          <p:cNvGraphicFramePr>
            <a:graphicFrameLocks noGrp="1"/>
          </p:cNvGraphicFramePr>
          <p:nvPr/>
        </p:nvGraphicFramePr>
        <p:xfrm>
          <a:off x="2351016" y="3829231"/>
          <a:ext cx="4320000" cy="15861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30196415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7226592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60434508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25260266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96670546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92648748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08529038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894012825"/>
                    </a:ext>
                  </a:extLst>
                </a:gridCol>
              </a:tblGrid>
              <a:tr h="791642">
                <a:tc gridSpan="8"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latin typeface="Century Gothic" panose="020B0502020202020204" pitchFamily="34" charset="0"/>
                        </a:rPr>
                        <a:t>80</a:t>
                      </a:r>
                    </a:p>
                  </a:txBody>
                  <a:tcPr marL="83127" marR="83127" marT="41564" marB="4156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918539"/>
                  </a:ext>
                </a:extLst>
              </a:tr>
              <a:tr h="794555"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923355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52A50C10-B146-4234-91DD-E4EF30445B84}"/>
              </a:ext>
            </a:extLst>
          </p:cNvPr>
          <p:cNvGraphicFramePr>
            <a:graphicFrameLocks noGrp="1"/>
          </p:cNvGraphicFramePr>
          <p:nvPr/>
        </p:nvGraphicFramePr>
        <p:xfrm>
          <a:off x="6965445" y="3829231"/>
          <a:ext cx="2498548" cy="15861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4637">
                  <a:extLst>
                    <a:ext uri="{9D8B030D-6E8A-4147-A177-3AD203B41FA5}">
                      <a16:colId xmlns:a16="http://schemas.microsoft.com/office/drawing/2014/main" val="3301964158"/>
                    </a:ext>
                  </a:extLst>
                </a:gridCol>
                <a:gridCol w="624637">
                  <a:extLst>
                    <a:ext uri="{9D8B030D-6E8A-4147-A177-3AD203B41FA5}">
                      <a16:colId xmlns:a16="http://schemas.microsoft.com/office/drawing/2014/main" val="718569853"/>
                    </a:ext>
                  </a:extLst>
                </a:gridCol>
                <a:gridCol w="624637">
                  <a:extLst>
                    <a:ext uri="{9D8B030D-6E8A-4147-A177-3AD203B41FA5}">
                      <a16:colId xmlns:a16="http://schemas.microsoft.com/office/drawing/2014/main" val="1966705468"/>
                    </a:ext>
                  </a:extLst>
                </a:gridCol>
                <a:gridCol w="624637">
                  <a:extLst>
                    <a:ext uri="{9D8B030D-6E8A-4147-A177-3AD203B41FA5}">
                      <a16:colId xmlns:a16="http://schemas.microsoft.com/office/drawing/2014/main" val="2217055972"/>
                    </a:ext>
                  </a:extLst>
                </a:gridCol>
              </a:tblGrid>
              <a:tr h="791642">
                <a:tc gridSpan="4"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3127" marR="83127" marT="41564" marB="4156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918539"/>
                  </a:ext>
                </a:extLst>
              </a:tr>
              <a:tr h="794555"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92335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BFEAA611-10B4-4257-834C-8DF4FAAD068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616318" y="1625991"/>
          <a:ext cx="4959366" cy="828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26561">
                  <a:extLst>
                    <a:ext uri="{9D8B030D-6E8A-4147-A177-3AD203B41FA5}">
                      <a16:colId xmlns:a16="http://schemas.microsoft.com/office/drawing/2014/main" val="907193697"/>
                    </a:ext>
                  </a:extLst>
                </a:gridCol>
                <a:gridCol w="826561">
                  <a:extLst>
                    <a:ext uri="{9D8B030D-6E8A-4147-A177-3AD203B41FA5}">
                      <a16:colId xmlns:a16="http://schemas.microsoft.com/office/drawing/2014/main" val="2616474368"/>
                    </a:ext>
                  </a:extLst>
                </a:gridCol>
                <a:gridCol w="826561">
                  <a:extLst>
                    <a:ext uri="{9D8B030D-6E8A-4147-A177-3AD203B41FA5}">
                      <a16:colId xmlns:a16="http://schemas.microsoft.com/office/drawing/2014/main" val="1824261890"/>
                    </a:ext>
                  </a:extLst>
                </a:gridCol>
                <a:gridCol w="826561">
                  <a:extLst>
                    <a:ext uri="{9D8B030D-6E8A-4147-A177-3AD203B41FA5}">
                      <a16:colId xmlns:a16="http://schemas.microsoft.com/office/drawing/2014/main" val="2187352408"/>
                    </a:ext>
                  </a:extLst>
                </a:gridCol>
                <a:gridCol w="826561">
                  <a:extLst>
                    <a:ext uri="{9D8B030D-6E8A-4147-A177-3AD203B41FA5}">
                      <a16:colId xmlns:a16="http://schemas.microsoft.com/office/drawing/2014/main" val="153879296"/>
                    </a:ext>
                  </a:extLst>
                </a:gridCol>
                <a:gridCol w="826561">
                  <a:extLst>
                    <a:ext uri="{9D8B030D-6E8A-4147-A177-3AD203B41FA5}">
                      <a16:colId xmlns:a16="http://schemas.microsoft.com/office/drawing/2014/main" val="2550251620"/>
                    </a:ext>
                  </a:extLst>
                </a:gridCol>
              </a:tblGrid>
              <a:tr h="828000">
                <a:tc>
                  <a:txBody>
                    <a:bodyPr/>
                    <a:lstStyle/>
                    <a:p>
                      <a:pPr algn="ctr"/>
                      <a:r>
                        <a:rPr lang="en-US" sz="5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  <a:endParaRPr lang="en-GB" sz="5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÷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5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21</a:t>
                      </a:r>
                      <a:endParaRPr lang="en-GB" sz="5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4044053"/>
                  </a:ext>
                </a:extLst>
              </a:tr>
            </a:tbl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id="{53B4FBF6-C308-4D7B-B9C0-F950C996637A}"/>
              </a:ext>
            </a:extLst>
          </p:cNvPr>
          <p:cNvGrpSpPr/>
          <p:nvPr/>
        </p:nvGrpSpPr>
        <p:grpSpPr>
          <a:xfrm>
            <a:off x="2351017" y="4758066"/>
            <a:ext cx="4301119" cy="504000"/>
            <a:chOff x="827016" y="4751996"/>
            <a:chExt cx="4301119" cy="504000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FB0B8735-9596-44CA-A8C6-B3DEDEF47A0B}"/>
                </a:ext>
              </a:extLst>
            </p:cNvPr>
            <p:cNvSpPr/>
            <p:nvPr/>
          </p:nvSpPr>
          <p:spPr>
            <a:xfrm>
              <a:off x="827016" y="4751996"/>
              <a:ext cx="504000" cy="504000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1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F9E1C9B1-9C77-4EFB-BEF1-27374D8DFE55}"/>
                </a:ext>
              </a:extLst>
            </p:cNvPr>
            <p:cNvSpPr/>
            <p:nvPr/>
          </p:nvSpPr>
          <p:spPr>
            <a:xfrm>
              <a:off x="4624135" y="4751996"/>
              <a:ext cx="504000" cy="504000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1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E6C270D2-4B85-4216-8E19-16127D87ECC0}"/>
                </a:ext>
              </a:extLst>
            </p:cNvPr>
            <p:cNvSpPr/>
            <p:nvPr/>
          </p:nvSpPr>
          <p:spPr>
            <a:xfrm>
              <a:off x="4088166" y="4751996"/>
              <a:ext cx="504000" cy="504000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1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AF6CFDB2-51EA-4762-8616-1DB8FDFD35F5}"/>
                </a:ext>
              </a:extLst>
            </p:cNvPr>
            <p:cNvSpPr/>
            <p:nvPr/>
          </p:nvSpPr>
          <p:spPr>
            <a:xfrm>
              <a:off x="2447874" y="4751996"/>
              <a:ext cx="504000" cy="504000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1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5F8F331-CA46-4D31-A978-7437C9339B51}"/>
                </a:ext>
              </a:extLst>
            </p:cNvPr>
            <p:cNvSpPr/>
            <p:nvPr/>
          </p:nvSpPr>
          <p:spPr>
            <a:xfrm>
              <a:off x="2987386" y="4751996"/>
              <a:ext cx="504000" cy="504000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1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34A602FB-F36C-49DA-985C-2E282851E0F5}"/>
                </a:ext>
              </a:extLst>
            </p:cNvPr>
            <p:cNvSpPr/>
            <p:nvPr/>
          </p:nvSpPr>
          <p:spPr>
            <a:xfrm>
              <a:off x="3533316" y="4751996"/>
              <a:ext cx="504000" cy="504000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1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E8D39E0-A9C9-49E5-A908-C03E796A8B36}"/>
                </a:ext>
              </a:extLst>
            </p:cNvPr>
            <p:cNvSpPr/>
            <p:nvPr/>
          </p:nvSpPr>
          <p:spPr>
            <a:xfrm>
              <a:off x="1390149" y="4751996"/>
              <a:ext cx="504000" cy="504000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1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E56AA7F5-EDD6-4C8F-B4F5-FD4945F0BC6C}"/>
                </a:ext>
              </a:extLst>
            </p:cNvPr>
            <p:cNvSpPr/>
            <p:nvPr/>
          </p:nvSpPr>
          <p:spPr>
            <a:xfrm>
              <a:off x="1911905" y="4751996"/>
              <a:ext cx="504000" cy="504000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  <a:endParaRPr lang="en-GB" sz="11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9A97F31E-5B68-45E2-92E0-0B4A46B90E85}"/>
              </a:ext>
            </a:extLst>
          </p:cNvPr>
          <p:cNvGrpSpPr/>
          <p:nvPr/>
        </p:nvGrpSpPr>
        <p:grpSpPr>
          <a:xfrm>
            <a:off x="7013070" y="4758066"/>
            <a:ext cx="2375712" cy="504000"/>
            <a:chOff x="5489070" y="4758066"/>
            <a:chExt cx="2375712" cy="504000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8D1BB8A3-9B98-47F4-9895-353FE2283C98}"/>
                </a:ext>
              </a:extLst>
            </p:cNvPr>
            <p:cNvSpPr/>
            <p:nvPr/>
          </p:nvSpPr>
          <p:spPr>
            <a:xfrm>
              <a:off x="5489070" y="4758066"/>
              <a:ext cx="504000" cy="504000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  <a:endParaRPr lang="en-GB" sz="12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A11F53B8-7EFC-4DFE-964E-DA0E37459236}"/>
                </a:ext>
              </a:extLst>
            </p:cNvPr>
            <p:cNvSpPr/>
            <p:nvPr/>
          </p:nvSpPr>
          <p:spPr>
            <a:xfrm>
              <a:off x="6126160" y="4758066"/>
              <a:ext cx="504000" cy="504000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  <a:endParaRPr lang="en-GB" sz="12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4CA5C61C-5C21-4F53-B281-B98DE38E698A}"/>
                </a:ext>
              </a:extLst>
            </p:cNvPr>
            <p:cNvSpPr/>
            <p:nvPr/>
          </p:nvSpPr>
          <p:spPr>
            <a:xfrm>
              <a:off x="6743471" y="4758066"/>
              <a:ext cx="504000" cy="504000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  <a:endParaRPr lang="en-GB" sz="12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66602C79-9BAF-4693-AC46-38916D295004}"/>
                </a:ext>
              </a:extLst>
            </p:cNvPr>
            <p:cNvSpPr/>
            <p:nvPr/>
          </p:nvSpPr>
          <p:spPr>
            <a:xfrm>
              <a:off x="7360782" y="4758066"/>
              <a:ext cx="504000" cy="504000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  <a:endParaRPr lang="en-GB" sz="12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647211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Use the counters to solve the calculation.</a:t>
            </a:r>
            <a:b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69A8B0E-E6B2-4D1E-A82B-C1E9A4864176}"/>
              </a:ext>
            </a:extLst>
          </p:cNvPr>
          <p:cNvSpPr/>
          <p:nvPr/>
        </p:nvSpPr>
        <p:spPr>
          <a:xfrm>
            <a:off x="2736747" y="3329244"/>
            <a:ext cx="414643" cy="399183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B1C9354-2B97-4B09-9BA6-69BEF38D9E98}"/>
              </a:ext>
            </a:extLst>
          </p:cNvPr>
          <p:cNvSpPr/>
          <p:nvPr/>
        </p:nvSpPr>
        <p:spPr>
          <a:xfrm>
            <a:off x="2736747" y="3740430"/>
            <a:ext cx="414643" cy="399183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849834A-1BA8-46DA-9E7B-BDFBD275A8E9}"/>
              </a:ext>
            </a:extLst>
          </p:cNvPr>
          <p:cNvSpPr/>
          <p:nvPr/>
        </p:nvSpPr>
        <p:spPr>
          <a:xfrm>
            <a:off x="2736747" y="4140769"/>
            <a:ext cx="414643" cy="399183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89A2449-DA1F-4A5F-94A4-86BEBFF7AABB}"/>
              </a:ext>
            </a:extLst>
          </p:cNvPr>
          <p:cNvSpPr/>
          <p:nvPr/>
        </p:nvSpPr>
        <p:spPr>
          <a:xfrm>
            <a:off x="2736747" y="4547567"/>
            <a:ext cx="414643" cy="399183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BB4B8D5-43D7-439D-A802-4D9F7F4678A0}"/>
              </a:ext>
            </a:extLst>
          </p:cNvPr>
          <p:cNvSpPr/>
          <p:nvPr/>
        </p:nvSpPr>
        <p:spPr>
          <a:xfrm>
            <a:off x="3284793" y="3329244"/>
            <a:ext cx="414643" cy="399183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9FC3212-1863-4C9B-9304-2AAA117DF766}"/>
              </a:ext>
            </a:extLst>
          </p:cNvPr>
          <p:cNvSpPr/>
          <p:nvPr/>
        </p:nvSpPr>
        <p:spPr>
          <a:xfrm>
            <a:off x="3284793" y="3740430"/>
            <a:ext cx="414643" cy="399183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DB68188-88E9-41E1-8C2A-6DA619C4E411}"/>
              </a:ext>
            </a:extLst>
          </p:cNvPr>
          <p:cNvSpPr/>
          <p:nvPr/>
        </p:nvSpPr>
        <p:spPr>
          <a:xfrm>
            <a:off x="3284793" y="4140769"/>
            <a:ext cx="414643" cy="399183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71A51DD-E66A-4DB8-A0BA-EE40ABF91F4D}"/>
              </a:ext>
            </a:extLst>
          </p:cNvPr>
          <p:cNvSpPr/>
          <p:nvPr/>
        </p:nvSpPr>
        <p:spPr>
          <a:xfrm>
            <a:off x="4060317" y="3329244"/>
            <a:ext cx="414643" cy="39918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endParaRPr lang="en-GB" sz="105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5917F9F2-ED0A-4E02-93B5-AF7AFF1CCAB7}"/>
              </a:ext>
            </a:extLst>
          </p:cNvPr>
          <p:cNvSpPr/>
          <p:nvPr/>
        </p:nvSpPr>
        <p:spPr>
          <a:xfrm>
            <a:off x="4060317" y="3740430"/>
            <a:ext cx="414643" cy="39918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endParaRPr lang="en-GB" sz="105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Arrow: Curved Down 19">
            <a:extLst>
              <a:ext uri="{FF2B5EF4-FFF2-40B4-BE49-F238E27FC236}">
                <a16:creationId xmlns:a16="http://schemas.microsoft.com/office/drawing/2014/main" id="{B24AE6B9-7852-4A76-AC85-CEBFEC2E9045}"/>
              </a:ext>
            </a:extLst>
          </p:cNvPr>
          <p:cNvSpPr/>
          <p:nvPr/>
        </p:nvSpPr>
        <p:spPr>
          <a:xfrm>
            <a:off x="3525192" y="2835948"/>
            <a:ext cx="5512953" cy="435642"/>
          </a:xfrm>
          <a:prstGeom prst="curvedDownArrow">
            <a:avLst>
              <a:gd name="adj1" fmla="val 11933"/>
              <a:gd name="adj2" fmla="val 69125"/>
              <a:gd name="adj3" fmla="val 15215"/>
            </a:avLst>
          </a:prstGeom>
          <a:solidFill>
            <a:schemeClr val="tx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 sz="540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1" name="Arrow: Curved Down 20">
            <a:extLst>
              <a:ext uri="{FF2B5EF4-FFF2-40B4-BE49-F238E27FC236}">
                <a16:creationId xmlns:a16="http://schemas.microsoft.com/office/drawing/2014/main" id="{953DDC94-7A96-456E-A047-4667BAB7D075}"/>
              </a:ext>
            </a:extLst>
          </p:cNvPr>
          <p:cNvSpPr/>
          <p:nvPr/>
        </p:nvSpPr>
        <p:spPr>
          <a:xfrm rot="10800000">
            <a:off x="6395949" y="5388252"/>
            <a:ext cx="2521386" cy="418357"/>
          </a:xfrm>
          <a:prstGeom prst="curvedDownArrow">
            <a:avLst>
              <a:gd name="adj1" fmla="val 0"/>
              <a:gd name="adj2" fmla="val 77257"/>
              <a:gd name="adj3" fmla="val 23324"/>
            </a:avLst>
          </a:prstGeom>
          <a:solidFill>
            <a:schemeClr val="tx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 sz="5400">
              <a:solidFill>
                <a:prstClr val="black"/>
              </a:solidFill>
              <a:latin typeface="Calibri" panose="020F0502020204030204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2CFD8809-F18B-4A81-897F-BDF6A398F938}"/>
              </a:ext>
            </a:extLst>
          </p:cNvPr>
          <p:cNvGrpSpPr/>
          <p:nvPr/>
        </p:nvGrpSpPr>
        <p:grpSpPr>
          <a:xfrm>
            <a:off x="4771559" y="3337435"/>
            <a:ext cx="904451" cy="2068993"/>
            <a:chOff x="-3361355" y="5757041"/>
            <a:chExt cx="389386" cy="969949"/>
          </a:xfrm>
          <a:solidFill>
            <a:schemeClr val="bg1"/>
          </a:solidFill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DCD53D2F-765E-4871-A8AE-C967CD2272BD}"/>
                </a:ext>
              </a:extLst>
            </p:cNvPr>
            <p:cNvSpPr/>
            <p:nvPr/>
          </p:nvSpPr>
          <p:spPr>
            <a:xfrm>
              <a:off x="-3150482" y="5757041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3D4BADCF-0A70-4423-9800-1CFA5F0B14C8}"/>
                </a:ext>
              </a:extLst>
            </p:cNvPr>
            <p:cNvSpPr/>
            <p:nvPr/>
          </p:nvSpPr>
          <p:spPr>
            <a:xfrm>
              <a:off x="-3150482" y="5949285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C614DE26-9E87-475C-8DB6-298FF5A42CD0}"/>
                </a:ext>
              </a:extLst>
            </p:cNvPr>
            <p:cNvSpPr/>
            <p:nvPr/>
          </p:nvSpPr>
          <p:spPr>
            <a:xfrm>
              <a:off x="-3150482" y="6147597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4ED1F3EA-BE2D-4948-84DB-ED58DD8B97E3}"/>
                </a:ext>
              </a:extLst>
            </p:cNvPr>
            <p:cNvSpPr/>
            <p:nvPr/>
          </p:nvSpPr>
          <p:spPr>
            <a:xfrm>
              <a:off x="-3150482" y="6339841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F465A03E-08F0-4FFF-A8E3-6DA46F104A87}"/>
                </a:ext>
              </a:extLst>
            </p:cNvPr>
            <p:cNvSpPr/>
            <p:nvPr/>
          </p:nvSpPr>
          <p:spPr>
            <a:xfrm>
              <a:off x="-3150482" y="6539852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A2F3F479-5453-47F1-A5D0-E98ED54823B1}"/>
                </a:ext>
              </a:extLst>
            </p:cNvPr>
            <p:cNvSpPr/>
            <p:nvPr/>
          </p:nvSpPr>
          <p:spPr>
            <a:xfrm>
              <a:off x="-3357840" y="5757041"/>
              <a:ext cx="178514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DB3A4DA9-4A74-461B-803A-A6A62251BD94}"/>
                </a:ext>
              </a:extLst>
            </p:cNvPr>
            <p:cNvSpPr/>
            <p:nvPr/>
          </p:nvSpPr>
          <p:spPr>
            <a:xfrm>
              <a:off x="-3361355" y="5949285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7EC11583-A4D5-4F10-9AC2-C93DC574F6FA}"/>
                </a:ext>
              </a:extLst>
            </p:cNvPr>
            <p:cNvSpPr/>
            <p:nvPr/>
          </p:nvSpPr>
          <p:spPr>
            <a:xfrm>
              <a:off x="-3361355" y="6147597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1B6BBAA6-8619-498A-B959-1FA30B3090C4}"/>
                </a:ext>
              </a:extLst>
            </p:cNvPr>
            <p:cNvSpPr/>
            <p:nvPr/>
          </p:nvSpPr>
          <p:spPr>
            <a:xfrm>
              <a:off x="-3361355" y="6339841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A2EB1A81-6D53-4D22-AA47-C89D56083B90}"/>
                </a:ext>
              </a:extLst>
            </p:cNvPr>
            <p:cNvSpPr/>
            <p:nvPr/>
          </p:nvSpPr>
          <p:spPr>
            <a:xfrm>
              <a:off x="-3361355" y="6539852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FA0F2B07-27D1-4B03-88DE-EFB7DB6702AD}"/>
              </a:ext>
            </a:extLst>
          </p:cNvPr>
          <p:cNvGrpSpPr/>
          <p:nvPr/>
        </p:nvGrpSpPr>
        <p:grpSpPr>
          <a:xfrm>
            <a:off x="5943727" y="3313478"/>
            <a:ext cx="904451" cy="2068993"/>
            <a:chOff x="-3361355" y="5757041"/>
            <a:chExt cx="389386" cy="969949"/>
          </a:xfrm>
          <a:solidFill>
            <a:schemeClr val="bg1"/>
          </a:solidFill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256B6041-1D23-4720-904D-005A8E0CCC8D}"/>
                </a:ext>
              </a:extLst>
            </p:cNvPr>
            <p:cNvSpPr/>
            <p:nvPr/>
          </p:nvSpPr>
          <p:spPr>
            <a:xfrm>
              <a:off x="-3150482" y="5757041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6642C636-8A87-4609-8F3F-ECE4B56BA651}"/>
                </a:ext>
              </a:extLst>
            </p:cNvPr>
            <p:cNvSpPr/>
            <p:nvPr/>
          </p:nvSpPr>
          <p:spPr>
            <a:xfrm>
              <a:off x="-3150482" y="5949285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FBB5BCE0-F08D-4B90-8A9F-CA42E7F15FE4}"/>
                </a:ext>
              </a:extLst>
            </p:cNvPr>
            <p:cNvSpPr/>
            <p:nvPr/>
          </p:nvSpPr>
          <p:spPr>
            <a:xfrm>
              <a:off x="-3150482" y="6147597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865EE124-0281-453D-9345-265C66D37390}"/>
                </a:ext>
              </a:extLst>
            </p:cNvPr>
            <p:cNvSpPr/>
            <p:nvPr/>
          </p:nvSpPr>
          <p:spPr>
            <a:xfrm>
              <a:off x="-3150482" y="6339841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D2430E32-0FD5-478F-9417-2820ACFE34FA}"/>
                </a:ext>
              </a:extLst>
            </p:cNvPr>
            <p:cNvSpPr/>
            <p:nvPr/>
          </p:nvSpPr>
          <p:spPr>
            <a:xfrm>
              <a:off x="-3150482" y="6539852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A2FB1466-0A4B-4CCB-8C15-91F749489B26}"/>
                </a:ext>
              </a:extLst>
            </p:cNvPr>
            <p:cNvSpPr/>
            <p:nvPr/>
          </p:nvSpPr>
          <p:spPr>
            <a:xfrm>
              <a:off x="-3357840" y="5757041"/>
              <a:ext cx="178514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7187117F-7A1D-485B-B03A-5A39AAED77AD}"/>
                </a:ext>
              </a:extLst>
            </p:cNvPr>
            <p:cNvSpPr/>
            <p:nvPr/>
          </p:nvSpPr>
          <p:spPr>
            <a:xfrm>
              <a:off x="-3361355" y="5949285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6559EEF5-499F-49AC-88EE-3682B621E065}"/>
                </a:ext>
              </a:extLst>
            </p:cNvPr>
            <p:cNvSpPr/>
            <p:nvPr/>
          </p:nvSpPr>
          <p:spPr>
            <a:xfrm>
              <a:off x="-3361355" y="6147597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B727EE8F-DD4F-4B2E-B25F-2020BB124C82}"/>
                </a:ext>
              </a:extLst>
            </p:cNvPr>
            <p:cNvSpPr/>
            <p:nvPr/>
          </p:nvSpPr>
          <p:spPr>
            <a:xfrm>
              <a:off x="-3361355" y="6339841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2AA3C821-4190-49A1-9AF5-21753D407387}"/>
                </a:ext>
              </a:extLst>
            </p:cNvPr>
            <p:cNvSpPr/>
            <p:nvPr/>
          </p:nvSpPr>
          <p:spPr>
            <a:xfrm>
              <a:off x="-3361355" y="6539852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9316C095-988D-4C22-B989-843FC0FCDFD9}"/>
              </a:ext>
            </a:extLst>
          </p:cNvPr>
          <p:cNvGrpSpPr/>
          <p:nvPr/>
        </p:nvGrpSpPr>
        <p:grpSpPr>
          <a:xfrm>
            <a:off x="7139772" y="3335622"/>
            <a:ext cx="904451" cy="2068993"/>
            <a:chOff x="-3361355" y="5757041"/>
            <a:chExt cx="389386" cy="969949"/>
          </a:xfrm>
          <a:solidFill>
            <a:schemeClr val="bg1"/>
          </a:solidFill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2A63A7FC-BD5E-47A2-A0FB-CB3D5A1ADCEF}"/>
                </a:ext>
              </a:extLst>
            </p:cNvPr>
            <p:cNvSpPr/>
            <p:nvPr/>
          </p:nvSpPr>
          <p:spPr>
            <a:xfrm>
              <a:off x="-3150482" y="5757041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DB924E7B-CEBE-4574-B9EB-AE64BCB8BDB4}"/>
                </a:ext>
              </a:extLst>
            </p:cNvPr>
            <p:cNvSpPr/>
            <p:nvPr/>
          </p:nvSpPr>
          <p:spPr>
            <a:xfrm>
              <a:off x="-3150482" y="5949285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F4C1F1A4-ACC5-4156-86E9-A4BCB17CE418}"/>
                </a:ext>
              </a:extLst>
            </p:cNvPr>
            <p:cNvSpPr/>
            <p:nvPr/>
          </p:nvSpPr>
          <p:spPr>
            <a:xfrm>
              <a:off x="-3150482" y="6147597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683A856D-DB10-4820-894A-72E46CF8C20A}"/>
                </a:ext>
              </a:extLst>
            </p:cNvPr>
            <p:cNvSpPr/>
            <p:nvPr/>
          </p:nvSpPr>
          <p:spPr>
            <a:xfrm>
              <a:off x="-3150482" y="6339841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341AF4D5-9AC2-4ACB-8122-882922D8E86B}"/>
                </a:ext>
              </a:extLst>
            </p:cNvPr>
            <p:cNvSpPr/>
            <p:nvPr/>
          </p:nvSpPr>
          <p:spPr>
            <a:xfrm>
              <a:off x="-3150482" y="6539852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882E69E3-B35F-45BA-92EE-1906934AE1BE}"/>
                </a:ext>
              </a:extLst>
            </p:cNvPr>
            <p:cNvSpPr/>
            <p:nvPr/>
          </p:nvSpPr>
          <p:spPr>
            <a:xfrm>
              <a:off x="-3357840" y="5757041"/>
              <a:ext cx="178514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C3DAF7DE-8ACA-4A27-9AD6-9D7F590D38B4}"/>
                </a:ext>
              </a:extLst>
            </p:cNvPr>
            <p:cNvSpPr/>
            <p:nvPr/>
          </p:nvSpPr>
          <p:spPr>
            <a:xfrm>
              <a:off x="-3361355" y="5949285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ABF95D32-8067-4B59-941A-28C1C5941CA1}"/>
                </a:ext>
              </a:extLst>
            </p:cNvPr>
            <p:cNvSpPr/>
            <p:nvPr/>
          </p:nvSpPr>
          <p:spPr>
            <a:xfrm>
              <a:off x="-3361355" y="6147597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241A5BEF-2054-49F7-8055-CD0EECBA412D}"/>
                </a:ext>
              </a:extLst>
            </p:cNvPr>
            <p:cNvSpPr/>
            <p:nvPr/>
          </p:nvSpPr>
          <p:spPr>
            <a:xfrm>
              <a:off x="-3361355" y="6339841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70AF1FE8-05B1-449E-8BED-AE74190C6D68}"/>
                </a:ext>
              </a:extLst>
            </p:cNvPr>
            <p:cNvSpPr/>
            <p:nvPr/>
          </p:nvSpPr>
          <p:spPr>
            <a:xfrm>
              <a:off x="-3361355" y="6539852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sp>
        <p:nvSpPr>
          <p:cNvPr id="55" name="Rectangle 54">
            <a:extLst>
              <a:ext uri="{FF2B5EF4-FFF2-40B4-BE49-F238E27FC236}">
                <a16:creationId xmlns:a16="http://schemas.microsoft.com/office/drawing/2014/main" id="{E629BF4D-C3C9-4EA0-A9DA-A3C310B7C443}"/>
              </a:ext>
            </a:extLst>
          </p:cNvPr>
          <p:cNvSpPr/>
          <p:nvPr/>
        </p:nvSpPr>
        <p:spPr>
          <a:xfrm>
            <a:off x="8349762" y="3337416"/>
            <a:ext cx="1105493" cy="190635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 sz="2000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65" name="Table 64">
            <a:extLst>
              <a:ext uri="{FF2B5EF4-FFF2-40B4-BE49-F238E27FC236}">
                <a16:creationId xmlns:a16="http://schemas.microsoft.com/office/drawing/2014/main" id="{B1E18EED-F980-48DF-B58F-E721320F05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463420" y="1904614"/>
          <a:ext cx="3265160" cy="65303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53032">
                  <a:extLst>
                    <a:ext uri="{9D8B030D-6E8A-4147-A177-3AD203B41FA5}">
                      <a16:colId xmlns:a16="http://schemas.microsoft.com/office/drawing/2014/main" val="2616474368"/>
                    </a:ext>
                  </a:extLst>
                </a:gridCol>
                <a:gridCol w="653032">
                  <a:extLst>
                    <a:ext uri="{9D8B030D-6E8A-4147-A177-3AD203B41FA5}">
                      <a16:colId xmlns:a16="http://schemas.microsoft.com/office/drawing/2014/main" val="1824261890"/>
                    </a:ext>
                  </a:extLst>
                </a:gridCol>
                <a:gridCol w="653032">
                  <a:extLst>
                    <a:ext uri="{9D8B030D-6E8A-4147-A177-3AD203B41FA5}">
                      <a16:colId xmlns:a16="http://schemas.microsoft.com/office/drawing/2014/main" val="2187352408"/>
                    </a:ext>
                  </a:extLst>
                </a:gridCol>
                <a:gridCol w="653032">
                  <a:extLst>
                    <a:ext uri="{9D8B030D-6E8A-4147-A177-3AD203B41FA5}">
                      <a16:colId xmlns:a16="http://schemas.microsoft.com/office/drawing/2014/main" val="153879296"/>
                    </a:ext>
                  </a:extLst>
                </a:gridCol>
                <a:gridCol w="653032">
                  <a:extLst>
                    <a:ext uri="{9D8B030D-6E8A-4147-A177-3AD203B41FA5}">
                      <a16:colId xmlns:a16="http://schemas.microsoft.com/office/drawing/2014/main" val="2550251620"/>
                    </a:ext>
                  </a:extLst>
                </a:gridCol>
              </a:tblGrid>
              <a:tr h="653032">
                <a:tc>
                  <a:txBody>
                    <a:bodyPr/>
                    <a:lstStyle/>
                    <a:p>
                      <a:pPr algn="ctr"/>
                      <a:r>
                        <a:rPr lang="en-GB" sz="3300" b="1" dirty="0">
                          <a:latin typeface="Century Gothic" panose="020B0502020202020204" pitchFamily="34" charset="0"/>
                        </a:rPr>
                        <a:t>72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1" dirty="0">
                          <a:latin typeface="Century Gothic" panose="020B0502020202020204" pitchFamily="34" charset="0"/>
                        </a:rPr>
                        <a:t>÷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4044053"/>
                  </a:ext>
                </a:extLst>
              </a:tr>
            </a:tbl>
          </a:graphicData>
        </a:graphic>
      </p:graphicFrame>
      <p:grpSp>
        <p:nvGrpSpPr>
          <p:cNvPr id="66" name="Group 65">
            <a:extLst>
              <a:ext uri="{FF2B5EF4-FFF2-40B4-BE49-F238E27FC236}">
                <a16:creationId xmlns:a16="http://schemas.microsoft.com/office/drawing/2014/main" id="{10D7567F-D956-44D4-9CE4-F2E46151B0B5}"/>
              </a:ext>
            </a:extLst>
          </p:cNvPr>
          <p:cNvGrpSpPr/>
          <p:nvPr/>
        </p:nvGrpSpPr>
        <p:grpSpPr>
          <a:xfrm>
            <a:off x="8600877" y="3431517"/>
            <a:ext cx="572819" cy="536759"/>
            <a:chOff x="2058925" y="5851158"/>
            <a:chExt cx="298399" cy="304477"/>
          </a:xfrm>
          <a:solidFill>
            <a:schemeClr val="bg1"/>
          </a:solidFill>
        </p:grpSpPr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CF05A838-7889-4706-BBCE-9E2C75C059ED}"/>
                </a:ext>
              </a:extLst>
            </p:cNvPr>
            <p:cNvSpPr/>
            <p:nvPr/>
          </p:nvSpPr>
          <p:spPr>
            <a:xfrm>
              <a:off x="2101951" y="5882279"/>
              <a:ext cx="216000" cy="226437"/>
            </a:xfrm>
            <a:prstGeom prst="ellipse">
              <a:avLst/>
            </a:prstGeom>
            <a:grp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6E22FCAE-5C05-4BAE-834D-6A3E5BE62C7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058925" y="5851158"/>
              <a:ext cx="298399" cy="304477"/>
            </a:xfrm>
            <a:prstGeom prst="lin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9E427EC6-511B-44DC-8FCA-A200566EF796}"/>
              </a:ext>
            </a:extLst>
          </p:cNvPr>
          <p:cNvGrpSpPr/>
          <p:nvPr/>
        </p:nvGrpSpPr>
        <p:grpSpPr>
          <a:xfrm>
            <a:off x="8600877" y="3972274"/>
            <a:ext cx="572819" cy="536759"/>
            <a:chOff x="2058925" y="5851158"/>
            <a:chExt cx="298399" cy="304477"/>
          </a:xfrm>
          <a:solidFill>
            <a:schemeClr val="bg1"/>
          </a:solidFill>
        </p:grpSpPr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64B2F926-EBD8-492A-8C3D-C8579A4DFBD5}"/>
                </a:ext>
              </a:extLst>
            </p:cNvPr>
            <p:cNvSpPr/>
            <p:nvPr/>
          </p:nvSpPr>
          <p:spPr>
            <a:xfrm>
              <a:off x="2101951" y="5882279"/>
              <a:ext cx="216000" cy="226437"/>
            </a:xfrm>
            <a:prstGeom prst="ellipse">
              <a:avLst/>
            </a:prstGeom>
            <a:grp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6DEA594A-6A5F-481E-BB30-6735E88C936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058925" y="5851158"/>
              <a:ext cx="298399" cy="304477"/>
            </a:xfrm>
            <a:prstGeom prst="lin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9B23CDBA-CD52-4E06-B2FF-C56C96489AC0}"/>
              </a:ext>
            </a:extLst>
          </p:cNvPr>
          <p:cNvGrpSpPr/>
          <p:nvPr/>
        </p:nvGrpSpPr>
        <p:grpSpPr>
          <a:xfrm>
            <a:off x="8600877" y="4569156"/>
            <a:ext cx="572819" cy="536759"/>
            <a:chOff x="2058925" y="5851158"/>
            <a:chExt cx="298399" cy="304477"/>
          </a:xfrm>
          <a:solidFill>
            <a:schemeClr val="bg1"/>
          </a:solidFill>
        </p:grpSpPr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6D51E2A4-E9E3-40C2-9B9C-54966747836C}"/>
                </a:ext>
              </a:extLst>
            </p:cNvPr>
            <p:cNvSpPr/>
            <p:nvPr/>
          </p:nvSpPr>
          <p:spPr>
            <a:xfrm>
              <a:off x="2101951" y="5882279"/>
              <a:ext cx="216000" cy="226437"/>
            </a:xfrm>
            <a:prstGeom prst="ellipse">
              <a:avLst/>
            </a:prstGeom>
            <a:grp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C7077F5E-061D-4605-841D-6EEF137AB24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058925" y="5851158"/>
              <a:ext cx="298399" cy="304477"/>
            </a:xfrm>
            <a:prstGeom prst="lin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711313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Use the counters to solve the calculation.</a:t>
            </a:r>
            <a:b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69A8B0E-E6B2-4D1E-A82B-C1E9A4864176}"/>
              </a:ext>
            </a:extLst>
          </p:cNvPr>
          <p:cNvSpPr/>
          <p:nvPr/>
        </p:nvSpPr>
        <p:spPr>
          <a:xfrm>
            <a:off x="2736747" y="3329244"/>
            <a:ext cx="414643" cy="399183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B1C9354-2B97-4B09-9BA6-69BEF38D9E98}"/>
              </a:ext>
            </a:extLst>
          </p:cNvPr>
          <p:cNvSpPr/>
          <p:nvPr/>
        </p:nvSpPr>
        <p:spPr>
          <a:xfrm>
            <a:off x="2736747" y="3740430"/>
            <a:ext cx="414643" cy="399183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849834A-1BA8-46DA-9E7B-BDFBD275A8E9}"/>
              </a:ext>
            </a:extLst>
          </p:cNvPr>
          <p:cNvSpPr/>
          <p:nvPr/>
        </p:nvSpPr>
        <p:spPr>
          <a:xfrm>
            <a:off x="2736747" y="4140769"/>
            <a:ext cx="414643" cy="399183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89A2449-DA1F-4A5F-94A4-86BEBFF7AABB}"/>
              </a:ext>
            </a:extLst>
          </p:cNvPr>
          <p:cNvSpPr/>
          <p:nvPr/>
        </p:nvSpPr>
        <p:spPr>
          <a:xfrm>
            <a:off x="2736747" y="4547567"/>
            <a:ext cx="414643" cy="399183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BB4B8D5-43D7-439D-A802-4D9F7F4678A0}"/>
              </a:ext>
            </a:extLst>
          </p:cNvPr>
          <p:cNvSpPr/>
          <p:nvPr/>
        </p:nvSpPr>
        <p:spPr>
          <a:xfrm>
            <a:off x="3284793" y="3329244"/>
            <a:ext cx="414643" cy="399183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9FC3212-1863-4C9B-9304-2AAA117DF766}"/>
              </a:ext>
            </a:extLst>
          </p:cNvPr>
          <p:cNvSpPr/>
          <p:nvPr/>
        </p:nvSpPr>
        <p:spPr>
          <a:xfrm>
            <a:off x="3284793" y="3740430"/>
            <a:ext cx="414643" cy="399183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DB68188-88E9-41E1-8C2A-6DA619C4E411}"/>
              </a:ext>
            </a:extLst>
          </p:cNvPr>
          <p:cNvSpPr/>
          <p:nvPr/>
        </p:nvSpPr>
        <p:spPr>
          <a:xfrm>
            <a:off x="3284793" y="4140769"/>
            <a:ext cx="414643" cy="399183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71A51DD-E66A-4DB8-A0BA-EE40ABF91F4D}"/>
              </a:ext>
            </a:extLst>
          </p:cNvPr>
          <p:cNvSpPr/>
          <p:nvPr/>
        </p:nvSpPr>
        <p:spPr>
          <a:xfrm>
            <a:off x="4060317" y="3329244"/>
            <a:ext cx="414643" cy="39918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endParaRPr lang="en-GB" sz="105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5917F9F2-ED0A-4E02-93B5-AF7AFF1CCAB7}"/>
              </a:ext>
            </a:extLst>
          </p:cNvPr>
          <p:cNvSpPr/>
          <p:nvPr/>
        </p:nvSpPr>
        <p:spPr>
          <a:xfrm>
            <a:off x="4060317" y="3740430"/>
            <a:ext cx="414643" cy="39918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endParaRPr lang="en-GB" sz="105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Arrow: Curved Down 19">
            <a:extLst>
              <a:ext uri="{FF2B5EF4-FFF2-40B4-BE49-F238E27FC236}">
                <a16:creationId xmlns:a16="http://schemas.microsoft.com/office/drawing/2014/main" id="{B24AE6B9-7852-4A76-AC85-CEBFEC2E9045}"/>
              </a:ext>
            </a:extLst>
          </p:cNvPr>
          <p:cNvSpPr/>
          <p:nvPr/>
        </p:nvSpPr>
        <p:spPr>
          <a:xfrm>
            <a:off x="3525192" y="2835948"/>
            <a:ext cx="5512953" cy="435642"/>
          </a:xfrm>
          <a:prstGeom prst="curvedDownArrow">
            <a:avLst>
              <a:gd name="adj1" fmla="val 11933"/>
              <a:gd name="adj2" fmla="val 69125"/>
              <a:gd name="adj3" fmla="val 15215"/>
            </a:avLst>
          </a:prstGeom>
          <a:solidFill>
            <a:schemeClr val="tx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 sz="540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1" name="Arrow: Curved Down 20">
            <a:extLst>
              <a:ext uri="{FF2B5EF4-FFF2-40B4-BE49-F238E27FC236}">
                <a16:creationId xmlns:a16="http://schemas.microsoft.com/office/drawing/2014/main" id="{953DDC94-7A96-456E-A047-4667BAB7D075}"/>
              </a:ext>
            </a:extLst>
          </p:cNvPr>
          <p:cNvSpPr/>
          <p:nvPr/>
        </p:nvSpPr>
        <p:spPr>
          <a:xfrm rot="10800000">
            <a:off x="6395949" y="5388252"/>
            <a:ext cx="2521386" cy="418357"/>
          </a:xfrm>
          <a:prstGeom prst="curvedDownArrow">
            <a:avLst>
              <a:gd name="adj1" fmla="val 0"/>
              <a:gd name="adj2" fmla="val 77257"/>
              <a:gd name="adj3" fmla="val 23324"/>
            </a:avLst>
          </a:prstGeom>
          <a:solidFill>
            <a:schemeClr val="tx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 sz="5400">
              <a:solidFill>
                <a:prstClr val="black"/>
              </a:solidFill>
              <a:latin typeface="Calibri" panose="020F0502020204030204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2CFD8809-F18B-4A81-897F-BDF6A398F938}"/>
              </a:ext>
            </a:extLst>
          </p:cNvPr>
          <p:cNvGrpSpPr/>
          <p:nvPr/>
        </p:nvGrpSpPr>
        <p:grpSpPr>
          <a:xfrm>
            <a:off x="4771559" y="3337435"/>
            <a:ext cx="904451" cy="2068993"/>
            <a:chOff x="-3361355" y="5757041"/>
            <a:chExt cx="389386" cy="969949"/>
          </a:xfrm>
          <a:solidFill>
            <a:schemeClr val="bg1"/>
          </a:solidFill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DCD53D2F-765E-4871-A8AE-C967CD2272BD}"/>
                </a:ext>
              </a:extLst>
            </p:cNvPr>
            <p:cNvSpPr/>
            <p:nvPr/>
          </p:nvSpPr>
          <p:spPr>
            <a:xfrm>
              <a:off x="-3150482" y="5757041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3D4BADCF-0A70-4423-9800-1CFA5F0B14C8}"/>
                </a:ext>
              </a:extLst>
            </p:cNvPr>
            <p:cNvSpPr/>
            <p:nvPr/>
          </p:nvSpPr>
          <p:spPr>
            <a:xfrm>
              <a:off x="-3150482" y="5949285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C614DE26-9E87-475C-8DB6-298FF5A42CD0}"/>
                </a:ext>
              </a:extLst>
            </p:cNvPr>
            <p:cNvSpPr/>
            <p:nvPr/>
          </p:nvSpPr>
          <p:spPr>
            <a:xfrm>
              <a:off x="-3150482" y="6147597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4ED1F3EA-BE2D-4948-84DB-ED58DD8B97E3}"/>
                </a:ext>
              </a:extLst>
            </p:cNvPr>
            <p:cNvSpPr/>
            <p:nvPr/>
          </p:nvSpPr>
          <p:spPr>
            <a:xfrm>
              <a:off x="-3150482" y="6339841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F465A03E-08F0-4FFF-A8E3-6DA46F104A87}"/>
                </a:ext>
              </a:extLst>
            </p:cNvPr>
            <p:cNvSpPr/>
            <p:nvPr/>
          </p:nvSpPr>
          <p:spPr>
            <a:xfrm>
              <a:off x="-3150482" y="6539852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A2F3F479-5453-47F1-A5D0-E98ED54823B1}"/>
                </a:ext>
              </a:extLst>
            </p:cNvPr>
            <p:cNvSpPr/>
            <p:nvPr/>
          </p:nvSpPr>
          <p:spPr>
            <a:xfrm>
              <a:off x="-3357840" y="5757041"/>
              <a:ext cx="178514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DB3A4DA9-4A74-461B-803A-A6A62251BD94}"/>
                </a:ext>
              </a:extLst>
            </p:cNvPr>
            <p:cNvSpPr/>
            <p:nvPr/>
          </p:nvSpPr>
          <p:spPr>
            <a:xfrm>
              <a:off x="-3361355" y="5949285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7EC11583-A4D5-4F10-9AC2-C93DC574F6FA}"/>
                </a:ext>
              </a:extLst>
            </p:cNvPr>
            <p:cNvSpPr/>
            <p:nvPr/>
          </p:nvSpPr>
          <p:spPr>
            <a:xfrm>
              <a:off x="-3361355" y="6147597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1B6BBAA6-8619-498A-B959-1FA30B3090C4}"/>
                </a:ext>
              </a:extLst>
            </p:cNvPr>
            <p:cNvSpPr/>
            <p:nvPr/>
          </p:nvSpPr>
          <p:spPr>
            <a:xfrm>
              <a:off x="-3361355" y="6339841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A2EB1A81-6D53-4D22-AA47-C89D56083B90}"/>
                </a:ext>
              </a:extLst>
            </p:cNvPr>
            <p:cNvSpPr/>
            <p:nvPr/>
          </p:nvSpPr>
          <p:spPr>
            <a:xfrm>
              <a:off x="-3361355" y="6539852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FA0F2B07-27D1-4B03-88DE-EFB7DB6702AD}"/>
              </a:ext>
            </a:extLst>
          </p:cNvPr>
          <p:cNvGrpSpPr/>
          <p:nvPr/>
        </p:nvGrpSpPr>
        <p:grpSpPr>
          <a:xfrm>
            <a:off x="5943727" y="3313478"/>
            <a:ext cx="904451" cy="2068993"/>
            <a:chOff x="-3361355" y="5757041"/>
            <a:chExt cx="389386" cy="969949"/>
          </a:xfrm>
          <a:solidFill>
            <a:schemeClr val="bg1"/>
          </a:solidFill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256B6041-1D23-4720-904D-005A8E0CCC8D}"/>
                </a:ext>
              </a:extLst>
            </p:cNvPr>
            <p:cNvSpPr/>
            <p:nvPr/>
          </p:nvSpPr>
          <p:spPr>
            <a:xfrm>
              <a:off x="-3150482" y="5757041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6642C636-8A87-4609-8F3F-ECE4B56BA651}"/>
                </a:ext>
              </a:extLst>
            </p:cNvPr>
            <p:cNvSpPr/>
            <p:nvPr/>
          </p:nvSpPr>
          <p:spPr>
            <a:xfrm>
              <a:off x="-3150482" y="5949285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FBB5BCE0-F08D-4B90-8A9F-CA42E7F15FE4}"/>
                </a:ext>
              </a:extLst>
            </p:cNvPr>
            <p:cNvSpPr/>
            <p:nvPr/>
          </p:nvSpPr>
          <p:spPr>
            <a:xfrm>
              <a:off x="-3150482" y="6147597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865EE124-0281-453D-9345-265C66D37390}"/>
                </a:ext>
              </a:extLst>
            </p:cNvPr>
            <p:cNvSpPr/>
            <p:nvPr/>
          </p:nvSpPr>
          <p:spPr>
            <a:xfrm>
              <a:off x="-3150482" y="6339841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D2430E32-0FD5-478F-9417-2820ACFE34FA}"/>
                </a:ext>
              </a:extLst>
            </p:cNvPr>
            <p:cNvSpPr/>
            <p:nvPr/>
          </p:nvSpPr>
          <p:spPr>
            <a:xfrm>
              <a:off x="-3150482" y="6539852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A2FB1466-0A4B-4CCB-8C15-91F749489B26}"/>
                </a:ext>
              </a:extLst>
            </p:cNvPr>
            <p:cNvSpPr/>
            <p:nvPr/>
          </p:nvSpPr>
          <p:spPr>
            <a:xfrm>
              <a:off x="-3357840" y="5757041"/>
              <a:ext cx="178514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7187117F-7A1D-485B-B03A-5A39AAED77AD}"/>
                </a:ext>
              </a:extLst>
            </p:cNvPr>
            <p:cNvSpPr/>
            <p:nvPr/>
          </p:nvSpPr>
          <p:spPr>
            <a:xfrm>
              <a:off x="-3361355" y="5949285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6559EEF5-499F-49AC-88EE-3682B621E065}"/>
                </a:ext>
              </a:extLst>
            </p:cNvPr>
            <p:cNvSpPr/>
            <p:nvPr/>
          </p:nvSpPr>
          <p:spPr>
            <a:xfrm>
              <a:off x="-3361355" y="6147597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B727EE8F-DD4F-4B2E-B25F-2020BB124C82}"/>
                </a:ext>
              </a:extLst>
            </p:cNvPr>
            <p:cNvSpPr/>
            <p:nvPr/>
          </p:nvSpPr>
          <p:spPr>
            <a:xfrm>
              <a:off x="-3361355" y="6339841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2AA3C821-4190-49A1-9AF5-21753D407387}"/>
                </a:ext>
              </a:extLst>
            </p:cNvPr>
            <p:cNvSpPr/>
            <p:nvPr/>
          </p:nvSpPr>
          <p:spPr>
            <a:xfrm>
              <a:off x="-3361355" y="6539852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9316C095-988D-4C22-B989-843FC0FCDFD9}"/>
              </a:ext>
            </a:extLst>
          </p:cNvPr>
          <p:cNvGrpSpPr/>
          <p:nvPr/>
        </p:nvGrpSpPr>
        <p:grpSpPr>
          <a:xfrm>
            <a:off x="7139772" y="3335622"/>
            <a:ext cx="904451" cy="2068993"/>
            <a:chOff x="-3361355" y="5757041"/>
            <a:chExt cx="389386" cy="969949"/>
          </a:xfrm>
          <a:solidFill>
            <a:schemeClr val="bg1"/>
          </a:solidFill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2A63A7FC-BD5E-47A2-A0FB-CB3D5A1ADCEF}"/>
                </a:ext>
              </a:extLst>
            </p:cNvPr>
            <p:cNvSpPr/>
            <p:nvPr/>
          </p:nvSpPr>
          <p:spPr>
            <a:xfrm>
              <a:off x="-3150482" y="5757041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DB924E7B-CEBE-4574-B9EB-AE64BCB8BDB4}"/>
                </a:ext>
              </a:extLst>
            </p:cNvPr>
            <p:cNvSpPr/>
            <p:nvPr/>
          </p:nvSpPr>
          <p:spPr>
            <a:xfrm>
              <a:off x="-3150482" y="5949285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F4C1F1A4-ACC5-4156-86E9-A4BCB17CE418}"/>
                </a:ext>
              </a:extLst>
            </p:cNvPr>
            <p:cNvSpPr/>
            <p:nvPr/>
          </p:nvSpPr>
          <p:spPr>
            <a:xfrm>
              <a:off x="-3150482" y="6147597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683A856D-DB10-4820-894A-72E46CF8C20A}"/>
                </a:ext>
              </a:extLst>
            </p:cNvPr>
            <p:cNvSpPr/>
            <p:nvPr/>
          </p:nvSpPr>
          <p:spPr>
            <a:xfrm>
              <a:off x="-3150482" y="6339841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341AF4D5-9AC2-4ACB-8122-882922D8E86B}"/>
                </a:ext>
              </a:extLst>
            </p:cNvPr>
            <p:cNvSpPr/>
            <p:nvPr/>
          </p:nvSpPr>
          <p:spPr>
            <a:xfrm>
              <a:off x="-3150482" y="6539852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882E69E3-B35F-45BA-92EE-1906934AE1BE}"/>
                </a:ext>
              </a:extLst>
            </p:cNvPr>
            <p:cNvSpPr/>
            <p:nvPr/>
          </p:nvSpPr>
          <p:spPr>
            <a:xfrm>
              <a:off x="-3357840" y="5757041"/>
              <a:ext cx="178514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C3DAF7DE-8ACA-4A27-9AD6-9D7F590D38B4}"/>
                </a:ext>
              </a:extLst>
            </p:cNvPr>
            <p:cNvSpPr/>
            <p:nvPr/>
          </p:nvSpPr>
          <p:spPr>
            <a:xfrm>
              <a:off x="-3361355" y="5949285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ABF95D32-8067-4B59-941A-28C1C5941CA1}"/>
                </a:ext>
              </a:extLst>
            </p:cNvPr>
            <p:cNvSpPr/>
            <p:nvPr/>
          </p:nvSpPr>
          <p:spPr>
            <a:xfrm>
              <a:off x="-3361355" y="6147597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241A5BEF-2054-49F7-8055-CD0EECBA412D}"/>
                </a:ext>
              </a:extLst>
            </p:cNvPr>
            <p:cNvSpPr/>
            <p:nvPr/>
          </p:nvSpPr>
          <p:spPr>
            <a:xfrm>
              <a:off x="-3361355" y="6339841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70AF1FE8-05B1-449E-8BED-AE74190C6D68}"/>
                </a:ext>
              </a:extLst>
            </p:cNvPr>
            <p:cNvSpPr/>
            <p:nvPr/>
          </p:nvSpPr>
          <p:spPr>
            <a:xfrm>
              <a:off x="-3361355" y="6539852"/>
              <a:ext cx="178513" cy="187138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sp>
        <p:nvSpPr>
          <p:cNvPr id="55" name="Rectangle 54">
            <a:extLst>
              <a:ext uri="{FF2B5EF4-FFF2-40B4-BE49-F238E27FC236}">
                <a16:creationId xmlns:a16="http://schemas.microsoft.com/office/drawing/2014/main" id="{E629BF4D-C3C9-4EA0-A9DA-A3C310B7C443}"/>
              </a:ext>
            </a:extLst>
          </p:cNvPr>
          <p:cNvSpPr/>
          <p:nvPr/>
        </p:nvSpPr>
        <p:spPr>
          <a:xfrm>
            <a:off x="8349762" y="3337416"/>
            <a:ext cx="1105493" cy="190635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 sz="200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96A1E27A-5ECB-4AE3-A276-7CB3EE186E07}"/>
              </a:ext>
            </a:extLst>
          </p:cNvPr>
          <p:cNvGrpSpPr/>
          <p:nvPr/>
        </p:nvGrpSpPr>
        <p:grpSpPr>
          <a:xfrm>
            <a:off x="8600877" y="3431517"/>
            <a:ext cx="572819" cy="536759"/>
            <a:chOff x="2058925" y="5851158"/>
            <a:chExt cx="298399" cy="304477"/>
          </a:xfrm>
          <a:solidFill>
            <a:schemeClr val="bg1"/>
          </a:solidFill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6DCF2315-2BFE-495B-B277-63325A34C18C}"/>
                </a:ext>
              </a:extLst>
            </p:cNvPr>
            <p:cNvSpPr/>
            <p:nvPr/>
          </p:nvSpPr>
          <p:spPr>
            <a:xfrm>
              <a:off x="2101951" y="5882279"/>
              <a:ext cx="216000" cy="226437"/>
            </a:xfrm>
            <a:prstGeom prst="ellipse">
              <a:avLst/>
            </a:prstGeom>
            <a:grp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DBDB58C8-0A7A-45F7-A5E4-96EAB03692E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058925" y="5851158"/>
              <a:ext cx="298399" cy="304477"/>
            </a:xfrm>
            <a:prstGeom prst="lin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CDBFEF69-A769-41F5-9451-45C8D468AAF8}"/>
              </a:ext>
            </a:extLst>
          </p:cNvPr>
          <p:cNvGrpSpPr/>
          <p:nvPr/>
        </p:nvGrpSpPr>
        <p:grpSpPr>
          <a:xfrm>
            <a:off x="8600877" y="3972274"/>
            <a:ext cx="572819" cy="536759"/>
            <a:chOff x="2058925" y="5851158"/>
            <a:chExt cx="298399" cy="304477"/>
          </a:xfrm>
          <a:solidFill>
            <a:schemeClr val="bg1"/>
          </a:solidFill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0B04ED5F-ED60-4E59-965B-E94CA2874AAA}"/>
                </a:ext>
              </a:extLst>
            </p:cNvPr>
            <p:cNvSpPr/>
            <p:nvPr/>
          </p:nvSpPr>
          <p:spPr>
            <a:xfrm>
              <a:off x="2101951" y="5882279"/>
              <a:ext cx="216000" cy="226437"/>
            </a:xfrm>
            <a:prstGeom prst="ellipse">
              <a:avLst/>
            </a:prstGeom>
            <a:grp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1E410A3-E11F-4C8B-819C-521D92AAC87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058925" y="5851158"/>
              <a:ext cx="298399" cy="304477"/>
            </a:xfrm>
            <a:prstGeom prst="lin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3CA7B2EA-1A6D-4982-B514-47D5EFFF4587}"/>
              </a:ext>
            </a:extLst>
          </p:cNvPr>
          <p:cNvGrpSpPr/>
          <p:nvPr/>
        </p:nvGrpSpPr>
        <p:grpSpPr>
          <a:xfrm>
            <a:off x="8600877" y="4569156"/>
            <a:ext cx="572819" cy="536759"/>
            <a:chOff x="2058925" y="5851158"/>
            <a:chExt cx="298399" cy="304477"/>
          </a:xfrm>
          <a:solidFill>
            <a:schemeClr val="bg1"/>
          </a:solidFill>
        </p:grpSpPr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D818DB8C-6C07-41EC-8E2C-ED10EB597303}"/>
                </a:ext>
              </a:extLst>
            </p:cNvPr>
            <p:cNvSpPr/>
            <p:nvPr/>
          </p:nvSpPr>
          <p:spPr>
            <a:xfrm>
              <a:off x="2101951" y="5882279"/>
              <a:ext cx="216000" cy="226437"/>
            </a:xfrm>
            <a:prstGeom prst="ellipse">
              <a:avLst/>
            </a:prstGeom>
            <a:grp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CD9CB473-3719-4B1B-9350-77BC25E82FE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058925" y="5851158"/>
              <a:ext cx="298399" cy="304477"/>
            </a:xfrm>
            <a:prstGeom prst="lin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5" name="Table 64">
            <a:extLst>
              <a:ext uri="{FF2B5EF4-FFF2-40B4-BE49-F238E27FC236}">
                <a16:creationId xmlns:a16="http://schemas.microsoft.com/office/drawing/2014/main" id="{B1E18EED-F980-48DF-B58F-E721320F05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463420" y="1904614"/>
          <a:ext cx="3265160" cy="65303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53032">
                  <a:extLst>
                    <a:ext uri="{9D8B030D-6E8A-4147-A177-3AD203B41FA5}">
                      <a16:colId xmlns:a16="http://schemas.microsoft.com/office/drawing/2014/main" val="2616474368"/>
                    </a:ext>
                  </a:extLst>
                </a:gridCol>
                <a:gridCol w="653032">
                  <a:extLst>
                    <a:ext uri="{9D8B030D-6E8A-4147-A177-3AD203B41FA5}">
                      <a16:colId xmlns:a16="http://schemas.microsoft.com/office/drawing/2014/main" val="1824261890"/>
                    </a:ext>
                  </a:extLst>
                </a:gridCol>
                <a:gridCol w="653032">
                  <a:extLst>
                    <a:ext uri="{9D8B030D-6E8A-4147-A177-3AD203B41FA5}">
                      <a16:colId xmlns:a16="http://schemas.microsoft.com/office/drawing/2014/main" val="2187352408"/>
                    </a:ext>
                  </a:extLst>
                </a:gridCol>
                <a:gridCol w="653032">
                  <a:extLst>
                    <a:ext uri="{9D8B030D-6E8A-4147-A177-3AD203B41FA5}">
                      <a16:colId xmlns:a16="http://schemas.microsoft.com/office/drawing/2014/main" val="153879296"/>
                    </a:ext>
                  </a:extLst>
                </a:gridCol>
                <a:gridCol w="653032">
                  <a:extLst>
                    <a:ext uri="{9D8B030D-6E8A-4147-A177-3AD203B41FA5}">
                      <a16:colId xmlns:a16="http://schemas.microsoft.com/office/drawing/2014/main" val="2550251620"/>
                    </a:ext>
                  </a:extLst>
                </a:gridCol>
              </a:tblGrid>
              <a:tr h="653032">
                <a:tc>
                  <a:txBody>
                    <a:bodyPr/>
                    <a:lstStyle/>
                    <a:p>
                      <a:pPr algn="ctr"/>
                      <a:r>
                        <a:rPr lang="en-GB" sz="3300" b="1" dirty="0">
                          <a:latin typeface="Century Gothic" panose="020B0502020202020204" pitchFamily="34" charset="0"/>
                        </a:rPr>
                        <a:t>72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1" dirty="0">
                          <a:latin typeface="Century Gothic" panose="020B0502020202020204" pitchFamily="34" charset="0"/>
                        </a:rPr>
                        <a:t>÷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40440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3220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part-whole model.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1B01E74-7092-4568-82EA-BC7E4F503F16}"/>
              </a:ext>
            </a:extLst>
          </p:cNvPr>
          <p:cNvGrpSpPr/>
          <p:nvPr/>
        </p:nvGrpSpPr>
        <p:grpSpPr>
          <a:xfrm>
            <a:off x="7235979" y="2241128"/>
            <a:ext cx="2656691" cy="2619501"/>
            <a:chOff x="5987282" y="2241127"/>
            <a:chExt cx="2656691" cy="2619501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A059C58-5B42-4018-9540-6A5B798DBB3A}"/>
                </a:ext>
              </a:extLst>
            </p:cNvPr>
            <p:cNvGrpSpPr/>
            <p:nvPr/>
          </p:nvGrpSpPr>
          <p:grpSpPr>
            <a:xfrm>
              <a:off x="8103973" y="2241127"/>
              <a:ext cx="540000" cy="2619501"/>
              <a:chOff x="8095390" y="2659718"/>
              <a:chExt cx="540000" cy="2619501"/>
            </a:xfrm>
          </p:grpSpPr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E99138DC-5E61-4391-BD3D-78BB76F795D6}"/>
                  </a:ext>
                </a:extLst>
              </p:cNvPr>
              <p:cNvSpPr/>
              <p:nvPr/>
            </p:nvSpPr>
            <p:spPr>
              <a:xfrm>
                <a:off x="8095390" y="4046052"/>
                <a:ext cx="540000" cy="540000"/>
              </a:xfrm>
              <a:prstGeom prst="ellips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  <a:endParaRPr lang="en-GB" sz="11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EFDDAF0E-8455-4222-8EDD-CDA64555E0CB}"/>
                  </a:ext>
                </a:extLst>
              </p:cNvPr>
              <p:cNvSpPr/>
              <p:nvPr/>
            </p:nvSpPr>
            <p:spPr>
              <a:xfrm>
                <a:off x="8095390" y="4739219"/>
                <a:ext cx="540000" cy="540000"/>
              </a:xfrm>
              <a:prstGeom prst="ellips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  <a:endParaRPr lang="en-GB" sz="11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3" name="Oval 32">
                <a:extLst>
                  <a:ext uri="{FF2B5EF4-FFF2-40B4-BE49-F238E27FC236}">
                    <a16:creationId xmlns:a16="http://schemas.microsoft.com/office/drawing/2014/main" id="{518EC1AB-6C6B-4A4A-887C-61DEB9D0DC52}"/>
                  </a:ext>
                </a:extLst>
              </p:cNvPr>
              <p:cNvSpPr/>
              <p:nvPr/>
            </p:nvSpPr>
            <p:spPr>
              <a:xfrm>
                <a:off x="8095390" y="2659718"/>
                <a:ext cx="540000" cy="540000"/>
              </a:xfrm>
              <a:prstGeom prst="ellips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  <a:endParaRPr lang="en-GB" sz="11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1803F0C4-BA05-4CA5-99C8-EB82099563FA}"/>
                  </a:ext>
                </a:extLst>
              </p:cNvPr>
              <p:cNvSpPr/>
              <p:nvPr/>
            </p:nvSpPr>
            <p:spPr>
              <a:xfrm>
                <a:off x="8095390" y="3352885"/>
                <a:ext cx="540000" cy="540000"/>
              </a:xfrm>
              <a:prstGeom prst="ellips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  <a:endParaRPr lang="en-GB" sz="11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F2850C36-95BA-4A08-BBF0-E076CD555440}"/>
                </a:ext>
              </a:extLst>
            </p:cNvPr>
            <p:cNvGrpSpPr/>
            <p:nvPr/>
          </p:nvGrpSpPr>
          <p:grpSpPr>
            <a:xfrm>
              <a:off x="5987282" y="2325584"/>
              <a:ext cx="540000" cy="2535044"/>
              <a:chOff x="5395181" y="1352682"/>
              <a:chExt cx="540000" cy="2535044"/>
            </a:xfrm>
          </p:grpSpPr>
          <p:sp>
            <p:nvSpPr>
              <p:cNvPr id="26" name="Oval 25">
                <a:extLst>
                  <a:ext uri="{FF2B5EF4-FFF2-40B4-BE49-F238E27FC236}">
                    <a16:creationId xmlns:a16="http://schemas.microsoft.com/office/drawing/2014/main" id="{D63FCA7C-9A46-4BDC-84E2-470EF9201D13}"/>
                  </a:ext>
                </a:extLst>
              </p:cNvPr>
              <p:cNvSpPr/>
              <p:nvPr/>
            </p:nvSpPr>
            <p:spPr>
              <a:xfrm>
                <a:off x="5395181" y="2682712"/>
                <a:ext cx="540000" cy="540000"/>
              </a:xfrm>
              <a:prstGeom prst="ellipse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10</a:t>
                </a:r>
                <a:endParaRPr lang="en-GB" sz="14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F660D5FB-F8FA-49E2-92F5-797B45CF488A}"/>
                  </a:ext>
                </a:extLst>
              </p:cNvPr>
              <p:cNvSpPr/>
              <p:nvPr/>
            </p:nvSpPr>
            <p:spPr>
              <a:xfrm>
                <a:off x="5395181" y="2017697"/>
                <a:ext cx="540000" cy="540000"/>
              </a:xfrm>
              <a:prstGeom prst="ellipse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10</a:t>
                </a:r>
                <a:endParaRPr lang="en-GB" sz="14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2B6D27B9-374B-4B87-AB91-83A959B28789}"/>
                  </a:ext>
                </a:extLst>
              </p:cNvPr>
              <p:cNvSpPr/>
              <p:nvPr/>
            </p:nvSpPr>
            <p:spPr>
              <a:xfrm>
                <a:off x="5395181" y="3347726"/>
                <a:ext cx="540000" cy="540000"/>
              </a:xfrm>
              <a:prstGeom prst="ellipse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10</a:t>
                </a:r>
                <a:endParaRPr lang="en-GB" sz="14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7C3F63ED-7B91-4EC5-B4D6-101D2FBC9839}"/>
                  </a:ext>
                </a:extLst>
              </p:cNvPr>
              <p:cNvSpPr/>
              <p:nvPr/>
            </p:nvSpPr>
            <p:spPr>
              <a:xfrm>
                <a:off x="5395181" y="1352682"/>
                <a:ext cx="540000" cy="540000"/>
              </a:xfrm>
              <a:prstGeom prst="ellipse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10</a:t>
                </a:r>
                <a:endParaRPr lang="en-GB" sz="14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047E2B79-B0A4-4BB4-9868-43A9A5F3F66C}"/>
                </a:ext>
              </a:extLst>
            </p:cNvPr>
            <p:cNvGrpSpPr/>
            <p:nvPr/>
          </p:nvGrpSpPr>
          <p:grpSpPr>
            <a:xfrm>
              <a:off x="6692846" y="2988738"/>
              <a:ext cx="540000" cy="1871890"/>
              <a:chOff x="5395181" y="4040029"/>
              <a:chExt cx="540000" cy="1871890"/>
            </a:xfrm>
          </p:grpSpPr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A4C6A046-E932-4275-9746-1D7F149264A8}"/>
                  </a:ext>
                </a:extLst>
              </p:cNvPr>
              <p:cNvSpPr/>
              <p:nvPr/>
            </p:nvSpPr>
            <p:spPr>
              <a:xfrm>
                <a:off x="5395181" y="5371919"/>
                <a:ext cx="540000" cy="540000"/>
              </a:xfrm>
              <a:prstGeom prst="ellipse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10</a:t>
                </a:r>
                <a:endParaRPr lang="en-GB" sz="14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BA1CB4DA-9E48-491C-BD74-9EEF729DEF4D}"/>
                  </a:ext>
                </a:extLst>
              </p:cNvPr>
              <p:cNvSpPr/>
              <p:nvPr/>
            </p:nvSpPr>
            <p:spPr>
              <a:xfrm>
                <a:off x="5395181" y="4705974"/>
                <a:ext cx="540000" cy="540000"/>
              </a:xfrm>
              <a:prstGeom prst="ellipse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10</a:t>
                </a:r>
                <a:endParaRPr lang="en-GB" sz="14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1CB7E284-92CA-4AFA-9E32-AED4FB3005AC}"/>
                  </a:ext>
                </a:extLst>
              </p:cNvPr>
              <p:cNvSpPr/>
              <p:nvPr/>
            </p:nvSpPr>
            <p:spPr>
              <a:xfrm>
                <a:off x="5395181" y="4040029"/>
                <a:ext cx="540000" cy="540000"/>
              </a:xfrm>
              <a:prstGeom prst="ellipse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10</a:t>
                </a:r>
                <a:endParaRPr lang="en-GB" sz="14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7A80B03A-DD3E-471D-A1DC-40013D3769CF}"/>
                </a:ext>
              </a:extLst>
            </p:cNvPr>
            <p:cNvGrpSpPr/>
            <p:nvPr/>
          </p:nvGrpSpPr>
          <p:grpSpPr>
            <a:xfrm>
              <a:off x="7398410" y="2241127"/>
              <a:ext cx="540000" cy="2619501"/>
              <a:chOff x="8095390" y="2659718"/>
              <a:chExt cx="540000" cy="2619501"/>
            </a:xfrm>
          </p:grpSpPr>
          <p:sp>
            <p:nvSpPr>
              <p:cNvPr id="39" name="Oval 38">
                <a:extLst>
                  <a:ext uri="{FF2B5EF4-FFF2-40B4-BE49-F238E27FC236}">
                    <a16:creationId xmlns:a16="http://schemas.microsoft.com/office/drawing/2014/main" id="{8A4367F2-E06C-4BE6-9207-D714C50DACB0}"/>
                  </a:ext>
                </a:extLst>
              </p:cNvPr>
              <p:cNvSpPr/>
              <p:nvPr/>
            </p:nvSpPr>
            <p:spPr>
              <a:xfrm>
                <a:off x="8095390" y="4046052"/>
                <a:ext cx="540000" cy="540000"/>
              </a:xfrm>
              <a:prstGeom prst="ellips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  <a:endParaRPr lang="en-GB" sz="11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0" name="Oval 39">
                <a:extLst>
                  <a:ext uri="{FF2B5EF4-FFF2-40B4-BE49-F238E27FC236}">
                    <a16:creationId xmlns:a16="http://schemas.microsoft.com/office/drawing/2014/main" id="{94B8F8FB-E05F-4A97-B0B8-73DF27FB7AAF}"/>
                  </a:ext>
                </a:extLst>
              </p:cNvPr>
              <p:cNvSpPr/>
              <p:nvPr/>
            </p:nvSpPr>
            <p:spPr>
              <a:xfrm>
                <a:off x="8095390" y="4739219"/>
                <a:ext cx="540000" cy="540000"/>
              </a:xfrm>
              <a:prstGeom prst="ellips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  <a:endParaRPr lang="en-GB" sz="11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id="{AA28DC6F-6588-4CD3-92D8-A91D725A146A}"/>
                  </a:ext>
                </a:extLst>
              </p:cNvPr>
              <p:cNvSpPr/>
              <p:nvPr/>
            </p:nvSpPr>
            <p:spPr>
              <a:xfrm>
                <a:off x="8095390" y="2659718"/>
                <a:ext cx="540000" cy="540000"/>
              </a:xfrm>
              <a:prstGeom prst="ellips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  <a:endParaRPr lang="en-GB" sz="11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4332AF23-6AB7-48F8-8544-E962EDB65EC4}"/>
                  </a:ext>
                </a:extLst>
              </p:cNvPr>
              <p:cNvSpPr/>
              <p:nvPr/>
            </p:nvSpPr>
            <p:spPr>
              <a:xfrm>
                <a:off x="8095390" y="3352885"/>
                <a:ext cx="540000" cy="540000"/>
              </a:xfrm>
              <a:prstGeom prst="ellips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  <a:endParaRPr lang="en-GB" sz="11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EA55BD85-4661-44D8-AFF1-9310C752FABF}"/>
              </a:ext>
            </a:extLst>
          </p:cNvPr>
          <p:cNvGrpSpPr/>
          <p:nvPr/>
        </p:nvGrpSpPr>
        <p:grpSpPr>
          <a:xfrm>
            <a:off x="2590801" y="1709431"/>
            <a:ext cx="4169475" cy="3439141"/>
            <a:chOff x="1066800" y="1709430"/>
            <a:chExt cx="4169475" cy="3439141"/>
          </a:xfrm>
        </p:grpSpPr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07D3686F-FFD1-4AF6-87F1-94420F3960D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47925" y="1709430"/>
              <a:ext cx="1512000" cy="1512000"/>
            </a:xfrm>
            <a:prstGeom prst="ellipse">
              <a:avLst/>
            </a:prstGeom>
            <a:ln w="19050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defTabSz="457200"/>
              <a:r>
                <a:rPr lang="en-US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78 ÷ 6 = </a:t>
              </a:r>
              <a:r>
                <a:rPr lang="en-US" sz="2400" b="1" dirty="0">
                  <a:solidFill>
                    <a:prstClr val="white"/>
                  </a:solidFill>
                  <a:latin typeface="Century Gothic" panose="020B0502020202020204" pitchFamily="34" charset="0"/>
                </a:rPr>
                <a:t>13 </a:t>
              </a:r>
              <a:endParaRPr lang="en-GB" sz="2400" b="1" dirty="0">
                <a:solidFill>
                  <a:prstClr val="white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7A830FCA-AB88-41B8-A6CD-EC3E932B30B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66800" y="3636571"/>
              <a:ext cx="1512000" cy="1512000"/>
            </a:xfrm>
            <a:prstGeom prst="ellipse">
              <a:avLst/>
            </a:prstGeom>
            <a:ln w="19050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defTabSz="457200"/>
              <a:r>
                <a:rPr lang="en-US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60 ÷ 6 = </a:t>
              </a:r>
              <a:r>
                <a:rPr lang="en-US" sz="2400" b="1" dirty="0">
                  <a:solidFill>
                    <a:prstClr val="white"/>
                  </a:solidFill>
                  <a:latin typeface="Century Gothic" panose="020B0502020202020204" pitchFamily="34" charset="0"/>
                </a:rPr>
                <a:t>10</a:t>
              </a:r>
              <a:endParaRPr lang="en-GB" sz="2400" b="1" dirty="0">
                <a:solidFill>
                  <a:prstClr val="white"/>
                </a:solidFill>
                <a:latin typeface="Century Gothic" panose="020B0502020202020204" pitchFamily="34" charset="0"/>
              </a:endParaRPr>
            </a:p>
            <a:p>
              <a:pPr algn="ctr" defTabSz="457200"/>
              <a:endParaRPr lang="en-GB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7F2F8153-3A32-4C54-BD5E-47E858D698D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724275" y="3636571"/>
              <a:ext cx="1512000" cy="1512000"/>
            </a:xfrm>
            <a:prstGeom prst="ellipse">
              <a:avLst/>
            </a:prstGeom>
            <a:ln w="19050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defTabSz="457200"/>
              <a:r>
                <a:rPr lang="en-US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18 ÷ 6 = </a:t>
              </a:r>
              <a:r>
                <a:rPr lang="en-US" sz="2400" b="1" dirty="0">
                  <a:solidFill>
                    <a:prstClr val="white"/>
                  </a:solidFill>
                  <a:latin typeface="Century Gothic" panose="020B0502020202020204" pitchFamily="34" charset="0"/>
                </a:rPr>
                <a:t>3</a:t>
              </a:r>
              <a:endParaRPr lang="en-GB" sz="2400" b="1" dirty="0">
                <a:solidFill>
                  <a:prstClr val="white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FD3A2D0C-6864-4FF3-91D8-2F01275C093B}"/>
                </a:ext>
              </a:extLst>
            </p:cNvPr>
            <p:cNvCxnSpPr>
              <a:stCxn id="51" idx="5"/>
              <a:endCxn id="53" idx="0"/>
            </p:cNvCxnSpPr>
            <p:nvPr/>
          </p:nvCxnSpPr>
          <p:spPr>
            <a:xfrm>
              <a:off x="3738498" y="3000003"/>
              <a:ext cx="741777" cy="636568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58FEAD77-0BCF-4DDA-8A89-1EACFA1B8971}"/>
                </a:ext>
              </a:extLst>
            </p:cNvPr>
            <p:cNvCxnSpPr>
              <a:stCxn id="51" idx="3"/>
              <a:endCxn id="52" idx="0"/>
            </p:cNvCxnSpPr>
            <p:nvPr/>
          </p:nvCxnSpPr>
          <p:spPr>
            <a:xfrm flipH="1">
              <a:off x="1822800" y="3000003"/>
              <a:ext cx="846552" cy="63656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057576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part-whole model.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E001768-70D4-471F-9126-B161C0D4BD03}"/>
              </a:ext>
            </a:extLst>
          </p:cNvPr>
          <p:cNvGrpSpPr/>
          <p:nvPr/>
        </p:nvGrpSpPr>
        <p:grpSpPr>
          <a:xfrm>
            <a:off x="2590801" y="1709431"/>
            <a:ext cx="4169475" cy="3439141"/>
            <a:chOff x="1066800" y="1709430"/>
            <a:chExt cx="4169475" cy="3439141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900FBEB0-EEFF-4E0E-BE70-EE0EC7028C2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47925" y="1709430"/>
              <a:ext cx="1512000" cy="1512000"/>
            </a:xfrm>
            <a:prstGeom prst="ellipse">
              <a:avLst/>
            </a:prstGeom>
            <a:ln w="19050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defTabSz="457200"/>
              <a:r>
                <a:rPr lang="en-US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78 ÷ 6 = </a:t>
              </a:r>
              <a:r>
                <a:rPr lang="en-US" sz="24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13</a:t>
              </a:r>
              <a:r>
                <a:rPr lang="en-US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 </a:t>
              </a:r>
              <a:endParaRPr lang="en-GB" sz="24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DCA83BD6-2BFD-48C5-B967-216195FA116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66800" y="3636571"/>
              <a:ext cx="1512000" cy="1512000"/>
            </a:xfrm>
            <a:prstGeom prst="ellipse">
              <a:avLst/>
            </a:prstGeom>
            <a:ln w="19050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defTabSz="457200"/>
              <a:r>
                <a:rPr lang="en-US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60 ÷ 6 = </a:t>
              </a:r>
              <a:r>
                <a:rPr lang="en-US" sz="24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10</a:t>
              </a:r>
              <a:endParaRPr lang="en-GB" sz="24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  <a:p>
              <a:pPr algn="ctr" defTabSz="457200"/>
              <a:endParaRPr lang="en-GB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8428BCC2-B9D2-4282-9C0A-C6AEAF0FC50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724275" y="3636571"/>
              <a:ext cx="1512000" cy="1512000"/>
            </a:xfrm>
            <a:prstGeom prst="ellipse">
              <a:avLst/>
            </a:prstGeom>
            <a:ln w="19050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defTabSz="457200"/>
              <a:r>
                <a:rPr lang="en-US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18 ÷ 6 = </a:t>
              </a:r>
              <a:r>
                <a:rPr lang="en-US" sz="24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3</a:t>
              </a:r>
              <a:endParaRPr lang="en-GB" sz="24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F09D27E7-ADE4-47F1-BFB8-E36A35E599D6}"/>
                </a:ext>
              </a:extLst>
            </p:cNvPr>
            <p:cNvCxnSpPr>
              <a:stCxn id="2" idx="5"/>
              <a:endCxn id="24" idx="0"/>
            </p:cNvCxnSpPr>
            <p:nvPr/>
          </p:nvCxnSpPr>
          <p:spPr>
            <a:xfrm>
              <a:off x="3738498" y="3000003"/>
              <a:ext cx="741777" cy="636568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164E9F6B-0CFE-4341-BB44-83471F2926C0}"/>
                </a:ext>
              </a:extLst>
            </p:cNvPr>
            <p:cNvCxnSpPr>
              <a:stCxn id="2" idx="3"/>
              <a:endCxn id="23" idx="0"/>
            </p:cNvCxnSpPr>
            <p:nvPr/>
          </p:nvCxnSpPr>
          <p:spPr>
            <a:xfrm flipH="1">
              <a:off x="1822800" y="3000003"/>
              <a:ext cx="846552" cy="63656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1B01E74-7092-4568-82EA-BC7E4F503F16}"/>
              </a:ext>
            </a:extLst>
          </p:cNvPr>
          <p:cNvGrpSpPr/>
          <p:nvPr/>
        </p:nvGrpSpPr>
        <p:grpSpPr>
          <a:xfrm>
            <a:off x="7235979" y="2241128"/>
            <a:ext cx="2656691" cy="2619501"/>
            <a:chOff x="5987282" y="2241127"/>
            <a:chExt cx="2656691" cy="2619501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A059C58-5B42-4018-9540-6A5B798DBB3A}"/>
                </a:ext>
              </a:extLst>
            </p:cNvPr>
            <p:cNvGrpSpPr/>
            <p:nvPr/>
          </p:nvGrpSpPr>
          <p:grpSpPr>
            <a:xfrm>
              <a:off x="8103973" y="2241127"/>
              <a:ext cx="540000" cy="2619501"/>
              <a:chOff x="8095390" y="2659718"/>
              <a:chExt cx="540000" cy="2619501"/>
            </a:xfrm>
          </p:grpSpPr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E99138DC-5E61-4391-BD3D-78BB76F795D6}"/>
                  </a:ext>
                </a:extLst>
              </p:cNvPr>
              <p:cNvSpPr/>
              <p:nvPr/>
            </p:nvSpPr>
            <p:spPr>
              <a:xfrm>
                <a:off x="8095390" y="4046052"/>
                <a:ext cx="540000" cy="540000"/>
              </a:xfrm>
              <a:prstGeom prst="ellips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  <a:endParaRPr lang="en-GB" sz="11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EFDDAF0E-8455-4222-8EDD-CDA64555E0CB}"/>
                  </a:ext>
                </a:extLst>
              </p:cNvPr>
              <p:cNvSpPr/>
              <p:nvPr/>
            </p:nvSpPr>
            <p:spPr>
              <a:xfrm>
                <a:off x="8095390" y="4739219"/>
                <a:ext cx="540000" cy="540000"/>
              </a:xfrm>
              <a:prstGeom prst="ellips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  <a:endParaRPr lang="en-GB" sz="11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3" name="Oval 32">
                <a:extLst>
                  <a:ext uri="{FF2B5EF4-FFF2-40B4-BE49-F238E27FC236}">
                    <a16:creationId xmlns:a16="http://schemas.microsoft.com/office/drawing/2014/main" id="{518EC1AB-6C6B-4A4A-887C-61DEB9D0DC52}"/>
                  </a:ext>
                </a:extLst>
              </p:cNvPr>
              <p:cNvSpPr/>
              <p:nvPr/>
            </p:nvSpPr>
            <p:spPr>
              <a:xfrm>
                <a:off x="8095390" y="2659718"/>
                <a:ext cx="540000" cy="540000"/>
              </a:xfrm>
              <a:prstGeom prst="ellips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  <a:endParaRPr lang="en-GB" sz="11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1803F0C4-BA05-4CA5-99C8-EB82099563FA}"/>
                  </a:ext>
                </a:extLst>
              </p:cNvPr>
              <p:cNvSpPr/>
              <p:nvPr/>
            </p:nvSpPr>
            <p:spPr>
              <a:xfrm>
                <a:off x="8095390" y="3352885"/>
                <a:ext cx="540000" cy="540000"/>
              </a:xfrm>
              <a:prstGeom prst="ellips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  <a:endParaRPr lang="en-GB" sz="11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F2850C36-95BA-4A08-BBF0-E076CD555440}"/>
                </a:ext>
              </a:extLst>
            </p:cNvPr>
            <p:cNvGrpSpPr/>
            <p:nvPr/>
          </p:nvGrpSpPr>
          <p:grpSpPr>
            <a:xfrm>
              <a:off x="5987282" y="2325584"/>
              <a:ext cx="540000" cy="2535044"/>
              <a:chOff x="5395181" y="1352682"/>
              <a:chExt cx="540000" cy="2535044"/>
            </a:xfrm>
          </p:grpSpPr>
          <p:sp>
            <p:nvSpPr>
              <p:cNvPr id="26" name="Oval 25">
                <a:extLst>
                  <a:ext uri="{FF2B5EF4-FFF2-40B4-BE49-F238E27FC236}">
                    <a16:creationId xmlns:a16="http://schemas.microsoft.com/office/drawing/2014/main" id="{D63FCA7C-9A46-4BDC-84E2-470EF9201D13}"/>
                  </a:ext>
                </a:extLst>
              </p:cNvPr>
              <p:cNvSpPr/>
              <p:nvPr/>
            </p:nvSpPr>
            <p:spPr>
              <a:xfrm>
                <a:off x="5395181" y="2682712"/>
                <a:ext cx="540000" cy="540000"/>
              </a:xfrm>
              <a:prstGeom prst="ellipse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10</a:t>
                </a:r>
                <a:endParaRPr lang="en-GB" sz="14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F660D5FB-F8FA-49E2-92F5-797B45CF488A}"/>
                  </a:ext>
                </a:extLst>
              </p:cNvPr>
              <p:cNvSpPr/>
              <p:nvPr/>
            </p:nvSpPr>
            <p:spPr>
              <a:xfrm>
                <a:off x="5395181" y="2017697"/>
                <a:ext cx="540000" cy="540000"/>
              </a:xfrm>
              <a:prstGeom prst="ellipse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10</a:t>
                </a:r>
                <a:endParaRPr lang="en-GB" sz="14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2B6D27B9-374B-4B87-AB91-83A959B28789}"/>
                  </a:ext>
                </a:extLst>
              </p:cNvPr>
              <p:cNvSpPr/>
              <p:nvPr/>
            </p:nvSpPr>
            <p:spPr>
              <a:xfrm>
                <a:off x="5395181" y="3347726"/>
                <a:ext cx="540000" cy="540000"/>
              </a:xfrm>
              <a:prstGeom prst="ellipse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10</a:t>
                </a:r>
                <a:endParaRPr lang="en-GB" sz="14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7C3F63ED-7B91-4EC5-B4D6-101D2FBC9839}"/>
                  </a:ext>
                </a:extLst>
              </p:cNvPr>
              <p:cNvSpPr/>
              <p:nvPr/>
            </p:nvSpPr>
            <p:spPr>
              <a:xfrm>
                <a:off x="5395181" y="1352682"/>
                <a:ext cx="540000" cy="540000"/>
              </a:xfrm>
              <a:prstGeom prst="ellipse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10</a:t>
                </a:r>
                <a:endParaRPr lang="en-GB" sz="14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047E2B79-B0A4-4BB4-9868-43A9A5F3F66C}"/>
                </a:ext>
              </a:extLst>
            </p:cNvPr>
            <p:cNvGrpSpPr/>
            <p:nvPr/>
          </p:nvGrpSpPr>
          <p:grpSpPr>
            <a:xfrm>
              <a:off x="6692846" y="2988738"/>
              <a:ext cx="540000" cy="1871890"/>
              <a:chOff x="5395181" y="4040029"/>
              <a:chExt cx="540000" cy="1871890"/>
            </a:xfrm>
          </p:grpSpPr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A4C6A046-E932-4275-9746-1D7F149264A8}"/>
                  </a:ext>
                </a:extLst>
              </p:cNvPr>
              <p:cNvSpPr/>
              <p:nvPr/>
            </p:nvSpPr>
            <p:spPr>
              <a:xfrm>
                <a:off x="5395181" y="5371919"/>
                <a:ext cx="540000" cy="540000"/>
              </a:xfrm>
              <a:prstGeom prst="ellipse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10</a:t>
                </a:r>
                <a:endParaRPr lang="en-GB" sz="14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BA1CB4DA-9E48-491C-BD74-9EEF729DEF4D}"/>
                  </a:ext>
                </a:extLst>
              </p:cNvPr>
              <p:cNvSpPr/>
              <p:nvPr/>
            </p:nvSpPr>
            <p:spPr>
              <a:xfrm>
                <a:off x="5395181" y="4705974"/>
                <a:ext cx="540000" cy="540000"/>
              </a:xfrm>
              <a:prstGeom prst="ellipse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10</a:t>
                </a:r>
                <a:endParaRPr lang="en-GB" sz="14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1CB7E284-92CA-4AFA-9E32-AED4FB3005AC}"/>
                  </a:ext>
                </a:extLst>
              </p:cNvPr>
              <p:cNvSpPr/>
              <p:nvPr/>
            </p:nvSpPr>
            <p:spPr>
              <a:xfrm>
                <a:off x="5395181" y="4040029"/>
                <a:ext cx="540000" cy="540000"/>
              </a:xfrm>
              <a:prstGeom prst="ellipse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10</a:t>
                </a:r>
                <a:endParaRPr lang="en-GB" sz="14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7A80B03A-DD3E-471D-A1DC-40013D3769CF}"/>
                </a:ext>
              </a:extLst>
            </p:cNvPr>
            <p:cNvGrpSpPr/>
            <p:nvPr/>
          </p:nvGrpSpPr>
          <p:grpSpPr>
            <a:xfrm>
              <a:off x="7398410" y="2241127"/>
              <a:ext cx="540000" cy="2619501"/>
              <a:chOff x="8095390" y="2659718"/>
              <a:chExt cx="540000" cy="2619501"/>
            </a:xfrm>
          </p:grpSpPr>
          <p:sp>
            <p:nvSpPr>
              <p:cNvPr id="39" name="Oval 38">
                <a:extLst>
                  <a:ext uri="{FF2B5EF4-FFF2-40B4-BE49-F238E27FC236}">
                    <a16:creationId xmlns:a16="http://schemas.microsoft.com/office/drawing/2014/main" id="{8A4367F2-E06C-4BE6-9207-D714C50DACB0}"/>
                  </a:ext>
                </a:extLst>
              </p:cNvPr>
              <p:cNvSpPr/>
              <p:nvPr/>
            </p:nvSpPr>
            <p:spPr>
              <a:xfrm>
                <a:off x="8095390" y="4046052"/>
                <a:ext cx="540000" cy="540000"/>
              </a:xfrm>
              <a:prstGeom prst="ellips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  <a:endParaRPr lang="en-GB" sz="11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0" name="Oval 39">
                <a:extLst>
                  <a:ext uri="{FF2B5EF4-FFF2-40B4-BE49-F238E27FC236}">
                    <a16:creationId xmlns:a16="http://schemas.microsoft.com/office/drawing/2014/main" id="{94B8F8FB-E05F-4A97-B0B8-73DF27FB7AAF}"/>
                  </a:ext>
                </a:extLst>
              </p:cNvPr>
              <p:cNvSpPr/>
              <p:nvPr/>
            </p:nvSpPr>
            <p:spPr>
              <a:xfrm>
                <a:off x="8095390" y="4739219"/>
                <a:ext cx="540000" cy="540000"/>
              </a:xfrm>
              <a:prstGeom prst="ellips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  <a:endParaRPr lang="en-GB" sz="11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id="{AA28DC6F-6588-4CD3-92D8-A91D725A146A}"/>
                  </a:ext>
                </a:extLst>
              </p:cNvPr>
              <p:cNvSpPr/>
              <p:nvPr/>
            </p:nvSpPr>
            <p:spPr>
              <a:xfrm>
                <a:off x="8095390" y="2659718"/>
                <a:ext cx="540000" cy="540000"/>
              </a:xfrm>
              <a:prstGeom prst="ellips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  <a:endParaRPr lang="en-GB" sz="11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4332AF23-6AB7-48F8-8544-E962EDB65EC4}"/>
                  </a:ext>
                </a:extLst>
              </p:cNvPr>
              <p:cNvSpPr/>
              <p:nvPr/>
            </p:nvSpPr>
            <p:spPr>
              <a:xfrm>
                <a:off x="8095390" y="3352885"/>
                <a:ext cx="540000" cy="540000"/>
              </a:xfrm>
              <a:prstGeom prst="ellips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  <a:endParaRPr lang="en-GB" sz="11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298909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7555503"/>
              </p:ext>
            </p:extLst>
          </p:nvPr>
        </p:nvGraphicFramePr>
        <p:xfrm>
          <a:off x="1555812" y="630586"/>
          <a:ext cx="10358844" cy="64078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496388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4152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342899"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45324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381786">
                <a:tc>
                  <a:txBody>
                    <a:bodyPr/>
                    <a:lstStyle/>
                    <a:p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9438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82190" y="630586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9422" y="630585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0068" y="630585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82039" y="630585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4242" y="63058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0304" y="630585"/>
            <a:ext cx="506062" cy="5458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64140" y="3243787"/>
            <a:ext cx="3485282" cy="149954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41228" y="1442306"/>
            <a:ext cx="3469582" cy="148618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41228" y="5129027"/>
            <a:ext cx="3508194" cy="161467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25394" y="1459141"/>
            <a:ext cx="3456645" cy="146935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49422" y="3211160"/>
            <a:ext cx="3432617" cy="153217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49422" y="5120716"/>
            <a:ext cx="3386163" cy="167210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476856" y="1442307"/>
            <a:ext cx="3437800" cy="148618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476856" y="3211160"/>
            <a:ext cx="3498793" cy="153217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476856" y="5103454"/>
            <a:ext cx="3498793" cy="1706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1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2571" y="816429"/>
            <a:ext cx="9013372" cy="5767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9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1943" y="832757"/>
            <a:ext cx="7723413" cy="5712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13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9285" y="1357312"/>
            <a:ext cx="9176657" cy="5226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58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7290163"/>
              </p:ext>
            </p:extLst>
          </p:nvPr>
        </p:nvGraphicFramePr>
        <p:xfrm>
          <a:off x="1555812" y="630586"/>
          <a:ext cx="10358844" cy="626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774416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3767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84÷7 = 12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75÷5 = 15	</a:t>
                      </a:r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322673"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3675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16	</a:t>
                      </a:r>
                    </a:p>
                    <a:p>
                      <a:endParaRPr lang="en-GB" sz="24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96÷6 = 16; 84÷7 = 12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359266">
                <a:tc>
                  <a:txBody>
                    <a:bodyPr/>
                    <a:lstStyle/>
                    <a:p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8292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82190" y="630586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9422" y="630585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70068" y="630585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2039" y="630585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4242" y="63058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0304" y="630585"/>
            <a:ext cx="506062" cy="5458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0639" y="5040298"/>
            <a:ext cx="2749089" cy="176756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82190" y="5040298"/>
            <a:ext cx="506062" cy="233831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23617" y="4933482"/>
            <a:ext cx="2781440" cy="1874384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5049422" y="4952464"/>
            <a:ext cx="506062" cy="233831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11292" y="5079723"/>
            <a:ext cx="2761570" cy="1778279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8551754" y="5079723"/>
            <a:ext cx="506062" cy="233831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372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7885" y="947057"/>
            <a:ext cx="8784771" cy="5637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92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5614" y="1362074"/>
            <a:ext cx="8539843" cy="5183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50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5613" y="1381125"/>
            <a:ext cx="9111343" cy="5203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8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pic>
        <p:nvPicPr>
          <p:cNvPr id="1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36936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29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77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238" y="2061778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718" y="207752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49240" y="369366"/>
            <a:ext cx="62179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</p:txBody>
      </p:sp>
      <p:pic>
        <p:nvPicPr>
          <p:cNvPr id="11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564311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292" y="565808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380" y="565714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468" y="565620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09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Custom 1">
      <a:majorFont>
        <a:latin typeface="Berlin Sans FB"/>
        <a:ea typeface=""/>
        <a:cs typeface=""/>
      </a:majorFont>
      <a:minorFont>
        <a:latin typeface="Berlin Sans FB"/>
        <a:ea typeface=""/>
        <a:cs typeface="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FFF00"/>
        </a:solidFill>
        <a:ln w="38100">
          <a:solidFill>
            <a:srgbClr val="FFFF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2.xml><?xml version="1.0" encoding="utf-8"?>
<a:theme xmlns:a="http://schemas.openxmlformats.org/drawingml/2006/main" name="Merecat">
  <a:themeElements>
    <a:clrScheme name="Mereca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erecat">
      <a:majorFont>
        <a:latin typeface="Impact"/>
        <a:ea typeface=""/>
        <a:cs typeface=""/>
      </a:majorFont>
      <a:minorFont>
        <a:latin typeface="Impac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ereca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634</Words>
  <Application>Microsoft Office PowerPoint</Application>
  <PresentationFormat>Widescreen</PresentationFormat>
  <Paragraphs>338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25</vt:i4>
      </vt:variant>
    </vt:vector>
  </HeadingPairs>
  <TitlesOfParts>
    <vt:vector size="37" baseType="lpstr">
      <vt:lpstr>Arial</vt:lpstr>
      <vt:lpstr>Bariol</vt:lpstr>
      <vt:lpstr>Berlin Sans FB</vt:lpstr>
      <vt:lpstr>Calibri</vt:lpstr>
      <vt:lpstr>Calibri Light</vt:lpstr>
      <vt:lpstr>Century Gothic</vt:lpstr>
      <vt:lpstr>Gill Sans MT</vt:lpstr>
      <vt:lpstr>Impact</vt:lpstr>
      <vt:lpstr>Badge</vt:lpstr>
      <vt:lpstr>Merecat</vt:lpstr>
      <vt:lpstr>Office Theme</vt:lpstr>
      <vt:lpstr>1_Office Theme</vt:lpstr>
      <vt:lpstr>Challenge 4</vt:lpstr>
      <vt:lpstr>PowerPoint Presentation</vt:lpstr>
      <vt:lpstr>L.O.  - to divide 2 digits by 1 digit  </vt:lpstr>
      <vt:lpstr>Recall:  </vt:lpstr>
      <vt:lpstr>Recall:  </vt:lpstr>
      <vt:lpstr>GUIDED PRACTICE: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Langold-Dyscarr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Thompson</dc:creator>
  <cp:lastModifiedBy>Sarah Thompson</cp:lastModifiedBy>
  <cp:revision>42</cp:revision>
  <cp:lastPrinted>2021-01-24T17:41:15Z</cp:lastPrinted>
  <dcterms:created xsi:type="dcterms:W3CDTF">2020-08-21T17:24:32Z</dcterms:created>
  <dcterms:modified xsi:type="dcterms:W3CDTF">2021-01-24T17:41:24Z</dcterms:modified>
</cp:coreProperties>
</file>