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5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5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FE4C0A-304B-4386-8BCE-5D9855A553B0}" type="datetimeFigureOut">
              <a:rPr lang="en-GB" smtClean="0"/>
              <a:t>23/01/2022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D87720-03BE-4883-B5BE-A864A43D84B9}" type="slidenum">
              <a:rPr lang="en-GB" smtClean="0"/>
              <a:t>‹#›</a:t>
            </a:fld>
            <a:endParaRPr lang="en-GB"/>
          </a:p>
        </p:txBody>
      </p:sp>
    </p:spTree>
    <p:extLst>
      <p:ext uri="{BB962C8B-B14F-4D97-AF65-F5344CB8AC3E}">
        <p14:creationId xmlns:p14="http://schemas.microsoft.com/office/powerpoint/2010/main" val="2820433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Lesson 5</a:t>
            </a:r>
          </a:p>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6</a:t>
            </a:fld>
            <a:endParaRPr lang="en-GB">
              <a:solidFill>
                <a:prstClr val="black"/>
              </a:solidFill>
              <a:latin typeface="Calibri" panose="020F0502020204030204"/>
            </a:endParaRPr>
          </a:p>
        </p:txBody>
      </p:sp>
    </p:spTree>
    <p:extLst>
      <p:ext uri="{BB962C8B-B14F-4D97-AF65-F5344CB8AC3E}">
        <p14:creationId xmlns:p14="http://schemas.microsoft.com/office/powerpoint/2010/main" val="2674182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7</a:t>
            </a:fld>
            <a:endParaRPr lang="en-GB">
              <a:solidFill>
                <a:prstClr val="black"/>
              </a:solidFill>
              <a:latin typeface="Calibri" panose="020F0502020204030204"/>
            </a:endParaRPr>
          </a:p>
        </p:txBody>
      </p:sp>
    </p:spTree>
    <p:extLst>
      <p:ext uri="{BB962C8B-B14F-4D97-AF65-F5344CB8AC3E}">
        <p14:creationId xmlns:p14="http://schemas.microsoft.com/office/powerpoint/2010/main" val="1870835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3074163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3553897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1279450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17AA544-1DA3-4D16-A800-D62263DE977E}" type="datetimeFigureOut">
              <a:rPr lang="en-GB" smtClean="0"/>
              <a:t>23/01/2022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3228872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17AA544-1DA3-4D16-A800-D62263DE977E}" type="datetimeFigureOut">
              <a:rPr lang="en-GB" smtClean="0"/>
              <a:t>23/01/2022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4065480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17AA544-1DA3-4D16-A800-D62263DE977E}" type="datetimeFigureOut">
              <a:rPr lang="en-GB" smtClean="0"/>
              <a:t>23/01/2022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3666814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7AA544-1DA3-4D16-A800-D62263DE977E}" type="datetimeFigureOut">
              <a:rPr lang="en-GB" smtClean="0"/>
              <a:t>23/01/2022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41412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17AA544-1DA3-4D16-A800-D62263DE977E}" type="datetimeFigureOut">
              <a:rPr lang="en-GB" smtClean="0"/>
              <a:t>23/01/2022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3004195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2D48B9-33EF-4165-9C74-31DE4BD4FB32}" type="slidenum">
              <a:rPr lang="en-GB" smtClean="0"/>
              <a:t>‹#›</a:t>
            </a:fld>
            <a:endParaRPr lang="en-GB"/>
          </a:p>
        </p:txBody>
      </p:sp>
      <p:sp>
        <p:nvSpPr>
          <p:cNvPr id="5" name="Date Placeholder 4"/>
          <p:cNvSpPr>
            <a:spLocks noGrp="1"/>
          </p:cNvSpPr>
          <p:nvPr>
            <p:ph type="dt" sz="half" idx="10"/>
          </p:nvPr>
        </p:nvSpPr>
        <p:spPr/>
        <p:txBody>
          <a:bodyPr/>
          <a:lstStyle/>
          <a:p>
            <a:fld id="{117AA544-1DA3-4D16-A800-D62263DE977E}" type="datetimeFigureOut">
              <a:rPr lang="en-GB" smtClean="0"/>
              <a:t>23/01/2022</a:t>
            </a:fld>
            <a:endParaRPr lang="en-GB"/>
          </a:p>
        </p:txBody>
      </p:sp>
    </p:spTree>
    <p:extLst>
      <p:ext uri="{BB962C8B-B14F-4D97-AF65-F5344CB8AC3E}">
        <p14:creationId xmlns:p14="http://schemas.microsoft.com/office/powerpoint/2010/main" val="2660217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2292002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640307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34656774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18716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17607657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2090977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17AA544-1DA3-4D16-A800-D62263DE977E}" type="datetimeFigureOut">
              <a:rPr lang="en-GB" smtClean="0"/>
              <a:t>23/01/2022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2D48B9-33EF-4165-9C74-31DE4BD4FB32}" type="slidenum">
              <a:rPr lang="en-GB" smtClean="0"/>
              <a:t>‹#›</a:t>
            </a:fld>
            <a:endParaRPr lang="en-GB"/>
          </a:p>
        </p:txBody>
      </p:sp>
    </p:spTree>
    <p:extLst>
      <p:ext uri="{BB962C8B-B14F-4D97-AF65-F5344CB8AC3E}">
        <p14:creationId xmlns:p14="http://schemas.microsoft.com/office/powerpoint/2010/main" val="15128823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Y6 Content Slide">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95307FCB-7FE7-4AF6-A340-766EDFB2B4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67" y="0"/>
            <a:ext cx="12187066" cy="6858000"/>
          </a:xfrm>
          <a:prstGeom prst="rect">
            <a:avLst/>
          </a:prstGeom>
        </p:spPr>
      </p:pic>
      <p:sp>
        <p:nvSpPr>
          <p:cNvPr id="4" name="Text Placeholder 4">
            <a:extLst>
              <a:ext uri="{FF2B5EF4-FFF2-40B4-BE49-F238E27FC236}">
                <a16:creationId xmlns:a16="http://schemas.microsoft.com/office/drawing/2014/main" id="{4DDB95D4-257D-4844-BADA-F2D103583181}"/>
              </a:ext>
            </a:extLst>
          </p:cNvPr>
          <p:cNvSpPr>
            <a:spLocks noGrp="1"/>
          </p:cNvSpPr>
          <p:nvPr>
            <p:ph type="body" sz="quarter" idx="10" hasCustomPrompt="1"/>
          </p:nvPr>
        </p:nvSpPr>
        <p:spPr>
          <a:xfrm>
            <a:off x="261938" y="289357"/>
            <a:ext cx="11712575" cy="892898"/>
          </a:xfrm>
          <a:prstGeom prst="rect">
            <a:avLst/>
          </a:prstGeom>
        </p:spPr>
        <p:txBody>
          <a:bodyPr/>
          <a:lstStyle>
            <a:lvl1pPr marL="0" indent="0">
              <a:buNone/>
              <a:defRPr sz="2200" b="1">
                <a:latin typeface="Century Gothic" panose="020B0502020202020204" pitchFamily="34" charset="0"/>
              </a:defRPr>
            </a:lvl1pPr>
            <a:lvl2pPr marL="457200" indent="0">
              <a:buNone/>
              <a:defRPr sz="1800" b="1">
                <a:latin typeface="Century Gothic" panose="020B0502020202020204" pitchFamily="34" charset="0"/>
              </a:defRPr>
            </a:lvl2pPr>
            <a:lvl3pPr marL="914400" indent="0">
              <a:buNone/>
              <a:defRPr sz="1600" b="1">
                <a:latin typeface="Century Gothic" panose="020B0502020202020204" pitchFamily="34" charset="0"/>
              </a:defRPr>
            </a:lvl3pPr>
            <a:lvl4pPr marL="1371600" indent="0">
              <a:buNone/>
              <a:defRPr sz="1400" b="1">
                <a:latin typeface="Century Gothic" panose="020B0502020202020204" pitchFamily="34" charset="0"/>
              </a:defRPr>
            </a:lvl4pPr>
            <a:lvl5pPr marL="1828800" indent="0">
              <a:buNone/>
              <a:defRPr sz="1400" b="1">
                <a:latin typeface="Century Gothic" panose="020B0502020202020204" pitchFamily="34" charset="0"/>
              </a:defRPr>
            </a:lvl5pPr>
          </a:lstStyle>
          <a:p>
            <a:pPr lvl="0"/>
            <a:r>
              <a:rPr lang="en-US" dirty="0" err="1"/>
              <a:t>TopText</a:t>
            </a:r>
            <a:endParaRPr lang="en-GB" dirty="0"/>
          </a:p>
        </p:txBody>
      </p:sp>
      <p:sp>
        <p:nvSpPr>
          <p:cNvPr id="5" name="Text Placeholder 7">
            <a:extLst>
              <a:ext uri="{FF2B5EF4-FFF2-40B4-BE49-F238E27FC236}">
                <a16:creationId xmlns:a16="http://schemas.microsoft.com/office/drawing/2014/main" id="{0C2713C1-D3D5-4A4F-8FF9-8F12E8CE926E}"/>
              </a:ext>
            </a:extLst>
          </p:cNvPr>
          <p:cNvSpPr>
            <a:spLocks noGrp="1"/>
          </p:cNvSpPr>
          <p:nvPr>
            <p:ph type="body" sz="quarter" idx="11" hasCustomPrompt="1"/>
          </p:nvPr>
        </p:nvSpPr>
        <p:spPr>
          <a:xfrm>
            <a:off x="261938" y="4286247"/>
            <a:ext cx="11712574" cy="978479"/>
          </a:xfrm>
          <a:prstGeom prst="rect">
            <a:avLst/>
          </a:prstGeom>
        </p:spPr>
        <p:txBody>
          <a:bodyPr/>
          <a:lstStyle>
            <a:lvl1pPr marL="0" indent="0">
              <a:buNone/>
              <a:defRPr sz="2000" b="1">
                <a:latin typeface="Century Gothic" panose="020B0502020202020204" pitchFamily="34" charset="0"/>
              </a:defRPr>
            </a:lvl1pPr>
            <a:lvl2pPr marL="457200" indent="0">
              <a:buNone/>
              <a:defRPr b="1">
                <a:latin typeface="Century Gothic" panose="020B0502020202020204" pitchFamily="34" charset="0"/>
              </a:defRPr>
            </a:lvl2pPr>
            <a:lvl3pPr marL="914400" indent="0">
              <a:buNone/>
              <a:defRPr b="1">
                <a:latin typeface="Century Gothic" panose="020B0502020202020204" pitchFamily="34" charset="0"/>
              </a:defRPr>
            </a:lvl3pPr>
            <a:lvl4pPr marL="1371600" indent="0">
              <a:buNone/>
              <a:defRPr b="1">
                <a:latin typeface="Century Gothic" panose="020B0502020202020204" pitchFamily="34" charset="0"/>
              </a:defRPr>
            </a:lvl4pPr>
            <a:lvl5pPr marL="1828800" indent="0">
              <a:buNone/>
              <a:defRPr b="1">
                <a:latin typeface="Century Gothic" panose="020B0502020202020204" pitchFamily="34" charset="0"/>
              </a:defRPr>
            </a:lvl5pPr>
          </a:lstStyle>
          <a:p>
            <a:pPr lvl="0"/>
            <a:r>
              <a:rPr lang="en-GB" dirty="0" err="1"/>
              <a:t>OtherText</a:t>
            </a:r>
            <a:endParaRPr lang="en-GB" dirty="0"/>
          </a:p>
        </p:txBody>
      </p:sp>
    </p:spTree>
    <p:extLst>
      <p:ext uri="{BB962C8B-B14F-4D97-AF65-F5344CB8AC3E}">
        <p14:creationId xmlns:p14="http://schemas.microsoft.com/office/powerpoint/2010/main" val="1469760131"/>
      </p:ext>
    </p:extLst>
  </p:cSld>
  <p:clrMapOvr>
    <a:masterClrMapping/>
  </p:clrMapOvr>
  <p:transition spd="slow">
    <p:cove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Y6 Key Info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DE0BF20-1272-4A66-8D7B-C98EEFAAFAC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468" y="1388"/>
            <a:ext cx="12187063" cy="6855222"/>
          </a:xfrm>
          <a:prstGeom prst="rect">
            <a:avLst/>
          </a:prstGeom>
        </p:spPr>
      </p:pic>
      <p:sp>
        <p:nvSpPr>
          <p:cNvPr id="3" name="TextBox 2">
            <a:extLst>
              <a:ext uri="{FF2B5EF4-FFF2-40B4-BE49-F238E27FC236}">
                <a16:creationId xmlns:a16="http://schemas.microsoft.com/office/drawing/2014/main" id="{DFFC5C3F-0E06-4616-B9AE-24FDF255647C}"/>
              </a:ext>
            </a:extLst>
          </p:cNvPr>
          <p:cNvSpPr txBox="1"/>
          <p:nvPr userDrawn="1"/>
        </p:nvSpPr>
        <p:spPr>
          <a:xfrm>
            <a:off x="261257" y="272141"/>
            <a:ext cx="11669486" cy="523220"/>
          </a:xfrm>
          <a:prstGeom prst="rect">
            <a:avLst/>
          </a:prstGeom>
          <a:noFill/>
        </p:spPr>
        <p:txBody>
          <a:bodyPr wrap="square" rtlCol="0">
            <a:spAutoFit/>
          </a:bodyPr>
          <a:lstStyle/>
          <a:p>
            <a:pPr algn="ctr"/>
            <a:r>
              <a:rPr lang="en-GB" sz="2800" b="1" dirty="0">
                <a:effectLst/>
                <a:latin typeface="Century Gothic" panose="020B0502020202020204" pitchFamily="34" charset="0"/>
              </a:rPr>
              <a:t>Key Information</a:t>
            </a:r>
            <a:endParaRPr lang="en-GB" sz="2800" dirty="0">
              <a:latin typeface="Century Gothic" panose="020B0502020202020204" pitchFamily="34" charset="0"/>
            </a:endParaRPr>
          </a:p>
        </p:txBody>
      </p:sp>
      <p:sp>
        <p:nvSpPr>
          <p:cNvPr id="6" name="Text Placeholder 7">
            <a:extLst>
              <a:ext uri="{FF2B5EF4-FFF2-40B4-BE49-F238E27FC236}">
                <a16:creationId xmlns:a16="http://schemas.microsoft.com/office/drawing/2014/main" id="{EBD1FAEE-489F-4553-A82D-A0F68FD77CED}"/>
              </a:ext>
            </a:extLst>
          </p:cNvPr>
          <p:cNvSpPr>
            <a:spLocks noGrp="1"/>
          </p:cNvSpPr>
          <p:nvPr>
            <p:ph type="body" sz="quarter" idx="11" hasCustomPrompt="1"/>
          </p:nvPr>
        </p:nvSpPr>
        <p:spPr>
          <a:xfrm>
            <a:off x="854528" y="2125450"/>
            <a:ext cx="10482943" cy="3139277"/>
          </a:xfrm>
          <a:prstGeom prst="rect">
            <a:avLst/>
          </a:prstGeom>
        </p:spPr>
        <p:txBody>
          <a:bodyPr/>
          <a:lstStyle>
            <a:lvl1pPr marL="0" indent="0">
              <a:buNone/>
              <a:defRPr sz="2000" b="1">
                <a:latin typeface="Century Gothic" panose="020B0502020202020204" pitchFamily="34" charset="0"/>
              </a:defRPr>
            </a:lvl1pPr>
            <a:lvl2pPr marL="457200" indent="0">
              <a:buNone/>
              <a:defRPr b="1">
                <a:latin typeface="Century Gothic" panose="020B0502020202020204" pitchFamily="34" charset="0"/>
              </a:defRPr>
            </a:lvl2pPr>
            <a:lvl3pPr marL="914400" indent="0">
              <a:buNone/>
              <a:defRPr b="1">
                <a:latin typeface="Century Gothic" panose="020B0502020202020204" pitchFamily="34" charset="0"/>
              </a:defRPr>
            </a:lvl3pPr>
            <a:lvl4pPr marL="1371600" indent="0">
              <a:buNone/>
              <a:defRPr b="1">
                <a:latin typeface="Century Gothic" panose="020B0502020202020204" pitchFamily="34" charset="0"/>
              </a:defRPr>
            </a:lvl4pPr>
            <a:lvl5pPr marL="1828800" indent="0">
              <a:buNone/>
              <a:defRPr b="1">
                <a:latin typeface="Century Gothic" panose="020B0502020202020204" pitchFamily="34" charset="0"/>
              </a:defRPr>
            </a:lvl5pPr>
          </a:lstStyle>
          <a:p>
            <a:pPr lvl="0"/>
            <a:r>
              <a:rPr lang="en-GB" dirty="0" err="1"/>
              <a:t>OtherText</a:t>
            </a:r>
            <a:endParaRPr lang="en-GB" dirty="0"/>
          </a:p>
        </p:txBody>
      </p:sp>
    </p:spTree>
    <p:extLst>
      <p:ext uri="{BB962C8B-B14F-4D97-AF65-F5344CB8AC3E}">
        <p14:creationId xmlns:p14="http://schemas.microsoft.com/office/powerpoint/2010/main" val="2384216316"/>
      </p:ext>
    </p:extLst>
  </p:cSld>
  <p:clrMapOvr>
    <a:masterClrMapping/>
  </p:clrMapOvr>
  <p:transition spd="slow">
    <p:cove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Y6 Question Seg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4D29493-C804-4451-B118-2E791354C52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468" y="1388"/>
            <a:ext cx="12187063" cy="6855222"/>
          </a:xfrm>
          <a:prstGeom prst="rect">
            <a:avLst/>
          </a:prstGeom>
        </p:spPr>
      </p:pic>
      <p:sp>
        <p:nvSpPr>
          <p:cNvPr id="4" name="Text Placeholder 7">
            <a:extLst>
              <a:ext uri="{FF2B5EF4-FFF2-40B4-BE49-F238E27FC236}">
                <a16:creationId xmlns:a16="http://schemas.microsoft.com/office/drawing/2014/main" id="{7DDBDCE6-E92B-4A64-8E30-4DD371889BFC}"/>
              </a:ext>
            </a:extLst>
          </p:cNvPr>
          <p:cNvSpPr>
            <a:spLocks noGrp="1"/>
          </p:cNvSpPr>
          <p:nvPr>
            <p:ph type="body" sz="quarter" idx="11" hasCustomPrompt="1"/>
          </p:nvPr>
        </p:nvSpPr>
        <p:spPr>
          <a:xfrm>
            <a:off x="1614467" y="2686017"/>
            <a:ext cx="8963066" cy="1775147"/>
          </a:xfrm>
          <a:prstGeom prst="rect">
            <a:avLst/>
          </a:prstGeom>
        </p:spPr>
        <p:txBody>
          <a:bodyPr/>
          <a:lstStyle>
            <a:lvl1pPr marL="0" indent="0">
              <a:buNone/>
              <a:defRPr sz="2400" b="1">
                <a:latin typeface="Century Gothic" panose="020B0502020202020204" pitchFamily="34" charset="0"/>
              </a:defRPr>
            </a:lvl1pPr>
            <a:lvl2pPr marL="457200" indent="0">
              <a:buNone/>
              <a:defRPr b="1">
                <a:latin typeface="Century Gothic" panose="020B0502020202020204" pitchFamily="34" charset="0"/>
              </a:defRPr>
            </a:lvl2pPr>
            <a:lvl3pPr marL="914400" indent="0">
              <a:buNone/>
              <a:defRPr b="1">
                <a:latin typeface="Century Gothic" panose="020B0502020202020204" pitchFamily="34" charset="0"/>
              </a:defRPr>
            </a:lvl3pPr>
            <a:lvl4pPr marL="1371600" indent="0">
              <a:buNone/>
              <a:defRPr b="1">
                <a:latin typeface="Century Gothic" panose="020B0502020202020204" pitchFamily="34" charset="0"/>
              </a:defRPr>
            </a:lvl4pPr>
            <a:lvl5pPr marL="1828800" indent="0">
              <a:buNone/>
              <a:defRPr b="1">
                <a:latin typeface="Century Gothic" panose="020B0502020202020204" pitchFamily="34" charset="0"/>
              </a:defRPr>
            </a:lvl5pPr>
          </a:lstStyle>
          <a:p>
            <a:pPr lvl="0"/>
            <a:r>
              <a:rPr lang="en-GB" dirty="0" err="1"/>
              <a:t>NowThatWeHave</a:t>
            </a:r>
            <a:r>
              <a:rPr lang="en-GB" dirty="0"/>
              <a:t>…</a:t>
            </a:r>
          </a:p>
          <a:p>
            <a:pPr lvl="0"/>
            <a:endParaRPr lang="en-GB" dirty="0"/>
          </a:p>
        </p:txBody>
      </p:sp>
    </p:spTree>
    <p:extLst>
      <p:ext uri="{BB962C8B-B14F-4D97-AF65-F5344CB8AC3E}">
        <p14:creationId xmlns:p14="http://schemas.microsoft.com/office/powerpoint/2010/main" val="4080174015"/>
      </p:ext>
    </p:extLst>
  </p:cSld>
  <p:clrMapOvr>
    <a:masterClrMapping/>
  </p:clrMapOvr>
  <p:transition spd="slow">
    <p:cove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Y6 Final Slide">
    <p:spTree>
      <p:nvGrpSpPr>
        <p:cNvPr id="1" name=""/>
        <p:cNvGrpSpPr/>
        <p:nvPr/>
      </p:nvGrpSpPr>
      <p:grpSpPr>
        <a:xfrm>
          <a:off x="0" y="0"/>
          <a:ext cx="0" cy="0"/>
          <a:chOff x="0" y="0"/>
          <a:chExt cx="0" cy="0"/>
        </a:xfrm>
      </p:grpSpPr>
      <p:pic>
        <p:nvPicPr>
          <p:cNvPr id="2" name="Picture 1" descr="A picture containing shape&#10;&#10;Description automatically generated">
            <a:extLst>
              <a:ext uri="{FF2B5EF4-FFF2-40B4-BE49-F238E27FC236}">
                <a16:creationId xmlns:a16="http://schemas.microsoft.com/office/drawing/2014/main" id="{3AAAE974-797A-49C5-A8E9-910FC403736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67" y="0"/>
            <a:ext cx="12187066" cy="6858000"/>
          </a:xfrm>
          <a:prstGeom prst="rect">
            <a:avLst/>
          </a:prstGeom>
        </p:spPr>
      </p:pic>
      <p:sp>
        <p:nvSpPr>
          <p:cNvPr id="3" name="TextBox 2">
            <a:extLst>
              <a:ext uri="{FF2B5EF4-FFF2-40B4-BE49-F238E27FC236}">
                <a16:creationId xmlns:a16="http://schemas.microsoft.com/office/drawing/2014/main" id="{6D4F3FC0-B59B-465F-8DCB-ABA94BBFCE07}"/>
              </a:ext>
            </a:extLst>
          </p:cNvPr>
          <p:cNvSpPr txBox="1"/>
          <p:nvPr userDrawn="1"/>
        </p:nvSpPr>
        <p:spPr>
          <a:xfrm>
            <a:off x="415636" y="2068945"/>
            <a:ext cx="7804728" cy="2308324"/>
          </a:xfrm>
          <a:prstGeom prst="rect">
            <a:avLst/>
          </a:prstGeom>
          <a:noFill/>
        </p:spPr>
        <p:txBody>
          <a:bodyPr wrap="square" rtlCol="0">
            <a:spAutoFit/>
          </a:bodyPr>
          <a:lstStyle/>
          <a:p>
            <a:r>
              <a:rPr lang="en-GB" sz="4800" b="1" dirty="0">
                <a:solidFill>
                  <a:schemeClr val="bg1"/>
                </a:solidFill>
                <a:latin typeface="Century Gothic" panose="020B0502020202020204" pitchFamily="34" charset="0"/>
              </a:rPr>
              <a:t>You’re ready to progress!</a:t>
            </a:r>
          </a:p>
          <a:p>
            <a:r>
              <a:rPr lang="en-GB" sz="4800" b="1" dirty="0">
                <a:solidFill>
                  <a:schemeClr val="bg1"/>
                </a:solidFill>
                <a:latin typeface="Century Gothic" panose="020B0502020202020204" pitchFamily="34" charset="0"/>
              </a:rPr>
              <a:t>Now apply your learning by trying some questions.</a:t>
            </a:r>
          </a:p>
        </p:txBody>
      </p:sp>
    </p:spTree>
    <p:extLst>
      <p:ext uri="{BB962C8B-B14F-4D97-AF65-F5344CB8AC3E}">
        <p14:creationId xmlns:p14="http://schemas.microsoft.com/office/powerpoint/2010/main" val="2390480435"/>
      </p:ext>
    </p:extLst>
  </p:cSld>
  <p:clrMapOvr>
    <a:masterClrMapping/>
  </p:clrMapOvr>
  <p:transition spd="slow">
    <p:cove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Y6 Modelling Pag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B96ACA1-465B-415F-A27E-AC4E52E0A31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467" y="1388"/>
            <a:ext cx="12187066" cy="6855224"/>
          </a:xfrm>
          <a:prstGeom prst="rect">
            <a:avLst/>
          </a:prstGeom>
        </p:spPr>
      </p:pic>
      <p:sp>
        <p:nvSpPr>
          <p:cNvPr id="4" name="Text Placeholder 3">
            <a:extLst>
              <a:ext uri="{FF2B5EF4-FFF2-40B4-BE49-F238E27FC236}">
                <a16:creationId xmlns:a16="http://schemas.microsoft.com/office/drawing/2014/main" id="{C2E1C92A-870D-4E7D-A87D-67B056AD8ED6}"/>
              </a:ext>
            </a:extLst>
          </p:cNvPr>
          <p:cNvSpPr>
            <a:spLocks noGrp="1"/>
          </p:cNvSpPr>
          <p:nvPr>
            <p:ph type="body" sz="quarter" idx="11" hasCustomPrompt="1"/>
          </p:nvPr>
        </p:nvSpPr>
        <p:spPr>
          <a:xfrm>
            <a:off x="196621" y="6292757"/>
            <a:ext cx="7213600" cy="375897"/>
          </a:xfrm>
          <a:prstGeom prst="rect">
            <a:avLst/>
          </a:prstGeom>
        </p:spPr>
        <p:txBody>
          <a:bodyPr/>
          <a:lstStyle>
            <a:lvl1pPr marL="0" indent="0">
              <a:buNone/>
              <a:defRPr sz="1800" b="1">
                <a:solidFill>
                  <a:srgbClr val="706F6F"/>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GB" dirty="0" err="1"/>
              <a:t>QuestionType</a:t>
            </a:r>
            <a:endParaRPr lang="en-GB" dirty="0"/>
          </a:p>
        </p:txBody>
      </p:sp>
      <p:sp>
        <p:nvSpPr>
          <p:cNvPr id="5" name="Text Placeholder 4">
            <a:extLst>
              <a:ext uri="{FF2B5EF4-FFF2-40B4-BE49-F238E27FC236}">
                <a16:creationId xmlns:a16="http://schemas.microsoft.com/office/drawing/2014/main" id="{2BE1E4BE-9E0F-49CD-8833-49DCD09F9AC6}"/>
              </a:ext>
            </a:extLst>
          </p:cNvPr>
          <p:cNvSpPr>
            <a:spLocks noGrp="1"/>
          </p:cNvSpPr>
          <p:nvPr>
            <p:ph type="body" sz="quarter" idx="10" hasCustomPrompt="1"/>
          </p:nvPr>
        </p:nvSpPr>
        <p:spPr>
          <a:xfrm>
            <a:off x="261938" y="289357"/>
            <a:ext cx="11712575" cy="892898"/>
          </a:xfrm>
          <a:prstGeom prst="rect">
            <a:avLst/>
          </a:prstGeom>
        </p:spPr>
        <p:txBody>
          <a:bodyPr/>
          <a:lstStyle>
            <a:lvl1pPr marL="0" indent="0">
              <a:buNone/>
              <a:defRPr sz="2200" b="1">
                <a:latin typeface="Century Gothic" panose="020B0502020202020204" pitchFamily="34" charset="0"/>
              </a:defRPr>
            </a:lvl1pPr>
            <a:lvl2pPr marL="457200" indent="0">
              <a:buNone/>
              <a:defRPr sz="1800" b="1">
                <a:latin typeface="Century Gothic" panose="020B0502020202020204" pitchFamily="34" charset="0"/>
              </a:defRPr>
            </a:lvl2pPr>
            <a:lvl3pPr marL="914400" indent="0">
              <a:buNone/>
              <a:defRPr sz="1600" b="1">
                <a:latin typeface="Century Gothic" panose="020B0502020202020204" pitchFamily="34" charset="0"/>
              </a:defRPr>
            </a:lvl3pPr>
            <a:lvl4pPr marL="1371600" indent="0">
              <a:buNone/>
              <a:defRPr sz="1400" b="1">
                <a:latin typeface="Century Gothic" panose="020B0502020202020204" pitchFamily="34" charset="0"/>
              </a:defRPr>
            </a:lvl4pPr>
            <a:lvl5pPr marL="1828800" indent="0">
              <a:buNone/>
              <a:defRPr sz="1400" b="1">
                <a:latin typeface="Century Gothic" panose="020B0502020202020204" pitchFamily="34" charset="0"/>
              </a:defRPr>
            </a:lvl5pPr>
          </a:lstStyle>
          <a:p>
            <a:pPr lvl="0"/>
            <a:r>
              <a:rPr lang="en-US" dirty="0" err="1"/>
              <a:t>TopText</a:t>
            </a:r>
            <a:endParaRPr lang="en-GB" dirty="0"/>
          </a:p>
        </p:txBody>
      </p:sp>
    </p:spTree>
    <p:extLst>
      <p:ext uri="{BB962C8B-B14F-4D97-AF65-F5344CB8AC3E}">
        <p14:creationId xmlns:p14="http://schemas.microsoft.com/office/powerpoint/2010/main" val="1732683306"/>
      </p:ext>
    </p:extLst>
  </p:cSld>
  <p:clrMapOvr>
    <a:masterClrMapping/>
  </p:clrMapOvr>
  <p:transition spd="slow">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17AA544-1DA3-4D16-A800-D62263DE977E}" type="datetimeFigureOut">
              <a:rPr lang="en-GB" smtClean="0"/>
              <a:t>23/01/2022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E2D48B9-33EF-4165-9C74-31DE4BD4FB32}" type="slidenum">
              <a:rPr lang="en-GB" smtClean="0"/>
              <a:t>‹#›</a:t>
            </a:fld>
            <a:endParaRPr lang="en-GB"/>
          </a:p>
        </p:txBody>
      </p:sp>
    </p:spTree>
    <p:extLst>
      <p:ext uri="{BB962C8B-B14F-4D97-AF65-F5344CB8AC3E}">
        <p14:creationId xmlns:p14="http://schemas.microsoft.com/office/powerpoint/2010/main" val="18335564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 id="2147483706" r:id="rId19"/>
    <p:sldLayoutId id="2147483707" r:id="rId20"/>
    <p:sldLayoutId id="2147483708" r:id="rId21"/>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421652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593" y="134421"/>
            <a:ext cx="1000595" cy="369332"/>
          </a:xfrm>
          <a:prstGeom prst="rect">
            <a:avLst/>
          </a:prstGeom>
          <a:noFill/>
        </p:spPr>
        <p:txBody>
          <a:bodyPr wrap="none" rtlCol="0">
            <a:spAutoFit/>
          </a:bodyPr>
          <a:lstStyle/>
          <a:p>
            <a:r>
              <a:rPr lang="en-GB" b="1" u="sng" dirty="0" smtClean="0">
                <a:solidFill>
                  <a:srgbClr val="FF0000"/>
                </a:solidFill>
              </a:rPr>
              <a:t>RECALL</a:t>
            </a:r>
            <a:endParaRPr lang="en-GB" b="1" u="sng" dirty="0">
              <a:solidFill>
                <a:srgbClr val="FF0000"/>
              </a:solidFill>
            </a:endParaRPr>
          </a:p>
        </p:txBody>
      </p:sp>
    </p:spTree>
    <p:extLst>
      <p:ext uri="{BB962C8B-B14F-4D97-AF65-F5344CB8AC3E}">
        <p14:creationId xmlns:p14="http://schemas.microsoft.com/office/powerpoint/2010/main" val="3059409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938244E-2226-4326-A9ED-511D3883A11A}"/>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Which of the sentences below have been punctuated incorrectly? </a:t>
            </a:r>
            <a:endParaRPr lang="en-GB" dirty="0"/>
          </a:p>
        </p:txBody>
      </p:sp>
      <p:sp>
        <p:nvSpPr>
          <p:cNvPr id="8" name="Text Placeholder 7">
            <a:extLst>
              <a:ext uri="{FF2B5EF4-FFF2-40B4-BE49-F238E27FC236}">
                <a16:creationId xmlns:a16="http://schemas.microsoft.com/office/drawing/2014/main" id="{878AF3D8-17B4-4B00-ABA9-5FDFFD3AC0E9}"/>
              </a:ext>
            </a:extLst>
          </p:cNvPr>
          <p:cNvSpPr>
            <a:spLocks noGrp="1"/>
          </p:cNvSpPr>
          <p:nvPr>
            <p:ph type="body" sz="quarter" idx="11"/>
          </p:nvPr>
        </p:nvSpPr>
        <p:spPr>
          <a:xfrm>
            <a:off x="261938" y="3940017"/>
            <a:ext cx="11712574" cy="2389762"/>
          </a:xfrm>
        </p:spPr>
        <p:txBody>
          <a:bodyPr/>
          <a:lstStyle/>
          <a:p>
            <a:r>
              <a:rPr lang="en-GB" dirty="0"/>
              <a:t>Explain how you know.</a:t>
            </a:r>
          </a:p>
        </p:txBody>
      </p:sp>
      <p:sp>
        <p:nvSpPr>
          <p:cNvPr id="4" name="Rectangle: Rounded Corners 3">
            <a:extLst>
              <a:ext uri="{FF2B5EF4-FFF2-40B4-BE49-F238E27FC236}">
                <a16:creationId xmlns:a16="http://schemas.microsoft.com/office/drawing/2014/main" id="{E2ECEF65-8645-4071-BC27-22FFBD3B2A4C}"/>
              </a:ext>
            </a:extLst>
          </p:cNvPr>
          <p:cNvSpPr/>
          <p:nvPr/>
        </p:nvSpPr>
        <p:spPr>
          <a:xfrm>
            <a:off x="262800" y="1002258"/>
            <a:ext cx="11393582" cy="768908"/>
          </a:xfrm>
          <a:prstGeom prst="roundRect">
            <a:avLst/>
          </a:prstGeom>
          <a:solidFill>
            <a:srgbClr val="F4F4F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l"/>
            <a:r>
              <a:rPr lang="en-GB" sz="2000" b="1" i="0" dirty="0">
                <a:solidFill>
                  <a:srgbClr val="000000"/>
                </a:solidFill>
                <a:effectLst/>
                <a:latin typeface="Century Gothic Bold" panose="020B0702020202020204" pitchFamily="34" charset="0"/>
              </a:rPr>
              <a:t>A. These are my favourite animals: giraffes; elephants, lions; tigers, penguins and bears.</a:t>
            </a:r>
            <a:endParaRPr lang="en-GB" sz="2000" b="0" i="0" dirty="0">
              <a:solidFill>
                <a:srgbClr val="323232"/>
              </a:solidFill>
              <a:effectLst/>
              <a:latin typeface="H5PDroidSans"/>
            </a:endParaRPr>
          </a:p>
        </p:txBody>
      </p:sp>
      <p:sp>
        <p:nvSpPr>
          <p:cNvPr id="5" name="Rectangle: Rounded Corners 4">
            <a:extLst>
              <a:ext uri="{FF2B5EF4-FFF2-40B4-BE49-F238E27FC236}">
                <a16:creationId xmlns:a16="http://schemas.microsoft.com/office/drawing/2014/main" id="{C3DE4B3D-533A-4820-8D98-8B2689E5B74B}"/>
              </a:ext>
            </a:extLst>
          </p:cNvPr>
          <p:cNvSpPr/>
          <p:nvPr/>
        </p:nvSpPr>
        <p:spPr>
          <a:xfrm>
            <a:off x="262799" y="1945474"/>
            <a:ext cx="11393581" cy="768908"/>
          </a:xfrm>
          <a:prstGeom prst="roundRect">
            <a:avLst/>
          </a:prstGeom>
          <a:solidFill>
            <a:srgbClr val="F4F4F4"/>
          </a:solid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l"/>
            <a:r>
              <a:rPr lang="en-GB" sz="2000" b="1" i="0" dirty="0">
                <a:solidFill>
                  <a:srgbClr val="000000"/>
                </a:solidFill>
                <a:effectLst/>
                <a:latin typeface="Century Gothic Bold" panose="020B0702020202020204" pitchFamily="34" charset="0"/>
              </a:rPr>
              <a:t>B. At my birthday party, we’ll play lots of games musical statues; hide and seek; pass the parcel; and duck, duck goose.</a:t>
            </a:r>
            <a:endParaRPr lang="en-GB" sz="2000" b="0" i="0" dirty="0">
              <a:solidFill>
                <a:srgbClr val="323232"/>
              </a:solidFill>
              <a:effectLst/>
              <a:latin typeface="H5PDroidSans"/>
            </a:endParaRPr>
          </a:p>
        </p:txBody>
      </p:sp>
      <p:sp>
        <p:nvSpPr>
          <p:cNvPr id="6" name="Rectangle: Rounded Corners 5">
            <a:extLst>
              <a:ext uri="{FF2B5EF4-FFF2-40B4-BE49-F238E27FC236}">
                <a16:creationId xmlns:a16="http://schemas.microsoft.com/office/drawing/2014/main" id="{C5ED451E-6E3E-4403-8C40-DE89BBC93A79}"/>
              </a:ext>
            </a:extLst>
          </p:cNvPr>
          <p:cNvSpPr/>
          <p:nvPr/>
        </p:nvSpPr>
        <p:spPr>
          <a:xfrm>
            <a:off x="262800" y="2888690"/>
            <a:ext cx="11393580" cy="768908"/>
          </a:xfrm>
          <a:prstGeom prst="roundRect">
            <a:avLst/>
          </a:prstGeom>
          <a:solidFill>
            <a:srgbClr val="F4F4F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l"/>
            <a:r>
              <a:rPr lang="en-GB" sz="2000" b="1" i="0" dirty="0">
                <a:solidFill>
                  <a:srgbClr val="000000"/>
                </a:solidFill>
                <a:effectLst/>
                <a:latin typeface="Century Gothic Bold" panose="020B0702020202020204" pitchFamily="34" charset="0"/>
              </a:rPr>
              <a:t>C. I have five best friends: Josie, Alfie, Luna, Frank and William.</a:t>
            </a:r>
            <a:endParaRPr lang="en-GB" sz="2000" b="0" i="0" dirty="0">
              <a:solidFill>
                <a:srgbClr val="323232"/>
              </a:solidFill>
              <a:effectLst/>
              <a:latin typeface="H5PDroidSans"/>
            </a:endParaRPr>
          </a:p>
        </p:txBody>
      </p:sp>
    </p:spTree>
    <p:extLst>
      <p:ext uri="{BB962C8B-B14F-4D97-AF65-F5344CB8AC3E}">
        <p14:creationId xmlns:p14="http://schemas.microsoft.com/office/powerpoint/2010/main" val="4093383290"/>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938244E-2226-4326-A9ED-511D3883A11A}"/>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Which of the sentences below have been punctuated incorrectly? </a:t>
            </a:r>
            <a:endParaRPr lang="en-GB" dirty="0"/>
          </a:p>
        </p:txBody>
      </p:sp>
      <p:sp>
        <p:nvSpPr>
          <p:cNvPr id="8" name="Text Placeholder 7">
            <a:extLst>
              <a:ext uri="{FF2B5EF4-FFF2-40B4-BE49-F238E27FC236}">
                <a16:creationId xmlns:a16="http://schemas.microsoft.com/office/drawing/2014/main" id="{878AF3D8-17B4-4B00-ABA9-5FDFFD3AC0E9}"/>
              </a:ext>
            </a:extLst>
          </p:cNvPr>
          <p:cNvSpPr>
            <a:spLocks noGrp="1"/>
          </p:cNvSpPr>
          <p:nvPr>
            <p:ph type="body" sz="quarter" idx="11"/>
          </p:nvPr>
        </p:nvSpPr>
        <p:spPr>
          <a:xfrm>
            <a:off x="261938" y="3940017"/>
            <a:ext cx="11712574" cy="2389762"/>
          </a:xfrm>
        </p:spPr>
        <p:txBody>
          <a:bodyPr/>
          <a:lstStyle/>
          <a:p>
            <a:r>
              <a:rPr lang="en-GB" dirty="0"/>
              <a:t>Explain how you know.</a:t>
            </a:r>
          </a:p>
          <a:p>
            <a:r>
              <a:rPr lang="en-GB" b="0" i="0" dirty="0">
                <a:solidFill>
                  <a:srgbClr val="F76756"/>
                </a:solidFill>
                <a:effectLst/>
                <a:latin typeface="Century Gothic Bold" panose="020B0702020202020204" pitchFamily="34" charset="0"/>
              </a:rPr>
              <a:t>Sentence A is punctuated incorrectly because it uses both commas and semi-colons in the list, but as these are single items, they only require a comma to separate them. </a:t>
            </a:r>
            <a:r>
              <a:rPr lang="en-GB" dirty="0"/>
              <a:t/>
            </a:r>
            <a:br>
              <a:rPr lang="en-GB" dirty="0"/>
            </a:br>
            <a:r>
              <a:rPr lang="en-GB" b="0" i="0" dirty="0">
                <a:solidFill>
                  <a:srgbClr val="F76756"/>
                </a:solidFill>
                <a:effectLst/>
                <a:latin typeface="Century Gothic Bold" panose="020B0702020202020204" pitchFamily="34" charset="0"/>
              </a:rPr>
              <a:t>Sentence B is punctuated incorrectly because the colon to introduce the list is missing. </a:t>
            </a:r>
            <a:br>
              <a:rPr lang="en-GB" b="0" i="0" dirty="0">
                <a:solidFill>
                  <a:srgbClr val="F76756"/>
                </a:solidFill>
                <a:effectLst/>
                <a:latin typeface="Century Gothic Bold" panose="020B0702020202020204" pitchFamily="34" charset="0"/>
              </a:rPr>
            </a:br>
            <a:r>
              <a:rPr lang="en-GB" b="0" i="0" dirty="0">
                <a:solidFill>
                  <a:srgbClr val="F76756"/>
                </a:solidFill>
                <a:effectLst/>
                <a:latin typeface="Century Gothic Bold" panose="020B0702020202020204" pitchFamily="34" charset="0"/>
              </a:rPr>
              <a:t>Sentence C is correct because it uses a colon to introduce the list, and each name</a:t>
            </a:r>
            <a:br>
              <a:rPr lang="en-GB" b="0" i="0" dirty="0">
                <a:solidFill>
                  <a:srgbClr val="F76756"/>
                </a:solidFill>
                <a:effectLst/>
                <a:latin typeface="Century Gothic Bold" panose="020B0702020202020204" pitchFamily="34" charset="0"/>
              </a:rPr>
            </a:br>
            <a:r>
              <a:rPr lang="en-GB" b="0" i="0" dirty="0">
                <a:solidFill>
                  <a:srgbClr val="F76756"/>
                </a:solidFill>
                <a:effectLst/>
                <a:latin typeface="Century Gothic Bold" panose="020B0702020202020204" pitchFamily="34" charset="0"/>
              </a:rPr>
              <a:t>is separated by a comma, except for the last one, which is separated by</a:t>
            </a:r>
            <a:br>
              <a:rPr lang="en-GB" b="0" i="0" dirty="0">
                <a:solidFill>
                  <a:srgbClr val="F76756"/>
                </a:solidFill>
                <a:effectLst/>
                <a:latin typeface="Century Gothic Bold" panose="020B0702020202020204" pitchFamily="34" charset="0"/>
              </a:rPr>
            </a:br>
            <a:r>
              <a:rPr lang="en-GB" b="0" i="0" dirty="0">
                <a:solidFill>
                  <a:srgbClr val="F76756"/>
                </a:solidFill>
                <a:effectLst/>
                <a:latin typeface="Century Gothic Bold" panose="020B0702020202020204" pitchFamily="34" charset="0"/>
              </a:rPr>
              <a:t>the word ‘and’.</a:t>
            </a:r>
            <a:endParaRPr lang="en-GB" b="0" i="0" dirty="0">
              <a:solidFill>
                <a:srgbClr val="323232"/>
              </a:solidFill>
              <a:effectLst/>
              <a:latin typeface="H5PDroidSans"/>
            </a:endParaRPr>
          </a:p>
          <a:p>
            <a:endParaRPr lang="en-GB" dirty="0"/>
          </a:p>
        </p:txBody>
      </p:sp>
      <p:sp>
        <p:nvSpPr>
          <p:cNvPr id="4" name="Rectangle: Rounded Corners 3">
            <a:extLst>
              <a:ext uri="{FF2B5EF4-FFF2-40B4-BE49-F238E27FC236}">
                <a16:creationId xmlns:a16="http://schemas.microsoft.com/office/drawing/2014/main" id="{E2ECEF65-8645-4071-BC27-22FFBD3B2A4C}"/>
              </a:ext>
            </a:extLst>
          </p:cNvPr>
          <p:cNvSpPr/>
          <p:nvPr/>
        </p:nvSpPr>
        <p:spPr>
          <a:xfrm>
            <a:off x="262800" y="1002258"/>
            <a:ext cx="11393582" cy="768908"/>
          </a:xfrm>
          <a:prstGeom prst="roundRect">
            <a:avLst/>
          </a:prstGeom>
          <a:solidFill>
            <a:srgbClr val="F4F4F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l"/>
            <a:r>
              <a:rPr lang="en-GB" sz="2000" b="1" i="0" dirty="0">
                <a:solidFill>
                  <a:srgbClr val="F76756"/>
                </a:solidFill>
                <a:effectLst/>
                <a:latin typeface="Century Gothic Bold" panose="020B0702020202020204" pitchFamily="34" charset="0"/>
              </a:rPr>
              <a:t>A. These are my favourite animals: giraffes; elephants, lions; tigers, penguins and bears.</a:t>
            </a:r>
            <a:endParaRPr lang="en-GB" sz="2000" b="0" i="0" dirty="0">
              <a:solidFill>
                <a:srgbClr val="F76756"/>
              </a:solidFill>
              <a:effectLst/>
              <a:latin typeface="H5PDroidSans"/>
            </a:endParaRPr>
          </a:p>
        </p:txBody>
      </p:sp>
      <p:sp>
        <p:nvSpPr>
          <p:cNvPr id="5" name="Rectangle: Rounded Corners 4">
            <a:extLst>
              <a:ext uri="{FF2B5EF4-FFF2-40B4-BE49-F238E27FC236}">
                <a16:creationId xmlns:a16="http://schemas.microsoft.com/office/drawing/2014/main" id="{C3DE4B3D-533A-4820-8D98-8B2689E5B74B}"/>
              </a:ext>
            </a:extLst>
          </p:cNvPr>
          <p:cNvSpPr/>
          <p:nvPr/>
        </p:nvSpPr>
        <p:spPr>
          <a:xfrm>
            <a:off x="262799" y="1945474"/>
            <a:ext cx="11393581" cy="768908"/>
          </a:xfrm>
          <a:prstGeom prst="roundRect">
            <a:avLst/>
          </a:prstGeom>
          <a:solidFill>
            <a:srgbClr val="F4F4F4"/>
          </a:solid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l"/>
            <a:r>
              <a:rPr lang="en-GB" sz="2000" b="1" i="0" dirty="0">
                <a:solidFill>
                  <a:srgbClr val="F76756"/>
                </a:solidFill>
                <a:effectLst/>
                <a:latin typeface="Century Gothic Bold" panose="020B0702020202020204" pitchFamily="34" charset="0"/>
              </a:rPr>
              <a:t>B. At my birthday party, we’ll play lots of games musical statues; hide and seek; pass the parcel; and duck, duck goose.</a:t>
            </a:r>
            <a:endParaRPr lang="en-GB" sz="2000" b="0" i="0" dirty="0">
              <a:solidFill>
                <a:srgbClr val="F76756"/>
              </a:solidFill>
              <a:effectLst/>
              <a:latin typeface="H5PDroidSans"/>
            </a:endParaRPr>
          </a:p>
        </p:txBody>
      </p:sp>
      <p:sp>
        <p:nvSpPr>
          <p:cNvPr id="6" name="Rectangle: Rounded Corners 5">
            <a:extLst>
              <a:ext uri="{FF2B5EF4-FFF2-40B4-BE49-F238E27FC236}">
                <a16:creationId xmlns:a16="http://schemas.microsoft.com/office/drawing/2014/main" id="{C5ED451E-6E3E-4403-8C40-DE89BBC93A79}"/>
              </a:ext>
            </a:extLst>
          </p:cNvPr>
          <p:cNvSpPr/>
          <p:nvPr/>
        </p:nvSpPr>
        <p:spPr>
          <a:xfrm>
            <a:off x="262800" y="2888690"/>
            <a:ext cx="11393580" cy="768908"/>
          </a:xfrm>
          <a:prstGeom prst="roundRect">
            <a:avLst/>
          </a:prstGeom>
          <a:solidFill>
            <a:srgbClr val="F4F4F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l"/>
            <a:r>
              <a:rPr lang="en-GB" sz="2000" b="1" i="0" dirty="0">
                <a:solidFill>
                  <a:srgbClr val="000000"/>
                </a:solidFill>
                <a:effectLst/>
                <a:latin typeface="Century Gothic Bold" panose="020B0702020202020204" pitchFamily="34" charset="0"/>
              </a:rPr>
              <a:t>C. I have five best friends: Josie, Alfie, Luna, Frank and William.</a:t>
            </a:r>
            <a:endParaRPr lang="en-GB" sz="2000" b="0" i="0" dirty="0">
              <a:solidFill>
                <a:srgbClr val="323232"/>
              </a:solidFill>
              <a:effectLst/>
              <a:latin typeface="H5PDroidSans"/>
            </a:endParaRPr>
          </a:p>
        </p:txBody>
      </p:sp>
    </p:spTree>
    <p:extLst>
      <p:ext uri="{BB962C8B-B14F-4D97-AF65-F5344CB8AC3E}">
        <p14:creationId xmlns:p14="http://schemas.microsoft.com/office/powerpoint/2010/main" val="1079869376"/>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Write a sentence including a colon and two semi-colons in a list</a:t>
            </a:r>
            <a:endParaRPr lang="en-GB" dirty="0"/>
          </a:p>
        </p:txBody>
      </p:sp>
    </p:spTree>
    <p:extLst>
      <p:ext uri="{BB962C8B-B14F-4D97-AF65-F5344CB8AC3E}">
        <p14:creationId xmlns:p14="http://schemas.microsoft.com/office/powerpoint/2010/main" val="3235547338"/>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21270080">
            <a:off x="297392" y="1072254"/>
            <a:ext cx="7847238" cy="929416"/>
          </a:xfrm>
          <a:prstGeom prst="rect">
            <a:avLst/>
          </a:prstGeom>
          <a:noFill/>
        </p:spPr>
        <p:txBody>
          <a:bodyPr wrap="none" lIns="91440" tIns="45720" rIns="91440" bIns="45720">
            <a:prstTxWarp prst="textDoubleWave1">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Writers </a:t>
            </a:r>
            <a:r>
              <a:rPr kumimoji="0" lang="en-US" sz="5400" b="1" i="0" u="none" strike="noStrike" kern="1200" cap="none" spc="0" normalizeH="0" baseline="0" noProof="0" dirty="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of the Day</a:t>
            </a:r>
          </a:p>
        </p:txBody>
      </p:sp>
      <p:sp>
        <p:nvSpPr>
          <p:cNvPr id="6" name="Explosion 1 5"/>
          <p:cNvSpPr/>
          <p:nvPr/>
        </p:nvSpPr>
        <p:spPr>
          <a:xfrm>
            <a:off x="1429408" y="2617076"/>
            <a:ext cx="5607054" cy="4408408"/>
          </a:xfrm>
          <a:prstGeom prst="irregularSeal1">
            <a:avLst/>
          </a:prstGeom>
          <a:noFill/>
          <a:ln w="38100">
            <a:solidFill>
              <a:schemeClr val="tx2"/>
            </a:solid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rPr>
              <a:t>Nick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err="1"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latin typeface="Gill Sans MT" panose="020B0502020104020203"/>
              </a:rPr>
              <a:t>Seren</a:t>
            </a:r>
            <a:endParaRPr lang="en-GB" sz="2400" b="1"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latin typeface="Gill Sans MT" panose="020B0502020104020203"/>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rPr>
              <a:t>Lente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latin typeface="Gill Sans MT" panose="020B0502020104020203"/>
              </a:rPr>
              <a:t>Cheri</a:t>
            </a:r>
            <a:endParaRPr kumimoji="0" lang="en-GB" sz="24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9143" y="130629"/>
            <a:ext cx="1656971" cy="1603393"/>
          </a:xfrm>
          <a:prstGeom prst="rect">
            <a:avLst/>
          </a:prstGeom>
        </p:spPr>
      </p:pic>
      <p:sp>
        <p:nvSpPr>
          <p:cNvPr id="5" name="Rectangle 4"/>
          <p:cNvSpPr/>
          <p:nvPr/>
        </p:nvSpPr>
        <p:spPr>
          <a:xfrm>
            <a:off x="8491192" y="338667"/>
            <a:ext cx="3037550" cy="6258076"/>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smtClean="0">
                <a:solidFill>
                  <a:schemeClr val="tx1"/>
                </a:solidFill>
              </a:rPr>
              <a:t>Confident</a:t>
            </a:r>
          </a:p>
          <a:p>
            <a:pPr algn="ctr"/>
            <a:r>
              <a:rPr lang="en-GB" dirty="0" smtClean="0">
                <a:solidFill>
                  <a:schemeClr val="tx1"/>
                </a:solidFill>
              </a:rPr>
              <a:t>Lexi</a:t>
            </a:r>
          </a:p>
          <a:p>
            <a:pPr algn="ctr"/>
            <a:r>
              <a:rPr lang="en-GB" dirty="0" err="1" smtClean="0">
                <a:solidFill>
                  <a:schemeClr val="tx1"/>
                </a:solidFill>
              </a:rPr>
              <a:t>Seren</a:t>
            </a:r>
            <a:endParaRPr lang="en-GB" dirty="0" smtClean="0">
              <a:solidFill>
                <a:schemeClr val="tx1"/>
              </a:solidFill>
            </a:endParaRPr>
          </a:p>
          <a:p>
            <a:pPr algn="ctr"/>
            <a:r>
              <a:rPr lang="en-GB" dirty="0" smtClean="0">
                <a:solidFill>
                  <a:schemeClr val="tx1"/>
                </a:solidFill>
              </a:rPr>
              <a:t>George</a:t>
            </a:r>
          </a:p>
          <a:p>
            <a:pPr algn="ctr"/>
            <a:r>
              <a:rPr lang="en-GB" dirty="0" smtClean="0">
                <a:solidFill>
                  <a:schemeClr val="tx1"/>
                </a:solidFill>
              </a:rPr>
              <a:t>Tristan</a:t>
            </a:r>
          </a:p>
          <a:p>
            <a:pPr algn="ctr"/>
            <a:r>
              <a:rPr lang="en-GB" dirty="0" smtClean="0">
                <a:solidFill>
                  <a:schemeClr val="tx1"/>
                </a:solidFill>
              </a:rPr>
              <a:t>Cheri</a:t>
            </a:r>
          </a:p>
          <a:p>
            <a:pPr algn="ctr"/>
            <a:r>
              <a:rPr lang="en-GB" dirty="0" smtClean="0">
                <a:solidFill>
                  <a:schemeClr val="tx1"/>
                </a:solidFill>
              </a:rPr>
              <a:t>Nick</a:t>
            </a:r>
          </a:p>
          <a:p>
            <a:pPr algn="ctr"/>
            <a:r>
              <a:rPr lang="en-GB" dirty="0" smtClean="0">
                <a:solidFill>
                  <a:schemeClr val="tx1"/>
                </a:solidFill>
              </a:rPr>
              <a:t>Lente</a:t>
            </a:r>
          </a:p>
          <a:p>
            <a:pPr algn="ctr"/>
            <a:r>
              <a:rPr lang="en-GB" dirty="0" smtClean="0">
                <a:solidFill>
                  <a:schemeClr val="tx1"/>
                </a:solidFill>
              </a:rPr>
              <a:t>Darcie</a:t>
            </a:r>
          </a:p>
          <a:p>
            <a:pPr algn="ctr"/>
            <a:r>
              <a:rPr lang="en-GB" dirty="0" err="1" smtClean="0">
                <a:solidFill>
                  <a:schemeClr val="tx1"/>
                </a:solidFill>
              </a:rPr>
              <a:t>Ikjot</a:t>
            </a:r>
            <a:endParaRPr lang="en-GB" dirty="0" smtClean="0">
              <a:solidFill>
                <a:schemeClr val="tx1"/>
              </a:solidFill>
            </a:endParaRPr>
          </a:p>
          <a:p>
            <a:pPr algn="ctr"/>
            <a:r>
              <a:rPr lang="en-GB" dirty="0" smtClean="0">
                <a:solidFill>
                  <a:schemeClr val="tx1"/>
                </a:solidFill>
              </a:rPr>
              <a:t>Eve</a:t>
            </a:r>
          </a:p>
          <a:p>
            <a:pPr algn="ctr"/>
            <a:r>
              <a:rPr lang="en-GB" dirty="0" smtClean="0">
                <a:solidFill>
                  <a:schemeClr val="tx1"/>
                </a:solidFill>
              </a:rPr>
              <a:t>Morgan</a:t>
            </a:r>
          </a:p>
          <a:p>
            <a:pPr algn="ctr"/>
            <a:r>
              <a:rPr lang="en-GB" dirty="0" smtClean="0">
                <a:solidFill>
                  <a:schemeClr val="tx1"/>
                </a:solidFill>
              </a:rPr>
              <a:t>Archie</a:t>
            </a:r>
          </a:p>
          <a:p>
            <a:pPr algn="ctr"/>
            <a:r>
              <a:rPr lang="en-GB" dirty="0" smtClean="0">
                <a:solidFill>
                  <a:schemeClr val="tx1"/>
                </a:solidFill>
              </a:rPr>
              <a:t>Alfie</a:t>
            </a:r>
          </a:p>
          <a:p>
            <a:pPr algn="ctr"/>
            <a:r>
              <a:rPr lang="en-GB" dirty="0" smtClean="0">
                <a:solidFill>
                  <a:schemeClr val="tx1"/>
                </a:solidFill>
              </a:rPr>
              <a:t>Liam L</a:t>
            </a:r>
          </a:p>
          <a:p>
            <a:pPr algn="ctr"/>
            <a:r>
              <a:rPr lang="en-GB" dirty="0" smtClean="0">
                <a:solidFill>
                  <a:schemeClr val="tx1"/>
                </a:solidFill>
              </a:rPr>
              <a:t>Elliott</a:t>
            </a:r>
          </a:p>
          <a:p>
            <a:pPr algn="ctr"/>
            <a:r>
              <a:rPr lang="en-GB" dirty="0" smtClean="0">
                <a:solidFill>
                  <a:schemeClr val="tx1"/>
                </a:solidFill>
              </a:rPr>
              <a:t>Jake</a:t>
            </a:r>
          </a:p>
          <a:p>
            <a:pPr algn="ctr"/>
            <a:r>
              <a:rPr lang="en-GB" dirty="0" smtClean="0">
                <a:solidFill>
                  <a:schemeClr val="tx1"/>
                </a:solidFill>
              </a:rPr>
              <a:t>Ellie</a:t>
            </a:r>
          </a:p>
          <a:p>
            <a:pPr algn="ctr"/>
            <a:endParaRPr lang="en-GB" b="1" u="sng" dirty="0">
              <a:solidFill>
                <a:schemeClr val="tx1"/>
              </a:solidFill>
            </a:endParaRPr>
          </a:p>
        </p:txBody>
      </p:sp>
      <p:pic>
        <p:nvPicPr>
          <p:cNvPr id="7" name="Picture 6"/>
          <p:cNvPicPr>
            <a:picLocks noChangeAspect="1"/>
          </p:cNvPicPr>
          <p:nvPr/>
        </p:nvPicPr>
        <p:blipFill>
          <a:blip r:embed="rId4"/>
          <a:stretch>
            <a:fillRect/>
          </a:stretch>
        </p:blipFill>
        <p:spPr>
          <a:xfrm>
            <a:off x="8669868" y="338667"/>
            <a:ext cx="874008" cy="874008"/>
          </a:xfrm>
          <a:prstGeom prst="rect">
            <a:avLst/>
          </a:prstGeom>
        </p:spPr>
      </p:pic>
    </p:spTree>
    <p:extLst>
      <p:ext uri="{BB962C8B-B14F-4D97-AF65-F5344CB8AC3E}">
        <p14:creationId xmlns:p14="http://schemas.microsoft.com/office/powerpoint/2010/main" val="38485293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75234" y="758707"/>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Presentation Watch</a:t>
            </a:r>
          </a:p>
        </p:txBody>
      </p:sp>
      <p:pic>
        <p:nvPicPr>
          <p:cNvPr id="2050" name="Picture 2" descr="Image result for binocular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5546" y="48593"/>
            <a:ext cx="885434" cy="88543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761299" y="332771"/>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Oops…missing things to look for…</a:t>
            </a:r>
          </a:p>
        </p:txBody>
      </p:sp>
      <p:sp>
        <p:nvSpPr>
          <p:cNvPr id="9" name="TextBox 8"/>
          <p:cNvSpPr txBox="1"/>
          <p:nvPr/>
        </p:nvSpPr>
        <p:spPr>
          <a:xfrm>
            <a:off x="1679319" y="1303366"/>
            <a:ext cx="2798087" cy="1328023"/>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B082E">
                    <a:lumMod val="50000"/>
                    <a:lumOff val="50000"/>
                  </a:srgbClr>
                </a:solidFill>
                <a:effectLst/>
                <a:uLnTx/>
                <a:uFillTx/>
                <a:latin typeface="Comic Sans MS" panose="030F0702030302020204" pitchFamily="66" charset="0"/>
                <a:ea typeface="+mn-ea"/>
                <a:cs typeface="+mn-cs"/>
              </a:rPr>
              <a:t>Reminder to all-</a:t>
            </a:r>
            <a:r>
              <a:rPr kumimoji="0" lang="en-GB" sz="1800" b="0" i="0" u="none" strike="noStrike" kern="1200" cap="none" spc="0" normalizeH="0" noProof="0" dirty="0" smtClean="0">
                <a:ln>
                  <a:noFill/>
                </a:ln>
                <a:solidFill>
                  <a:srgbClr val="0B082E">
                    <a:lumMod val="50000"/>
                    <a:lumOff val="50000"/>
                  </a:srgbClr>
                </a:solidFill>
                <a:effectLst/>
                <a:uLnTx/>
                <a:uFillTx/>
                <a:latin typeface="Comic Sans MS" panose="030F0702030302020204" pitchFamily="66" charset="0"/>
                <a:ea typeface="+mn-ea"/>
                <a:cs typeface="+mn-cs"/>
              </a:rPr>
              <a:t> best </a:t>
            </a:r>
            <a:r>
              <a:rPr kumimoji="0" lang="en-GB" sz="1800" b="0" i="0" u="none" strike="noStrike" kern="1200" cap="none" spc="0" normalizeH="0" noProof="0" dirty="0" err="1" smtClean="0">
                <a:ln>
                  <a:noFill/>
                </a:ln>
                <a:solidFill>
                  <a:srgbClr val="0B082E">
                    <a:lumMod val="50000"/>
                    <a:lumOff val="50000"/>
                  </a:srgbClr>
                </a:solidFill>
                <a:effectLst/>
                <a:uLnTx/>
                <a:uFillTx/>
                <a:latin typeface="Comic Sans MS" panose="030F0702030302020204" pitchFamily="66" charset="0"/>
                <a:ea typeface="+mn-ea"/>
                <a:cs typeface="+mn-cs"/>
              </a:rPr>
              <a:t>hanwriting</a:t>
            </a:r>
            <a:r>
              <a:rPr kumimoji="0" lang="en-GB" sz="1800" b="0" i="0" u="none" strike="noStrike" kern="1200" cap="none" spc="0" normalizeH="0" noProof="0" dirty="0" smtClean="0">
                <a:ln>
                  <a:noFill/>
                </a:ln>
                <a:solidFill>
                  <a:srgbClr val="0B082E">
                    <a:lumMod val="50000"/>
                    <a:lumOff val="50000"/>
                  </a:srgbClr>
                </a:solidFill>
                <a:effectLst/>
                <a:uLnTx/>
                <a:uFillTx/>
                <a:latin typeface="Comic Sans MS" panose="030F0702030302020204" pitchFamily="66" charset="0"/>
                <a:ea typeface="+mn-ea"/>
                <a:cs typeface="+mn-cs"/>
              </a:rPr>
              <a:t> even when writing in boxes provided.</a:t>
            </a: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p:txBody>
      </p:sp>
      <p:sp>
        <p:nvSpPr>
          <p:cNvPr id="10" name="TextBox 9"/>
          <p:cNvSpPr txBox="1"/>
          <p:nvPr/>
        </p:nvSpPr>
        <p:spPr>
          <a:xfrm>
            <a:off x="5416243" y="417925"/>
            <a:ext cx="6583681" cy="5278041"/>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Ella-Mai- more detail in each point in the list in number 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Liam L- See me for help with using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Liam P- sometimes forgot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solidFill>
                  <a:prstClr val="black"/>
                </a:solidFill>
                <a:latin typeface="Comic Sans MS" panose="030F0702030302020204" pitchFamily="66" charset="0"/>
              </a:rPr>
              <a:t>Seren</a:t>
            </a:r>
            <a:r>
              <a:rPr lang="en-GB" sz="1600" dirty="0" smtClean="0">
                <a:solidFill>
                  <a:prstClr val="black"/>
                </a:solidFill>
                <a:latin typeface="Comic Sans MS" panose="030F0702030302020204" pitchFamily="66" charset="0"/>
              </a:rPr>
              <a:t>- remember commas in lists within the list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Jamie-Lee- mixed up :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Alicia- used ; instead of commas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Daniella-Used colons when you didn’t nee one- only to introduce the list.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Ben- look at number 1 </a:t>
            </a:r>
            <a:r>
              <a:rPr lang="en-GB" sz="1600" dirty="0">
                <a:solidFill>
                  <a:prstClr val="black"/>
                </a:solidFill>
                <a:latin typeface="Comic Sans MS" panose="030F0702030302020204" pitchFamily="66" charset="0"/>
              </a:rPr>
              <a:t>w</a:t>
            </a:r>
            <a:r>
              <a:rPr lang="en-GB" sz="1600" dirty="0" smtClean="0">
                <a:solidFill>
                  <a:prstClr val="black"/>
                </a:solidFill>
                <a:latin typeface="Comic Sans MS" panose="030F0702030302020204" pitchFamily="66" charset="0"/>
              </a:rPr>
              <a:t>ith Miss B</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solidFill>
                  <a:prstClr val="black"/>
                </a:solidFill>
                <a:latin typeface="Comic Sans MS" panose="030F0702030302020204" pitchFamily="66" charset="0"/>
              </a:rPr>
              <a:t>Lowenna</a:t>
            </a:r>
            <a:r>
              <a:rPr lang="en-GB" sz="1600" dirty="0" smtClean="0">
                <a:solidFill>
                  <a:prstClr val="black"/>
                </a:solidFill>
                <a:latin typeface="Comic Sans MS" panose="030F0702030302020204" pitchFamily="66" charset="0"/>
              </a:rPr>
              <a:t>- write a sentence with ;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Chris- more information need with the </a:t>
            </a:r>
            <a:r>
              <a:rPr lang="en-GB" sz="1600" dirty="0" err="1" smtClean="0">
                <a:solidFill>
                  <a:prstClr val="black"/>
                </a:solidFill>
                <a:latin typeface="Comic Sans MS" panose="030F0702030302020204" pitchFamily="66" charset="0"/>
              </a:rPr>
              <a:t>loit</a:t>
            </a:r>
            <a:r>
              <a:rPr lang="en-GB" sz="1600" dirty="0" smtClean="0">
                <a:solidFill>
                  <a:prstClr val="black"/>
                </a:solidFill>
                <a:latin typeface="Comic Sans MS" panose="030F0702030302020204" pitchFamily="66" charset="0"/>
              </a:rPr>
              <a:t> of items in number 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Rihanna- : to introduce list and ; to separate the items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Riley- think about where : goes in number 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Holly- no : used in number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prstClr val="black"/>
              </a:solidFill>
              <a:latin typeface="Comic Sans MS" panose="030F0702030302020204" pitchFamily="66" charset="0"/>
            </a:endParaRPr>
          </a:p>
        </p:txBody>
      </p:sp>
      <p:sp>
        <p:nvSpPr>
          <p:cNvPr id="11" name="TextBox 10"/>
          <p:cNvSpPr txBox="1"/>
          <p:nvPr/>
        </p:nvSpPr>
        <p:spPr>
          <a:xfrm>
            <a:off x="1275234" y="6289952"/>
            <a:ext cx="9051223" cy="408623"/>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p:txBody>
      </p:sp>
      <p:sp>
        <p:nvSpPr>
          <p:cNvPr id="12" name="Rectangle 11"/>
          <p:cNvSpPr/>
          <p:nvPr/>
        </p:nvSpPr>
        <p:spPr>
          <a:xfrm>
            <a:off x="800525" y="5494678"/>
            <a:ext cx="10386617" cy="738676"/>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Common spelling mistakes… check your spelling of these words and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edit if you need to! </a:t>
            </a:r>
          </a:p>
        </p:txBody>
      </p:sp>
    </p:spTree>
    <p:extLst>
      <p:ext uri="{BB962C8B-B14F-4D97-AF65-F5344CB8AC3E}">
        <p14:creationId xmlns:p14="http://schemas.microsoft.com/office/powerpoint/2010/main" val="34440925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756" y="609600"/>
            <a:ext cx="9127246" cy="1320800"/>
          </a:xfrm>
        </p:spPr>
        <p:txBody>
          <a:bodyPr/>
          <a:lstStyle/>
          <a:p>
            <a:r>
              <a:rPr lang="en-GB" b="1" u="sng" dirty="0" smtClean="0"/>
              <a:t>Monday 24</a:t>
            </a:r>
            <a:r>
              <a:rPr lang="en-GB" b="1" u="sng" baseline="30000" dirty="0" smtClean="0"/>
              <a:t>th</a:t>
            </a:r>
            <a:r>
              <a:rPr lang="en-GB" b="1" u="sng" dirty="0" smtClean="0"/>
              <a:t> January</a:t>
            </a:r>
            <a:endParaRPr lang="en-GB" sz="4000" b="1" u="sng" dirty="0"/>
          </a:p>
        </p:txBody>
      </p:sp>
      <p:sp>
        <p:nvSpPr>
          <p:cNvPr id="3" name="Content Placeholder 2"/>
          <p:cNvSpPr>
            <a:spLocks noGrp="1"/>
          </p:cNvSpPr>
          <p:nvPr>
            <p:ph idx="1"/>
          </p:nvPr>
        </p:nvSpPr>
        <p:spPr>
          <a:xfrm>
            <a:off x="677333" y="2160589"/>
            <a:ext cx="10999659" cy="3880773"/>
          </a:xfrm>
        </p:spPr>
        <p:txBody>
          <a:bodyPr>
            <a:normAutofit/>
          </a:bodyPr>
          <a:lstStyle/>
          <a:p>
            <a:pPr marL="0" indent="0">
              <a:buNone/>
            </a:pPr>
            <a:r>
              <a:rPr lang="en-GB" sz="2800" b="1" dirty="0" smtClean="0"/>
              <a:t>                </a:t>
            </a:r>
          </a:p>
          <a:p>
            <a:pPr marL="0" indent="0">
              <a:buNone/>
            </a:pPr>
            <a:endParaRPr lang="en-GB" sz="2800" b="1" u="sng" dirty="0"/>
          </a:p>
          <a:p>
            <a:pPr marL="0" indent="0">
              <a:buNone/>
            </a:pPr>
            <a:r>
              <a:rPr lang="en-GB" sz="2800" b="1" dirty="0" smtClean="0"/>
              <a:t>Some will even change sentences from active to passive</a:t>
            </a:r>
          </a:p>
          <a:p>
            <a:pPr marL="0" indent="0">
              <a:buNone/>
            </a:pPr>
            <a:r>
              <a:rPr lang="en-GB" sz="2800" b="1" dirty="0" smtClean="0"/>
              <a:t>Some will identify whether a sentence is active or passive.</a:t>
            </a:r>
          </a:p>
          <a:p>
            <a:pPr marL="0" indent="0">
              <a:buNone/>
            </a:pPr>
            <a:r>
              <a:rPr lang="en-GB" sz="2800" b="1" dirty="0" smtClean="0"/>
              <a:t>Most will identify the passive verbs in a sentence.</a:t>
            </a:r>
          </a:p>
          <a:p>
            <a:pPr marL="0" indent="0">
              <a:buNone/>
            </a:pPr>
            <a:r>
              <a:rPr lang="en-GB" sz="2800" b="1" dirty="0" smtClean="0"/>
              <a:t>All will identify subjects and objects in a sentence</a:t>
            </a:r>
          </a:p>
        </p:txBody>
      </p:sp>
      <p:sp>
        <p:nvSpPr>
          <p:cNvPr id="4" name="TextBox 3"/>
          <p:cNvSpPr txBox="1"/>
          <p:nvPr/>
        </p:nvSpPr>
        <p:spPr>
          <a:xfrm>
            <a:off x="-1441525" y="1683535"/>
            <a:ext cx="14276181" cy="523220"/>
          </a:xfrm>
          <a:prstGeom prst="rect">
            <a:avLst/>
          </a:prstGeom>
          <a:noFill/>
        </p:spPr>
        <p:txBody>
          <a:bodyPr wrap="square" rtlCol="0">
            <a:spAutoFit/>
          </a:bodyPr>
          <a:lstStyle/>
          <a:p>
            <a:pPr algn="ctr"/>
            <a:r>
              <a:rPr lang="en-GB" sz="2800" b="1" u="sng" dirty="0" smtClean="0"/>
              <a:t>To recognise and use the passive form.</a:t>
            </a:r>
            <a:endParaRPr lang="en-GB" sz="2800" b="1" u="sng" dirty="0"/>
          </a:p>
        </p:txBody>
      </p:sp>
    </p:spTree>
    <p:extLst>
      <p:ext uri="{BB962C8B-B14F-4D97-AF65-F5344CB8AC3E}">
        <p14:creationId xmlns:p14="http://schemas.microsoft.com/office/powerpoint/2010/main" val="1400796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A1A466D-3338-4413-814B-C269B847A133}"/>
              </a:ext>
            </a:extLst>
          </p:cNvPr>
          <p:cNvSpPr>
            <a:spLocks noGrp="1"/>
          </p:cNvSpPr>
          <p:nvPr>
            <p:ph type="body" sz="quarter" idx="11"/>
          </p:nvPr>
        </p:nvSpPr>
        <p:spPr>
          <a:xfrm>
            <a:off x="922564" y="999006"/>
            <a:ext cx="10346872" cy="5339647"/>
          </a:xfrm>
        </p:spPr>
        <p:txBody>
          <a:bodyPr>
            <a:normAutofit lnSpcReduction="10000"/>
          </a:bodyPr>
          <a:lstStyle/>
          <a:p>
            <a:r>
              <a:rPr lang="en-GB" b="1" i="0" dirty="0">
                <a:solidFill>
                  <a:srgbClr val="000000"/>
                </a:solidFill>
                <a:effectLst/>
                <a:latin typeface="Century Gothic Bold" panose="020B0702020202020204" pitchFamily="34" charset="0"/>
              </a:rPr>
              <a:t>A </a:t>
            </a:r>
            <a:r>
              <a:rPr lang="en-GB" b="1" i="0" dirty="0">
                <a:solidFill>
                  <a:srgbClr val="1D619C"/>
                </a:solidFill>
                <a:effectLst/>
                <a:latin typeface="Century Gothic Bold" panose="020B0702020202020204" pitchFamily="34" charset="0"/>
              </a:rPr>
              <a:t>verb </a:t>
            </a:r>
            <a:r>
              <a:rPr lang="en-GB" b="1" i="0" dirty="0">
                <a:solidFill>
                  <a:srgbClr val="000000"/>
                </a:solidFill>
                <a:effectLst/>
                <a:latin typeface="Century Gothic Bold" panose="020B0702020202020204" pitchFamily="34" charset="0"/>
              </a:rPr>
              <a:t>is used to express an action or a state of being. </a:t>
            </a:r>
            <a:r>
              <a:rPr lang="en-GB" sz="2000" b="1" i="0" u="none" strike="noStrike" dirty="0">
                <a:solidFill>
                  <a:srgbClr val="000000"/>
                </a:solidFill>
                <a:effectLst/>
                <a:latin typeface="Century Gothic" panose="020B0502020202020204" pitchFamily="34" charset="0"/>
              </a:rPr>
              <a:t>For example: swim, eat, is, be</a:t>
            </a:r>
            <a:r>
              <a:rPr lang="en-GB" sz="2000" b="1" dirty="0">
                <a:latin typeface="Century Gothic" panose="020B0502020202020204" pitchFamily="34" charset="0"/>
              </a:rPr>
              <a:t> </a:t>
            </a:r>
          </a:p>
          <a:p>
            <a:endParaRPr lang="en-GB" b="0" i="0" dirty="0">
              <a:solidFill>
                <a:srgbClr val="323232"/>
              </a:solidFill>
              <a:effectLst/>
              <a:latin typeface="H5PDroidSans"/>
            </a:endParaRPr>
          </a:p>
          <a:p>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passive form</a:t>
            </a:r>
            <a:r>
              <a:rPr lang="en-GB" b="1" i="0" dirty="0">
                <a:solidFill>
                  <a:srgbClr val="000000"/>
                </a:solidFill>
                <a:effectLst/>
                <a:latin typeface="Century Gothic Bold" panose="020B0702020202020204" pitchFamily="34" charset="0"/>
              </a:rPr>
              <a:t> is when the action is happening to the subject of the sentence, rather than the object. </a:t>
            </a:r>
            <a:r>
              <a:rPr lang="en-GB" sz="2000" b="1" i="0" u="none" strike="noStrike" dirty="0">
                <a:solidFill>
                  <a:srgbClr val="000000"/>
                </a:solidFill>
                <a:effectLst/>
                <a:latin typeface="Century Gothic" panose="020B0502020202020204" pitchFamily="34" charset="0"/>
              </a:rPr>
              <a:t>For example: The tree was cut down by the council. </a:t>
            </a:r>
            <a:endParaRPr lang="en-GB" b="0" dirty="0">
              <a:solidFill>
                <a:srgbClr val="323232"/>
              </a:solidFill>
              <a:latin typeface="H5PDroidSans"/>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A </a:t>
            </a:r>
            <a:r>
              <a:rPr lang="en-GB" b="1" i="0" dirty="0">
                <a:solidFill>
                  <a:srgbClr val="1D619C"/>
                </a:solidFill>
                <a:effectLst/>
                <a:latin typeface="Century Gothic Bold" panose="020B0702020202020204" pitchFamily="34" charset="0"/>
              </a:rPr>
              <a:t>passive verb</a:t>
            </a:r>
            <a:r>
              <a:rPr lang="en-GB" b="1" i="0" dirty="0">
                <a:solidFill>
                  <a:srgbClr val="000000"/>
                </a:solidFill>
                <a:effectLst/>
                <a:latin typeface="Century Gothic Bold" panose="020B0702020202020204" pitchFamily="34" charset="0"/>
              </a:rPr>
              <a:t> is used when the subject of the sentence has something done to it by somebody or something. </a:t>
            </a:r>
            <a:endParaRPr lang="en-GB" b="0" i="0" dirty="0">
              <a:solidFill>
                <a:srgbClr val="323232"/>
              </a:solidFill>
              <a:effectLst/>
              <a:latin typeface="H5PDroidSans"/>
            </a:endParaRPr>
          </a:p>
          <a:p>
            <a:pPr algn="l"/>
            <a:endParaRPr lang="en-GB" b="1" i="0" dirty="0">
              <a:solidFill>
                <a:srgbClr val="000000"/>
              </a:solidFill>
              <a:effectLst/>
              <a:latin typeface="Century Gothic Bold" panose="020B0702020202020204" pitchFamily="34" charset="0"/>
            </a:endParaRPr>
          </a:p>
          <a:p>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active form</a:t>
            </a:r>
            <a:r>
              <a:rPr lang="en-GB" b="1" i="0" dirty="0">
                <a:solidFill>
                  <a:srgbClr val="000000"/>
                </a:solidFill>
                <a:effectLst/>
                <a:latin typeface="Century Gothic Bold" panose="020B0702020202020204" pitchFamily="34" charset="0"/>
              </a:rPr>
              <a:t> is when the subject of the sentence is performing the action. </a:t>
            </a:r>
            <a:r>
              <a:rPr lang="en-GB" dirty="0">
                <a:solidFill>
                  <a:srgbClr val="000000"/>
                </a:solidFill>
                <a:latin typeface="Century Gothic Bold" panose="020B0702020202020204" pitchFamily="34" charset="0"/>
              </a:rPr>
              <a:t>For example: </a:t>
            </a:r>
            <a:r>
              <a:rPr lang="en-GB" sz="2000" b="1" i="0" u="none" strike="noStrike" dirty="0">
                <a:solidFill>
                  <a:srgbClr val="000000"/>
                </a:solidFill>
                <a:effectLst/>
                <a:latin typeface="Century Gothic" panose="020B0502020202020204" pitchFamily="34" charset="0"/>
              </a:rPr>
              <a:t>The council cut down the tree. </a:t>
            </a:r>
            <a:endParaRPr lang="en-GB" b="0" i="0" dirty="0">
              <a:solidFill>
                <a:srgbClr val="323232"/>
              </a:solidFill>
              <a:effectLst/>
              <a:latin typeface="H5PDroidSans"/>
            </a:endParaRPr>
          </a:p>
          <a:p>
            <a:pPr algn="l"/>
            <a:endParaRPr lang="en-GB" b="1" i="0" dirty="0">
              <a:solidFill>
                <a:srgbClr val="000000"/>
              </a:solidFill>
              <a:effectLst/>
              <a:latin typeface="Century Gothic Bold" panose="020B0702020202020204" pitchFamily="34" charset="0"/>
            </a:endParaRPr>
          </a:p>
          <a:p>
            <a:pPr algn="l"/>
            <a:r>
              <a:rPr lang="en-GB" b="1" i="0" dirty="0">
                <a:solidFill>
                  <a:srgbClr val="000000"/>
                </a:solidFill>
                <a:effectLst/>
                <a:latin typeface="Century Gothic Bold" panose="020B0702020202020204" pitchFamily="34" charset="0"/>
              </a:rPr>
              <a:t>An </a:t>
            </a:r>
            <a:r>
              <a:rPr lang="en-GB" b="1" i="0" dirty="0">
                <a:solidFill>
                  <a:srgbClr val="1D619C"/>
                </a:solidFill>
                <a:effectLst/>
                <a:latin typeface="Century Gothic Bold" panose="020B0702020202020204" pitchFamily="34" charset="0"/>
              </a:rPr>
              <a:t>active verb</a:t>
            </a:r>
            <a:r>
              <a:rPr lang="en-GB" b="1" i="0" dirty="0">
                <a:solidFill>
                  <a:srgbClr val="000000"/>
                </a:solidFill>
                <a:effectLst/>
                <a:latin typeface="Century Gothic Bold" panose="020B0702020202020204" pitchFamily="34" charset="0"/>
              </a:rPr>
              <a:t> is used when the subject of the sentence is </a:t>
            </a:r>
            <a:r>
              <a:rPr lang="en-GB" dirty="0">
                <a:solidFill>
                  <a:srgbClr val="000000"/>
                </a:solidFill>
                <a:latin typeface="Century Gothic Bold" panose="020B0702020202020204" pitchFamily="34" charset="0"/>
              </a:rPr>
              <a:t/>
            </a:r>
            <a:br>
              <a:rPr lang="en-GB" dirty="0">
                <a:solidFill>
                  <a:srgbClr val="000000"/>
                </a:solidFill>
                <a:latin typeface="Century Gothic Bold" panose="020B0702020202020204" pitchFamily="34" charset="0"/>
              </a:rPr>
            </a:br>
            <a:r>
              <a:rPr lang="en-GB" b="1" i="0" dirty="0">
                <a:solidFill>
                  <a:srgbClr val="000000"/>
                </a:solidFill>
                <a:effectLst/>
                <a:latin typeface="Century Gothic Bold" panose="020B0702020202020204" pitchFamily="34" charset="0"/>
              </a:rPr>
              <a:t>performing the action. </a:t>
            </a:r>
            <a:endParaRPr lang="en-GB" b="0" i="0" dirty="0">
              <a:solidFill>
                <a:srgbClr val="323232"/>
              </a:solidFill>
              <a:effectLst/>
              <a:latin typeface="H5PDroidSans"/>
            </a:endParaRPr>
          </a:p>
          <a:p>
            <a:endParaRPr lang="en-GB" dirty="0"/>
          </a:p>
        </p:txBody>
      </p:sp>
    </p:spTree>
    <p:extLst>
      <p:ext uri="{BB962C8B-B14F-4D97-AF65-F5344CB8AC3E}">
        <p14:creationId xmlns:p14="http://schemas.microsoft.com/office/powerpoint/2010/main" val="1517523774"/>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DA3E658-F68A-413A-BED6-722723751377}"/>
              </a:ext>
            </a:extLst>
          </p:cNvPr>
          <p:cNvSpPr>
            <a:spLocks noGrp="1"/>
          </p:cNvSpPr>
          <p:nvPr>
            <p:ph type="body" sz="quarter" idx="11"/>
          </p:nvPr>
        </p:nvSpPr>
        <p:spPr/>
        <p:txBody>
          <a:bodyPr/>
          <a:lstStyle/>
          <a:p>
            <a:r>
              <a:rPr lang="en-GB" b="1" i="0" dirty="0">
                <a:solidFill>
                  <a:srgbClr val="000000"/>
                </a:solidFill>
                <a:effectLst/>
                <a:latin typeface="Century Gothic Bold" panose="020B0702020202020204" pitchFamily="34" charset="0"/>
              </a:rPr>
              <a:t>Let’s start with a question about subjects and objects in sentences, which is linked to the new learning later in this lesson.</a:t>
            </a:r>
            <a:endParaRPr lang="en-GB" dirty="0"/>
          </a:p>
        </p:txBody>
      </p:sp>
    </p:spTree>
    <p:extLst>
      <p:ext uri="{BB962C8B-B14F-4D97-AF65-F5344CB8AC3E}">
        <p14:creationId xmlns:p14="http://schemas.microsoft.com/office/powerpoint/2010/main" val="2952065461"/>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C1487A0-F446-4FE6-A733-223A72BEDFD8}"/>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Nouns have different roles in a sentence. </a:t>
            </a:r>
            <a:endParaRPr lang="en-GB" dirty="0"/>
          </a:p>
        </p:txBody>
      </p:sp>
      <p:sp>
        <p:nvSpPr>
          <p:cNvPr id="3" name="Text Placeholder 2">
            <a:extLst>
              <a:ext uri="{FF2B5EF4-FFF2-40B4-BE49-F238E27FC236}">
                <a16:creationId xmlns:a16="http://schemas.microsoft.com/office/drawing/2014/main" id="{AAC6F875-59B5-46AC-9B12-CE9676FFF188}"/>
              </a:ext>
            </a:extLst>
          </p:cNvPr>
          <p:cNvSpPr>
            <a:spLocks noGrp="1"/>
          </p:cNvSpPr>
          <p:nvPr>
            <p:ph type="body" sz="quarter" idx="11"/>
          </p:nvPr>
        </p:nvSpPr>
        <p:spPr>
          <a:xfrm>
            <a:off x="261938" y="1352550"/>
            <a:ext cx="11712574" cy="4905375"/>
          </a:xfrm>
        </p:spPr>
        <p:txBody>
          <a:bodyPr/>
          <a:lstStyle/>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subject </a:t>
            </a:r>
            <a:r>
              <a:rPr lang="en-GB" b="1" i="0" dirty="0">
                <a:solidFill>
                  <a:srgbClr val="000000"/>
                </a:solidFill>
                <a:effectLst/>
                <a:latin typeface="Century Gothic Bold" panose="020B0702020202020204" pitchFamily="34" charset="0"/>
              </a:rPr>
              <a:t>of a sentence is the person or thing performing the action.</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FFBB00"/>
                </a:solidFill>
                <a:effectLst/>
                <a:latin typeface="Century Gothic Bold" panose="020B0702020202020204" pitchFamily="34" charset="0"/>
              </a:rPr>
              <a:t>object </a:t>
            </a:r>
            <a:r>
              <a:rPr lang="en-GB" b="1" i="0" dirty="0">
                <a:solidFill>
                  <a:srgbClr val="000000"/>
                </a:solidFill>
                <a:effectLst/>
                <a:latin typeface="Century Gothic Bold" panose="020B0702020202020204" pitchFamily="34" charset="0"/>
              </a:rPr>
              <a:t>of a sentence is the person or thing having the action done to it. </a:t>
            </a:r>
            <a:endParaRPr lang="en-GB" b="0" i="0" dirty="0">
              <a:solidFill>
                <a:srgbClr val="323232"/>
              </a:solidFill>
              <a:effectLst/>
              <a:latin typeface="H5PDroidSans"/>
            </a:endParaRPr>
          </a:p>
          <a:p>
            <a:pPr algn="l"/>
            <a:endParaRPr lang="en-GB" b="0" dirty="0">
              <a:solidFill>
                <a:srgbClr val="323232"/>
              </a:solidFill>
              <a:latin typeface="H5PDroidSans"/>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For example:</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man </a:t>
            </a:r>
            <a:r>
              <a:rPr lang="en-GB" b="1" i="0" dirty="0">
                <a:solidFill>
                  <a:srgbClr val="C557A8"/>
                </a:solidFill>
                <a:effectLst/>
                <a:latin typeface="Century Gothic Bold" panose="020B0702020202020204" pitchFamily="34" charset="0"/>
              </a:rPr>
              <a:t>walked </a:t>
            </a:r>
            <a:r>
              <a:rPr lang="en-GB" b="1" i="0" dirty="0">
                <a:solidFill>
                  <a:srgbClr val="000000"/>
                </a:solidFill>
                <a:effectLst/>
                <a:latin typeface="Century Gothic Bold" panose="020B0702020202020204" pitchFamily="34" charset="0"/>
              </a:rPr>
              <a:t>down the </a:t>
            </a:r>
            <a:r>
              <a:rPr lang="en-GB" b="1" i="0" dirty="0">
                <a:solidFill>
                  <a:srgbClr val="FFBB00"/>
                </a:solidFill>
                <a:effectLst/>
                <a:latin typeface="Century Gothic Bold" panose="020B0702020202020204" pitchFamily="34" charset="0"/>
              </a:rPr>
              <a:t>street</a:t>
            </a:r>
            <a:r>
              <a:rPr lang="en-GB" b="1" i="0" dirty="0">
                <a:solidFill>
                  <a:srgbClr val="000000"/>
                </a:solidFill>
                <a:effectLst/>
                <a:latin typeface="Century Gothic Bold" panose="020B0702020202020204" pitchFamily="34" charset="0"/>
              </a:rPr>
              <a:t>. </a:t>
            </a:r>
            <a:endParaRPr lang="en-GB" b="0" i="0" dirty="0">
              <a:solidFill>
                <a:srgbClr val="323232"/>
              </a:solidFill>
              <a:effectLst/>
              <a:latin typeface="H5PDroidSans"/>
            </a:endParaRPr>
          </a:p>
          <a:p>
            <a:pPr algn="l">
              <a:lnSpc>
                <a:spcPct val="100000"/>
              </a:lnSpc>
            </a:pPr>
            <a:r>
              <a:rPr lang="en-GB" i="0" dirty="0">
                <a:solidFill>
                  <a:srgbClr val="323232"/>
                </a:solidFill>
                <a:effectLst/>
                <a:latin typeface="+mn-lt"/>
              </a:rPr>
              <a:t/>
            </a:r>
            <a:br>
              <a:rPr lang="en-GB" i="0" dirty="0">
                <a:solidFill>
                  <a:srgbClr val="323232"/>
                </a:solidFill>
                <a:effectLst/>
                <a:latin typeface="+mn-lt"/>
              </a:rPr>
            </a:br>
            <a:endParaRPr lang="en-GB" i="0" dirty="0">
              <a:solidFill>
                <a:srgbClr val="F76756"/>
              </a:solidFill>
              <a:effectLst/>
              <a:latin typeface="+mn-lt"/>
            </a:endParaRPr>
          </a:p>
          <a:p>
            <a:pPr>
              <a:lnSpc>
                <a:spcPct val="100000"/>
              </a:lnSpc>
            </a:pPr>
            <a:endParaRPr lang="en-GB" dirty="0">
              <a:latin typeface="+mn-lt"/>
            </a:endParaRPr>
          </a:p>
        </p:txBody>
      </p:sp>
      <p:cxnSp>
        <p:nvCxnSpPr>
          <p:cNvPr id="5" name="Straight Arrow Connector 4">
            <a:extLst>
              <a:ext uri="{FF2B5EF4-FFF2-40B4-BE49-F238E27FC236}">
                <a16:creationId xmlns:a16="http://schemas.microsoft.com/office/drawing/2014/main" id="{F92C4278-A466-4C0B-AD73-E348534E80FB}"/>
              </a:ext>
            </a:extLst>
          </p:cNvPr>
          <p:cNvCxnSpPr>
            <a:cxnSpLocks/>
          </p:cNvCxnSpPr>
          <p:nvPr/>
        </p:nvCxnSpPr>
        <p:spPr>
          <a:xfrm rot="10800000">
            <a:off x="1150019" y="4472136"/>
            <a:ext cx="0" cy="481263"/>
          </a:xfrm>
          <a:prstGeom prst="straightConnector1">
            <a:avLst/>
          </a:prstGeom>
          <a:ln w="38100">
            <a:solidFill>
              <a:srgbClr val="1D619C"/>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4AAEFF39-8227-4415-A91A-D60AD32E1A64}"/>
              </a:ext>
            </a:extLst>
          </p:cNvPr>
          <p:cNvCxnSpPr>
            <a:cxnSpLocks/>
          </p:cNvCxnSpPr>
          <p:nvPr/>
        </p:nvCxnSpPr>
        <p:spPr>
          <a:xfrm rot="10800000">
            <a:off x="4067175" y="4472136"/>
            <a:ext cx="0" cy="481263"/>
          </a:xfrm>
          <a:prstGeom prst="straightConnector1">
            <a:avLst/>
          </a:prstGeom>
          <a:ln w="38100">
            <a:solidFill>
              <a:srgbClr val="FFBB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D08B7C60-C63A-4247-857D-5F9F309B0A70}"/>
              </a:ext>
            </a:extLst>
          </p:cNvPr>
          <p:cNvSpPr txBox="1"/>
          <p:nvPr/>
        </p:nvSpPr>
        <p:spPr>
          <a:xfrm>
            <a:off x="3515884" y="4929485"/>
            <a:ext cx="1121629" cy="400110"/>
          </a:xfrm>
          <a:prstGeom prst="rect">
            <a:avLst/>
          </a:prstGeom>
          <a:noFill/>
        </p:spPr>
        <p:txBody>
          <a:bodyPr wrap="square">
            <a:spAutoFit/>
          </a:bodyPr>
          <a:lstStyle/>
          <a:p>
            <a:pPr algn="ctr"/>
            <a:r>
              <a:rPr lang="en-GB" sz="2000" b="1" dirty="0">
                <a:solidFill>
                  <a:srgbClr val="FFBB00"/>
                </a:solidFill>
                <a:latin typeface="Century Gothic" panose="020B0502020202020204" pitchFamily="34" charset="0"/>
              </a:rPr>
              <a:t>object</a:t>
            </a:r>
            <a:endParaRPr lang="en-GB" sz="2000" dirty="0">
              <a:solidFill>
                <a:srgbClr val="FFBB00"/>
              </a:solidFill>
            </a:endParaRPr>
          </a:p>
        </p:txBody>
      </p:sp>
      <p:sp>
        <p:nvSpPr>
          <p:cNvPr id="8" name="TextBox 7">
            <a:extLst>
              <a:ext uri="{FF2B5EF4-FFF2-40B4-BE49-F238E27FC236}">
                <a16:creationId xmlns:a16="http://schemas.microsoft.com/office/drawing/2014/main" id="{A2C137ED-AB70-46BB-8D88-A6DD2C658A8F}"/>
              </a:ext>
            </a:extLst>
          </p:cNvPr>
          <p:cNvSpPr txBox="1"/>
          <p:nvPr/>
        </p:nvSpPr>
        <p:spPr>
          <a:xfrm>
            <a:off x="379654" y="4929485"/>
            <a:ext cx="1121629" cy="400110"/>
          </a:xfrm>
          <a:prstGeom prst="rect">
            <a:avLst/>
          </a:prstGeom>
          <a:noFill/>
        </p:spPr>
        <p:txBody>
          <a:bodyPr wrap="square">
            <a:spAutoFit/>
          </a:bodyPr>
          <a:lstStyle/>
          <a:p>
            <a:pPr algn="ctr"/>
            <a:r>
              <a:rPr lang="en-GB" sz="2000" b="1" dirty="0">
                <a:solidFill>
                  <a:srgbClr val="1D619C"/>
                </a:solidFill>
                <a:latin typeface="Century Gothic" panose="020B0502020202020204" pitchFamily="34" charset="0"/>
              </a:rPr>
              <a:t>subject</a:t>
            </a:r>
            <a:endParaRPr lang="en-GB" sz="2000" dirty="0"/>
          </a:p>
        </p:txBody>
      </p:sp>
      <p:cxnSp>
        <p:nvCxnSpPr>
          <p:cNvPr id="9" name="Straight Arrow Connector 8">
            <a:extLst>
              <a:ext uri="{FF2B5EF4-FFF2-40B4-BE49-F238E27FC236}">
                <a16:creationId xmlns:a16="http://schemas.microsoft.com/office/drawing/2014/main" id="{308FCCCE-274A-4AF2-BA81-06CC025ACBBE}"/>
              </a:ext>
            </a:extLst>
          </p:cNvPr>
          <p:cNvCxnSpPr>
            <a:cxnSpLocks/>
          </p:cNvCxnSpPr>
          <p:nvPr/>
        </p:nvCxnSpPr>
        <p:spPr>
          <a:xfrm rot="10800000">
            <a:off x="1905966" y="4472136"/>
            <a:ext cx="0" cy="481263"/>
          </a:xfrm>
          <a:prstGeom prst="straightConnector1">
            <a:avLst/>
          </a:prstGeom>
          <a:ln w="38100">
            <a:solidFill>
              <a:srgbClr val="D687C2"/>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4D739B0F-99D9-4626-A0BB-86F24BB7D5B6}"/>
              </a:ext>
            </a:extLst>
          </p:cNvPr>
          <p:cNvSpPr txBox="1"/>
          <p:nvPr/>
        </p:nvSpPr>
        <p:spPr>
          <a:xfrm>
            <a:off x="1354675" y="4929485"/>
            <a:ext cx="1121629" cy="400110"/>
          </a:xfrm>
          <a:prstGeom prst="rect">
            <a:avLst/>
          </a:prstGeom>
          <a:noFill/>
        </p:spPr>
        <p:txBody>
          <a:bodyPr wrap="square">
            <a:spAutoFit/>
          </a:bodyPr>
          <a:lstStyle/>
          <a:p>
            <a:pPr algn="ctr"/>
            <a:r>
              <a:rPr lang="en-GB" sz="2000" b="1" dirty="0">
                <a:solidFill>
                  <a:srgbClr val="D687C2"/>
                </a:solidFill>
                <a:latin typeface="Century Gothic" panose="020B0502020202020204" pitchFamily="34" charset="0"/>
              </a:rPr>
              <a:t>verb</a:t>
            </a:r>
            <a:endParaRPr lang="en-GB" sz="2000" dirty="0">
              <a:solidFill>
                <a:srgbClr val="D687C2"/>
              </a:solidFill>
            </a:endParaRPr>
          </a:p>
        </p:txBody>
      </p:sp>
    </p:spTree>
    <p:extLst>
      <p:ext uri="{BB962C8B-B14F-4D97-AF65-F5344CB8AC3E}">
        <p14:creationId xmlns:p14="http://schemas.microsoft.com/office/powerpoint/2010/main" val="3442315397"/>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16261CC-2C2B-442A-83D7-ECB277E7492F}"/>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Label the boxes with V (verb), S (subject) and O (object).</a:t>
            </a:r>
            <a:endParaRPr lang="en-GB" dirty="0"/>
          </a:p>
        </p:txBody>
      </p:sp>
      <p:sp>
        <p:nvSpPr>
          <p:cNvPr id="3" name="Text Placeholder 2">
            <a:extLst>
              <a:ext uri="{FF2B5EF4-FFF2-40B4-BE49-F238E27FC236}">
                <a16:creationId xmlns:a16="http://schemas.microsoft.com/office/drawing/2014/main" id="{25573D06-BF2A-42A5-BA8B-2287D871BC12}"/>
              </a:ext>
            </a:extLst>
          </p:cNvPr>
          <p:cNvSpPr>
            <a:spLocks noGrp="1"/>
          </p:cNvSpPr>
          <p:nvPr>
            <p:ph type="body" sz="quarter" idx="11"/>
          </p:nvPr>
        </p:nvSpPr>
        <p:spPr>
          <a:xfrm>
            <a:off x="261938" y="3019425"/>
            <a:ext cx="11712574" cy="2245301"/>
          </a:xfrm>
        </p:spPr>
        <p:txBody>
          <a:bodyPr/>
          <a:lstStyle/>
          <a:p>
            <a:r>
              <a:rPr lang="en-GB" b="1" i="0" dirty="0">
                <a:solidFill>
                  <a:srgbClr val="000000"/>
                </a:solidFill>
                <a:effectLst/>
                <a:latin typeface="Century Gothic Bold" panose="020B0702020202020204" pitchFamily="34" charset="0"/>
              </a:rPr>
              <a:t>The team worked hard on the project. </a:t>
            </a:r>
            <a:endParaRPr lang="en-GB" dirty="0"/>
          </a:p>
        </p:txBody>
      </p:sp>
      <p:pic>
        <p:nvPicPr>
          <p:cNvPr id="4" name="Picture 3" descr="A picture containing doll, vector graphics&#10;&#10;Description automatically generated">
            <a:extLst>
              <a:ext uri="{FF2B5EF4-FFF2-40B4-BE49-F238E27FC236}">
                <a16:creationId xmlns:a16="http://schemas.microsoft.com/office/drawing/2014/main" id="{F6DB5062-5729-48F6-B061-513FA1BF964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931" t="25874" r="22931" b="22523"/>
          <a:stretch/>
        </p:blipFill>
        <p:spPr>
          <a:xfrm>
            <a:off x="7941019" y="3132570"/>
            <a:ext cx="3527900" cy="2422008"/>
          </a:xfrm>
          <a:prstGeom prst="rect">
            <a:avLst/>
          </a:prstGeom>
        </p:spPr>
      </p:pic>
      <p:grpSp>
        <p:nvGrpSpPr>
          <p:cNvPr id="14" name="Group 13">
            <a:extLst>
              <a:ext uri="{FF2B5EF4-FFF2-40B4-BE49-F238E27FC236}">
                <a16:creationId xmlns:a16="http://schemas.microsoft.com/office/drawing/2014/main" id="{107CC91B-600D-48FF-B390-C731B25234CE}"/>
              </a:ext>
            </a:extLst>
          </p:cNvPr>
          <p:cNvGrpSpPr/>
          <p:nvPr/>
        </p:nvGrpSpPr>
        <p:grpSpPr>
          <a:xfrm>
            <a:off x="826213" y="2149787"/>
            <a:ext cx="624548" cy="960884"/>
            <a:chOff x="2952294" y="1845389"/>
            <a:chExt cx="624548" cy="960884"/>
          </a:xfrm>
        </p:grpSpPr>
        <p:sp>
          <p:nvSpPr>
            <p:cNvPr id="15" name="Rectangle 14">
              <a:extLst>
                <a:ext uri="{FF2B5EF4-FFF2-40B4-BE49-F238E27FC236}">
                  <a16:creationId xmlns:a16="http://schemas.microsoft.com/office/drawing/2014/main" id="{62395906-0CF3-4489-A4B5-E558D5C70FAF}"/>
                </a:ext>
              </a:extLst>
            </p:cNvPr>
            <p:cNvSpPr>
              <a:spLocks noChangeAspect="1"/>
            </p:cNvSpPr>
            <p:nvPr/>
          </p:nvSpPr>
          <p:spPr>
            <a:xfrm>
              <a:off x="2952294" y="1845389"/>
              <a:ext cx="624548" cy="62454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F76756"/>
                </a:solidFill>
                <a:latin typeface="Century Gothic" panose="020B0502020202020204" pitchFamily="34" charset="0"/>
              </a:endParaRPr>
            </a:p>
          </p:txBody>
        </p:sp>
        <p:cxnSp>
          <p:nvCxnSpPr>
            <p:cNvPr id="16" name="Straight Arrow Connector 15">
              <a:extLst>
                <a:ext uri="{FF2B5EF4-FFF2-40B4-BE49-F238E27FC236}">
                  <a16:creationId xmlns:a16="http://schemas.microsoft.com/office/drawing/2014/main" id="{E6E032D0-300F-4341-8C2B-19A3F89B552B}"/>
                </a:ext>
              </a:extLst>
            </p:cNvPr>
            <p:cNvCxnSpPr>
              <a:cxnSpLocks/>
              <a:stCxn id="15" idx="2"/>
            </p:cNvCxnSpPr>
            <p:nvPr/>
          </p:nvCxnSpPr>
          <p:spPr>
            <a:xfrm>
              <a:off x="3264568" y="2469937"/>
              <a:ext cx="0" cy="33633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7" name="Group 16">
            <a:extLst>
              <a:ext uri="{FF2B5EF4-FFF2-40B4-BE49-F238E27FC236}">
                <a16:creationId xmlns:a16="http://schemas.microsoft.com/office/drawing/2014/main" id="{A3CF1AE9-422E-45CB-84BD-7365587AE427}"/>
              </a:ext>
            </a:extLst>
          </p:cNvPr>
          <p:cNvGrpSpPr/>
          <p:nvPr/>
        </p:nvGrpSpPr>
        <p:grpSpPr>
          <a:xfrm>
            <a:off x="1787271" y="2149787"/>
            <a:ext cx="624548" cy="960884"/>
            <a:chOff x="2952294" y="1845389"/>
            <a:chExt cx="624548" cy="960884"/>
          </a:xfrm>
        </p:grpSpPr>
        <p:sp>
          <p:nvSpPr>
            <p:cNvPr id="18" name="Rectangle 17">
              <a:extLst>
                <a:ext uri="{FF2B5EF4-FFF2-40B4-BE49-F238E27FC236}">
                  <a16:creationId xmlns:a16="http://schemas.microsoft.com/office/drawing/2014/main" id="{F9D35139-109E-4346-886F-EE9F4D83DBA1}"/>
                </a:ext>
              </a:extLst>
            </p:cNvPr>
            <p:cNvSpPr>
              <a:spLocks noChangeAspect="1"/>
            </p:cNvSpPr>
            <p:nvPr/>
          </p:nvSpPr>
          <p:spPr>
            <a:xfrm>
              <a:off x="2952294" y="1845389"/>
              <a:ext cx="624548" cy="62454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F76756"/>
                </a:solidFill>
                <a:latin typeface="Century Gothic" panose="020B0502020202020204" pitchFamily="34" charset="0"/>
              </a:endParaRPr>
            </a:p>
          </p:txBody>
        </p:sp>
        <p:cxnSp>
          <p:nvCxnSpPr>
            <p:cNvPr id="19" name="Straight Arrow Connector 18">
              <a:extLst>
                <a:ext uri="{FF2B5EF4-FFF2-40B4-BE49-F238E27FC236}">
                  <a16:creationId xmlns:a16="http://schemas.microsoft.com/office/drawing/2014/main" id="{4B5F8589-35C6-4B9F-A8FD-E219D4771D1D}"/>
                </a:ext>
              </a:extLst>
            </p:cNvPr>
            <p:cNvCxnSpPr>
              <a:cxnSpLocks/>
              <a:stCxn id="18" idx="2"/>
            </p:cNvCxnSpPr>
            <p:nvPr/>
          </p:nvCxnSpPr>
          <p:spPr>
            <a:xfrm>
              <a:off x="3264568" y="2469937"/>
              <a:ext cx="0" cy="33633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B6435AEA-803B-473D-8A3C-8FC83C6E76BD}"/>
              </a:ext>
            </a:extLst>
          </p:cNvPr>
          <p:cNvGrpSpPr/>
          <p:nvPr/>
        </p:nvGrpSpPr>
        <p:grpSpPr>
          <a:xfrm>
            <a:off x="4071115" y="2149787"/>
            <a:ext cx="624548" cy="960884"/>
            <a:chOff x="2952294" y="1845389"/>
            <a:chExt cx="624548" cy="960884"/>
          </a:xfrm>
        </p:grpSpPr>
        <p:sp>
          <p:nvSpPr>
            <p:cNvPr id="21" name="Rectangle 20">
              <a:extLst>
                <a:ext uri="{FF2B5EF4-FFF2-40B4-BE49-F238E27FC236}">
                  <a16:creationId xmlns:a16="http://schemas.microsoft.com/office/drawing/2014/main" id="{85A72BE2-8BC5-46D0-AB6A-2DED0A1F1723}"/>
                </a:ext>
              </a:extLst>
            </p:cNvPr>
            <p:cNvSpPr>
              <a:spLocks noChangeAspect="1"/>
            </p:cNvSpPr>
            <p:nvPr/>
          </p:nvSpPr>
          <p:spPr>
            <a:xfrm>
              <a:off x="2952294" y="1845389"/>
              <a:ext cx="624548" cy="62454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F76756"/>
                </a:solidFill>
                <a:latin typeface="Century Gothic" panose="020B0502020202020204" pitchFamily="34" charset="0"/>
              </a:endParaRPr>
            </a:p>
          </p:txBody>
        </p:sp>
        <p:cxnSp>
          <p:nvCxnSpPr>
            <p:cNvPr id="22" name="Straight Arrow Connector 21">
              <a:extLst>
                <a:ext uri="{FF2B5EF4-FFF2-40B4-BE49-F238E27FC236}">
                  <a16:creationId xmlns:a16="http://schemas.microsoft.com/office/drawing/2014/main" id="{BE3B40B0-03F8-4B05-96B7-F63DF31FF8B7}"/>
                </a:ext>
              </a:extLst>
            </p:cNvPr>
            <p:cNvCxnSpPr>
              <a:cxnSpLocks/>
              <a:stCxn id="21" idx="2"/>
            </p:cNvCxnSpPr>
            <p:nvPr/>
          </p:nvCxnSpPr>
          <p:spPr>
            <a:xfrm>
              <a:off x="3264568" y="2469937"/>
              <a:ext cx="0" cy="33633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63305352"/>
      </p:ext>
    </p:extLst>
  </p:cSld>
  <p:clrMapOvr>
    <a:masterClrMapping/>
  </p:clrMapOvr>
  <p:transition spd="slow">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16261CC-2C2B-442A-83D7-ECB277E7492F}"/>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Label the boxes with V (verb), S (subject) and O (object).</a:t>
            </a:r>
            <a:endParaRPr lang="en-GB" dirty="0"/>
          </a:p>
        </p:txBody>
      </p:sp>
      <p:sp>
        <p:nvSpPr>
          <p:cNvPr id="3" name="Text Placeholder 2">
            <a:extLst>
              <a:ext uri="{FF2B5EF4-FFF2-40B4-BE49-F238E27FC236}">
                <a16:creationId xmlns:a16="http://schemas.microsoft.com/office/drawing/2014/main" id="{25573D06-BF2A-42A5-BA8B-2287D871BC12}"/>
              </a:ext>
            </a:extLst>
          </p:cNvPr>
          <p:cNvSpPr>
            <a:spLocks noGrp="1"/>
          </p:cNvSpPr>
          <p:nvPr>
            <p:ph type="body" sz="quarter" idx="11"/>
          </p:nvPr>
        </p:nvSpPr>
        <p:spPr>
          <a:xfrm>
            <a:off x="261938" y="3019425"/>
            <a:ext cx="11712574" cy="2245301"/>
          </a:xfrm>
        </p:spPr>
        <p:txBody>
          <a:bodyPr/>
          <a:lstStyle/>
          <a:p>
            <a:r>
              <a:rPr lang="en-GB" b="1" i="0" dirty="0">
                <a:solidFill>
                  <a:srgbClr val="000000"/>
                </a:solidFill>
                <a:effectLst/>
                <a:latin typeface="Century Gothic Bold" panose="020B0702020202020204" pitchFamily="34" charset="0"/>
              </a:rPr>
              <a:t>The team worked hard on the project. </a:t>
            </a:r>
            <a:endParaRPr lang="en-GB" dirty="0"/>
          </a:p>
        </p:txBody>
      </p:sp>
      <p:pic>
        <p:nvPicPr>
          <p:cNvPr id="4" name="Picture 3" descr="A picture containing doll, vector graphics&#10;&#10;Description automatically generated">
            <a:extLst>
              <a:ext uri="{FF2B5EF4-FFF2-40B4-BE49-F238E27FC236}">
                <a16:creationId xmlns:a16="http://schemas.microsoft.com/office/drawing/2014/main" id="{F6DB5062-5729-48F6-B061-513FA1BF964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931" t="25874" r="22931" b="22523"/>
          <a:stretch/>
        </p:blipFill>
        <p:spPr>
          <a:xfrm>
            <a:off x="7941019" y="3132570"/>
            <a:ext cx="3527900" cy="2422008"/>
          </a:xfrm>
          <a:prstGeom prst="rect">
            <a:avLst/>
          </a:prstGeom>
        </p:spPr>
      </p:pic>
      <p:grpSp>
        <p:nvGrpSpPr>
          <p:cNvPr id="5" name="Group 4">
            <a:extLst>
              <a:ext uri="{FF2B5EF4-FFF2-40B4-BE49-F238E27FC236}">
                <a16:creationId xmlns:a16="http://schemas.microsoft.com/office/drawing/2014/main" id="{DFDF2855-56F8-4626-8AD0-8566A3DCE225}"/>
              </a:ext>
            </a:extLst>
          </p:cNvPr>
          <p:cNvGrpSpPr/>
          <p:nvPr/>
        </p:nvGrpSpPr>
        <p:grpSpPr>
          <a:xfrm>
            <a:off x="826213" y="2149787"/>
            <a:ext cx="624548" cy="960884"/>
            <a:chOff x="2952294" y="1845389"/>
            <a:chExt cx="624548" cy="960884"/>
          </a:xfrm>
        </p:grpSpPr>
        <p:sp>
          <p:nvSpPr>
            <p:cNvPr id="6" name="Rectangle 5">
              <a:extLst>
                <a:ext uri="{FF2B5EF4-FFF2-40B4-BE49-F238E27FC236}">
                  <a16:creationId xmlns:a16="http://schemas.microsoft.com/office/drawing/2014/main" id="{64D69D59-BBC8-4A83-9182-744FE9AF0235}"/>
                </a:ext>
              </a:extLst>
            </p:cNvPr>
            <p:cNvSpPr>
              <a:spLocks noChangeAspect="1"/>
            </p:cNvSpPr>
            <p:nvPr/>
          </p:nvSpPr>
          <p:spPr>
            <a:xfrm>
              <a:off x="2952294" y="1845389"/>
              <a:ext cx="624548" cy="62454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76756"/>
                  </a:solidFill>
                  <a:latin typeface="Century Gothic" panose="020B0502020202020204" pitchFamily="34" charset="0"/>
                </a:rPr>
                <a:t>S</a:t>
              </a:r>
            </a:p>
          </p:txBody>
        </p:sp>
        <p:cxnSp>
          <p:nvCxnSpPr>
            <p:cNvPr id="7" name="Straight Arrow Connector 6">
              <a:extLst>
                <a:ext uri="{FF2B5EF4-FFF2-40B4-BE49-F238E27FC236}">
                  <a16:creationId xmlns:a16="http://schemas.microsoft.com/office/drawing/2014/main" id="{2B7DAFD9-80C1-42F3-BA82-F787CECA2CBD}"/>
                </a:ext>
              </a:extLst>
            </p:cNvPr>
            <p:cNvCxnSpPr>
              <a:cxnSpLocks/>
              <a:stCxn id="6" idx="2"/>
            </p:cNvCxnSpPr>
            <p:nvPr/>
          </p:nvCxnSpPr>
          <p:spPr>
            <a:xfrm>
              <a:off x="3264568" y="2469937"/>
              <a:ext cx="0" cy="33633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FD8342F3-025D-47AC-9F11-E96BF47FBEF6}"/>
              </a:ext>
            </a:extLst>
          </p:cNvPr>
          <p:cNvGrpSpPr/>
          <p:nvPr/>
        </p:nvGrpSpPr>
        <p:grpSpPr>
          <a:xfrm>
            <a:off x="1787271" y="2149787"/>
            <a:ext cx="624548" cy="960884"/>
            <a:chOff x="2952294" y="1845389"/>
            <a:chExt cx="624548" cy="960884"/>
          </a:xfrm>
        </p:grpSpPr>
        <p:sp>
          <p:nvSpPr>
            <p:cNvPr id="9" name="Rectangle 8">
              <a:extLst>
                <a:ext uri="{FF2B5EF4-FFF2-40B4-BE49-F238E27FC236}">
                  <a16:creationId xmlns:a16="http://schemas.microsoft.com/office/drawing/2014/main" id="{D309F1FB-1FF3-44AC-80CD-FA0177DC4D64}"/>
                </a:ext>
              </a:extLst>
            </p:cNvPr>
            <p:cNvSpPr>
              <a:spLocks noChangeAspect="1"/>
            </p:cNvSpPr>
            <p:nvPr/>
          </p:nvSpPr>
          <p:spPr>
            <a:xfrm>
              <a:off x="2952294" y="1845389"/>
              <a:ext cx="624548" cy="62454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76756"/>
                  </a:solidFill>
                  <a:latin typeface="Century Gothic" panose="020B0502020202020204" pitchFamily="34" charset="0"/>
                </a:rPr>
                <a:t>V</a:t>
              </a:r>
            </a:p>
          </p:txBody>
        </p:sp>
        <p:cxnSp>
          <p:nvCxnSpPr>
            <p:cNvPr id="10" name="Straight Arrow Connector 9">
              <a:extLst>
                <a:ext uri="{FF2B5EF4-FFF2-40B4-BE49-F238E27FC236}">
                  <a16:creationId xmlns:a16="http://schemas.microsoft.com/office/drawing/2014/main" id="{B30C3681-97E6-4505-A14F-B91FCE9610D8}"/>
                </a:ext>
              </a:extLst>
            </p:cNvPr>
            <p:cNvCxnSpPr>
              <a:cxnSpLocks/>
              <a:stCxn id="9" idx="2"/>
            </p:cNvCxnSpPr>
            <p:nvPr/>
          </p:nvCxnSpPr>
          <p:spPr>
            <a:xfrm>
              <a:off x="3264568" y="2469937"/>
              <a:ext cx="0" cy="33633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1" name="Group 10">
            <a:extLst>
              <a:ext uri="{FF2B5EF4-FFF2-40B4-BE49-F238E27FC236}">
                <a16:creationId xmlns:a16="http://schemas.microsoft.com/office/drawing/2014/main" id="{AE3188E6-A7F5-4F3B-A16D-331CAA632B24}"/>
              </a:ext>
            </a:extLst>
          </p:cNvPr>
          <p:cNvGrpSpPr/>
          <p:nvPr/>
        </p:nvGrpSpPr>
        <p:grpSpPr>
          <a:xfrm>
            <a:off x="4071115" y="2149787"/>
            <a:ext cx="624548" cy="960884"/>
            <a:chOff x="2952294" y="1845389"/>
            <a:chExt cx="624548" cy="960884"/>
          </a:xfrm>
        </p:grpSpPr>
        <p:sp>
          <p:nvSpPr>
            <p:cNvPr id="12" name="Rectangle 11">
              <a:extLst>
                <a:ext uri="{FF2B5EF4-FFF2-40B4-BE49-F238E27FC236}">
                  <a16:creationId xmlns:a16="http://schemas.microsoft.com/office/drawing/2014/main" id="{ABF41967-4B78-4B2D-BBC3-7189AD364AF1}"/>
                </a:ext>
              </a:extLst>
            </p:cNvPr>
            <p:cNvSpPr>
              <a:spLocks noChangeAspect="1"/>
            </p:cNvSpPr>
            <p:nvPr/>
          </p:nvSpPr>
          <p:spPr>
            <a:xfrm>
              <a:off x="2952294" y="1845389"/>
              <a:ext cx="624548" cy="62454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76756"/>
                  </a:solidFill>
                  <a:latin typeface="Century Gothic" panose="020B0502020202020204" pitchFamily="34" charset="0"/>
                </a:rPr>
                <a:t>O</a:t>
              </a:r>
            </a:p>
          </p:txBody>
        </p:sp>
        <p:cxnSp>
          <p:nvCxnSpPr>
            <p:cNvPr id="13" name="Straight Arrow Connector 12">
              <a:extLst>
                <a:ext uri="{FF2B5EF4-FFF2-40B4-BE49-F238E27FC236}">
                  <a16:creationId xmlns:a16="http://schemas.microsoft.com/office/drawing/2014/main" id="{30C40AE7-318D-4561-91B7-64FAE6D18FF7}"/>
                </a:ext>
              </a:extLst>
            </p:cNvPr>
            <p:cNvCxnSpPr>
              <a:cxnSpLocks/>
              <a:stCxn id="12" idx="2"/>
            </p:cNvCxnSpPr>
            <p:nvPr/>
          </p:nvCxnSpPr>
          <p:spPr>
            <a:xfrm>
              <a:off x="3264568" y="2469937"/>
              <a:ext cx="0" cy="33633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60965134"/>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DA3E658-F68A-413A-BED6-722723751377}"/>
              </a:ext>
            </a:extLst>
          </p:cNvPr>
          <p:cNvSpPr>
            <a:spLocks noGrp="1"/>
          </p:cNvSpPr>
          <p:nvPr>
            <p:ph type="body" sz="quarter" idx="11"/>
          </p:nvPr>
        </p:nvSpPr>
        <p:spPr/>
        <p:txBody>
          <a:bodyPr/>
          <a:lstStyle/>
          <a:p>
            <a:r>
              <a:rPr lang="en-GB" b="1" i="0" dirty="0">
                <a:solidFill>
                  <a:srgbClr val="000000"/>
                </a:solidFill>
                <a:effectLst/>
                <a:latin typeface="Century Gothic Bold" panose="020B0702020202020204" pitchFamily="34" charset="0"/>
              </a:rPr>
              <a:t>Now that we are ready to move on, we can learn about the passive verb.</a:t>
            </a:r>
            <a:endParaRPr lang="en-GB" dirty="0"/>
          </a:p>
        </p:txBody>
      </p:sp>
    </p:spTree>
    <p:extLst>
      <p:ext uri="{BB962C8B-B14F-4D97-AF65-F5344CB8AC3E}">
        <p14:creationId xmlns:p14="http://schemas.microsoft.com/office/powerpoint/2010/main" val="4116343399"/>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r>
              <a:rPr lang="en-GB" b="1" i="0" dirty="0">
                <a:solidFill>
                  <a:srgbClr val="000000"/>
                </a:solidFill>
                <a:effectLst/>
                <a:latin typeface="Century Gothic Bold" panose="020B0702020202020204" pitchFamily="34" charset="0"/>
              </a:rPr>
              <a:t>When a sentence is in the active form, the </a:t>
            </a:r>
            <a:r>
              <a:rPr lang="en-GB" b="1" i="0" dirty="0">
                <a:solidFill>
                  <a:srgbClr val="1D619C"/>
                </a:solidFill>
                <a:effectLst/>
                <a:latin typeface="Century Gothic Bold" panose="020B0702020202020204" pitchFamily="34" charset="0"/>
              </a:rPr>
              <a:t>subject </a:t>
            </a:r>
            <a:r>
              <a:rPr lang="en-GB" b="1" i="0" dirty="0">
                <a:solidFill>
                  <a:srgbClr val="000000"/>
                </a:solidFill>
                <a:effectLst/>
                <a:latin typeface="Century Gothic Bold" panose="020B0702020202020204" pitchFamily="34" charset="0"/>
              </a:rPr>
              <a:t>is performing the action.</a:t>
            </a:r>
            <a:endParaRPr lang="en-GB" dirty="0"/>
          </a:p>
        </p:txBody>
      </p:sp>
      <p:sp>
        <p:nvSpPr>
          <p:cNvPr id="3" name="Text Placeholder 2">
            <a:extLst>
              <a:ext uri="{FF2B5EF4-FFF2-40B4-BE49-F238E27FC236}">
                <a16:creationId xmlns:a16="http://schemas.microsoft.com/office/drawing/2014/main" id="{44D736F0-F110-4500-8F9E-A5D39855A988}"/>
              </a:ext>
            </a:extLst>
          </p:cNvPr>
          <p:cNvSpPr>
            <a:spLocks noGrp="1"/>
          </p:cNvSpPr>
          <p:nvPr>
            <p:ph type="body" sz="quarter" idx="11"/>
          </p:nvPr>
        </p:nvSpPr>
        <p:spPr>
          <a:xfrm>
            <a:off x="261938" y="1581150"/>
            <a:ext cx="11712574" cy="4987493"/>
          </a:xfrm>
        </p:spPr>
        <p:txBody>
          <a:bodyPr/>
          <a:lstStyle/>
          <a:p>
            <a:pPr algn="l"/>
            <a:r>
              <a:rPr lang="en-GB" b="1" i="0" dirty="0">
                <a:solidFill>
                  <a:srgbClr val="000000"/>
                </a:solidFill>
                <a:effectLst/>
                <a:latin typeface="Century Gothic Bold" panose="020B0702020202020204" pitchFamily="34" charset="0"/>
              </a:rPr>
              <a:t>The sentence uses the </a:t>
            </a:r>
            <a:r>
              <a:rPr lang="en-GB" b="1" i="0" dirty="0">
                <a:solidFill>
                  <a:srgbClr val="C557A8"/>
                </a:solidFill>
                <a:effectLst/>
                <a:latin typeface="Century Gothic Bold" panose="020B0702020202020204" pitchFamily="34" charset="0"/>
              </a:rPr>
              <a:t>active verb</a:t>
            </a:r>
            <a:r>
              <a:rPr lang="en-GB" b="1" i="0" dirty="0">
                <a:solidFill>
                  <a:srgbClr val="000000"/>
                </a:solidFill>
                <a:effectLst/>
                <a:latin typeface="Century Gothic Bold" panose="020B0702020202020204" pitchFamily="34" charset="0"/>
              </a:rPr>
              <a:t>. </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For example:</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cat </a:t>
            </a:r>
            <a:r>
              <a:rPr lang="en-GB" b="1" i="0" dirty="0">
                <a:solidFill>
                  <a:srgbClr val="C557A8"/>
                </a:solidFill>
                <a:effectLst/>
                <a:latin typeface="Century Gothic Bold" panose="020B0702020202020204" pitchFamily="34" charset="0"/>
              </a:rPr>
              <a:t>saw </a:t>
            </a:r>
            <a:r>
              <a:rPr lang="en-GB" b="1" i="0" dirty="0">
                <a:solidFill>
                  <a:srgbClr val="000000"/>
                </a:solidFill>
                <a:effectLst/>
                <a:latin typeface="Century Gothic Bold" panose="020B0702020202020204" pitchFamily="34" charset="0"/>
              </a:rPr>
              <a:t>the mouse. </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endParaRPr lang="en-GB" b="0" dirty="0">
              <a:solidFill>
                <a:srgbClr val="323232"/>
              </a:solidFill>
              <a:latin typeface="H5PDroidSans"/>
            </a:endParaRPr>
          </a:p>
          <a:p>
            <a:pPr algn="l"/>
            <a:r>
              <a:rPr lang="en-GB" b="1" i="0" dirty="0">
                <a:solidFill>
                  <a:srgbClr val="000000"/>
                </a:solidFill>
                <a:effectLst/>
                <a:latin typeface="Century Gothic Bold" panose="020B0702020202020204" pitchFamily="34" charset="0"/>
              </a:rPr>
              <a:t>The </a:t>
            </a:r>
            <a:r>
              <a:rPr lang="en-GB" dirty="0">
                <a:solidFill>
                  <a:srgbClr val="000000"/>
                </a:solidFill>
                <a:latin typeface="Century Gothic Bold" panose="020B0702020202020204" pitchFamily="34" charset="0"/>
              </a:rPr>
              <a:t>cat (subject)</a:t>
            </a:r>
            <a:r>
              <a:rPr lang="en-GB" b="1" i="0" dirty="0">
                <a:solidFill>
                  <a:srgbClr val="000000"/>
                </a:solidFill>
                <a:effectLst/>
                <a:latin typeface="Century Gothic Bold" panose="020B0702020202020204" pitchFamily="34" charset="0"/>
              </a:rPr>
              <a:t> is performing the action of seeing.</a:t>
            </a:r>
            <a:endParaRPr lang="en-GB" b="0" i="0" dirty="0">
              <a:solidFill>
                <a:srgbClr val="323232"/>
              </a:solidFill>
              <a:effectLst/>
              <a:latin typeface="H5PDroidSans"/>
            </a:endParaRPr>
          </a:p>
          <a:p>
            <a:endParaRPr lang="en-GB" dirty="0"/>
          </a:p>
        </p:txBody>
      </p:sp>
      <p:pic>
        <p:nvPicPr>
          <p:cNvPr id="5" name="Picture 4">
            <a:extLst>
              <a:ext uri="{FF2B5EF4-FFF2-40B4-BE49-F238E27FC236}">
                <a16:creationId xmlns:a16="http://schemas.microsoft.com/office/drawing/2014/main" id="{945761C9-4032-41F7-AC30-5EF4C61106E4}"/>
              </a:ext>
            </a:extLst>
          </p:cNvPr>
          <p:cNvPicPr>
            <a:picLocks noChangeAspect="1"/>
          </p:cNvPicPr>
          <p:nvPr/>
        </p:nvPicPr>
        <p:blipFill>
          <a:blip r:embed="rId2"/>
          <a:stretch>
            <a:fillRect/>
          </a:stretch>
        </p:blipFill>
        <p:spPr>
          <a:xfrm>
            <a:off x="308928" y="6271971"/>
            <a:ext cx="325945" cy="406400"/>
          </a:xfrm>
          <a:prstGeom prst="rect">
            <a:avLst/>
          </a:prstGeom>
        </p:spPr>
      </p:pic>
      <p:grpSp>
        <p:nvGrpSpPr>
          <p:cNvPr id="7" name="Group 6">
            <a:extLst>
              <a:ext uri="{FF2B5EF4-FFF2-40B4-BE49-F238E27FC236}">
                <a16:creationId xmlns:a16="http://schemas.microsoft.com/office/drawing/2014/main" id="{EBE26A6D-210F-4BE0-BB7E-65C2636BAEEC}"/>
              </a:ext>
            </a:extLst>
          </p:cNvPr>
          <p:cNvGrpSpPr/>
          <p:nvPr/>
        </p:nvGrpSpPr>
        <p:grpSpPr>
          <a:xfrm>
            <a:off x="7481490" y="4778748"/>
            <a:ext cx="2023966" cy="1751795"/>
            <a:chOff x="8966446" y="2678839"/>
            <a:chExt cx="2693899" cy="2331639"/>
          </a:xfrm>
        </p:grpSpPr>
        <p:pic>
          <p:nvPicPr>
            <p:cNvPr id="8" name="Picture 7">
              <a:extLst>
                <a:ext uri="{FF2B5EF4-FFF2-40B4-BE49-F238E27FC236}">
                  <a16:creationId xmlns:a16="http://schemas.microsoft.com/office/drawing/2014/main" id="{3893457C-A265-47FA-AFAB-2FE8767C70CB}"/>
                </a:ext>
              </a:extLst>
            </p:cNvPr>
            <p:cNvPicPr>
              <a:picLocks noChangeAspect="1"/>
            </p:cNvPicPr>
            <p:nvPr/>
          </p:nvPicPr>
          <p:blipFill>
            <a:blip r:embed="rId3"/>
            <a:stretch>
              <a:fillRect/>
            </a:stretch>
          </p:blipFill>
          <p:spPr>
            <a:xfrm>
              <a:off x="8966446" y="2678839"/>
              <a:ext cx="2693899" cy="2331639"/>
            </a:xfrm>
            <a:prstGeom prst="rect">
              <a:avLst/>
            </a:prstGeom>
          </p:spPr>
        </p:pic>
        <p:sp>
          <p:nvSpPr>
            <p:cNvPr id="9" name="Oval 8">
              <a:extLst>
                <a:ext uri="{FF2B5EF4-FFF2-40B4-BE49-F238E27FC236}">
                  <a16:creationId xmlns:a16="http://schemas.microsoft.com/office/drawing/2014/main" id="{8717E277-518A-4699-8102-512840049D64}"/>
                </a:ext>
              </a:extLst>
            </p:cNvPr>
            <p:cNvSpPr/>
            <p:nvPr/>
          </p:nvSpPr>
          <p:spPr>
            <a:xfrm>
              <a:off x="916686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46BDC259-62EB-4C65-924F-8D6CD59F63E5}"/>
                </a:ext>
              </a:extLst>
            </p:cNvPr>
            <p:cNvSpPr/>
            <p:nvPr/>
          </p:nvSpPr>
          <p:spPr>
            <a:xfrm>
              <a:off x="953770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F6E9748-BA28-49D4-9D15-8A01B8F4F21C}"/>
                </a:ext>
              </a:extLst>
            </p:cNvPr>
            <p:cNvSpPr/>
            <p:nvPr/>
          </p:nvSpPr>
          <p:spPr>
            <a:xfrm>
              <a:off x="9187533"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C744A8C-16F0-4253-B594-C698266F685B}"/>
                </a:ext>
              </a:extLst>
            </p:cNvPr>
            <p:cNvSpPr/>
            <p:nvPr/>
          </p:nvSpPr>
          <p:spPr>
            <a:xfrm>
              <a:off x="9564700"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841845972"/>
      </p:ext>
    </p:extLst>
  </p:cSld>
  <p:clrMapOvr>
    <a:masterClrMapping/>
  </p:clrMapOvr>
  <p:transition spd="slow">
    <p:cov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normAutofit fontScale="77500" lnSpcReduction="20000"/>
          </a:bodyPr>
          <a:lstStyle/>
          <a:p>
            <a:pPr algn="l"/>
            <a:r>
              <a:rPr lang="en-GB" b="1" i="0" dirty="0">
                <a:solidFill>
                  <a:srgbClr val="000000"/>
                </a:solidFill>
                <a:effectLst/>
                <a:latin typeface="Century Gothic Bold" panose="020B0702020202020204" pitchFamily="34" charset="0"/>
              </a:rPr>
              <a:t>When a sentence is in the passive form, the </a:t>
            </a:r>
            <a:r>
              <a:rPr lang="en-GB" b="1" i="0" dirty="0">
                <a:solidFill>
                  <a:srgbClr val="1D619C"/>
                </a:solidFill>
                <a:effectLst/>
                <a:latin typeface="Century Gothic Bold" panose="020B0702020202020204" pitchFamily="34" charset="0"/>
              </a:rPr>
              <a:t>subject </a:t>
            </a:r>
            <a:r>
              <a:rPr lang="en-GB" b="1" i="0" dirty="0">
                <a:solidFill>
                  <a:srgbClr val="000000"/>
                </a:solidFill>
                <a:effectLst/>
                <a:latin typeface="Century Gothic Bold" panose="020B0702020202020204" pitchFamily="34" charset="0"/>
              </a:rPr>
              <a:t>is having the action performed to it. </a:t>
            </a:r>
            <a:endParaRPr lang="en-GB" b="0" i="0" dirty="0">
              <a:solidFill>
                <a:srgbClr val="323232"/>
              </a:solidFill>
              <a:effectLst/>
              <a:latin typeface="H5PDroidSans"/>
            </a:endParaRPr>
          </a:p>
          <a:p>
            <a:r>
              <a:rPr lang="en-GB" dirty="0"/>
              <a:t/>
            </a:r>
            <a:br>
              <a:rPr lang="en-GB" dirty="0"/>
            </a:br>
            <a:endParaRPr lang="en-GB" b="0" i="0" dirty="0">
              <a:solidFill>
                <a:srgbClr val="323232"/>
              </a:solidFill>
              <a:effectLst/>
              <a:latin typeface="H5PDroidSans"/>
            </a:endParaRPr>
          </a:p>
        </p:txBody>
      </p:sp>
      <p:sp>
        <p:nvSpPr>
          <p:cNvPr id="3" name="Text Placeholder 2">
            <a:extLst>
              <a:ext uri="{FF2B5EF4-FFF2-40B4-BE49-F238E27FC236}">
                <a16:creationId xmlns:a16="http://schemas.microsoft.com/office/drawing/2014/main" id="{44D736F0-F110-4500-8F9E-A5D39855A988}"/>
              </a:ext>
            </a:extLst>
          </p:cNvPr>
          <p:cNvSpPr>
            <a:spLocks noGrp="1"/>
          </p:cNvSpPr>
          <p:nvPr>
            <p:ph type="body" sz="quarter" idx="11"/>
          </p:nvPr>
        </p:nvSpPr>
        <p:spPr>
          <a:xfrm>
            <a:off x="261938" y="1371600"/>
            <a:ext cx="11712574" cy="5095875"/>
          </a:xfrm>
        </p:spPr>
        <p:txBody>
          <a:bodyPr/>
          <a:lstStyle/>
          <a:p>
            <a:pPr algn="l"/>
            <a:r>
              <a:rPr lang="en-GB" b="1" i="0" dirty="0">
                <a:solidFill>
                  <a:srgbClr val="000000"/>
                </a:solidFill>
                <a:effectLst/>
                <a:latin typeface="Century Gothic Bold" panose="020B0702020202020204" pitchFamily="34" charset="0"/>
              </a:rPr>
              <a:t>Our sentence changes from</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cat </a:t>
            </a:r>
            <a:r>
              <a:rPr lang="en-GB" b="1" i="0" dirty="0">
                <a:solidFill>
                  <a:srgbClr val="C557A8"/>
                </a:solidFill>
                <a:effectLst/>
                <a:latin typeface="Century Gothic Bold" panose="020B0702020202020204" pitchFamily="34" charset="0"/>
              </a:rPr>
              <a:t>saw </a:t>
            </a:r>
            <a:r>
              <a:rPr lang="en-GB" b="1" i="0" dirty="0">
                <a:solidFill>
                  <a:srgbClr val="000000"/>
                </a:solidFill>
                <a:effectLst/>
                <a:latin typeface="Century Gothic Bold" panose="020B0702020202020204" pitchFamily="34" charset="0"/>
              </a:rPr>
              <a:t>the mouse. </a:t>
            </a:r>
          </a:p>
          <a:p>
            <a:pPr algn="l"/>
            <a:endParaRPr lang="en-GB" b="0" i="0" dirty="0">
              <a:solidFill>
                <a:srgbClr val="323232"/>
              </a:solidFill>
              <a:effectLst/>
              <a:latin typeface="H5PDroidSans"/>
            </a:endParaRPr>
          </a:p>
          <a:p>
            <a:pPr algn="l"/>
            <a:r>
              <a:rPr lang="en-GB" dirty="0">
                <a:solidFill>
                  <a:srgbClr val="000000"/>
                </a:solidFill>
                <a:latin typeface="Century Gothic Bold" panose="020B0702020202020204" pitchFamily="34" charset="0"/>
              </a:rPr>
              <a:t>t</a:t>
            </a:r>
            <a:r>
              <a:rPr lang="en-GB" b="1" i="0" dirty="0">
                <a:solidFill>
                  <a:srgbClr val="000000"/>
                </a:solidFill>
                <a:effectLst/>
                <a:latin typeface="Century Gothic Bold" panose="020B0702020202020204" pitchFamily="34" charset="0"/>
              </a:rPr>
              <a:t>o</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mouse </a:t>
            </a:r>
            <a:r>
              <a:rPr lang="en-GB" b="1" i="0" dirty="0">
                <a:solidFill>
                  <a:srgbClr val="C557A8"/>
                </a:solidFill>
                <a:effectLst/>
                <a:latin typeface="Century Gothic Bold" panose="020B0702020202020204" pitchFamily="34" charset="0"/>
              </a:rPr>
              <a:t>was seen</a:t>
            </a:r>
            <a:r>
              <a:rPr lang="en-GB" b="1" i="0" dirty="0">
                <a:solidFill>
                  <a:srgbClr val="000000"/>
                </a:solidFill>
                <a:effectLst/>
                <a:latin typeface="Century Gothic Bold" panose="020B0702020202020204" pitchFamily="34" charset="0"/>
              </a:rPr>
              <a:t> by the cat. </a:t>
            </a:r>
          </a:p>
          <a:p>
            <a:pPr algn="l"/>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r>
              <a:rPr lang="en-GB" b="1" i="0" dirty="0">
                <a:solidFill>
                  <a:srgbClr val="000000"/>
                </a:solidFill>
                <a:effectLst/>
                <a:latin typeface="Century Gothic Bold" panose="020B0702020202020204" pitchFamily="34" charset="0"/>
              </a:rPr>
              <a:t>The </a:t>
            </a:r>
            <a:r>
              <a:rPr lang="en-GB" dirty="0">
                <a:solidFill>
                  <a:srgbClr val="000000"/>
                </a:solidFill>
                <a:latin typeface="Century Gothic Bold" panose="020B0702020202020204" pitchFamily="34" charset="0"/>
              </a:rPr>
              <a:t>mouse (subject)</a:t>
            </a:r>
            <a:r>
              <a:rPr lang="en-GB" b="1" i="0" dirty="0">
                <a:solidFill>
                  <a:srgbClr val="000000"/>
                </a:solidFill>
                <a:effectLst/>
                <a:latin typeface="Century Gothic Bold" panose="020B0702020202020204" pitchFamily="34" charset="0"/>
              </a:rPr>
              <a:t> is having the action done to it. </a:t>
            </a:r>
            <a:endParaRPr lang="en-GB" b="0" i="0" dirty="0">
              <a:solidFill>
                <a:srgbClr val="323232"/>
              </a:solidFill>
              <a:effectLst/>
              <a:latin typeface="H5PDroidSan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rgbClr val="323232"/>
              </a:solidFill>
              <a:effectLst/>
              <a:latin typeface="+mn-lt"/>
            </a:endParaRPr>
          </a:p>
          <a:p>
            <a:endParaRPr lang="en-GB" dirty="0">
              <a:latin typeface="+mn-lt"/>
            </a:endParaRPr>
          </a:p>
        </p:txBody>
      </p:sp>
      <p:cxnSp>
        <p:nvCxnSpPr>
          <p:cNvPr id="4" name="Straight Arrow Connector 3">
            <a:extLst>
              <a:ext uri="{FF2B5EF4-FFF2-40B4-BE49-F238E27FC236}">
                <a16:creationId xmlns:a16="http://schemas.microsoft.com/office/drawing/2014/main" id="{80B1DAB5-121D-4BA7-A9F1-C1EA7C8C97CA}"/>
              </a:ext>
            </a:extLst>
          </p:cNvPr>
          <p:cNvCxnSpPr>
            <a:cxnSpLocks/>
          </p:cNvCxnSpPr>
          <p:nvPr/>
        </p:nvCxnSpPr>
        <p:spPr>
          <a:xfrm flipH="1">
            <a:off x="1276350" y="2495203"/>
            <a:ext cx="1504951" cy="134908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F4C59B20-4CAF-4720-A3D3-9F7FE88F545A}"/>
              </a:ext>
            </a:extLst>
          </p:cNvPr>
          <p:cNvPicPr>
            <a:picLocks noChangeAspect="1"/>
          </p:cNvPicPr>
          <p:nvPr/>
        </p:nvPicPr>
        <p:blipFill>
          <a:blip r:embed="rId2"/>
          <a:stretch>
            <a:fillRect/>
          </a:stretch>
        </p:blipFill>
        <p:spPr>
          <a:xfrm>
            <a:off x="308928" y="6271971"/>
            <a:ext cx="325945" cy="406400"/>
          </a:xfrm>
          <a:prstGeom prst="rect">
            <a:avLst/>
          </a:prstGeom>
        </p:spPr>
      </p:pic>
      <p:grpSp>
        <p:nvGrpSpPr>
          <p:cNvPr id="20" name="Group 19">
            <a:extLst>
              <a:ext uri="{FF2B5EF4-FFF2-40B4-BE49-F238E27FC236}">
                <a16:creationId xmlns:a16="http://schemas.microsoft.com/office/drawing/2014/main" id="{CC440673-DA6D-457C-A661-7953781CAE01}"/>
              </a:ext>
            </a:extLst>
          </p:cNvPr>
          <p:cNvGrpSpPr/>
          <p:nvPr/>
        </p:nvGrpSpPr>
        <p:grpSpPr>
          <a:xfrm>
            <a:off x="7481490" y="4778748"/>
            <a:ext cx="2023966" cy="1751795"/>
            <a:chOff x="8966446" y="2678839"/>
            <a:chExt cx="2693899" cy="2331639"/>
          </a:xfrm>
        </p:grpSpPr>
        <p:pic>
          <p:nvPicPr>
            <p:cNvPr id="21" name="Picture 20">
              <a:extLst>
                <a:ext uri="{FF2B5EF4-FFF2-40B4-BE49-F238E27FC236}">
                  <a16:creationId xmlns:a16="http://schemas.microsoft.com/office/drawing/2014/main" id="{9FFD7B29-B261-4BBA-8D34-E65669BDE228}"/>
                </a:ext>
              </a:extLst>
            </p:cNvPr>
            <p:cNvPicPr>
              <a:picLocks noChangeAspect="1"/>
            </p:cNvPicPr>
            <p:nvPr/>
          </p:nvPicPr>
          <p:blipFill>
            <a:blip r:embed="rId3"/>
            <a:stretch>
              <a:fillRect/>
            </a:stretch>
          </p:blipFill>
          <p:spPr>
            <a:xfrm>
              <a:off x="8966446" y="2678839"/>
              <a:ext cx="2693899" cy="2331639"/>
            </a:xfrm>
            <a:prstGeom prst="rect">
              <a:avLst/>
            </a:prstGeom>
          </p:spPr>
        </p:pic>
        <p:sp>
          <p:nvSpPr>
            <p:cNvPr id="22" name="Oval 21">
              <a:extLst>
                <a:ext uri="{FF2B5EF4-FFF2-40B4-BE49-F238E27FC236}">
                  <a16:creationId xmlns:a16="http://schemas.microsoft.com/office/drawing/2014/main" id="{C33748EC-376D-4480-A1A3-4B411AF10FD0}"/>
                </a:ext>
              </a:extLst>
            </p:cNvPr>
            <p:cNvSpPr/>
            <p:nvPr/>
          </p:nvSpPr>
          <p:spPr>
            <a:xfrm>
              <a:off x="916686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F9C463B2-D1AF-44C3-B1C8-DAABE8DEE0C3}"/>
                </a:ext>
              </a:extLst>
            </p:cNvPr>
            <p:cNvSpPr/>
            <p:nvPr/>
          </p:nvSpPr>
          <p:spPr>
            <a:xfrm>
              <a:off x="953770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81C1CC44-1DE7-4BEF-8936-F689DD2841C4}"/>
                </a:ext>
              </a:extLst>
            </p:cNvPr>
            <p:cNvSpPr/>
            <p:nvPr/>
          </p:nvSpPr>
          <p:spPr>
            <a:xfrm>
              <a:off x="9187533"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648F89A4-C722-4ADE-B2A9-6700C1CA5D15}"/>
                </a:ext>
              </a:extLst>
            </p:cNvPr>
            <p:cNvSpPr/>
            <p:nvPr/>
          </p:nvSpPr>
          <p:spPr>
            <a:xfrm>
              <a:off x="9564700"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185040856"/>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pPr algn="l"/>
            <a:r>
              <a:rPr lang="en-GB" b="1" i="0" dirty="0">
                <a:solidFill>
                  <a:srgbClr val="000000"/>
                </a:solidFill>
                <a:effectLst/>
                <a:latin typeface="Century Gothic Bold" panose="020B0702020202020204" pitchFamily="34" charset="0"/>
              </a:rPr>
              <a:t>When a sentence is in the passive form, it uses the </a:t>
            </a:r>
            <a:r>
              <a:rPr lang="en-GB" b="1" i="0" dirty="0">
                <a:solidFill>
                  <a:srgbClr val="C557A8"/>
                </a:solidFill>
                <a:effectLst/>
                <a:latin typeface="Century Gothic Bold" panose="020B0702020202020204" pitchFamily="34" charset="0"/>
              </a:rPr>
              <a:t>passive verb</a:t>
            </a:r>
            <a:r>
              <a:rPr lang="en-GB" b="1" i="0" dirty="0">
                <a:solidFill>
                  <a:srgbClr val="000000"/>
                </a:solidFill>
                <a:effectLst/>
                <a:latin typeface="Century Gothic Bold" panose="020B0702020202020204" pitchFamily="34" charset="0"/>
              </a:rPr>
              <a:t>.</a:t>
            </a:r>
            <a:endParaRPr lang="en-GB" b="0" i="0" dirty="0">
              <a:solidFill>
                <a:srgbClr val="323232"/>
              </a:solidFill>
              <a:effectLst/>
              <a:latin typeface="H5PDroidSans"/>
            </a:endParaRPr>
          </a:p>
        </p:txBody>
      </p:sp>
      <p:sp>
        <p:nvSpPr>
          <p:cNvPr id="3" name="Text Placeholder 2">
            <a:extLst>
              <a:ext uri="{FF2B5EF4-FFF2-40B4-BE49-F238E27FC236}">
                <a16:creationId xmlns:a16="http://schemas.microsoft.com/office/drawing/2014/main" id="{44D736F0-F110-4500-8F9E-A5D39855A988}"/>
              </a:ext>
            </a:extLst>
          </p:cNvPr>
          <p:cNvSpPr>
            <a:spLocks noGrp="1"/>
          </p:cNvSpPr>
          <p:nvPr>
            <p:ph type="body" sz="quarter" idx="11"/>
          </p:nvPr>
        </p:nvSpPr>
        <p:spPr>
          <a:xfrm>
            <a:off x="261938" y="1581150"/>
            <a:ext cx="11712574" cy="3683577"/>
          </a:xfrm>
        </p:spPr>
        <p:txBody>
          <a:bodyPr/>
          <a:lstStyle/>
          <a:p>
            <a:pPr algn="l"/>
            <a:r>
              <a:rPr lang="en-GB" b="1" i="0" dirty="0">
                <a:solidFill>
                  <a:srgbClr val="000000"/>
                </a:solidFill>
                <a:effectLst/>
                <a:latin typeface="Century Gothic Bold" panose="020B0702020202020204" pitchFamily="34" charset="0"/>
              </a:rPr>
              <a:t>The passive verb consists of a form of the verb ‘to be’ and the past participle.</a:t>
            </a:r>
            <a:endParaRPr lang="en-GB" b="0" i="0" dirty="0">
              <a:solidFill>
                <a:srgbClr val="323232"/>
              </a:solidFill>
              <a:effectLst/>
              <a:latin typeface="H5PDroidSans"/>
            </a:endParaRPr>
          </a:p>
          <a:p>
            <a:pPr algn="l"/>
            <a:r>
              <a:rPr lang="en-GB" b="0" i="0" dirty="0">
                <a:solidFill>
                  <a:srgbClr val="323232"/>
                </a:solidFill>
                <a:effectLst/>
                <a:latin typeface="H5PDroidSans"/>
              </a:rPr>
              <a:t> </a:t>
            </a:r>
          </a:p>
          <a:p>
            <a:pPr algn="l"/>
            <a:r>
              <a:rPr lang="en-GB" b="0" i="0" dirty="0">
                <a:solidFill>
                  <a:srgbClr val="323232"/>
                </a:solidFill>
                <a:effectLst/>
                <a:latin typeface="H5PDroidSans"/>
              </a:rPr>
              <a:t/>
            </a:r>
            <a:br>
              <a:rPr lang="en-GB" b="0" i="0" dirty="0">
                <a:solidFill>
                  <a:srgbClr val="323232"/>
                </a:solidFill>
                <a:effectLst/>
                <a:latin typeface="H5PDroidSans"/>
              </a:rPr>
            </a:br>
            <a:r>
              <a:rPr lang="en-GB" b="1" i="0" dirty="0">
                <a:solidFill>
                  <a:srgbClr val="000000"/>
                </a:solidFill>
                <a:effectLst/>
                <a:latin typeface="Century Gothic Bold" panose="020B0702020202020204" pitchFamily="34" charset="0"/>
              </a:rPr>
              <a:t>For example: </a:t>
            </a:r>
            <a:endParaRPr lang="en-GB" b="0" i="0" dirty="0">
              <a:solidFill>
                <a:srgbClr val="323232"/>
              </a:solidFill>
              <a:effectLst/>
              <a:latin typeface="H5PDroidSans"/>
            </a:endParaRPr>
          </a:p>
          <a:p>
            <a:pPr algn="l"/>
            <a:r>
              <a:rPr lang="en-GB" b="0" i="0" dirty="0">
                <a:solidFill>
                  <a:srgbClr val="323232"/>
                </a:solidFill>
                <a:effectLst/>
                <a:latin typeface="H5PDroidSans"/>
              </a:rPr>
              <a:t> </a:t>
            </a:r>
          </a:p>
          <a:p>
            <a:pPr algn="l"/>
            <a:r>
              <a:rPr lang="en-GB" b="0" i="0" dirty="0">
                <a:solidFill>
                  <a:srgbClr val="323232"/>
                </a:solidFill>
                <a:effectLst/>
                <a:latin typeface="H5PDroidSans"/>
              </a:rPr>
              <a:t> </a:t>
            </a:r>
          </a:p>
          <a:p>
            <a:pPr algn="l"/>
            <a:endParaRPr lang="en-GB" b="1" i="0" dirty="0">
              <a:solidFill>
                <a:srgbClr val="000000"/>
              </a:solidFill>
              <a:effectLst/>
              <a:latin typeface="Century Gothic Bold" panose="020B0702020202020204" pitchFamily="34" charset="0"/>
            </a:endParaRPr>
          </a:p>
          <a:p>
            <a:pPr algn="l"/>
            <a:r>
              <a:rPr lang="en-GB" b="1" i="0" dirty="0">
                <a:solidFill>
                  <a:srgbClr val="000000"/>
                </a:solidFill>
                <a:effectLst/>
                <a:latin typeface="Century Gothic Bold" panose="020B0702020202020204" pitchFamily="34" charset="0"/>
              </a:rPr>
              <a:t>The mouse </a:t>
            </a:r>
            <a:r>
              <a:rPr lang="en-GB" b="1" i="0" dirty="0">
                <a:solidFill>
                  <a:srgbClr val="C557A8"/>
                </a:solidFill>
                <a:effectLst/>
                <a:latin typeface="Century Gothic Bold" panose="020B0702020202020204" pitchFamily="34" charset="0"/>
              </a:rPr>
              <a:t>was seen</a:t>
            </a:r>
            <a:r>
              <a:rPr lang="en-GB" b="1" i="0" dirty="0">
                <a:solidFill>
                  <a:srgbClr val="000000"/>
                </a:solidFill>
                <a:effectLst/>
                <a:latin typeface="Century Gothic Bold" panose="020B0702020202020204" pitchFamily="34" charset="0"/>
              </a:rPr>
              <a:t> by the cat. </a:t>
            </a:r>
            <a:r>
              <a:rPr lang="en-GB" b="0" i="0" dirty="0">
                <a:solidFill>
                  <a:srgbClr val="323232"/>
                </a:solidFill>
                <a:effectLst/>
                <a:latin typeface="H5PDroidSans"/>
              </a:rPr>
              <a:t/>
            </a:r>
            <a:br>
              <a:rPr lang="en-GB" b="0" i="0" dirty="0">
                <a:solidFill>
                  <a:srgbClr val="323232"/>
                </a:solidFill>
                <a:effectLst/>
                <a:latin typeface="H5PDroidSans"/>
              </a:rPr>
            </a:br>
            <a:r>
              <a:rPr lang="en-GB" b="1" i="0" dirty="0">
                <a:solidFill>
                  <a:srgbClr val="000000"/>
                </a:solidFill>
                <a:effectLst/>
                <a:latin typeface="Century Gothic Bold" panose="020B0702020202020204" pitchFamily="34" charset="0"/>
              </a:rPr>
              <a:t>  </a:t>
            </a:r>
            <a:endParaRPr lang="en-GB" b="0" i="0" dirty="0">
              <a:solidFill>
                <a:srgbClr val="323232"/>
              </a:solidFill>
              <a:effectLst/>
              <a:latin typeface="H5PDroidSan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rgbClr val="323232"/>
              </a:solidFill>
              <a:effectLst/>
              <a:latin typeface="+mn-lt"/>
            </a:endParaRPr>
          </a:p>
          <a:p>
            <a:endParaRPr lang="en-GB" dirty="0">
              <a:latin typeface="+mn-lt"/>
            </a:endParaRPr>
          </a:p>
        </p:txBody>
      </p:sp>
      <p:cxnSp>
        <p:nvCxnSpPr>
          <p:cNvPr id="4" name="Straight Arrow Connector 3">
            <a:extLst>
              <a:ext uri="{FF2B5EF4-FFF2-40B4-BE49-F238E27FC236}">
                <a16:creationId xmlns:a16="http://schemas.microsoft.com/office/drawing/2014/main" id="{0FED4CC5-56BA-4C6C-9C17-59CCAF881A7F}"/>
              </a:ext>
            </a:extLst>
          </p:cNvPr>
          <p:cNvCxnSpPr>
            <a:cxnSpLocks/>
          </p:cNvCxnSpPr>
          <p:nvPr/>
        </p:nvCxnSpPr>
        <p:spPr>
          <a:xfrm>
            <a:off x="2038372" y="3845650"/>
            <a:ext cx="0" cy="481263"/>
          </a:xfrm>
          <a:prstGeom prst="straightConnector1">
            <a:avLst/>
          </a:prstGeom>
          <a:ln w="38100">
            <a:solidFill>
              <a:srgbClr val="C557A8"/>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EE1B17C-B6C3-406D-8C67-14EC7E2C8545}"/>
              </a:ext>
            </a:extLst>
          </p:cNvPr>
          <p:cNvSpPr txBox="1"/>
          <p:nvPr/>
        </p:nvSpPr>
        <p:spPr>
          <a:xfrm>
            <a:off x="476792" y="3494502"/>
            <a:ext cx="3111128" cy="400110"/>
          </a:xfrm>
          <a:prstGeom prst="rect">
            <a:avLst/>
          </a:prstGeom>
          <a:noFill/>
          <a:ln>
            <a:noFill/>
          </a:ln>
        </p:spPr>
        <p:txBody>
          <a:bodyPr wrap="square">
            <a:spAutoFit/>
          </a:bodyPr>
          <a:lstStyle/>
          <a:p>
            <a:pPr algn="ctr"/>
            <a:r>
              <a:rPr lang="en-GB" sz="2000" b="1" dirty="0">
                <a:solidFill>
                  <a:srgbClr val="C557A8"/>
                </a:solidFill>
                <a:latin typeface="Century Gothic" panose="020B0502020202020204" pitchFamily="34" charset="0"/>
              </a:rPr>
              <a:t>form of the verb ‘to be’</a:t>
            </a:r>
            <a:endParaRPr lang="en-GB" sz="2000" dirty="0">
              <a:solidFill>
                <a:srgbClr val="C557A8"/>
              </a:solidFill>
            </a:endParaRPr>
          </a:p>
        </p:txBody>
      </p:sp>
      <p:cxnSp>
        <p:nvCxnSpPr>
          <p:cNvPr id="6" name="Straight Arrow Connector 5">
            <a:extLst>
              <a:ext uri="{FF2B5EF4-FFF2-40B4-BE49-F238E27FC236}">
                <a16:creationId xmlns:a16="http://schemas.microsoft.com/office/drawing/2014/main" id="{3518C0EE-BD7C-4F5D-A1D8-E8A81C653C82}"/>
              </a:ext>
            </a:extLst>
          </p:cNvPr>
          <p:cNvCxnSpPr>
            <a:cxnSpLocks/>
          </p:cNvCxnSpPr>
          <p:nvPr/>
        </p:nvCxnSpPr>
        <p:spPr>
          <a:xfrm rot="10800000">
            <a:off x="2574305" y="4581477"/>
            <a:ext cx="0" cy="481263"/>
          </a:xfrm>
          <a:prstGeom prst="straightConnector1">
            <a:avLst/>
          </a:prstGeom>
          <a:ln w="38100">
            <a:solidFill>
              <a:srgbClr val="C557A8"/>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46EAAB-EA32-4D33-ADE1-1046349F4F06}"/>
              </a:ext>
            </a:extLst>
          </p:cNvPr>
          <p:cNvSpPr txBox="1"/>
          <p:nvPr/>
        </p:nvSpPr>
        <p:spPr>
          <a:xfrm>
            <a:off x="859742" y="5027036"/>
            <a:ext cx="3429123" cy="400110"/>
          </a:xfrm>
          <a:prstGeom prst="rect">
            <a:avLst/>
          </a:prstGeom>
          <a:noFill/>
        </p:spPr>
        <p:txBody>
          <a:bodyPr wrap="square">
            <a:spAutoFit/>
          </a:bodyPr>
          <a:lstStyle/>
          <a:p>
            <a:pPr algn="ctr"/>
            <a:r>
              <a:rPr lang="en-GB" sz="2000" b="1" dirty="0">
                <a:solidFill>
                  <a:srgbClr val="C557A8"/>
                </a:solidFill>
                <a:latin typeface="Century Gothic" panose="020B0502020202020204" pitchFamily="34" charset="0"/>
              </a:rPr>
              <a:t>past participle</a:t>
            </a:r>
            <a:endParaRPr lang="en-GB" sz="2000" dirty="0">
              <a:solidFill>
                <a:srgbClr val="C557A8"/>
              </a:solidFill>
            </a:endParaRPr>
          </a:p>
        </p:txBody>
      </p:sp>
    </p:spTree>
    <p:extLst>
      <p:ext uri="{BB962C8B-B14F-4D97-AF65-F5344CB8AC3E}">
        <p14:creationId xmlns:p14="http://schemas.microsoft.com/office/powerpoint/2010/main" val="1722776986"/>
      </p:ext>
    </p:extLst>
  </p:cSld>
  <p:clrMapOvr>
    <a:masterClrMapping/>
  </p:clrMapOvr>
  <p:transition spd="slow">
    <p:cov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F797B13-99E3-4CC9-BC39-53E043740E22}"/>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Select the sentences written in the passive form.</a:t>
            </a:r>
            <a:endParaRPr lang="en-GB" dirty="0"/>
          </a:p>
        </p:txBody>
      </p:sp>
      <p:sp>
        <p:nvSpPr>
          <p:cNvPr id="10" name="Rectangle: Rounded Corners 9">
            <a:extLst>
              <a:ext uri="{FF2B5EF4-FFF2-40B4-BE49-F238E27FC236}">
                <a16:creationId xmlns:a16="http://schemas.microsoft.com/office/drawing/2014/main" id="{C3502CAA-6F36-406B-9AD8-C3442D0328C0}"/>
              </a:ext>
            </a:extLst>
          </p:cNvPr>
          <p:cNvSpPr/>
          <p:nvPr/>
        </p:nvSpPr>
        <p:spPr>
          <a:xfrm>
            <a:off x="448979" y="1282086"/>
            <a:ext cx="8004075" cy="622300"/>
          </a:xfrm>
          <a:prstGeom prst="roundRect">
            <a:avLst/>
          </a:prstGeom>
          <a:solidFill>
            <a:srgbClr val="F4F4F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GB" sz="2000" b="1" dirty="0">
                <a:solidFill>
                  <a:schemeClr val="tx1"/>
                </a:solidFill>
                <a:latin typeface="Century Gothic" panose="020B0502020202020204" pitchFamily="34" charset="0"/>
              </a:rPr>
              <a:t>The plant was grown by the gardener.</a:t>
            </a:r>
          </a:p>
        </p:txBody>
      </p:sp>
      <p:sp>
        <p:nvSpPr>
          <p:cNvPr id="11" name="Rectangle: Rounded Corners 10">
            <a:extLst>
              <a:ext uri="{FF2B5EF4-FFF2-40B4-BE49-F238E27FC236}">
                <a16:creationId xmlns:a16="http://schemas.microsoft.com/office/drawing/2014/main" id="{54A1D649-12AB-4A51-9ECC-5733B03B463A}"/>
              </a:ext>
            </a:extLst>
          </p:cNvPr>
          <p:cNvSpPr/>
          <p:nvPr/>
        </p:nvSpPr>
        <p:spPr>
          <a:xfrm>
            <a:off x="448979" y="2127648"/>
            <a:ext cx="8004075" cy="622300"/>
          </a:xfrm>
          <a:prstGeom prst="roundRect">
            <a:avLst/>
          </a:prstGeom>
          <a:solidFill>
            <a:srgbClr val="F4F4F4"/>
          </a:solid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GB" sz="2000" b="1" dirty="0">
                <a:solidFill>
                  <a:schemeClr val="tx1"/>
                </a:solidFill>
                <a:latin typeface="Century Gothic" panose="020B0502020202020204" pitchFamily="34" charset="0"/>
              </a:rPr>
              <a:t>A dog was chased by a cow in the field.</a:t>
            </a:r>
          </a:p>
        </p:txBody>
      </p:sp>
      <p:sp>
        <p:nvSpPr>
          <p:cNvPr id="12" name="Rectangle: Rounded Corners 11">
            <a:extLst>
              <a:ext uri="{FF2B5EF4-FFF2-40B4-BE49-F238E27FC236}">
                <a16:creationId xmlns:a16="http://schemas.microsoft.com/office/drawing/2014/main" id="{03987847-26EB-4352-8F34-CF4ABB2392D3}"/>
              </a:ext>
            </a:extLst>
          </p:cNvPr>
          <p:cNvSpPr/>
          <p:nvPr/>
        </p:nvSpPr>
        <p:spPr>
          <a:xfrm>
            <a:off x="448979" y="2973210"/>
            <a:ext cx="8004075" cy="622300"/>
          </a:xfrm>
          <a:prstGeom prst="roundRect">
            <a:avLst/>
          </a:prstGeom>
          <a:solidFill>
            <a:srgbClr val="F4F4F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GB" sz="2000" b="1" dirty="0">
                <a:solidFill>
                  <a:schemeClr val="tx1"/>
                </a:solidFill>
                <a:latin typeface="Century Gothic" panose="020B0502020202020204" pitchFamily="34" charset="0"/>
              </a:rPr>
              <a:t>The student teacher completed the register.  </a:t>
            </a:r>
          </a:p>
        </p:txBody>
      </p:sp>
      <p:sp>
        <p:nvSpPr>
          <p:cNvPr id="13" name="Rectangle: Rounded Corners 12">
            <a:extLst>
              <a:ext uri="{FF2B5EF4-FFF2-40B4-BE49-F238E27FC236}">
                <a16:creationId xmlns:a16="http://schemas.microsoft.com/office/drawing/2014/main" id="{BDA35E3A-9899-4209-8A71-649E41EBE433}"/>
              </a:ext>
            </a:extLst>
          </p:cNvPr>
          <p:cNvSpPr/>
          <p:nvPr/>
        </p:nvSpPr>
        <p:spPr>
          <a:xfrm>
            <a:off x="448979" y="3818771"/>
            <a:ext cx="8004075" cy="622300"/>
          </a:xfrm>
          <a:prstGeom prst="roundRect">
            <a:avLst/>
          </a:prstGeom>
          <a:solidFill>
            <a:srgbClr val="F4F4F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GB" sz="2000" b="1" dirty="0">
                <a:solidFill>
                  <a:schemeClr val="tx1"/>
                </a:solidFill>
                <a:latin typeface="Century Gothic" panose="020B0502020202020204" pitchFamily="34" charset="0"/>
              </a:rPr>
              <a:t>The children were counted by the adults on their school trip.</a:t>
            </a:r>
          </a:p>
        </p:txBody>
      </p:sp>
    </p:spTree>
    <p:extLst>
      <p:ext uri="{BB962C8B-B14F-4D97-AF65-F5344CB8AC3E}">
        <p14:creationId xmlns:p14="http://schemas.microsoft.com/office/powerpoint/2010/main" val="3289207850"/>
      </p:ext>
    </p:extLst>
  </p:cSld>
  <p:clrMapOvr>
    <a:masterClrMapping/>
  </p:clrMapOvr>
  <p:transition spd="slow">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F797B13-99E3-4CC9-BC39-53E043740E22}"/>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Select the sentences written in the passive form.</a:t>
            </a:r>
            <a:endParaRPr lang="en-GB" dirty="0"/>
          </a:p>
        </p:txBody>
      </p:sp>
      <p:sp>
        <p:nvSpPr>
          <p:cNvPr id="10" name="Rectangle: Rounded Corners 9">
            <a:extLst>
              <a:ext uri="{FF2B5EF4-FFF2-40B4-BE49-F238E27FC236}">
                <a16:creationId xmlns:a16="http://schemas.microsoft.com/office/drawing/2014/main" id="{C3502CAA-6F36-406B-9AD8-C3442D0328C0}"/>
              </a:ext>
            </a:extLst>
          </p:cNvPr>
          <p:cNvSpPr/>
          <p:nvPr/>
        </p:nvSpPr>
        <p:spPr>
          <a:xfrm>
            <a:off x="448979" y="1282086"/>
            <a:ext cx="8004075" cy="622300"/>
          </a:xfrm>
          <a:prstGeom prst="roundRect">
            <a:avLst/>
          </a:prstGeom>
          <a:solidFill>
            <a:srgbClr val="F4F4F4"/>
          </a:solidFill>
          <a:ln w="28575">
            <a:solidFill>
              <a:srgbClr val="F76756"/>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GB" sz="2000" b="1" dirty="0">
                <a:solidFill>
                  <a:srgbClr val="F76756"/>
                </a:solidFill>
                <a:latin typeface="Century Gothic" panose="020B0502020202020204" pitchFamily="34" charset="0"/>
              </a:rPr>
              <a:t>The plant was grown by the gardener.</a:t>
            </a:r>
            <a:endParaRPr lang="en-GB" sz="2000" b="1" dirty="0">
              <a:solidFill>
                <a:schemeClr val="tx1"/>
              </a:solidFill>
              <a:latin typeface="Century Gothic" panose="020B0502020202020204" pitchFamily="34" charset="0"/>
            </a:endParaRPr>
          </a:p>
        </p:txBody>
      </p:sp>
      <p:sp>
        <p:nvSpPr>
          <p:cNvPr id="11" name="Rectangle: Rounded Corners 10">
            <a:extLst>
              <a:ext uri="{FF2B5EF4-FFF2-40B4-BE49-F238E27FC236}">
                <a16:creationId xmlns:a16="http://schemas.microsoft.com/office/drawing/2014/main" id="{54A1D649-12AB-4A51-9ECC-5733B03B463A}"/>
              </a:ext>
            </a:extLst>
          </p:cNvPr>
          <p:cNvSpPr/>
          <p:nvPr/>
        </p:nvSpPr>
        <p:spPr>
          <a:xfrm>
            <a:off x="448979" y="2127648"/>
            <a:ext cx="8004075" cy="622300"/>
          </a:xfrm>
          <a:prstGeom prst="roundRect">
            <a:avLst/>
          </a:prstGeom>
          <a:solidFill>
            <a:srgbClr val="F4F4F4"/>
          </a:solidFill>
          <a:ln w="28575">
            <a:solidFill>
              <a:srgbClr val="F76756"/>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GB" sz="2000" b="1" dirty="0">
                <a:solidFill>
                  <a:srgbClr val="F76756"/>
                </a:solidFill>
                <a:latin typeface="Century Gothic" panose="020B0502020202020204" pitchFamily="34" charset="0"/>
              </a:rPr>
              <a:t>A dog was chased by a cow in the field.</a:t>
            </a:r>
            <a:endParaRPr lang="en-GB" sz="2000" b="1" dirty="0">
              <a:solidFill>
                <a:schemeClr val="tx1"/>
              </a:solidFill>
              <a:latin typeface="Century Gothic" panose="020B0502020202020204" pitchFamily="34" charset="0"/>
            </a:endParaRPr>
          </a:p>
        </p:txBody>
      </p:sp>
      <p:sp>
        <p:nvSpPr>
          <p:cNvPr id="12" name="Rectangle: Rounded Corners 11">
            <a:extLst>
              <a:ext uri="{FF2B5EF4-FFF2-40B4-BE49-F238E27FC236}">
                <a16:creationId xmlns:a16="http://schemas.microsoft.com/office/drawing/2014/main" id="{03987847-26EB-4352-8F34-CF4ABB2392D3}"/>
              </a:ext>
            </a:extLst>
          </p:cNvPr>
          <p:cNvSpPr/>
          <p:nvPr/>
        </p:nvSpPr>
        <p:spPr>
          <a:xfrm>
            <a:off x="448979" y="2973210"/>
            <a:ext cx="8004075" cy="622300"/>
          </a:xfrm>
          <a:prstGeom prst="roundRect">
            <a:avLst/>
          </a:prstGeom>
          <a:solidFill>
            <a:srgbClr val="F4F4F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GB" sz="2000" b="1" dirty="0">
                <a:solidFill>
                  <a:schemeClr val="tx1"/>
                </a:solidFill>
                <a:latin typeface="Century Gothic" panose="020B0502020202020204" pitchFamily="34" charset="0"/>
              </a:rPr>
              <a:t>The student teacher completed the register.  </a:t>
            </a:r>
          </a:p>
        </p:txBody>
      </p:sp>
      <p:sp>
        <p:nvSpPr>
          <p:cNvPr id="13" name="Rectangle: Rounded Corners 12">
            <a:extLst>
              <a:ext uri="{FF2B5EF4-FFF2-40B4-BE49-F238E27FC236}">
                <a16:creationId xmlns:a16="http://schemas.microsoft.com/office/drawing/2014/main" id="{BDA35E3A-9899-4209-8A71-649E41EBE433}"/>
              </a:ext>
            </a:extLst>
          </p:cNvPr>
          <p:cNvSpPr/>
          <p:nvPr/>
        </p:nvSpPr>
        <p:spPr>
          <a:xfrm>
            <a:off x="448979" y="3818771"/>
            <a:ext cx="8004075" cy="622300"/>
          </a:xfrm>
          <a:prstGeom prst="roundRect">
            <a:avLst/>
          </a:prstGeom>
          <a:solidFill>
            <a:srgbClr val="F4F4F4"/>
          </a:solidFill>
          <a:ln w="28575">
            <a:solidFill>
              <a:srgbClr val="F76756"/>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r>
              <a:rPr lang="en-GB" sz="2000" b="1" dirty="0">
                <a:solidFill>
                  <a:srgbClr val="F76756"/>
                </a:solidFill>
                <a:latin typeface="Century Gothic" panose="020B0502020202020204" pitchFamily="34" charset="0"/>
              </a:rPr>
              <a:t>The children were counted by the adults on their school trip.</a:t>
            </a: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354755543"/>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F797B13-99E3-4CC9-BC39-53E043740E22}"/>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Sometimes in a passive sentence, the </a:t>
            </a:r>
            <a:r>
              <a:rPr lang="en-GB" b="1" i="0" dirty="0">
                <a:solidFill>
                  <a:srgbClr val="FFBB00"/>
                </a:solidFill>
                <a:effectLst/>
                <a:latin typeface="Century Gothic Bold" panose="020B0702020202020204" pitchFamily="34" charset="0"/>
              </a:rPr>
              <a:t>object </a:t>
            </a:r>
            <a:r>
              <a:rPr lang="en-GB" b="1" i="0" dirty="0">
                <a:solidFill>
                  <a:srgbClr val="000000"/>
                </a:solidFill>
                <a:effectLst/>
                <a:latin typeface="Century Gothic Bold" panose="020B0702020202020204" pitchFamily="34" charset="0"/>
              </a:rPr>
              <a:t>can be omitted.</a:t>
            </a:r>
            <a:endParaRPr lang="en-GB" dirty="0"/>
          </a:p>
        </p:txBody>
      </p:sp>
      <p:sp>
        <p:nvSpPr>
          <p:cNvPr id="3" name="Text Placeholder 2">
            <a:extLst>
              <a:ext uri="{FF2B5EF4-FFF2-40B4-BE49-F238E27FC236}">
                <a16:creationId xmlns:a16="http://schemas.microsoft.com/office/drawing/2014/main" id="{7573007A-2B12-408E-83CE-C31FDA85C120}"/>
              </a:ext>
            </a:extLst>
          </p:cNvPr>
          <p:cNvSpPr>
            <a:spLocks noGrp="1"/>
          </p:cNvSpPr>
          <p:nvPr>
            <p:ph type="body" sz="quarter" idx="11"/>
          </p:nvPr>
        </p:nvSpPr>
        <p:spPr>
          <a:xfrm>
            <a:off x="261938" y="1057275"/>
            <a:ext cx="11712574" cy="5305425"/>
          </a:xfrm>
        </p:spPr>
        <p:txBody>
          <a:bodyPr/>
          <a:lstStyle/>
          <a:p>
            <a:pPr algn="l"/>
            <a:r>
              <a:rPr lang="en-GB" b="1" i="0" dirty="0">
                <a:solidFill>
                  <a:srgbClr val="000000"/>
                </a:solidFill>
                <a:effectLst/>
                <a:latin typeface="Century Gothic Bold" panose="020B0702020202020204" pitchFamily="34" charset="0"/>
              </a:rPr>
              <a:t>For example: </a:t>
            </a:r>
            <a:br>
              <a:rPr lang="en-GB" b="1" i="0" dirty="0">
                <a:solidFill>
                  <a:srgbClr val="000000"/>
                </a:solidFill>
                <a:effectLst/>
                <a:latin typeface="Century Gothic Bold" panose="020B0702020202020204" pitchFamily="34" charset="0"/>
              </a:rPr>
            </a:b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Emily stole the keys. (active form) </a:t>
            </a:r>
          </a:p>
          <a:p>
            <a:pPr algn="l"/>
            <a:r>
              <a:rPr lang="en-GB" b="1" i="0" dirty="0">
                <a:solidFill>
                  <a:srgbClr val="000000"/>
                </a:solidFill>
                <a:effectLst/>
                <a:latin typeface="Century Gothic Bold" panose="020B0702020202020204" pitchFamily="34" charset="0"/>
              </a:rPr>
              <a:t/>
            </a:r>
            <a:br>
              <a:rPr lang="en-GB" b="1" i="0" dirty="0">
                <a:solidFill>
                  <a:srgbClr val="000000"/>
                </a:solidFill>
                <a:effectLst/>
                <a:latin typeface="Century Gothic Bold" panose="020B0702020202020204" pitchFamily="34" charset="0"/>
              </a:rPr>
            </a:br>
            <a:r>
              <a:rPr lang="en-GB" b="1" i="0" dirty="0">
                <a:solidFill>
                  <a:srgbClr val="000000"/>
                </a:solidFill>
                <a:effectLst/>
                <a:latin typeface="Century Gothic Bold" panose="020B0702020202020204" pitchFamily="34" charset="0"/>
              </a:rPr>
              <a:t>The keys were stolen </a:t>
            </a:r>
            <a:r>
              <a:rPr lang="en-GB" b="1" i="0" dirty="0">
                <a:solidFill>
                  <a:srgbClr val="FFBB00"/>
                </a:solidFill>
                <a:effectLst/>
                <a:latin typeface="Century Gothic Bold" panose="020B0702020202020204" pitchFamily="34" charset="0"/>
              </a:rPr>
              <a:t>by Emily</a:t>
            </a:r>
            <a:r>
              <a:rPr lang="en-GB" b="1" i="0" dirty="0">
                <a:solidFill>
                  <a:srgbClr val="000000"/>
                </a:solidFill>
                <a:effectLst/>
                <a:latin typeface="Century Gothic Bold" panose="020B0702020202020204" pitchFamily="34" charset="0"/>
              </a:rPr>
              <a:t>. (passive form) </a:t>
            </a:r>
            <a:endParaRPr lang="en-GB" b="0" dirty="0">
              <a:solidFill>
                <a:srgbClr val="323232"/>
              </a:solidFill>
              <a:latin typeface="H5PDroidSans"/>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keys </a:t>
            </a:r>
            <a:r>
              <a:rPr lang="en-GB" b="1" i="0" dirty="0">
                <a:solidFill>
                  <a:srgbClr val="C557A8"/>
                </a:solidFill>
                <a:effectLst/>
                <a:latin typeface="Century Gothic Bold" panose="020B0702020202020204" pitchFamily="34" charset="0"/>
              </a:rPr>
              <a:t>were stolen</a:t>
            </a:r>
            <a:r>
              <a:rPr lang="en-GB" b="1" i="0" dirty="0">
                <a:solidFill>
                  <a:srgbClr val="000000"/>
                </a:solidFill>
                <a:effectLst/>
                <a:latin typeface="Century Gothic Bold" panose="020B0702020202020204" pitchFamily="34" charset="0"/>
              </a:rPr>
              <a:t>. </a:t>
            </a:r>
            <a:br>
              <a:rPr lang="en-GB" b="1" i="0" dirty="0">
                <a:solidFill>
                  <a:srgbClr val="000000"/>
                </a:solidFill>
                <a:effectLst/>
                <a:latin typeface="Century Gothic Bold" panose="020B0702020202020204" pitchFamily="34" charset="0"/>
              </a:rPr>
            </a:br>
            <a:r>
              <a:rPr lang="en-GB" b="1" i="0" dirty="0">
                <a:solidFill>
                  <a:srgbClr val="000000"/>
                </a:solidFill>
                <a:effectLst/>
                <a:latin typeface="Century Gothic Bold" panose="020B0702020202020204" pitchFamily="34" charset="0"/>
              </a:rPr>
              <a:t/>
            </a:r>
            <a:br>
              <a:rPr lang="en-GB" b="1" i="0" dirty="0">
                <a:solidFill>
                  <a:srgbClr val="000000"/>
                </a:solidFill>
                <a:effectLst/>
                <a:latin typeface="Century Gothic Bold" panose="020B0702020202020204" pitchFamily="34" charset="0"/>
              </a:rPr>
            </a:br>
            <a:r>
              <a:rPr lang="en-GB" b="1" i="0" dirty="0">
                <a:solidFill>
                  <a:srgbClr val="000000"/>
                </a:solidFill>
                <a:effectLst/>
                <a:latin typeface="Century Gothic Bold" panose="020B0702020202020204" pitchFamily="34" charset="0"/>
              </a:rPr>
              <a:t/>
            </a:r>
            <a:br>
              <a:rPr lang="en-GB" b="1" i="0" dirty="0">
                <a:solidFill>
                  <a:srgbClr val="000000"/>
                </a:solidFill>
                <a:effectLst/>
                <a:latin typeface="Century Gothic Bold" panose="020B0702020202020204" pitchFamily="34" charset="0"/>
              </a:rPr>
            </a:br>
            <a:r>
              <a:rPr lang="en-GB" b="1" i="0" dirty="0">
                <a:solidFill>
                  <a:srgbClr val="000000"/>
                </a:solidFill>
                <a:effectLst/>
                <a:latin typeface="Century Gothic Bold" panose="020B0702020202020204" pitchFamily="34" charset="0"/>
              </a:rPr>
              <a:t/>
            </a:r>
            <a:br>
              <a:rPr lang="en-GB" b="1" i="0" dirty="0">
                <a:solidFill>
                  <a:srgbClr val="000000"/>
                </a:solidFill>
                <a:effectLst/>
                <a:latin typeface="Century Gothic Bold" panose="020B0702020202020204" pitchFamily="34" charset="0"/>
              </a:rPr>
            </a:br>
            <a:r>
              <a:rPr lang="en-GB" b="1" i="0" dirty="0">
                <a:solidFill>
                  <a:srgbClr val="000000"/>
                </a:solidFill>
                <a:effectLst/>
                <a:latin typeface="Century Gothic Bold" panose="020B0702020202020204" pitchFamily="34" charset="0"/>
              </a:rPr>
              <a:t/>
            </a:r>
            <a:br>
              <a:rPr lang="en-GB" b="1" i="0" dirty="0">
                <a:solidFill>
                  <a:srgbClr val="000000"/>
                </a:solidFill>
                <a:effectLst/>
                <a:latin typeface="Century Gothic Bold" panose="020B0702020202020204" pitchFamily="34" charset="0"/>
              </a:rPr>
            </a:br>
            <a:r>
              <a:rPr lang="en-GB" b="1" i="0" dirty="0">
                <a:solidFill>
                  <a:srgbClr val="000000"/>
                </a:solidFill>
                <a:effectLst/>
                <a:latin typeface="Century Gothic Bold" panose="020B0702020202020204" pitchFamily="34" charset="0"/>
              </a:rPr>
              <a:t>Now we do not know who the keys were stolen by, but it is still a passive sentence.</a:t>
            </a: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passive form is often used like this when the original object is more</a:t>
            </a:r>
            <a:br>
              <a:rPr lang="en-GB" b="1" i="0" dirty="0">
                <a:solidFill>
                  <a:srgbClr val="000000"/>
                </a:solidFill>
                <a:effectLst/>
                <a:latin typeface="Century Gothic Bold" panose="020B0702020202020204" pitchFamily="34" charset="0"/>
              </a:rPr>
            </a:br>
            <a:r>
              <a:rPr lang="en-GB" b="1" i="0" dirty="0">
                <a:solidFill>
                  <a:srgbClr val="000000"/>
                </a:solidFill>
                <a:effectLst/>
                <a:latin typeface="Century Gothic Bold" panose="020B0702020202020204" pitchFamily="34" charset="0"/>
              </a:rPr>
              <a:t>important than the original subject. In this case, the fact that the keys were</a:t>
            </a:r>
            <a:br>
              <a:rPr lang="en-GB" b="1" i="0" dirty="0">
                <a:solidFill>
                  <a:srgbClr val="000000"/>
                </a:solidFill>
                <a:effectLst/>
                <a:latin typeface="Century Gothic Bold" panose="020B0702020202020204" pitchFamily="34" charset="0"/>
              </a:rPr>
            </a:br>
            <a:r>
              <a:rPr lang="en-GB" b="1" i="0" dirty="0">
                <a:solidFill>
                  <a:srgbClr val="000000"/>
                </a:solidFill>
                <a:effectLst/>
                <a:latin typeface="Century Gothic Bold" panose="020B0702020202020204" pitchFamily="34" charset="0"/>
              </a:rPr>
              <a:t>stolen is possibly more important than who stole them. </a:t>
            </a:r>
            <a:endParaRPr lang="en-GB" b="0" i="0" dirty="0">
              <a:solidFill>
                <a:srgbClr val="323232"/>
              </a:solidFill>
              <a:effectLst/>
              <a:latin typeface="H5PDroidSans"/>
            </a:endParaRPr>
          </a:p>
        </p:txBody>
      </p:sp>
      <p:grpSp>
        <p:nvGrpSpPr>
          <p:cNvPr id="5" name="Group 4">
            <a:extLst>
              <a:ext uri="{FF2B5EF4-FFF2-40B4-BE49-F238E27FC236}">
                <a16:creationId xmlns:a16="http://schemas.microsoft.com/office/drawing/2014/main" id="{EC3747E2-D148-4122-960B-FAF7DDB1C56E}"/>
              </a:ext>
            </a:extLst>
          </p:cNvPr>
          <p:cNvGrpSpPr/>
          <p:nvPr/>
        </p:nvGrpSpPr>
        <p:grpSpPr>
          <a:xfrm>
            <a:off x="328612" y="3535392"/>
            <a:ext cx="1599711" cy="845669"/>
            <a:chOff x="340941" y="4196629"/>
            <a:chExt cx="1599711" cy="845669"/>
          </a:xfrm>
        </p:grpSpPr>
        <p:cxnSp>
          <p:nvCxnSpPr>
            <p:cNvPr id="6" name="Straight Arrow Connector 5">
              <a:extLst>
                <a:ext uri="{FF2B5EF4-FFF2-40B4-BE49-F238E27FC236}">
                  <a16:creationId xmlns:a16="http://schemas.microsoft.com/office/drawing/2014/main" id="{60D9C64A-3ED3-4420-A721-568138A91859}"/>
                </a:ext>
              </a:extLst>
            </p:cNvPr>
            <p:cNvCxnSpPr>
              <a:cxnSpLocks/>
            </p:cNvCxnSpPr>
            <p:nvPr/>
          </p:nvCxnSpPr>
          <p:spPr>
            <a:xfrm rot="10800000">
              <a:off x="1140798" y="4196629"/>
              <a:ext cx="0" cy="481263"/>
            </a:xfrm>
            <a:prstGeom prst="straightConnector1">
              <a:avLst/>
            </a:prstGeom>
            <a:ln w="38100">
              <a:solidFill>
                <a:srgbClr val="1D619C"/>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BA0C4B1A-2F76-4962-974A-2C6D92D16494}"/>
                </a:ext>
              </a:extLst>
            </p:cNvPr>
            <p:cNvSpPr txBox="1"/>
            <p:nvPr/>
          </p:nvSpPr>
          <p:spPr>
            <a:xfrm>
              <a:off x="340941" y="4642188"/>
              <a:ext cx="1599711" cy="400110"/>
            </a:xfrm>
            <a:prstGeom prst="rect">
              <a:avLst/>
            </a:prstGeom>
            <a:noFill/>
          </p:spPr>
          <p:txBody>
            <a:bodyPr wrap="square">
              <a:spAutoFit/>
            </a:bodyPr>
            <a:lstStyle/>
            <a:p>
              <a:pPr algn="ctr"/>
              <a:r>
                <a:rPr lang="en-GB" sz="2000" b="1" dirty="0">
                  <a:solidFill>
                    <a:srgbClr val="1D619C"/>
                  </a:solidFill>
                  <a:latin typeface="Century Gothic" panose="020B0502020202020204" pitchFamily="34" charset="0"/>
                </a:rPr>
                <a:t>subject</a:t>
              </a:r>
              <a:endParaRPr lang="en-GB" sz="2000" dirty="0">
                <a:solidFill>
                  <a:srgbClr val="1D619C"/>
                </a:solidFill>
              </a:endParaRPr>
            </a:p>
          </p:txBody>
        </p:sp>
      </p:grpSp>
      <p:sp>
        <p:nvSpPr>
          <p:cNvPr id="10" name="TextBox 9">
            <a:extLst>
              <a:ext uri="{FF2B5EF4-FFF2-40B4-BE49-F238E27FC236}">
                <a16:creationId xmlns:a16="http://schemas.microsoft.com/office/drawing/2014/main" id="{CA69AC68-25F3-4ACA-ABF1-45B948D624F9}"/>
              </a:ext>
            </a:extLst>
          </p:cNvPr>
          <p:cNvSpPr txBox="1"/>
          <p:nvPr/>
        </p:nvSpPr>
        <p:spPr>
          <a:xfrm>
            <a:off x="1428626" y="3980951"/>
            <a:ext cx="2674977" cy="400110"/>
          </a:xfrm>
          <a:prstGeom prst="rect">
            <a:avLst/>
          </a:prstGeom>
          <a:noFill/>
        </p:spPr>
        <p:txBody>
          <a:bodyPr wrap="square">
            <a:spAutoFit/>
          </a:bodyPr>
          <a:lstStyle/>
          <a:p>
            <a:pPr algn="ctr"/>
            <a:r>
              <a:rPr lang="en-GB" sz="2000" b="1" dirty="0">
                <a:solidFill>
                  <a:srgbClr val="C557A8"/>
                </a:solidFill>
                <a:latin typeface="Century Gothic" panose="020B0502020202020204" pitchFamily="34" charset="0"/>
              </a:rPr>
              <a:t>passive verb</a:t>
            </a:r>
            <a:endParaRPr lang="en-GB" sz="2000" dirty="0">
              <a:solidFill>
                <a:srgbClr val="C557A8"/>
              </a:solidFill>
            </a:endParaRPr>
          </a:p>
        </p:txBody>
      </p:sp>
      <p:pic>
        <p:nvPicPr>
          <p:cNvPr id="11" name="Picture 10" descr="Icon&#10;&#10;Description automatically generated">
            <a:extLst>
              <a:ext uri="{FF2B5EF4-FFF2-40B4-BE49-F238E27FC236}">
                <a16:creationId xmlns:a16="http://schemas.microsoft.com/office/drawing/2014/main" id="{C2BFA063-4D61-4B3B-AB83-4307FE7133FF}"/>
              </a:ext>
            </a:extLst>
          </p:cNvPr>
          <p:cNvPicPr>
            <a:picLocks noChangeAspect="1"/>
          </p:cNvPicPr>
          <p:nvPr/>
        </p:nvPicPr>
        <p:blipFill rotWithShape="1">
          <a:blip r:embed="rId2" cstate="print">
            <a:clrChange>
              <a:clrFrom>
                <a:srgbClr val="49181B"/>
              </a:clrFrom>
              <a:clrTo>
                <a:srgbClr val="49181B">
                  <a:alpha val="0"/>
                </a:srgbClr>
              </a:clrTo>
            </a:clrChange>
            <a:extLst>
              <a:ext uri="{28A0092B-C50C-407E-A947-70E740481C1C}">
                <a14:useLocalDpi xmlns:a14="http://schemas.microsoft.com/office/drawing/2010/main" val="0"/>
              </a:ext>
            </a:extLst>
          </a:blip>
          <a:srcRect l="12643" t="10727" r="17117" b="10727"/>
          <a:stretch/>
        </p:blipFill>
        <p:spPr>
          <a:xfrm>
            <a:off x="8604698" y="891410"/>
            <a:ext cx="2997321" cy="3351709"/>
          </a:xfrm>
          <a:prstGeom prst="rect">
            <a:avLst/>
          </a:prstGeom>
        </p:spPr>
      </p:pic>
      <p:cxnSp>
        <p:nvCxnSpPr>
          <p:cNvPr id="13" name="Straight Arrow Connector 12">
            <a:extLst>
              <a:ext uri="{FF2B5EF4-FFF2-40B4-BE49-F238E27FC236}">
                <a16:creationId xmlns:a16="http://schemas.microsoft.com/office/drawing/2014/main" id="{54FCAF66-C9EC-46CA-AC06-49258CB6EEF0}"/>
              </a:ext>
            </a:extLst>
          </p:cNvPr>
          <p:cNvCxnSpPr>
            <a:cxnSpLocks/>
          </p:cNvCxnSpPr>
          <p:nvPr/>
        </p:nvCxnSpPr>
        <p:spPr>
          <a:xfrm rot="10800000">
            <a:off x="2228865" y="3534997"/>
            <a:ext cx="0" cy="481263"/>
          </a:xfrm>
          <a:prstGeom prst="straightConnector1">
            <a:avLst/>
          </a:prstGeom>
          <a:ln w="38100">
            <a:solidFill>
              <a:srgbClr val="C557A8"/>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9018089"/>
      </p:ext>
    </p:extLst>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7F1F09B-0228-42C1-9791-A7EB8F1DDDCE}"/>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We often see passive sentences used without the object when the person committing the action is unimportant, unknown or obvious. </a:t>
            </a:r>
            <a:endParaRPr lang="en-GB" dirty="0"/>
          </a:p>
        </p:txBody>
      </p:sp>
      <p:sp>
        <p:nvSpPr>
          <p:cNvPr id="12" name="Text Placeholder 2">
            <a:extLst>
              <a:ext uri="{FF2B5EF4-FFF2-40B4-BE49-F238E27FC236}">
                <a16:creationId xmlns:a16="http://schemas.microsoft.com/office/drawing/2014/main" id="{D1DDD2D9-8B4F-4754-8CAF-E8A1983C733F}"/>
              </a:ext>
            </a:extLst>
          </p:cNvPr>
          <p:cNvSpPr>
            <a:spLocks noGrp="1"/>
          </p:cNvSpPr>
          <p:nvPr>
            <p:ph type="body" sz="quarter" idx="11"/>
          </p:nvPr>
        </p:nvSpPr>
        <p:spPr>
          <a:xfrm>
            <a:off x="261938" y="1600199"/>
            <a:ext cx="11712574" cy="4736805"/>
          </a:xfrm>
        </p:spPr>
        <p:txBody>
          <a:bodyPr/>
          <a:lstStyle/>
          <a:p>
            <a:pPr algn="l"/>
            <a:r>
              <a:rPr lang="en-GB" b="1" i="0" dirty="0">
                <a:solidFill>
                  <a:srgbClr val="000000"/>
                </a:solidFill>
                <a:effectLst/>
                <a:latin typeface="Century Gothic Bold" panose="020B0702020202020204" pitchFamily="34" charset="0"/>
              </a:rPr>
              <a:t>For example: </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Mistakes have been made. (It may be unnecessary to name the person responsible) </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Dogs are prohibited. (It is unnecessary to say that dogs are prohibited by the local authority)  </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thief was arrested. (It is obvious that the thief was arrested by the police)  </a:t>
            </a:r>
            <a:endParaRPr lang="en-GB" b="0" i="0" dirty="0">
              <a:solidFill>
                <a:srgbClr val="323232"/>
              </a:solidFill>
              <a:effectLst/>
              <a:latin typeface="H5PDroidSans"/>
            </a:endParaRPr>
          </a:p>
        </p:txBody>
      </p:sp>
    </p:spTree>
    <p:extLst>
      <p:ext uri="{BB962C8B-B14F-4D97-AF65-F5344CB8AC3E}">
        <p14:creationId xmlns:p14="http://schemas.microsoft.com/office/powerpoint/2010/main" val="3079191576"/>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7F1F09B-0228-42C1-9791-A7EB8F1DDDCE}"/>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Rewrite the passive sentences, omitting the object.</a:t>
            </a:r>
            <a:endParaRPr lang="en-GB" dirty="0"/>
          </a:p>
        </p:txBody>
      </p:sp>
      <p:sp>
        <p:nvSpPr>
          <p:cNvPr id="12" name="Text Placeholder 2">
            <a:extLst>
              <a:ext uri="{FF2B5EF4-FFF2-40B4-BE49-F238E27FC236}">
                <a16:creationId xmlns:a16="http://schemas.microsoft.com/office/drawing/2014/main" id="{5EF6B993-7261-48FC-AD52-C5EC60AB49E8}"/>
              </a:ext>
            </a:extLst>
          </p:cNvPr>
          <p:cNvSpPr>
            <a:spLocks noGrp="1"/>
          </p:cNvSpPr>
          <p:nvPr>
            <p:ph type="body" sz="quarter" idx="11"/>
          </p:nvPr>
        </p:nvSpPr>
        <p:spPr>
          <a:xfrm>
            <a:off x="261938" y="1276351"/>
            <a:ext cx="11712574" cy="5060654"/>
          </a:xfrm>
        </p:spPr>
        <p:txBody>
          <a:bodyPr/>
          <a:lstStyle/>
          <a:p>
            <a:pPr algn="l"/>
            <a:r>
              <a:rPr lang="en-GB" b="1" i="0" dirty="0">
                <a:solidFill>
                  <a:srgbClr val="000000"/>
                </a:solidFill>
                <a:effectLst/>
                <a:latin typeface="Century Gothic Bold" panose="020B0702020202020204" pitchFamily="34" charset="0"/>
              </a:rPr>
              <a:t>A. The cake was baked by Grandma.</a:t>
            </a:r>
            <a:br>
              <a:rPr lang="en-GB" b="1" i="0" dirty="0">
                <a:solidFill>
                  <a:srgbClr val="000000"/>
                </a:solidFill>
                <a:effectLst/>
                <a:latin typeface="Century Gothic Bold" panose="020B0702020202020204" pitchFamily="34" charset="0"/>
              </a:rPr>
            </a:br>
            <a:endParaRPr lang="en-GB" b="1" i="0" dirty="0">
              <a:solidFill>
                <a:srgbClr val="000000"/>
              </a:solidFill>
              <a:effectLst/>
              <a:latin typeface="Century Gothic Bold" panose="020B0702020202020204" pitchFamily="34" charset="0"/>
            </a:endParaRPr>
          </a:p>
          <a:p>
            <a:pPr algn="l"/>
            <a:endParaRPr lang="en-GB" dirty="0">
              <a:solidFill>
                <a:srgbClr val="000000"/>
              </a:solidFill>
              <a:latin typeface="Century Gothic Bold" panose="020B0702020202020204" pitchFamily="34" charset="0"/>
            </a:endParaRPr>
          </a:p>
          <a:p>
            <a:pPr algn="l"/>
            <a:endParaRPr lang="en-GB" b="0" i="0" dirty="0">
              <a:solidFill>
                <a:srgbClr val="000000"/>
              </a:solidFill>
              <a:effectLst/>
              <a:latin typeface="Century Gothic Bold" panose="020B0702020202020204" pitchFamily="34" charset="0"/>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B. A choice was made by the manager.  </a:t>
            </a: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 </a:t>
            </a:r>
            <a:endParaRPr lang="en-GB" b="0" i="0" dirty="0">
              <a:solidFill>
                <a:srgbClr val="323232"/>
              </a:solidFill>
              <a:effectLst/>
              <a:latin typeface="H5PDroidSans"/>
            </a:endParaRPr>
          </a:p>
        </p:txBody>
      </p:sp>
    </p:spTree>
    <p:extLst>
      <p:ext uri="{BB962C8B-B14F-4D97-AF65-F5344CB8AC3E}">
        <p14:creationId xmlns:p14="http://schemas.microsoft.com/office/powerpoint/2010/main" val="2392395404"/>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7F1F09B-0228-42C1-9791-A7EB8F1DDDCE}"/>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Rewrite the passive sentences, omitting the object.</a:t>
            </a:r>
            <a:endParaRPr lang="en-GB" dirty="0"/>
          </a:p>
        </p:txBody>
      </p:sp>
      <p:sp>
        <p:nvSpPr>
          <p:cNvPr id="12" name="Text Placeholder 2">
            <a:extLst>
              <a:ext uri="{FF2B5EF4-FFF2-40B4-BE49-F238E27FC236}">
                <a16:creationId xmlns:a16="http://schemas.microsoft.com/office/drawing/2014/main" id="{5EF6B993-7261-48FC-AD52-C5EC60AB49E8}"/>
              </a:ext>
            </a:extLst>
          </p:cNvPr>
          <p:cNvSpPr>
            <a:spLocks noGrp="1"/>
          </p:cNvSpPr>
          <p:nvPr>
            <p:ph type="body" sz="quarter" idx="11"/>
          </p:nvPr>
        </p:nvSpPr>
        <p:spPr>
          <a:xfrm>
            <a:off x="261938" y="1276351"/>
            <a:ext cx="11712574" cy="5060654"/>
          </a:xfrm>
        </p:spPr>
        <p:txBody>
          <a:bodyPr/>
          <a:lstStyle/>
          <a:p>
            <a:pPr algn="l"/>
            <a:r>
              <a:rPr lang="en-GB" b="1" i="0" dirty="0">
                <a:solidFill>
                  <a:srgbClr val="000000"/>
                </a:solidFill>
                <a:effectLst/>
                <a:latin typeface="Century Gothic Bold" panose="020B0702020202020204" pitchFamily="34" charset="0"/>
              </a:rPr>
              <a:t>A. The cake was baked by Grandma.</a:t>
            </a:r>
            <a:br>
              <a:rPr lang="en-GB" b="1" i="0" dirty="0">
                <a:solidFill>
                  <a:srgbClr val="000000"/>
                </a:solidFill>
                <a:effectLst/>
                <a:latin typeface="Century Gothic Bold" panose="020B0702020202020204" pitchFamily="34" charset="0"/>
              </a:rPr>
            </a:br>
            <a:endParaRPr lang="en-GB" b="1" i="0" dirty="0">
              <a:solidFill>
                <a:srgbClr val="000000"/>
              </a:solidFill>
              <a:effectLst/>
              <a:latin typeface="Century Gothic Bold" panose="020B0702020202020204" pitchFamily="34" charset="0"/>
            </a:endParaRPr>
          </a:p>
          <a:p>
            <a:pPr algn="l"/>
            <a:r>
              <a:rPr lang="en-GB" b="1" i="0" dirty="0">
                <a:solidFill>
                  <a:srgbClr val="F76756"/>
                </a:solidFill>
                <a:effectLst/>
                <a:latin typeface="Century Gothic Bold" panose="020B0702020202020204" pitchFamily="34" charset="0"/>
              </a:rPr>
              <a:t>The cake was baked.</a:t>
            </a:r>
            <a:endParaRPr lang="en-GB" dirty="0">
              <a:solidFill>
                <a:srgbClr val="F76756"/>
              </a:solidFill>
              <a:latin typeface="Century Gothic Bold" panose="020B0702020202020204" pitchFamily="34" charset="0"/>
            </a:endParaRPr>
          </a:p>
          <a:p>
            <a:pPr algn="l"/>
            <a:endParaRPr lang="en-GB" b="0" i="0" dirty="0">
              <a:solidFill>
                <a:srgbClr val="000000"/>
              </a:solidFill>
              <a:effectLst/>
              <a:latin typeface="Century Gothic Bold" panose="020B0702020202020204" pitchFamily="34" charset="0"/>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B. A choice was made by the manager.  </a:t>
            </a: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 </a:t>
            </a:r>
          </a:p>
          <a:p>
            <a:pPr algn="l"/>
            <a:r>
              <a:rPr lang="en-GB" b="1" i="0" dirty="0">
                <a:solidFill>
                  <a:srgbClr val="F76756"/>
                </a:solidFill>
                <a:effectLst/>
                <a:latin typeface="Century Gothic Bold" panose="020B0702020202020204" pitchFamily="34" charset="0"/>
              </a:rPr>
              <a:t>A choice was made.  </a:t>
            </a:r>
            <a:endParaRPr lang="en-GB" b="0" i="0" dirty="0">
              <a:solidFill>
                <a:srgbClr val="F76756"/>
              </a:solidFill>
              <a:effectLst/>
              <a:latin typeface="H5PDroidSans"/>
            </a:endParaRPr>
          </a:p>
        </p:txBody>
      </p:sp>
    </p:spTree>
    <p:extLst>
      <p:ext uri="{BB962C8B-B14F-4D97-AF65-F5344CB8AC3E}">
        <p14:creationId xmlns:p14="http://schemas.microsoft.com/office/powerpoint/2010/main" val="2254951306"/>
      </p:ext>
    </p:extLst>
  </p:cSld>
  <p:clrMapOvr>
    <a:masterClrMapping/>
  </p:clrMapOvr>
  <p:transition spd="slow">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r>
              <a:rPr lang="en-GB" b="1" i="0" dirty="0">
                <a:solidFill>
                  <a:srgbClr val="000000"/>
                </a:solidFill>
                <a:effectLst/>
                <a:latin typeface="Century Gothic Bold" panose="020B0702020202020204" pitchFamily="34" charset="0"/>
              </a:rPr>
              <a:t>When we change a sentence from the active form to the passive form, the </a:t>
            </a:r>
            <a:r>
              <a:rPr lang="en-GB" b="1" i="0" dirty="0">
                <a:solidFill>
                  <a:srgbClr val="FFBB00"/>
                </a:solidFill>
                <a:effectLst/>
                <a:latin typeface="Century Gothic Bold" panose="020B0702020202020204" pitchFamily="34" charset="0"/>
              </a:rPr>
              <a:t>object</a:t>
            </a:r>
            <a:r>
              <a:rPr lang="en-GB" b="1" i="0" dirty="0">
                <a:solidFill>
                  <a:srgbClr val="000000"/>
                </a:solidFill>
                <a:effectLst/>
                <a:latin typeface="Century Gothic Bold" panose="020B0702020202020204" pitchFamily="34" charset="0"/>
              </a:rPr>
              <a:t> moves to the beginning of the sentence to become the </a:t>
            </a:r>
            <a:r>
              <a:rPr lang="en-GB" b="1" i="0" dirty="0">
                <a:solidFill>
                  <a:srgbClr val="1D619C"/>
                </a:solidFill>
                <a:effectLst/>
                <a:latin typeface="Century Gothic Bold" panose="020B0702020202020204" pitchFamily="34" charset="0"/>
              </a:rPr>
              <a:t>subject</a:t>
            </a:r>
            <a:r>
              <a:rPr lang="en-GB" b="1" i="0" dirty="0">
                <a:solidFill>
                  <a:srgbClr val="000000"/>
                </a:solidFill>
                <a:effectLst/>
                <a:latin typeface="Century Gothic Bold" panose="020B0702020202020204" pitchFamily="34" charset="0"/>
              </a:rPr>
              <a:t>. </a:t>
            </a:r>
            <a:endParaRPr lang="en-GB" dirty="0"/>
          </a:p>
        </p:txBody>
      </p:sp>
      <p:sp>
        <p:nvSpPr>
          <p:cNvPr id="7" name="Text Placeholder 2">
            <a:extLst>
              <a:ext uri="{FF2B5EF4-FFF2-40B4-BE49-F238E27FC236}">
                <a16:creationId xmlns:a16="http://schemas.microsoft.com/office/drawing/2014/main" id="{B5CDF938-B7AB-440C-AC3A-BDA3A64368CB}"/>
              </a:ext>
            </a:extLst>
          </p:cNvPr>
          <p:cNvSpPr>
            <a:spLocks noGrp="1"/>
          </p:cNvSpPr>
          <p:nvPr>
            <p:ph type="body" sz="quarter" idx="11"/>
          </p:nvPr>
        </p:nvSpPr>
        <p:spPr>
          <a:xfrm>
            <a:off x="261938" y="1685925"/>
            <a:ext cx="11712574" cy="4651080"/>
          </a:xfrm>
        </p:spPr>
        <p:txBody>
          <a:bodyPr/>
          <a:lstStyle/>
          <a:p>
            <a:pPr algn="l"/>
            <a:r>
              <a:rPr lang="en-GB" b="1" i="0" dirty="0">
                <a:solidFill>
                  <a:srgbClr val="000000"/>
                </a:solidFill>
                <a:effectLst/>
                <a:latin typeface="Century Gothic Bold" panose="020B0702020202020204" pitchFamily="34" charset="0"/>
              </a:rPr>
              <a:t>For example:</a:t>
            </a:r>
            <a:endParaRPr lang="en-GB" b="0" i="0" dirty="0">
              <a:solidFill>
                <a:srgbClr val="323232"/>
              </a:solidFill>
              <a:effectLst/>
              <a:latin typeface="H5PDroidSans"/>
            </a:endParaRPr>
          </a:p>
          <a:p>
            <a:pPr algn="l"/>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r>
              <a:rPr lang="en-GB" b="1" i="0" dirty="0">
                <a:solidFill>
                  <a:srgbClr val="000000"/>
                </a:solidFill>
                <a:effectLst/>
                <a:latin typeface="Century Gothic Bold" panose="020B0702020202020204" pitchFamily="34" charset="0"/>
              </a:rPr>
              <a:t>The children threw </a:t>
            </a:r>
            <a:r>
              <a:rPr lang="en-GB" b="1" i="0" dirty="0">
                <a:solidFill>
                  <a:srgbClr val="FFBB00"/>
                </a:solidFill>
                <a:effectLst/>
                <a:latin typeface="Century Gothic Bold" panose="020B0702020202020204" pitchFamily="34" charset="0"/>
              </a:rPr>
              <a:t>the ball</a:t>
            </a:r>
            <a:r>
              <a:rPr lang="en-GB" b="1" i="0" dirty="0">
                <a:solidFill>
                  <a:srgbClr val="000000"/>
                </a:solidFill>
                <a:effectLst/>
                <a:latin typeface="Century Gothic Bold" panose="020B0702020202020204" pitchFamily="34" charset="0"/>
              </a:rPr>
              <a:t>.</a:t>
            </a:r>
            <a:endParaRPr lang="en-GB" b="0" i="0" dirty="0">
              <a:solidFill>
                <a:srgbClr val="323232"/>
              </a:solidFill>
              <a:effectLst/>
              <a:latin typeface="H5PDroidSans"/>
            </a:endParaRPr>
          </a:p>
          <a:p>
            <a:pPr algn="l"/>
            <a:r>
              <a:rPr lang="en-GB" b="0" i="0" dirty="0">
                <a:solidFill>
                  <a:srgbClr val="323232"/>
                </a:solidFill>
                <a:effectLst/>
                <a:latin typeface="H5PDroidSans"/>
              </a:rPr>
              <a:t> </a:t>
            </a:r>
          </a:p>
          <a:p>
            <a:pPr algn="l"/>
            <a:endParaRPr lang="en-GB" b="0" i="0" dirty="0">
              <a:solidFill>
                <a:srgbClr val="323232"/>
              </a:solidFill>
              <a:effectLst/>
              <a:latin typeface="H5PDroidSans"/>
            </a:endParaRPr>
          </a:p>
          <a:p>
            <a:pPr algn="l"/>
            <a:r>
              <a:rPr lang="en-GB" b="1" i="0" dirty="0">
                <a:solidFill>
                  <a:srgbClr val="1D619C"/>
                </a:solidFill>
                <a:effectLst/>
                <a:latin typeface="Century Gothic Bold" panose="020B0702020202020204" pitchFamily="34" charset="0"/>
              </a:rPr>
              <a:t>The ball  </a:t>
            </a:r>
            <a:r>
              <a:rPr lang="en-GB" b="0" i="0" dirty="0">
                <a:solidFill>
                  <a:srgbClr val="323232"/>
                </a:solidFill>
                <a:effectLst/>
                <a:latin typeface="H5PDroidSans"/>
              </a:rPr>
              <a:t/>
            </a:r>
            <a:br>
              <a:rPr lang="en-GB" b="0" i="0" dirty="0">
                <a:solidFill>
                  <a:srgbClr val="323232"/>
                </a:solidFill>
                <a:effectLst/>
                <a:latin typeface="H5PDroidSans"/>
              </a:rPr>
            </a:br>
            <a:r>
              <a:rPr lang="en-GB" b="0" i="0" dirty="0">
                <a:solidFill>
                  <a:srgbClr val="323232"/>
                </a:solidFill>
                <a:effectLst/>
                <a:latin typeface="H5PDroidSans"/>
              </a:rPr>
              <a:t> </a:t>
            </a:r>
          </a:p>
        </p:txBody>
      </p:sp>
      <p:cxnSp>
        <p:nvCxnSpPr>
          <p:cNvPr id="8" name="Straight Arrow Connector 7">
            <a:extLst>
              <a:ext uri="{FF2B5EF4-FFF2-40B4-BE49-F238E27FC236}">
                <a16:creationId xmlns:a16="http://schemas.microsoft.com/office/drawing/2014/main" id="{8D21AD36-C2C1-465D-82C8-4EC16239E1BA}"/>
              </a:ext>
            </a:extLst>
          </p:cNvPr>
          <p:cNvCxnSpPr>
            <a:cxnSpLocks/>
          </p:cNvCxnSpPr>
          <p:nvPr/>
        </p:nvCxnSpPr>
        <p:spPr>
          <a:xfrm flipH="1">
            <a:off x="1095375" y="3133725"/>
            <a:ext cx="2047875" cy="80962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C829EF11-CD27-4D7B-B742-9B39DBF142F0}"/>
              </a:ext>
            </a:extLst>
          </p:cNvPr>
          <p:cNvGrpSpPr/>
          <p:nvPr/>
        </p:nvGrpSpPr>
        <p:grpSpPr>
          <a:xfrm>
            <a:off x="192766" y="4266122"/>
            <a:ext cx="2306882" cy="807569"/>
            <a:chOff x="36141" y="4196629"/>
            <a:chExt cx="2791326" cy="807569"/>
          </a:xfrm>
        </p:grpSpPr>
        <p:cxnSp>
          <p:nvCxnSpPr>
            <p:cNvPr id="14" name="Straight Arrow Connector 13">
              <a:extLst>
                <a:ext uri="{FF2B5EF4-FFF2-40B4-BE49-F238E27FC236}">
                  <a16:creationId xmlns:a16="http://schemas.microsoft.com/office/drawing/2014/main" id="{1C487AA9-7E89-4CD9-A0B6-79F529670AE4}"/>
                </a:ext>
              </a:extLst>
            </p:cNvPr>
            <p:cNvCxnSpPr>
              <a:cxnSpLocks/>
            </p:cNvCxnSpPr>
            <p:nvPr/>
          </p:nvCxnSpPr>
          <p:spPr>
            <a:xfrm rot="10800000">
              <a:off x="1140798" y="4196629"/>
              <a:ext cx="0" cy="481263"/>
            </a:xfrm>
            <a:prstGeom prst="straightConnector1">
              <a:avLst/>
            </a:prstGeom>
            <a:ln w="38100">
              <a:solidFill>
                <a:srgbClr val="1D619C"/>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113CA05-1CD7-4758-8B85-8ACC3BA2BCAF}"/>
                </a:ext>
              </a:extLst>
            </p:cNvPr>
            <p:cNvSpPr txBox="1"/>
            <p:nvPr/>
          </p:nvSpPr>
          <p:spPr>
            <a:xfrm>
              <a:off x="36141" y="4604088"/>
              <a:ext cx="2791326" cy="400110"/>
            </a:xfrm>
            <a:prstGeom prst="rect">
              <a:avLst/>
            </a:prstGeom>
            <a:noFill/>
          </p:spPr>
          <p:txBody>
            <a:bodyPr wrap="square">
              <a:spAutoFit/>
            </a:bodyPr>
            <a:lstStyle/>
            <a:p>
              <a:pPr algn="ctr"/>
              <a:r>
                <a:rPr lang="en-GB" sz="2000" b="1" dirty="0">
                  <a:solidFill>
                    <a:srgbClr val="1D619C"/>
                  </a:solidFill>
                  <a:latin typeface="Century Gothic" panose="020B0502020202020204" pitchFamily="34" charset="0"/>
                </a:rPr>
                <a:t>our new subject</a:t>
              </a:r>
              <a:endParaRPr lang="en-GB" sz="2000" dirty="0">
                <a:solidFill>
                  <a:srgbClr val="1D619C"/>
                </a:solidFill>
              </a:endParaRPr>
            </a:p>
          </p:txBody>
        </p:sp>
      </p:grpSp>
      <p:pic>
        <p:nvPicPr>
          <p:cNvPr id="16" name="Picture 15" descr="A picture containing athletic game, sport&#10;&#10;Description automatically generated">
            <a:extLst>
              <a:ext uri="{FF2B5EF4-FFF2-40B4-BE49-F238E27FC236}">
                <a16:creationId xmlns:a16="http://schemas.microsoft.com/office/drawing/2014/main" id="{1C3A7F30-7E6F-4102-9FDB-2DEFF308935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69754" r="69780"/>
          <a:stretch/>
        </p:blipFill>
        <p:spPr>
          <a:xfrm>
            <a:off x="8711984" y="2929054"/>
            <a:ext cx="2517490" cy="2548950"/>
          </a:xfrm>
          <a:prstGeom prst="rect">
            <a:avLst/>
          </a:prstGeom>
        </p:spPr>
      </p:pic>
    </p:spTree>
    <p:extLst>
      <p:ext uri="{BB962C8B-B14F-4D97-AF65-F5344CB8AC3E}">
        <p14:creationId xmlns:p14="http://schemas.microsoft.com/office/powerpoint/2010/main" val="279732794"/>
      </p:ext>
    </p:extLst>
  </p:cSld>
  <p:clrMapOvr>
    <a:masterClrMapping/>
  </p:clrMapOvr>
  <p:transition spd="slow">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r>
              <a:rPr lang="en-GB" b="1" i="0" dirty="0">
                <a:solidFill>
                  <a:srgbClr val="000000"/>
                </a:solidFill>
                <a:effectLst/>
                <a:latin typeface="Century Gothic Bold" panose="020B0702020202020204" pitchFamily="34" charset="0"/>
              </a:rPr>
              <a:t>When we change a sentence from the active form to the passive form, the </a:t>
            </a:r>
            <a:r>
              <a:rPr lang="en-GB" b="1" i="0" dirty="0">
                <a:solidFill>
                  <a:srgbClr val="6FC36C"/>
                </a:solidFill>
                <a:effectLst/>
                <a:latin typeface="Century Gothic Bold" panose="020B0702020202020204" pitchFamily="34" charset="0"/>
              </a:rPr>
              <a:t>active verb</a:t>
            </a:r>
            <a:r>
              <a:rPr lang="en-GB" b="1" i="0" dirty="0">
                <a:solidFill>
                  <a:srgbClr val="000000"/>
                </a:solidFill>
                <a:effectLst/>
                <a:latin typeface="Century Gothic Bold" panose="020B0702020202020204" pitchFamily="34" charset="0"/>
              </a:rPr>
              <a:t> form changes to the</a:t>
            </a:r>
            <a:r>
              <a:rPr lang="en-GB" b="1" i="0" dirty="0">
                <a:solidFill>
                  <a:srgbClr val="C557A8"/>
                </a:solidFill>
                <a:effectLst/>
                <a:latin typeface="Century Gothic Bold" panose="020B0702020202020204" pitchFamily="34" charset="0"/>
              </a:rPr>
              <a:t> passive verb</a:t>
            </a:r>
            <a:r>
              <a:rPr lang="en-GB" b="1" i="0" dirty="0">
                <a:solidFill>
                  <a:srgbClr val="000000"/>
                </a:solidFill>
                <a:effectLst/>
                <a:latin typeface="Century Gothic Bold" panose="020B0702020202020204" pitchFamily="34" charset="0"/>
              </a:rPr>
              <a:t> form.</a:t>
            </a:r>
            <a:endParaRPr lang="en-GB" dirty="0"/>
          </a:p>
        </p:txBody>
      </p:sp>
      <p:sp>
        <p:nvSpPr>
          <p:cNvPr id="7" name="Text Placeholder 2">
            <a:extLst>
              <a:ext uri="{FF2B5EF4-FFF2-40B4-BE49-F238E27FC236}">
                <a16:creationId xmlns:a16="http://schemas.microsoft.com/office/drawing/2014/main" id="{B5CDF938-B7AB-440C-AC3A-BDA3A64368CB}"/>
              </a:ext>
            </a:extLst>
          </p:cNvPr>
          <p:cNvSpPr>
            <a:spLocks noGrp="1"/>
          </p:cNvSpPr>
          <p:nvPr>
            <p:ph type="body" sz="quarter" idx="11"/>
          </p:nvPr>
        </p:nvSpPr>
        <p:spPr>
          <a:xfrm>
            <a:off x="261938" y="1685925"/>
            <a:ext cx="11712574" cy="4651080"/>
          </a:xfrm>
        </p:spPr>
        <p:txBody>
          <a:bodyPr/>
          <a:lstStyle/>
          <a:p>
            <a:pPr algn="l"/>
            <a:r>
              <a:rPr lang="en-GB" b="1" i="0" dirty="0">
                <a:solidFill>
                  <a:srgbClr val="000000"/>
                </a:solidFill>
                <a:effectLst/>
                <a:latin typeface="Century Gothic Bold" panose="020B0702020202020204" pitchFamily="34" charset="0"/>
              </a:rPr>
              <a:t>For example:</a:t>
            </a:r>
            <a:endParaRPr lang="en-GB" b="0" i="0" dirty="0">
              <a:solidFill>
                <a:srgbClr val="323232"/>
              </a:solidFill>
              <a:effectLst/>
              <a:latin typeface="H5PDroidSans"/>
            </a:endParaRPr>
          </a:p>
          <a:p>
            <a:pPr algn="l"/>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r>
              <a:rPr lang="en-GB" dirty="0">
                <a:solidFill>
                  <a:srgbClr val="000000"/>
                </a:solidFill>
                <a:latin typeface="Century Gothic Bold" panose="020B0702020202020204" pitchFamily="34" charset="0"/>
              </a:rPr>
              <a:t>Th</a:t>
            </a:r>
            <a:r>
              <a:rPr lang="en-GB" b="1" i="0" dirty="0">
                <a:solidFill>
                  <a:srgbClr val="000000"/>
                </a:solidFill>
                <a:effectLst/>
                <a:latin typeface="Century Gothic Bold" panose="020B0702020202020204" pitchFamily="34" charset="0"/>
              </a:rPr>
              <a:t>e children </a:t>
            </a:r>
            <a:r>
              <a:rPr lang="en-GB" b="1" i="0" dirty="0">
                <a:solidFill>
                  <a:srgbClr val="6FC36C"/>
                </a:solidFill>
                <a:effectLst/>
                <a:latin typeface="Century Gothic Bold" panose="020B0702020202020204" pitchFamily="34" charset="0"/>
              </a:rPr>
              <a:t>threw </a:t>
            </a:r>
            <a:r>
              <a:rPr lang="en-GB" b="1" i="0" dirty="0">
                <a:solidFill>
                  <a:srgbClr val="000000"/>
                </a:solidFill>
                <a:effectLst/>
                <a:latin typeface="Century Gothic Bold" panose="020B0702020202020204" pitchFamily="34" charset="0"/>
              </a:rPr>
              <a:t>the ball.</a:t>
            </a:r>
          </a:p>
          <a:p>
            <a:pPr algn="l"/>
            <a:r>
              <a:rPr lang="en-GB" b="0" i="0" dirty="0">
                <a:solidFill>
                  <a:srgbClr val="323232"/>
                </a:solidFill>
                <a:effectLst/>
                <a:latin typeface="H5PDroidSans"/>
              </a:rPr>
              <a:t> </a:t>
            </a:r>
          </a:p>
          <a:p>
            <a:pPr algn="l"/>
            <a:endParaRPr lang="en-GB" b="0" i="0" dirty="0">
              <a:solidFill>
                <a:srgbClr val="323232"/>
              </a:solidFill>
              <a:effectLst/>
              <a:latin typeface="H5PDroidSans"/>
            </a:endParaRPr>
          </a:p>
          <a:p>
            <a:pPr algn="l"/>
            <a:r>
              <a:rPr lang="en-GB" b="1" i="0" dirty="0">
                <a:effectLst/>
                <a:latin typeface="Century Gothic Bold" panose="020B0702020202020204" pitchFamily="34" charset="0"/>
              </a:rPr>
              <a:t>The ball </a:t>
            </a:r>
            <a:r>
              <a:rPr lang="en-GB" b="1" i="0" dirty="0">
                <a:solidFill>
                  <a:srgbClr val="C557A8"/>
                </a:solidFill>
                <a:effectLst/>
                <a:latin typeface="Century Gothic Bold" panose="020B0702020202020204" pitchFamily="34" charset="0"/>
              </a:rPr>
              <a:t>was thrown</a:t>
            </a:r>
            <a:r>
              <a:rPr lang="en-GB" b="1" i="0" dirty="0">
                <a:solidFill>
                  <a:srgbClr val="1D619C"/>
                </a:solidFill>
                <a:effectLst/>
                <a:latin typeface="Century Gothic Bold" panose="020B0702020202020204" pitchFamily="34" charset="0"/>
              </a:rPr>
              <a:t>  </a:t>
            </a:r>
            <a:r>
              <a:rPr lang="en-GB" b="0" i="0" dirty="0">
                <a:solidFill>
                  <a:srgbClr val="323232"/>
                </a:solidFill>
                <a:effectLst/>
                <a:latin typeface="H5PDroidSans"/>
              </a:rPr>
              <a:t/>
            </a:r>
            <a:br>
              <a:rPr lang="en-GB" b="0" i="0" dirty="0">
                <a:solidFill>
                  <a:srgbClr val="323232"/>
                </a:solidFill>
                <a:effectLst/>
                <a:latin typeface="H5PDroidSans"/>
              </a:rPr>
            </a:br>
            <a:r>
              <a:rPr lang="en-GB" b="0" i="0" dirty="0">
                <a:solidFill>
                  <a:srgbClr val="323232"/>
                </a:solidFill>
                <a:effectLst/>
                <a:latin typeface="H5PDroidSans"/>
              </a:rPr>
              <a:t> </a:t>
            </a:r>
          </a:p>
        </p:txBody>
      </p:sp>
      <p:cxnSp>
        <p:nvCxnSpPr>
          <p:cNvPr id="8" name="Straight Arrow Connector 7">
            <a:extLst>
              <a:ext uri="{FF2B5EF4-FFF2-40B4-BE49-F238E27FC236}">
                <a16:creationId xmlns:a16="http://schemas.microsoft.com/office/drawing/2014/main" id="{8D21AD36-C2C1-465D-82C8-4EC16239E1BA}"/>
              </a:ext>
            </a:extLst>
          </p:cNvPr>
          <p:cNvCxnSpPr>
            <a:cxnSpLocks/>
          </p:cNvCxnSpPr>
          <p:nvPr/>
        </p:nvCxnSpPr>
        <p:spPr>
          <a:xfrm flipH="1">
            <a:off x="2257426" y="3076575"/>
            <a:ext cx="1" cy="92392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113CA05-1CD7-4758-8B85-8ACC3BA2BCAF}"/>
              </a:ext>
            </a:extLst>
          </p:cNvPr>
          <p:cNvSpPr txBox="1"/>
          <p:nvPr/>
        </p:nvSpPr>
        <p:spPr>
          <a:xfrm>
            <a:off x="773790" y="4673581"/>
            <a:ext cx="2407559" cy="400110"/>
          </a:xfrm>
          <a:prstGeom prst="rect">
            <a:avLst/>
          </a:prstGeom>
          <a:noFill/>
        </p:spPr>
        <p:txBody>
          <a:bodyPr wrap="square">
            <a:spAutoFit/>
          </a:bodyPr>
          <a:lstStyle/>
          <a:p>
            <a:pPr algn="ctr"/>
            <a:r>
              <a:rPr lang="en-GB" sz="2000" b="1" i="0" dirty="0">
                <a:solidFill>
                  <a:srgbClr val="C557A8"/>
                </a:solidFill>
                <a:effectLst/>
                <a:latin typeface="Century Gothic Bold" panose="020B0702020202020204" pitchFamily="34" charset="0"/>
              </a:rPr>
              <a:t>passive verb form</a:t>
            </a:r>
            <a:endParaRPr lang="en-GB" sz="2000" dirty="0">
              <a:solidFill>
                <a:srgbClr val="1D619C"/>
              </a:solidFill>
            </a:endParaRPr>
          </a:p>
        </p:txBody>
      </p:sp>
      <p:pic>
        <p:nvPicPr>
          <p:cNvPr id="16" name="Picture 15" descr="A picture containing athletic game, sport&#10;&#10;Description automatically generated">
            <a:extLst>
              <a:ext uri="{FF2B5EF4-FFF2-40B4-BE49-F238E27FC236}">
                <a16:creationId xmlns:a16="http://schemas.microsoft.com/office/drawing/2014/main" id="{1C3A7F30-7E6F-4102-9FDB-2DEFF308935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69754" r="69780"/>
          <a:stretch/>
        </p:blipFill>
        <p:spPr>
          <a:xfrm>
            <a:off x="8711984" y="2929054"/>
            <a:ext cx="2517490" cy="2548950"/>
          </a:xfrm>
          <a:prstGeom prst="rect">
            <a:avLst/>
          </a:prstGeom>
        </p:spPr>
      </p:pic>
      <p:cxnSp>
        <p:nvCxnSpPr>
          <p:cNvPr id="10" name="Straight Arrow Connector 9">
            <a:extLst>
              <a:ext uri="{FF2B5EF4-FFF2-40B4-BE49-F238E27FC236}">
                <a16:creationId xmlns:a16="http://schemas.microsoft.com/office/drawing/2014/main" id="{CE1EE83C-6152-4D0E-9390-DC4FF7D452DB}"/>
              </a:ext>
            </a:extLst>
          </p:cNvPr>
          <p:cNvCxnSpPr>
            <a:cxnSpLocks/>
          </p:cNvCxnSpPr>
          <p:nvPr/>
        </p:nvCxnSpPr>
        <p:spPr>
          <a:xfrm rot="10800000">
            <a:off x="1994995" y="4284015"/>
            <a:ext cx="0" cy="481263"/>
          </a:xfrm>
          <a:prstGeom prst="straightConnector1">
            <a:avLst/>
          </a:prstGeom>
          <a:ln w="38100">
            <a:solidFill>
              <a:srgbClr val="D687C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1979295"/>
      </p:ext>
    </p:extLst>
  </p:cSld>
  <p:clrMapOvr>
    <a:masterClrMapping/>
  </p:clrMapOvr>
  <p:transition spd="slow">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r>
              <a:rPr lang="en-GB" b="1" i="0" dirty="0">
                <a:solidFill>
                  <a:srgbClr val="000000"/>
                </a:solidFill>
                <a:effectLst/>
                <a:latin typeface="Century Gothic Bold" panose="020B0702020202020204" pitchFamily="34" charset="0"/>
              </a:rPr>
              <a:t>When we change a sentence from the active form to the passive form,</a:t>
            </a:r>
            <a:r>
              <a:rPr lang="en-GB" dirty="0">
                <a:solidFill>
                  <a:srgbClr val="000000"/>
                </a:solidFill>
                <a:latin typeface="Century Gothic Bold" panose="020B0702020202020204" pitchFamily="34" charset="0"/>
              </a:rPr>
              <a:t> the </a:t>
            </a:r>
            <a:r>
              <a:rPr lang="en-GB" b="1" i="0" dirty="0">
                <a:solidFill>
                  <a:srgbClr val="1D619C"/>
                </a:solidFill>
                <a:effectLst/>
                <a:latin typeface="Century Gothic Bold" panose="020B0702020202020204" pitchFamily="34" charset="0"/>
              </a:rPr>
              <a:t>subject</a:t>
            </a:r>
            <a:r>
              <a:rPr lang="en-GB" b="1" i="0" dirty="0">
                <a:solidFill>
                  <a:srgbClr val="000000"/>
                </a:solidFill>
                <a:effectLst/>
                <a:latin typeface="Century Gothic Bold" panose="020B0702020202020204" pitchFamily="34" charset="0"/>
              </a:rPr>
              <a:t> becomes the </a:t>
            </a:r>
            <a:r>
              <a:rPr lang="en-GB" b="1" i="0" dirty="0">
                <a:solidFill>
                  <a:srgbClr val="FFBB00"/>
                </a:solidFill>
                <a:effectLst/>
                <a:latin typeface="Century Gothic Bold" panose="020B0702020202020204" pitchFamily="34" charset="0"/>
              </a:rPr>
              <a:t>object</a:t>
            </a:r>
            <a:r>
              <a:rPr lang="en-GB" b="1" i="0" dirty="0">
                <a:solidFill>
                  <a:srgbClr val="000000"/>
                </a:solidFill>
                <a:effectLst/>
                <a:latin typeface="Century Gothic Bold" panose="020B0702020202020204" pitchFamily="34" charset="0"/>
              </a:rPr>
              <a:t>. </a:t>
            </a:r>
            <a:endParaRPr lang="en-GB" dirty="0"/>
          </a:p>
        </p:txBody>
      </p:sp>
      <p:sp>
        <p:nvSpPr>
          <p:cNvPr id="7" name="Text Placeholder 2">
            <a:extLst>
              <a:ext uri="{FF2B5EF4-FFF2-40B4-BE49-F238E27FC236}">
                <a16:creationId xmlns:a16="http://schemas.microsoft.com/office/drawing/2014/main" id="{B5CDF938-B7AB-440C-AC3A-BDA3A64368CB}"/>
              </a:ext>
            </a:extLst>
          </p:cNvPr>
          <p:cNvSpPr>
            <a:spLocks noGrp="1"/>
          </p:cNvSpPr>
          <p:nvPr>
            <p:ph type="body" sz="quarter" idx="11"/>
          </p:nvPr>
        </p:nvSpPr>
        <p:spPr>
          <a:xfrm>
            <a:off x="261938" y="1276350"/>
            <a:ext cx="11712574" cy="5060655"/>
          </a:xfrm>
        </p:spPr>
        <p:txBody>
          <a:bodyPr/>
          <a:lstStyle/>
          <a:p>
            <a:pPr algn="l"/>
            <a:r>
              <a:rPr lang="en-GB" b="1" i="0" dirty="0">
                <a:solidFill>
                  <a:srgbClr val="000000"/>
                </a:solidFill>
                <a:effectLst/>
                <a:latin typeface="Century Gothic Bold" panose="020B0702020202020204" pitchFamily="34" charset="0"/>
              </a:rPr>
              <a:t>We also normally use the word ‘</a:t>
            </a:r>
            <a:r>
              <a:rPr lang="en-GB" b="1" i="0" dirty="0">
                <a:solidFill>
                  <a:srgbClr val="6FC36C"/>
                </a:solidFill>
                <a:effectLst/>
                <a:latin typeface="Century Gothic Bold" panose="020B0702020202020204" pitchFamily="34" charset="0"/>
              </a:rPr>
              <a:t>by</a:t>
            </a:r>
            <a:r>
              <a:rPr lang="en-GB" b="1" i="0" dirty="0">
                <a:solidFill>
                  <a:srgbClr val="000000"/>
                </a:solidFill>
                <a:effectLst/>
                <a:latin typeface="Century Gothic Bold" panose="020B0702020202020204" pitchFamily="34" charset="0"/>
              </a:rPr>
              <a:t>’ to introduce the object. </a:t>
            </a:r>
          </a:p>
          <a:p>
            <a:pPr algn="l"/>
            <a:endParaRPr lang="en-GB" dirty="0">
              <a:solidFill>
                <a:srgbClr val="000000"/>
              </a:solidFill>
              <a:latin typeface="Century Gothic Bold" panose="020B0702020202020204" pitchFamily="34" charset="0"/>
            </a:endParaRPr>
          </a:p>
          <a:p>
            <a:pPr algn="l"/>
            <a:r>
              <a:rPr lang="en-GB" b="1" i="0" dirty="0">
                <a:solidFill>
                  <a:srgbClr val="000000"/>
                </a:solidFill>
                <a:effectLst/>
                <a:latin typeface="Century Gothic Bold" panose="020B0702020202020204" pitchFamily="34" charset="0"/>
              </a:rPr>
              <a:t>For example:</a:t>
            </a:r>
            <a:endParaRPr lang="en-GB" b="0" i="0" dirty="0">
              <a:solidFill>
                <a:srgbClr val="323232"/>
              </a:solidFill>
              <a:effectLst/>
              <a:latin typeface="H5PDroidSans"/>
            </a:endParaRPr>
          </a:p>
          <a:p>
            <a:pPr algn="l"/>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r>
              <a:rPr lang="en-GB" b="1" i="0" dirty="0">
                <a:solidFill>
                  <a:srgbClr val="1D619C"/>
                </a:solidFill>
                <a:effectLst/>
                <a:latin typeface="Century Gothic Bold" panose="020B0702020202020204" pitchFamily="34" charset="0"/>
              </a:rPr>
              <a:t>The children</a:t>
            </a:r>
            <a:r>
              <a:rPr lang="en-GB" b="1" i="0" dirty="0">
                <a:solidFill>
                  <a:srgbClr val="000000"/>
                </a:solidFill>
                <a:effectLst/>
                <a:latin typeface="Century Gothic Bold" panose="020B0702020202020204" pitchFamily="34" charset="0"/>
              </a:rPr>
              <a:t> threw the ball.</a:t>
            </a:r>
            <a:r>
              <a:rPr lang="en-GB" b="0" i="0" dirty="0">
                <a:solidFill>
                  <a:srgbClr val="323232"/>
                </a:solidFill>
                <a:effectLst/>
                <a:latin typeface="H5PDroidSans"/>
              </a:rPr>
              <a:t> </a:t>
            </a:r>
          </a:p>
          <a:p>
            <a:pPr algn="l"/>
            <a:endParaRPr lang="en-GB" b="0" i="0" dirty="0">
              <a:solidFill>
                <a:srgbClr val="323232"/>
              </a:solidFill>
              <a:effectLst/>
              <a:latin typeface="H5PDroidSans"/>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ball </a:t>
            </a:r>
            <a:r>
              <a:rPr lang="en-GB" b="1" i="0" dirty="0">
                <a:solidFill>
                  <a:srgbClr val="C557A8"/>
                </a:solidFill>
                <a:effectLst/>
                <a:latin typeface="Century Gothic Bold" panose="020B0702020202020204" pitchFamily="34" charset="0"/>
              </a:rPr>
              <a:t>was thrown </a:t>
            </a:r>
            <a:r>
              <a:rPr lang="en-GB" b="1" i="0" dirty="0">
                <a:solidFill>
                  <a:srgbClr val="6FC36C"/>
                </a:solidFill>
                <a:effectLst/>
                <a:latin typeface="Century Gothic Bold" panose="020B0702020202020204" pitchFamily="34" charset="0"/>
              </a:rPr>
              <a:t>by </a:t>
            </a:r>
            <a:r>
              <a:rPr lang="en-GB" b="1" i="0" dirty="0">
                <a:solidFill>
                  <a:srgbClr val="FFBB00"/>
                </a:solidFill>
                <a:effectLst/>
                <a:latin typeface="Century Gothic Bold" panose="020B0702020202020204" pitchFamily="34" charset="0"/>
              </a:rPr>
              <a:t>the children. </a:t>
            </a:r>
            <a:r>
              <a:rPr lang="en-GB" b="0" i="0" dirty="0">
                <a:solidFill>
                  <a:srgbClr val="323232"/>
                </a:solidFill>
                <a:effectLst/>
                <a:latin typeface="H5PDroidSans"/>
              </a:rPr>
              <a:t/>
            </a:r>
            <a:br>
              <a:rPr lang="en-GB" b="0" i="0" dirty="0">
                <a:solidFill>
                  <a:srgbClr val="323232"/>
                </a:solidFill>
                <a:effectLst/>
                <a:latin typeface="H5PDroidSans"/>
              </a:rPr>
            </a:br>
            <a:r>
              <a:rPr lang="en-GB" b="0" i="0" dirty="0">
                <a:solidFill>
                  <a:srgbClr val="323232"/>
                </a:solidFill>
                <a:effectLst/>
                <a:latin typeface="H5PDroidSans"/>
              </a:rPr>
              <a:t> </a:t>
            </a:r>
          </a:p>
        </p:txBody>
      </p:sp>
      <p:cxnSp>
        <p:nvCxnSpPr>
          <p:cNvPr id="8" name="Straight Arrow Connector 7">
            <a:extLst>
              <a:ext uri="{FF2B5EF4-FFF2-40B4-BE49-F238E27FC236}">
                <a16:creationId xmlns:a16="http://schemas.microsoft.com/office/drawing/2014/main" id="{8D21AD36-C2C1-465D-82C8-4EC16239E1BA}"/>
              </a:ext>
            </a:extLst>
          </p:cNvPr>
          <p:cNvCxnSpPr>
            <a:cxnSpLocks/>
          </p:cNvCxnSpPr>
          <p:nvPr/>
        </p:nvCxnSpPr>
        <p:spPr>
          <a:xfrm>
            <a:off x="1085850" y="3476685"/>
            <a:ext cx="2886075" cy="8857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113CA05-1CD7-4758-8B85-8ACC3BA2BCAF}"/>
              </a:ext>
            </a:extLst>
          </p:cNvPr>
          <p:cNvSpPr txBox="1"/>
          <p:nvPr/>
        </p:nvSpPr>
        <p:spPr>
          <a:xfrm>
            <a:off x="2768145" y="5077894"/>
            <a:ext cx="2407559" cy="400110"/>
          </a:xfrm>
          <a:prstGeom prst="rect">
            <a:avLst/>
          </a:prstGeom>
          <a:noFill/>
        </p:spPr>
        <p:txBody>
          <a:bodyPr wrap="square">
            <a:spAutoFit/>
          </a:bodyPr>
          <a:lstStyle/>
          <a:p>
            <a:pPr algn="ctr"/>
            <a:r>
              <a:rPr lang="en-GB" sz="2000" b="1" i="0" dirty="0">
                <a:solidFill>
                  <a:srgbClr val="FFBB00"/>
                </a:solidFill>
                <a:effectLst/>
                <a:latin typeface="Century Gothic Bold" panose="020B0702020202020204" pitchFamily="34" charset="0"/>
              </a:rPr>
              <a:t>object</a:t>
            </a:r>
            <a:endParaRPr lang="en-GB" sz="2000" dirty="0">
              <a:solidFill>
                <a:srgbClr val="1D619C"/>
              </a:solidFill>
            </a:endParaRPr>
          </a:p>
        </p:txBody>
      </p:sp>
      <p:pic>
        <p:nvPicPr>
          <p:cNvPr id="16" name="Picture 15" descr="A picture containing athletic game, sport&#10;&#10;Description automatically generated">
            <a:extLst>
              <a:ext uri="{FF2B5EF4-FFF2-40B4-BE49-F238E27FC236}">
                <a16:creationId xmlns:a16="http://schemas.microsoft.com/office/drawing/2014/main" id="{1C3A7F30-7E6F-4102-9FDB-2DEFF308935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69754" r="69780"/>
          <a:stretch/>
        </p:blipFill>
        <p:spPr>
          <a:xfrm>
            <a:off x="8711984" y="2929054"/>
            <a:ext cx="2517490" cy="2548950"/>
          </a:xfrm>
          <a:prstGeom prst="rect">
            <a:avLst/>
          </a:prstGeom>
        </p:spPr>
      </p:pic>
      <p:cxnSp>
        <p:nvCxnSpPr>
          <p:cNvPr id="11" name="Straight Arrow Connector 10">
            <a:extLst>
              <a:ext uri="{FF2B5EF4-FFF2-40B4-BE49-F238E27FC236}">
                <a16:creationId xmlns:a16="http://schemas.microsoft.com/office/drawing/2014/main" id="{6D029781-5FF0-42AC-A8EE-2EB397622167}"/>
              </a:ext>
            </a:extLst>
          </p:cNvPr>
          <p:cNvCxnSpPr>
            <a:cxnSpLocks/>
          </p:cNvCxnSpPr>
          <p:nvPr/>
        </p:nvCxnSpPr>
        <p:spPr>
          <a:xfrm rot="10800000">
            <a:off x="4019550" y="4676764"/>
            <a:ext cx="0" cy="481263"/>
          </a:xfrm>
          <a:prstGeom prst="straightConnector1">
            <a:avLst/>
          </a:prstGeom>
          <a:ln w="38100">
            <a:solidFill>
              <a:srgbClr val="FFBB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2343443"/>
      </p:ext>
    </p:extLst>
  </p:cSld>
  <p:clrMapOvr>
    <a:masterClrMapping/>
  </p:clrMapOvr>
  <p:transition spd="slow">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normAutofit fontScale="77500" lnSpcReduction="20000"/>
          </a:bodyPr>
          <a:lstStyle/>
          <a:p>
            <a:pPr algn="l"/>
            <a:r>
              <a:rPr lang="en-GB" b="1" i="0" dirty="0">
                <a:solidFill>
                  <a:srgbClr val="000000"/>
                </a:solidFill>
                <a:effectLst/>
                <a:latin typeface="Century Gothic Bold" panose="020B0702020202020204" pitchFamily="34" charset="0"/>
              </a:rPr>
              <a:t>Rewrite the sentences below in the passive form.</a:t>
            </a:r>
            <a:endParaRPr lang="en-GB" b="0" i="0" dirty="0">
              <a:solidFill>
                <a:srgbClr val="323232"/>
              </a:solidFill>
              <a:effectLst/>
              <a:latin typeface="H5PDroidSans"/>
            </a:endParaRPr>
          </a:p>
          <a:p>
            <a:r>
              <a:rPr lang="en-GB" dirty="0"/>
              <a:t/>
            </a:r>
            <a:br>
              <a:rPr lang="en-GB" dirty="0"/>
            </a:br>
            <a:endParaRPr lang="en-GB" dirty="0"/>
          </a:p>
        </p:txBody>
      </p:sp>
      <p:sp>
        <p:nvSpPr>
          <p:cNvPr id="8" name="Text Placeholder 2">
            <a:extLst>
              <a:ext uri="{FF2B5EF4-FFF2-40B4-BE49-F238E27FC236}">
                <a16:creationId xmlns:a16="http://schemas.microsoft.com/office/drawing/2014/main" id="{D940E52F-D102-4CCD-A30D-748D71C0B908}"/>
              </a:ext>
            </a:extLst>
          </p:cNvPr>
          <p:cNvSpPr>
            <a:spLocks noGrp="1"/>
          </p:cNvSpPr>
          <p:nvPr>
            <p:ph type="body" sz="quarter" idx="11"/>
          </p:nvPr>
        </p:nvSpPr>
        <p:spPr>
          <a:xfrm>
            <a:off x="261938" y="1276351"/>
            <a:ext cx="11712574" cy="5060654"/>
          </a:xfrm>
        </p:spPr>
        <p:txBody>
          <a:bodyPr/>
          <a:lstStyle/>
          <a:p>
            <a:pPr algn="l"/>
            <a:r>
              <a:rPr lang="en-GB" b="1" i="0" dirty="0">
                <a:solidFill>
                  <a:srgbClr val="000000"/>
                </a:solidFill>
                <a:effectLst/>
                <a:latin typeface="Century Gothic Bold" panose="020B0702020202020204" pitchFamily="34" charset="0"/>
              </a:rPr>
              <a:t>Include the object in your passive sentence.</a:t>
            </a:r>
          </a:p>
          <a:p>
            <a:pPr algn="l"/>
            <a:endParaRPr lang="en-GB" dirty="0">
              <a:solidFill>
                <a:srgbClr val="000000"/>
              </a:solidFill>
              <a:latin typeface="Century Gothic Bold" panose="020B0702020202020204" pitchFamily="34" charset="0"/>
            </a:endParaRPr>
          </a:p>
          <a:p>
            <a:pPr algn="l"/>
            <a:r>
              <a:rPr lang="en-GB" b="1" i="0" dirty="0">
                <a:solidFill>
                  <a:srgbClr val="000000"/>
                </a:solidFill>
                <a:effectLst/>
                <a:latin typeface="Century Gothic Bold" panose="020B0702020202020204" pitchFamily="34" charset="0"/>
              </a:rPr>
              <a:t>A. Heidi knitted a scarf.</a:t>
            </a:r>
          </a:p>
          <a:p>
            <a:pPr algn="l"/>
            <a:endParaRPr lang="en-GB" b="1" i="0" dirty="0">
              <a:solidFill>
                <a:srgbClr val="000000"/>
              </a:solidFill>
              <a:effectLst/>
              <a:latin typeface="Century Gothic Bold" panose="020B0702020202020204" pitchFamily="34" charset="0"/>
            </a:endParaRPr>
          </a:p>
          <a:p>
            <a:pPr algn="l"/>
            <a:endParaRPr lang="en-GB" dirty="0">
              <a:solidFill>
                <a:srgbClr val="F76756"/>
              </a:solidFill>
              <a:latin typeface="Century Gothic Bold" panose="020B0702020202020204" pitchFamily="34" charset="0"/>
            </a:endParaRPr>
          </a:p>
          <a:p>
            <a:pPr algn="l"/>
            <a:endParaRPr lang="en-GB" b="0" i="0" dirty="0">
              <a:solidFill>
                <a:srgbClr val="000000"/>
              </a:solidFill>
              <a:effectLst/>
              <a:latin typeface="Century Gothic Bold" panose="020B0702020202020204" pitchFamily="34" charset="0"/>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B. Brian washed the car.</a:t>
            </a:r>
          </a:p>
          <a:p>
            <a:pPr algn="l"/>
            <a:r>
              <a:rPr lang="en-GB" b="1" i="0" dirty="0">
                <a:solidFill>
                  <a:srgbClr val="000000"/>
                </a:solidFill>
                <a:effectLst/>
                <a:latin typeface="Century Gothic Bold" panose="020B0702020202020204" pitchFamily="34" charset="0"/>
              </a:rPr>
              <a:t> </a:t>
            </a:r>
          </a:p>
          <a:p>
            <a:pPr algn="l"/>
            <a:r>
              <a:rPr lang="en-GB" b="1" i="0" dirty="0">
                <a:solidFill>
                  <a:srgbClr val="F76756"/>
                </a:solidFill>
                <a:effectLst/>
                <a:latin typeface="Century Gothic Bold" panose="020B0702020202020204" pitchFamily="34" charset="0"/>
              </a:rPr>
              <a:t>  </a:t>
            </a:r>
            <a:endParaRPr lang="en-GB" b="0" i="0" dirty="0">
              <a:solidFill>
                <a:srgbClr val="F76756"/>
              </a:solidFill>
              <a:effectLst/>
              <a:latin typeface="H5PDroidSans"/>
            </a:endParaRPr>
          </a:p>
        </p:txBody>
      </p:sp>
    </p:spTree>
    <p:extLst>
      <p:ext uri="{BB962C8B-B14F-4D97-AF65-F5344CB8AC3E}">
        <p14:creationId xmlns:p14="http://schemas.microsoft.com/office/powerpoint/2010/main" val="2469981085"/>
      </p:ext>
    </p:extLst>
  </p:cSld>
  <p:clrMapOvr>
    <a:masterClrMapping/>
  </p:clrMapOvr>
  <p:transition spd="slow">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normAutofit fontScale="77500" lnSpcReduction="20000"/>
          </a:bodyPr>
          <a:lstStyle/>
          <a:p>
            <a:pPr algn="l"/>
            <a:r>
              <a:rPr lang="en-GB" b="1" i="0" dirty="0">
                <a:solidFill>
                  <a:srgbClr val="000000"/>
                </a:solidFill>
                <a:effectLst/>
                <a:latin typeface="Century Gothic Bold" panose="020B0702020202020204" pitchFamily="34" charset="0"/>
              </a:rPr>
              <a:t>Rewrite the sentences below in the passive form.</a:t>
            </a:r>
            <a:endParaRPr lang="en-GB" b="0" i="0" dirty="0">
              <a:solidFill>
                <a:srgbClr val="323232"/>
              </a:solidFill>
              <a:effectLst/>
              <a:latin typeface="H5PDroidSans"/>
            </a:endParaRPr>
          </a:p>
          <a:p>
            <a:r>
              <a:rPr lang="en-GB" dirty="0"/>
              <a:t/>
            </a:r>
            <a:br>
              <a:rPr lang="en-GB" dirty="0"/>
            </a:br>
            <a:endParaRPr lang="en-GB" dirty="0"/>
          </a:p>
        </p:txBody>
      </p:sp>
      <p:sp>
        <p:nvSpPr>
          <p:cNvPr id="8" name="Text Placeholder 2">
            <a:extLst>
              <a:ext uri="{FF2B5EF4-FFF2-40B4-BE49-F238E27FC236}">
                <a16:creationId xmlns:a16="http://schemas.microsoft.com/office/drawing/2014/main" id="{D940E52F-D102-4CCD-A30D-748D71C0B908}"/>
              </a:ext>
            </a:extLst>
          </p:cNvPr>
          <p:cNvSpPr>
            <a:spLocks noGrp="1"/>
          </p:cNvSpPr>
          <p:nvPr>
            <p:ph type="body" sz="quarter" idx="11"/>
          </p:nvPr>
        </p:nvSpPr>
        <p:spPr>
          <a:xfrm>
            <a:off x="261938" y="1276351"/>
            <a:ext cx="11712574" cy="5060654"/>
          </a:xfrm>
        </p:spPr>
        <p:txBody>
          <a:bodyPr/>
          <a:lstStyle/>
          <a:p>
            <a:pPr algn="l"/>
            <a:r>
              <a:rPr lang="en-GB" b="1" i="0" dirty="0">
                <a:solidFill>
                  <a:srgbClr val="000000"/>
                </a:solidFill>
                <a:effectLst/>
                <a:latin typeface="Century Gothic Bold" panose="020B0702020202020204" pitchFamily="34" charset="0"/>
              </a:rPr>
              <a:t>Include the object in your passive sentence.</a:t>
            </a:r>
          </a:p>
          <a:p>
            <a:pPr algn="l"/>
            <a:endParaRPr lang="en-GB" dirty="0">
              <a:solidFill>
                <a:srgbClr val="000000"/>
              </a:solidFill>
              <a:latin typeface="Century Gothic Bold" panose="020B0702020202020204" pitchFamily="34" charset="0"/>
            </a:endParaRPr>
          </a:p>
          <a:p>
            <a:pPr algn="l"/>
            <a:r>
              <a:rPr lang="en-GB" b="1" i="0" dirty="0">
                <a:solidFill>
                  <a:srgbClr val="000000"/>
                </a:solidFill>
                <a:effectLst/>
                <a:latin typeface="Century Gothic Bold" panose="020B0702020202020204" pitchFamily="34" charset="0"/>
              </a:rPr>
              <a:t>A. Heidi knitted a scarf.</a:t>
            </a:r>
          </a:p>
          <a:p>
            <a:pPr algn="l"/>
            <a:endParaRPr lang="en-GB" b="1" i="0" dirty="0">
              <a:solidFill>
                <a:srgbClr val="000000"/>
              </a:solidFill>
              <a:effectLst/>
              <a:latin typeface="Century Gothic Bold" panose="020B0702020202020204" pitchFamily="34" charset="0"/>
            </a:endParaRPr>
          </a:p>
          <a:p>
            <a:pPr algn="l"/>
            <a:r>
              <a:rPr lang="en-GB" b="1" i="0" dirty="0">
                <a:solidFill>
                  <a:srgbClr val="F76756"/>
                </a:solidFill>
                <a:effectLst/>
                <a:latin typeface="Century Gothic Bold" panose="020B0702020202020204" pitchFamily="34" charset="0"/>
              </a:rPr>
              <a:t>A scarf was knitted by Heidi.</a:t>
            </a:r>
            <a:endParaRPr lang="en-GB" dirty="0">
              <a:solidFill>
                <a:srgbClr val="F76756"/>
              </a:solidFill>
              <a:latin typeface="Century Gothic Bold" panose="020B0702020202020204" pitchFamily="34" charset="0"/>
            </a:endParaRPr>
          </a:p>
          <a:p>
            <a:pPr algn="l"/>
            <a:endParaRPr lang="en-GB" b="0" i="0" dirty="0">
              <a:solidFill>
                <a:srgbClr val="000000"/>
              </a:solidFill>
              <a:effectLst/>
              <a:latin typeface="Century Gothic Bold" panose="020B0702020202020204" pitchFamily="34" charset="0"/>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B. Brian washed the car.</a:t>
            </a:r>
          </a:p>
          <a:p>
            <a:pPr algn="l"/>
            <a:r>
              <a:rPr lang="en-GB" b="1" i="0" dirty="0">
                <a:solidFill>
                  <a:srgbClr val="000000"/>
                </a:solidFill>
                <a:effectLst/>
                <a:latin typeface="Century Gothic Bold" panose="020B0702020202020204" pitchFamily="34" charset="0"/>
              </a:rPr>
              <a:t> </a:t>
            </a:r>
          </a:p>
          <a:p>
            <a:pPr algn="l"/>
            <a:r>
              <a:rPr lang="en-GB" b="1" i="0" dirty="0">
                <a:solidFill>
                  <a:srgbClr val="F76756"/>
                </a:solidFill>
                <a:effectLst/>
                <a:latin typeface="Century Gothic Bold" panose="020B0702020202020204" pitchFamily="34" charset="0"/>
              </a:rPr>
              <a:t>The car was washed by Brian.  </a:t>
            </a:r>
            <a:endParaRPr lang="en-GB" b="0" i="0" dirty="0">
              <a:solidFill>
                <a:srgbClr val="F76756"/>
              </a:solidFill>
              <a:effectLst/>
              <a:latin typeface="H5PDroidSans"/>
            </a:endParaRPr>
          </a:p>
        </p:txBody>
      </p:sp>
    </p:spTree>
    <p:extLst>
      <p:ext uri="{BB962C8B-B14F-4D97-AF65-F5344CB8AC3E}">
        <p14:creationId xmlns:p14="http://schemas.microsoft.com/office/powerpoint/2010/main" val="892959236"/>
      </p:ext>
    </p:extLst>
  </p:cSld>
  <p:clrMapOvr>
    <a:masterClrMapping/>
  </p:clrMapOvr>
  <p:transition spd="slow">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pPr algn="l"/>
            <a:r>
              <a:rPr lang="en-GB" b="1" i="0" dirty="0">
                <a:solidFill>
                  <a:srgbClr val="000000"/>
                </a:solidFill>
                <a:effectLst/>
                <a:latin typeface="Century Gothic Bold" panose="020B0702020202020204" pitchFamily="34" charset="0"/>
              </a:rPr>
              <a:t>Rewrite the sentences below in the active form.</a:t>
            </a:r>
            <a:r>
              <a:rPr lang="en-GB" dirty="0"/>
              <a:t/>
            </a:r>
            <a:br>
              <a:rPr lang="en-GB" dirty="0"/>
            </a:br>
            <a:endParaRPr lang="en-GB" dirty="0"/>
          </a:p>
        </p:txBody>
      </p:sp>
      <p:sp>
        <p:nvSpPr>
          <p:cNvPr id="8" name="Text Placeholder 2">
            <a:extLst>
              <a:ext uri="{FF2B5EF4-FFF2-40B4-BE49-F238E27FC236}">
                <a16:creationId xmlns:a16="http://schemas.microsoft.com/office/drawing/2014/main" id="{D940E52F-D102-4CCD-A30D-748D71C0B908}"/>
              </a:ext>
            </a:extLst>
          </p:cNvPr>
          <p:cNvSpPr>
            <a:spLocks noGrp="1"/>
          </p:cNvSpPr>
          <p:nvPr>
            <p:ph type="body" sz="quarter" idx="11"/>
          </p:nvPr>
        </p:nvSpPr>
        <p:spPr>
          <a:xfrm>
            <a:off x="261938" y="1276351"/>
            <a:ext cx="11712574" cy="5060654"/>
          </a:xfrm>
        </p:spPr>
        <p:txBody>
          <a:bodyPr/>
          <a:lstStyle/>
          <a:p>
            <a:pPr algn="l"/>
            <a:r>
              <a:rPr lang="en-GB" b="1" i="0" dirty="0">
                <a:solidFill>
                  <a:srgbClr val="000000"/>
                </a:solidFill>
                <a:effectLst/>
                <a:latin typeface="Century Gothic Bold" panose="020B0702020202020204" pitchFamily="34" charset="0"/>
              </a:rPr>
              <a:t>A. The mug was filled by Jan.</a:t>
            </a:r>
          </a:p>
          <a:p>
            <a:pPr algn="l"/>
            <a:endParaRPr lang="en-GB" b="1" i="0" dirty="0">
              <a:solidFill>
                <a:srgbClr val="000000"/>
              </a:solidFill>
              <a:effectLst/>
              <a:latin typeface="Century Gothic Bold" panose="020B0702020202020204" pitchFamily="34" charset="0"/>
            </a:endParaRPr>
          </a:p>
          <a:p>
            <a:pPr algn="l"/>
            <a:endParaRPr lang="en-GB" dirty="0">
              <a:solidFill>
                <a:srgbClr val="F76756"/>
              </a:solidFill>
              <a:latin typeface="Century Gothic Bold" panose="020B0702020202020204" pitchFamily="34" charset="0"/>
            </a:endParaRPr>
          </a:p>
          <a:p>
            <a:pPr algn="l"/>
            <a:endParaRPr lang="en-GB" b="0" i="0" dirty="0">
              <a:solidFill>
                <a:srgbClr val="000000"/>
              </a:solidFill>
              <a:effectLst/>
              <a:latin typeface="Century Gothic Bold" panose="020B0702020202020204" pitchFamily="34" charset="0"/>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B. The carrots were chopped by the chef.</a:t>
            </a:r>
          </a:p>
          <a:p>
            <a:pPr algn="l"/>
            <a:r>
              <a:rPr lang="en-GB" b="1" i="0" dirty="0">
                <a:solidFill>
                  <a:srgbClr val="000000"/>
                </a:solidFill>
                <a:effectLst/>
                <a:latin typeface="Century Gothic Bold" panose="020B0702020202020204" pitchFamily="34" charset="0"/>
              </a:rPr>
              <a:t> </a:t>
            </a:r>
          </a:p>
          <a:p>
            <a:pPr algn="l"/>
            <a:endParaRPr lang="en-GB" b="0" i="0" dirty="0">
              <a:solidFill>
                <a:srgbClr val="F76756"/>
              </a:solidFill>
              <a:effectLst/>
              <a:latin typeface="H5PDroidSans"/>
            </a:endParaRPr>
          </a:p>
        </p:txBody>
      </p:sp>
    </p:spTree>
    <p:extLst>
      <p:ext uri="{BB962C8B-B14F-4D97-AF65-F5344CB8AC3E}">
        <p14:creationId xmlns:p14="http://schemas.microsoft.com/office/powerpoint/2010/main" val="454281614"/>
      </p:ext>
    </p:extLst>
  </p:cSld>
  <p:clrMapOvr>
    <a:masterClrMapping/>
  </p:clrMapOvr>
  <p:transition spd="slow">
    <p:cov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pPr algn="l"/>
            <a:r>
              <a:rPr lang="en-GB" b="1" i="0" dirty="0">
                <a:solidFill>
                  <a:srgbClr val="000000"/>
                </a:solidFill>
                <a:effectLst/>
                <a:latin typeface="Century Gothic Bold" panose="020B0702020202020204" pitchFamily="34" charset="0"/>
              </a:rPr>
              <a:t>Rewrite the sentences below in the active form.</a:t>
            </a:r>
            <a:r>
              <a:rPr lang="en-GB" dirty="0"/>
              <a:t/>
            </a:r>
            <a:br>
              <a:rPr lang="en-GB" dirty="0"/>
            </a:br>
            <a:endParaRPr lang="en-GB" dirty="0"/>
          </a:p>
        </p:txBody>
      </p:sp>
      <p:sp>
        <p:nvSpPr>
          <p:cNvPr id="8" name="Text Placeholder 2">
            <a:extLst>
              <a:ext uri="{FF2B5EF4-FFF2-40B4-BE49-F238E27FC236}">
                <a16:creationId xmlns:a16="http://schemas.microsoft.com/office/drawing/2014/main" id="{D940E52F-D102-4CCD-A30D-748D71C0B908}"/>
              </a:ext>
            </a:extLst>
          </p:cNvPr>
          <p:cNvSpPr>
            <a:spLocks noGrp="1"/>
          </p:cNvSpPr>
          <p:nvPr>
            <p:ph type="body" sz="quarter" idx="11"/>
          </p:nvPr>
        </p:nvSpPr>
        <p:spPr>
          <a:xfrm>
            <a:off x="261938" y="1276351"/>
            <a:ext cx="11712574" cy="5060654"/>
          </a:xfrm>
        </p:spPr>
        <p:txBody>
          <a:bodyPr/>
          <a:lstStyle/>
          <a:p>
            <a:pPr algn="l"/>
            <a:r>
              <a:rPr lang="en-GB" b="1" i="0" dirty="0">
                <a:solidFill>
                  <a:srgbClr val="000000"/>
                </a:solidFill>
                <a:effectLst/>
                <a:latin typeface="Century Gothic Bold" panose="020B0702020202020204" pitchFamily="34" charset="0"/>
              </a:rPr>
              <a:t>A. The mug was filled by Jan.</a:t>
            </a:r>
          </a:p>
          <a:p>
            <a:pPr algn="l"/>
            <a:endParaRPr lang="en-GB" b="1" i="0" dirty="0">
              <a:solidFill>
                <a:srgbClr val="000000"/>
              </a:solidFill>
              <a:effectLst/>
              <a:latin typeface="Century Gothic Bold" panose="020B0702020202020204" pitchFamily="34" charset="0"/>
            </a:endParaRPr>
          </a:p>
          <a:p>
            <a:pPr algn="l"/>
            <a:r>
              <a:rPr lang="en-GB" b="1" i="0" dirty="0">
                <a:solidFill>
                  <a:srgbClr val="F76756"/>
                </a:solidFill>
                <a:effectLst/>
                <a:latin typeface="Century Gothic Bold" panose="020B0702020202020204" pitchFamily="34" charset="0"/>
              </a:rPr>
              <a:t>Jan filled the mug. </a:t>
            </a:r>
            <a:endParaRPr lang="en-GB" dirty="0">
              <a:solidFill>
                <a:srgbClr val="F76756"/>
              </a:solidFill>
              <a:latin typeface="Century Gothic Bold" panose="020B0702020202020204" pitchFamily="34" charset="0"/>
            </a:endParaRPr>
          </a:p>
          <a:p>
            <a:pPr algn="l"/>
            <a:endParaRPr lang="en-GB" b="0" i="0" dirty="0">
              <a:solidFill>
                <a:srgbClr val="000000"/>
              </a:solidFill>
              <a:effectLst/>
              <a:latin typeface="Century Gothic Bold" panose="020B0702020202020204" pitchFamily="34" charset="0"/>
            </a:endParaRP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B. The carrots were chopped by the chef.</a:t>
            </a:r>
          </a:p>
          <a:p>
            <a:pPr algn="l"/>
            <a:r>
              <a:rPr lang="en-GB" b="1" i="0" dirty="0">
                <a:solidFill>
                  <a:srgbClr val="000000"/>
                </a:solidFill>
                <a:effectLst/>
                <a:latin typeface="Century Gothic Bold" panose="020B0702020202020204" pitchFamily="34" charset="0"/>
              </a:rPr>
              <a:t> </a:t>
            </a:r>
          </a:p>
          <a:p>
            <a:pPr algn="l"/>
            <a:r>
              <a:rPr lang="en-GB" b="1" i="0" dirty="0">
                <a:solidFill>
                  <a:srgbClr val="F76756"/>
                </a:solidFill>
                <a:effectLst/>
                <a:latin typeface="Century Gothic Bold" panose="020B0702020202020204" pitchFamily="34" charset="0"/>
              </a:rPr>
              <a:t>The chef chopped the carrots.  </a:t>
            </a:r>
            <a:endParaRPr lang="en-GB" b="0" i="0" dirty="0">
              <a:solidFill>
                <a:srgbClr val="F76756"/>
              </a:solidFill>
              <a:effectLst/>
              <a:latin typeface="H5PDroidSans"/>
            </a:endParaRPr>
          </a:p>
        </p:txBody>
      </p:sp>
    </p:spTree>
    <p:extLst>
      <p:ext uri="{BB962C8B-B14F-4D97-AF65-F5344CB8AC3E}">
        <p14:creationId xmlns:p14="http://schemas.microsoft.com/office/powerpoint/2010/main" val="1042623598"/>
      </p:ext>
    </p:extLst>
  </p:cSld>
  <p:clrMapOvr>
    <a:masterClrMapping/>
  </p:clrMapOvr>
  <p:transition spd="slow">
    <p:cov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DA3E658-F68A-413A-BED6-722723751377}"/>
              </a:ext>
            </a:extLst>
          </p:cNvPr>
          <p:cNvSpPr>
            <a:spLocks noGrp="1"/>
          </p:cNvSpPr>
          <p:nvPr>
            <p:ph type="body" sz="quarter" idx="11"/>
          </p:nvPr>
        </p:nvSpPr>
        <p:spPr/>
        <p:txBody>
          <a:bodyPr/>
          <a:lstStyle/>
          <a:p>
            <a:r>
              <a:rPr lang="en-GB" b="1" i="0" dirty="0">
                <a:solidFill>
                  <a:srgbClr val="000000"/>
                </a:solidFill>
                <a:effectLst/>
                <a:latin typeface="Century Gothic Bold" panose="020B0702020202020204" pitchFamily="34" charset="0"/>
              </a:rPr>
              <a:t>Now that we understand the passive verb, let’s apply our learning to some further application and reasoning questions.</a:t>
            </a:r>
            <a:endParaRPr lang="en-GB" dirty="0"/>
          </a:p>
        </p:txBody>
      </p:sp>
    </p:spTree>
    <p:extLst>
      <p:ext uri="{BB962C8B-B14F-4D97-AF65-F5344CB8AC3E}">
        <p14:creationId xmlns:p14="http://schemas.microsoft.com/office/powerpoint/2010/main" val="2832364110"/>
      </p:ext>
    </p:extLst>
  </p:cSld>
  <p:clrMapOvr>
    <a:masterClrMapping/>
  </p:clrMapOvr>
  <p:transition spd="slow">
    <p:cov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80F785-825D-439A-B4DB-90DFE9BD772E}"/>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Choose an active verb from the word bank below.</a:t>
            </a:r>
            <a:endParaRPr lang="en-GB" dirty="0"/>
          </a:p>
        </p:txBody>
      </p:sp>
      <p:sp>
        <p:nvSpPr>
          <p:cNvPr id="3" name="Text Placeholder 2">
            <a:extLst>
              <a:ext uri="{FF2B5EF4-FFF2-40B4-BE49-F238E27FC236}">
                <a16:creationId xmlns:a16="http://schemas.microsoft.com/office/drawing/2014/main" id="{0FB17638-7A35-4ED8-A031-95A95228379F}"/>
              </a:ext>
            </a:extLst>
          </p:cNvPr>
          <p:cNvSpPr>
            <a:spLocks noGrp="1"/>
          </p:cNvSpPr>
          <p:nvPr>
            <p:ph type="body" sz="quarter" idx="11"/>
          </p:nvPr>
        </p:nvSpPr>
        <p:spPr>
          <a:xfrm>
            <a:off x="261938" y="4048125"/>
            <a:ext cx="11712574" cy="2384573"/>
          </a:xfrm>
        </p:spPr>
        <p:txBody>
          <a:bodyPr/>
          <a:lstStyle/>
          <a:p>
            <a:pPr algn="l"/>
            <a:r>
              <a:rPr lang="en-GB" b="1" i="0" dirty="0">
                <a:solidFill>
                  <a:srgbClr val="000000"/>
                </a:solidFill>
                <a:effectLst/>
                <a:latin typeface="Century Gothic Bold" panose="020B0702020202020204" pitchFamily="34" charset="0"/>
              </a:rPr>
              <a:t>Change it to the passive verb and use it in a passive sentence.</a:t>
            </a:r>
            <a:endParaRPr lang="en-GB" b="0" i="0" dirty="0">
              <a:solidFill>
                <a:srgbClr val="323232"/>
              </a:solidFill>
              <a:effectLst/>
              <a:latin typeface="H5PDroidSans"/>
            </a:endParaRPr>
          </a:p>
          <a:p>
            <a:endParaRPr lang="en-GB" dirty="0"/>
          </a:p>
        </p:txBody>
      </p:sp>
      <p:grpSp>
        <p:nvGrpSpPr>
          <p:cNvPr id="5" name="Group 4">
            <a:extLst>
              <a:ext uri="{FF2B5EF4-FFF2-40B4-BE49-F238E27FC236}">
                <a16:creationId xmlns:a16="http://schemas.microsoft.com/office/drawing/2014/main" id="{B5268EAA-8C8F-41F3-B262-CBEA62AFB561}"/>
              </a:ext>
            </a:extLst>
          </p:cNvPr>
          <p:cNvGrpSpPr/>
          <p:nvPr/>
        </p:nvGrpSpPr>
        <p:grpSpPr>
          <a:xfrm>
            <a:off x="1615490" y="1182255"/>
            <a:ext cx="8961021" cy="1807919"/>
            <a:chOff x="411579" y="1182255"/>
            <a:chExt cx="8961021" cy="1807919"/>
          </a:xfrm>
        </p:grpSpPr>
        <p:grpSp>
          <p:nvGrpSpPr>
            <p:cNvPr id="4" name="Group 3">
              <a:extLst>
                <a:ext uri="{FF2B5EF4-FFF2-40B4-BE49-F238E27FC236}">
                  <a16:creationId xmlns:a16="http://schemas.microsoft.com/office/drawing/2014/main" id="{5ACC3160-01B3-43E7-A526-962A4EADB508}"/>
                </a:ext>
              </a:extLst>
            </p:cNvPr>
            <p:cNvGrpSpPr/>
            <p:nvPr/>
          </p:nvGrpSpPr>
          <p:grpSpPr>
            <a:xfrm>
              <a:off x="411579" y="1182255"/>
              <a:ext cx="2617371" cy="1807919"/>
              <a:chOff x="411579" y="1182255"/>
              <a:chExt cx="2617371" cy="1807919"/>
            </a:xfrm>
          </p:grpSpPr>
          <p:sp>
            <p:nvSpPr>
              <p:cNvPr id="9" name="Rectangle: Rounded Corners 8">
                <a:extLst>
                  <a:ext uri="{FF2B5EF4-FFF2-40B4-BE49-F238E27FC236}">
                    <a16:creationId xmlns:a16="http://schemas.microsoft.com/office/drawing/2014/main" id="{D04F6119-A687-4E80-A837-721D339CC18F}"/>
                  </a:ext>
                </a:extLst>
              </p:cNvPr>
              <p:cNvSpPr/>
              <p:nvPr/>
            </p:nvSpPr>
            <p:spPr>
              <a:xfrm>
                <a:off x="411579" y="1182255"/>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write</a:t>
                </a:r>
              </a:p>
            </p:txBody>
          </p:sp>
          <p:sp>
            <p:nvSpPr>
              <p:cNvPr id="6" name="Rectangle: Rounded Corners 5">
                <a:extLst>
                  <a:ext uri="{FF2B5EF4-FFF2-40B4-BE49-F238E27FC236}">
                    <a16:creationId xmlns:a16="http://schemas.microsoft.com/office/drawing/2014/main" id="{187C1CD3-36B7-4006-9C64-D900CBC41762}"/>
                  </a:ext>
                </a:extLst>
              </p:cNvPr>
              <p:cNvSpPr/>
              <p:nvPr/>
            </p:nvSpPr>
            <p:spPr>
              <a:xfrm>
                <a:off x="411579" y="2240206"/>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sing</a:t>
                </a:r>
              </a:p>
            </p:txBody>
          </p:sp>
        </p:grpSp>
        <p:grpSp>
          <p:nvGrpSpPr>
            <p:cNvPr id="8" name="Group 7">
              <a:extLst>
                <a:ext uri="{FF2B5EF4-FFF2-40B4-BE49-F238E27FC236}">
                  <a16:creationId xmlns:a16="http://schemas.microsoft.com/office/drawing/2014/main" id="{D2D56EB6-7F65-4AEC-B717-C3F07A98A320}"/>
                </a:ext>
              </a:extLst>
            </p:cNvPr>
            <p:cNvGrpSpPr/>
            <p:nvPr/>
          </p:nvGrpSpPr>
          <p:grpSpPr>
            <a:xfrm>
              <a:off x="3583404" y="1182255"/>
              <a:ext cx="2617371" cy="1807919"/>
              <a:chOff x="411579" y="1182255"/>
              <a:chExt cx="2617371" cy="1807919"/>
            </a:xfrm>
          </p:grpSpPr>
          <p:sp>
            <p:nvSpPr>
              <p:cNvPr id="10" name="Rectangle: Rounded Corners 9">
                <a:extLst>
                  <a:ext uri="{FF2B5EF4-FFF2-40B4-BE49-F238E27FC236}">
                    <a16:creationId xmlns:a16="http://schemas.microsoft.com/office/drawing/2014/main" id="{4770390D-95FF-4594-8C49-B03F288740B4}"/>
                  </a:ext>
                </a:extLst>
              </p:cNvPr>
              <p:cNvSpPr/>
              <p:nvPr/>
            </p:nvSpPr>
            <p:spPr>
              <a:xfrm>
                <a:off x="411579" y="1182255"/>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draw</a:t>
                </a:r>
              </a:p>
            </p:txBody>
          </p:sp>
          <p:sp>
            <p:nvSpPr>
              <p:cNvPr id="12" name="Rectangle: Rounded Corners 11">
                <a:extLst>
                  <a:ext uri="{FF2B5EF4-FFF2-40B4-BE49-F238E27FC236}">
                    <a16:creationId xmlns:a16="http://schemas.microsoft.com/office/drawing/2014/main" id="{52BB13F2-C6C4-4DCB-83D5-8CA8F1A0132A}"/>
                  </a:ext>
                </a:extLst>
              </p:cNvPr>
              <p:cNvSpPr/>
              <p:nvPr/>
            </p:nvSpPr>
            <p:spPr>
              <a:xfrm>
                <a:off x="411579" y="2240206"/>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chase</a:t>
                </a:r>
              </a:p>
            </p:txBody>
          </p:sp>
        </p:grpSp>
        <p:grpSp>
          <p:nvGrpSpPr>
            <p:cNvPr id="13" name="Group 12">
              <a:extLst>
                <a:ext uri="{FF2B5EF4-FFF2-40B4-BE49-F238E27FC236}">
                  <a16:creationId xmlns:a16="http://schemas.microsoft.com/office/drawing/2014/main" id="{AF9CBFE5-4012-4AE2-B0CA-4FD8E7DE70C5}"/>
                </a:ext>
              </a:extLst>
            </p:cNvPr>
            <p:cNvGrpSpPr/>
            <p:nvPr/>
          </p:nvGrpSpPr>
          <p:grpSpPr>
            <a:xfrm>
              <a:off x="6755229" y="1182255"/>
              <a:ext cx="2617371" cy="1807919"/>
              <a:chOff x="411579" y="1182255"/>
              <a:chExt cx="2617371" cy="1807919"/>
            </a:xfrm>
          </p:grpSpPr>
          <p:sp>
            <p:nvSpPr>
              <p:cNvPr id="14" name="Rectangle: Rounded Corners 13">
                <a:extLst>
                  <a:ext uri="{FF2B5EF4-FFF2-40B4-BE49-F238E27FC236}">
                    <a16:creationId xmlns:a16="http://schemas.microsoft.com/office/drawing/2014/main" id="{3486F1C3-6D90-43FF-9024-297191936C61}"/>
                  </a:ext>
                </a:extLst>
              </p:cNvPr>
              <p:cNvSpPr/>
              <p:nvPr/>
            </p:nvSpPr>
            <p:spPr>
              <a:xfrm>
                <a:off x="411579" y="1182255"/>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catch</a:t>
                </a:r>
              </a:p>
            </p:txBody>
          </p:sp>
          <p:sp>
            <p:nvSpPr>
              <p:cNvPr id="15" name="Rectangle: Rounded Corners 14">
                <a:extLst>
                  <a:ext uri="{FF2B5EF4-FFF2-40B4-BE49-F238E27FC236}">
                    <a16:creationId xmlns:a16="http://schemas.microsoft.com/office/drawing/2014/main" id="{1349B96D-FA57-40B8-A44D-D7DAE047658D}"/>
                  </a:ext>
                </a:extLst>
              </p:cNvPr>
              <p:cNvSpPr/>
              <p:nvPr/>
            </p:nvSpPr>
            <p:spPr>
              <a:xfrm>
                <a:off x="411579" y="2240206"/>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dance</a:t>
                </a:r>
              </a:p>
            </p:txBody>
          </p:sp>
        </p:grpSp>
      </p:grpSp>
    </p:spTree>
    <p:extLst>
      <p:ext uri="{BB962C8B-B14F-4D97-AF65-F5344CB8AC3E}">
        <p14:creationId xmlns:p14="http://schemas.microsoft.com/office/powerpoint/2010/main" val="1729314635"/>
      </p:ext>
    </p:extLst>
  </p:cSld>
  <p:clrMapOvr>
    <a:masterClrMapping/>
  </p:clrMapOvr>
  <p:transition spd="slow">
    <p:cov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80F785-825D-439A-B4DB-90DFE9BD772E}"/>
              </a:ext>
            </a:extLst>
          </p:cNvPr>
          <p:cNvSpPr>
            <a:spLocks noGrp="1"/>
          </p:cNvSpPr>
          <p:nvPr>
            <p:ph type="body" sz="quarter" idx="10"/>
          </p:nvPr>
        </p:nvSpPr>
        <p:spPr/>
        <p:txBody>
          <a:bodyPr/>
          <a:lstStyle/>
          <a:p>
            <a:r>
              <a:rPr lang="en-GB" b="1" i="0" dirty="0">
                <a:solidFill>
                  <a:srgbClr val="000000"/>
                </a:solidFill>
                <a:effectLst/>
                <a:latin typeface="Century Gothic Bold" panose="020B0702020202020204" pitchFamily="34" charset="0"/>
              </a:rPr>
              <a:t>Choose an active verb from the word bank below.</a:t>
            </a:r>
            <a:endParaRPr lang="en-GB" dirty="0"/>
          </a:p>
        </p:txBody>
      </p:sp>
      <p:sp>
        <p:nvSpPr>
          <p:cNvPr id="3" name="Text Placeholder 2">
            <a:extLst>
              <a:ext uri="{FF2B5EF4-FFF2-40B4-BE49-F238E27FC236}">
                <a16:creationId xmlns:a16="http://schemas.microsoft.com/office/drawing/2014/main" id="{0FB17638-7A35-4ED8-A031-95A95228379F}"/>
              </a:ext>
            </a:extLst>
          </p:cNvPr>
          <p:cNvSpPr>
            <a:spLocks noGrp="1"/>
          </p:cNvSpPr>
          <p:nvPr>
            <p:ph type="body" sz="quarter" idx="11"/>
          </p:nvPr>
        </p:nvSpPr>
        <p:spPr>
          <a:xfrm>
            <a:off x="261938" y="4048125"/>
            <a:ext cx="11712574" cy="2384573"/>
          </a:xfrm>
        </p:spPr>
        <p:txBody>
          <a:bodyPr/>
          <a:lstStyle/>
          <a:p>
            <a:pPr algn="l"/>
            <a:r>
              <a:rPr lang="en-GB" b="1" i="0" dirty="0">
                <a:solidFill>
                  <a:srgbClr val="000000"/>
                </a:solidFill>
                <a:effectLst/>
                <a:latin typeface="Century Gothic Bold" panose="020B0702020202020204" pitchFamily="34" charset="0"/>
              </a:rPr>
              <a:t>Change it to the passive verb and use it in a passive sentence.</a:t>
            </a:r>
            <a:endParaRPr lang="en-GB" b="0" i="0" dirty="0">
              <a:solidFill>
                <a:srgbClr val="323232"/>
              </a:solidFill>
              <a:effectLst/>
              <a:latin typeface="H5PDroidSans"/>
            </a:endParaRPr>
          </a:p>
          <a:p>
            <a:pPr algn="l"/>
            <a:r>
              <a:rPr lang="en-GB" b="1" i="0" dirty="0">
                <a:solidFill>
                  <a:srgbClr val="F76756"/>
                </a:solidFill>
                <a:effectLst/>
                <a:latin typeface="Century Gothic Bold" panose="020B0702020202020204" pitchFamily="34" charset="0"/>
              </a:rPr>
              <a:t>Various answers, for example:</a:t>
            </a:r>
            <a:br>
              <a:rPr lang="en-GB" b="1" i="0" dirty="0">
                <a:solidFill>
                  <a:srgbClr val="F76756"/>
                </a:solidFill>
                <a:effectLst/>
                <a:latin typeface="Century Gothic Bold" panose="020B0702020202020204" pitchFamily="34" charset="0"/>
              </a:rPr>
            </a:br>
            <a:r>
              <a:rPr lang="en-GB" b="1" i="0" dirty="0">
                <a:solidFill>
                  <a:srgbClr val="F76756"/>
                </a:solidFill>
                <a:effectLst/>
                <a:latin typeface="Century Gothic Bold" panose="020B0702020202020204" pitchFamily="34" charset="0"/>
              </a:rPr>
              <a:t>The verb ‘draw’ becomes ‘was drawn’.</a:t>
            </a:r>
            <a:br>
              <a:rPr lang="en-GB" b="1" i="0" dirty="0">
                <a:solidFill>
                  <a:srgbClr val="F76756"/>
                </a:solidFill>
                <a:effectLst/>
                <a:latin typeface="Century Gothic Bold" panose="020B0702020202020204" pitchFamily="34" charset="0"/>
              </a:rPr>
            </a:br>
            <a:r>
              <a:rPr lang="en-GB" b="1" i="0" dirty="0">
                <a:solidFill>
                  <a:srgbClr val="F76756"/>
                </a:solidFill>
                <a:effectLst/>
                <a:latin typeface="Century Gothic Bold" panose="020B0702020202020204" pitchFamily="34" charset="0"/>
              </a:rPr>
              <a:t>The colourful picture stuck on the fridge was drawn by Ellie. </a:t>
            </a:r>
            <a:endParaRPr lang="en-GB" b="0" i="0" dirty="0">
              <a:solidFill>
                <a:srgbClr val="323232"/>
              </a:solidFill>
              <a:effectLst/>
              <a:latin typeface="H5PDroidSans"/>
            </a:endParaRPr>
          </a:p>
          <a:p>
            <a:endParaRPr lang="en-GB" dirty="0"/>
          </a:p>
        </p:txBody>
      </p:sp>
      <p:grpSp>
        <p:nvGrpSpPr>
          <p:cNvPr id="5" name="Group 4">
            <a:extLst>
              <a:ext uri="{FF2B5EF4-FFF2-40B4-BE49-F238E27FC236}">
                <a16:creationId xmlns:a16="http://schemas.microsoft.com/office/drawing/2014/main" id="{B5268EAA-8C8F-41F3-B262-CBEA62AFB561}"/>
              </a:ext>
            </a:extLst>
          </p:cNvPr>
          <p:cNvGrpSpPr/>
          <p:nvPr/>
        </p:nvGrpSpPr>
        <p:grpSpPr>
          <a:xfrm>
            <a:off x="1615490" y="1182255"/>
            <a:ext cx="8961021" cy="1807919"/>
            <a:chOff x="411579" y="1182255"/>
            <a:chExt cx="8961021" cy="1807919"/>
          </a:xfrm>
        </p:grpSpPr>
        <p:grpSp>
          <p:nvGrpSpPr>
            <p:cNvPr id="4" name="Group 3">
              <a:extLst>
                <a:ext uri="{FF2B5EF4-FFF2-40B4-BE49-F238E27FC236}">
                  <a16:creationId xmlns:a16="http://schemas.microsoft.com/office/drawing/2014/main" id="{5ACC3160-01B3-43E7-A526-962A4EADB508}"/>
                </a:ext>
              </a:extLst>
            </p:cNvPr>
            <p:cNvGrpSpPr/>
            <p:nvPr/>
          </p:nvGrpSpPr>
          <p:grpSpPr>
            <a:xfrm>
              <a:off x="411579" y="1182255"/>
              <a:ext cx="2617371" cy="1807919"/>
              <a:chOff x="411579" y="1182255"/>
              <a:chExt cx="2617371" cy="1807919"/>
            </a:xfrm>
          </p:grpSpPr>
          <p:sp>
            <p:nvSpPr>
              <p:cNvPr id="9" name="Rectangle: Rounded Corners 8">
                <a:extLst>
                  <a:ext uri="{FF2B5EF4-FFF2-40B4-BE49-F238E27FC236}">
                    <a16:creationId xmlns:a16="http://schemas.microsoft.com/office/drawing/2014/main" id="{D04F6119-A687-4E80-A837-721D339CC18F}"/>
                  </a:ext>
                </a:extLst>
              </p:cNvPr>
              <p:cNvSpPr/>
              <p:nvPr/>
            </p:nvSpPr>
            <p:spPr>
              <a:xfrm>
                <a:off x="411579" y="1182255"/>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write</a:t>
                </a:r>
              </a:p>
            </p:txBody>
          </p:sp>
          <p:sp>
            <p:nvSpPr>
              <p:cNvPr id="6" name="Rectangle: Rounded Corners 5">
                <a:extLst>
                  <a:ext uri="{FF2B5EF4-FFF2-40B4-BE49-F238E27FC236}">
                    <a16:creationId xmlns:a16="http://schemas.microsoft.com/office/drawing/2014/main" id="{187C1CD3-36B7-4006-9C64-D900CBC41762}"/>
                  </a:ext>
                </a:extLst>
              </p:cNvPr>
              <p:cNvSpPr/>
              <p:nvPr/>
            </p:nvSpPr>
            <p:spPr>
              <a:xfrm>
                <a:off x="411579" y="2240206"/>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sing</a:t>
                </a:r>
              </a:p>
            </p:txBody>
          </p:sp>
        </p:grpSp>
        <p:grpSp>
          <p:nvGrpSpPr>
            <p:cNvPr id="8" name="Group 7">
              <a:extLst>
                <a:ext uri="{FF2B5EF4-FFF2-40B4-BE49-F238E27FC236}">
                  <a16:creationId xmlns:a16="http://schemas.microsoft.com/office/drawing/2014/main" id="{D2D56EB6-7F65-4AEC-B717-C3F07A98A320}"/>
                </a:ext>
              </a:extLst>
            </p:cNvPr>
            <p:cNvGrpSpPr/>
            <p:nvPr/>
          </p:nvGrpSpPr>
          <p:grpSpPr>
            <a:xfrm>
              <a:off x="3583404" y="1182255"/>
              <a:ext cx="2617371" cy="1807919"/>
              <a:chOff x="411579" y="1182255"/>
              <a:chExt cx="2617371" cy="1807919"/>
            </a:xfrm>
          </p:grpSpPr>
          <p:sp>
            <p:nvSpPr>
              <p:cNvPr id="10" name="Rectangle: Rounded Corners 9">
                <a:extLst>
                  <a:ext uri="{FF2B5EF4-FFF2-40B4-BE49-F238E27FC236}">
                    <a16:creationId xmlns:a16="http://schemas.microsoft.com/office/drawing/2014/main" id="{4770390D-95FF-4594-8C49-B03F288740B4}"/>
                  </a:ext>
                </a:extLst>
              </p:cNvPr>
              <p:cNvSpPr/>
              <p:nvPr/>
            </p:nvSpPr>
            <p:spPr>
              <a:xfrm>
                <a:off x="411579" y="1182255"/>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draw</a:t>
                </a:r>
              </a:p>
            </p:txBody>
          </p:sp>
          <p:sp>
            <p:nvSpPr>
              <p:cNvPr id="12" name="Rectangle: Rounded Corners 11">
                <a:extLst>
                  <a:ext uri="{FF2B5EF4-FFF2-40B4-BE49-F238E27FC236}">
                    <a16:creationId xmlns:a16="http://schemas.microsoft.com/office/drawing/2014/main" id="{52BB13F2-C6C4-4DCB-83D5-8CA8F1A0132A}"/>
                  </a:ext>
                </a:extLst>
              </p:cNvPr>
              <p:cNvSpPr/>
              <p:nvPr/>
            </p:nvSpPr>
            <p:spPr>
              <a:xfrm>
                <a:off x="411579" y="2240206"/>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chase</a:t>
                </a:r>
              </a:p>
            </p:txBody>
          </p:sp>
        </p:grpSp>
        <p:grpSp>
          <p:nvGrpSpPr>
            <p:cNvPr id="13" name="Group 12">
              <a:extLst>
                <a:ext uri="{FF2B5EF4-FFF2-40B4-BE49-F238E27FC236}">
                  <a16:creationId xmlns:a16="http://schemas.microsoft.com/office/drawing/2014/main" id="{AF9CBFE5-4012-4AE2-B0CA-4FD8E7DE70C5}"/>
                </a:ext>
              </a:extLst>
            </p:cNvPr>
            <p:cNvGrpSpPr/>
            <p:nvPr/>
          </p:nvGrpSpPr>
          <p:grpSpPr>
            <a:xfrm>
              <a:off x="6755229" y="1182255"/>
              <a:ext cx="2617371" cy="1807919"/>
              <a:chOff x="411579" y="1182255"/>
              <a:chExt cx="2617371" cy="1807919"/>
            </a:xfrm>
          </p:grpSpPr>
          <p:sp>
            <p:nvSpPr>
              <p:cNvPr id="14" name="Rectangle: Rounded Corners 13">
                <a:extLst>
                  <a:ext uri="{FF2B5EF4-FFF2-40B4-BE49-F238E27FC236}">
                    <a16:creationId xmlns:a16="http://schemas.microsoft.com/office/drawing/2014/main" id="{3486F1C3-6D90-43FF-9024-297191936C61}"/>
                  </a:ext>
                </a:extLst>
              </p:cNvPr>
              <p:cNvSpPr/>
              <p:nvPr/>
            </p:nvSpPr>
            <p:spPr>
              <a:xfrm>
                <a:off x="411579" y="1182255"/>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catch</a:t>
                </a:r>
              </a:p>
            </p:txBody>
          </p:sp>
          <p:sp>
            <p:nvSpPr>
              <p:cNvPr id="15" name="Rectangle: Rounded Corners 14">
                <a:extLst>
                  <a:ext uri="{FF2B5EF4-FFF2-40B4-BE49-F238E27FC236}">
                    <a16:creationId xmlns:a16="http://schemas.microsoft.com/office/drawing/2014/main" id="{1349B96D-FA57-40B8-A44D-D7DAE047658D}"/>
                  </a:ext>
                </a:extLst>
              </p:cNvPr>
              <p:cNvSpPr/>
              <p:nvPr/>
            </p:nvSpPr>
            <p:spPr>
              <a:xfrm>
                <a:off x="411579" y="2240206"/>
                <a:ext cx="2617371" cy="749968"/>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dance</a:t>
                </a:r>
              </a:p>
            </p:txBody>
          </p:sp>
        </p:grpSp>
      </p:grpSp>
    </p:spTree>
    <p:extLst>
      <p:ext uri="{BB962C8B-B14F-4D97-AF65-F5344CB8AC3E}">
        <p14:creationId xmlns:p14="http://schemas.microsoft.com/office/powerpoint/2010/main" val="2219851738"/>
      </p:ext>
    </p:extLst>
  </p:cSld>
  <p:clrMapOvr>
    <a:masterClrMapping/>
  </p:clrMapOvr>
  <p:transition spd="slow">
    <p:cov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5F98882-33A3-458D-93D8-C349D52FC78F}"/>
              </a:ext>
            </a:extLst>
          </p:cNvPr>
          <p:cNvSpPr>
            <a:spLocks noGrp="1"/>
          </p:cNvSpPr>
          <p:nvPr>
            <p:ph type="body" sz="quarter" idx="10"/>
          </p:nvPr>
        </p:nvSpPr>
        <p:spPr/>
        <p:txBody>
          <a:bodyPr/>
          <a:lstStyle/>
          <a:p>
            <a:pPr algn="l"/>
            <a:r>
              <a:rPr lang="en-GB" b="1" i="0" dirty="0">
                <a:solidFill>
                  <a:srgbClr val="000000"/>
                </a:solidFill>
                <a:effectLst/>
                <a:latin typeface="Century Gothic Bold" panose="020B0702020202020204" pitchFamily="34" charset="0"/>
              </a:rPr>
              <a:t>Brodie and Freddie are practising using the passive voice.</a:t>
            </a:r>
            <a:r>
              <a:rPr lang="en-GB" b="0" i="0" dirty="0">
                <a:solidFill>
                  <a:srgbClr val="323232"/>
                </a:solidFill>
                <a:effectLst/>
                <a:latin typeface="H5PDroidSans"/>
              </a:rPr>
              <a:t> </a:t>
            </a:r>
          </a:p>
        </p:txBody>
      </p:sp>
      <p:sp>
        <p:nvSpPr>
          <p:cNvPr id="3" name="Text Placeholder 2">
            <a:extLst>
              <a:ext uri="{FF2B5EF4-FFF2-40B4-BE49-F238E27FC236}">
                <a16:creationId xmlns:a16="http://schemas.microsoft.com/office/drawing/2014/main" id="{B2274CDD-7D6C-4954-9C59-A757AE8976D4}"/>
              </a:ext>
            </a:extLst>
          </p:cNvPr>
          <p:cNvSpPr>
            <a:spLocks noGrp="1"/>
          </p:cNvSpPr>
          <p:nvPr>
            <p:ph type="body" sz="quarter" idx="11"/>
          </p:nvPr>
        </p:nvSpPr>
        <p:spPr>
          <a:xfrm>
            <a:off x="261938" y="4514850"/>
            <a:ext cx="11712574" cy="2077325"/>
          </a:xfrm>
        </p:spPr>
        <p:txBody>
          <a:bodyPr/>
          <a:lstStyle/>
          <a:p>
            <a:pPr algn="l"/>
            <a:r>
              <a:rPr lang="en-GB" b="1" i="0" dirty="0">
                <a:solidFill>
                  <a:srgbClr val="000000"/>
                </a:solidFill>
                <a:effectLst/>
                <a:latin typeface="Century Gothic Bold" panose="020B0702020202020204" pitchFamily="34" charset="0"/>
              </a:rPr>
              <a:t>Who has used the passive voice correctly? Explain how you know. </a:t>
            </a:r>
            <a:endParaRPr lang="en-GB" b="0" i="0" dirty="0">
              <a:solidFill>
                <a:srgbClr val="323232"/>
              </a:solidFill>
              <a:effectLst/>
              <a:latin typeface="H5PDroidSans"/>
            </a:endParaRPr>
          </a:p>
        </p:txBody>
      </p:sp>
      <p:sp>
        <p:nvSpPr>
          <p:cNvPr id="7" name="Speech Bubble: Rectangle with Corners Rounded 6">
            <a:extLst>
              <a:ext uri="{FF2B5EF4-FFF2-40B4-BE49-F238E27FC236}">
                <a16:creationId xmlns:a16="http://schemas.microsoft.com/office/drawing/2014/main" id="{06EC7C05-D224-489D-A642-EFAD60232D08}"/>
              </a:ext>
            </a:extLst>
          </p:cNvPr>
          <p:cNvSpPr/>
          <p:nvPr/>
        </p:nvSpPr>
        <p:spPr>
          <a:xfrm>
            <a:off x="2505074" y="1239958"/>
            <a:ext cx="4427621" cy="1277269"/>
          </a:xfrm>
          <a:prstGeom prst="wedgeRoundRectCallout">
            <a:avLst>
              <a:gd name="adj1" fmla="val -60688"/>
              <a:gd name="adj2" fmla="val 37381"/>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latin typeface="Century Gothic" panose="020B0502020202020204" pitchFamily="34" charset="0"/>
              </a:rPr>
              <a:t>The money raised for the charity was donated. </a:t>
            </a:r>
          </a:p>
        </p:txBody>
      </p:sp>
      <p:grpSp>
        <p:nvGrpSpPr>
          <p:cNvPr id="14" name="Group 13">
            <a:extLst>
              <a:ext uri="{FF2B5EF4-FFF2-40B4-BE49-F238E27FC236}">
                <a16:creationId xmlns:a16="http://schemas.microsoft.com/office/drawing/2014/main" id="{047C0DDD-F1E3-4BBF-A16A-0F6D6868A641}"/>
              </a:ext>
            </a:extLst>
          </p:cNvPr>
          <p:cNvGrpSpPr/>
          <p:nvPr/>
        </p:nvGrpSpPr>
        <p:grpSpPr>
          <a:xfrm>
            <a:off x="9686926" y="1698070"/>
            <a:ext cx="1747279" cy="2774414"/>
            <a:chOff x="8156859" y="2500804"/>
            <a:chExt cx="1747279" cy="2774414"/>
          </a:xfrm>
        </p:grpSpPr>
        <p:pic>
          <p:nvPicPr>
            <p:cNvPr id="15" name="Picture 14" descr="A close up of a toy&#10;&#10;Description automatically generated with medium confidence">
              <a:extLst>
                <a:ext uri="{FF2B5EF4-FFF2-40B4-BE49-F238E27FC236}">
                  <a16:creationId xmlns:a16="http://schemas.microsoft.com/office/drawing/2014/main" id="{32149C34-1A03-4B5C-AFD7-F37A84B5C9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6859" y="2500804"/>
              <a:ext cx="1747279" cy="2409094"/>
            </a:xfrm>
            <a:prstGeom prst="rect">
              <a:avLst/>
            </a:prstGeom>
          </p:spPr>
        </p:pic>
        <p:sp>
          <p:nvSpPr>
            <p:cNvPr id="16" name="TextBox 15">
              <a:extLst>
                <a:ext uri="{FF2B5EF4-FFF2-40B4-BE49-F238E27FC236}">
                  <a16:creationId xmlns:a16="http://schemas.microsoft.com/office/drawing/2014/main" id="{B9133485-7804-4F67-A5F7-FE24D1B85015}"/>
                </a:ext>
              </a:extLst>
            </p:cNvPr>
            <p:cNvSpPr txBox="1"/>
            <p:nvPr/>
          </p:nvSpPr>
          <p:spPr>
            <a:xfrm>
              <a:off x="8302588" y="4813553"/>
              <a:ext cx="1455821" cy="461665"/>
            </a:xfrm>
            <a:prstGeom prst="rect">
              <a:avLst/>
            </a:prstGeom>
            <a:noFill/>
          </p:spPr>
          <p:txBody>
            <a:bodyPr wrap="square">
              <a:spAutoFit/>
            </a:bodyPr>
            <a:lstStyle/>
            <a:p>
              <a:pPr algn="ctr"/>
              <a:r>
                <a:rPr lang="en-GB" sz="2400" b="1" dirty="0">
                  <a:latin typeface="Century Gothic" panose="020B0502020202020204" pitchFamily="34" charset="0"/>
                </a:rPr>
                <a:t>Freddie</a:t>
              </a:r>
              <a:endParaRPr lang="en-GB" sz="2400" dirty="0"/>
            </a:p>
          </p:txBody>
        </p:sp>
      </p:grpSp>
      <p:sp>
        <p:nvSpPr>
          <p:cNvPr id="17" name="Speech Bubble: Rectangle with Corners Rounded 16">
            <a:extLst>
              <a:ext uri="{FF2B5EF4-FFF2-40B4-BE49-F238E27FC236}">
                <a16:creationId xmlns:a16="http://schemas.microsoft.com/office/drawing/2014/main" id="{88643429-5C49-4C50-A510-42E8E016EB99}"/>
              </a:ext>
            </a:extLst>
          </p:cNvPr>
          <p:cNvSpPr/>
          <p:nvPr/>
        </p:nvSpPr>
        <p:spPr>
          <a:xfrm flipH="1">
            <a:off x="4819016" y="2733550"/>
            <a:ext cx="4427621" cy="1277269"/>
          </a:xfrm>
          <a:prstGeom prst="wedgeRoundRectCallout">
            <a:avLst>
              <a:gd name="adj1" fmla="val -61413"/>
              <a:gd name="adj2" fmla="val 8494"/>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school raised money for the charity. </a:t>
            </a:r>
          </a:p>
        </p:txBody>
      </p:sp>
      <p:pic>
        <p:nvPicPr>
          <p:cNvPr id="12" name="Picture 11" descr="A group of dolls&#10;&#10;Description automatically generated with medium confidence">
            <a:extLst>
              <a:ext uri="{FF2B5EF4-FFF2-40B4-BE49-F238E27FC236}">
                <a16:creationId xmlns:a16="http://schemas.microsoft.com/office/drawing/2014/main" id="{18CF1485-BEB6-4884-8293-1D8A35D7EB4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1617" t="53037" r="17194" b="8285"/>
          <a:stretch/>
        </p:blipFill>
        <p:spPr>
          <a:xfrm flipH="1">
            <a:off x="319405" y="938099"/>
            <a:ext cx="1698773" cy="2192167"/>
          </a:xfrm>
          <a:prstGeom prst="rect">
            <a:avLst/>
          </a:prstGeom>
        </p:spPr>
      </p:pic>
      <p:sp>
        <p:nvSpPr>
          <p:cNvPr id="18" name="TextBox 17">
            <a:extLst>
              <a:ext uri="{FF2B5EF4-FFF2-40B4-BE49-F238E27FC236}">
                <a16:creationId xmlns:a16="http://schemas.microsoft.com/office/drawing/2014/main" id="{F28A6D4B-E480-4BF3-BA46-4D64B9B2B076}"/>
              </a:ext>
            </a:extLst>
          </p:cNvPr>
          <p:cNvSpPr txBox="1"/>
          <p:nvPr/>
        </p:nvSpPr>
        <p:spPr>
          <a:xfrm>
            <a:off x="521717" y="2894661"/>
            <a:ext cx="1455821" cy="461665"/>
          </a:xfrm>
          <a:prstGeom prst="rect">
            <a:avLst/>
          </a:prstGeom>
          <a:noFill/>
        </p:spPr>
        <p:txBody>
          <a:bodyPr wrap="square">
            <a:spAutoFit/>
          </a:bodyPr>
          <a:lstStyle/>
          <a:p>
            <a:pPr algn="ctr"/>
            <a:r>
              <a:rPr lang="en-GB" sz="2400" b="1" dirty="0">
                <a:latin typeface="Century Gothic" panose="020B0502020202020204" pitchFamily="34" charset="0"/>
              </a:rPr>
              <a:t>Brodie</a:t>
            </a:r>
          </a:p>
        </p:txBody>
      </p:sp>
    </p:spTree>
    <p:extLst>
      <p:ext uri="{BB962C8B-B14F-4D97-AF65-F5344CB8AC3E}">
        <p14:creationId xmlns:p14="http://schemas.microsoft.com/office/powerpoint/2010/main" val="1443876502"/>
      </p:ext>
    </p:extLst>
  </p:cSld>
  <p:clrMapOvr>
    <a:masterClrMapping/>
  </p:clrMapOvr>
  <p:transition spd="slow">
    <p:cov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5F98882-33A3-458D-93D8-C349D52FC78F}"/>
              </a:ext>
            </a:extLst>
          </p:cNvPr>
          <p:cNvSpPr>
            <a:spLocks noGrp="1"/>
          </p:cNvSpPr>
          <p:nvPr>
            <p:ph type="body" sz="quarter" idx="10"/>
          </p:nvPr>
        </p:nvSpPr>
        <p:spPr/>
        <p:txBody>
          <a:bodyPr/>
          <a:lstStyle/>
          <a:p>
            <a:pPr algn="l"/>
            <a:r>
              <a:rPr lang="en-GB" b="1" i="0" dirty="0">
                <a:solidFill>
                  <a:srgbClr val="000000"/>
                </a:solidFill>
                <a:effectLst/>
                <a:latin typeface="Century Gothic Bold" panose="020B0702020202020204" pitchFamily="34" charset="0"/>
              </a:rPr>
              <a:t>Brodie and Freddie are practising using the passive voice.</a:t>
            </a:r>
            <a:r>
              <a:rPr lang="en-GB" b="0" i="0" dirty="0">
                <a:solidFill>
                  <a:srgbClr val="323232"/>
                </a:solidFill>
                <a:effectLst/>
                <a:latin typeface="H5PDroidSans"/>
              </a:rPr>
              <a:t> </a:t>
            </a:r>
          </a:p>
        </p:txBody>
      </p:sp>
      <p:sp>
        <p:nvSpPr>
          <p:cNvPr id="3" name="Text Placeholder 2">
            <a:extLst>
              <a:ext uri="{FF2B5EF4-FFF2-40B4-BE49-F238E27FC236}">
                <a16:creationId xmlns:a16="http://schemas.microsoft.com/office/drawing/2014/main" id="{B2274CDD-7D6C-4954-9C59-A757AE8976D4}"/>
              </a:ext>
            </a:extLst>
          </p:cNvPr>
          <p:cNvSpPr>
            <a:spLocks noGrp="1"/>
          </p:cNvSpPr>
          <p:nvPr>
            <p:ph type="body" sz="quarter" idx="11"/>
          </p:nvPr>
        </p:nvSpPr>
        <p:spPr>
          <a:xfrm>
            <a:off x="261938" y="4514850"/>
            <a:ext cx="11712574" cy="2077325"/>
          </a:xfrm>
        </p:spPr>
        <p:txBody>
          <a:bodyPr/>
          <a:lstStyle/>
          <a:p>
            <a:pPr algn="l"/>
            <a:r>
              <a:rPr lang="en-GB" b="1" i="0" dirty="0">
                <a:solidFill>
                  <a:srgbClr val="000000"/>
                </a:solidFill>
                <a:effectLst/>
                <a:latin typeface="Century Gothic Bold" panose="020B0702020202020204" pitchFamily="34" charset="0"/>
              </a:rPr>
              <a:t>Who has used the passive voice correctly? Explain how you know. </a:t>
            </a:r>
            <a:endParaRPr lang="en-GB" b="0" i="0" dirty="0">
              <a:solidFill>
                <a:srgbClr val="323232"/>
              </a:solidFill>
              <a:effectLst/>
              <a:latin typeface="H5PDroidSans"/>
            </a:endParaRPr>
          </a:p>
          <a:p>
            <a:pPr algn="l"/>
            <a:r>
              <a:rPr lang="en-GB" b="1" i="0" dirty="0">
                <a:solidFill>
                  <a:srgbClr val="F76756"/>
                </a:solidFill>
                <a:effectLst/>
                <a:latin typeface="Century Gothic Bold" panose="020B0702020202020204" pitchFamily="34" charset="0"/>
              </a:rPr>
              <a:t>Brodie has correctly used the passive voice. She has used a form of the verb ‘to be’ and the past participle. She has omitted the object ‘by the school’. </a:t>
            </a:r>
            <a:endParaRPr lang="en-GB" b="0" i="0" dirty="0">
              <a:solidFill>
                <a:srgbClr val="323232"/>
              </a:solidFill>
              <a:effectLst/>
              <a:latin typeface="H5PDroidSans"/>
            </a:endParaRPr>
          </a:p>
        </p:txBody>
      </p:sp>
      <p:sp>
        <p:nvSpPr>
          <p:cNvPr id="7" name="Speech Bubble: Rectangle with Corners Rounded 6">
            <a:extLst>
              <a:ext uri="{FF2B5EF4-FFF2-40B4-BE49-F238E27FC236}">
                <a16:creationId xmlns:a16="http://schemas.microsoft.com/office/drawing/2014/main" id="{06EC7C05-D224-489D-A642-EFAD60232D08}"/>
              </a:ext>
            </a:extLst>
          </p:cNvPr>
          <p:cNvSpPr/>
          <p:nvPr/>
        </p:nvSpPr>
        <p:spPr>
          <a:xfrm>
            <a:off x="2505074" y="1239958"/>
            <a:ext cx="4427621" cy="1277269"/>
          </a:xfrm>
          <a:prstGeom prst="wedgeRoundRectCallout">
            <a:avLst>
              <a:gd name="adj1" fmla="val -60688"/>
              <a:gd name="adj2" fmla="val 37381"/>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money raised for the charity was donated. </a:t>
            </a:r>
          </a:p>
        </p:txBody>
      </p:sp>
      <p:grpSp>
        <p:nvGrpSpPr>
          <p:cNvPr id="14" name="Group 13">
            <a:extLst>
              <a:ext uri="{FF2B5EF4-FFF2-40B4-BE49-F238E27FC236}">
                <a16:creationId xmlns:a16="http://schemas.microsoft.com/office/drawing/2014/main" id="{047C0DDD-F1E3-4BBF-A16A-0F6D6868A641}"/>
              </a:ext>
            </a:extLst>
          </p:cNvPr>
          <p:cNvGrpSpPr/>
          <p:nvPr/>
        </p:nvGrpSpPr>
        <p:grpSpPr>
          <a:xfrm>
            <a:off x="9686926" y="1698070"/>
            <a:ext cx="1747279" cy="2774414"/>
            <a:chOff x="8156859" y="2500804"/>
            <a:chExt cx="1747279" cy="2774414"/>
          </a:xfrm>
        </p:grpSpPr>
        <p:pic>
          <p:nvPicPr>
            <p:cNvPr id="15" name="Picture 14" descr="A close up of a toy&#10;&#10;Description automatically generated with medium confidence">
              <a:extLst>
                <a:ext uri="{FF2B5EF4-FFF2-40B4-BE49-F238E27FC236}">
                  <a16:creationId xmlns:a16="http://schemas.microsoft.com/office/drawing/2014/main" id="{32149C34-1A03-4B5C-AFD7-F37A84B5C9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6859" y="2500804"/>
              <a:ext cx="1747279" cy="2409094"/>
            </a:xfrm>
            <a:prstGeom prst="rect">
              <a:avLst/>
            </a:prstGeom>
          </p:spPr>
        </p:pic>
        <p:sp>
          <p:nvSpPr>
            <p:cNvPr id="16" name="TextBox 15">
              <a:extLst>
                <a:ext uri="{FF2B5EF4-FFF2-40B4-BE49-F238E27FC236}">
                  <a16:creationId xmlns:a16="http://schemas.microsoft.com/office/drawing/2014/main" id="{B9133485-7804-4F67-A5F7-FE24D1B85015}"/>
                </a:ext>
              </a:extLst>
            </p:cNvPr>
            <p:cNvSpPr txBox="1"/>
            <p:nvPr/>
          </p:nvSpPr>
          <p:spPr>
            <a:xfrm>
              <a:off x="8302588" y="4813553"/>
              <a:ext cx="1455821" cy="461665"/>
            </a:xfrm>
            <a:prstGeom prst="rect">
              <a:avLst/>
            </a:prstGeom>
            <a:noFill/>
          </p:spPr>
          <p:txBody>
            <a:bodyPr wrap="square">
              <a:spAutoFit/>
            </a:bodyPr>
            <a:lstStyle/>
            <a:p>
              <a:pPr algn="ctr"/>
              <a:r>
                <a:rPr lang="en-GB" sz="2400" b="1">
                  <a:latin typeface="Century Gothic" panose="020B0502020202020204" pitchFamily="34" charset="0"/>
                </a:rPr>
                <a:t>Freddie</a:t>
              </a:r>
              <a:endParaRPr lang="en-GB" sz="2400"/>
            </a:p>
          </p:txBody>
        </p:sp>
      </p:grpSp>
      <p:sp>
        <p:nvSpPr>
          <p:cNvPr id="17" name="Speech Bubble: Rectangle with Corners Rounded 16">
            <a:extLst>
              <a:ext uri="{FF2B5EF4-FFF2-40B4-BE49-F238E27FC236}">
                <a16:creationId xmlns:a16="http://schemas.microsoft.com/office/drawing/2014/main" id="{88643429-5C49-4C50-A510-42E8E016EB99}"/>
              </a:ext>
            </a:extLst>
          </p:cNvPr>
          <p:cNvSpPr/>
          <p:nvPr/>
        </p:nvSpPr>
        <p:spPr>
          <a:xfrm flipH="1">
            <a:off x="4819016" y="2733550"/>
            <a:ext cx="4427621" cy="1277269"/>
          </a:xfrm>
          <a:prstGeom prst="wedgeRoundRectCallout">
            <a:avLst>
              <a:gd name="adj1" fmla="val -61413"/>
              <a:gd name="adj2" fmla="val 8494"/>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school raised money for the charity. </a:t>
            </a:r>
          </a:p>
        </p:txBody>
      </p:sp>
      <p:pic>
        <p:nvPicPr>
          <p:cNvPr id="12" name="Picture 11" descr="A group of dolls&#10;&#10;Description automatically generated with medium confidence">
            <a:extLst>
              <a:ext uri="{FF2B5EF4-FFF2-40B4-BE49-F238E27FC236}">
                <a16:creationId xmlns:a16="http://schemas.microsoft.com/office/drawing/2014/main" id="{AF57B830-447A-4F82-8177-52F9C8E024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1617" t="53037" r="17194" b="8285"/>
          <a:stretch/>
        </p:blipFill>
        <p:spPr>
          <a:xfrm flipH="1">
            <a:off x="319405" y="938099"/>
            <a:ext cx="1698773" cy="2192167"/>
          </a:xfrm>
          <a:prstGeom prst="rect">
            <a:avLst/>
          </a:prstGeom>
        </p:spPr>
      </p:pic>
      <p:sp>
        <p:nvSpPr>
          <p:cNvPr id="18" name="TextBox 17">
            <a:extLst>
              <a:ext uri="{FF2B5EF4-FFF2-40B4-BE49-F238E27FC236}">
                <a16:creationId xmlns:a16="http://schemas.microsoft.com/office/drawing/2014/main" id="{E8A02ABF-ACF2-45E8-843D-061273BBF2FA}"/>
              </a:ext>
            </a:extLst>
          </p:cNvPr>
          <p:cNvSpPr txBox="1"/>
          <p:nvPr/>
        </p:nvSpPr>
        <p:spPr>
          <a:xfrm>
            <a:off x="521717" y="2894661"/>
            <a:ext cx="1455821" cy="461665"/>
          </a:xfrm>
          <a:prstGeom prst="rect">
            <a:avLst/>
          </a:prstGeom>
          <a:noFill/>
        </p:spPr>
        <p:txBody>
          <a:bodyPr wrap="square">
            <a:spAutoFit/>
          </a:bodyPr>
          <a:lstStyle/>
          <a:p>
            <a:pPr algn="ctr"/>
            <a:r>
              <a:rPr lang="en-GB" sz="2400" b="1" dirty="0">
                <a:latin typeface="Century Gothic" panose="020B0502020202020204" pitchFamily="34" charset="0"/>
              </a:rPr>
              <a:t>Brodie</a:t>
            </a:r>
          </a:p>
        </p:txBody>
      </p:sp>
    </p:spTree>
    <p:extLst>
      <p:ext uri="{BB962C8B-B14F-4D97-AF65-F5344CB8AC3E}">
        <p14:creationId xmlns:p14="http://schemas.microsoft.com/office/powerpoint/2010/main" val="838497275"/>
      </p:ext>
    </p:extLst>
  </p:cSld>
  <p:clrMapOvr>
    <a:masterClrMapping/>
  </p:clrMapOvr>
  <p:transition spd="slow">
    <p:cove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2660638"/>
      </p:ext>
    </p:extLst>
  </p:cSld>
  <p:clrMapOvr>
    <a:masterClrMapping/>
  </p:clrMapOvr>
  <p:transition spd="slow">
    <p:cov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Varied Fluency 1</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Which sentence is written in the passive voice? Tick one.</a:t>
            </a:r>
          </a:p>
          <a:p>
            <a:endParaRPr lang="en-GB" b="1" dirty="0">
              <a:solidFill>
                <a:schemeClr val="tx1"/>
              </a:solidFill>
              <a:latin typeface="Century Gothic" panose="020B0502020202020204" pitchFamily="34" charset="0"/>
            </a:endParaRP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724025"/>
            <a:ext cx="11712574" cy="397268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rtl="0" eaLnBrk="1" fontAlgn="t" latinLnBrk="0" hangingPunct="1">
              <a:spcBef>
                <a:spcPts val="0"/>
              </a:spcBef>
              <a:spcAft>
                <a:spcPts val="0"/>
              </a:spcAft>
            </a:pPr>
            <a:r>
              <a:rPr lang="en-GB" sz="2000" b="1" i="0" u="none" strike="noStrike" kern="1200" dirty="0">
                <a:solidFill>
                  <a:srgbClr val="000000"/>
                </a:solidFill>
                <a:effectLst/>
                <a:latin typeface="Century Gothic" panose="020B0502020202020204" pitchFamily="34" charset="0"/>
              </a:rPr>
              <a:t>A. The delicious chocolate cake was eaten by the children. </a:t>
            </a:r>
          </a:p>
          <a:p>
            <a:pPr algn="l" rtl="0" eaLnBrk="1" fontAlgn="t" latinLnBrk="0" hangingPunct="1">
              <a:spcBef>
                <a:spcPts val="0"/>
              </a:spcBef>
              <a:spcAft>
                <a:spcPts val="0"/>
              </a:spcAft>
            </a:pPr>
            <a:endParaRPr lang="en-GB" sz="2000" dirty="0">
              <a:solidFill>
                <a:srgbClr val="000000"/>
              </a:solidFill>
              <a:latin typeface="Century Gothic" panose="020B0502020202020204" pitchFamily="34" charset="0"/>
            </a:endParaRPr>
          </a:p>
          <a:p>
            <a:pPr algn="l" rtl="0" eaLnBrk="1" fontAlgn="t" latinLnBrk="0" hangingPunct="1">
              <a:spcBef>
                <a:spcPts val="0"/>
              </a:spcBef>
              <a:spcAft>
                <a:spcPts val="0"/>
              </a:spcAft>
            </a:pPr>
            <a:endParaRPr lang="en-GB" sz="2000" b="0" i="0" u="none" strike="noStrike" dirty="0">
              <a:solidFill>
                <a:srgbClr val="000000"/>
              </a:solidFill>
              <a:effectLst/>
              <a:latin typeface="Century Gothic" panose="020B0502020202020204" pitchFamily="34" charset="0"/>
            </a:endParaRPr>
          </a:p>
          <a:p>
            <a:pPr algn="l" rtl="0" eaLnBrk="1" fontAlgn="t" latinLnBrk="0" hangingPunct="1">
              <a:spcBef>
                <a:spcPts val="0"/>
              </a:spcBef>
              <a:spcAft>
                <a:spcPts val="0"/>
              </a:spcAft>
            </a:pPr>
            <a:endParaRPr lang="en-GB" sz="2000" b="0" dirty="0">
              <a:solidFill>
                <a:srgbClr val="000000"/>
              </a:solidFill>
              <a:latin typeface="Century Gothic" panose="020B0502020202020204" pitchFamily="34" charset="0"/>
            </a:endParaRPr>
          </a:p>
          <a:p>
            <a:pPr algn="l" rtl="0" eaLnBrk="1" fontAlgn="t" latinLnBrk="0" hangingPunct="1">
              <a:spcBef>
                <a:spcPts val="0"/>
              </a:spcBef>
              <a:spcAft>
                <a:spcPts val="0"/>
              </a:spcAft>
            </a:pPr>
            <a:endParaRPr lang="en-GB" sz="20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GB" sz="2000" b="1" i="0" u="none" strike="noStrike" kern="1200" dirty="0">
                <a:solidFill>
                  <a:srgbClr val="000000"/>
                </a:solidFill>
                <a:effectLst/>
                <a:latin typeface="Century Gothic" panose="020B0502020202020204" pitchFamily="34" charset="0"/>
              </a:rPr>
              <a:t>B. The children ate the jelly and ice cream at the party. </a:t>
            </a:r>
            <a:endParaRPr lang="en-GB" sz="2000" b="0" i="0" u="none" strike="noStrike" dirty="0">
              <a:effectLst/>
              <a:latin typeface="Arial" panose="020B0604020202020204" pitchFamily="34" charset="0"/>
            </a:endParaRPr>
          </a:p>
          <a:p>
            <a:endParaRPr lang="en-GB" sz="2000" dirty="0"/>
          </a:p>
        </p:txBody>
      </p:sp>
      <p:sp>
        <p:nvSpPr>
          <p:cNvPr id="5" name="Rectangle 4">
            <a:extLst>
              <a:ext uri="{FF2B5EF4-FFF2-40B4-BE49-F238E27FC236}">
                <a16:creationId xmlns:a16="http://schemas.microsoft.com/office/drawing/2014/main" id="{895EC305-7387-401F-9BBD-D9AD9F09217D}"/>
              </a:ext>
            </a:extLst>
          </p:cNvPr>
          <p:cNvSpPr/>
          <p:nvPr/>
        </p:nvSpPr>
        <p:spPr>
          <a:xfrm>
            <a:off x="8381399" y="1571024"/>
            <a:ext cx="687003" cy="68700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C441E690-ADDF-4DC2-BB79-539664617D9F}"/>
              </a:ext>
            </a:extLst>
          </p:cNvPr>
          <p:cNvSpPr/>
          <p:nvPr/>
        </p:nvSpPr>
        <p:spPr>
          <a:xfrm>
            <a:off x="8381398" y="2946865"/>
            <a:ext cx="687003" cy="68700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7253246"/>
      </p:ext>
    </p:extLst>
  </p:cSld>
  <p:clrMapOvr>
    <a:masterClrMapping/>
  </p:clrMapOvr>
  <p:transition spd="slow">
    <p:cov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Varied Fluency 1</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Which sentence is written in the passive voice? Tick one.</a:t>
            </a:r>
          </a:p>
          <a:p>
            <a:endParaRPr lang="en-GB" b="1" dirty="0">
              <a:solidFill>
                <a:schemeClr val="tx1"/>
              </a:solidFill>
              <a:latin typeface="Century Gothic" panose="020B0502020202020204" pitchFamily="34" charset="0"/>
            </a:endParaRP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724025"/>
            <a:ext cx="11712574" cy="397268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rtl="0" eaLnBrk="1" fontAlgn="t" latinLnBrk="0" hangingPunct="1">
              <a:spcBef>
                <a:spcPts val="0"/>
              </a:spcBef>
              <a:spcAft>
                <a:spcPts val="0"/>
              </a:spcAft>
            </a:pPr>
            <a:r>
              <a:rPr lang="en-GB" sz="2000" b="1" i="0" u="none" strike="noStrike" kern="1200" dirty="0">
                <a:solidFill>
                  <a:srgbClr val="F76756"/>
                </a:solidFill>
                <a:effectLst/>
                <a:latin typeface="Century Gothic" panose="020B0502020202020204" pitchFamily="34" charset="0"/>
              </a:rPr>
              <a:t>A. The delicious chocolate cake was eaten by the children. </a:t>
            </a:r>
          </a:p>
          <a:p>
            <a:pPr algn="l" rtl="0" eaLnBrk="1" fontAlgn="t" latinLnBrk="0" hangingPunct="1">
              <a:spcBef>
                <a:spcPts val="0"/>
              </a:spcBef>
              <a:spcAft>
                <a:spcPts val="0"/>
              </a:spcAft>
            </a:pPr>
            <a:endParaRPr lang="en-GB" sz="2000" dirty="0">
              <a:solidFill>
                <a:srgbClr val="000000"/>
              </a:solidFill>
              <a:latin typeface="Century Gothic" panose="020B0502020202020204" pitchFamily="34" charset="0"/>
            </a:endParaRPr>
          </a:p>
          <a:p>
            <a:pPr algn="l" rtl="0" eaLnBrk="1" fontAlgn="t" latinLnBrk="0" hangingPunct="1">
              <a:spcBef>
                <a:spcPts val="0"/>
              </a:spcBef>
              <a:spcAft>
                <a:spcPts val="0"/>
              </a:spcAft>
            </a:pPr>
            <a:endParaRPr lang="en-GB" sz="2000" b="0" i="0" u="none" strike="noStrike" dirty="0">
              <a:solidFill>
                <a:srgbClr val="000000"/>
              </a:solidFill>
              <a:effectLst/>
              <a:latin typeface="Century Gothic" panose="020B0502020202020204" pitchFamily="34" charset="0"/>
            </a:endParaRPr>
          </a:p>
          <a:p>
            <a:pPr algn="l" rtl="0" eaLnBrk="1" fontAlgn="t" latinLnBrk="0" hangingPunct="1">
              <a:spcBef>
                <a:spcPts val="0"/>
              </a:spcBef>
              <a:spcAft>
                <a:spcPts val="0"/>
              </a:spcAft>
            </a:pPr>
            <a:endParaRPr lang="en-GB" sz="2000" b="0" dirty="0">
              <a:solidFill>
                <a:srgbClr val="000000"/>
              </a:solidFill>
              <a:latin typeface="Century Gothic" panose="020B0502020202020204" pitchFamily="34" charset="0"/>
            </a:endParaRPr>
          </a:p>
          <a:p>
            <a:pPr algn="l" rtl="0" eaLnBrk="1" fontAlgn="t" latinLnBrk="0" hangingPunct="1">
              <a:spcBef>
                <a:spcPts val="0"/>
              </a:spcBef>
              <a:spcAft>
                <a:spcPts val="0"/>
              </a:spcAft>
            </a:pPr>
            <a:endParaRPr lang="en-GB" sz="20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GB" sz="2000" b="1" i="0" u="none" strike="noStrike" kern="1200" dirty="0">
                <a:solidFill>
                  <a:srgbClr val="000000"/>
                </a:solidFill>
                <a:effectLst/>
                <a:latin typeface="Century Gothic" panose="020B0502020202020204" pitchFamily="34" charset="0"/>
              </a:rPr>
              <a:t>B. The children ate the jelly and ice cream at the party. </a:t>
            </a:r>
            <a:endParaRPr lang="en-GB" sz="2000" b="0" i="0" u="none" strike="noStrike" dirty="0">
              <a:effectLst/>
              <a:latin typeface="Arial" panose="020B0604020202020204" pitchFamily="34" charset="0"/>
            </a:endParaRPr>
          </a:p>
          <a:p>
            <a:endParaRPr lang="en-GB" sz="2000" dirty="0"/>
          </a:p>
        </p:txBody>
      </p:sp>
      <p:sp>
        <p:nvSpPr>
          <p:cNvPr id="5" name="Rectangle 4">
            <a:extLst>
              <a:ext uri="{FF2B5EF4-FFF2-40B4-BE49-F238E27FC236}">
                <a16:creationId xmlns:a16="http://schemas.microsoft.com/office/drawing/2014/main" id="{895EC305-7387-401F-9BBD-D9AD9F09217D}"/>
              </a:ext>
            </a:extLst>
          </p:cNvPr>
          <p:cNvSpPr/>
          <p:nvPr/>
        </p:nvSpPr>
        <p:spPr>
          <a:xfrm>
            <a:off x="8381399" y="1571024"/>
            <a:ext cx="687003" cy="68700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F76756"/>
                </a:solidFill>
                <a:sym typeface="Wingdings" panose="05000000000000000000" pitchFamily="2" charset="2"/>
              </a:rPr>
              <a:t></a:t>
            </a:r>
            <a:endParaRPr lang="en-GB" sz="2000" dirty="0">
              <a:solidFill>
                <a:srgbClr val="F76756"/>
              </a:solidFill>
            </a:endParaRPr>
          </a:p>
        </p:txBody>
      </p:sp>
      <p:sp>
        <p:nvSpPr>
          <p:cNvPr id="6" name="Rectangle 5">
            <a:extLst>
              <a:ext uri="{FF2B5EF4-FFF2-40B4-BE49-F238E27FC236}">
                <a16:creationId xmlns:a16="http://schemas.microsoft.com/office/drawing/2014/main" id="{C441E690-ADDF-4DC2-BB79-539664617D9F}"/>
              </a:ext>
            </a:extLst>
          </p:cNvPr>
          <p:cNvSpPr/>
          <p:nvPr/>
        </p:nvSpPr>
        <p:spPr>
          <a:xfrm>
            <a:off x="8381398" y="2946865"/>
            <a:ext cx="687003" cy="68700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3933903"/>
      </p:ext>
    </p:extLst>
  </p:cSld>
  <p:clrMapOvr>
    <a:masterClrMapping/>
  </p:clrMapOvr>
  <p:transition spd="slow">
    <p:cove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Varied Fluency 2</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Tick the box to show whether the sentences are written in the active or passive voice. </a:t>
            </a: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733107"/>
            <a:ext cx="11712574" cy="373202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000" b="1" dirty="0">
              <a:solidFill>
                <a:schemeClr val="tx1"/>
              </a:solidFill>
              <a:latin typeface="Century Gothic" panose="020B0502020202020204" pitchFamily="34" charset="0"/>
            </a:endParaRPr>
          </a:p>
          <a:p>
            <a:endParaRPr lang="en-GB" sz="2000" dirty="0"/>
          </a:p>
        </p:txBody>
      </p:sp>
      <p:graphicFrame>
        <p:nvGraphicFramePr>
          <p:cNvPr id="6" name="Table 5">
            <a:extLst>
              <a:ext uri="{FF2B5EF4-FFF2-40B4-BE49-F238E27FC236}">
                <a16:creationId xmlns:a16="http://schemas.microsoft.com/office/drawing/2014/main" id="{5F9A0F11-B0AC-4318-A1AA-82791F72D195}"/>
              </a:ext>
            </a:extLst>
          </p:cNvPr>
          <p:cNvGraphicFramePr>
            <a:graphicFrameLocks noGrp="1"/>
          </p:cNvGraphicFramePr>
          <p:nvPr>
            <p:extLst/>
          </p:nvPr>
        </p:nvGraphicFramePr>
        <p:xfrm>
          <a:off x="555900" y="1627889"/>
          <a:ext cx="7956000" cy="2605976"/>
        </p:xfrm>
        <a:graphic>
          <a:graphicData uri="http://schemas.openxmlformats.org/drawingml/2006/table">
            <a:tbl>
              <a:tblPr firstRow="1" bandRow="1">
                <a:tableStyleId>{5C22544A-7EE6-4342-B048-85BDC9FD1C3A}</a:tableStyleId>
              </a:tblPr>
              <a:tblGrid>
                <a:gridCol w="6660000">
                  <a:extLst>
                    <a:ext uri="{9D8B030D-6E8A-4147-A177-3AD203B41FA5}">
                      <a16:colId xmlns:a16="http://schemas.microsoft.com/office/drawing/2014/main" val="635150585"/>
                    </a:ext>
                  </a:extLst>
                </a:gridCol>
                <a:gridCol w="648000">
                  <a:extLst>
                    <a:ext uri="{9D8B030D-6E8A-4147-A177-3AD203B41FA5}">
                      <a16:colId xmlns:a16="http://schemas.microsoft.com/office/drawing/2014/main" val="386039694"/>
                    </a:ext>
                  </a:extLst>
                </a:gridCol>
                <a:gridCol w="648000">
                  <a:extLst>
                    <a:ext uri="{9D8B030D-6E8A-4147-A177-3AD203B41FA5}">
                      <a16:colId xmlns:a16="http://schemas.microsoft.com/office/drawing/2014/main" val="1371539614"/>
                    </a:ext>
                  </a:extLst>
                </a:gridCol>
              </a:tblGrid>
              <a:tr h="656966">
                <a:tc>
                  <a:txBody>
                    <a:bodyPr/>
                    <a:lstStyle/>
                    <a:p>
                      <a:endParaRPr lang="en-GB" sz="2000" b="1" dirty="0">
                        <a:solidFill>
                          <a:schemeClr val="tx1"/>
                        </a:solidFill>
                        <a:latin typeface="Century Gothic" panose="020B0502020202020204" pitchFamily="34" charset="0"/>
                      </a:endParaRPr>
                    </a:p>
                  </a:txBody>
                  <a:tcPr marL="161992" marR="161992" marT="80995" marB="80995"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dirty="0">
                          <a:solidFill>
                            <a:schemeClr val="tx1"/>
                          </a:solidFill>
                          <a:latin typeface="Century Gothic" panose="020B0502020202020204" pitchFamily="34" charset="0"/>
                        </a:rPr>
                        <a:t>A</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z="2000" b="1" dirty="0">
                          <a:solidFill>
                            <a:schemeClr val="tx1"/>
                          </a:solidFill>
                          <a:latin typeface="Century Gothic" panose="020B0502020202020204" pitchFamily="34" charset="0"/>
                        </a:rPr>
                        <a:t>P</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6329577"/>
                  </a:ext>
                </a:extLst>
              </a:tr>
              <a:tr h="648000">
                <a:tc>
                  <a:txBody>
                    <a:bodyPr/>
                    <a:lstStyle/>
                    <a:p>
                      <a:r>
                        <a:rPr lang="en-GB" sz="2000" b="1" dirty="0">
                          <a:solidFill>
                            <a:schemeClr val="tx1"/>
                          </a:solidFill>
                          <a:latin typeface="Century Gothic" panose="020B0502020202020204" pitchFamily="34" charset="0"/>
                        </a:rPr>
                        <a:t>A. The dog chased the cat down the street. </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05474731"/>
                  </a:ext>
                </a:extLst>
              </a:tr>
              <a:tr h="648000">
                <a:tc>
                  <a:txBody>
                    <a:bodyPr/>
                    <a:lstStyle/>
                    <a:p>
                      <a:r>
                        <a:rPr lang="en-GB" sz="2000" b="1" dirty="0">
                          <a:solidFill>
                            <a:schemeClr val="tx1"/>
                          </a:solidFill>
                          <a:latin typeface="Century Gothic" panose="020B0502020202020204" pitchFamily="34" charset="0"/>
                        </a:rPr>
                        <a:t>B. The cat was chased down the street. </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94670578"/>
                  </a:ext>
                </a:extLst>
              </a:tr>
              <a:tr h="648000">
                <a:tc>
                  <a:txBody>
                    <a:bodyPr/>
                    <a:lstStyle/>
                    <a:p>
                      <a:r>
                        <a:rPr lang="en-GB" sz="2000" b="1" dirty="0">
                          <a:solidFill>
                            <a:schemeClr val="tx1"/>
                          </a:solidFill>
                          <a:latin typeface="Century Gothic" panose="020B0502020202020204" pitchFamily="34" charset="0"/>
                        </a:rPr>
                        <a:t>C. The dog ran down the street after the cat. </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571841"/>
                  </a:ext>
                </a:extLst>
              </a:tr>
            </a:tbl>
          </a:graphicData>
        </a:graphic>
      </p:graphicFrame>
    </p:spTree>
    <p:extLst>
      <p:ext uri="{BB962C8B-B14F-4D97-AF65-F5344CB8AC3E}">
        <p14:creationId xmlns:p14="http://schemas.microsoft.com/office/powerpoint/2010/main" val="3251290152"/>
      </p:ext>
    </p:extLst>
  </p:cSld>
  <p:clrMapOvr>
    <a:masterClrMapping/>
  </p:clrMapOvr>
  <p:transition spd="slow">
    <p:cov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Varied Fluency 2</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Tick the box to show whether the sentences are written in the active or passive voice. </a:t>
            </a: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733107"/>
            <a:ext cx="11712574" cy="373202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000" b="1" dirty="0">
              <a:solidFill>
                <a:schemeClr val="tx1"/>
              </a:solidFill>
              <a:latin typeface="Century Gothic" panose="020B0502020202020204" pitchFamily="34" charset="0"/>
            </a:endParaRPr>
          </a:p>
          <a:p>
            <a:endParaRPr lang="en-GB" sz="2000" dirty="0"/>
          </a:p>
        </p:txBody>
      </p:sp>
      <p:graphicFrame>
        <p:nvGraphicFramePr>
          <p:cNvPr id="5" name="Table 4">
            <a:extLst>
              <a:ext uri="{FF2B5EF4-FFF2-40B4-BE49-F238E27FC236}">
                <a16:creationId xmlns:a16="http://schemas.microsoft.com/office/drawing/2014/main" id="{E09B2BB5-4C4D-4F9D-A7D1-AABD63F03B6D}"/>
              </a:ext>
            </a:extLst>
          </p:cNvPr>
          <p:cNvGraphicFramePr>
            <a:graphicFrameLocks noGrp="1"/>
          </p:cNvGraphicFramePr>
          <p:nvPr>
            <p:extLst/>
          </p:nvPr>
        </p:nvGraphicFramePr>
        <p:xfrm>
          <a:off x="555900" y="1627889"/>
          <a:ext cx="7956000" cy="2605976"/>
        </p:xfrm>
        <a:graphic>
          <a:graphicData uri="http://schemas.openxmlformats.org/drawingml/2006/table">
            <a:tbl>
              <a:tblPr firstRow="1" bandRow="1">
                <a:tableStyleId>{5C22544A-7EE6-4342-B048-85BDC9FD1C3A}</a:tableStyleId>
              </a:tblPr>
              <a:tblGrid>
                <a:gridCol w="6660000">
                  <a:extLst>
                    <a:ext uri="{9D8B030D-6E8A-4147-A177-3AD203B41FA5}">
                      <a16:colId xmlns:a16="http://schemas.microsoft.com/office/drawing/2014/main" val="635150585"/>
                    </a:ext>
                  </a:extLst>
                </a:gridCol>
                <a:gridCol w="648000">
                  <a:extLst>
                    <a:ext uri="{9D8B030D-6E8A-4147-A177-3AD203B41FA5}">
                      <a16:colId xmlns:a16="http://schemas.microsoft.com/office/drawing/2014/main" val="386039694"/>
                    </a:ext>
                  </a:extLst>
                </a:gridCol>
                <a:gridCol w="648000">
                  <a:extLst>
                    <a:ext uri="{9D8B030D-6E8A-4147-A177-3AD203B41FA5}">
                      <a16:colId xmlns:a16="http://schemas.microsoft.com/office/drawing/2014/main" val="1371539614"/>
                    </a:ext>
                  </a:extLst>
                </a:gridCol>
              </a:tblGrid>
              <a:tr h="656966">
                <a:tc>
                  <a:txBody>
                    <a:bodyPr/>
                    <a:lstStyle/>
                    <a:p>
                      <a:endParaRPr lang="en-GB" sz="2000" b="1" dirty="0">
                        <a:solidFill>
                          <a:schemeClr val="tx1"/>
                        </a:solidFill>
                        <a:latin typeface="Century Gothic" panose="020B0502020202020204" pitchFamily="34" charset="0"/>
                      </a:endParaRPr>
                    </a:p>
                  </a:txBody>
                  <a:tcPr marL="161992" marR="161992" marT="80995" marB="80995"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dirty="0">
                          <a:solidFill>
                            <a:schemeClr val="tx1"/>
                          </a:solidFill>
                          <a:latin typeface="Century Gothic" panose="020B0502020202020204" pitchFamily="34" charset="0"/>
                        </a:rPr>
                        <a:t>A</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z="2000" b="1" dirty="0">
                          <a:solidFill>
                            <a:schemeClr val="tx1"/>
                          </a:solidFill>
                          <a:latin typeface="Century Gothic" panose="020B0502020202020204" pitchFamily="34" charset="0"/>
                        </a:rPr>
                        <a:t>P</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6329577"/>
                  </a:ext>
                </a:extLst>
              </a:tr>
              <a:tr h="648000">
                <a:tc>
                  <a:txBody>
                    <a:bodyPr/>
                    <a:lstStyle/>
                    <a:p>
                      <a:r>
                        <a:rPr lang="en-GB" sz="2000" b="1" dirty="0">
                          <a:solidFill>
                            <a:schemeClr val="tx1"/>
                          </a:solidFill>
                          <a:latin typeface="Century Gothic" panose="020B0502020202020204" pitchFamily="34" charset="0"/>
                        </a:rPr>
                        <a:t>A. The dog chased the cat down the street. </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1" dirty="0">
                          <a:solidFill>
                            <a:srgbClr val="F76756"/>
                          </a:solidFill>
                          <a:latin typeface="Century Gothic" panose="020B0502020202020204" pitchFamily="34" charset="0"/>
                          <a:sym typeface="Wingdings" panose="05000000000000000000" pitchFamily="2" charset="2"/>
                        </a:rPr>
                        <a:t></a:t>
                      </a: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05474731"/>
                  </a:ext>
                </a:extLst>
              </a:tr>
              <a:tr h="648000">
                <a:tc>
                  <a:txBody>
                    <a:bodyPr/>
                    <a:lstStyle/>
                    <a:p>
                      <a:r>
                        <a:rPr lang="en-GB" sz="2000" b="1" dirty="0">
                          <a:solidFill>
                            <a:schemeClr val="tx1"/>
                          </a:solidFill>
                          <a:latin typeface="Century Gothic" panose="020B0502020202020204" pitchFamily="34" charset="0"/>
                        </a:rPr>
                        <a:t>B. The cat was chased down the street. </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z="3200" b="1" dirty="0">
                          <a:solidFill>
                            <a:srgbClr val="F76756"/>
                          </a:solidFill>
                          <a:latin typeface="Century Gothic" panose="020B0502020202020204" pitchFamily="34" charset="0"/>
                          <a:sym typeface="Wingdings" panose="05000000000000000000" pitchFamily="2" charset="2"/>
                        </a:rPr>
                        <a:t></a:t>
                      </a: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94670578"/>
                  </a:ext>
                </a:extLst>
              </a:tr>
              <a:tr h="648000">
                <a:tc>
                  <a:txBody>
                    <a:bodyPr/>
                    <a:lstStyle/>
                    <a:p>
                      <a:r>
                        <a:rPr lang="en-GB" sz="2000" b="1" dirty="0">
                          <a:solidFill>
                            <a:schemeClr val="tx1"/>
                          </a:solidFill>
                          <a:latin typeface="Century Gothic" panose="020B0502020202020204" pitchFamily="34" charset="0"/>
                        </a:rPr>
                        <a:t>C. The dog ran down the street after the cat. </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z="3200" b="1" dirty="0">
                          <a:solidFill>
                            <a:srgbClr val="F76756"/>
                          </a:solidFill>
                          <a:latin typeface="Century Gothic" panose="020B0502020202020204" pitchFamily="34" charset="0"/>
                          <a:sym typeface="Wingdings" panose="05000000000000000000" pitchFamily="2" charset="2"/>
                        </a:rPr>
                        <a:t></a:t>
                      </a: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sz="3200" b="1" dirty="0">
                        <a:solidFill>
                          <a:srgbClr val="F76756"/>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571841"/>
                  </a:ext>
                </a:extLst>
              </a:tr>
            </a:tbl>
          </a:graphicData>
        </a:graphic>
      </p:graphicFrame>
    </p:spTree>
    <p:extLst>
      <p:ext uri="{BB962C8B-B14F-4D97-AF65-F5344CB8AC3E}">
        <p14:creationId xmlns:p14="http://schemas.microsoft.com/office/powerpoint/2010/main" val="843995664"/>
      </p:ext>
    </p:extLst>
  </p:cSld>
  <p:clrMapOvr>
    <a:masterClrMapping/>
  </p:clrMapOvr>
  <p:transition spd="slow">
    <p:cove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Varied Fluency 3</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Tick the correct passive version of the active sentence below.</a:t>
            </a: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9" y="1800225"/>
            <a:ext cx="11712574" cy="366490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defTabSz="914400"/>
            <a:endParaRPr lang="en-GB" sz="2000" b="1" u="sng" dirty="0">
              <a:solidFill>
                <a:srgbClr val="F76756"/>
              </a:solidFill>
              <a:latin typeface="Century Gothic" panose="020B0502020202020204" pitchFamily="34" charset="0"/>
            </a:endParaRPr>
          </a:p>
          <a:p>
            <a:endParaRPr lang="en-GB" sz="2000" dirty="0"/>
          </a:p>
        </p:txBody>
      </p:sp>
      <p:sp>
        <p:nvSpPr>
          <p:cNvPr id="5" name="Rectangle: Rounded Corners 4">
            <a:extLst>
              <a:ext uri="{FF2B5EF4-FFF2-40B4-BE49-F238E27FC236}">
                <a16:creationId xmlns:a16="http://schemas.microsoft.com/office/drawing/2014/main" id="{5BD15A11-9F37-42A1-BDD1-0615A4190CE8}"/>
              </a:ext>
            </a:extLst>
          </p:cNvPr>
          <p:cNvSpPr/>
          <p:nvPr/>
        </p:nvSpPr>
        <p:spPr>
          <a:xfrm>
            <a:off x="432536" y="1116604"/>
            <a:ext cx="6373091" cy="756000"/>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saw the tired doctor leave his busy office. </a:t>
            </a:r>
          </a:p>
        </p:txBody>
      </p:sp>
      <p:graphicFrame>
        <p:nvGraphicFramePr>
          <p:cNvPr id="6" name="Table 5">
            <a:extLst>
              <a:ext uri="{FF2B5EF4-FFF2-40B4-BE49-F238E27FC236}">
                <a16:creationId xmlns:a16="http://schemas.microsoft.com/office/drawing/2014/main" id="{EE601F50-CFCA-4D4E-96BE-252E3436E10D}"/>
              </a:ext>
            </a:extLst>
          </p:cNvPr>
          <p:cNvGraphicFramePr>
            <a:graphicFrameLocks noGrp="1"/>
          </p:cNvGraphicFramePr>
          <p:nvPr>
            <p:extLst/>
          </p:nvPr>
        </p:nvGraphicFramePr>
        <p:xfrm>
          <a:off x="346811" y="2448993"/>
          <a:ext cx="8857091" cy="2997481"/>
        </p:xfrm>
        <a:graphic>
          <a:graphicData uri="http://schemas.openxmlformats.org/drawingml/2006/table">
            <a:tbl>
              <a:tblPr firstRow="1" bandRow="1">
                <a:tableStyleId>{5940675A-B579-460E-94D1-54222C63F5DA}</a:tableStyleId>
              </a:tblPr>
              <a:tblGrid>
                <a:gridCol w="8028000">
                  <a:extLst>
                    <a:ext uri="{9D8B030D-6E8A-4147-A177-3AD203B41FA5}">
                      <a16:colId xmlns:a16="http://schemas.microsoft.com/office/drawing/2014/main" val="2900394950"/>
                    </a:ext>
                  </a:extLst>
                </a:gridCol>
                <a:gridCol w="829091">
                  <a:extLst>
                    <a:ext uri="{9D8B030D-6E8A-4147-A177-3AD203B41FA5}">
                      <a16:colId xmlns:a16="http://schemas.microsoft.com/office/drawing/2014/main" val="2412179048"/>
                    </a:ext>
                  </a:extLst>
                </a:gridCol>
              </a:tblGrid>
              <a:tr h="829091">
                <a:tc>
                  <a:txBody>
                    <a:bodyPr/>
                    <a:lstStyle/>
                    <a:p>
                      <a:r>
                        <a:rPr lang="en-GB" sz="2000" b="1" dirty="0">
                          <a:latin typeface="Century Gothic" panose="020B0502020202020204" pitchFamily="34" charset="0"/>
                        </a:rPr>
                        <a:t>A. The tired doctor saw leaving his busy office.</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3200" b="1" dirty="0">
                        <a:latin typeface="Century Gothic" panose="020B0502020202020204" pitchFamily="34" charset="0"/>
                      </a:endParaRPr>
                    </a:p>
                  </a:txBody>
                  <a:tcPr marL="161992" marR="161992" marT="80995" marB="8099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3022703"/>
                  </a:ext>
                </a:extLst>
              </a:tr>
              <a:tr h="255104">
                <a:tc>
                  <a:txBody>
                    <a:bodyPr/>
                    <a:lstStyle/>
                    <a:p>
                      <a:endParaRPr lang="en-GB" sz="1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b="1" dirty="0">
                        <a:latin typeface="Century Gothic" panose="020B0502020202020204" pitchFamily="34" charset="0"/>
                      </a:endParaRPr>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95883417"/>
                  </a:ext>
                </a:extLst>
              </a:tr>
              <a:tr h="829091">
                <a:tc>
                  <a:txBody>
                    <a:bodyPr/>
                    <a:lstStyle/>
                    <a:p>
                      <a:r>
                        <a:rPr lang="en-GB" sz="2000" b="1" dirty="0">
                          <a:latin typeface="Century Gothic" panose="020B0502020202020204" pitchFamily="34" charset="0"/>
                        </a:rPr>
                        <a:t>B. The tired doctor seen leaving his busy office.</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3200" b="1" dirty="0">
                        <a:latin typeface="Century Gothic" panose="020B0502020202020204" pitchFamily="34" charset="0"/>
                      </a:endParaRPr>
                    </a:p>
                  </a:txBody>
                  <a:tcPr marL="161992" marR="161992" marT="80995" marB="8099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96193321"/>
                  </a:ext>
                </a:extLst>
              </a:tr>
              <a:tr h="255104">
                <a:tc>
                  <a:txBody>
                    <a:bodyPr/>
                    <a:lstStyle/>
                    <a:p>
                      <a:endParaRPr lang="en-GB" sz="1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b="1" dirty="0">
                        <a:latin typeface="Century Gothic" panose="020B0502020202020204" pitchFamily="34" charset="0"/>
                      </a:endParaRPr>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42423401"/>
                  </a:ext>
                </a:extLst>
              </a:tr>
              <a:tr h="829091">
                <a:tc>
                  <a:txBody>
                    <a:bodyPr/>
                    <a:lstStyle/>
                    <a:p>
                      <a:r>
                        <a:rPr lang="en-GB" sz="2000" b="1" dirty="0">
                          <a:latin typeface="Century Gothic" panose="020B0502020202020204" pitchFamily="34" charset="0"/>
                        </a:rPr>
                        <a:t>C. The tired doctor was seen leaving his busy office.</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3200" b="1" dirty="0">
                        <a:latin typeface="Century Gothic" panose="020B0502020202020204" pitchFamily="34" charset="0"/>
                      </a:endParaRPr>
                    </a:p>
                  </a:txBody>
                  <a:tcPr marL="161992" marR="161992" marT="80995" marB="8099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88162390"/>
                  </a:ext>
                </a:extLst>
              </a:tr>
            </a:tbl>
          </a:graphicData>
        </a:graphic>
      </p:graphicFrame>
    </p:spTree>
    <p:extLst>
      <p:ext uri="{BB962C8B-B14F-4D97-AF65-F5344CB8AC3E}">
        <p14:creationId xmlns:p14="http://schemas.microsoft.com/office/powerpoint/2010/main" val="4123794774"/>
      </p:ext>
    </p:extLst>
  </p:cSld>
  <p:clrMapOvr>
    <a:masterClrMapping/>
  </p:clrMapOvr>
  <p:transition spd="slow">
    <p:cove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Varied Fluency 3</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Tick the correct passive version of the active sentence below.</a:t>
            </a: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9" y="1800225"/>
            <a:ext cx="11712574" cy="366490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defTabSz="914400"/>
            <a:endParaRPr lang="en-GB" sz="2000" b="1" u="sng" dirty="0">
              <a:solidFill>
                <a:srgbClr val="F76756"/>
              </a:solidFill>
              <a:latin typeface="Century Gothic" panose="020B0502020202020204" pitchFamily="34" charset="0"/>
            </a:endParaRPr>
          </a:p>
          <a:p>
            <a:endParaRPr lang="en-GB" sz="2000" dirty="0"/>
          </a:p>
        </p:txBody>
      </p:sp>
      <p:sp>
        <p:nvSpPr>
          <p:cNvPr id="5" name="Rectangle: Rounded Corners 4">
            <a:extLst>
              <a:ext uri="{FF2B5EF4-FFF2-40B4-BE49-F238E27FC236}">
                <a16:creationId xmlns:a16="http://schemas.microsoft.com/office/drawing/2014/main" id="{5BD15A11-9F37-42A1-BDD1-0615A4190CE8}"/>
              </a:ext>
            </a:extLst>
          </p:cNvPr>
          <p:cNvSpPr/>
          <p:nvPr/>
        </p:nvSpPr>
        <p:spPr>
          <a:xfrm>
            <a:off x="432536" y="1116604"/>
            <a:ext cx="6373091" cy="756000"/>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saw the tired doctor leave his busy office. </a:t>
            </a:r>
          </a:p>
        </p:txBody>
      </p:sp>
      <p:graphicFrame>
        <p:nvGraphicFramePr>
          <p:cNvPr id="6" name="Table 5">
            <a:extLst>
              <a:ext uri="{FF2B5EF4-FFF2-40B4-BE49-F238E27FC236}">
                <a16:creationId xmlns:a16="http://schemas.microsoft.com/office/drawing/2014/main" id="{EE601F50-CFCA-4D4E-96BE-252E3436E10D}"/>
              </a:ext>
            </a:extLst>
          </p:cNvPr>
          <p:cNvGraphicFramePr>
            <a:graphicFrameLocks noGrp="1"/>
          </p:cNvGraphicFramePr>
          <p:nvPr>
            <p:extLst/>
          </p:nvPr>
        </p:nvGraphicFramePr>
        <p:xfrm>
          <a:off x="346811" y="2448993"/>
          <a:ext cx="8857091" cy="2997481"/>
        </p:xfrm>
        <a:graphic>
          <a:graphicData uri="http://schemas.openxmlformats.org/drawingml/2006/table">
            <a:tbl>
              <a:tblPr firstRow="1" bandRow="1">
                <a:tableStyleId>{5940675A-B579-460E-94D1-54222C63F5DA}</a:tableStyleId>
              </a:tblPr>
              <a:tblGrid>
                <a:gridCol w="8028000">
                  <a:extLst>
                    <a:ext uri="{9D8B030D-6E8A-4147-A177-3AD203B41FA5}">
                      <a16:colId xmlns:a16="http://schemas.microsoft.com/office/drawing/2014/main" val="2900394950"/>
                    </a:ext>
                  </a:extLst>
                </a:gridCol>
                <a:gridCol w="829091">
                  <a:extLst>
                    <a:ext uri="{9D8B030D-6E8A-4147-A177-3AD203B41FA5}">
                      <a16:colId xmlns:a16="http://schemas.microsoft.com/office/drawing/2014/main" val="2412179048"/>
                    </a:ext>
                  </a:extLst>
                </a:gridCol>
              </a:tblGrid>
              <a:tr h="829091">
                <a:tc>
                  <a:txBody>
                    <a:bodyPr/>
                    <a:lstStyle/>
                    <a:p>
                      <a:r>
                        <a:rPr lang="en-GB" sz="2000" b="1" dirty="0">
                          <a:latin typeface="Century Gothic" panose="020B0502020202020204" pitchFamily="34" charset="0"/>
                        </a:rPr>
                        <a:t>A. The tired doctor saw leaving his busy office.</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3200" b="1" dirty="0">
                        <a:latin typeface="Century Gothic" panose="020B0502020202020204" pitchFamily="34" charset="0"/>
                      </a:endParaRPr>
                    </a:p>
                  </a:txBody>
                  <a:tcPr marL="161992" marR="161992" marT="80995" marB="8099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3022703"/>
                  </a:ext>
                </a:extLst>
              </a:tr>
              <a:tr h="255104">
                <a:tc>
                  <a:txBody>
                    <a:bodyPr/>
                    <a:lstStyle/>
                    <a:p>
                      <a:endParaRPr lang="en-GB" sz="1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b="1" dirty="0">
                        <a:latin typeface="Century Gothic" panose="020B0502020202020204" pitchFamily="34" charset="0"/>
                      </a:endParaRPr>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95883417"/>
                  </a:ext>
                </a:extLst>
              </a:tr>
              <a:tr h="829091">
                <a:tc>
                  <a:txBody>
                    <a:bodyPr/>
                    <a:lstStyle/>
                    <a:p>
                      <a:r>
                        <a:rPr lang="en-GB" sz="2000" b="1" dirty="0">
                          <a:latin typeface="Century Gothic" panose="020B0502020202020204" pitchFamily="34" charset="0"/>
                        </a:rPr>
                        <a:t>B. The tired doctor seen leaving his busy office.</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3200" b="1" dirty="0">
                        <a:latin typeface="Century Gothic" panose="020B0502020202020204" pitchFamily="34" charset="0"/>
                      </a:endParaRPr>
                    </a:p>
                  </a:txBody>
                  <a:tcPr marL="161992" marR="161992" marT="80995" marB="8099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96193321"/>
                  </a:ext>
                </a:extLst>
              </a:tr>
              <a:tr h="255104">
                <a:tc>
                  <a:txBody>
                    <a:bodyPr/>
                    <a:lstStyle/>
                    <a:p>
                      <a:endParaRPr lang="en-GB" sz="1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b="1" dirty="0">
                        <a:latin typeface="Century Gothic" panose="020B0502020202020204" pitchFamily="34" charset="0"/>
                      </a:endParaRPr>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42423401"/>
                  </a:ext>
                </a:extLst>
              </a:tr>
              <a:tr h="829091">
                <a:tc>
                  <a:txBody>
                    <a:bodyPr/>
                    <a:lstStyle/>
                    <a:p>
                      <a:r>
                        <a:rPr lang="en-GB" sz="2000" b="1" dirty="0">
                          <a:solidFill>
                            <a:srgbClr val="F76756"/>
                          </a:solidFill>
                          <a:latin typeface="Century Gothic" panose="020B0502020202020204" pitchFamily="34" charset="0"/>
                        </a:rPr>
                        <a:t>C. The tired doctor was seen leaving his busy office.</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76756"/>
                          </a:solidFill>
                          <a:latin typeface="Century Gothic" panose="020B0502020202020204" pitchFamily="34" charset="0"/>
                          <a:sym typeface="Wingdings" panose="05000000000000000000" pitchFamily="2" charset="2"/>
                        </a:rPr>
                        <a:t></a:t>
                      </a:r>
                      <a:endParaRPr lang="en-GB" sz="3200" b="1" dirty="0">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88162390"/>
                  </a:ext>
                </a:extLst>
              </a:tr>
            </a:tbl>
          </a:graphicData>
        </a:graphic>
      </p:graphicFrame>
    </p:spTree>
    <p:extLst>
      <p:ext uri="{BB962C8B-B14F-4D97-AF65-F5344CB8AC3E}">
        <p14:creationId xmlns:p14="http://schemas.microsoft.com/office/powerpoint/2010/main" val="2448483507"/>
      </p:ext>
    </p:extLst>
  </p:cSld>
  <p:clrMapOvr>
    <a:masterClrMapping/>
  </p:clrMapOvr>
  <p:transition spd="slow">
    <p:cove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Varied Fluency 4</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pPr lvl="0" defTabSz="685800">
              <a:defRPr/>
            </a:pPr>
            <a:r>
              <a:rPr lang="en-GB" b="1" dirty="0">
                <a:solidFill>
                  <a:schemeClr val="tx1"/>
                </a:solidFill>
                <a:latin typeface="Century Gothic" panose="020B0502020202020204" pitchFamily="34" charset="0"/>
              </a:rPr>
              <a:t>Rewrite the sentence below in the passive form.</a:t>
            </a:r>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943100"/>
            <a:ext cx="11712574" cy="3522034"/>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2000" b="1" dirty="0">
                <a:solidFill>
                  <a:schemeClr val="tx1"/>
                </a:solidFill>
                <a:latin typeface="Century Gothic" panose="020B0502020202020204" pitchFamily="34" charset="0"/>
              </a:rPr>
              <a:t>The bestselling author wrote the award-winning poetry book.</a:t>
            </a:r>
          </a:p>
          <a:p>
            <a:pPr>
              <a:lnSpc>
                <a:spcPct val="150000"/>
              </a:lnSpc>
            </a:pPr>
            <a:endParaRPr lang="en-GB" sz="2000" b="1" dirty="0">
              <a:solidFill>
                <a:schemeClr val="tx1"/>
              </a:solidFill>
              <a:latin typeface="Century Gothic" panose="020B0502020202020204" pitchFamily="34" charset="0"/>
            </a:endParaRPr>
          </a:p>
          <a:p>
            <a:pPr>
              <a:lnSpc>
                <a:spcPct val="150000"/>
              </a:lnSpc>
            </a:pPr>
            <a:endParaRPr lang="en-GB" sz="2000" b="1" dirty="0">
              <a:solidFill>
                <a:srgbClr val="F76756"/>
              </a:solidFill>
              <a:latin typeface="Century Gothic" panose="020B0502020202020204" pitchFamily="34" charset="0"/>
            </a:endParaRPr>
          </a:p>
          <a:p>
            <a:pPr>
              <a:lnSpc>
                <a:spcPct val="150000"/>
              </a:lnSpc>
            </a:pPr>
            <a:endParaRPr lang="en-GB" sz="2000" b="1" dirty="0">
              <a:solidFill>
                <a:srgbClr val="F76756"/>
              </a:solidFill>
              <a:latin typeface="Century Gothic" panose="020B0502020202020204" pitchFamily="34" charset="0"/>
            </a:endParaRPr>
          </a:p>
          <a:p>
            <a:pPr lvl="0" defTabSz="685800">
              <a:defRPr/>
            </a:pPr>
            <a:endParaRPr lang="en-GB" sz="2000" b="1" dirty="0">
              <a:solidFill>
                <a:srgbClr val="F76756"/>
              </a:solidFill>
              <a:latin typeface="Century Gothic" panose="020B0502020202020204" pitchFamily="34" charset="0"/>
            </a:endParaRPr>
          </a:p>
          <a:p>
            <a:endParaRPr lang="en-GB" sz="2000" dirty="0"/>
          </a:p>
        </p:txBody>
      </p:sp>
    </p:spTree>
    <p:extLst>
      <p:ext uri="{BB962C8B-B14F-4D97-AF65-F5344CB8AC3E}">
        <p14:creationId xmlns:p14="http://schemas.microsoft.com/office/powerpoint/2010/main" val="1618499333"/>
      </p:ext>
    </p:extLst>
  </p:cSld>
  <p:clrMapOvr>
    <a:masterClrMapping/>
  </p:clrMapOvr>
  <p:transition spd="slow">
    <p:cove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Varied Fluency 4</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pPr lvl="0" defTabSz="685800">
              <a:defRPr/>
            </a:pPr>
            <a:r>
              <a:rPr lang="en-GB" b="1" dirty="0">
                <a:solidFill>
                  <a:schemeClr val="tx1"/>
                </a:solidFill>
                <a:latin typeface="Century Gothic" panose="020B0502020202020204" pitchFamily="34" charset="0"/>
              </a:rPr>
              <a:t>Rewrite the sentence below in the passive form.</a:t>
            </a:r>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943100"/>
            <a:ext cx="11712574" cy="3522034"/>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2000" b="1" dirty="0">
                <a:solidFill>
                  <a:schemeClr val="tx1"/>
                </a:solidFill>
                <a:latin typeface="Century Gothic" panose="020B0502020202020204" pitchFamily="34" charset="0"/>
              </a:rPr>
              <a:t>The bestselling author wrote the award-winning poetry book.</a:t>
            </a:r>
          </a:p>
          <a:p>
            <a:pPr>
              <a:lnSpc>
                <a:spcPct val="150000"/>
              </a:lnSpc>
            </a:pPr>
            <a:endParaRPr lang="en-GB" sz="2000" b="1" dirty="0">
              <a:solidFill>
                <a:schemeClr val="tx1"/>
              </a:solidFill>
              <a:latin typeface="Century Gothic" panose="020B0502020202020204" pitchFamily="34" charset="0"/>
            </a:endParaRPr>
          </a:p>
          <a:p>
            <a:pPr>
              <a:lnSpc>
                <a:spcPct val="150000"/>
              </a:lnSpc>
            </a:pPr>
            <a:r>
              <a:rPr lang="en-GB" sz="2000" b="1" dirty="0">
                <a:solidFill>
                  <a:srgbClr val="F76756"/>
                </a:solidFill>
                <a:latin typeface="Century Gothic" panose="020B0502020202020204" pitchFamily="34" charset="0"/>
              </a:rPr>
              <a:t>The award-winning poetry book was written by the bestselling author.</a:t>
            </a:r>
          </a:p>
          <a:p>
            <a:pPr>
              <a:lnSpc>
                <a:spcPct val="150000"/>
              </a:lnSpc>
            </a:pPr>
            <a:endParaRPr lang="en-GB" sz="2000" b="1" dirty="0">
              <a:solidFill>
                <a:srgbClr val="F76756"/>
              </a:solidFill>
              <a:latin typeface="Century Gothic" panose="020B0502020202020204" pitchFamily="34" charset="0"/>
            </a:endParaRPr>
          </a:p>
          <a:p>
            <a:pPr lvl="0" defTabSz="685800">
              <a:defRPr/>
            </a:pPr>
            <a:endParaRPr lang="en-GB" sz="2000" b="1" dirty="0">
              <a:solidFill>
                <a:srgbClr val="F76756"/>
              </a:solidFill>
              <a:latin typeface="Century Gothic" panose="020B0502020202020204" pitchFamily="34" charset="0"/>
            </a:endParaRPr>
          </a:p>
          <a:p>
            <a:endParaRPr lang="en-GB" sz="2000" dirty="0"/>
          </a:p>
        </p:txBody>
      </p:sp>
    </p:spTree>
    <p:extLst>
      <p:ext uri="{BB962C8B-B14F-4D97-AF65-F5344CB8AC3E}">
        <p14:creationId xmlns:p14="http://schemas.microsoft.com/office/powerpoint/2010/main" val="1505043648"/>
      </p:ext>
    </p:extLst>
  </p:cSld>
  <p:clrMapOvr>
    <a:masterClrMapping/>
  </p:clrMapOvr>
  <p:transition spd="slow">
    <p:cove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Reasoning 1</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Hafsa and </a:t>
            </a:r>
            <a:r>
              <a:rPr lang="en-GB" b="1" dirty="0" err="1">
                <a:solidFill>
                  <a:schemeClr val="tx1"/>
                </a:solidFill>
                <a:latin typeface="Century Gothic" panose="020B0502020202020204" pitchFamily="34" charset="0"/>
              </a:rPr>
              <a:t>Chuan</a:t>
            </a:r>
            <a:r>
              <a:rPr lang="en-GB" b="1" dirty="0">
                <a:solidFill>
                  <a:schemeClr val="tx1"/>
                </a:solidFill>
                <a:latin typeface="Century Gothic" panose="020B0502020202020204" pitchFamily="34" charset="0"/>
              </a:rPr>
              <a:t> are writing sentences in the passive voice. Who has written the sentence correctly? </a:t>
            </a:r>
          </a:p>
          <a:p>
            <a:endParaRPr lang="en-GB" dirty="0"/>
          </a:p>
        </p:txBody>
      </p:sp>
      <p:sp>
        <p:nvSpPr>
          <p:cNvPr id="6" name="Rectangle 5">
            <a:extLst>
              <a:ext uri="{FF2B5EF4-FFF2-40B4-BE49-F238E27FC236}">
                <a16:creationId xmlns:a16="http://schemas.microsoft.com/office/drawing/2014/main" id="{3F09A3DD-0B98-4AB0-8F13-7E3CE85733EB}"/>
              </a:ext>
            </a:extLst>
          </p:cNvPr>
          <p:cNvSpPr/>
          <p:nvPr/>
        </p:nvSpPr>
        <p:spPr>
          <a:xfrm>
            <a:off x="1115075" y="3517071"/>
            <a:ext cx="883575" cy="400110"/>
          </a:xfrm>
          <a:prstGeom prst="rect">
            <a:avLst/>
          </a:prstGeom>
        </p:spPr>
        <p:txBody>
          <a:bodyPr wrap="none">
            <a:spAutoFit/>
          </a:bodyPr>
          <a:lstStyle/>
          <a:p>
            <a:r>
              <a:rPr lang="en-GB" sz="2000" b="1" dirty="0">
                <a:solidFill>
                  <a:prstClr val="black"/>
                </a:solidFill>
                <a:latin typeface="Century Gothic" panose="020B0502020202020204" pitchFamily="34" charset="0"/>
              </a:rPr>
              <a:t>Hafsa</a:t>
            </a:r>
            <a:endParaRPr lang="en-GB" sz="2000" dirty="0"/>
          </a:p>
        </p:txBody>
      </p:sp>
      <p:sp>
        <p:nvSpPr>
          <p:cNvPr id="7" name="Rectangle 6">
            <a:extLst>
              <a:ext uri="{FF2B5EF4-FFF2-40B4-BE49-F238E27FC236}">
                <a16:creationId xmlns:a16="http://schemas.microsoft.com/office/drawing/2014/main" id="{131691F5-EE1A-40C3-983A-87E49CF1443D}"/>
              </a:ext>
            </a:extLst>
          </p:cNvPr>
          <p:cNvSpPr/>
          <p:nvPr/>
        </p:nvSpPr>
        <p:spPr>
          <a:xfrm>
            <a:off x="9271674" y="3917181"/>
            <a:ext cx="1016625" cy="400110"/>
          </a:xfrm>
          <a:prstGeom prst="rect">
            <a:avLst/>
          </a:prstGeom>
        </p:spPr>
        <p:txBody>
          <a:bodyPr wrap="none">
            <a:spAutoFit/>
          </a:bodyPr>
          <a:lstStyle/>
          <a:p>
            <a:r>
              <a:rPr lang="en-GB" sz="2000" b="1" dirty="0" err="1">
                <a:solidFill>
                  <a:prstClr val="black"/>
                </a:solidFill>
                <a:latin typeface="Century Gothic" panose="020B0502020202020204" pitchFamily="34" charset="0"/>
              </a:rPr>
              <a:t>Chuan</a:t>
            </a:r>
            <a:endParaRPr lang="en-GB" sz="2000" dirty="0"/>
          </a:p>
        </p:txBody>
      </p:sp>
      <p:sp>
        <p:nvSpPr>
          <p:cNvPr id="8" name="Speech Bubble: Rectangle with Corners Rounded 7">
            <a:extLst>
              <a:ext uri="{FF2B5EF4-FFF2-40B4-BE49-F238E27FC236}">
                <a16:creationId xmlns:a16="http://schemas.microsoft.com/office/drawing/2014/main" id="{35A4848B-6002-4B1F-9879-D12D405E599D}"/>
              </a:ext>
            </a:extLst>
          </p:cNvPr>
          <p:cNvSpPr/>
          <p:nvPr/>
        </p:nvSpPr>
        <p:spPr>
          <a:xfrm>
            <a:off x="2959909" y="1977418"/>
            <a:ext cx="4591432" cy="1098193"/>
          </a:xfrm>
          <a:prstGeom prst="wedgeRoundRectCallout">
            <a:avLst>
              <a:gd name="adj1" fmla="val -64857"/>
              <a:gd name="adj2" fmla="val 37174"/>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postcard was delivered yesterday.</a:t>
            </a:r>
          </a:p>
        </p:txBody>
      </p:sp>
      <p:sp>
        <p:nvSpPr>
          <p:cNvPr id="9" name="Speech Bubble: Rectangle with Corners Rounded 8">
            <a:extLst>
              <a:ext uri="{FF2B5EF4-FFF2-40B4-BE49-F238E27FC236}">
                <a16:creationId xmlns:a16="http://schemas.microsoft.com/office/drawing/2014/main" id="{2445B691-C3D3-4475-BC63-C49D2EE9D093}"/>
              </a:ext>
            </a:extLst>
          </p:cNvPr>
          <p:cNvSpPr/>
          <p:nvPr/>
        </p:nvSpPr>
        <p:spPr>
          <a:xfrm>
            <a:off x="3803421" y="3219098"/>
            <a:ext cx="4670582" cy="1098193"/>
          </a:xfrm>
          <a:prstGeom prst="wedgeRoundRectCallout">
            <a:avLst>
              <a:gd name="adj1" fmla="val 61119"/>
              <a:gd name="adj2" fmla="val -35345"/>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Yesterday, The postman delivered the postcard.</a:t>
            </a:r>
          </a:p>
        </p:txBody>
      </p:sp>
      <p:pic>
        <p:nvPicPr>
          <p:cNvPr id="11" name="Picture 10" descr="A picture containing mask, doll, toy, vector graphics&#10;&#10;Description automatically generated">
            <a:extLst>
              <a:ext uri="{FF2B5EF4-FFF2-40B4-BE49-F238E27FC236}">
                <a16:creationId xmlns:a16="http://schemas.microsoft.com/office/drawing/2014/main" id="{B7B50B73-BB15-4940-85E1-B68EFA3E7F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29106" y="1063454"/>
            <a:ext cx="2055515" cy="2652522"/>
          </a:xfrm>
          <a:prstGeom prst="rect">
            <a:avLst/>
          </a:prstGeom>
        </p:spPr>
      </p:pic>
      <p:pic>
        <p:nvPicPr>
          <p:cNvPr id="13" name="Picture 12" descr="A picture containing doll, vector graphics&#10;&#10;Description automatically generated">
            <a:extLst>
              <a:ext uri="{FF2B5EF4-FFF2-40B4-BE49-F238E27FC236}">
                <a16:creationId xmlns:a16="http://schemas.microsoft.com/office/drawing/2014/main" id="{889242A7-A05B-47C2-9C41-0C6C12F9A8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9291" y="1578280"/>
            <a:ext cx="1922007" cy="2440924"/>
          </a:xfrm>
          <a:prstGeom prst="rect">
            <a:avLst/>
          </a:prstGeom>
        </p:spPr>
      </p:pic>
      <p:sp>
        <p:nvSpPr>
          <p:cNvPr id="15" name="Text Placeholder 2">
            <a:extLst>
              <a:ext uri="{FF2B5EF4-FFF2-40B4-BE49-F238E27FC236}">
                <a16:creationId xmlns:a16="http://schemas.microsoft.com/office/drawing/2014/main" id="{632DA7FC-B932-492C-ABB3-C592EB096A63}"/>
              </a:ext>
            </a:extLst>
          </p:cNvPr>
          <p:cNvSpPr txBox="1">
            <a:spLocks/>
          </p:cNvSpPr>
          <p:nvPr/>
        </p:nvSpPr>
        <p:spPr>
          <a:xfrm>
            <a:off x="261938" y="4433501"/>
            <a:ext cx="11712574" cy="156576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chemeClr val="tx1"/>
                </a:solidFill>
                <a:latin typeface="Century Gothic" panose="020B0502020202020204" pitchFamily="34" charset="0"/>
              </a:rPr>
              <a:t>Explain how you know.</a:t>
            </a:r>
          </a:p>
        </p:txBody>
      </p:sp>
    </p:spTree>
    <p:extLst>
      <p:ext uri="{BB962C8B-B14F-4D97-AF65-F5344CB8AC3E}">
        <p14:creationId xmlns:p14="http://schemas.microsoft.com/office/powerpoint/2010/main" val="414613534"/>
      </p:ext>
    </p:extLst>
  </p:cSld>
  <p:clrMapOvr>
    <a:masterClrMapping/>
  </p:clrMapOvr>
  <p:transition spd="slow">
    <p:cov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Reasoning 1</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Hafsa and </a:t>
            </a:r>
            <a:r>
              <a:rPr lang="en-GB" b="1" dirty="0" err="1">
                <a:solidFill>
                  <a:schemeClr val="tx1"/>
                </a:solidFill>
                <a:latin typeface="Century Gothic" panose="020B0502020202020204" pitchFamily="34" charset="0"/>
              </a:rPr>
              <a:t>Chuan</a:t>
            </a:r>
            <a:r>
              <a:rPr lang="en-GB" b="1" dirty="0">
                <a:solidFill>
                  <a:schemeClr val="tx1"/>
                </a:solidFill>
                <a:latin typeface="Century Gothic" panose="020B0502020202020204" pitchFamily="34" charset="0"/>
              </a:rPr>
              <a:t> are writing sentences in the passive voice. Who has written the sentence correctly? </a:t>
            </a: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4433501"/>
            <a:ext cx="11712574" cy="156576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chemeClr val="tx1"/>
                </a:solidFill>
                <a:latin typeface="Century Gothic" panose="020B0502020202020204" pitchFamily="34" charset="0"/>
              </a:rPr>
              <a:t>Explain how you know.</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Hafsa is correct</a:t>
            </a:r>
            <a:r>
              <a:rPr lang="en-GB" sz="2000" dirty="0">
                <a:solidFill>
                  <a:schemeClr val="tx1"/>
                </a:solidFill>
                <a:latin typeface="Century Gothic" panose="020B0502020202020204" pitchFamily="34" charset="0"/>
              </a:rPr>
              <a:t>…</a:t>
            </a:r>
            <a:endParaRPr lang="en-GB" sz="2000" b="1" dirty="0">
              <a:solidFill>
                <a:schemeClr val="tx1"/>
              </a:solidFill>
              <a:latin typeface="Century Gothic" panose="020B0502020202020204" pitchFamily="34" charset="0"/>
            </a:endParaRPr>
          </a:p>
          <a:p>
            <a:endParaRPr lang="en-GB" sz="2000" dirty="0"/>
          </a:p>
        </p:txBody>
      </p:sp>
      <p:sp>
        <p:nvSpPr>
          <p:cNvPr id="6" name="Rectangle 5">
            <a:extLst>
              <a:ext uri="{FF2B5EF4-FFF2-40B4-BE49-F238E27FC236}">
                <a16:creationId xmlns:a16="http://schemas.microsoft.com/office/drawing/2014/main" id="{3F09A3DD-0B98-4AB0-8F13-7E3CE85733EB}"/>
              </a:ext>
            </a:extLst>
          </p:cNvPr>
          <p:cNvSpPr/>
          <p:nvPr/>
        </p:nvSpPr>
        <p:spPr>
          <a:xfrm>
            <a:off x="1115075" y="3517071"/>
            <a:ext cx="883575" cy="400110"/>
          </a:xfrm>
          <a:prstGeom prst="rect">
            <a:avLst/>
          </a:prstGeom>
        </p:spPr>
        <p:txBody>
          <a:bodyPr wrap="none">
            <a:spAutoFit/>
          </a:bodyPr>
          <a:lstStyle/>
          <a:p>
            <a:r>
              <a:rPr lang="en-GB" sz="2000" b="1" dirty="0">
                <a:solidFill>
                  <a:prstClr val="black"/>
                </a:solidFill>
                <a:latin typeface="Century Gothic" panose="020B0502020202020204" pitchFamily="34" charset="0"/>
              </a:rPr>
              <a:t>Hafsa</a:t>
            </a:r>
            <a:endParaRPr lang="en-GB" sz="2000" dirty="0"/>
          </a:p>
        </p:txBody>
      </p:sp>
      <p:sp>
        <p:nvSpPr>
          <p:cNvPr id="7" name="Rectangle 6">
            <a:extLst>
              <a:ext uri="{FF2B5EF4-FFF2-40B4-BE49-F238E27FC236}">
                <a16:creationId xmlns:a16="http://schemas.microsoft.com/office/drawing/2014/main" id="{131691F5-EE1A-40C3-983A-87E49CF1443D}"/>
              </a:ext>
            </a:extLst>
          </p:cNvPr>
          <p:cNvSpPr/>
          <p:nvPr/>
        </p:nvSpPr>
        <p:spPr>
          <a:xfrm>
            <a:off x="9271674" y="3917181"/>
            <a:ext cx="1016625" cy="400110"/>
          </a:xfrm>
          <a:prstGeom prst="rect">
            <a:avLst/>
          </a:prstGeom>
        </p:spPr>
        <p:txBody>
          <a:bodyPr wrap="none">
            <a:spAutoFit/>
          </a:bodyPr>
          <a:lstStyle/>
          <a:p>
            <a:r>
              <a:rPr lang="en-GB" sz="2000" b="1" dirty="0" err="1">
                <a:solidFill>
                  <a:prstClr val="black"/>
                </a:solidFill>
                <a:latin typeface="Century Gothic" panose="020B0502020202020204" pitchFamily="34" charset="0"/>
              </a:rPr>
              <a:t>Chuan</a:t>
            </a:r>
            <a:endParaRPr lang="en-GB" sz="2000" dirty="0"/>
          </a:p>
        </p:txBody>
      </p:sp>
      <p:sp>
        <p:nvSpPr>
          <p:cNvPr id="8" name="Speech Bubble: Rectangle with Corners Rounded 7">
            <a:extLst>
              <a:ext uri="{FF2B5EF4-FFF2-40B4-BE49-F238E27FC236}">
                <a16:creationId xmlns:a16="http://schemas.microsoft.com/office/drawing/2014/main" id="{35A4848B-6002-4B1F-9879-D12D405E599D}"/>
              </a:ext>
            </a:extLst>
          </p:cNvPr>
          <p:cNvSpPr/>
          <p:nvPr/>
        </p:nvSpPr>
        <p:spPr>
          <a:xfrm>
            <a:off x="2959909" y="1977418"/>
            <a:ext cx="4591432" cy="1098193"/>
          </a:xfrm>
          <a:prstGeom prst="wedgeRoundRectCallout">
            <a:avLst>
              <a:gd name="adj1" fmla="val -64857"/>
              <a:gd name="adj2" fmla="val 37174"/>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postcard was delivered yesterday.</a:t>
            </a:r>
          </a:p>
        </p:txBody>
      </p:sp>
      <p:sp>
        <p:nvSpPr>
          <p:cNvPr id="9" name="Speech Bubble: Rectangle with Corners Rounded 8">
            <a:extLst>
              <a:ext uri="{FF2B5EF4-FFF2-40B4-BE49-F238E27FC236}">
                <a16:creationId xmlns:a16="http://schemas.microsoft.com/office/drawing/2014/main" id="{2445B691-C3D3-4475-BC63-C49D2EE9D093}"/>
              </a:ext>
            </a:extLst>
          </p:cNvPr>
          <p:cNvSpPr/>
          <p:nvPr/>
        </p:nvSpPr>
        <p:spPr>
          <a:xfrm>
            <a:off x="3803421" y="3219098"/>
            <a:ext cx="4670582" cy="1098193"/>
          </a:xfrm>
          <a:prstGeom prst="wedgeRoundRectCallout">
            <a:avLst>
              <a:gd name="adj1" fmla="val 61119"/>
              <a:gd name="adj2" fmla="val -35345"/>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Yesterday, The postman delivered the postcard.</a:t>
            </a:r>
          </a:p>
        </p:txBody>
      </p:sp>
      <p:pic>
        <p:nvPicPr>
          <p:cNvPr id="11" name="Picture 10" descr="A picture containing mask, doll, toy, vector graphics&#10;&#10;Description automatically generated">
            <a:extLst>
              <a:ext uri="{FF2B5EF4-FFF2-40B4-BE49-F238E27FC236}">
                <a16:creationId xmlns:a16="http://schemas.microsoft.com/office/drawing/2014/main" id="{B7B50B73-BB15-4940-85E1-B68EFA3E7F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29106" y="1063454"/>
            <a:ext cx="2055515" cy="2652522"/>
          </a:xfrm>
          <a:prstGeom prst="rect">
            <a:avLst/>
          </a:prstGeom>
        </p:spPr>
      </p:pic>
      <p:pic>
        <p:nvPicPr>
          <p:cNvPr id="13" name="Picture 12" descr="A picture containing doll, vector graphics&#10;&#10;Description automatically generated">
            <a:extLst>
              <a:ext uri="{FF2B5EF4-FFF2-40B4-BE49-F238E27FC236}">
                <a16:creationId xmlns:a16="http://schemas.microsoft.com/office/drawing/2014/main" id="{889242A7-A05B-47C2-9C41-0C6C12F9A8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9291" y="1578280"/>
            <a:ext cx="1922007" cy="2440924"/>
          </a:xfrm>
          <a:prstGeom prst="rect">
            <a:avLst/>
          </a:prstGeom>
        </p:spPr>
      </p:pic>
    </p:spTree>
    <p:extLst>
      <p:ext uri="{BB962C8B-B14F-4D97-AF65-F5344CB8AC3E}">
        <p14:creationId xmlns:p14="http://schemas.microsoft.com/office/powerpoint/2010/main" val="2361074705"/>
      </p:ext>
    </p:extLst>
  </p:cSld>
  <p:clrMapOvr>
    <a:masterClrMapping/>
  </p:clrMapOvr>
  <p:transition spd="slow">
    <p:cov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Reasoning 1</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Hafsa and </a:t>
            </a:r>
            <a:r>
              <a:rPr lang="en-GB" b="1" dirty="0" err="1">
                <a:solidFill>
                  <a:schemeClr val="tx1"/>
                </a:solidFill>
                <a:latin typeface="Century Gothic" panose="020B0502020202020204" pitchFamily="34" charset="0"/>
              </a:rPr>
              <a:t>Chuan</a:t>
            </a:r>
            <a:r>
              <a:rPr lang="en-GB" b="1" dirty="0">
                <a:solidFill>
                  <a:schemeClr val="tx1"/>
                </a:solidFill>
                <a:latin typeface="Century Gothic" panose="020B0502020202020204" pitchFamily="34" charset="0"/>
              </a:rPr>
              <a:t> are writing sentences in the passive voice. Who has written the sentence correctly? </a:t>
            </a:r>
          </a:p>
          <a:p>
            <a:endParaRPr lang="en-GB" dirty="0"/>
          </a:p>
        </p:txBody>
      </p:sp>
      <p:sp>
        <p:nvSpPr>
          <p:cNvPr id="6" name="Rectangle 5">
            <a:extLst>
              <a:ext uri="{FF2B5EF4-FFF2-40B4-BE49-F238E27FC236}">
                <a16:creationId xmlns:a16="http://schemas.microsoft.com/office/drawing/2014/main" id="{3F09A3DD-0B98-4AB0-8F13-7E3CE85733EB}"/>
              </a:ext>
            </a:extLst>
          </p:cNvPr>
          <p:cNvSpPr/>
          <p:nvPr/>
        </p:nvSpPr>
        <p:spPr>
          <a:xfrm>
            <a:off x="1115075" y="3517071"/>
            <a:ext cx="883575" cy="400110"/>
          </a:xfrm>
          <a:prstGeom prst="rect">
            <a:avLst/>
          </a:prstGeom>
        </p:spPr>
        <p:txBody>
          <a:bodyPr wrap="none">
            <a:spAutoFit/>
          </a:bodyPr>
          <a:lstStyle/>
          <a:p>
            <a:r>
              <a:rPr lang="en-GB" sz="2000" b="1" dirty="0">
                <a:solidFill>
                  <a:prstClr val="black"/>
                </a:solidFill>
                <a:latin typeface="Century Gothic" panose="020B0502020202020204" pitchFamily="34" charset="0"/>
              </a:rPr>
              <a:t>Hafsa</a:t>
            </a:r>
            <a:endParaRPr lang="en-GB" sz="2000" dirty="0"/>
          </a:p>
        </p:txBody>
      </p:sp>
      <p:sp>
        <p:nvSpPr>
          <p:cNvPr id="7" name="Rectangle 6">
            <a:extLst>
              <a:ext uri="{FF2B5EF4-FFF2-40B4-BE49-F238E27FC236}">
                <a16:creationId xmlns:a16="http://schemas.microsoft.com/office/drawing/2014/main" id="{131691F5-EE1A-40C3-983A-87E49CF1443D}"/>
              </a:ext>
            </a:extLst>
          </p:cNvPr>
          <p:cNvSpPr/>
          <p:nvPr/>
        </p:nvSpPr>
        <p:spPr>
          <a:xfrm>
            <a:off x="9271674" y="3917181"/>
            <a:ext cx="1016625" cy="400110"/>
          </a:xfrm>
          <a:prstGeom prst="rect">
            <a:avLst/>
          </a:prstGeom>
        </p:spPr>
        <p:txBody>
          <a:bodyPr wrap="none">
            <a:spAutoFit/>
          </a:bodyPr>
          <a:lstStyle/>
          <a:p>
            <a:r>
              <a:rPr lang="en-GB" sz="2000" b="1" dirty="0" err="1">
                <a:solidFill>
                  <a:prstClr val="black"/>
                </a:solidFill>
                <a:latin typeface="Century Gothic" panose="020B0502020202020204" pitchFamily="34" charset="0"/>
              </a:rPr>
              <a:t>Chuan</a:t>
            </a:r>
            <a:endParaRPr lang="en-GB" sz="2000" dirty="0"/>
          </a:p>
        </p:txBody>
      </p:sp>
      <p:sp>
        <p:nvSpPr>
          <p:cNvPr id="8" name="Speech Bubble: Rectangle with Corners Rounded 7">
            <a:extLst>
              <a:ext uri="{FF2B5EF4-FFF2-40B4-BE49-F238E27FC236}">
                <a16:creationId xmlns:a16="http://schemas.microsoft.com/office/drawing/2014/main" id="{35A4848B-6002-4B1F-9879-D12D405E599D}"/>
              </a:ext>
            </a:extLst>
          </p:cNvPr>
          <p:cNvSpPr/>
          <p:nvPr/>
        </p:nvSpPr>
        <p:spPr>
          <a:xfrm>
            <a:off x="2959909" y="1977418"/>
            <a:ext cx="4591432" cy="1098193"/>
          </a:xfrm>
          <a:prstGeom prst="wedgeRoundRectCallout">
            <a:avLst>
              <a:gd name="adj1" fmla="val -64857"/>
              <a:gd name="adj2" fmla="val 37174"/>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postcard was delivered yesterday.</a:t>
            </a:r>
          </a:p>
        </p:txBody>
      </p:sp>
      <p:sp>
        <p:nvSpPr>
          <p:cNvPr id="9" name="Speech Bubble: Rectangle with Corners Rounded 8">
            <a:extLst>
              <a:ext uri="{FF2B5EF4-FFF2-40B4-BE49-F238E27FC236}">
                <a16:creationId xmlns:a16="http://schemas.microsoft.com/office/drawing/2014/main" id="{2445B691-C3D3-4475-BC63-C49D2EE9D093}"/>
              </a:ext>
            </a:extLst>
          </p:cNvPr>
          <p:cNvSpPr/>
          <p:nvPr/>
        </p:nvSpPr>
        <p:spPr>
          <a:xfrm>
            <a:off x="3803421" y="3219098"/>
            <a:ext cx="4670582" cy="1098193"/>
          </a:xfrm>
          <a:prstGeom prst="wedgeRoundRectCallout">
            <a:avLst>
              <a:gd name="adj1" fmla="val 61119"/>
              <a:gd name="adj2" fmla="val -35345"/>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Yesterday, The postman delivered the postcard.</a:t>
            </a:r>
          </a:p>
        </p:txBody>
      </p:sp>
      <p:pic>
        <p:nvPicPr>
          <p:cNvPr id="11" name="Picture 10" descr="A picture containing mask, doll, toy, vector graphics&#10;&#10;Description automatically generated">
            <a:extLst>
              <a:ext uri="{FF2B5EF4-FFF2-40B4-BE49-F238E27FC236}">
                <a16:creationId xmlns:a16="http://schemas.microsoft.com/office/drawing/2014/main" id="{B7B50B73-BB15-4940-85E1-B68EFA3E7F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29106" y="1063454"/>
            <a:ext cx="2055515" cy="2652522"/>
          </a:xfrm>
          <a:prstGeom prst="rect">
            <a:avLst/>
          </a:prstGeom>
        </p:spPr>
      </p:pic>
      <p:pic>
        <p:nvPicPr>
          <p:cNvPr id="13" name="Picture 12" descr="A picture containing doll, vector graphics&#10;&#10;Description automatically generated">
            <a:extLst>
              <a:ext uri="{FF2B5EF4-FFF2-40B4-BE49-F238E27FC236}">
                <a16:creationId xmlns:a16="http://schemas.microsoft.com/office/drawing/2014/main" id="{889242A7-A05B-47C2-9C41-0C6C12F9A8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9291" y="1578280"/>
            <a:ext cx="1922007" cy="2440924"/>
          </a:xfrm>
          <a:prstGeom prst="rect">
            <a:avLst/>
          </a:prstGeom>
        </p:spPr>
      </p:pic>
      <p:sp>
        <p:nvSpPr>
          <p:cNvPr id="14" name="Text Placeholder 2">
            <a:extLst>
              <a:ext uri="{FF2B5EF4-FFF2-40B4-BE49-F238E27FC236}">
                <a16:creationId xmlns:a16="http://schemas.microsoft.com/office/drawing/2014/main" id="{F0A842DA-D759-4291-BF66-971F165BF735}"/>
              </a:ext>
            </a:extLst>
          </p:cNvPr>
          <p:cNvSpPr txBox="1">
            <a:spLocks/>
          </p:cNvSpPr>
          <p:nvPr/>
        </p:nvSpPr>
        <p:spPr>
          <a:xfrm>
            <a:off x="261938" y="4433501"/>
            <a:ext cx="11712574" cy="156576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chemeClr val="tx1"/>
                </a:solidFill>
                <a:latin typeface="Century Gothic" panose="020B0502020202020204" pitchFamily="34" charset="0"/>
              </a:rPr>
              <a:t>Explain how you know.</a:t>
            </a:r>
            <a:br>
              <a:rPr lang="en-GB" sz="2000" b="1" dirty="0">
                <a:solidFill>
                  <a:schemeClr val="tx1"/>
                </a:solidFill>
                <a:latin typeface="Century Gothic" panose="020B0502020202020204" pitchFamily="34" charset="0"/>
              </a:rPr>
            </a:br>
            <a:r>
              <a:rPr lang="en-GB" sz="2000" b="1" dirty="0">
                <a:solidFill>
                  <a:srgbClr val="F76756"/>
                </a:solidFill>
                <a:latin typeface="Century Gothic" panose="020B0502020202020204" pitchFamily="34" charset="0"/>
              </a:rPr>
              <a:t>Hafsa is correct because although she has omitted the object (the postman), the subject (the postcard) is having the action done to it. Hafsa has used the passive verb ‘was delivered’.</a:t>
            </a:r>
            <a:br>
              <a:rPr lang="en-GB" sz="2000" b="1" dirty="0">
                <a:solidFill>
                  <a:srgbClr val="F76756"/>
                </a:solidFill>
                <a:latin typeface="Century Gothic" panose="020B0502020202020204" pitchFamily="34" charset="0"/>
              </a:rPr>
            </a:br>
            <a:r>
              <a:rPr lang="en-GB" sz="2000" b="1" dirty="0" err="1">
                <a:solidFill>
                  <a:srgbClr val="F76756"/>
                </a:solidFill>
                <a:latin typeface="Century Gothic" panose="020B0502020202020204" pitchFamily="34" charset="0"/>
              </a:rPr>
              <a:t>Chuan</a:t>
            </a:r>
            <a:r>
              <a:rPr lang="en-GB" sz="2000" b="1" dirty="0">
                <a:solidFill>
                  <a:srgbClr val="F76756"/>
                </a:solidFill>
                <a:latin typeface="Century Gothic" panose="020B0502020202020204" pitchFamily="34" charset="0"/>
              </a:rPr>
              <a:t> is incorrect because he has written in the active voice. The postman is </a:t>
            </a:r>
            <a:br>
              <a:rPr lang="en-GB" sz="2000" b="1" dirty="0">
                <a:solidFill>
                  <a:srgbClr val="F76756"/>
                </a:solidFill>
                <a:latin typeface="Century Gothic" panose="020B0502020202020204" pitchFamily="34" charset="0"/>
              </a:rPr>
            </a:br>
            <a:r>
              <a:rPr lang="en-GB" sz="2000" b="1" dirty="0">
                <a:solidFill>
                  <a:srgbClr val="F76756"/>
                </a:solidFill>
                <a:latin typeface="Century Gothic" panose="020B0502020202020204" pitchFamily="34" charset="0"/>
              </a:rPr>
              <a:t>the subject as he is performing the action. </a:t>
            </a:r>
            <a:r>
              <a:rPr lang="en-GB" sz="2000" b="1" dirty="0" err="1">
                <a:solidFill>
                  <a:srgbClr val="F76756"/>
                </a:solidFill>
                <a:latin typeface="Century Gothic" panose="020B0502020202020204" pitchFamily="34" charset="0"/>
              </a:rPr>
              <a:t>Chuan</a:t>
            </a:r>
            <a:r>
              <a:rPr lang="en-GB" sz="2000" b="1" dirty="0">
                <a:solidFill>
                  <a:srgbClr val="F76756"/>
                </a:solidFill>
                <a:latin typeface="Century Gothic" panose="020B0502020202020204" pitchFamily="34" charset="0"/>
              </a:rPr>
              <a:t> has used the active verb </a:t>
            </a:r>
            <a:br>
              <a:rPr lang="en-GB" sz="2000" b="1" dirty="0">
                <a:solidFill>
                  <a:srgbClr val="F76756"/>
                </a:solidFill>
                <a:latin typeface="Century Gothic" panose="020B0502020202020204" pitchFamily="34" charset="0"/>
              </a:rPr>
            </a:br>
            <a:r>
              <a:rPr lang="en-GB" sz="2000" b="1" dirty="0">
                <a:solidFill>
                  <a:srgbClr val="F76756"/>
                </a:solidFill>
                <a:latin typeface="Century Gothic" panose="020B0502020202020204" pitchFamily="34" charset="0"/>
              </a:rPr>
              <a:t>‘delivered’.</a:t>
            </a:r>
            <a:endParaRPr lang="en-GB" sz="2000" b="1" dirty="0">
              <a:solidFill>
                <a:schemeClr val="tx1"/>
              </a:solidFill>
              <a:latin typeface="Century Gothic" panose="020B0502020202020204" pitchFamily="34" charset="0"/>
            </a:endParaRPr>
          </a:p>
          <a:p>
            <a:endParaRPr lang="en-GB" sz="2000" dirty="0"/>
          </a:p>
        </p:txBody>
      </p:sp>
    </p:spTree>
    <p:extLst>
      <p:ext uri="{BB962C8B-B14F-4D97-AF65-F5344CB8AC3E}">
        <p14:creationId xmlns:p14="http://schemas.microsoft.com/office/powerpoint/2010/main" val="34483789"/>
      </p:ext>
    </p:extLst>
  </p:cSld>
  <p:clrMapOvr>
    <a:masterClrMapping/>
  </p:clrMapOvr>
  <p:transition spd="slow">
    <p:cove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Application 1</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Choose a passive verb from below and use it in a sentence with an expanded noun phrase.</a:t>
            </a:r>
            <a:endParaRPr lang="en-GB" b="1" u="sng" dirty="0">
              <a:solidFill>
                <a:schemeClr val="tx1"/>
              </a:solidFill>
              <a:latin typeface="Century Gothic" panose="020B0502020202020204" pitchFamily="34" charset="0"/>
            </a:endParaRPr>
          </a:p>
          <a:p>
            <a:endParaRPr lang="en-GB" dirty="0"/>
          </a:p>
        </p:txBody>
      </p:sp>
      <p:grpSp>
        <p:nvGrpSpPr>
          <p:cNvPr id="6" name="Group 5">
            <a:extLst>
              <a:ext uri="{FF2B5EF4-FFF2-40B4-BE49-F238E27FC236}">
                <a16:creationId xmlns:a16="http://schemas.microsoft.com/office/drawing/2014/main" id="{71A6F4B5-EA3D-44FD-BEDA-E7B232BBC978}"/>
              </a:ext>
            </a:extLst>
          </p:cNvPr>
          <p:cNvGrpSpPr/>
          <p:nvPr/>
        </p:nvGrpSpPr>
        <p:grpSpPr>
          <a:xfrm>
            <a:off x="2668529" y="1392674"/>
            <a:ext cx="6854943" cy="2634049"/>
            <a:chOff x="239712" y="4165854"/>
            <a:chExt cx="3065158" cy="1418743"/>
          </a:xfrm>
          <a:solidFill>
            <a:srgbClr val="B7E1B5"/>
          </a:solidFill>
        </p:grpSpPr>
        <p:sp>
          <p:nvSpPr>
            <p:cNvPr id="7" name="Rectangle: Rounded Corners 6">
              <a:extLst>
                <a:ext uri="{FF2B5EF4-FFF2-40B4-BE49-F238E27FC236}">
                  <a16:creationId xmlns:a16="http://schemas.microsoft.com/office/drawing/2014/main" id="{E32CB957-DE8D-4FF6-8ED9-3BE741E1DCDF}"/>
                </a:ext>
              </a:extLst>
            </p:cNvPr>
            <p:cNvSpPr/>
            <p:nvPr/>
          </p:nvSpPr>
          <p:spPr>
            <a:xfrm>
              <a:off x="239712" y="4165854"/>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were </a:t>
              </a:r>
            </a:p>
            <a:p>
              <a:pPr algn="ctr"/>
              <a:r>
                <a:rPr lang="en-GB" sz="2000" b="1" dirty="0">
                  <a:latin typeface="Century Gothic" panose="020B0502020202020204" pitchFamily="34" charset="0"/>
                </a:rPr>
                <a:t>baked</a:t>
              </a:r>
            </a:p>
          </p:txBody>
        </p:sp>
        <p:sp>
          <p:nvSpPr>
            <p:cNvPr id="8" name="Rectangle: Rounded Corners 7">
              <a:extLst>
                <a:ext uri="{FF2B5EF4-FFF2-40B4-BE49-F238E27FC236}">
                  <a16:creationId xmlns:a16="http://schemas.microsoft.com/office/drawing/2014/main" id="{AE7F32F6-AEFA-4F5D-9667-B6CAE222C339}"/>
                </a:ext>
              </a:extLst>
            </p:cNvPr>
            <p:cNvSpPr/>
            <p:nvPr/>
          </p:nvSpPr>
          <p:spPr>
            <a:xfrm>
              <a:off x="1311034" y="4165854"/>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was</a:t>
              </a:r>
            </a:p>
            <a:p>
              <a:pPr algn="ctr"/>
              <a:r>
                <a:rPr lang="en-GB" sz="2000" b="1" dirty="0">
                  <a:latin typeface="Century Gothic" panose="020B0502020202020204" pitchFamily="34" charset="0"/>
                </a:rPr>
                <a:t>flown</a:t>
              </a:r>
            </a:p>
          </p:txBody>
        </p:sp>
        <p:sp>
          <p:nvSpPr>
            <p:cNvPr id="9" name="Rectangle: Rounded Corners 8">
              <a:extLst>
                <a:ext uri="{FF2B5EF4-FFF2-40B4-BE49-F238E27FC236}">
                  <a16:creationId xmlns:a16="http://schemas.microsoft.com/office/drawing/2014/main" id="{DBB9C801-C58C-42BF-A7F1-6E49968C3FCD}"/>
                </a:ext>
              </a:extLst>
            </p:cNvPr>
            <p:cNvSpPr/>
            <p:nvPr/>
          </p:nvSpPr>
          <p:spPr>
            <a:xfrm>
              <a:off x="2382355" y="4165854"/>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is </a:t>
              </a:r>
            </a:p>
            <a:p>
              <a:pPr algn="ctr"/>
              <a:r>
                <a:rPr lang="en-GB" sz="2000" b="1" dirty="0">
                  <a:latin typeface="Century Gothic" panose="020B0502020202020204" pitchFamily="34" charset="0"/>
                </a:rPr>
                <a:t>baked</a:t>
              </a:r>
            </a:p>
          </p:txBody>
        </p:sp>
        <p:sp>
          <p:nvSpPr>
            <p:cNvPr id="10" name="Rectangle: Rounded Corners 9">
              <a:extLst>
                <a:ext uri="{FF2B5EF4-FFF2-40B4-BE49-F238E27FC236}">
                  <a16:creationId xmlns:a16="http://schemas.microsoft.com/office/drawing/2014/main" id="{5F6CFE1F-3620-473E-8885-48A042A10EEF}"/>
                </a:ext>
              </a:extLst>
            </p:cNvPr>
            <p:cNvSpPr/>
            <p:nvPr/>
          </p:nvSpPr>
          <p:spPr>
            <a:xfrm>
              <a:off x="1311034" y="4967480"/>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was </a:t>
              </a:r>
            </a:p>
            <a:p>
              <a:pPr algn="ctr"/>
              <a:r>
                <a:rPr lang="en-GB" sz="2000" b="1" dirty="0">
                  <a:latin typeface="Century Gothic" panose="020B0502020202020204" pitchFamily="34" charset="0"/>
                </a:rPr>
                <a:t>held</a:t>
              </a:r>
            </a:p>
          </p:txBody>
        </p:sp>
        <p:sp>
          <p:nvSpPr>
            <p:cNvPr id="11" name="Rectangle: Rounded Corners 10">
              <a:extLst>
                <a:ext uri="{FF2B5EF4-FFF2-40B4-BE49-F238E27FC236}">
                  <a16:creationId xmlns:a16="http://schemas.microsoft.com/office/drawing/2014/main" id="{3442FDB1-8870-4554-B6DB-4C3EE7559F69}"/>
                </a:ext>
              </a:extLst>
            </p:cNvPr>
            <p:cNvSpPr/>
            <p:nvPr/>
          </p:nvSpPr>
          <p:spPr>
            <a:xfrm>
              <a:off x="239712" y="4967480"/>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was</a:t>
              </a:r>
            </a:p>
            <a:p>
              <a:pPr algn="ctr"/>
              <a:r>
                <a:rPr lang="en-GB" sz="2000" b="1" dirty="0">
                  <a:latin typeface="Century Gothic" panose="020B0502020202020204" pitchFamily="34" charset="0"/>
                </a:rPr>
                <a:t> blown</a:t>
              </a:r>
            </a:p>
          </p:txBody>
        </p:sp>
        <p:sp>
          <p:nvSpPr>
            <p:cNvPr id="12" name="Rectangle: Rounded Corners 11">
              <a:extLst>
                <a:ext uri="{FF2B5EF4-FFF2-40B4-BE49-F238E27FC236}">
                  <a16:creationId xmlns:a16="http://schemas.microsoft.com/office/drawing/2014/main" id="{8FB325FA-981D-462E-A51E-35731C742EDF}"/>
                </a:ext>
              </a:extLst>
            </p:cNvPr>
            <p:cNvSpPr/>
            <p:nvPr/>
          </p:nvSpPr>
          <p:spPr>
            <a:xfrm>
              <a:off x="2382355" y="4967480"/>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is </a:t>
              </a:r>
            </a:p>
            <a:p>
              <a:pPr algn="ctr"/>
              <a:r>
                <a:rPr lang="en-GB" sz="2000" b="1" dirty="0">
                  <a:latin typeface="Century Gothic" panose="020B0502020202020204" pitchFamily="34" charset="0"/>
                </a:rPr>
                <a:t>flown</a:t>
              </a:r>
            </a:p>
          </p:txBody>
        </p:sp>
      </p:grpSp>
    </p:spTree>
    <p:extLst>
      <p:ext uri="{BB962C8B-B14F-4D97-AF65-F5344CB8AC3E}">
        <p14:creationId xmlns:p14="http://schemas.microsoft.com/office/powerpoint/2010/main" val="1787390484"/>
      </p:ext>
    </p:extLst>
  </p:cSld>
  <p:clrMapOvr>
    <a:masterClrMapping/>
  </p:clrMapOvr>
  <p:transition spd="slow">
    <p:cove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Application 1</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Choose a passive verb from below and use it in a sentence with an expanded noun phrase.</a:t>
            </a:r>
            <a:endParaRPr lang="en-GB" b="1" u="sng" dirty="0">
              <a:solidFill>
                <a:schemeClr val="tx1"/>
              </a:solidFill>
              <a:latin typeface="Century Gothic" panose="020B0502020202020204" pitchFamily="34" charset="0"/>
            </a:endParaRP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4936594"/>
            <a:ext cx="11712574" cy="52854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rgbClr val="F76756"/>
                </a:solidFill>
                <a:latin typeface="Century Gothic" panose="020B0502020202020204" pitchFamily="34" charset="0"/>
              </a:rPr>
              <a:t>Various answers, for example: The clean washing was blown away by the strong wind.</a:t>
            </a:r>
          </a:p>
          <a:p>
            <a:endParaRPr lang="en-GB" sz="2000" dirty="0">
              <a:solidFill>
                <a:srgbClr val="F76756"/>
              </a:solidFill>
            </a:endParaRPr>
          </a:p>
        </p:txBody>
      </p:sp>
      <p:grpSp>
        <p:nvGrpSpPr>
          <p:cNvPr id="6" name="Group 5">
            <a:extLst>
              <a:ext uri="{FF2B5EF4-FFF2-40B4-BE49-F238E27FC236}">
                <a16:creationId xmlns:a16="http://schemas.microsoft.com/office/drawing/2014/main" id="{71A6F4B5-EA3D-44FD-BEDA-E7B232BBC978}"/>
              </a:ext>
            </a:extLst>
          </p:cNvPr>
          <p:cNvGrpSpPr/>
          <p:nvPr/>
        </p:nvGrpSpPr>
        <p:grpSpPr>
          <a:xfrm>
            <a:off x="2668529" y="1392674"/>
            <a:ext cx="6854943" cy="2634049"/>
            <a:chOff x="239712" y="4165854"/>
            <a:chExt cx="3065158" cy="1418743"/>
          </a:xfrm>
          <a:solidFill>
            <a:srgbClr val="B7E1B5"/>
          </a:solidFill>
        </p:grpSpPr>
        <p:sp>
          <p:nvSpPr>
            <p:cNvPr id="7" name="Rectangle: Rounded Corners 6">
              <a:extLst>
                <a:ext uri="{FF2B5EF4-FFF2-40B4-BE49-F238E27FC236}">
                  <a16:creationId xmlns:a16="http://schemas.microsoft.com/office/drawing/2014/main" id="{E32CB957-DE8D-4FF6-8ED9-3BE741E1DCDF}"/>
                </a:ext>
              </a:extLst>
            </p:cNvPr>
            <p:cNvSpPr/>
            <p:nvPr/>
          </p:nvSpPr>
          <p:spPr>
            <a:xfrm>
              <a:off x="239712" y="4165854"/>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were </a:t>
              </a:r>
            </a:p>
            <a:p>
              <a:pPr algn="ctr"/>
              <a:r>
                <a:rPr lang="en-GB" sz="2000" b="1" dirty="0">
                  <a:latin typeface="Century Gothic" panose="020B0502020202020204" pitchFamily="34" charset="0"/>
                </a:rPr>
                <a:t>baked</a:t>
              </a:r>
            </a:p>
          </p:txBody>
        </p:sp>
        <p:sp>
          <p:nvSpPr>
            <p:cNvPr id="8" name="Rectangle: Rounded Corners 7">
              <a:extLst>
                <a:ext uri="{FF2B5EF4-FFF2-40B4-BE49-F238E27FC236}">
                  <a16:creationId xmlns:a16="http://schemas.microsoft.com/office/drawing/2014/main" id="{AE7F32F6-AEFA-4F5D-9667-B6CAE222C339}"/>
                </a:ext>
              </a:extLst>
            </p:cNvPr>
            <p:cNvSpPr/>
            <p:nvPr/>
          </p:nvSpPr>
          <p:spPr>
            <a:xfrm>
              <a:off x="1311034" y="4165854"/>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was</a:t>
              </a:r>
            </a:p>
            <a:p>
              <a:pPr algn="ctr"/>
              <a:r>
                <a:rPr lang="en-GB" sz="2000" b="1" dirty="0">
                  <a:latin typeface="Century Gothic" panose="020B0502020202020204" pitchFamily="34" charset="0"/>
                </a:rPr>
                <a:t>flown</a:t>
              </a:r>
            </a:p>
          </p:txBody>
        </p:sp>
        <p:sp>
          <p:nvSpPr>
            <p:cNvPr id="9" name="Rectangle: Rounded Corners 8">
              <a:extLst>
                <a:ext uri="{FF2B5EF4-FFF2-40B4-BE49-F238E27FC236}">
                  <a16:creationId xmlns:a16="http://schemas.microsoft.com/office/drawing/2014/main" id="{DBB9C801-C58C-42BF-A7F1-6E49968C3FCD}"/>
                </a:ext>
              </a:extLst>
            </p:cNvPr>
            <p:cNvSpPr/>
            <p:nvPr/>
          </p:nvSpPr>
          <p:spPr>
            <a:xfrm>
              <a:off x="2382355" y="4165854"/>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is </a:t>
              </a:r>
            </a:p>
            <a:p>
              <a:pPr algn="ctr"/>
              <a:r>
                <a:rPr lang="en-GB" sz="2000" b="1" dirty="0">
                  <a:latin typeface="Century Gothic" panose="020B0502020202020204" pitchFamily="34" charset="0"/>
                </a:rPr>
                <a:t>baked</a:t>
              </a:r>
            </a:p>
          </p:txBody>
        </p:sp>
        <p:sp>
          <p:nvSpPr>
            <p:cNvPr id="10" name="Rectangle: Rounded Corners 9">
              <a:extLst>
                <a:ext uri="{FF2B5EF4-FFF2-40B4-BE49-F238E27FC236}">
                  <a16:creationId xmlns:a16="http://schemas.microsoft.com/office/drawing/2014/main" id="{5F6CFE1F-3620-473E-8885-48A042A10EEF}"/>
                </a:ext>
              </a:extLst>
            </p:cNvPr>
            <p:cNvSpPr/>
            <p:nvPr/>
          </p:nvSpPr>
          <p:spPr>
            <a:xfrm>
              <a:off x="1311034" y="4967480"/>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was </a:t>
              </a:r>
            </a:p>
            <a:p>
              <a:pPr algn="ctr"/>
              <a:r>
                <a:rPr lang="en-GB" sz="2000" b="1" dirty="0">
                  <a:latin typeface="Century Gothic" panose="020B0502020202020204" pitchFamily="34" charset="0"/>
                </a:rPr>
                <a:t>held</a:t>
              </a:r>
            </a:p>
          </p:txBody>
        </p:sp>
        <p:sp>
          <p:nvSpPr>
            <p:cNvPr id="11" name="Rectangle: Rounded Corners 10">
              <a:extLst>
                <a:ext uri="{FF2B5EF4-FFF2-40B4-BE49-F238E27FC236}">
                  <a16:creationId xmlns:a16="http://schemas.microsoft.com/office/drawing/2014/main" id="{3442FDB1-8870-4554-B6DB-4C3EE7559F69}"/>
                </a:ext>
              </a:extLst>
            </p:cNvPr>
            <p:cNvSpPr/>
            <p:nvPr/>
          </p:nvSpPr>
          <p:spPr>
            <a:xfrm>
              <a:off x="239712" y="4967480"/>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was</a:t>
              </a:r>
            </a:p>
            <a:p>
              <a:pPr algn="ctr"/>
              <a:r>
                <a:rPr lang="en-GB" sz="2000" b="1" dirty="0">
                  <a:latin typeface="Century Gothic" panose="020B0502020202020204" pitchFamily="34" charset="0"/>
                </a:rPr>
                <a:t> blown</a:t>
              </a:r>
            </a:p>
          </p:txBody>
        </p:sp>
        <p:sp>
          <p:nvSpPr>
            <p:cNvPr id="12" name="Rectangle: Rounded Corners 11">
              <a:extLst>
                <a:ext uri="{FF2B5EF4-FFF2-40B4-BE49-F238E27FC236}">
                  <a16:creationId xmlns:a16="http://schemas.microsoft.com/office/drawing/2014/main" id="{8FB325FA-981D-462E-A51E-35731C742EDF}"/>
                </a:ext>
              </a:extLst>
            </p:cNvPr>
            <p:cNvSpPr/>
            <p:nvPr/>
          </p:nvSpPr>
          <p:spPr>
            <a:xfrm>
              <a:off x="2382355" y="4967480"/>
              <a:ext cx="922515" cy="617117"/>
            </a:xfrm>
            <a:prstGeom prst="roundRect">
              <a:avLst/>
            </a:prstGeom>
            <a:grpFill/>
            <a:ln w="28575">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2000" b="1" dirty="0">
                  <a:latin typeface="Century Gothic" panose="020B0502020202020204" pitchFamily="34" charset="0"/>
                </a:rPr>
                <a:t>is </a:t>
              </a:r>
            </a:p>
            <a:p>
              <a:pPr algn="ctr"/>
              <a:r>
                <a:rPr lang="en-GB" sz="2000" b="1" dirty="0">
                  <a:latin typeface="Century Gothic" panose="020B0502020202020204" pitchFamily="34" charset="0"/>
                </a:rPr>
                <a:t>flown</a:t>
              </a:r>
            </a:p>
          </p:txBody>
        </p:sp>
      </p:grpSp>
    </p:spTree>
    <p:extLst>
      <p:ext uri="{BB962C8B-B14F-4D97-AF65-F5344CB8AC3E}">
        <p14:creationId xmlns:p14="http://schemas.microsoft.com/office/powerpoint/2010/main" val="2627892547"/>
      </p:ext>
    </p:extLst>
  </p:cSld>
  <p:clrMapOvr>
    <a:masterClrMapping/>
  </p:clrMapOvr>
  <p:transition spd="slow">
    <p:cove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Reasoning 2</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Mr Jackson asked Class 6 to change the sentence below to the passive form.</a:t>
            </a: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924050"/>
            <a:ext cx="11712574" cy="4123824"/>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chemeClr val="tx1"/>
                </a:solidFill>
                <a:latin typeface="Century Gothic" panose="020B0502020202020204" pitchFamily="34" charset="0"/>
              </a:rPr>
              <a:t>Milly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endParaRPr lang="en-GB" sz="2000" dirty="0">
              <a:solidFill>
                <a:prstClr val="black"/>
              </a:solidFill>
              <a:latin typeface="Century Gothic" panose="020B0502020202020204" pitchFamily="34" charset="0"/>
            </a:endParaRPr>
          </a:p>
          <a:p>
            <a:endParaRPr lang="en-GB" sz="2000" dirty="0">
              <a:solidFill>
                <a:srgbClr val="F76756"/>
              </a:solidFill>
            </a:endParaRPr>
          </a:p>
        </p:txBody>
      </p:sp>
      <p:sp>
        <p:nvSpPr>
          <p:cNvPr id="9" name="Speech Bubble: Rectangle with Corners Rounded 8">
            <a:extLst>
              <a:ext uri="{FF2B5EF4-FFF2-40B4-BE49-F238E27FC236}">
                <a16:creationId xmlns:a16="http://schemas.microsoft.com/office/drawing/2014/main" id="{1F0E1574-87CA-4D60-B223-317B69996BF1}"/>
              </a:ext>
            </a:extLst>
          </p:cNvPr>
          <p:cNvSpPr/>
          <p:nvPr/>
        </p:nvSpPr>
        <p:spPr>
          <a:xfrm>
            <a:off x="2828087" y="2884642"/>
            <a:ext cx="5258638" cy="852864"/>
          </a:xfrm>
          <a:prstGeom prst="wedgeRoundRectCallout">
            <a:avLst>
              <a:gd name="adj1" fmla="val -59932"/>
              <a:gd name="adj2" fmla="val 26006"/>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0000" tIns="0" rIns="90000" bIns="0" rtlCol="0" anchor="ctr"/>
          <a:lstStyle/>
          <a:p>
            <a:r>
              <a:rPr lang="en-GB" sz="2000" b="1" dirty="0">
                <a:solidFill>
                  <a:schemeClr val="tx1"/>
                </a:solidFill>
                <a:latin typeface="Century Gothic" panose="020B0502020202020204" pitchFamily="34" charset="0"/>
              </a:rPr>
              <a:t>The excited dog fussed by the old man.</a:t>
            </a:r>
          </a:p>
        </p:txBody>
      </p:sp>
      <p:sp>
        <p:nvSpPr>
          <p:cNvPr id="10" name="Rectangle: Rounded Corners 9">
            <a:extLst>
              <a:ext uri="{FF2B5EF4-FFF2-40B4-BE49-F238E27FC236}">
                <a16:creationId xmlns:a16="http://schemas.microsoft.com/office/drawing/2014/main" id="{2EA24CC7-358E-4F1A-9124-FF17148D3AFF}"/>
              </a:ext>
            </a:extLst>
          </p:cNvPr>
          <p:cNvSpPr/>
          <p:nvPr/>
        </p:nvSpPr>
        <p:spPr>
          <a:xfrm>
            <a:off x="3362325" y="930176"/>
            <a:ext cx="5467350" cy="670847"/>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old man fussed the excited dog.</a:t>
            </a:r>
          </a:p>
        </p:txBody>
      </p:sp>
      <p:pic>
        <p:nvPicPr>
          <p:cNvPr id="12" name="Picture 11" descr="A picture containing vector graphics&#10;&#10;Description automatically generated">
            <a:extLst>
              <a:ext uri="{FF2B5EF4-FFF2-40B4-BE49-F238E27FC236}">
                <a16:creationId xmlns:a16="http://schemas.microsoft.com/office/drawing/2014/main" id="{E285F474-9892-47E8-B6F2-23E93D2978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02104" y="2235412"/>
            <a:ext cx="1590517" cy="2017293"/>
          </a:xfrm>
          <a:prstGeom prst="rect">
            <a:avLst/>
          </a:prstGeom>
        </p:spPr>
      </p:pic>
    </p:spTree>
    <p:extLst>
      <p:ext uri="{BB962C8B-B14F-4D97-AF65-F5344CB8AC3E}">
        <p14:creationId xmlns:p14="http://schemas.microsoft.com/office/powerpoint/2010/main" val="939149748"/>
      </p:ext>
    </p:extLst>
  </p:cSld>
  <p:clrMapOvr>
    <a:masterClrMapping/>
  </p:clrMapOvr>
  <p:transition spd="slow">
    <p:cove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Reasoning 2</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Mr Jackson asked Class 6 to change the sentence below to the passive form.</a:t>
            </a: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924050"/>
            <a:ext cx="11712574" cy="4123824"/>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chemeClr val="tx1"/>
                </a:solidFill>
                <a:latin typeface="Century Gothic" panose="020B0502020202020204" pitchFamily="34" charset="0"/>
              </a:rPr>
              <a:t>Milly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Milly is </a:t>
            </a:r>
            <a:r>
              <a:rPr lang="en-GB" sz="2000" dirty="0">
                <a:solidFill>
                  <a:schemeClr val="tx1"/>
                </a:solidFill>
                <a:latin typeface="Century Gothic" panose="020B0502020202020204" pitchFamily="34" charset="0"/>
              </a:rPr>
              <a:t>in</a:t>
            </a:r>
            <a:r>
              <a:rPr lang="en-GB" sz="2000" b="1" dirty="0">
                <a:solidFill>
                  <a:schemeClr val="tx1"/>
                </a:solidFill>
                <a:latin typeface="Century Gothic" panose="020B0502020202020204" pitchFamily="34" charset="0"/>
              </a:rPr>
              <a:t>correct because… </a:t>
            </a:r>
            <a:endParaRPr lang="en-GB" sz="2000" dirty="0">
              <a:solidFill>
                <a:srgbClr val="F76756"/>
              </a:solidFill>
            </a:endParaRPr>
          </a:p>
        </p:txBody>
      </p:sp>
      <p:sp>
        <p:nvSpPr>
          <p:cNvPr id="9" name="Speech Bubble: Rectangle with Corners Rounded 8">
            <a:extLst>
              <a:ext uri="{FF2B5EF4-FFF2-40B4-BE49-F238E27FC236}">
                <a16:creationId xmlns:a16="http://schemas.microsoft.com/office/drawing/2014/main" id="{1F0E1574-87CA-4D60-B223-317B69996BF1}"/>
              </a:ext>
            </a:extLst>
          </p:cNvPr>
          <p:cNvSpPr/>
          <p:nvPr/>
        </p:nvSpPr>
        <p:spPr>
          <a:xfrm>
            <a:off x="2828087" y="2884642"/>
            <a:ext cx="5258638" cy="852864"/>
          </a:xfrm>
          <a:prstGeom prst="wedgeRoundRectCallout">
            <a:avLst>
              <a:gd name="adj1" fmla="val -59932"/>
              <a:gd name="adj2" fmla="val 26006"/>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0000" tIns="0" rIns="90000" bIns="0" rtlCol="0" anchor="ctr"/>
          <a:lstStyle/>
          <a:p>
            <a:r>
              <a:rPr lang="en-GB" sz="2000" b="1" dirty="0">
                <a:solidFill>
                  <a:schemeClr val="tx1"/>
                </a:solidFill>
                <a:latin typeface="Century Gothic" panose="020B0502020202020204" pitchFamily="34" charset="0"/>
              </a:rPr>
              <a:t>The excited dog fussed by the old man.</a:t>
            </a:r>
          </a:p>
        </p:txBody>
      </p:sp>
      <p:sp>
        <p:nvSpPr>
          <p:cNvPr id="10" name="Rectangle: Rounded Corners 9">
            <a:extLst>
              <a:ext uri="{FF2B5EF4-FFF2-40B4-BE49-F238E27FC236}">
                <a16:creationId xmlns:a16="http://schemas.microsoft.com/office/drawing/2014/main" id="{2EA24CC7-358E-4F1A-9124-FF17148D3AFF}"/>
              </a:ext>
            </a:extLst>
          </p:cNvPr>
          <p:cNvSpPr/>
          <p:nvPr/>
        </p:nvSpPr>
        <p:spPr>
          <a:xfrm>
            <a:off x="3362325" y="930176"/>
            <a:ext cx="5467350" cy="670847"/>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old man fussed the excited dog.</a:t>
            </a:r>
          </a:p>
        </p:txBody>
      </p:sp>
      <p:pic>
        <p:nvPicPr>
          <p:cNvPr id="12" name="Picture 11" descr="A picture containing vector graphics&#10;&#10;Description automatically generated">
            <a:extLst>
              <a:ext uri="{FF2B5EF4-FFF2-40B4-BE49-F238E27FC236}">
                <a16:creationId xmlns:a16="http://schemas.microsoft.com/office/drawing/2014/main" id="{E285F474-9892-47E8-B6F2-23E93D2978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02104" y="2235412"/>
            <a:ext cx="1590517" cy="2017293"/>
          </a:xfrm>
          <a:prstGeom prst="rect">
            <a:avLst/>
          </a:prstGeom>
        </p:spPr>
      </p:pic>
    </p:spTree>
    <p:extLst>
      <p:ext uri="{BB962C8B-B14F-4D97-AF65-F5344CB8AC3E}">
        <p14:creationId xmlns:p14="http://schemas.microsoft.com/office/powerpoint/2010/main" val="3798142170"/>
      </p:ext>
    </p:extLst>
  </p:cSld>
  <p:clrMapOvr>
    <a:masterClrMapping/>
  </p:clrMapOvr>
  <p:transition spd="slow">
    <p:cove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F372C0-3566-4272-B3BA-CFE23810B735}"/>
              </a:ext>
            </a:extLst>
          </p:cNvPr>
          <p:cNvSpPr>
            <a:spLocks noGrp="1"/>
          </p:cNvSpPr>
          <p:nvPr>
            <p:ph type="body" sz="quarter" idx="11"/>
          </p:nvPr>
        </p:nvSpPr>
        <p:spPr/>
        <p:txBody>
          <a:bodyPr/>
          <a:lstStyle/>
          <a:p>
            <a:r>
              <a:rPr lang="en-GB" dirty="0"/>
              <a:t>Reasoning 2</a:t>
            </a:r>
          </a:p>
        </p:txBody>
      </p:sp>
      <p:sp>
        <p:nvSpPr>
          <p:cNvPr id="3" name="Text Placeholder 2">
            <a:extLst>
              <a:ext uri="{FF2B5EF4-FFF2-40B4-BE49-F238E27FC236}">
                <a16:creationId xmlns:a16="http://schemas.microsoft.com/office/drawing/2014/main" id="{419107E9-8E5A-4E3C-95E6-54A5ABDFA324}"/>
              </a:ext>
            </a:extLst>
          </p:cNvPr>
          <p:cNvSpPr>
            <a:spLocks noGrp="1"/>
          </p:cNvSpPr>
          <p:nvPr>
            <p:ph type="body" sz="quarter" idx="10"/>
          </p:nvPr>
        </p:nvSpPr>
        <p:spPr/>
        <p:txBody>
          <a:bodyPr/>
          <a:lstStyle/>
          <a:p>
            <a:r>
              <a:rPr lang="en-GB" b="1" dirty="0">
                <a:solidFill>
                  <a:schemeClr val="tx1"/>
                </a:solidFill>
                <a:latin typeface="Century Gothic" panose="020B0502020202020204" pitchFamily="34" charset="0"/>
              </a:rPr>
              <a:t>Mr Jackson asked Class 6 to change the sentence below to the passive form.</a:t>
            </a:r>
          </a:p>
          <a:p>
            <a:endParaRPr lang="en-GB" dirty="0"/>
          </a:p>
        </p:txBody>
      </p:sp>
      <p:sp>
        <p:nvSpPr>
          <p:cNvPr id="4" name="Text Placeholder 2">
            <a:extLst>
              <a:ext uri="{FF2B5EF4-FFF2-40B4-BE49-F238E27FC236}">
                <a16:creationId xmlns:a16="http://schemas.microsoft.com/office/drawing/2014/main" id="{452C70D8-8617-4FFD-90A7-EDD8F42C2B97}"/>
              </a:ext>
            </a:extLst>
          </p:cNvPr>
          <p:cNvSpPr txBox="1">
            <a:spLocks/>
          </p:cNvSpPr>
          <p:nvPr/>
        </p:nvSpPr>
        <p:spPr>
          <a:xfrm>
            <a:off x="261938" y="1924050"/>
            <a:ext cx="11712574" cy="4123824"/>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b="1" kern="1200">
                <a:solidFill>
                  <a:srgbClr val="706F6F"/>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chemeClr val="tx1"/>
                </a:solidFill>
                <a:latin typeface="Century Gothic" panose="020B0502020202020204" pitchFamily="34" charset="0"/>
              </a:rPr>
              <a:t>Milly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br>
              <a:rPr lang="en-GB" sz="2000" b="1" dirty="0">
                <a:solidFill>
                  <a:schemeClr val="tx1"/>
                </a:solidFill>
                <a:latin typeface="Century Gothic" panose="020B0502020202020204" pitchFamily="34" charset="0"/>
              </a:rPr>
            </a:br>
            <a:r>
              <a:rPr lang="en-GB" sz="2000" b="1" dirty="0">
                <a:solidFill>
                  <a:srgbClr val="F76756"/>
                </a:solidFill>
                <a:latin typeface="Century Gothic" panose="020B0502020202020204" pitchFamily="34" charset="0"/>
              </a:rPr>
              <a:t>Milly is </a:t>
            </a:r>
            <a:r>
              <a:rPr lang="en-GB" sz="2000" dirty="0">
                <a:solidFill>
                  <a:srgbClr val="F76756"/>
                </a:solidFill>
                <a:latin typeface="Century Gothic" panose="020B0502020202020204" pitchFamily="34" charset="0"/>
              </a:rPr>
              <a:t>in</a:t>
            </a:r>
            <a:r>
              <a:rPr lang="en-GB" sz="2000" b="1" dirty="0">
                <a:solidFill>
                  <a:srgbClr val="F76756"/>
                </a:solidFill>
                <a:latin typeface="Century Gothic" panose="020B0502020202020204" pitchFamily="34" charset="0"/>
              </a:rPr>
              <a:t>correct because she has missed the verb ‘was’ which is required for the sentence to be in the passive form. The correct sentence </a:t>
            </a:r>
            <a:r>
              <a:rPr lang="en-GB" sz="2000" dirty="0">
                <a:solidFill>
                  <a:srgbClr val="F76756"/>
                </a:solidFill>
                <a:latin typeface="Century Gothic" panose="020B0502020202020204" pitchFamily="34" charset="0"/>
              </a:rPr>
              <a:t>is</a:t>
            </a:r>
            <a:r>
              <a:rPr lang="en-GB" sz="2000" b="1" dirty="0">
                <a:solidFill>
                  <a:srgbClr val="F76756"/>
                </a:solidFill>
                <a:latin typeface="Century Gothic" panose="020B0502020202020204" pitchFamily="34" charset="0"/>
              </a:rPr>
              <a:t>: The excited dog was fussed by the old man.</a:t>
            </a:r>
          </a:p>
          <a:p>
            <a:endParaRPr lang="en-GB" sz="2000" dirty="0">
              <a:solidFill>
                <a:srgbClr val="F76756"/>
              </a:solidFill>
            </a:endParaRPr>
          </a:p>
        </p:txBody>
      </p:sp>
      <p:sp>
        <p:nvSpPr>
          <p:cNvPr id="9" name="Speech Bubble: Rectangle with Corners Rounded 8">
            <a:extLst>
              <a:ext uri="{FF2B5EF4-FFF2-40B4-BE49-F238E27FC236}">
                <a16:creationId xmlns:a16="http://schemas.microsoft.com/office/drawing/2014/main" id="{1F0E1574-87CA-4D60-B223-317B69996BF1}"/>
              </a:ext>
            </a:extLst>
          </p:cNvPr>
          <p:cNvSpPr/>
          <p:nvPr/>
        </p:nvSpPr>
        <p:spPr>
          <a:xfrm>
            <a:off x="2828087" y="2884642"/>
            <a:ext cx="5258638" cy="852864"/>
          </a:xfrm>
          <a:prstGeom prst="wedgeRoundRectCallout">
            <a:avLst>
              <a:gd name="adj1" fmla="val -59932"/>
              <a:gd name="adj2" fmla="val 26006"/>
              <a:gd name="adj3" fmla="val 16667"/>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0000" tIns="0" rIns="90000" bIns="0" rtlCol="0" anchor="ctr"/>
          <a:lstStyle/>
          <a:p>
            <a:r>
              <a:rPr lang="en-GB" sz="2000" b="1" dirty="0">
                <a:solidFill>
                  <a:schemeClr val="tx1"/>
                </a:solidFill>
                <a:latin typeface="Century Gothic" panose="020B0502020202020204" pitchFamily="34" charset="0"/>
              </a:rPr>
              <a:t>The excited dog fussed by the old man.</a:t>
            </a:r>
          </a:p>
        </p:txBody>
      </p:sp>
      <p:sp>
        <p:nvSpPr>
          <p:cNvPr id="10" name="Rectangle: Rounded Corners 9">
            <a:extLst>
              <a:ext uri="{FF2B5EF4-FFF2-40B4-BE49-F238E27FC236}">
                <a16:creationId xmlns:a16="http://schemas.microsoft.com/office/drawing/2014/main" id="{2EA24CC7-358E-4F1A-9124-FF17148D3AFF}"/>
              </a:ext>
            </a:extLst>
          </p:cNvPr>
          <p:cNvSpPr/>
          <p:nvPr/>
        </p:nvSpPr>
        <p:spPr>
          <a:xfrm>
            <a:off x="3362325" y="930176"/>
            <a:ext cx="5467350" cy="670847"/>
          </a:xfrm>
          <a:prstGeom prst="roundRect">
            <a:avLst/>
          </a:prstGeom>
          <a:solidFill>
            <a:srgbClr val="B7E1B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old man fussed the excited dog.</a:t>
            </a:r>
          </a:p>
        </p:txBody>
      </p:sp>
      <p:pic>
        <p:nvPicPr>
          <p:cNvPr id="12" name="Picture 11" descr="A picture containing vector graphics&#10;&#10;Description automatically generated">
            <a:extLst>
              <a:ext uri="{FF2B5EF4-FFF2-40B4-BE49-F238E27FC236}">
                <a16:creationId xmlns:a16="http://schemas.microsoft.com/office/drawing/2014/main" id="{E285F474-9892-47E8-B6F2-23E93D2978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02104" y="2235412"/>
            <a:ext cx="1590517" cy="2017293"/>
          </a:xfrm>
          <a:prstGeom prst="rect">
            <a:avLst/>
          </a:prstGeom>
        </p:spPr>
      </p:pic>
    </p:spTree>
    <p:extLst>
      <p:ext uri="{BB962C8B-B14F-4D97-AF65-F5344CB8AC3E}">
        <p14:creationId xmlns:p14="http://schemas.microsoft.com/office/powerpoint/2010/main" val="526306047"/>
      </p:ext>
    </p:extLst>
  </p:cSld>
  <p:clrMapOvr>
    <a:masterClrMapping/>
  </p:clrMapOvr>
  <p:transition spd="slow">
    <p:cove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endParaRPr lang="en-GB"/>
          </a:p>
        </p:txBody>
      </p:sp>
      <p:sp>
        <p:nvSpPr>
          <p:cNvPr id="3" name="Text Placeholder 2"/>
          <p:cNvSpPr>
            <a:spLocks noGrp="1"/>
          </p:cNvSpPr>
          <p:nvPr>
            <p:ph type="body" sz="quarter" idx="10"/>
          </p:nvPr>
        </p:nvSpPr>
        <p:spPr/>
        <p:txBody>
          <a:bodyPr>
            <a:noAutofit/>
          </a:bodyPr>
          <a:lstStyle/>
          <a:p>
            <a:r>
              <a:rPr lang="en-GB" sz="4400" dirty="0" smtClean="0"/>
              <a:t>Tasks:</a:t>
            </a:r>
          </a:p>
          <a:p>
            <a:endParaRPr lang="en-GB" sz="4400" dirty="0"/>
          </a:p>
          <a:p>
            <a:r>
              <a:rPr lang="en-GB" sz="4400" dirty="0" smtClean="0"/>
              <a:t>Complete the mini test.</a:t>
            </a:r>
          </a:p>
          <a:p>
            <a:r>
              <a:rPr lang="en-GB" sz="4400" dirty="0" smtClean="0"/>
              <a:t>Complete the converting sheet.</a:t>
            </a:r>
            <a:endParaRPr lang="en-GB" sz="4400" dirty="0"/>
          </a:p>
        </p:txBody>
      </p:sp>
    </p:spTree>
    <p:extLst>
      <p:ext uri="{BB962C8B-B14F-4D97-AF65-F5344CB8AC3E}">
        <p14:creationId xmlns:p14="http://schemas.microsoft.com/office/powerpoint/2010/main" val="357976600"/>
      </p:ext>
    </p:extLst>
  </p:cSld>
  <p:clrMapOvr>
    <a:masterClrMapping/>
  </p:clrMapOvr>
  <p:transition spd="slow">
    <p:cove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1945" y="515007"/>
            <a:ext cx="958917" cy="369332"/>
          </a:xfrm>
          <a:prstGeom prst="rect">
            <a:avLst/>
          </a:prstGeom>
          <a:noFill/>
        </p:spPr>
        <p:txBody>
          <a:bodyPr wrap="none" rtlCol="0">
            <a:spAutoFit/>
          </a:bodyPr>
          <a:lstStyle/>
          <a:p>
            <a:r>
              <a:rPr lang="en-GB" dirty="0" smtClean="0"/>
              <a:t>Plenary</a:t>
            </a:r>
            <a:endParaRPr lang="en-GB" dirty="0"/>
          </a:p>
        </p:txBody>
      </p:sp>
      <p:sp>
        <p:nvSpPr>
          <p:cNvPr id="3" name="Rectangle 2"/>
          <p:cNvSpPr/>
          <p:nvPr/>
        </p:nvSpPr>
        <p:spPr>
          <a:xfrm>
            <a:off x="3048000" y="3105835"/>
            <a:ext cx="6096000" cy="369332"/>
          </a:xfrm>
          <a:prstGeom prst="rect">
            <a:avLst/>
          </a:prstGeom>
        </p:spPr>
        <p:txBody>
          <a:bodyPr>
            <a:spAutoFit/>
          </a:bodyPr>
          <a:lstStyle/>
          <a:p>
            <a:endParaRPr lang="en-GB" dirty="0"/>
          </a:p>
        </p:txBody>
      </p:sp>
      <p:pic>
        <p:nvPicPr>
          <p:cNvPr id="4" name="Picture 3"/>
          <p:cNvPicPr>
            <a:picLocks noChangeAspect="1"/>
          </p:cNvPicPr>
          <p:nvPr/>
        </p:nvPicPr>
        <p:blipFill>
          <a:blip r:embed="rId2"/>
          <a:stretch>
            <a:fillRect/>
          </a:stretch>
        </p:blipFill>
        <p:spPr>
          <a:xfrm>
            <a:off x="1410862" y="39034"/>
            <a:ext cx="9896313" cy="6818966"/>
          </a:xfrm>
          <a:prstGeom prst="rect">
            <a:avLst/>
          </a:prstGeom>
        </p:spPr>
      </p:pic>
    </p:spTree>
    <p:extLst>
      <p:ext uri="{BB962C8B-B14F-4D97-AF65-F5344CB8AC3E}">
        <p14:creationId xmlns:p14="http://schemas.microsoft.com/office/powerpoint/2010/main" val="349233124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1896</Words>
  <Application>Microsoft Office PowerPoint</Application>
  <PresentationFormat>Widescreen</PresentationFormat>
  <Paragraphs>418</Paragraphs>
  <Slides>54</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54</vt:i4>
      </vt:variant>
    </vt:vector>
  </HeadingPairs>
  <TitlesOfParts>
    <vt:vector size="65" baseType="lpstr">
      <vt:lpstr>Arial</vt:lpstr>
      <vt:lpstr>Calibri</vt:lpstr>
      <vt:lpstr>Century Gothic</vt:lpstr>
      <vt:lpstr>Century Gothic Bold</vt:lpstr>
      <vt:lpstr>Comic Sans MS</vt:lpstr>
      <vt:lpstr>Gill Sans MT</vt:lpstr>
      <vt:lpstr>H5PDroidSans</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Monday 24th January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Dunham-On-Trent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Bradford</dc:creator>
  <cp:lastModifiedBy>Gemma Bradford</cp:lastModifiedBy>
  <cp:revision>1</cp:revision>
  <dcterms:created xsi:type="dcterms:W3CDTF">2022-01-23T16:30:48Z</dcterms:created>
  <dcterms:modified xsi:type="dcterms:W3CDTF">2022-01-23T16:31:07Z</dcterms:modified>
</cp:coreProperties>
</file>