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4" r:id="rId2"/>
  </p:sldMasterIdLst>
  <p:notesMasterIdLst>
    <p:notesMasterId r:id="rId27"/>
  </p:notesMasterIdLst>
  <p:handoutMasterIdLst>
    <p:handoutMasterId r:id="rId28"/>
  </p:handoutMasterIdLst>
  <p:sldIdLst>
    <p:sldId id="316" r:id="rId3"/>
    <p:sldId id="259" r:id="rId4"/>
    <p:sldId id="258" r:id="rId5"/>
    <p:sldId id="289" r:id="rId6"/>
    <p:sldId id="297" r:id="rId7"/>
    <p:sldId id="317" r:id="rId8"/>
    <p:sldId id="318" r:id="rId9"/>
    <p:sldId id="319" r:id="rId10"/>
    <p:sldId id="320" r:id="rId11"/>
    <p:sldId id="321" r:id="rId12"/>
    <p:sldId id="322" r:id="rId13"/>
    <p:sldId id="323" r:id="rId14"/>
    <p:sldId id="324" r:id="rId15"/>
    <p:sldId id="325" r:id="rId16"/>
    <p:sldId id="326" r:id="rId17"/>
    <p:sldId id="268" r:id="rId18"/>
    <p:sldId id="269" r:id="rId19"/>
    <p:sldId id="270" r:id="rId20"/>
    <p:sldId id="271" r:id="rId21"/>
    <p:sldId id="327" r:id="rId22"/>
    <p:sldId id="312" r:id="rId23"/>
    <p:sldId id="313" r:id="rId24"/>
    <p:sldId id="314" r:id="rId25"/>
    <p:sldId id="274" r:id="rId2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86861" autoAdjust="0"/>
  </p:normalViewPr>
  <p:slideViewPr>
    <p:cSldViewPr snapToGrid="0">
      <p:cViewPr varScale="1">
        <p:scale>
          <a:sx n="63" d="100"/>
          <a:sy n="63" d="100"/>
        </p:scale>
        <p:origin x="10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F7D60-5CCD-4CC6-AD70-DB4F19FBF544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CB1FE-4B36-4404-9559-645ED93A7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45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D5F701-DDAE-4AD4-BE0B-3C14F1190E76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47DE85-A6DA-42E0-91EF-1C5D6A190E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373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7DE85-A6DA-42E0-91EF-1C5D6A190EF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343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7DE85-A6DA-42E0-91EF-1C5D6A190EFC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046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8185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5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99691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8700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6750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59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714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54455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599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18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701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575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6697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7552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tags" Target="../tags/tag4.xml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tags" Target="../tags/tag3.xml"/><Relationship Id="rId16" Type="http://schemas.openxmlformats.org/officeDocument/2006/relationships/image" Target="../media/image21.png"/><Relationship Id="rId1" Type="http://schemas.openxmlformats.org/officeDocument/2006/relationships/tags" Target="../tags/tag2.xml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16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tags" Target="../tags/tag5.xml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3" Type="http://schemas.openxmlformats.org/officeDocument/2006/relationships/tags" Target="../tags/tag8.xml"/><Relationship Id="rId7" Type="http://schemas.openxmlformats.org/officeDocument/2006/relationships/image" Target="../media/image12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9.xml"/><Relationship Id="rId9" Type="http://schemas.openxmlformats.org/officeDocument/2006/relationships/image" Target="../media/image30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D838427-FA01-F24C-B7C5-31EC0DC116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225" y="1142971"/>
            <a:ext cx="7848600" cy="50927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sp>
        <p:nvSpPr>
          <p:cNvPr id="3" name="Rectangle 2"/>
          <p:cNvSpPr/>
          <p:nvPr/>
        </p:nvSpPr>
        <p:spPr>
          <a:xfrm>
            <a:off x="4248052" y="1933304"/>
            <a:ext cx="1097280" cy="109728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4793809" y="1843304"/>
            <a:ext cx="0" cy="1800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797775" y="2940584"/>
            <a:ext cx="0" cy="1800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16200000">
            <a:off x="5345332" y="2383233"/>
            <a:ext cx="0" cy="1800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16200000">
            <a:off x="4248052" y="2383234"/>
            <a:ext cx="0" cy="1800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00051281-3E80-4688-BD15-01DE089D1136}"/>
              </a:ext>
            </a:extLst>
          </p:cNvPr>
          <p:cNvSpPr txBox="1"/>
          <p:nvPr/>
        </p:nvSpPr>
        <p:spPr>
          <a:xfrm>
            <a:off x="5561725" y="2189557"/>
            <a:ext cx="10013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3200" dirty="0">
                <a:solidFill>
                  <a:prstClr val="black"/>
                </a:solidFill>
                <a:latin typeface="KG Primary Penmanship" panose="02000506000000020003" pitchFamily="2" charset="77"/>
              </a:rPr>
              <a:t>6 cm</a:t>
            </a:r>
            <a:endParaRPr lang="en-GB" sz="3200" dirty="0">
              <a:solidFill>
                <a:prstClr val="black"/>
              </a:solidFill>
              <a:latin typeface="KG Primary Penmanship" panose="02000506000000020003" pitchFamily="2" charset="7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64DE7A-4B39-A347-8129-570784BCF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8399" y="2117705"/>
            <a:ext cx="30353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13B312-E69B-AA4A-90DA-C968C22F95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1648" y="3092439"/>
            <a:ext cx="22098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69131A1-71C4-A749-A915-BABF41B961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3934" y="4067076"/>
            <a:ext cx="28321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3DDC5CC-D62F-024B-BB39-5E0CC1BB02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88454" y="5041810"/>
            <a:ext cx="16383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3780A7C-8FE9-2845-80F6-F7406FF9E9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98228" y="654673"/>
            <a:ext cx="132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45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7" y="0"/>
            <a:ext cx="10502518" cy="1492132"/>
          </a:xfrm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sz="2800" u="sng" dirty="0">
                <a:solidFill>
                  <a:srgbClr val="7030A0"/>
                </a:solidFill>
              </a:rPr>
              <a:t>L.O. 	</a:t>
            </a:r>
            <a:r>
              <a:rPr lang="en-GB" sz="2800" u="sng" dirty="0" smtClean="0">
                <a:solidFill>
                  <a:srgbClr val="7030A0"/>
                </a:solidFill>
              </a:rPr>
              <a:t>- to understand 11 and 12 multiplication and division facts</a:t>
            </a:r>
            <a:r>
              <a:rPr lang="en-GB" dirty="0"/>
              <a:t/>
            </a:r>
            <a:br>
              <a:rPr lang="en-GB" dirty="0"/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51677" y="1492132"/>
            <a:ext cx="10502518" cy="3498673"/>
          </a:xfrm>
        </p:spPr>
        <p:txBody>
          <a:bodyPr>
            <a:noAutofit/>
          </a:bodyPr>
          <a:lstStyle/>
          <a:p>
            <a:r>
              <a:rPr lang="en-GB" sz="2400" dirty="0"/>
              <a:t>SOME WILL EVEN: </a:t>
            </a:r>
            <a:r>
              <a:rPr lang="en-GB" sz="2400" dirty="0" smtClean="0"/>
              <a:t> Use knowledge of 11 and 12 times tables to write related number sentences; Use knowledge of 11 and 12 times tables to calculate the required quantity of each ingredient.</a:t>
            </a:r>
          </a:p>
          <a:p>
            <a:r>
              <a:rPr lang="en-GB" sz="2400" dirty="0" smtClean="0"/>
              <a:t>SOME </a:t>
            </a:r>
            <a:r>
              <a:rPr lang="en-GB" sz="2400" dirty="0"/>
              <a:t>WILL</a:t>
            </a:r>
            <a:r>
              <a:rPr lang="en-GB" sz="2400" dirty="0" smtClean="0"/>
              <a:t>: Show an understanding of the 11 and 12 time table without pictorial support.</a:t>
            </a:r>
          </a:p>
          <a:p>
            <a:r>
              <a:rPr lang="en-GB" sz="2400" dirty="0" smtClean="0"/>
              <a:t>MOST </a:t>
            </a:r>
            <a:r>
              <a:rPr lang="en-GB" sz="2400" dirty="0"/>
              <a:t>WILL</a:t>
            </a:r>
            <a:r>
              <a:rPr lang="en-GB" sz="2400" dirty="0" smtClean="0"/>
              <a:t>:  Use pictorial support and scaffolding to support the understanding of 11 and 12 time tables.</a:t>
            </a:r>
          </a:p>
          <a:p>
            <a:r>
              <a:rPr lang="en-GB" sz="2400" dirty="0" smtClean="0"/>
              <a:t>ALL </a:t>
            </a:r>
            <a:r>
              <a:rPr lang="en-GB" sz="2400" dirty="0"/>
              <a:t>WILL</a:t>
            </a:r>
            <a:r>
              <a:rPr lang="en-GB" sz="2400" dirty="0" smtClean="0"/>
              <a:t>: Use base 10 to support the understanding of 11 and 12 time tables.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48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True or false: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670" y="845820"/>
            <a:ext cx="99441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4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True or false: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5870" y="816292"/>
            <a:ext cx="9944100" cy="574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1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502518" cy="700827"/>
          </a:xfrm>
          <a:ln w="7620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en-GB" sz="8000" u="sng" dirty="0">
                <a:solidFill>
                  <a:srgbClr val="7030A0"/>
                </a:solidFill>
              </a:rPr>
              <a:t>GUIDED </a:t>
            </a:r>
            <a:r>
              <a:rPr lang="en-GB" sz="8000" u="sng" dirty="0" smtClean="0">
                <a:solidFill>
                  <a:srgbClr val="7030A0"/>
                </a:solidFill>
              </a:rPr>
              <a:t>PRACTICE: </a:t>
            </a:r>
            <a:r>
              <a:rPr lang="en-GB" sz="8000" dirty="0">
                <a:solidFill>
                  <a:srgbClr val="7030A0"/>
                </a:solidFill>
              </a:rPr>
              <a:t/>
            </a:r>
            <a:br>
              <a:rPr lang="en-GB" sz="8000" dirty="0">
                <a:solidFill>
                  <a:srgbClr val="7030A0"/>
                </a:solidFill>
              </a:rPr>
            </a:br>
            <a:r>
              <a:rPr lang="en-GB" sz="8000" dirty="0" smtClean="0">
                <a:solidFill>
                  <a:srgbClr val="7030A0"/>
                </a:solidFill>
              </a:rPr>
              <a:t/>
            </a:r>
            <a:br>
              <a:rPr lang="en-GB" sz="8000" dirty="0" smtClean="0">
                <a:solidFill>
                  <a:srgbClr val="7030A0"/>
                </a:solidFill>
              </a:rPr>
            </a:br>
            <a:r>
              <a:rPr lang="en-GB" sz="2800" dirty="0">
                <a:solidFill>
                  <a:srgbClr val="7030A0"/>
                </a:solidFill>
              </a:rPr>
              <a:t/>
            </a:r>
            <a:br>
              <a:rPr lang="en-GB" sz="2800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/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> </a:t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 smtClean="0">
                <a:solidFill>
                  <a:srgbClr val="7030A0"/>
                </a:solidFill>
              </a:rPr>
              <a:t/>
            </a:r>
            <a:br>
              <a:rPr lang="en-GB" sz="2800" u="sng" dirty="0" smtClean="0">
                <a:solidFill>
                  <a:srgbClr val="7030A0"/>
                </a:solidFill>
              </a:rPr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3" name="SMARTInkShape-1"/>
          <p:cNvSpPr/>
          <p:nvPr>
            <p:custDataLst>
              <p:tags r:id="rId1"/>
            </p:custDataLst>
          </p:nvPr>
        </p:nvSpPr>
        <p:spPr>
          <a:xfrm>
            <a:off x="452438" y="5298324"/>
            <a:ext cx="511969" cy="202365"/>
          </a:xfrm>
          <a:custGeom>
            <a:avLst/>
            <a:gdLst/>
            <a:ahLst/>
            <a:cxnLst/>
            <a:rect l="0" t="0" r="0" b="0"/>
            <a:pathLst>
              <a:path w="511969" h="202365">
                <a:moveTo>
                  <a:pt x="511968" y="202364"/>
                </a:moveTo>
                <a:lnTo>
                  <a:pt x="511968" y="202364"/>
                </a:lnTo>
                <a:lnTo>
                  <a:pt x="505648" y="202364"/>
                </a:lnTo>
                <a:lnTo>
                  <a:pt x="446410" y="148614"/>
                </a:lnTo>
                <a:lnTo>
                  <a:pt x="422723" y="127642"/>
                </a:lnTo>
                <a:lnTo>
                  <a:pt x="386889" y="111561"/>
                </a:lnTo>
                <a:lnTo>
                  <a:pt x="330670" y="90802"/>
                </a:lnTo>
                <a:lnTo>
                  <a:pt x="315416" y="79579"/>
                </a:lnTo>
                <a:lnTo>
                  <a:pt x="309496" y="72882"/>
                </a:lnTo>
                <a:lnTo>
                  <a:pt x="295862" y="65441"/>
                </a:lnTo>
                <a:lnTo>
                  <a:pt x="241988" y="49586"/>
                </a:lnTo>
                <a:lnTo>
                  <a:pt x="188013" y="36490"/>
                </a:lnTo>
                <a:lnTo>
                  <a:pt x="174842" y="34715"/>
                </a:lnTo>
                <a:lnTo>
                  <a:pt x="159990" y="26278"/>
                </a:lnTo>
                <a:lnTo>
                  <a:pt x="147211" y="16723"/>
                </a:lnTo>
                <a:lnTo>
                  <a:pt x="135046" y="13304"/>
                </a:lnTo>
                <a:lnTo>
                  <a:pt x="77186" y="11864"/>
                </a:lnTo>
                <a:lnTo>
                  <a:pt x="75270" y="10540"/>
                </a:lnTo>
                <a:lnTo>
                  <a:pt x="73992" y="8336"/>
                </a:lnTo>
                <a:lnTo>
                  <a:pt x="71587" y="448"/>
                </a:lnTo>
                <a:lnTo>
                  <a:pt x="61199" y="0"/>
                </a:lnTo>
                <a:lnTo>
                  <a:pt x="48158" y="11374"/>
                </a:lnTo>
                <a:lnTo>
                  <a:pt x="37420" y="11820"/>
                </a:lnTo>
                <a:lnTo>
                  <a:pt x="36853" y="13158"/>
                </a:lnTo>
                <a:lnTo>
                  <a:pt x="36054" y="18715"/>
                </a:lnTo>
                <a:lnTo>
                  <a:pt x="35763" y="13027"/>
                </a:lnTo>
                <a:lnTo>
                  <a:pt x="23855" y="23729"/>
                </a:lnTo>
                <a:lnTo>
                  <a:pt x="12397" y="23769"/>
                </a:lnTo>
                <a:lnTo>
                  <a:pt x="23671" y="23770"/>
                </a:lnTo>
                <a:lnTo>
                  <a:pt x="12392" y="23770"/>
                </a:lnTo>
                <a:lnTo>
                  <a:pt x="11918" y="35185"/>
                </a:lnTo>
                <a:lnTo>
                  <a:pt x="0" y="35676"/>
                </a:lnTo>
                <a:lnTo>
                  <a:pt x="0" y="42535"/>
                </a:lnTo>
                <a:lnTo>
                  <a:pt x="0" y="35685"/>
                </a:lnTo>
                <a:lnTo>
                  <a:pt x="11905" y="35676"/>
                </a:lnTo>
                <a:lnTo>
                  <a:pt x="23811" y="47581"/>
                </a:lnTo>
                <a:lnTo>
                  <a:pt x="34063" y="47582"/>
                </a:lnTo>
                <a:lnTo>
                  <a:pt x="34615" y="46259"/>
                </a:lnTo>
                <a:lnTo>
                  <a:pt x="35228" y="41262"/>
                </a:lnTo>
                <a:lnTo>
                  <a:pt x="36714" y="39400"/>
                </a:lnTo>
                <a:lnTo>
                  <a:pt x="47121" y="35821"/>
                </a:lnTo>
                <a:lnTo>
                  <a:pt x="47611" y="47095"/>
                </a:lnTo>
                <a:lnTo>
                  <a:pt x="102124" y="48902"/>
                </a:lnTo>
                <a:lnTo>
                  <a:pt x="116101" y="55764"/>
                </a:lnTo>
                <a:lnTo>
                  <a:pt x="135089" y="59708"/>
                </a:lnTo>
                <a:lnTo>
                  <a:pt x="149681" y="68667"/>
                </a:lnTo>
                <a:lnTo>
                  <a:pt x="205871" y="111096"/>
                </a:lnTo>
                <a:lnTo>
                  <a:pt x="214312" y="13092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325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incorrect multiplications below.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55A915F-AE6C-44C5-A0BB-BB679DE1C8B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97685" y="1733104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2B6313B-EAC2-4C0D-9F25-982DE4ED041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97685" y="2682458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23D27336-6FB6-4E59-B801-48725CC2575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97685" y="3631812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7F6E10E-9FB5-4B3C-AF04-69047252A9A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97685" y="4581166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24719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395947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B86B723C-193E-44EC-BC65-57E62B3ACA6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027876" y="1733104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F1A45B07-1A96-4F4D-8A7C-1E021BB7975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027876" y="2682458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32912A07-4FE5-4205-9D1B-54D3B3CF65D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027876" y="3631812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A2FD099D-A8D4-46B4-A0F4-7D347A24BB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027876" y="4581166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24719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395947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96072EBE-1472-4002-A3C4-E7D943B1DB5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758066" y="1733104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8BE83E1D-78E0-40BA-898F-3001548777F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758066" y="2682458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19F0B2CF-F2E3-42E1-986E-CAF574161D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758066" y="3631812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01FA758A-3C90-49BE-8FA6-F9D6D03C79A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758066" y="4581166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24719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395947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pic>
        <p:nvPicPr>
          <p:cNvPr id="20" name="Picture 19" descr="A close up of a sign&#10;&#10;Description generated with high confidence">
            <a:extLst>
              <a:ext uri="{FF2B5EF4-FFF2-40B4-BE49-F238E27FC236}">
                <a16:creationId xmlns:a16="http://schemas.microsoft.com/office/drawing/2014/main" id="{E6C9C3E4-5087-4026-831C-2F46F5CEC0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21" name="TextBox 8">
            <a:extLst>
              <a:ext uri="{FF2B5EF4-FFF2-40B4-BE49-F238E27FC236}">
                <a16:creationId xmlns:a16="http://schemas.microsoft.com/office/drawing/2014/main" id="{0730C91A-C076-41C4-97FA-75FE45473E6D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775405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incorrect multiplications below.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192BB40-7A94-481B-BEB7-04A3E509D525}"/>
              </a:ext>
            </a:extLst>
          </p:cNvPr>
          <p:cNvSpPr/>
          <p:nvPr/>
        </p:nvSpPr>
        <p:spPr>
          <a:xfrm>
            <a:off x="2328116" y="2425512"/>
            <a:ext cx="2122414" cy="89762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D85AEE7-2DBD-4B21-AEBC-F90F216B6253}"/>
              </a:ext>
            </a:extLst>
          </p:cNvPr>
          <p:cNvSpPr/>
          <p:nvPr/>
        </p:nvSpPr>
        <p:spPr>
          <a:xfrm>
            <a:off x="2328116" y="4323010"/>
            <a:ext cx="2122414" cy="89762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13F3B87D-4F1D-4AF4-B23A-5C4CDF2530F2}"/>
              </a:ext>
            </a:extLst>
          </p:cNvPr>
          <p:cNvSpPr/>
          <p:nvPr/>
        </p:nvSpPr>
        <p:spPr>
          <a:xfrm>
            <a:off x="5004257" y="1488255"/>
            <a:ext cx="2122414" cy="89762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A06BC14-25E4-4925-85AC-F2607C20E88B}"/>
              </a:ext>
            </a:extLst>
          </p:cNvPr>
          <p:cNvSpPr/>
          <p:nvPr/>
        </p:nvSpPr>
        <p:spPr>
          <a:xfrm>
            <a:off x="5004257" y="2425512"/>
            <a:ext cx="2122414" cy="89762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A66AAD46-1B1A-4C77-99AC-D9D8F5E6A657}"/>
              </a:ext>
            </a:extLst>
          </p:cNvPr>
          <p:cNvSpPr/>
          <p:nvPr/>
        </p:nvSpPr>
        <p:spPr>
          <a:xfrm>
            <a:off x="7764983" y="3349120"/>
            <a:ext cx="2122414" cy="89762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E26B654A-C2C1-4262-B884-396491DAF9AF}"/>
              </a:ext>
            </a:extLst>
          </p:cNvPr>
          <p:cNvSpPr/>
          <p:nvPr/>
        </p:nvSpPr>
        <p:spPr>
          <a:xfrm>
            <a:off x="7764983" y="4323010"/>
            <a:ext cx="2122414" cy="89762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21C22FEE-DC3F-4799-B849-5B364F1CA5B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97685" y="1733104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412638A1-3E0C-45DA-9C46-7654C1BA4FB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97685" y="2682458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A6C3E88E-3C82-4794-8891-7A391FFE92A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97685" y="3631812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5CF44B75-5289-4474-A58A-80E61580435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97685" y="4581166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24719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395947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5087C897-CFD6-4B72-8A50-3C0D5B93B60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027876" y="1733104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9B7B31DF-C4EB-4739-B608-002115BE512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027876" y="2682458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C5A77E12-EB9E-4B0D-A0E5-2DCE4655D20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027876" y="3631812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0201B3B0-3A67-4662-BAB1-F170651D76E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027876" y="4581166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24719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395947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id="{81440D0D-8F57-4480-B4DB-7D645D61519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758066" y="1733104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1A2AC86F-1E06-46F8-B6E4-F5BD5E44E47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758066" y="2682458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169DB83E-9D0B-4639-AB73-7AA354E4E28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758066" y="3631812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8DE8DA51-AA88-47AE-B138-36490C634B4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758066" y="4581166"/>
          <a:ext cx="2051665" cy="4079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333">
                  <a:extLst>
                    <a:ext uri="{9D8B030D-6E8A-4147-A177-3AD203B41FA5}">
                      <a16:colId xmlns:a16="http://schemas.microsoft.com/office/drawing/2014/main" val="3472510156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508674740"/>
                    </a:ext>
                  </a:extLst>
                </a:gridCol>
                <a:gridCol w="410333">
                  <a:extLst>
                    <a:ext uri="{9D8B030D-6E8A-4147-A177-3AD203B41FA5}">
                      <a16:colId xmlns:a16="http://schemas.microsoft.com/office/drawing/2014/main" val="1910406781"/>
                    </a:ext>
                  </a:extLst>
                </a:gridCol>
                <a:gridCol w="424719">
                  <a:extLst>
                    <a:ext uri="{9D8B030D-6E8A-4147-A177-3AD203B41FA5}">
                      <a16:colId xmlns:a16="http://schemas.microsoft.com/office/drawing/2014/main" val="2619908534"/>
                    </a:ext>
                  </a:extLst>
                </a:gridCol>
                <a:gridCol w="395947">
                  <a:extLst>
                    <a:ext uri="{9D8B030D-6E8A-4147-A177-3AD203B41FA5}">
                      <a16:colId xmlns:a16="http://schemas.microsoft.com/office/drawing/2014/main" val="3693419284"/>
                    </a:ext>
                  </a:extLst>
                </a:gridCol>
              </a:tblGrid>
              <a:tr h="407924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5181074"/>
                  </a:ext>
                </a:extLst>
              </a:tr>
            </a:tbl>
          </a:graphicData>
        </a:graphic>
      </p:graphicFrame>
      <p:pic>
        <p:nvPicPr>
          <p:cNvPr id="49" name="Picture 48" descr="A close up of a sign&#10;&#10;Description generated with high confidence">
            <a:extLst>
              <a:ext uri="{FF2B5EF4-FFF2-40B4-BE49-F238E27FC236}">
                <a16:creationId xmlns:a16="http://schemas.microsoft.com/office/drawing/2014/main" id="{20BEE7A8-B7C5-44F8-90EA-492D9576495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50" name="TextBox 8">
            <a:extLst>
              <a:ext uri="{FF2B5EF4-FFF2-40B4-BE49-F238E27FC236}">
                <a16:creationId xmlns:a16="http://schemas.microsoft.com/office/drawing/2014/main" id="{7D56E8F4-AC1B-4A63-8CF4-1F410179B20B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920938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5 x 12, by partitioning it into tens and ones.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		</a:t>
            </a:r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BDF26914-F2B3-43B5-8466-1BFA5FD81BBA}"/>
              </a:ext>
            </a:extLst>
          </p:cNvPr>
          <p:cNvSpPr/>
          <p:nvPr/>
        </p:nvSpPr>
        <p:spPr>
          <a:xfrm>
            <a:off x="2765231" y="1514380"/>
            <a:ext cx="6790891" cy="121334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1724A65-BD2C-43C1-B6F5-8106B6534AB2}"/>
              </a:ext>
            </a:extLst>
          </p:cNvPr>
          <p:cNvGrpSpPr/>
          <p:nvPr/>
        </p:nvGrpSpPr>
        <p:grpSpPr>
          <a:xfrm>
            <a:off x="2911017" y="1634613"/>
            <a:ext cx="6499319" cy="972882"/>
            <a:chOff x="1413782" y="1484485"/>
            <a:chExt cx="6499319" cy="972882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A28DEA4D-E9C8-4DF5-9559-175AFBE23C8F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138208" y="1993539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9A5AF37F-4809-45A8-90D3-0A8F72A3BC6A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7449273" y="1484485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B0A274BF-C25C-41C2-A798-C2D17F464863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275995" y="1993539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548FF31-C1B9-49E7-B5A7-DEC37D49B9E0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587060" y="1993539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FB8A079-37DA-4F05-943D-44D6AFF3B649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413782" y="1993539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79441E4-6394-4692-B597-7DBF731397BB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724847" y="1484485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AEDD6C0-585F-4DB4-AA20-8D7AC7B73E94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587060" y="1484485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B13B9771-30C6-4E3F-A541-F9CEF7263196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862634" y="1993539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30166CAE-39D1-4C89-960D-40F9EBB43358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724847" y="1993539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EEBEF6FB-6F53-452D-8BF3-8F504A6F3FEC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862634" y="1484485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2DD038BB-0B8E-4ABD-9210-24215841C5DF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275995" y="1484485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712B1C2A-0F9F-4630-A422-7560224DA784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000421" y="1993539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25B90C93-5212-4991-AB10-492FFCC3F568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000421" y="1484485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DE5D1699-A870-4749-A55E-0EA5C8BD5BB5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413782" y="1484485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677BC088-954A-4472-B144-DFF720761A56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138208" y="1484485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</p:grp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1E5851C2-0395-43DA-B1DD-55A6A4AB7D8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61048" y="4613434"/>
          <a:ext cx="5262939" cy="10186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8633">
                  <a:extLst>
                    <a:ext uri="{9D8B030D-6E8A-4147-A177-3AD203B41FA5}">
                      <a16:colId xmlns:a16="http://schemas.microsoft.com/office/drawing/2014/main" val="2331199113"/>
                    </a:ext>
                  </a:extLst>
                </a:gridCol>
                <a:gridCol w="1103520">
                  <a:extLst>
                    <a:ext uri="{9D8B030D-6E8A-4147-A177-3AD203B41FA5}">
                      <a16:colId xmlns:a16="http://schemas.microsoft.com/office/drawing/2014/main" val="1472258446"/>
                    </a:ext>
                  </a:extLst>
                </a:gridCol>
                <a:gridCol w="1018633">
                  <a:extLst>
                    <a:ext uri="{9D8B030D-6E8A-4147-A177-3AD203B41FA5}">
                      <a16:colId xmlns:a16="http://schemas.microsoft.com/office/drawing/2014/main" val="966888684"/>
                    </a:ext>
                  </a:extLst>
                </a:gridCol>
                <a:gridCol w="1103520">
                  <a:extLst>
                    <a:ext uri="{9D8B030D-6E8A-4147-A177-3AD203B41FA5}">
                      <a16:colId xmlns:a16="http://schemas.microsoft.com/office/drawing/2014/main" val="2629195577"/>
                    </a:ext>
                  </a:extLst>
                </a:gridCol>
                <a:gridCol w="1018633">
                  <a:extLst>
                    <a:ext uri="{9D8B030D-6E8A-4147-A177-3AD203B41FA5}">
                      <a16:colId xmlns:a16="http://schemas.microsoft.com/office/drawing/2014/main" val="3716250678"/>
                    </a:ext>
                  </a:extLst>
                </a:gridCol>
              </a:tblGrid>
              <a:tr h="1018633"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124941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D139D92-FFFB-40F9-BD68-B14E789BD669}"/>
              </a:ext>
            </a:extLst>
          </p:cNvPr>
          <p:cNvSpPr txBox="1"/>
          <p:nvPr/>
        </p:nvSpPr>
        <p:spPr>
          <a:xfrm>
            <a:off x="5127109" y="4032895"/>
            <a:ext cx="13308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10 ones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BA29EBC-AD77-4E5F-AA82-600F4A4D5B9F}"/>
              </a:ext>
            </a:extLst>
          </p:cNvPr>
          <p:cNvGrpSpPr/>
          <p:nvPr/>
        </p:nvGrpSpPr>
        <p:grpSpPr>
          <a:xfrm>
            <a:off x="2796800" y="3540898"/>
            <a:ext cx="1758185" cy="948993"/>
            <a:chOff x="1259151" y="3418066"/>
            <a:chExt cx="1758185" cy="948993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CEA4E278-5C0F-443F-8182-08A3E71E6898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259151" y="3418066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B1BFD1A9-FF57-43DA-80F8-F7D9E5BDD92D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475379" y="3903231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40C1D922-E02C-4C7C-9CDD-E87DD296FA43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906330" y="3418066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876B9004-8A3E-4453-B6DC-2ADA5A4C86A2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553508" y="3418066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5757BD4F-2702-411A-9612-14E077B41242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191469" y="3903231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</p:grpSp>
      <p:pic>
        <p:nvPicPr>
          <p:cNvPr id="55" name="Picture 54" descr="A close up of a sign&#10;&#10;Description generated with high confidence">
            <a:extLst>
              <a:ext uri="{FF2B5EF4-FFF2-40B4-BE49-F238E27FC236}">
                <a16:creationId xmlns:a16="http://schemas.microsoft.com/office/drawing/2014/main" id="{2B5627A6-5800-4C54-8F6E-4FF7C8AC24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56" name="TextBox 8">
            <a:extLst>
              <a:ext uri="{FF2B5EF4-FFF2-40B4-BE49-F238E27FC236}">
                <a16:creationId xmlns:a16="http://schemas.microsoft.com/office/drawing/2014/main" id="{7F47C873-3D29-40FB-8C75-97D8B2A17CCF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9337623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5 x 12, by partitioning it into tens and ones.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		</a:t>
            </a:r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BDF26914-F2B3-43B5-8466-1BFA5FD81BBA}"/>
              </a:ext>
            </a:extLst>
          </p:cNvPr>
          <p:cNvSpPr/>
          <p:nvPr/>
        </p:nvSpPr>
        <p:spPr>
          <a:xfrm>
            <a:off x="2765231" y="1514380"/>
            <a:ext cx="6790891" cy="121334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1724A65-BD2C-43C1-B6F5-8106B6534AB2}"/>
              </a:ext>
            </a:extLst>
          </p:cNvPr>
          <p:cNvGrpSpPr/>
          <p:nvPr/>
        </p:nvGrpSpPr>
        <p:grpSpPr>
          <a:xfrm>
            <a:off x="2911017" y="1634613"/>
            <a:ext cx="6499319" cy="972882"/>
            <a:chOff x="1413782" y="1484485"/>
            <a:chExt cx="6499319" cy="972882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A28DEA4D-E9C8-4DF5-9559-175AFBE23C8F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138208" y="1993539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9A5AF37F-4809-45A8-90D3-0A8F72A3BC6A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7449273" y="1484485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B0A274BF-C25C-41C2-A798-C2D17F464863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275995" y="1993539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548FF31-C1B9-49E7-B5A7-DEC37D49B9E0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587060" y="1993539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8FB8A079-37DA-4F05-943D-44D6AFF3B649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413782" y="1993539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79441E4-6394-4692-B597-7DBF731397BB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724847" y="1484485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AEDD6C0-585F-4DB4-AA20-8D7AC7B73E94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6587060" y="1484485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B13B9771-30C6-4E3F-A541-F9CEF7263196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862634" y="1993539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30166CAE-39D1-4C89-960D-40F9EBB43358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5724847" y="1993539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EEBEF6FB-6F53-452D-8BF3-8F504A6F3FEC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862634" y="1484485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2DD038BB-0B8E-4ABD-9210-24215841C5DF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275995" y="1484485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712B1C2A-0F9F-4630-A422-7560224DA784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000421" y="1993539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25B90C93-5212-4991-AB10-492FFCC3F568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000421" y="1484485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DE5D1699-A870-4749-A55E-0EA5C8BD5BB5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413782" y="1484485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677BC088-954A-4472-B144-DFF720761A56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3138208" y="1484485"/>
              <a:ext cx="463828" cy="463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</p:grp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1E5851C2-0395-43DA-B1DD-55A6A4AB7D8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61048" y="4613434"/>
          <a:ext cx="5262939" cy="10186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8633">
                  <a:extLst>
                    <a:ext uri="{9D8B030D-6E8A-4147-A177-3AD203B41FA5}">
                      <a16:colId xmlns:a16="http://schemas.microsoft.com/office/drawing/2014/main" val="2331199113"/>
                    </a:ext>
                  </a:extLst>
                </a:gridCol>
                <a:gridCol w="1103520">
                  <a:extLst>
                    <a:ext uri="{9D8B030D-6E8A-4147-A177-3AD203B41FA5}">
                      <a16:colId xmlns:a16="http://schemas.microsoft.com/office/drawing/2014/main" val="1472258446"/>
                    </a:ext>
                  </a:extLst>
                </a:gridCol>
                <a:gridCol w="1018633">
                  <a:extLst>
                    <a:ext uri="{9D8B030D-6E8A-4147-A177-3AD203B41FA5}">
                      <a16:colId xmlns:a16="http://schemas.microsoft.com/office/drawing/2014/main" val="966888684"/>
                    </a:ext>
                  </a:extLst>
                </a:gridCol>
                <a:gridCol w="1103520">
                  <a:extLst>
                    <a:ext uri="{9D8B030D-6E8A-4147-A177-3AD203B41FA5}">
                      <a16:colId xmlns:a16="http://schemas.microsoft.com/office/drawing/2014/main" val="2629195577"/>
                    </a:ext>
                  </a:extLst>
                </a:gridCol>
                <a:gridCol w="1018633">
                  <a:extLst>
                    <a:ext uri="{9D8B030D-6E8A-4147-A177-3AD203B41FA5}">
                      <a16:colId xmlns:a16="http://schemas.microsoft.com/office/drawing/2014/main" val="3716250678"/>
                    </a:ext>
                  </a:extLst>
                </a:gridCol>
              </a:tblGrid>
              <a:tr h="1018633"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50</a:t>
                      </a: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+</a:t>
                      </a: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60</a:t>
                      </a: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124941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D139D92-FFFB-40F9-BD68-B14E789BD669}"/>
              </a:ext>
            </a:extLst>
          </p:cNvPr>
          <p:cNvSpPr txBox="1"/>
          <p:nvPr/>
        </p:nvSpPr>
        <p:spPr>
          <a:xfrm>
            <a:off x="5127109" y="4032895"/>
            <a:ext cx="13308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10 ones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BA29EBC-AD77-4E5F-AA82-600F4A4D5B9F}"/>
              </a:ext>
            </a:extLst>
          </p:cNvPr>
          <p:cNvGrpSpPr/>
          <p:nvPr/>
        </p:nvGrpSpPr>
        <p:grpSpPr>
          <a:xfrm>
            <a:off x="2796800" y="3540898"/>
            <a:ext cx="1758185" cy="948993"/>
            <a:chOff x="1259151" y="3418066"/>
            <a:chExt cx="1758185" cy="948993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CEA4E278-5C0F-443F-8182-08A3E71E6898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259151" y="3418066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B1BFD1A9-FF57-43DA-80F8-F7D9E5BDD92D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475379" y="3903231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40C1D922-E02C-4C7C-9CDD-E87DD296FA43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1906330" y="3418066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876B9004-8A3E-4453-B6DC-2ADA5A4C86A2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553508" y="3418066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5757BD4F-2702-411A-9612-14E077B41242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2191469" y="3903231"/>
              <a:ext cx="463828" cy="463828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10</a:t>
              </a:r>
              <a:endParaRPr lang="en-GB" sz="2400" b="1" dirty="0">
                <a:latin typeface="Century Gothic" panose="020B0502020202020204" pitchFamily="34" charset="0"/>
              </a:endParaRPr>
            </a:p>
          </p:txBody>
        </p:sp>
      </p:grpSp>
      <p:pic>
        <p:nvPicPr>
          <p:cNvPr id="33" name="Picture 32" descr="A close up of a sign&#10;&#10;Description generated with high confidence">
            <a:extLst>
              <a:ext uri="{FF2B5EF4-FFF2-40B4-BE49-F238E27FC236}">
                <a16:creationId xmlns:a16="http://schemas.microsoft.com/office/drawing/2014/main" id="{04EDCB12-5E0D-4EE2-8D10-4025A8C682C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35" name="TextBox 8">
            <a:extLst>
              <a:ext uri="{FF2B5EF4-FFF2-40B4-BE49-F238E27FC236}">
                <a16:creationId xmlns:a16="http://schemas.microsoft.com/office/drawing/2014/main" id="{7D959A24-F5F1-44C4-8663-792BF0B0B18C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759234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grid to find the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								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								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11 x 8 =  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F0DFC08-6C8F-49EA-A3EE-63766E0D1C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155063" y="1694629"/>
          <a:ext cx="4067403" cy="27116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5801">
                  <a:extLst>
                    <a:ext uri="{9D8B030D-6E8A-4147-A177-3AD203B41FA5}">
                      <a16:colId xmlns:a16="http://schemas.microsoft.com/office/drawing/2014/main" val="3905420937"/>
                    </a:ext>
                  </a:extLst>
                </a:gridCol>
                <a:gridCol w="1355801">
                  <a:extLst>
                    <a:ext uri="{9D8B030D-6E8A-4147-A177-3AD203B41FA5}">
                      <a16:colId xmlns:a16="http://schemas.microsoft.com/office/drawing/2014/main" val="2776766791"/>
                    </a:ext>
                  </a:extLst>
                </a:gridCol>
                <a:gridCol w="1355801">
                  <a:extLst>
                    <a:ext uri="{9D8B030D-6E8A-4147-A177-3AD203B41FA5}">
                      <a16:colId xmlns:a16="http://schemas.microsoft.com/office/drawing/2014/main" val="3169994327"/>
                    </a:ext>
                  </a:extLst>
                </a:gridCol>
              </a:tblGrid>
              <a:tr h="1355801">
                <a:tc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286978" marR="286978" marT="143491" marB="14349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286978" marR="286978" marT="143491" marB="14349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286978" marR="286978" marT="143491" marB="14349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2266719"/>
                  </a:ext>
                </a:extLst>
              </a:tr>
              <a:tr h="1355801">
                <a:tc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286978" marR="286978" marT="143491" marB="14349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89095" marB="890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9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78191" marR="178191" marT="89095" marB="890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8177321"/>
                  </a:ext>
                </a:extLst>
              </a:tr>
            </a:tbl>
          </a:graphicData>
        </a:graphic>
      </p:graphicFrame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67DA974-004F-4167-ADDB-03B0314E215D}"/>
              </a:ext>
            </a:extLst>
          </p:cNvPr>
          <p:cNvSpPr/>
          <p:nvPr/>
        </p:nvSpPr>
        <p:spPr>
          <a:xfrm>
            <a:off x="6897349" y="4931751"/>
            <a:ext cx="764767" cy="74076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" name="Picture 9" descr="A close up of a sign&#10;&#10;Description generated with high confidence">
            <a:extLst>
              <a:ext uri="{FF2B5EF4-FFF2-40B4-BE49-F238E27FC236}">
                <a16:creationId xmlns:a16="http://schemas.microsoft.com/office/drawing/2014/main" id="{843EA0DC-D1C6-4F0B-B92E-20D68ED6E9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E39D6766-A980-40E0-8BF1-81D94B733DBB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571277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the grid to find the answer.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								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								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11 x 8 =   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F0DFC08-6C8F-49EA-A3EE-63766E0D1CD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155063" y="1694629"/>
          <a:ext cx="4067403" cy="27116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5801">
                  <a:extLst>
                    <a:ext uri="{9D8B030D-6E8A-4147-A177-3AD203B41FA5}">
                      <a16:colId xmlns:a16="http://schemas.microsoft.com/office/drawing/2014/main" val="3905420937"/>
                    </a:ext>
                  </a:extLst>
                </a:gridCol>
                <a:gridCol w="1355801">
                  <a:extLst>
                    <a:ext uri="{9D8B030D-6E8A-4147-A177-3AD203B41FA5}">
                      <a16:colId xmlns:a16="http://schemas.microsoft.com/office/drawing/2014/main" val="2776766791"/>
                    </a:ext>
                  </a:extLst>
                </a:gridCol>
                <a:gridCol w="1355801">
                  <a:extLst>
                    <a:ext uri="{9D8B030D-6E8A-4147-A177-3AD203B41FA5}">
                      <a16:colId xmlns:a16="http://schemas.microsoft.com/office/drawing/2014/main" val="3169994327"/>
                    </a:ext>
                  </a:extLst>
                </a:gridCol>
              </a:tblGrid>
              <a:tr h="1355801">
                <a:tc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286978" marR="286978" marT="143491" marB="14349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286978" marR="286978" marT="143491" marB="14349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286978" marR="286978" marT="143491" marB="14349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2266719"/>
                  </a:ext>
                </a:extLst>
              </a:tr>
              <a:tr h="1355801">
                <a:tc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286978" marR="286978" marT="143491" marB="143491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80</a:t>
                      </a:r>
                    </a:p>
                  </a:txBody>
                  <a:tcPr marL="178191" marR="178191" marT="89095" marB="890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9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78191" marR="178191" marT="89095" marB="8909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8177321"/>
                  </a:ext>
                </a:extLst>
              </a:tr>
            </a:tbl>
          </a:graphicData>
        </a:graphic>
      </p:graphicFrame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B67DA974-004F-4167-ADDB-03B0314E215D}"/>
              </a:ext>
            </a:extLst>
          </p:cNvPr>
          <p:cNvSpPr/>
          <p:nvPr/>
        </p:nvSpPr>
        <p:spPr>
          <a:xfrm>
            <a:off x="6897349" y="4931751"/>
            <a:ext cx="764767" cy="740765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88</a:t>
            </a:r>
          </a:p>
        </p:txBody>
      </p:sp>
      <p:pic>
        <p:nvPicPr>
          <p:cNvPr id="10" name="Picture 9" descr="A close up of a sign&#10;&#10;Description generated with high confidence">
            <a:extLst>
              <a:ext uri="{FF2B5EF4-FFF2-40B4-BE49-F238E27FC236}">
                <a16:creationId xmlns:a16="http://schemas.microsoft.com/office/drawing/2014/main" id="{D6F21CD1-B37C-46D3-B71C-17F10B6F28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8F638196-A828-4B20-83C0-6D4FDB79CB3A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7368992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&gt;, &lt; or = to make each statement correct. 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D1B7491-AB65-41E7-95B6-7BDD333D3B9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60931" y="1549374"/>
          <a:ext cx="5349651" cy="34484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504">
                  <a:extLst>
                    <a:ext uri="{9D8B030D-6E8A-4147-A177-3AD203B41FA5}">
                      <a16:colId xmlns:a16="http://schemas.microsoft.com/office/drawing/2014/main" val="175358450"/>
                    </a:ext>
                  </a:extLst>
                </a:gridCol>
                <a:gridCol w="956643">
                  <a:extLst>
                    <a:ext uri="{9D8B030D-6E8A-4147-A177-3AD203B41FA5}">
                      <a16:colId xmlns:a16="http://schemas.microsoft.com/office/drawing/2014/main" val="77302968"/>
                    </a:ext>
                  </a:extLst>
                </a:gridCol>
                <a:gridCol w="2196504">
                  <a:extLst>
                    <a:ext uri="{9D8B030D-6E8A-4147-A177-3AD203B41FA5}">
                      <a16:colId xmlns:a16="http://schemas.microsoft.com/office/drawing/2014/main" val="441152169"/>
                    </a:ext>
                  </a:extLst>
                </a:gridCol>
              </a:tblGrid>
              <a:tr h="95664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96 </a:t>
                      </a:r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÷ </a:t>
                      </a:r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215611" marR="215611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88 </a:t>
                      </a:r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÷ 11</a:t>
                      </a:r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0812265"/>
                  </a:ext>
                </a:extLst>
              </a:tr>
              <a:tr h="289242"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4110992"/>
                  </a:ext>
                </a:extLst>
              </a:tr>
              <a:tr h="95664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 x 11</a:t>
                      </a:r>
                    </a:p>
                  </a:txBody>
                  <a:tcPr marL="215611" marR="215611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 x 12</a:t>
                      </a: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3026191"/>
                  </a:ext>
                </a:extLst>
              </a:tr>
              <a:tr h="289242"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9378332"/>
                  </a:ext>
                </a:extLst>
              </a:tr>
              <a:tr h="95664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 x 12</a:t>
                      </a:r>
                    </a:p>
                  </a:txBody>
                  <a:tcPr marL="215611" marR="215611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132 </a:t>
                      </a:r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÷</a:t>
                      </a:r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11</a:t>
                      </a: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2304650"/>
                  </a:ext>
                </a:extLst>
              </a:tr>
            </a:tbl>
          </a:graphicData>
        </a:graphic>
      </p:graphicFrame>
      <p:pic>
        <p:nvPicPr>
          <p:cNvPr id="9" name="Picture 8" descr="A close up of a sign&#10;&#10;Description generated with high confidence">
            <a:extLst>
              <a:ext uri="{FF2B5EF4-FFF2-40B4-BE49-F238E27FC236}">
                <a16:creationId xmlns:a16="http://schemas.microsoft.com/office/drawing/2014/main" id="{0F39ADAC-7D33-43CC-A416-28CD18E192A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0" name="TextBox 8">
            <a:extLst>
              <a:ext uri="{FF2B5EF4-FFF2-40B4-BE49-F238E27FC236}">
                <a16:creationId xmlns:a16="http://schemas.microsoft.com/office/drawing/2014/main" id="{F650AA84-17A0-4A8B-930D-19237E21B197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54635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&gt;, &lt; or = to make each statement correct. 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D1B7491-AB65-41E7-95B6-7BDD333D3B9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60931" y="1549374"/>
          <a:ext cx="5349651" cy="34484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504">
                  <a:extLst>
                    <a:ext uri="{9D8B030D-6E8A-4147-A177-3AD203B41FA5}">
                      <a16:colId xmlns:a16="http://schemas.microsoft.com/office/drawing/2014/main" val="175358450"/>
                    </a:ext>
                  </a:extLst>
                </a:gridCol>
                <a:gridCol w="956643">
                  <a:extLst>
                    <a:ext uri="{9D8B030D-6E8A-4147-A177-3AD203B41FA5}">
                      <a16:colId xmlns:a16="http://schemas.microsoft.com/office/drawing/2014/main" val="77302968"/>
                    </a:ext>
                  </a:extLst>
                </a:gridCol>
                <a:gridCol w="2196504">
                  <a:extLst>
                    <a:ext uri="{9D8B030D-6E8A-4147-A177-3AD203B41FA5}">
                      <a16:colId xmlns:a16="http://schemas.microsoft.com/office/drawing/2014/main" val="441152169"/>
                    </a:ext>
                  </a:extLst>
                </a:gridCol>
              </a:tblGrid>
              <a:tr h="95664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96 </a:t>
                      </a:r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÷ </a:t>
                      </a:r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215611" marR="215611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88 </a:t>
                      </a:r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÷ 11</a:t>
                      </a:r>
                      <a:endParaRPr lang="en-GB" sz="3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0812265"/>
                  </a:ext>
                </a:extLst>
              </a:tr>
              <a:tr h="289242"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4110992"/>
                  </a:ext>
                </a:extLst>
              </a:tr>
              <a:tr h="95664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 x 11</a:t>
                      </a:r>
                    </a:p>
                  </a:txBody>
                  <a:tcPr marL="215611" marR="215611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 x 12</a:t>
                      </a: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3026191"/>
                  </a:ext>
                </a:extLst>
              </a:tr>
              <a:tr h="289242"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215611" marR="215611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9378332"/>
                  </a:ext>
                </a:extLst>
              </a:tr>
              <a:tr h="956643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 x 12</a:t>
                      </a:r>
                    </a:p>
                  </a:txBody>
                  <a:tcPr marL="215611" marR="215611" marT="107806" marB="107806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132 </a:t>
                      </a:r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÷</a:t>
                      </a:r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11</a:t>
                      </a:r>
                    </a:p>
                  </a:txBody>
                  <a:tcPr marL="215611" marR="215611" marT="107806" marB="1078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2304650"/>
                  </a:ext>
                </a:extLst>
              </a:tr>
            </a:tbl>
          </a:graphicData>
        </a:graphic>
      </p:graphicFrame>
      <p:pic>
        <p:nvPicPr>
          <p:cNvPr id="9" name="Picture 8" descr="A close up of a sign&#10;&#10;Description generated with high confidence">
            <a:extLst>
              <a:ext uri="{FF2B5EF4-FFF2-40B4-BE49-F238E27FC236}">
                <a16:creationId xmlns:a16="http://schemas.microsoft.com/office/drawing/2014/main" id="{293EBC04-4058-4BE2-B311-BD68943487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0" name="TextBox 8">
            <a:extLst>
              <a:ext uri="{FF2B5EF4-FFF2-40B4-BE49-F238E27FC236}">
                <a16:creationId xmlns:a16="http://schemas.microsoft.com/office/drawing/2014/main" id="{1237CADC-02C7-4194-AF87-04E9063CAAF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1766356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missing numbers.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A3D1E29-F5A8-46E9-89D6-DC4C9EC8599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64482" y="1563493"/>
          <a:ext cx="5451002" cy="42345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184">
                  <a:extLst>
                    <a:ext uri="{9D8B030D-6E8A-4147-A177-3AD203B41FA5}">
                      <a16:colId xmlns:a16="http://schemas.microsoft.com/office/drawing/2014/main" val="1831302090"/>
                    </a:ext>
                  </a:extLst>
                </a:gridCol>
                <a:gridCol w="454588">
                  <a:extLst>
                    <a:ext uri="{9D8B030D-6E8A-4147-A177-3AD203B41FA5}">
                      <a16:colId xmlns:a16="http://schemas.microsoft.com/office/drawing/2014/main" val="2258492213"/>
                    </a:ext>
                  </a:extLst>
                </a:gridCol>
                <a:gridCol w="891246">
                  <a:extLst>
                    <a:ext uri="{9D8B030D-6E8A-4147-A177-3AD203B41FA5}">
                      <a16:colId xmlns:a16="http://schemas.microsoft.com/office/drawing/2014/main" val="3564371125"/>
                    </a:ext>
                  </a:extLst>
                </a:gridCol>
                <a:gridCol w="891246">
                  <a:extLst>
                    <a:ext uri="{9D8B030D-6E8A-4147-A177-3AD203B41FA5}">
                      <a16:colId xmlns:a16="http://schemas.microsoft.com/office/drawing/2014/main" val="2847123202"/>
                    </a:ext>
                  </a:extLst>
                </a:gridCol>
                <a:gridCol w="891246">
                  <a:extLst>
                    <a:ext uri="{9D8B030D-6E8A-4147-A177-3AD203B41FA5}">
                      <a16:colId xmlns:a16="http://schemas.microsoft.com/office/drawing/2014/main" val="333074137"/>
                    </a:ext>
                  </a:extLst>
                </a:gridCol>
                <a:gridCol w="891246">
                  <a:extLst>
                    <a:ext uri="{9D8B030D-6E8A-4147-A177-3AD203B41FA5}">
                      <a16:colId xmlns:a16="http://schemas.microsoft.com/office/drawing/2014/main" val="2002750769"/>
                    </a:ext>
                  </a:extLst>
                </a:gridCol>
                <a:gridCol w="891246">
                  <a:extLst>
                    <a:ext uri="{9D8B030D-6E8A-4147-A177-3AD203B41FA5}">
                      <a16:colId xmlns:a16="http://schemas.microsoft.com/office/drawing/2014/main" val="3312990967"/>
                    </a:ext>
                  </a:extLst>
                </a:gridCol>
              </a:tblGrid>
              <a:tr h="895165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7374117"/>
                  </a:ext>
                </a:extLst>
              </a:tr>
              <a:tr h="279398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7754065"/>
                  </a:ext>
                </a:extLst>
              </a:tr>
              <a:tr h="895165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4252"/>
                  </a:ext>
                </a:extLst>
              </a:tr>
              <a:tr h="18727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0772395"/>
                  </a:ext>
                </a:extLst>
              </a:tr>
              <a:tr h="895165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1692143"/>
                  </a:ext>
                </a:extLst>
              </a:tr>
              <a:tr h="18727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9022150"/>
                  </a:ext>
                </a:extLst>
              </a:tr>
              <a:tr h="895165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D.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876464"/>
                  </a:ext>
                </a:extLst>
              </a:tr>
            </a:tbl>
          </a:graphicData>
        </a:graphic>
      </p:graphicFrame>
      <p:pic>
        <p:nvPicPr>
          <p:cNvPr id="10" name="Picture 9" descr="A close up of a sign&#10;&#10;Description generated with high confidence">
            <a:extLst>
              <a:ext uri="{FF2B5EF4-FFF2-40B4-BE49-F238E27FC236}">
                <a16:creationId xmlns:a16="http://schemas.microsoft.com/office/drawing/2014/main" id="{248B180B-F0BA-485A-81FB-72D4635AA7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620E5289-5A75-4946-94B3-BE74DFE1D2AB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891476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missing numbers.</a:t>
            </a:r>
          </a:p>
          <a:p>
            <a:pPr lvl="0" algn="ctr"/>
            <a:endParaRPr lang="en-GB" sz="24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A3D1E29-F5A8-46E9-89D6-DC4C9EC8599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64482" y="1563493"/>
          <a:ext cx="5451002" cy="42345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184">
                  <a:extLst>
                    <a:ext uri="{9D8B030D-6E8A-4147-A177-3AD203B41FA5}">
                      <a16:colId xmlns:a16="http://schemas.microsoft.com/office/drawing/2014/main" val="1831302090"/>
                    </a:ext>
                  </a:extLst>
                </a:gridCol>
                <a:gridCol w="454588">
                  <a:extLst>
                    <a:ext uri="{9D8B030D-6E8A-4147-A177-3AD203B41FA5}">
                      <a16:colId xmlns:a16="http://schemas.microsoft.com/office/drawing/2014/main" val="2258492213"/>
                    </a:ext>
                  </a:extLst>
                </a:gridCol>
                <a:gridCol w="891246">
                  <a:extLst>
                    <a:ext uri="{9D8B030D-6E8A-4147-A177-3AD203B41FA5}">
                      <a16:colId xmlns:a16="http://schemas.microsoft.com/office/drawing/2014/main" val="3564371125"/>
                    </a:ext>
                  </a:extLst>
                </a:gridCol>
                <a:gridCol w="891246">
                  <a:extLst>
                    <a:ext uri="{9D8B030D-6E8A-4147-A177-3AD203B41FA5}">
                      <a16:colId xmlns:a16="http://schemas.microsoft.com/office/drawing/2014/main" val="2847123202"/>
                    </a:ext>
                  </a:extLst>
                </a:gridCol>
                <a:gridCol w="891246">
                  <a:extLst>
                    <a:ext uri="{9D8B030D-6E8A-4147-A177-3AD203B41FA5}">
                      <a16:colId xmlns:a16="http://schemas.microsoft.com/office/drawing/2014/main" val="333074137"/>
                    </a:ext>
                  </a:extLst>
                </a:gridCol>
                <a:gridCol w="891246">
                  <a:extLst>
                    <a:ext uri="{9D8B030D-6E8A-4147-A177-3AD203B41FA5}">
                      <a16:colId xmlns:a16="http://schemas.microsoft.com/office/drawing/2014/main" val="2002750769"/>
                    </a:ext>
                  </a:extLst>
                </a:gridCol>
                <a:gridCol w="891246">
                  <a:extLst>
                    <a:ext uri="{9D8B030D-6E8A-4147-A177-3AD203B41FA5}">
                      <a16:colId xmlns:a16="http://schemas.microsoft.com/office/drawing/2014/main" val="3312990967"/>
                    </a:ext>
                  </a:extLst>
                </a:gridCol>
              </a:tblGrid>
              <a:tr h="895165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 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7374117"/>
                  </a:ext>
                </a:extLst>
              </a:tr>
              <a:tr h="279398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7754065"/>
                  </a:ext>
                </a:extLst>
              </a:tr>
              <a:tr h="895165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99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44252"/>
                  </a:ext>
                </a:extLst>
              </a:tr>
              <a:tr h="18727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0772395"/>
                  </a:ext>
                </a:extLst>
              </a:tr>
              <a:tr h="895165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99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11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1692143"/>
                  </a:ext>
                </a:extLst>
              </a:tr>
              <a:tr h="187270"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9022150"/>
                  </a:ext>
                </a:extLst>
              </a:tr>
              <a:tr h="895165"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D.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5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24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÷</a:t>
                      </a: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876464"/>
                  </a:ext>
                </a:extLst>
              </a:tr>
            </a:tbl>
          </a:graphicData>
        </a:graphic>
      </p:graphicFrame>
      <p:pic>
        <p:nvPicPr>
          <p:cNvPr id="10" name="Picture 9" descr="A close up of a sign&#10;&#10;Description generated with high confidence">
            <a:extLst>
              <a:ext uri="{FF2B5EF4-FFF2-40B4-BE49-F238E27FC236}">
                <a16:creationId xmlns:a16="http://schemas.microsoft.com/office/drawing/2014/main" id="{1768E165-7C01-49A6-ADF9-A597357839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0438BEF1-6E7F-4694-84B1-33F49CA79F4B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912967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4153109"/>
              </p:ext>
            </p:extLst>
          </p:nvPr>
        </p:nvGraphicFramePr>
        <p:xfrm>
          <a:off x="1555812" y="261258"/>
          <a:ext cx="10358844" cy="6725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025406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Complete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12 x 3, by partitioning it into tens and ones</a:t>
                      </a:r>
                      <a:endParaRPr lang="en-GB" sz="1600" b="0" u="sng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Complete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the calculations below.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Complete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12 x 11 using partitioning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0627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485502">
                <a:tc>
                  <a:txBody>
                    <a:bodyPr/>
                    <a:lstStyle/>
                    <a:p>
                      <a:r>
                        <a:rPr lang="en-GB" sz="1600" u="sng" dirty="0" smtClean="0"/>
                        <a:t>Fill in the grid to find the answer.</a:t>
                      </a:r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Fill</a:t>
                      </a:r>
                      <a:r>
                        <a:rPr lang="en-GB" sz="1600" u="sng" baseline="0" dirty="0" smtClean="0"/>
                        <a:t> in the grid to find the answer.</a:t>
                      </a:r>
                      <a:endParaRPr lang="en-GB" sz="16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Fill in the missing digits below to</a:t>
                      </a:r>
                      <a:r>
                        <a:rPr lang="en-GB" sz="1600" u="sng" baseline="0" dirty="0" smtClean="0"/>
                        <a:t> complete the multiplication puzzle</a:t>
                      </a:r>
                      <a:endParaRPr lang="en-GB" sz="1600" u="sng" dirty="0" smtClean="0"/>
                    </a:p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23885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791027">
                <a:tc>
                  <a:txBody>
                    <a:bodyPr/>
                    <a:lstStyle/>
                    <a:p>
                      <a:r>
                        <a:rPr lang="en-GB" sz="1600" b="0" u="sng" dirty="0" smtClean="0">
                          <a:latin typeface="+mn-lt"/>
                        </a:rPr>
                        <a:t>Draw the Base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10 into equal groups of 12 to solve the number sentence.</a:t>
                      </a:r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latin typeface="+mn-lt"/>
                        </a:rPr>
                        <a:t>Use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&lt;, &gt; or = to make each statement correct.</a:t>
                      </a:r>
                      <a:endParaRPr lang="en-GB" sz="1600" b="0" u="sng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latin typeface="+mn-lt"/>
                        </a:rPr>
                        <a:t>Use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&lt;, &gt; or = to make each statement correct.</a:t>
                      </a:r>
                      <a:endParaRPr lang="en-GB" sz="1600" b="0" u="sng" dirty="0" smtClean="0">
                        <a:latin typeface="+mn-lt"/>
                      </a:endParaRPr>
                    </a:p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31105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2493" y="1344053"/>
            <a:ext cx="3436930" cy="142962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12492" y="3413192"/>
            <a:ext cx="3325268" cy="123024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12492" y="5611802"/>
            <a:ext cx="3325268" cy="13333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17615" y="1361868"/>
            <a:ext cx="3464423" cy="14118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94440" y="3413192"/>
            <a:ext cx="3487598" cy="11710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31110" y="5601209"/>
            <a:ext cx="3464423" cy="13439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84897" y="1344053"/>
            <a:ext cx="3402263" cy="14766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536689" y="3357631"/>
            <a:ext cx="3350471" cy="128580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495533" y="5611803"/>
            <a:ext cx="3433707" cy="137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6520" y="868679"/>
            <a:ext cx="8603565" cy="571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9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2200" y="1463522"/>
            <a:ext cx="9067800" cy="5082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3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3160" y="1335648"/>
            <a:ext cx="9037320" cy="524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7406699"/>
              </p:ext>
            </p:extLst>
          </p:nvPr>
        </p:nvGraphicFramePr>
        <p:xfrm>
          <a:off x="1555812" y="261259"/>
          <a:ext cx="10358844" cy="6631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052020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Complete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12 x 3, by partitioning it into tens and ones</a:t>
                      </a:r>
                      <a:endParaRPr lang="en-GB" sz="1600" b="0" u="sng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Complete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the calculations below.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Complete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12 x 11 using partitioning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4277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30 + 6 = 36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60 + 6 = 66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7 x 11 = 77, 3x 11 = 33and 2 x 11= 2277 + 33 + 22 = 132, so 12 x 11 = 132	</a:t>
                      </a:r>
                    </a:p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781828">
                <a:tc>
                  <a:txBody>
                    <a:bodyPr/>
                    <a:lstStyle/>
                    <a:p>
                      <a:r>
                        <a:rPr lang="en-GB" sz="1600" u="sng" dirty="0" smtClean="0"/>
                        <a:t>Fill in the grid to find the answer.</a:t>
                      </a:r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Fill</a:t>
                      </a:r>
                      <a:r>
                        <a:rPr lang="en-GB" sz="1600" u="sng" baseline="0" dirty="0" smtClean="0"/>
                        <a:t> in the grid to find the answer.</a:t>
                      </a:r>
                      <a:endParaRPr lang="en-GB" sz="16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The</a:t>
                      </a:r>
                      <a:r>
                        <a:rPr lang="en-GB" sz="1600" u="sng" baseline="0" dirty="0" smtClean="0"/>
                        <a:t> missing digits are:</a:t>
                      </a:r>
                      <a:endParaRPr lang="en-GB" sz="1600" u="sng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1769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40 + 4 = 44 so 4 x 11 = 44</a:t>
                      </a:r>
                      <a:r>
                        <a:rPr lang="de-DE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60 + 12 = 72 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8976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There should be four equal groups, as shown below.</a:t>
                      </a:r>
                      <a:endParaRPr lang="en-GB" sz="20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latin typeface="+mn-lt"/>
                        </a:rPr>
                        <a:t>Use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&lt;, &gt; or = to make each statement correct.</a:t>
                      </a:r>
                      <a:endParaRPr lang="en-GB" sz="1600" b="0" u="sng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latin typeface="+mn-lt"/>
                        </a:rPr>
                        <a:t>Use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&lt;, &gt; or = to make each statement correct.</a:t>
                      </a:r>
                      <a:endParaRPr lang="en-GB" sz="1600" b="0" u="sng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24552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&lt;, &gt; and &gt;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&gt; and &gt;; &lt; and &lt;; = and &lt;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55812" y="5760720"/>
            <a:ext cx="3214308" cy="1097280"/>
          </a:xfrm>
          <a:prstGeom prst="rect">
            <a:avLst/>
          </a:prstGeom>
          <a:effectLst>
            <a:outerShdw blurRad="50800" dist="50800" dir="5400000" algn="ctr" rotWithShape="0">
              <a:schemeClr val="bg1">
                <a:lumMod val="85000"/>
              </a:scheme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48061" y="3656366"/>
            <a:ext cx="3481180" cy="118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34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5560" y="792480"/>
            <a:ext cx="8900160" cy="579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2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3160" y="1463522"/>
            <a:ext cx="8915400" cy="5082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0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078" y="1335648"/>
            <a:ext cx="9174122" cy="524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pic>
        <p:nvPicPr>
          <p:cNvPr id="1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6936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77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2061778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718" y="207752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49240" y="369366"/>
            <a:ext cx="6217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</p:txBody>
      </p:sp>
      <p:pic>
        <p:nvPicPr>
          <p:cNvPr id="1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564311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565808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380" y="565714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468" y="565620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0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Custom 1">
      <a:majorFont>
        <a:latin typeface="Berlin Sans FB"/>
        <a:ea typeface=""/>
        <a:cs typeface=""/>
      </a:majorFont>
      <a:minorFont>
        <a:latin typeface="Berlin Sans FB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FF00"/>
        </a:solidFill>
        <a:ln w="38100">
          <a:solidFill>
            <a:srgbClr val="FFFF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892</Words>
  <Application>Microsoft Office PowerPoint</Application>
  <PresentationFormat>Widescreen</PresentationFormat>
  <Paragraphs>386</Paragraphs>
  <Slides>24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4" baseType="lpstr">
      <vt:lpstr>Arial</vt:lpstr>
      <vt:lpstr>Bariol</vt:lpstr>
      <vt:lpstr>Berlin Sans FB</vt:lpstr>
      <vt:lpstr>Calibri</vt:lpstr>
      <vt:lpstr>Century Gothic</vt:lpstr>
      <vt:lpstr>Gill Sans MT</vt:lpstr>
      <vt:lpstr>KG Primary Penmanship</vt:lpstr>
      <vt:lpstr>Wingdings</vt:lpstr>
      <vt:lpstr>Badge</vt:lpstr>
      <vt:lpstr>Office Theme</vt:lpstr>
      <vt:lpstr>PowerPoint Presentation</vt:lpstr>
      <vt:lpstr>L.O.  - to understand 11 and 12 multiplication and division facts </vt:lpstr>
      <vt:lpstr>True or false:  </vt:lpstr>
      <vt:lpstr>True or false:  </vt:lpstr>
      <vt:lpstr>GUIDED PRACTICE: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Thompson</dc:creator>
  <cp:lastModifiedBy>Sarah Thompson</cp:lastModifiedBy>
  <cp:revision>45</cp:revision>
  <cp:lastPrinted>2021-01-13T20:29:01Z</cp:lastPrinted>
  <dcterms:created xsi:type="dcterms:W3CDTF">2020-08-21T17:24:32Z</dcterms:created>
  <dcterms:modified xsi:type="dcterms:W3CDTF">2021-01-15T15:18:45Z</dcterms:modified>
</cp:coreProperties>
</file>