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6" r:id="rId2"/>
  </p:sldMasterIdLst>
  <p:notesMasterIdLst>
    <p:notesMasterId r:id="rId29"/>
  </p:notesMasterIdLst>
  <p:sldIdLst>
    <p:sldId id="256" r:id="rId3"/>
    <p:sldId id="994" r:id="rId4"/>
    <p:sldId id="1008" r:id="rId5"/>
    <p:sldId id="1007" r:id="rId6"/>
    <p:sldId id="1006" r:id="rId7"/>
    <p:sldId id="1009" r:id="rId8"/>
    <p:sldId id="1014" r:id="rId9"/>
    <p:sldId id="1015" r:id="rId10"/>
    <p:sldId id="1016" r:id="rId11"/>
    <p:sldId id="1017" r:id="rId12"/>
    <p:sldId id="1018" r:id="rId13"/>
    <p:sldId id="1020" r:id="rId14"/>
    <p:sldId id="1021" r:id="rId15"/>
    <p:sldId id="1022" r:id="rId16"/>
    <p:sldId id="1023" r:id="rId17"/>
    <p:sldId id="1024" r:id="rId18"/>
    <p:sldId id="1027" r:id="rId19"/>
    <p:sldId id="1028" r:id="rId20"/>
    <p:sldId id="1029" r:id="rId21"/>
    <p:sldId id="1010" r:id="rId22"/>
    <p:sldId id="1012" r:id="rId23"/>
    <p:sldId id="1011" r:id="rId24"/>
    <p:sldId id="1013" r:id="rId25"/>
    <p:sldId id="1025" r:id="rId26"/>
    <p:sldId id="1026" r:id="rId27"/>
    <p:sldId id="400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1BD113E-AB4E-D874-9315-1DDF7A0A364F}" name="Emily Adkins" initials="EA" userId="221ef2226ed9685a" providerId="Windows Live"/>
  <p188:author id="{08C2F381-1777-245C-43F7-FBA3957C2FC2}" name="Kate Garlick" initials="KG" userId="247d839a940f1946" providerId="Windows Live"/>
  <p188:author id="{DE2173D4-1BC1-96AC-194B-886B5D9930CD}" name="Annabel McDonald" initials="AM" userId="df39f375605b57fc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nabel McDonald" initials="AM" lastIdx="113" clrIdx="0">
    <p:extLst>
      <p:ext uri="{19B8F6BF-5375-455C-9EA6-DF929625EA0E}">
        <p15:presenceInfo xmlns:p15="http://schemas.microsoft.com/office/powerpoint/2012/main" userId="df39f375605b57fc" providerId="Windows Live"/>
      </p:ext>
    </p:extLst>
  </p:cmAuthor>
  <p:cmAuthor id="2" name="Kate Garlick" initials="KG" lastIdx="14" clrIdx="1">
    <p:extLst>
      <p:ext uri="{19B8F6BF-5375-455C-9EA6-DF929625EA0E}">
        <p15:presenceInfo xmlns:p15="http://schemas.microsoft.com/office/powerpoint/2012/main" userId="247d839a940f1946" providerId="Windows Live"/>
      </p:ext>
    </p:extLst>
  </p:cmAuthor>
  <p:cmAuthor id="3" name="Emily Adkins" initials="EA" lastIdx="49" clrIdx="2">
    <p:extLst>
      <p:ext uri="{19B8F6BF-5375-455C-9EA6-DF929625EA0E}">
        <p15:presenceInfo xmlns:p15="http://schemas.microsoft.com/office/powerpoint/2012/main" userId="221ef2226ed9685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5E4"/>
    <a:srgbClr val="ECDFF5"/>
    <a:srgbClr val="616161"/>
    <a:srgbClr val="E8E9FE"/>
    <a:srgbClr val="C9F0EF"/>
    <a:srgbClr val="CDF3E6"/>
    <a:srgbClr val="FFF2CC"/>
    <a:srgbClr val="FFC999"/>
    <a:srgbClr val="FFBDD5"/>
    <a:srgbClr val="FFE4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81" autoAdjust="0"/>
    <p:restoredTop sz="84330" autoAdjust="0"/>
  </p:normalViewPr>
  <p:slideViewPr>
    <p:cSldViewPr snapToGrid="0">
      <p:cViewPr varScale="1">
        <p:scale>
          <a:sx n="55" d="100"/>
          <a:sy n="55" d="100"/>
        </p:scale>
        <p:origin x="1108" y="44"/>
      </p:cViewPr>
      <p:guideLst/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commentAuthors" Target="commentAuthors.xml"/><Relationship Id="rId35" Type="http://schemas.microsoft.com/office/2018/10/relationships/authors" Target="author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6CAC97-46B4-4203-B359-6F6C3FB6D647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8460CA-E4DF-44B0-820C-F2AC221EA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292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8460CA-E4DF-44B0-820C-F2AC221EA03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1465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07625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B62BDF-6EFC-A865-A307-93220226FD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312E68-15B3-5C28-E4F9-51B4D10DAC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21EC21-47FC-A096-4CAB-2FCCFED77D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42BED8-3E42-8066-F02F-343075DC3E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71874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C352EA-65A8-898E-3E97-C84126692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6C3A08-59DD-4470-8285-4105DAEDC4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E758E5-2D2A-2E97-AC55-9C4E0C128F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33B783-F450-095E-BE88-79358EA3F3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34807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18142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CB9558-FC24-D3E1-5655-37BB7505BB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554BB79-C392-1BBD-8316-D455AB760D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1B8647-7D0C-8314-7028-AA4BEFF052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FBE2E0-33D0-5DA2-D7CB-8E6F280ED7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43939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56F182-8134-AFB2-99F6-C7CDB3B7D1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45C997-3975-E7FE-66FD-9C00ED0986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272DC5-C6A9-D435-0EC6-AA92F1E0E9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53965D-F2B0-C281-2851-725DAD7890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89579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473407-DE39-ECB1-7741-FED7AF9812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D7657DA-AEC5-70DA-4754-391B0FFB26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15CE3AC-262E-1713-FE47-0EC95485DEF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9232D7-2D11-5B0C-D35F-B47DD4FE83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58208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B93182-76D9-7D8E-EDCA-A6000FF410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A01C92A-5F77-C464-FC66-7FB7A9FD17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4EAB29-D1C4-C7F0-1BC8-3B43572BEEB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6141AB-C316-4BFC-EFA4-79F659DDD3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17124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BA9729-7174-ABFB-0ADB-4D7C1D3EFF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6467C5A-8A2B-D591-9C37-05A256FE2A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44B04EA-1FA2-602A-961F-77D18BC789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DCD07E-E5EF-86A3-A1D3-C18E51F84A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64875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B825AC-BF03-5988-5C16-0A682D346F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DAD951E-E35A-7EB5-EAA2-EF956B0FFC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F58222-ECC9-55EE-5515-C2F241EECE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222712-4EE1-C96C-79CC-35CBA624BFE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75095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4B84FE-EF01-C056-E95B-DF0D6A1AAC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1F8319-6C7D-3FF0-7EDC-CBA40553BE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144F15B-21F5-FAD1-B4FA-3B8CF203CF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0B5DE9-5D20-710D-5540-43032A7C33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45583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BEB711-8E0E-BE43-6C70-94E50C88B2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2DC049-FA2B-4270-A7A0-0D335176A9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DCCAB6A-EF88-6728-F8B9-530A1FE86D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0D9D46-C2B0-C8D0-7F6B-26890A0E0B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24436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84C573-36B9-47FD-D761-DFE3887E69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26918FB-7315-B8D7-BB99-2423B8FD63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E286ED-8332-9F73-AD38-FCC36B523D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93D9BA-FBAE-B42A-9ABA-80F551E8A8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92423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81FA75-10D3-3479-E35B-1DC8D2B92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A5ABA30-FE38-8ADB-CA96-91F867B886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34B8B1-991D-EE4E-FEFF-68C8075EC1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3FBA4D-128C-7B88-9484-45FC92E111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6275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EF4AB0-DF5E-F3C4-6D06-2D7ED2AB65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105398-8132-D072-21C7-CEDEDFAE55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7811C8-0EAF-9E54-8C25-23B91BBFCC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E029FB-E809-33BA-9F76-1C04E42161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01183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C6763C-316C-8F5A-722B-B7AF692E75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D789CB-B8E3-61E5-F3E7-2AFFD34CA97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E67307-8C02-B765-93C6-587A3DFCA3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D55885-6C64-BC84-ED2E-2A0CC6EF1F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00063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B4FE50-F33F-CD15-6BC5-E7321CE295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F2B22C-9204-6E3F-F541-343493FA73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C08454-0D7E-A971-8006-9C8EDE1B6F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53F8E9-7D5D-0888-D7A0-3360CFA8E9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108140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BBCDF5-5F5A-1AC2-4BA5-2DF93AB76E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7FC00E-E4CE-35F1-D2BB-569D925029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75852B-81BE-9E02-D881-A5F3A130FC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AFCE92-860E-51CD-984D-C42F96416A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14912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23557C-ED99-E8A4-3650-6B37F929C7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D56E7D4-FE1B-9BC1-77D9-2688E25D18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B71E1B-669F-7099-6431-6C8BE9827D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867C86-DE7A-C09E-41DE-C5E90F32E8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2303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0B14D8-C254-31AA-7A84-7FFA08D79F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09ED62-45A1-D9C2-E91D-BE62D33CCF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629FCF-FADD-E7C4-92AE-2E7088A682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806B63-E264-0F85-AF11-DE862CFCD4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54698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E9FE7A-3402-7136-633B-47FC9641BC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930BED-C11F-EF6D-92DF-1FA64D179F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EB9589-BC5F-DE27-3F67-12E788F392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AB0B16-6DD0-E57F-448C-A0110F53580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740677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5A6AB6-840C-72F6-771E-65ADEF0309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4B0960-DE4D-ECBE-4FF3-5AF64899A1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E74FD11-A985-FBD7-31B5-7028C01C9F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986124-449A-598A-FA17-B9774EAE6F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33542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FDA01C-963B-92C9-9972-1766CDFA81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5053013-5E16-0BC1-BAA1-95428AC42E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61737A-4E70-AA1E-95F2-D533F0A131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9C515C-717C-1BCC-60DF-F9FCD97DC6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587553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67E832-692B-F6EB-ED3F-A620661C3D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107B27-263E-F1CE-8684-61D634679D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566FFA8-7F25-435A-63B7-FDCDE8DD07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EE097A-B68D-730A-793B-2C4B9376CC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3032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1BC19E-6003-405A-A598-FF69F0384A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31039A-6193-463B-84BB-4B932160A1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AF0C71-6325-4293-8E43-F245DD148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D74499-BDB3-4097-9E62-53DB86DFD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4D520-AFEA-4F8F-A8D8-21CE23D44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049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11580-CA97-400A-A099-5758B2FAC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305BA8-6186-41FC-B7CA-12BFFE1930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BDE8AC-7766-490A-814B-9B54DC7C7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502B55-69DA-4EE6-B296-BE8BE95DD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E99F90-60AC-4EF6-9798-2FA63A75F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693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60E27-D6E4-476C-B385-7DF3F5EFB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DDEB3-7D4E-453C-A4B5-31B9C20AB8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13186-15C0-4895-9A18-46ADB818F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8B5C9D-0541-4333-98F3-8B6CBE8FB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250F9-9ACC-4837-86DA-45BB00C7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38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6DAB5-2BC4-43FE-AF66-8982C4E21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1829DF-3D04-45CD-8C47-1D73EEA3CA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B42241-96D8-4399-B141-6F733D902C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2A9D8E-B321-492D-80B7-AED55AF91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242442-29D8-44C3-BBEA-91656455A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7DC593-8AA7-4F8A-A417-C9946CD2E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698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91B1E-6BBE-4DDB-87B2-536815616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4E0D30-FD4E-4FB4-B20D-7DDFB2455B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38113F-87E3-4249-8E41-60C88AFE1C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3820DD-3351-4F43-A3B4-AD2FC47214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6409F19-6CB8-4BD4-A725-F7117C1FE3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F6F97D-A223-447A-9B51-A90B45316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0C5A07-CEAF-4AF9-800A-E54067D52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4E3E23-3195-4908-A4DC-AFFCD58D0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685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FD00F4-3C3A-47D2-87F8-4E8E79B2D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94CC89-262D-4509-9237-1E4F9A633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1720AD-565B-4D21-A9E0-E1642CE79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9B617B-4BF7-49EF-A6CD-490C96DC6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63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2C35D8-4E25-4D5A-9A97-20AD8FBDD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80AB88-934B-4593-B002-3C507AE00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11A704-7605-4359-8098-A0DFDC369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765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185C7-7734-4BFE-8CAF-BBC7E2467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ED9DB6-0AB3-4B2F-ADE8-BF012E3FC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645F5B-371E-4323-8F1F-1751172B59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E0E439-C476-43C9-A7AC-6E19033B5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358B25-7C04-4CA9-9A02-A76C5EBE4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3970FC-30BA-474A-B13F-75C311961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319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0A9DC-DEBE-48F6-818F-05F0B253E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678859-2157-498A-9C12-17577B37D1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7234D3-2AB1-48D3-9D93-E5A75AF1B5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44E824-9B50-46D4-8C1C-A741C4744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453A0C-269F-4226-BB6F-7560E32DC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F035B6-7314-41A7-942F-DA17E5956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499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BFE77-9662-4B2F-BB26-D327B04F4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495FED-715B-449F-8F23-800E5F9D07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BCFEA6-2B01-43E8-BEA3-8CA92CC57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167B90-6C8E-41BB-A405-EB195BC99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7C8EBF-98A6-4AAF-BB2D-C6408CEB0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394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37E769C-4D08-4C2E-B0D3-8DD3C98C5B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DE806F-B0E8-43A1-BCBB-CF13C123D5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9B579C-6B3D-4C32-92D0-A60D1B4C2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78726E-216C-4E7F-8DD6-50DCFAEA8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61157A-9CF1-442D-BACC-54E3584D3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5332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D50BB-9938-4958-ACF3-3DD2ABEF2C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516EB9-FCA2-4438-98EB-59BE04AC3C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E6272-A3CC-4AB9-9DA2-ECC998FE5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8AE44-FE61-4949-B1D7-A22F6E76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CB759-A80B-402B-9592-4DC3995D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6623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AC33A-2654-4D07-8A0D-3AD1FFCB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02DC0-D5BD-4CC7-B833-BA3BFEAE8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75888-B93F-49F5-8A69-2C00511DC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BE509-A786-48DC-80FA-1E4C2B90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E1B51-C837-4A22-AB12-21055F3B1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7671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CF338-3078-4A19-8CA0-6B0B198A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F470FE-8982-4EAD-B101-C8FF16FC1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C20C1-5F2B-4528-B4B1-9BB42FB08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2CABF-69AD-4BD8-9C18-072D2B195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90493-36B0-437C-B153-F2A2F5186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5178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0FBFF-7BBC-41C5-8661-45E62004E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E8B72-5509-40C1-8606-6947F1D90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C56CA-B1E9-4D5F-8868-CCFDACDF45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9D1AD-EA99-4EF3-86D7-70C6C4A6F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91B4A-ABE3-4699-A315-B167F00B2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2D8AD-27CD-4010-B9D8-6F0F43406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0840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AF9F7-E92E-4E1A-8DC4-48F5C1F2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AEF68B-713B-4003-A138-4D24B46AA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9BFC5-1A68-49EA-89A3-08D24A4DE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7A59A-FDB8-44C7-8974-161CFC1713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CDA72C-1FDF-4D3C-A016-7D19679C2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A5626F-4DA9-416A-A68F-43036AE8B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11EC45-70C7-410E-A0DC-F2EE40E2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26EFEA-73C3-40B8-98BF-A1F39CB75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4756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1A396-8030-411E-B560-37250092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A65C3D-E601-42E7-A71B-32B852BF5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A3299D-F48C-4182-9944-50CF9B877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54F88-0784-4E29-B071-93D330224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4205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41578B-DFDA-49E9-84CE-5FF8DDFB4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6302E-26F7-417E-A9EB-1C8373018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8D2BA-2385-47F1-8E89-D816CBEB3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2229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2121A-C2DC-40FB-A647-4AD8566EB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4B9E0-A19A-4870-BA1D-3298D950C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3C0EB8-FC1F-471A-97D7-BB2D60B1C3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223B42-A846-43BD-9AAD-2E24A88ED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45026-FE01-483C-9BDF-62CB7AE8E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81998-B493-4BC6-B8DD-EF346FDA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0407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27322-13AA-4250-BE18-3575A7387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C46482-68B4-4ACC-8F7D-379C48F7C6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CCC9E-715A-4C22-B3EF-F0A8DD2B4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8B1558-510D-4EFA-8C56-24A52B08D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9A235-6CBB-4649-B31D-C424D923F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08BC1-1919-452C-B007-0A8930D7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6348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FB2F1-A7BE-443C-90A4-300D3C21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374585-CCD9-44C0-A8BA-517E69A86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65184-EFAC-4E7C-97CA-FC4B7645B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53A81-B338-4EF9-ACBC-A371BA56F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2925E-548A-4E9E-A5A7-EA7C190A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3688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5DE64-4CD1-4A85-BECD-A1E696A98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CD0C31-E0B3-40D4-A55A-290A15303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F7440-525A-4874-96D9-33C40953F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492D6-A6D8-4B81-8A5B-9ED63941F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60AAB-3EDE-407E-A6D6-B7ADB29AD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220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E8657C-C0C7-4C76-A1EF-73AA7FBF8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9E9F91-0AB0-4C6D-999A-096BAC6957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94D9E0-3275-4C74-8987-5647EE5056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B2DD0-4293-4F28-94DA-A75E96E66086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7983C8-4286-49E6-9DBA-EE1CF6571D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0BA1CF-D007-4906-B844-961379DA2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300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0CAD87-838B-431F-BB35-C0BE0876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0FF46-F789-4FCE-892E-85B26741F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1C365-4681-469A-AF8F-558DFE0627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3ECAF-29A6-42B4-B150-38BE3D615D6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E746A-2CA8-4751-BEDA-F934CDBD9E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50C18-BC05-4284-9EE1-60C7C942D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477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frog.org/blog/257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unifrog.org/blog/256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A99C96D-E9B1-41A7-82FD-190A1F2619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055280"/>
            <a:ext cx="9144000" cy="2507320"/>
          </a:xfrm>
        </p:spPr>
        <p:txBody>
          <a:bodyPr>
            <a:normAutofit/>
          </a:bodyPr>
          <a:lstStyle/>
          <a:p>
            <a:pPr algn="l"/>
            <a:r>
              <a:rPr lang="en-GB" sz="5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Year 1 PSHE and careers</a:t>
            </a:r>
          </a:p>
          <a:p>
            <a:pPr algn="l"/>
            <a:r>
              <a:rPr lang="en-GB" sz="5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lesson information</a:t>
            </a:r>
          </a:p>
        </p:txBody>
      </p:sp>
    </p:spTree>
    <p:extLst>
      <p:ext uri="{BB962C8B-B14F-4D97-AF65-F5344CB8AC3E}">
        <p14:creationId xmlns:p14="http://schemas.microsoft.com/office/powerpoint/2010/main" val="18410999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primary PSHE and careers curriculum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F81E61-95B5-A3E0-D138-6CA348B9BE33}"/>
              </a:ext>
            </a:extLst>
          </p:cNvPr>
          <p:cNvSpPr txBox="1"/>
          <p:nvPr/>
        </p:nvSpPr>
        <p:spPr>
          <a:xfrm>
            <a:off x="311150" y="1247762"/>
            <a:ext cx="11569700" cy="4770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</a:t>
            </a:r>
            <a:r>
              <a:rPr lang="en-GB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primary PSHE Lesson Pack </a:t>
            </a: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has been designed to cover the Department for Education statutory R(S)HE guidance and the PSHE Association’s learning objectives.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endParaRPr lang="en-GB" sz="9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</a:t>
            </a:r>
            <a:r>
              <a:rPr lang="en-GB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primary Careers Lesson Pack </a:t>
            </a: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has been designed to cover the CDI’s learning objectives and the PSHE Association’s careers education learning objectives.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endParaRPr lang="en-GB" sz="9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Find out more here:</a:t>
            </a: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3"/>
              </a:rPr>
              <a:t>Unifrog’s primary PSHE Lesson Pack: FAQs</a:t>
            </a:r>
            <a:endParaRPr lang="en-GB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indent="-342900">
              <a:lnSpc>
                <a:spcPct val="1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Unifrog’s primary Careers Lesson Pack: FAQs</a:t>
            </a:r>
            <a:endParaRPr lang="en-GB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3129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5A7110-A9F3-F8EF-9335-13BDCFF3C2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77FBAEA-8A4C-CB02-E387-57625CFE7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Year 1 curriculum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77C607-2708-B1D0-5261-B2E0D975042C}"/>
              </a:ext>
            </a:extLst>
          </p:cNvPr>
          <p:cNvSpPr txBox="1"/>
          <p:nvPr/>
        </p:nvSpPr>
        <p:spPr>
          <a:xfrm>
            <a:off x="311150" y="1104901"/>
            <a:ext cx="11569700" cy="4279899"/>
          </a:xfrm>
          <a:prstGeom prst="rect">
            <a:avLst/>
          </a:prstGeom>
          <a:noFill/>
        </p:spPr>
        <p:txBody>
          <a:bodyPr wrap="square" numCol="2" rtlCol="0">
            <a:noAutofit/>
          </a:bodyPr>
          <a:lstStyle/>
          <a:p>
            <a:pPr>
              <a:lnSpc>
                <a:spcPct val="150000"/>
              </a:lnSpc>
            </a:pPr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make friends?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unkind behaviour?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 people use the internet for?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is family important?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are exercise and sleep good for us?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Which foods are good for us?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people stay safe and happy at home?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people stay safe and happy out and about?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the names of different feelings?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harms or helps people’s bodies and minds?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privacy and what should be private?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personal boundaries?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the names of the different body parts?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money?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are people the same and different?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does it mean to be in a group?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16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Who can I trust to ask for help?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 we run a shop together?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volunteer?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are jobs in the past different to now?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jobs do people around me do?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Who do I look up to?</a:t>
            </a:r>
          </a:p>
        </p:txBody>
      </p:sp>
    </p:spTree>
    <p:extLst>
      <p:ext uri="{BB962C8B-B14F-4D97-AF65-F5344CB8AC3E}">
        <p14:creationId xmlns:p14="http://schemas.microsoft.com/office/powerpoint/2010/main" val="17148788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7EA8A9-7095-3612-765A-9FE9835A26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9439E78-226F-FD30-51F7-3F7166635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make friends?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82EAC9C-D9BE-2F9D-6BC9-DF0A3790B3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8699447"/>
              </p:ext>
            </p:extLst>
          </p:nvPr>
        </p:nvGraphicFramePr>
        <p:xfrm>
          <a:off x="180654" y="1559052"/>
          <a:ext cx="11830691" cy="373989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ways they can make friends.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a friend is.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loneliness is and how to notice it.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a friend is.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a story and explore the options in the story about making friends.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a story and decide which characters are being good friends.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a story and decide which character is lonely and how they might be feeling.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Find someone in the class they don’t normally play with and find out new things about them.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Think about new things they would consider trying to help them make friends.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Friends, loneliness, group, help, direct.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04503186-54DF-C49E-14A2-C9BEA5ED1F1F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6121362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unkind behaviour?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E869685-1855-4318-68F4-0EEA570816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2108838"/>
              </p:ext>
            </p:extLst>
          </p:nvPr>
        </p:nvGraphicFramePr>
        <p:xfrm>
          <a:off x="180655" y="1284094"/>
          <a:ext cx="11830691" cy="4307557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unkind behaviours, online and offline.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unkind behaviour can make others feel.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they can get help when people are unkind.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177774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ways that Joaquin can help other children.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story about Joaquin and answer the questions.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scenarios about unkind behaviour online and discuss what unkind behaviours are happening, how they’re making the person feel, and how they can get help.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a kind and unkind behaviour and say how they can get support for unkind behaviour.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Discuss why kindness at work is important and some jobs which need to show kindness.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Kind, unkind, internet, offline, behaviour, feeling, help, doctor, teaching assistant, builder.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86F61F8-1412-BD6C-0646-E6D755AC0327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9511756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7C7BB8-7729-C041-64DA-6C26C9BA1B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D9E18DC-AC64-ABCF-7869-1B846BBEEB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 people use the internet for?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8DA2EF7-B387-A23E-A02E-4C08E63C4D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3690301"/>
              </p:ext>
            </p:extLst>
          </p:nvPr>
        </p:nvGraphicFramePr>
        <p:xfrm>
          <a:off x="180654" y="1412381"/>
          <a:ext cx="11830691" cy="4033237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ways the internet is used in real life.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the internet could be used to find things out and communicate.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Outline how to make a safe choice when using the internet.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177774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objects which use the internet.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where the internet might be used in pictures.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Evaluate whether statements about the internet are true or false.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a story about using the internet and answer questions.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Consider the safest option in a range of scenarios.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Draw or role-play making a safe choice online.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Identify how different jobs might use the internet.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Internet, online, connecting, message, tablet, safe choice, app.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2645D50-E972-1000-F94F-48944C2CCD9E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6236858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FF4D74-A440-5376-5F52-60760DA77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C003CBA-57C1-6506-0E47-FB456A7A80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is family important?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42B57E6-BD53-6005-3C8E-07E3A0BF0B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5073526"/>
              </p:ext>
            </p:extLst>
          </p:nvPr>
        </p:nvGraphicFramePr>
        <p:xfrm>
          <a:off x="180654" y="1007397"/>
          <a:ext cx="11830691" cy="4897345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some of the reasons families are important.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families can do for us.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other people who are in our lives.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177774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Draw a picture of a family.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if the people in each scenario are families.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reasons why family members are important and identify these reasons within the scenarios about different families.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story and identify other people if our lives apart from family.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someone who cares for them in their lives.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if the family scenarios are safe or not and discuss who to talk to for support.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Look at the two jobs that support families and decide what would happen if they didn’t do their jobs.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Family, relatives, friends, acquaintances, trusted adults, refuse collector, childminder, librarian, stability, food, clothes, warmth, happiness.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1DD816D7-9CCE-981C-3EBB-39B38667FBCA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3371515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836276-E678-8626-EE66-0811DAC14D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F8C9E78-F080-C66A-AA89-94EBCB85D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are exercise and sleep good for us?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8018407-D8CC-4214-5F54-FF8306149A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38632"/>
              </p:ext>
            </p:extLst>
          </p:nvPr>
        </p:nvGraphicFramePr>
        <p:xfrm>
          <a:off x="180654" y="1007397"/>
          <a:ext cx="11830691" cy="4856197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Give reasons why sleep is good for us.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Give reasons why being active is good for us.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ways we can make good choices to help us be more active and sleep better.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177774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Say which people can keep us healthy and explain how.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being active and exercise are.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Try physical activities and see what happens to their breathing and heartbeat.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a story and answer questions about it.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why we need sleep and how long we need to sleep for.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whether examples on the slide are good or bad for sleep.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healthy sleep habits they might want to try.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Practise calming breathing.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Make healthy choices for the characters to help them have better routines to be more active and sleep better.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Sleep, active, exercise, bedtime, heart, breathing, happy, calm, relaxed, screen time, routine.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4CCBE31-D2D1-26C1-ECE0-9F9F04626EF9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220974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6D7D1A-6E7A-9D3A-4E1A-C03133E9B3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70B9DFC-9FC7-5E81-5B52-47EF0795D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Which foods are good for us?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AAB3430-90F0-3958-E3B3-A60AAB9C58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2187642"/>
              </p:ext>
            </p:extLst>
          </p:nvPr>
        </p:nvGraphicFramePr>
        <p:xfrm>
          <a:off x="180654" y="1117487"/>
          <a:ext cx="11830691" cy="4623025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foods that are good for our health.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ways that sugar can impact the body.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ways to look after teeth.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177774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it means to be healthy.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where the foods on the slide come from and whether they are healthy.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if example meals are balanced and healthy.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the impact that eating too much sugar has on the body.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the function of teeth and how to keep teeth healthy.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the impact that eating too much sugar has on teeth.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ways to make the meal on the slide healthier.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Explore the different jobs that keep people healthy.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Healthy, fruits, vegetables, teeth, cavity, cavities, sugar, dentist, hygienist, dental nurse, toothbrush, fluoride, toothpaste, meal.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E1B3CFA-0F8E-19AE-B92F-0867B4DCBDF9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6752992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368C89-3D5B-F334-31E2-2D898B2295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B7128C2-31B8-1B0C-1BBC-D385F42AC6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people stay safe and happy at home?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BA3F2B5-F878-97BF-E167-DCEB606738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0324569"/>
              </p:ext>
            </p:extLst>
          </p:nvPr>
        </p:nvGraphicFramePr>
        <p:xfrm>
          <a:off x="180654" y="1574687"/>
          <a:ext cx="11830691" cy="3799299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risks and hazards in the home.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how to keep safe around common household hazards.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Be able to ask for help if they see a risk or hazard.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177774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State if something is safe or unsafe.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Consider hazards that might be at home.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a story and decide safe choices for the character.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Suggest how to make risky situations safer.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Practise asking for help when there is a risk.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discuss a job that involves checking safety.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Safe, unsafe, hazard, risk, dangerous, lighter, medicines, cleaning products.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17E89CBD-523E-0FBE-1855-76F3591ECBA7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3959149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45F6B1-B326-D234-3239-D3D476D0A4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90CCB2D-00E5-2D33-6A12-F0522B48C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people stay safe and happy out and about?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E7F3AFA-5E1F-3F07-0533-02E826CC18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6018541"/>
              </p:ext>
            </p:extLst>
          </p:nvPr>
        </p:nvGraphicFramePr>
        <p:xfrm>
          <a:off x="180654" y="1686701"/>
          <a:ext cx="11830691" cy="3484597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safe ways to cross a road.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Follow The Green Cross Code (some children may still need support doing this).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some safe strangers they can ask for help.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the safest choice when crossing a road.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Practise and recall The Green Cross Code for crossing roads.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Apply their knowledge of The Green Cross Code to teach someone how to cross the road.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Evaluate which choice is safest in a scenario.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safe strangers.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The Green Cross Code, crossing, safe choice, safe stranger, think, stop, look, listen, wait.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F082478-0FB0-F132-1BFC-9DB43AF41EAB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1473259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7065AD-6C25-DD88-5983-125AE991C5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99FD499-33AF-7699-22D7-6EC620DE93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the names of different feelings?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D6B32B0-8884-3C36-8E3B-F218389FAF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408950"/>
              </p:ext>
            </p:extLst>
          </p:nvPr>
        </p:nvGraphicFramePr>
        <p:xfrm>
          <a:off x="180654" y="1074959"/>
          <a:ext cx="11830691" cy="4665253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Name and recognise some emotions.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recognising and sharing feelings is helpful.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people can feel different emotions at different times.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177774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the pictures and decide how each person is feeling.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decide which emotions the person is feeling and why they might feel that way.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emotions which people can recognise.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Practise recognising emptions within a role play.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scenarios and decide why they need help, who they could ask, and how they could ask.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story and decide on the emotions they are feeling, and who and how to ask for help.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practise a random act of kindness.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7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Emotions, feelings, colleague, happy, sad, proud, nervous, scared, worried, down. kindness, nature, thankful, grateful, breathing.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D9FF4E8-BFA0-655D-4351-6089B582BD4F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40839459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A39DFF-ACF7-46CF-7166-1B9CD60306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6B3556B-7045-7912-4D2C-01AB9F7C43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</a:t>
            </a:r>
            <a:r>
              <a:rPr lang="en-GB" sz="3200" b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harms or </a:t>
            </a: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helps people’s bodies and minds?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B8FEDFC-F363-43AB-0224-9DB381A241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6796631"/>
              </p:ext>
            </p:extLst>
          </p:nvPr>
        </p:nvGraphicFramePr>
        <p:xfrm>
          <a:off x="180654" y="1528967"/>
          <a:ext cx="11830691" cy="3800065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things that can be helpful for bodies and minds.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things that can be harmful for bodies and minds.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Say whether the pictures are good or bad for our bodies and minds.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what medicines are, how they make people feel, and how to safely use them.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which items are dangerous to put into/on different parts of the body.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decide on the impact they have on the character.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decide how each character should stay safe.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Explore the jobs that keep people safe and explain how.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Harmful, helpful, medicines, ears, eyes, mouths, noses, skin, addiction, sugar, caffeine, tea, coffee, alcohol, bodies, minds.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5237E11-15E8-F869-8159-3C61C1D5A5FE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301600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D336D6-42A9-F9E7-0D44-94E94F63EE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D4751E4-0D28-28FE-AE56-D8261C5CA3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privacy and what should be private?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9975A49-C78F-8A89-DFD7-A0A50C813A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070245"/>
              </p:ext>
            </p:extLst>
          </p:nvPr>
        </p:nvGraphicFramePr>
        <p:xfrm>
          <a:off x="180654" y="1039867"/>
          <a:ext cx="11830691" cy="4897345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Describe what “private” and “permission” mean.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private parts of their body.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trusted adults they can talk to if they have concerns.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they could respect someone’s privacy.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connection between four pictures.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the concepts of privacy and permission, and see how they apply in a range of scenarios.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private body parts and recognise why people have underwear.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Recall advice about keeping bodies and private parts safe, using advice from the NSPCC’s Talk PANTS programme.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Suggest ways to respect people’s privacy at home and in school.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discuss jobs which involve asking for permission.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Private, privacy, permission, trusted adult, private parts, vulva, vagina, penis, testicles, bottom, buttocks, nipples.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C8F66530-FA0C-2856-3F25-D17D135229D5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6623415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03887F-695E-5E81-E47D-7EDBE82745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5134641-85C7-1FC4-18A9-E51EA2356B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personal boundaries?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558CB83-8F7B-B4C3-B441-3FD2977C4E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6459246"/>
              </p:ext>
            </p:extLst>
          </p:nvPr>
        </p:nvGraphicFramePr>
        <p:xfrm>
          <a:off x="180654" y="1390741"/>
          <a:ext cx="11830691" cy="4033237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that people have different personal boundaries.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and describe some personal boundaries.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what is and what is not okay in some social situations.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Rate how they feel on a scale in different situations.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personal boundaries are and consider their own.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what is and what is not okay in different social situations.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Evaluate another child’s relationships in different scenarios and suggest good choices they can make to improve them.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what to do if someone doesn’t respect your boundaries.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discuss a situation involving permission at work.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Personal boundaries, comfortable, uncomfortable, permission, respect, trusted adult.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208F508F-2744-FDDA-64D6-FE9E8816BF3F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5298888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E86241-5CDD-3961-F4F0-25BADB7851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B6F5A83-3423-014B-3340-D91535846A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the names of the different body parts?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87C1DB2-0699-D885-0DDF-C8C09668DF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0326532"/>
              </p:ext>
            </p:extLst>
          </p:nvPr>
        </p:nvGraphicFramePr>
        <p:xfrm>
          <a:off x="180654" y="1295046"/>
          <a:ext cx="11830691" cy="4307557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Name some different body parts.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Know the scientific names for different private parts.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keep body parts private.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Compare the male and female animals.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Sing the song and list some different body parts.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Make up a new song with different body parts.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that some body parts are private and how to keep these private.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the names of different private parts and where they are on the body.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what to do and say if people don’t respect bodily privacy by exploring the scenarios.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Name the body parts on the diagram.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Decide which body part each job works with.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Genitals, vulva, vagina, penis, testicles, scrotum, bottom, buttocks, nipples, consent, privacy.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92C9B9E-8336-5817-D185-377655880D58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9010396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8CCD3C-E82B-D1A9-55F4-24D3A01A09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62B4DFB-7AF7-6754-85AD-C8CFEC5A78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money?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9D917BD-7B77-CE2F-4A6B-4BB98BE106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6273141"/>
              </p:ext>
            </p:extLst>
          </p:nvPr>
        </p:nvGraphicFramePr>
        <p:xfrm>
          <a:off x="180654" y="1273275"/>
          <a:ext cx="11830691" cy="4348705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money is and what it is used for.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Suggest some different ways to pay for things.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how to keep money safe.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3024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Recall current knowledge about money in a quiz.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different ways to pay for things.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how adults and children can get money.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what people spend money on.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how to keep money safe.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Recall new learning in a quiz.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compare salaries of three different jobs.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Money, bank, bank account, bank card, contactless, cash, phone, smartwatch, pocket money, need, want, free, salary.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CC2C1FD1-B084-0197-DEB0-E5C7AF85BEB6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42492353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FBA742-ED7A-C525-1430-4D47ECA577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3BAB5D6-B010-9CE2-70C1-DDF907373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are people the same and different?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4F1DDC0-DD1F-6493-FA0E-FF773DEBDA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5899352"/>
              </p:ext>
            </p:extLst>
          </p:nvPr>
        </p:nvGraphicFramePr>
        <p:xfrm>
          <a:off x="180654" y="1656047"/>
          <a:ext cx="11830691" cy="3484597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they all have likes and dislikes.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different people have different interests.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Respectfully respond to differences.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3024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likes and dislikes.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story and answer the questions.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Ask other children what they like and respectfully respond to differences.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 and say how the characters could be more respectful.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Listen to the scenario and say how the characters were being respectful at work.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Respect, likes, dislikes, differences, culture, friends, kindness.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6895E0A9-2651-1739-511A-73A5315C9463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327239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5259D3-4936-A445-51A4-9539E974DB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9F6857B-E410-6117-FC1F-ED85ACFB5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does it mean to be in a group?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4183DC1-BD67-5EA9-60C8-DDE7E5986E03}"/>
              </a:ext>
            </a:extLst>
          </p:cNvPr>
          <p:cNvGraphicFramePr>
            <a:graphicFrameLocks noGrp="1"/>
          </p:cNvGraphicFramePr>
          <p:nvPr/>
        </p:nvGraphicFramePr>
        <p:xfrm>
          <a:off x="180654" y="1656047"/>
          <a:ext cx="11830691" cy="3484597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they all have likes and dislikes.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different people have different interests.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Respectfully respond to differences.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3024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likes and dislikes.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story and answer the questions.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Ask other children what they like and respectfully respond to differences.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 and say how the characters could be more respectful.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Listen to the scenario and say how the characters were being respectful at work.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Respect, likes, dislikes, differences, culture, friends, kindness.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5E7433D-1CB9-80B8-04F4-1BA446DE5FC7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5135823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F1E372-5C3D-3B8B-40E5-7F1DECCDA8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D3AE179-06F6-511B-1050-656667B0A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Who can I trust to ask for help?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7524F88-CE2D-98BF-3163-93BF3DBEB8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4023974"/>
              </p:ext>
            </p:extLst>
          </p:nvPr>
        </p:nvGraphicFramePr>
        <p:xfrm>
          <a:off x="180654" y="1391807"/>
          <a:ext cx="11830691" cy="4074385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Say who can help them at school.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Find help within the classroom.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Say how to contact emergency services.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3024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who helps them at school.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the steps that can be taken when they need help in the classroom.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a character can receive help in the classroom.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a video about the emergency services.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the steps of what to do in an emergency and act out what to do if you see a fire.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Role play two scenarios about asking for help.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Fire service, emergency call handler, police, ambulance, headteacher, teacher, teaching assistant, office staff, lunchtime supervisor, friends, emergency, manners, please, thanks.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0B4F67B6-43BC-39B9-BDCC-71F620963C8C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42943591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5B98E0-F0B6-1E5D-F03D-D60E049F12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F561CC3-18E6-DF4D-84BA-C401E9533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 we run a shop together?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C2748B1-EFDA-DC73-1F69-BC2AB885D4B3}"/>
              </a:ext>
            </a:extLst>
          </p:cNvPr>
          <p:cNvGraphicFramePr>
            <a:graphicFrameLocks noGrp="1"/>
          </p:cNvGraphicFramePr>
          <p:nvPr/>
        </p:nvGraphicFramePr>
        <p:xfrm>
          <a:off x="180654" y="1528967"/>
          <a:ext cx="11830691" cy="3525745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language used by sales assistants and customers in shops.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Use language used by sales assistants and customers within a shop.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3024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which jobs help to keep people healthy.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a video and think of a question you could ask.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Practice using language that people would use in a shop.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Role play being in a shop and practise using the language practiced.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which role they enjoyed more. 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Farmer, plumber, doctor, chef, teacher, parents, carers,  stationery, sales assistant, customer, coworker, please, thank you.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357813E-029F-997E-0C9A-089707E78EF3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6208321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4CD707-6857-7487-13A0-6DE27801D6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E1DC681-A208-8BAC-E805-74EFFF6558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I volunteer?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0FFEA53-825B-899A-E1A1-29AED4FB34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8609241"/>
              </p:ext>
            </p:extLst>
          </p:nvPr>
        </p:nvGraphicFramePr>
        <p:xfrm>
          <a:off x="180654" y="1528967"/>
          <a:ext cx="11830691" cy="3800065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a volunteer is.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ways they can volunteer at school or at home.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stay safe when volunteering.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3024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ways they can help in the classroom.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a video about volunteering and explain what volunteers are.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scenarios and say whether each person is volunteering.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ways people can stay safe when volunteering.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examples of how they can volunteer at school or at home and role play doing them.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Volunteer, volunteering, chores, people, animals, the environment, librarian, paid, animal shelter.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680E529C-DAAE-35A2-6FC8-5C8EC6493223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2628212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27078C-8D3A-9D4A-3740-00E082C320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8DF8DB9-440B-A5B8-A1A7-6FA1410D7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are jobs in the past different to now?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55A7F82-E202-088B-2C05-C10131A4B1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6408741"/>
              </p:ext>
            </p:extLst>
          </p:nvPr>
        </p:nvGraphicFramePr>
        <p:xfrm>
          <a:off x="180654" y="1391807"/>
          <a:ext cx="11830691" cy="4074385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that jobs are shown differently in stories.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ways that technology can help people with their jobs.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that jobs in the past are different to jobs now.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3024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Use the pictures to decide which of the jobs help people.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Peter’s farm and identify the tools he used in his job.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Julia’s farm and identify the tools she used in her job.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in pairs how the farms in the stories are different.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which story was set in the past and which was set in the present.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which farmer had the easier job.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Farm, farmer, milk, bucket, stool, udders, sickle, scythe, wheat, basket, fruit, pump, watering can, milking machine, combine harvester, robotic harvester, irrigation system.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BD5E938-5EA7-B2CB-9392-279DCC5B913D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1952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224342-9B55-7ABA-44C2-9CFEC5F5A4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92FD005-0495-A26F-541D-5DBD70F302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jobs do people around me do?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C79D8E2-D540-E077-8653-BBBF6402E2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5275861"/>
              </p:ext>
            </p:extLst>
          </p:nvPr>
        </p:nvGraphicFramePr>
        <p:xfrm>
          <a:off x="180654" y="1487501"/>
          <a:ext cx="11830691" cy="3800065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883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jobs are made up of tasks.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similarities and difference between some jobs.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Link some jobs to different subjects at school.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3024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jobs that people in school do.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Say if they know anyone who does the jobs on the slides.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the jobs with the tasks the job involves.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two jobs are similar and different.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Say which school subjects could help with each of the jobs.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Similarities, differences, beekeeper, vet, gardener, nurse, animal rescuer, farmer, subjects, tasks.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7F99B25-584A-C989-2401-502EB995AF02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74403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1966E9-740D-772C-D641-4979ABFF05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E2BE346-A0B5-3FA0-3522-633FD1DE11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Who do I look up to?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D738F6B-0B0A-DF32-C545-F6D5631663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3825011"/>
              </p:ext>
            </p:extLst>
          </p:nvPr>
        </p:nvGraphicFramePr>
        <p:xfrm>
          <a:off x="180654" y="1639900"/>
          <a:ext cx="11830691" cy="3484597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a role model is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Give some examples of role models.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five things they enjoy.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stories about two inspiring people and answer questions.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what role models are and think of some examples.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Draw a role model.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classmates’ role models and decide if they make good role models.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Answer the reflection questions.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Role model, scientist, Paralympian, sprinter, artist, space scientist.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93E2503D-D8DF-F0AE-98DC-24298A2244C2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  <a:endParaRPr lang="en-GB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3727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01163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6880</TotalTime>
  <Words>3648</Words>
  <Application>Microsoft Office PowerPoint</Application>
  <PresentationFormat>Widescreen</PresentationFormat>
  <Paragraphs>437</Paragraphs>
  <Slides>26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Calibri</vt:lpstr>
      <vt:lpstr>Calibri Light</vt:lpstr>
      <vt:lpstr>Open Sans</vt:lpstr>
      <vt:lpstr>Open Sans</vt:lpstr>
      <vt:lpstr>Office Theme</vt:lpstr>
      <vt:lpstr>4_Office Theme</vt:lpstr>
      <vt:lpstr>PowerPoint Presentation</vt:lpstr>
      <vt:lpstr>Unifrog’s primary PSHE and careers curriculum</vt:lpstr>
      <vt:lpstr>Unifrog’s Year 1 curriculum</vt:lpstr>
      <vt:lpstr>How can I make friends?</vt:lpstr>
      <vt:lpstr>What is unkind behaviour?</vt:lpstr>
      <vt:lpstr>What do people use the internet for?</vt:lpstr>
      <vt:lpstr>Why is family important?</vt:lpstr>
      <vt:lpstr>Why are exercise and sleep good for us?</vt:lpstr>
      <vt:lpstr>Which foods are good for us?</vt:lpstr>
      <vt:lpstr>How can people stay safe and happy at home?</vt:lpstr>
      <vt:lpstr>How can people stay safe and happy out and about?</vt:lpstr>
      <vt:lpstr>What are the names of different feelings?</vt:lpstr>
      <vt:lpstr>What harms or helps people’s bodies and minds?</vt:lpstr>
      <vt:lpstr>What is privacy and what should be private?</vt:lpstr>
      <vt:lpstr>What are personal boundaries?</vt:lpstr>
      <vt:lpstr>What are the names of the different body parts?</vt:lpstr>
      <vt:lpstr>What is money?</vt:lpstr>
      <vt:lpstr>How are people the same and different?</vt:lpstr>
      <vt:lpstr>What does it mean to be in a group?</vt:lpstr>
      <vt:lpstr>Who can I trust to ask for help?</vt:lpstr>
      <vt:lpstr>Can we run a shop together?</vt:lpstr>
      <vt:lpstr>How can I volunteer?</vt:lpstr>
      <vt:lpstr>How are jobs in the past different to now?</vt:lpstr>
      <vt:lpstr>What jobs do people around me do?</vt:lpstr>
      <vt:lpstr>Who do I look up to?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Adkins</dc:creator>
  <cp:lastModifiedBy>Gemma Barlow</cp:lastModifiedBy>
  <cp:revision>623</cp:revision>
  <dcterms:created xsi:type="dcterms:W3CDTF">2021-12-13T14:38:16Z</dcterms:created>
  <dcterms:modified xsi:type="dcterms:W3CDTF">2026-06-24T11:02:54Z</dcterms:modified>
</cp:coreProperties>
</file>