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"/>
  </p:notesMasterIdLst>
  <p:sldIdLst>
    <p:sldId id="256" r:id="rId2"/>
    <p:sldId id="257" r:id="rId3"/>
    <p:sldId id="258" r:id="rId4"/>
    <p:sldId id="259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4" autoAdjust="0"/>
    <p:restoredTop sz="94660"/>
  </p:normalViewPr>
  <p:slideViewPr>
    <p:cSldViewPr snapToGrid="0">
      <p:cViewPr varScale="1">
        <p:scale>
          <a:sx n="91" d="100"/>
          <a:sy n="91" d="100"/>
        </p:scale>
        <p:origin x="534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74D48C3-754B-4853-BB3C-3FCC05E04AEA}" type="datetimeFigureOut">
              <a:rPr lang="en-GB" smtClean="0"/>
              <a:t>30/01/2022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84FB96C-70A2-4D17-B183-024B1F15A7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731442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8" name="Shape 328"/>
          <p:cNvSpPr>
            <a:spLocks noGrp="1" noRot="1" noChangeAspect="1"/>
          </p:cNvSpPr>
          <p:nvPr>
            <p:ph type="sldImg" idx="2"/>
          </p:nvPr>
        </p:nvSpPr>
        <p:spPr>
          <a:xfrm>
            <a:off x="2697163" y="509588"/>
            <a:ext cx="4532312" cy="2549525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29" name="Shape 329"/>
          <p:cNvSpPr txBox="1">
            <a:spLocks noGrp="1"/>
          </p:cNvSpPr>
          <p:nvPr>
            <p:ph type="body" idx="1"/>
          </p:nvPr>
        </p:nvSpPr>
        <p:spPr>
          <a:xfrm>
            <a:off x="992664" y="3228896"/>
            <a:ext cx="7941310" cy="3058954"/>
          </a:xfrm>
          <a:prstGeom prst="rect">
            <a:avLst/>
          </a:prstGeom>
        </p:spPr>
        <p:txBody>
          <a:bodyPr wrap="square" lIns="91425" tIns="91425" rIns="91425" bIns="91425" anchor="t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84104876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CB8DAE-BE13-4AAA-AAC5-A29121F9C492}" type="datetimeFigureOut">
              <a:rPr lang="en-GB" smtClean="0"/>
              <a:t>30/01/2022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A0AA84-60BD-4B32-9BE5-CC3FC3A2FB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80945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CB8DAE-BE13-4AAA-AAC5-A29121F9C492}" type="datetimeFigureOut">
              <a:rPr lang="en-GB" smtClean="0"/>
              <a:t>30/01/2022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A0AA84-60BD-4B32-9BE5-CC3FC3A2FB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79031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CB8DAE-BE13-4AAA-AAC5-A29121F9C492}" type="datetimeFigureOut">
              <a:rPr lang="en-GB" smtClean="0"/>
              <a:t>30/01/2022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A0AA84-60BD-4B32-9BE5-CC3FC3A2FB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666926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CB8DAE-BE13-4AAA-AAC5-A29121F9C492}" type="datetimeFigureOut">
              <a:rPr lang="en-GB" smtClean="0"/>
              <a:t>30/01/2022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A0AA84-60BD-4B32-9BE5-CC3FC3A2FB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45483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CB8DAE-BE13-4AAA-AAC5-A29121F9C492}" type="datetimeFigureOut">
              <a:rPr lang="en-GB" smtClean="0"/>
              <a:t>30/01/2022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A0AA84-60BD-4B32-9BE5-CC3FC3A2FB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34705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CB8DAE-BE13-4AAA-AAC5-A29121F9C492}" type="datetimeFigureOut">
              <a:rPr lang="en-GB" smtClean="0"/>
              <a:t>30/01/2022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A0AA84-60BD-4B32-9BE5-CC3FC3A2FB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32230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CB8DAE-BE13-4AAA-AAC5-A29121F9C492}" type="datetimeFigureOut">
              <a:rPr lang="en-GB" smtClean="0"/>
              <a:t>30/01/2022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A0AA84-60BD-4B32-9BE5-CC3FC3A2FB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99947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CB8DAE-BE13-4AAA-AAC5-A29121F9C492}" type="datetimeFigureOut">
              <a:rPr lang="en-GB" smtClean="0"/>
              <a:t>30/01/2022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A0AA84-60BD-4B32-9BE5-CC3FC3A2FB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72829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CB8DAE-BE13-4AAA-AAC5-A29121F9C492}" type="datetimeFigureOut">
              <a:rPr lang="en-GB" smtClean="0"/>
              <a:t>30/01/2022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A0AA84-60BD-4B32-9BE5-CC3FC3A2FB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04705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CB8DAE-BE13-4AAA-AAC5-A29121F9C492}" type="datetimeFigureOut">
              <a:rPr lang="en-GB" smtClean="0"/>
              <a:t>30/01/2022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A0AA84-60BD-4B32-9BE5-CC3FC3A2FB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70234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CB8DAE-BE13-4AAA-AAC5-A29121F9C492}" type="datetimeFigureOut">
              <a:rPr lang="en-GB" smtClean="0"/>
              <a:t>30/01/2022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A0AA84-60BD-4B32-9BE5-CC3FC3A2FB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8219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CB8DAE-BE13-4AAA-AAC5-A29121F9C492}" type="datetimeFigureOut">
              <a:rPr lang="en-GB" smtClean="0"/>
              <a:t>30/01/2022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A0AA84-60BD-4B32-9BE5-CC3FC3A2FB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20398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5976087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Monday 31st January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008026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Spellings</a:t>
            </a:r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7189075" y="1930400"/>
            <a:ext cx="3258207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rgbClr val="FF0000"/>
                </a:solidFill>
              </a:rPr>
              <a:t>Complete the next page of your</a:t>
            </a:r>
          </a:p>
          <a:p>
            <a:pPr algn="ctr"/>
            <a:r>
              <a:rPr lang="en-GB" sz="2800" dirty="0">
                <a:solidFill>
                  <a:srgbClr val="FF0000"/>
                </a:solidFill>
              </a:rPr>
              <a:t>s</a:t>
            </a:r>
            <a:r>
              <a:rPr lang="en-GB" sz="2800" dirty="0" smtClean="0">
                <a:solidFill>
                  <a:srgbClr val="FF0000"/>
                </a:solidFill>
              </a:rPr>
              <a:t>pelling booklet</a:t>
            </a:r>
            <a:endParaRPr lang="en-GB" sz="2800" dirty="0">
              <a:solidFill>
                <a:srgbClr val="FF0000"/>
              </a:solidFill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26071" y="975221"/>
            <a:ext cx="2107816" cy="46803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0101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2" name="Shape 33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06089" y="1456431"/>
            <a:ext cx="1035199" cy="1392888"/>
          </a:xfrm>
          <a:prstGeom prst="rect">
            <a:avLst/>
          </a:prstGeom>
          <a:noFill/>
          <a:ln>
            <a:noFill/>
          </a:ln>
        </p:spPr>
      </p:pic>
      <p:pic>
        <p:nvPicPr>
          <p:cNvPr id="333" name="Shape 33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26568" y="3164849"/>
            <a:ext cx="994243" cy="1352919"/>
          </a:xfrm>
          <a:prstGeom prst="rect">
            <a:avLst/>
          </a:prstGeom>
          <a:noFill/>
          <a:ln>
            <a:noFill/>
          </a:ln>
        </p:spPr>
      </p:pic>
      <p:pic>
        <p:nvPicPr>
          <p:cNvPr id="334" name="Shape 334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502161" y="4941168"/>
            <a:ext cx="819175" cy="1765645"/>
          </a:xfrm>
          <a:prstGeom prst="rect">
            <a:avLst/>
          </a:prstGeom>
          <a:noFill/>
          <a:ln>
            <a:noFill/>
          </a:ln>
        </p:spPr>
      </p:pic>
      <p:sp>
        <p:nvSpPr>
          <p:cNvPr id="338" name="Shape 338"/>
          <p:cNvSpPr txBox="1"/>
          <p:nvPr/>
        </p:nvSpPr>
        <p:spPr>
          <a:xfrm>
            <a:off x="7271475" y="1497075"/>
            <a:ext cx="128400" cy="13116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2" name="Rectangle 1"/>
          <p:cNvSpPr/>
          <p:nvPr/>
        </p:nvSpPr>
        <p:spPr>
          <a:xfrm>
            <a:off x="5879975" y="6077638"/>
            <a:ext cx="6120681" cy="735737"/>
          </a:xfrm>
          <a:prstGeom prst="rect">
            <a:avLst/>
          </a:prstGeom>
          <a:solidFill>
            <a:srgbClr val="DDBFFD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 smtClean="0">
                <a:solidFill>
                  <a:srgbClr val="7030A0"/>
                </a:solidFill>
              </a:rPr>
              <a:t>Mastery:</a:t>
            </a:r>
          </a:p>
          <a:p>
            <a:pPr algn="ctr"/>
            <a:r>
              <a:rPr lang="en-GB" sz="2000" dirty="0" smtClean="0">
                <a:solidFill>
                  <a:srgbClr val="7030A0"/>
                </a:solidFill>
              </a:rPr>
              <a:t>Create and answer your own R.I.C questions.</a:t>
            </a:r>
          </a:p>
        </p:txBody>
      </p:sp>
      <p:sp>
        <p:nvSpPr>
          <p:cNvPr id="14" name="Shape 335"/>
          <p:cNvSpPr txBox="1"/>
          <p:nvPr/>
        </p:nvSpPr>
        <p:spPr>
          <a:xfrm>
            <a:off x="1423415" y="1990002"/>
            <a:ext cx="4450626" cy="64691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t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en-GB" sz="2400" dirty="0" smtClean="0"/>
              <a:t>What is carved into the chest?</a:t>
            </a:r>
          </a:p>
        </p:txBody>
      </p:sp>
      <p:sp>
        <p:nvSpPr>
          <p:cNvPr id="15" name="Shape 336"/>
          <p:cNvSpPr txBox="1"/>
          <p:nvPr/>
        </p:nvSpPr>
        <p:spPr>
          <a:xfrm>
            <a:off x="1321337" y="4869160"/>
            <a:ext cx="4558638" cy="1872207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t" anchorCtr="0">
            <a:noAutofit/>
          </a:bodyPr>
          <a:lstStyle/>
          <a:p>
            <a:pPr lvl="0" rtl="0">
              <a:spcBef>
                <a:spcPts val="0"/>
              </a:spcBef>
            </a:pPr>
            <a:r>
              <a:rPr lang="en-GB" sz="2400" dirty="0" smtClean="0"/>
              <a:t>Comment on the poet’s layout choices (rhyme, regular or irregular, use of punctuation, stanzas)</a:t>
            </a:r>
          </a:p>
          <a:p>
            <a:pPr lvl="0" algn="r" rtl="0">
              <a:spcBef>
                <a:spcPts val="0"/>
              </a:spcBef>
            </a:pPr>
            <a:endParaRPr lang="en-GB" sz="2400" dirty="0" smtClean="0"/>
          </a:p>
        </p:txBody>
      </p:sp>
      <p:sp>
        <p:nvSpPr>
          <p:cNvPr id="16" name="Shape 337"/>
          <p:cNvSpPr txBox="1"/>
          <p:nvPr/>
        </p:nvSpPr>
        <p:spPr>
          <a:xfrm>
            <a:off x="1423415" y="3164849"/>
            <a:ext cx="4456559" cy="1623075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t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en-GB" sz="2400" dirty="0" smtClean="0"/>
              <a:t>What do you think may be in the chest? Why do you think that?</a:t>
            </a:r>
          </a:p>
        </p:txBody>
      </p:sp>
      <p:sp>
        <p:nvSpPr>
          <p:cNvPr id="11" name="Rectangle 10"/>
          <p:cNvSpPr/>
          <p:nvPr/>
        </p:nvSpPr>
        <p:spPr>
          <a:xfrm>
            <a:off x="5879974" y="3776"/>
            <a:ext cx="6312025" cy="400888"/>
          </a:xfrm>
          <a:prstGeom prst="rect">
            <a:avLst/>
          </a:prstGeom>
          <a:solidFill>
            <a:srgbClr val="BCEEBC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 smtClean="0">
                <a:solidFill>
                  <a:srgbClr val="00B050"/>
                </a:solidFill>
              </a:rPr>
              <a:t>Poem: The Oak Chest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5903029" y="598638"/>
            <a:ext cx="6336704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solidFill>
                  <a:srgbClr val="0070C0"/>
                </a:solidFill>
              </a:rPr>
              <a:t>Darkness. Can  you see anything?</a:t>
            </a:r>
          </a:p>
          <a:p>
            <a:r>
              <a:rPr lang="en-GB" sz="2400" dirty="0" smtClean="0">
                <a:solidFill>
                  <a:srgbClr val="0070C0"/>
                </a:solidFill>
              </a:rPr>
              <a:t>The room feels empty now.</a:t>
            </a:r>
          </a:p>
          <a:p>
            <a:r>
              <a:rPr lang="en-GB" sz="2400" dirty="0" smtClean="0">
                <a:solidFill>
                  <a:srgbClr val="0070C0"/>
                </a:solidFill>
              </a:rPr>
              <a:t>Wait. There’s a great oak chest</a:t>
            </a:r>
          </a:p>
          <a:p>
            <a:r>
              <a:rPr lang="en-GB" sz="2400" dirty="0">
                <a:solidFill>
                  <a:srgbClr val="0070C0"/>
                </a:solidFill>
              </a:rPr>
              <a:t>i</a:t>
            </a:r>
            <a:r>
              <a:rPr lang="en-GB" sz="2400" dirty="0" smtClean="0">
                <a:solidFill>
                  <a:srgbClr val="0070C0"/>
                </a:solidFill>
              </a:rPr>
              <a:t>n the corner. You saw it</a:t>
            </a:r>
          </a:p>
          <a:p>
            <a:endParaRPr lang="en-GB" sz="2400" dirty="0">
              <a:solidFill>
                <a:srgbClr val="0070C0"/>
              </a:solidFill>
            </a:endParaRPr>
          </a:p>
          <a:p>
            <a:r>
              <a:rPr lang="en-GB" sz="2400" dirty="0" smtClean="0">
                <a:solidFill>
                  <a:srgbClr val="0070C0"/>
                </a:solidFill>
              </a:rPr>
              <a:t>yesterday, late. Come on. Your hand.</a:t>
            </a:r>
          </a:p>
          <a:p>
            <a:r>
              <a:rPr lang="en-GB" sz="2400" dirty="0" smtClean="0">
                <a:solidFill>
                  <a:srgbClr val="0070C0"/>
                </a:solidFill>
              </a:rPr>
              <a:t>Feel these carvings. A forest, a king</a:t>
            </a:r>
          </a:p>
          <a:p>
            <a:r>
              <a:rPr lang="en-GB" sz="2400" dirty="0">
                <a:solidFill>
                  <a:srgbClr val="0070C0"/>
                </a:solidFill>
              </a:rPr>
              <a:t>l</a:t>
            </a:r>
            <a:r>
              <a:rPr lang="en-GB" sz="2400" dirty="0" smtClean="0">
                <a:solidFill>
                  <a:srgbClr val="0070C0"/>
                </a:solidFill>
              </a:rPr>
              <a:t>ying under trees, an arrow,</a:t>
            </a:r>
          </a:p>
          <a:p>
            <a:r>
              <a:rPr lang="en-GB" sz="2400" dirty="0">
                <a:solidFill>
                  <a:srgbClr val="0070C0"/>
                </a:solidFill>
              </a:rPr>
              <a:t>r</a:t>
            </a:r>
            <a:r>
              <a:rPr lang="en-GB" sz="2400" dirty="0" smtClean="0">
                <a:solidFill>
                  <a:srgbClr val="0070C0"/>
                </a:solidFill>
              </a:rPr>
              <a:t>emember? A shield, a date.</a:t>
            </a:r>
          </a:p>
          <a:p>
            <a:endParaRPr lang="en-GB" sz="2400" dirty="0">
              <a:solidFill>
                <a:srgbClr val="0070C0"/>
              </a:solidFill>
            </a:endParaRPr>
          </a:p>
          <a:p>
            <a:r>
              <a:rPr lang="en-GB" sz="2400" dirty="0" smtClean="0">
                <a:solidFill>
                  <a:srgbClr val="0070C0"/>
                </a:solidFill>
              </a:rPr>
              <a:t>And inside? Shall we open it?</a:t>
            </a:r>
          </a:p>
          <a:p>
            <a:endParaRPr lang="en-GB" sz="2400" dirty="0">
              <a:solidFill>
                <a:srgbClr val="0070C0"/>
              </a:solidFill>
            </a:endParaRPr>
          </a:p>
          <a:p>
            <a:r>
              <a:rPr lang="en-GB" sz="2400" dirty="0" smtClean="0">
                <a:solidFill>
                  <a:srgbClr val="0070C0"/>
                </a:solidFill>
              </a:rPr>
              <a:t>I said, Shall we open it?</a:t>
            </a:r>
          </a:p>
          <a:p>
            <a:pPr algn="r"/>
            <a:r>
              <a:rPr lang="en-GB" sz="2400" dirty="0" smtClean="0">
                <a:solidFill>
                  <a:srgbClr val="0070C0"/>
                </a:solidFill>
              </a:rPr>
              <a:t>Fred Sedgwick</a:t>
            </a:r>
            <a:endParaRPr lang="en-GB" sz="2400" dirty="0">
              <a:solidFill>
                <a:srgbClr val="0070C0"/>
              </a:solidFill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8311" y="44204"/>
            <a:ext cx="1310754" cy="1304657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439657" y="441428"/>
            <a:ext cx="437972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smtClean="0"/>
              <a:t>Explain why the poet has said </a:t>
            </a:r>
          </a:p>
          <a:p>
            <a:r>
              <a:rPr lang="en-GB" sz="2400" dirty="0" smtClean="0"/>
              <a:t>‘The room feels empty now’.</a:t>
            </a: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23451221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161</Words>
  <Application>Microsoft Office PowerPoint</Application>
  <PresentationFormat>Widescreen</PresentationFormat>
  <Paragraphs>26</Paragraphs>
  <Slides>4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Arial</vt:lpstr>
      <vt:lpstr>Calibri</vt:lpstr>
      <vt:lpstr>Calibri Light</vt:lpstr>
      <vt:lpstr>Office Theme</vt:lpstr>
      <vt:lpstr>PowerPoint Presentation</vt:lpstr>
      <vt:lpstr>Monday 31st January</vt:lpstr>
      <vt:lpstr>Spellings</vt:lpstr>
      <vt:lpstr>PowerPoint Presentation</vt:lpstr>
    </vt:vector>
  </TitlesOfParts>
  <Company>Dunham-On-Trent Primary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Gemma Bradford</dc:creator>
  <cp:lastModifiedBy>Gemma Bradford</cp:lastModifiedBy>
  <cp:revision>1</cp:revision>
  <dcterms:created xsi:type="dcterms:W3CDTF">2022-01-30T15:57:28Z</dcterms:created>
  <dcterms:modified xsi:type="dcterms:W3CDTF">2022-01-30T15:57:45Z</dcterms:modified>
</cp:coreProperties>
</file>