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57" r:id="rId4"/>
    <p:sldId id="258" r:id="rId5"/>
    <p:sldId id="267" r:id="rId6"/>
    <p:sldId id="268" r:id="rId7"/>
    <p:sldId id="269" r:id="rId8"/>
    <p:sldId id="270" r:id="rId9"/>
    <p:sldId id="271" r:id="rId10"/>
    <p:sldId id="272" r:id="rId11"/>
    <p:sldId id="273" r:id="rId12"/>
    <p:sldId id="274" r:id="rId13"/>
    <p:sldId id="275" r:id="rId14"/>
    <p:sldId id="276" r:id="rId15"/>
    <p:sldId id="277" r:id="rId16"/>
    <p:sldId id="278" r:id="rId17"/>
    <p:sldId id="279" r:id="rId18"/>
    <p:sldId id="259" r:id="rId19"/>
    <p:sldId id="260" r:id="rId20"/>
    <p:sldId id="261" r:id="rId21"/>
    <p:sldId id="280" r:id="rId22"/>
    <p:sldId id="281" r:id="rId23"/>
    <p:sldId id="283" r:id="rId24"/>
    <p:sldId id="282" r:id="rId25"/>
    <p:sldId id="284" r:id="rId26"/>
    <p:sldId id="262" r:id="rId27"/>
    <p:sldId id="285" r:id="rId28"/>
    <p:sldId id="286" r:id="rId29"/>
    <p:sldId id="287" r:id="rId30"/>
    <p:sldId id="288" r:id="rId31"/>
    <p:sldId id="289" r:id="rId32"/>
    <p:sldId id="263"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C43FBEA-2B56-451B-BA6F-65066995C821}"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3D3BC7-1FE0-4D7D-942E-ABDC528796D8}" type="slidenum">
              <a:rPr lang="en-GB" smtClean="0"/>
              <a:t>‹#›</a:t>
            </a:fld>
            <a:endParaRPr lang="en-GB"/>
          </a:p>
        </p:txBody>
      </p:sp>
    </p:spTree>
    <p:extLst>
      <p:ext uri="{BB962C8B-B14F-4D97-AF65-F5344CB8AC3E}">
        <p14:creationId xmlns:p14="http://schemas.microsoft.com/office/powerpoint/2010/main" val="7889235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C43FBEA-2B56-451B-BA6F-65066995C821}"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3D3BC7-1FE0-4D7D-942E-ABDC528796D8}" type="slidenum">
              <a:rPr lang="en-GB" smtClean="0"/>
              <a:t>‹#›</a:t>
            </a:fld>
            <a:endParaRPr lang="en-GB"/>
          </a:p>
        </p:txBody>
      </p:sp>
    </p:spTree>
    <p:extLst>
      <p:ext uri="{BB962C8B-B14F-4D97-AF65-F5344CB8AC3E}">
        <p14:creationId xmlns:p14="http://schemas.microsoft.com/office/powerpoint/2010/main" val="3622799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C43FBEA-2B56-451B-BA6F-65066995C821}"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3D3BC7-1FE0-4D7D-942E-ABDC528796D8}" type="slidenum">
              <a:rPr lang="en-GB" smtClean="0"/>
              <a:t>‹#›</a:t>
            </a:fld>
            <a:endParaRPr lang="en-GB"/>
          </a:p>
        </p:txBody>
      </p:sp>
    </p:spTree>
    <p:extLst>
      <p:ext uri="{BB962C8B-B14F-4D97-AF65-F5344CB8AC3E}">
        <p14:creationId xmlns:p14="http://schemas.microsoft.com/office/powerpoint/2010/main" val="2310289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C43FBEA-2B56-451B-BA6F-65066995C821}"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3D3BC7-1FE0-4D7D-942E-ABDC528796D8}" type="slidenum">
              <a:rPr lang="en-GB" smtClean="0"/>
              <a:t>‹#›</a:t>
            </a:fld>
            <a:endParaRPr lang="en-GB"/>
          </a:p>
        </p:txBody>
      </p:sp>
    </p:spTree>
    <p:extLst>
      <p:ext uri="{BB962C8B-B14F-4D97-AF65-F5344CB8AC3E}">
        <p14:creationId xmlns:p14="http://schemas.microsoft.com/office/powerpoint/2010/main" val="25183881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C43FBEA-2B56-451B-BA6F-65066995C821}" type="datetimeFigureOut">
              <a:rPr lang="en-GB" smtClean="0"/>
              <a:t>02/02/2021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63D3BC7-1FE0-4D7D-942E-ABDC528796D8}" type="slidenum">
              <a:rPr lang="en-GB" smtClean="0"/>
              <a:t>‹#›</a:t>
            </a:fld>
            <a:endParaRPr lang="en-GB"/>
          </a:p>
        </p:txBody>
      </p:sp>
    </p:spTree>
    <p:extLst>
      <p:ext uri="{BB962C8B-B14F-4D97-AF65-F5344CB8AC3E}">
        <p14:creationId xmlns:p14="http://schemas.microsoft.com/office/powerpoint/2010/main" val="2459614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C43FBEA-2B56-451B-BA6F-65066995C821}" type="datetimeFigureOut">
              <a:rPr lang="en-GB" smtClean="0"/>
              <a:t>02/02/2021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63D3BC7-1FE0-4D7D-942E-ABDC528796D8}" type="slidenum">
              <a:rPr lang="en-GB" smtClean="0"/>
              <a:t>‹#›</a:t>
            </a:fld>
            <a:endParaRPr lang="en-GB"/>
          </a:p>
        </p:txBody>
      </p:sp>
    </p:spTree>
    <p:extLst>
      <p:ext uri="{BB962C8B-B14F-4D97-AF65-F5344CB8AC3E}">
        <p14:creationId xmlns:p14="http://schemas.microsoft.com/office/powerpoint/2010/main" val="26107394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43FBEA-2B56-451B-BA6F-65066995C821}" type="datetimeFigureOut">
              <a:rPr lang="en-GB" smtClean="0"/>
              <a:t>02/02/2021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63D3BC7-1FE0-4D7D-942E-ABDC528796D8}" type="slidenum">
              <a:rPr lang="en-GB" smtClean="0"/>
              <a:t>‹#›</a:t>
            </a:fld>
            <a:endParaRPr lang="en-GB"/>
          </a:p>
        </p:txBody>
      </p:sp>
    </p:spTree>
    <p:extLst>
      <p:ext uri="{BB962C8B-B14F-4D97-AF65-F5344CB8AC3E}">
        <p14:creationId xmlns:p14="http://schemas.microsoft.com/office/powerpoint/2010/main" val="4166754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C43FBEA-2B56-451B-BA6F-65066995C821}"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3D3BC7-1FE0-4D7D-942E-ABDC528796D8}" type="slidenum">
              <a:rPr lang="en-GB" smtClean="0"/>
              <a:t>‹#›</a:t>
            </a:fld>
            <a:endParaRPr lang="en-GB"/>
          </a:p>
        </p:txBody>
      </p:sp>
    </p:spTree>
    <p:extLst>
      <p:ext uri="{BB962C8B-B14F-4D97-AF65-F5344CB8AC3E}">
        <p14:creationId xmlns:p14="http://schemas.microsoft.com/office/powerpoint/2010/main" val="35100784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C43FBEA-2B56-451B-BA6F-65066995C821}"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3D3BC7-1FE0-4D7D-942E-ABDC528796D8}" type="slidenum">
              <a:rPr lang="en-GB" smtClean="0"/>
              <a:t>‹#›</a:t>
            </a:fld>
            <a:endParaRPr lang="en-GB"/>
          </a:p>
        </p:txBody>
      </p:sp>
    </p:spTree>
    <p:extLst>
      <p:ext uri="{BB962C8B-B14F-4D97-AF65-F5344CB8AC3E}">
        <p14:creationId xmlns:p14="http://schemas.microsoft.com/office/powerpoint/2010/main" val="3816500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C43FBEA-2B56-451B-BA6F-65066995C821}"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3D3BC7-1FE0-4D7D-942E-ABDC528796D8}" type="slidenum">
              <a:rPr lang="en-GB" smtClean="0"/>
              <a:t>‹#›</a:t>
            </a:fld>
            <a:endParaRPr lang="en-GB"/>
          </a:p>
        </p:txBody>
      </p:sp>
    </p:spTree>
    <p:extLst>
      <p:ext uri="{BB962C8B-B14F-4D97-AF65-F5344CB8AC3E}">
        <p14:creationId xmlns:p14="http://schemas.microsoft.com/office/powerpoint/2010/main" val="3146110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C43FBEA-2B56-451B-BA6F-65066995C821}"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3D3BC7-1FE0-4D7D-942E-ABDC528796D8}" type="slidenum">
              <a:rPr lang="en-GB" smtClean="0"/>
              <a:t>‹#›</a:t>
            </a:fld>
            <a:endParaRPr lang="en-GB"/>
          </a:p>
        </p:txBody>
      </p:sp>
    </p:spTree>
    <p:extLst>
      <p:ext uri="{BB962C8B-B14F-4D97-AF65-F5344CB8AC3E}">
        <p14:creationId xmlns:p14="http://schemas.microsoft.com/office/powerpoint/2010/main" val="2918364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43FBEA-2B56-451B-BA6F-65066995C821}" type="datetimeFigureOut">
              <a:rPr lang="en-GB" smtClean="0"/>
              <a:t>02/02/2021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3D3BC7-1FE0-4D7D-942E-ABDC528796D8}" type="slidenum">
              <a:rPr lang="en-GB" smtClean="0"/>
              <a:t>‹#›</a:t>
            </a:fld>
            <a:endParaRPr lang="en-GB"/>
          </a:p>
        </p:txBody>
      </p:sp>
    </p:spTree>
    <p:extLst>
      <p:ext uri="{BB962C8B-B14F-4D97-AF65-F5344CB8AC3E}">
        <p14:creationId xmlns:p14="http://schemas.microsoft.com/office/powerpoint/2010/main" val="25263326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wmf"/><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image" Target="../media/image3.w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Monday 22</a:t>
            </a:r>
            <a:r>
              <a:rPr lang="en-GB" baseline="30000" dirty="0" smtClean="0"/>
              <a:t>nd</a:t>
            </a:r>
            <a:r>
              <a:rPr lang="en-GB" dirty="0" smtClean="0"/>
              <a:t> February</a:t>
            </a:r>
            <a:endParaRPr lang="en-GB" dirty="0"/>
          </a:p>
        </p:txBody>
      </p:sp>
    </p:spTree>
    <p:extLst>
      <p:ext uri="{BB962C8B-B14F-4D97-AF65-F5344CB8AC3E}">
        <p14:creationId xmlns:p14="http://schemas.microsoft.com/office/powerpoint/2010/main" val="41488410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The Banana Machine – Part 1</a:t>
            </a:r>
            <a:endParaRPr lang="en-GB" dirty="0"/>
          </a:p>
        </p:txBody>
      </p:sp>
      <p:sp>
        <p:nvSpPr>
          <p:cNvPr id="5" name="Content Placeholder 4"/>
          <p:cNvSpPr>
            <a:spLocks noGrp="1"/>
          </p:cNvSpPr>
          <p:nvPr>
            <p:ph sz="half" idx="1"/>
          </p:nvPr>
        </p:nvSpPr>
        <p:spPr>
          <a:xfrm>
            <a:off x="838200" y="1825625"/>
            <a:ext cx="3694611" cy="4351338"/>
          </a:xfrm>
        </p:spPr>
        <p:txBody>
          <a:bodyPr>
            <a:normAutofit fontScale="62500" lnSpcReduction="20000"/>
          </a:bodyPr>
          <a:lstStyle/>
          <a:p>
            <a:pPr marL="0" indent="0">
              <a:buNone/>
            </a:pPr>
            <a:r>
              <a:rPr lang="en-GB" i="1" dirty="0" smtClean="0"/>
              <a:t>Grandfather Michael has gambled away half of his banana plantation.</a:t>
            </a:r>
          </a:p>
          <a:p>
            <a:pPr marL="0" indent="0">
              <a:buNone/>
            </a:pPr>
            <a:r>
              <a:rPr lang="en-GB" dirty="0" smtClean="0"/>
              <a:t>Now there were some neighbours who would have laughed and said:</a:t>
            </a:r>
          </a:p>
          <a:p>
            <a:pPr marL="0" indent="0">
              <a:buNone/>
            </a:pPr>
            <a:r>
              <a:rPr lang="en-GB" dirty="0" smtClean="0"/>
              <a:t>“No worry.  We’d never take away your land.”  But the man who had won the land was not like that.  He took up the piece of paper, folder it carefully, and put it in his pocket.  Then he said,</a:t>
            </a:r>
          </a:p>
          <a:p>
            <a:pPr marL="0" indent="0">
              <a:buNone/>
            </a:pPr>
            <a:r>
              <a:rPr lang="en-GB" dirty="0" smtClean="0"/>
              <a:t>“That’s just fine, then.  Give me the deeds to the land tomorrow morning.”  </a:t>
            </a:r>
            <a:endParaRPr lang="en-GB" dirty="0"/>
          </a:p>
        </p:txBody>
      </p:sp>
      <p:sp>
        <p:nvSpPr>
          <p:cNvPr id="6" name="Content Placeholder 5"/>
          <p:cNvSpPr>
            <a:spLocks noGrp="1"/>
          </p:cNvSpPr>
          <p:nvPr>
            <p:ph sz="half" idx="2"/>
          </p:nvPr>
        </p:nvSpPr>
        <p:spPr>
          <a:xfrm>
            <a:off x="7276010" y="1825625"/>
            <a:ext cx="4077789" cy="4351338"/>
          </a:xfrm>
        </p:spPr>
        <p:txBody>
          <a:bodyPr>
            <a:normAutofit fontScale="62500" lnSpcReduction="20000"/>
          </a:bodyPr>
          <a:lstStyle/>
          <a:p>
            <a:r>
              <a:rPr lang="en-GB" dirty="0" smtClean="0"/>
              <a:t>What does plantation mean?</a:t>
            </a:r>
          </a:p>
          <a:p>
            <a:pPr marL="514350" indent="-514350">
              <a:buFont typeface="+mj-lt"/>
              <a:buAutoNum type="alphaLcPeriod"/>
            </a:pPr>
            <a:r>
              <a:rPr lang="en-GB" dirty="0" smtClean="0"/>
              <a:t>An estate where cars are made</a:t>
            </a:r>
          </a:p>
          <a:p>
            <a:pPr marL="514350" indent="-514350">
              <a:buFont typeface="+mj-lt"/>
              <a:buAutoNum type="alphaLcPeriod"/>
            </a:pPr>
            <a:r>
              <a:rPr lang="en-GB" dirty="0" smtClean="0"/>
              <a:t>An estate that people go and visit</a:t>
            </a:r>
          </a:p>
          <a:p>
            <a:pPr marL="514350" indent="-514350">
              <a:buFont typeface="+mj-lt"/>
              <a:buAutoNum type="alphaLcPeriod"/>
            </a:pPr>
            <a:r>
              <a:rPr lang="en-GB" dirty="0" smtClean="0"/>
              <a:t>An estate where crops are grown</a:t>
            </a:r>
          </a:p>
          <a:p>
            <a:pPr marL="514350" indent="-514350">
              <a:buFont typeface="+mj-lt"/>
              <a:buAutoNum type="alphaLcPeriod"/>
            </a:pPr>
            <a:endParaRPr lang="en-GB" dirty="0"/>
          </a:p>
          <a:p>
            <a:r>
              <a:rPr lang="en-GB" dirty="0" smtClean="0"/>
              <a:t>What fruit did they grow on the plantation?</a:t>
            </a:r>
            <a:endParaRPr lang="en-GB" dirty="0"/>
          </a:p>
          <a:p>
            <a:endParaRPr lang="en-GB" dirty="0" smtClean="0"/>
          </a:p>
          <a:p>
            <a:r>
              <a:rPr lang="en-GB" dirty="0" smtClean="0"/>
              <a:t>How do you think Grandfather Michael </a:t>
            </a:r>
            <a:r>
              <a:rPr lang="en-GB" smtClean="0"/>
              <a:t>was feeling?</a:t>
            </a:r>
            <a:endParaRPr lang="en-GB" dirty="0"/>
          </a:p>
          <a:p>
            <a:endParaRPr lang="en-GB" dirty="0" smtClean="0"/>
          </a:p>
          <a:p>
            <a:r>
              <a:rPr lang="en-GB" dirty="0" smtClean="0"/>
              <a:t>Why do you think the man who had won the land wanted the deeds of the land?</a:t>
            </a:r>
            <a:endParaRPr lang="en-GB" dirty="0"/>
          </a:p>
        </p:txBody>
      </p:sp>
      <p:sp>
        <p:nvSpPr>
          <p:cNvPr id="7" name="TextBox 6"/>
          <p:cNvSpPr txBox="1"/>
          <p:nvPr/>
        </p:nvSpPr>
        <p:spPr>
          <a:xfrm>
            <a:off x="4653952" y="1825625"/>
            <a:ext cx="2416628" cy="5355312"/>
          </a:xfrm>
          <a:prstGeom prst="rect">
            <a:avLst/>
          </a:prstGeom>
          <a:noFill/>
        </p:spPr>
        <p:txBody>
          <a:bodyPr wrap="square" rtlCol="0">
            <a:spAutoFit/>
          </a:bodyPr>
          <a:lstStyle/>
          <a:p>
            <a:r>
              <a:rPr lang="en-GB" sz="3200" smtClean="0"/>
              <a:t>Evidence</a:t>
            </a:r>
          </a:p>
          <a:p>
            <a:endParaRPr lang="en-GB" sz="3200" smtClean="0"/>
          </a:p>
          <a:p>
            <a:r>
              <a:rPr lang="en-GB" sz="3200" smtClean="0"/>
              <a:t>Retrieve</a:t>
            </a:r>
          </a:p>
          <a:p>
            <a:endParaRPr lang="en-GB" sz="3200" smtClean="0"/>
          </a:p>
          <a:p>
            <a:endParaRPr lang="en-GB" sz="3200" smtClean="0"/>
          </a:p>
          <a:p>
            <a:r>
              <a:rPr lang="en-GB" sz="3200" smtClean="0"/>
              <a:t>Interpret</a:t>
            </a:r>
          </a:p>
          <a:p>
            <a:endParaRPr lang="en-GB" sz="3200" smtClean="0"/>
          </a:p>
          <a:p>
            <a:endParaRPr lang="en-GB" sz="3200" smtClean="0"/>
          </a:p>
          <a:p>
            <a:r>
              <a:rPr lang="en-GB" sz="3200" smtClean="0"/>
              <a:t>Choice</a:t>
            </a:r>
          </a:p>
          <a:p>
            <a:endParaRPr lang="en-GB" smtClean="0"/>
          </a:p>
          <a:p>
            <a:endParaRPr lang="en-GB" smtClean="0"/>
          </a:p>
          <a:p>
            <a:endParaRPr lang="en-GB" dirty="0"/>
          </a:p>
        </p:txBody>
      </p:sp>
      <p:sp>
        <p:nvSpPr>
          <p:cNvPr id="9" name="AutoShape 2" descr="data:image/jpg;base64,%20/9j/4AAQSkZJRgABAQEAYABgAAD/2wBDAAUDBAQEAwUEBAQFBQUGBwwIBwcHBw8LCwkMEQ8SEhEPERETFhwXExQaFRERGCEYGh0dHx8fExciJCIeJBweHx7/2wBDAQUFBQcGBw4ICA4eFBEUHh4eHh4eHh4eHh4eHh4eHh4eHh4eHh4eHh4eHh4eHh4eHh4eHh4eHh4eHh4eHh4eHh7/wAARCAFbAMw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svxZ4g0fwr4evNf16+isdOs4zJNNIeAPQDqSTwAOSeK+SvFX7bqJfxp4X8DmW0Vv3kmoXex3XPRVQELxjkk/SgD7JorhPgh8TdF+K3gpPEmjxS2xWUwXVpKQXglABKkjqCCCD3B7V3dABRTXZUUs7BVAJJJwAPWuD1/4xfDzR73+z/+EgTU7/bu+x6TC9/MF/vFYQxA5HWgDvqK5Pwd8R/A/i62jm8P+JtOu2dlTyfNCTI5BwjRthlbg8Edq6ygAooooAKKKKACiiigAooooAKKKKACiiigAooooAKKKiu7i3tLd7i6nighQFnkkcKqj1JPAoAloPSuGu/jB8LbV5Un+IHhxGhLB1+3oSCvUcHnpWPZftB/Bu8uUtofH2lh5DhTIHjX8WZQB+JoA+Uf29/iTqmufEV/h/GrW2k6CyO6hs/aZ3jDeYfZVbaB9T3r5oXrX1p+0r8ENb+InjiX4h/Cu4s/Fem6xj7SLW9jY28yKFPzM2CpAHAPHTGMUnwC/ZJ1yfXYdZ+KNvFZaZbPuXSlmDy3TDoHZDhU9QDk9OKAPbv2JPAl14J+DkdxfXdvcT67P/aQW3lEiRxsiqi7hwThcnrgnHavbNTv7PTNOuNQ1C6htbS2jaWaaVgqRoBksSegxXlM/wAK/FWgazpJ+G/j640Dw3a3SST+Hri2Wa38ouWlWKQjeoIOApyBngjpUPxZi/4WJ8TdI+E5ST+xbOJNc8RkcCaJWIt7bPcO4Jb2X3oAuwWGtfFkxapfanJp/wAPbhQ9rpsCtFc6tH03XL9UhbqI1wWXG484rvfCnhTwz4UsxZ+G9B07SYcBStrAqFgOm4gZb8a2II44YliiRUjRQqqowFA4AFcx4+1vUvD934fvrdYX0241SOx1ISZBjSb5Y5FIHUSbFx0Ic+goA8t/a2+E+ga94D1TxtpmlxWninRo/t8d7anyZZkjIZ1dlxk7QcMeQRwav/DLx1r2iz+GtE8TXEutaNrkUS6XrkgVLiKVow6W9yo4YkA4lHU8EZ5rvPjdJHF8HPGLyyJGo0S7BLNgDMTDr9a8U1tHj8I/CiORWR117QlZWGCCAvBB6UAfTgooFFABSZpa+PP2/fEnizwf4n8MXnhnxf4g0hdRtZ1ngtL+SKHMTJtYKpAyfMOT3wKQH2FupRXwh4v+Jvjb4O/EHwjdWfi3X9e0zVNDsr/ULDV71rlXMg/eBC3KdMgjp7jivqL4lfGLQ/B2oaHoVrp95rviPXth07SrRkV2VujOzkKg69fQ+hNMD03NJmvCdQ/aM0ub4P67430Hw/dXOo6HOtrqWlXMyxvZyMSoZ2GdybuMryeelcL8JPjx4k0H4AXXjzxb4d1bXof7akR70X0YBWRmOEViWVEYKgX/AGhjgUgPrHNJur51h/aS8P8Ai6yv9C0nR9ci1CTw1NqZa0uY1lhYKSY0c8CRU+cMRjPFZf7Hfjjwa/hjxlqUF54nit9OMV3qV94h1MXJKsJDlQoAXG05wMtkdaYH0/mjNeD+H/2mPDGparpBvPD+saV4e1y7ls9K1q6MflXEsbKrBkB3IMsBk/44lsP2hIbv43t8Kh4J1SPU1vWtmna6j2BFG7zcf3dnzYznBoA9zzRXlnhj4y6be+EfFPirxHot34a0vw7eyWc0txMkvnyRkh1jC9TuwoHcsMVjeBf2htD8Q+KNE0XUvDmq+H4vEcTTaDd3jxsl6ocqMhCTGSRwDnPr0yAWf2rPilr/AMK/A9lqnh/SbW7uL+8FmLi6kxFbMUZgSmcsTtPcAY59K87079nDxj8QJYdZ+MHxP1HU4pwtx/ZmnyHyULYYorH5Ao6DYvuDX0J8SPCWl+OfBOqeFtWhV7a+gZAx6xv1Rx7q2D+Fea/sx+LryDQdV+G3jCYQ+IvA5+y3Mrt8k9oM+VOpPO3aAMnttPegDgvi1pPwG/Z78JhIfBel694ju0Is7TUf9JlkHGZJC2QiDHYDJ4HfHxN4q1qXxD4gu9YmsbCxe5fd9nsbdYIIwBgBUXgDA/HrXR/HLxtc/EH4o654mmkZoZ7ho7NT/BbodsYxk4+UAn3Jq/8As8/DG8+K3xEt/D8M4trGFftOoXBBJSBWAIXH8RyAM+ue1AF/9nb4s+IPhH4guNZtLGfU9CuAsGo2m9kiZjkowbBCyDDYz1GR9P0V+GXxG8I/EbQl1fwpqsd3GAPOgJ2z25P8MidVPB9j2Jpnhz4Z+BtA8Dv4L0/w5YnQ5VxcW00Yk+0NgAvIT95uBz7cYr5r+Jf7OHi74eeIv+E8+BOp3kTwHe+liUmZR1KoTxKhwMo2T9aAPsM8ivOfgxFb6nf+LfGzQQ/adY1ua3injcP5lranyIsHHAyjtj1auc/Zr+MjfFTwlqNjqVo2n+LdHj8rULcKUDsdwWRAeV5Ugqfun6it/wDZfuWuvgR4WaWR5LmK2eG6L53CdJHWQNnuGDZ96APS65L4ueEZvHHgS88OQXqWUk8sEqyuhdQYpkkwQPXZj8a62myOkcbSSOqIoLMzHAAHUmgDy79qG8kX4Wtotsiy3WvajaaZFEVBEgkmUuCD22K+Tzgc1xPxcureDVPAFqTtafxnpwhAXj5XJI9uKsf2+fih8Sf7ftGVvCHhiSSDSpAcrf3xyklyvYoi5RT6sxFZXhe4h8fftSWumohn0vwJZSXUjKflN9LhAD2O1c4Hqp96APpYUUUUAFfFX/BS7/kLeBv+uF7/AOhQ19q18i/t4eC/G/jrxP4btvCvg/WNUh0y1maa6giBiLSsmFBznI8vn6ijqhnmWvWVjqvxp8AWnxkuYLDSpNA05bD+ycvHJH0jWdnwUyc7iAcduORofE3VNbb9u+2k0vT4r++sb+2gsLSafyY3CxDau/B2jknpVn4//DH4jeItR8Aa1pPgjWbhLXw5Z213AsSmW3lhYhkcZ4Pcexr0v40/DHxNb/HLwv8AGzwv4fvNYgje3l1XSYiq3cZUYyqk4Y7TgjPBX0OaOt/UnoeYa98J/iB4A+G/xW1/xVbWNrY63axskVteCbEpvEcA8DoGYZos/wDlHdc/9hw/+jxXqHxH8E+PfiD4b+JHiyTQ9T019V022sNE0G4kBuGjhlWR5HRWKq7FcAAk4zXC2ng/4gL+x3d/Dx/h74jXXP7aV1j8hcPGzGTzB82cDbtPHUj8EV2O5/Z88NeHz+yg3ij+x7Ia0mh6lbi+EQE3lsZCV3d6+Zfh1fXVl+zj8Tltyyi6u9JglKnHyF5iR9DgD8a+uPgppPibRf2S9S8N6p4T1m21q1tLy2SxaJfNuDICVaMZ5Hz45x0NeSfs8fBPxdffDv4ieBvFvh3UtAk1m2tZdPu7uLEQmhZyoJBz1Ze3TNPqxLZHK+FPhj8S/ir8A/B1j4c0bS007SLy+lhvJtSCyTtJINwMe35dpXrk5re/aAubj4Z/tWeEPGmo7lL2VncXpU53Mq+TNz34B/Ouy8D+GPila/A9/gaPBeq6Vqct86S6+ZkFjFbNKJGkWRW3M2MgKBz69RWh+238KPEXizT/AAVL4S0i91e404SWNx5S7nERCbXY/VTz/tUN6gjgfj1/aGl/sdeCo5fMWTX9WfU77n7zy+bMAfX7w/IVDo/wu+K3xD8KfC7xDomj6VZ2Xh+xiFpcHVB5k6ibzA5Xb8h46ZNfR/x4+Ef/AAnXwPh8E6VJDDfaXHC+ms/CGSJNu0nsGUkZ7ZBrzfwtoHxE8RfDDwd8JLrwdrfhkaPeQtrOsTzIkDW8LltsDIxZ2fIHQAe4oW7DofUqnrXyX+2Lf2svjew034a295efEe4gkstVi0yEyb9PljKmO4A4JyyFSfujnI+WvrRf61wvwo+F3h/4dtq91p013qOp6vdvc3uo3zB7iTJyELAD5QcnHqSaAPymlRo5GjkUq6kqwPYivtX/AIJsaNZrovi3xB5iPeSXEFns4JjjVS+emRuLevOweleTftu/DSz8B/E2PVNIjmXTPESyXm1uViuN/wC9RT6fMrAdt2OldV+wZrlz4N+MOq+BtYsvIn12zidGZxlHiRpUA5wQySE8Z7e9AH3fQaKR2CqSSABySe1AHgvxjtZPhN8Qbb4z6Hax/wBj3pjsPF9rFH8zxs2I7pcL95Sfm9fl9zVz4D+JbLw5r+s/DfUZYba3F1Jq3hq6kbaup2FyzTZRicOyMxBx2xxxUPx1+M3w8XwrrXhOL7X4pu762nsXg0q2+0xwSlSo818hVw2OASRjOK+L/Dzx6xfQ2/xS1e/Nr4a08WmnaNGxW6uSxPlww4GB8zDLHnAHXHC5le19R8rtex+k3iTxp4U8O2wuNa8Q6dZqwOxXnUvJjsqDLMfYA14r451vxR8Xrw+HbCw1Twz4DBzqF7coYLzVl4/cxofmjjPO4nBI49q5PwT4R+IHgPR9Mt/D/wACrS61JbRftmoyarAkruwBKhjluOAenI6V1lha/HvxLOtovhTQfBMGcTX19e/bpAMdY40wCf8Ae4piIPiD4u0/4faNpvhbwppK3fiC9QWuh6LaJyD0DsB0QdST1wfcj0j9nn4bp8OfAcVneCObxDqDm81q7B3NNcPyRu6lVzgfie5qX4Y/CTw94Kv5tdkuLvXvE10pW51rUWDzsDjKp2jTjhV6DjNehjpQAUUUUAFFFFABRRRQAUUUUAFFFFABRRRQAUUUUAFFFFAHzF/wUW0Zbz4SaRrSpD5mm6sql2J37JY2BVfqyoT/ALteQ+N45Ph3qPwO+Llvb5tX0m0gvSFyCYlAYH3aJyB/unHSvpD9t2GGX9m/xE0kSO0b2zxllB2N56DI9DgkZ9zXn37QPhuGP9hnQVvvLe60iz02eF0AIDMFQ4JGQNsh6Y6UAfT+o6lY6bpVxqt/cpbWVvC0800hwqIBkk/hXyX8UvihrvxL1Gaw0a6utI8ChSi+WxiudW9WYj5khPZeCw69cCT4v/EwfEq6tfDOlBP+EXsoIJ9RIbeLy7aMMINwOGSPI3DHLY9K5kcYAAAHQV8vnmdPDP2FH4ur7f8ABPcyzLVVXtam3YqKNP0bS3KpDZ2VtGWIUYVFHWvQP2V/gq194k/4XF4vhHmXTmfQ9PdcmNCMLPID0bHKjt97rjHMfCjwbD8V/iU+lXm6Twv4dKXGqqM7Lycn93bk/wB3gluvTHFfaUMUcMSRRRrHGihURRgKBwAB2FdGQ4CdCm69V+9P8jLNcVGpNUobRHAYpaKK+gPICiiigAooooAKKKKACiiigAooooAKKKKACiiigAooooAKKKKAPEf22Zmb4EXmkwxq9xq+o2ljDucKFdpQwJ9vlx+Oa479ty/bQ/gv4a+HOl4a51e4gs0iJ3MYbdVJOcf3vL54/nXZfHxV1z4u/CTwivlv/wATmXWbhAw8xEto8ocHjaSzA+uOK4LxZ4L1f49fELxT4msrg2Nn4UP9l+GXmBEVxeRSbp2fHOzIKZ9we2KUr8r5dxxtdXPNvDukWuh6Pb6ZZriOFcFu7t3Y+5NQ+JZtUlhg0Xw7C9zr+qyi10+3jALM56tg9AoySegp+uawNFuG0/U9PvrfWh8iaU1u32iV84AjXHzgnowyCOa9+/Zm+D9/4Ykk8deONk3izUIdkVvgFNMhPPlof75/iI+nqT8PlmUV8RinWxSsk+vV/wCR9NjcwpUaKp0XuvuPQPgf8PrH4Z/DvT/C9qwmnjBlvbgf8t7huXfnnGeB7AV3FIKWvuT5gKKKKACiiigAooooAKKKKACiiigAooooAKKKKACiiigAooooAKDRRQB8veH5IvBH7Y3iTV/iXqyW39tWQj8M3dxIwt2jaRR5KswwrAADGcZJ/vCtHwvonxr+Ec/iS50nQdD8c6FrGrTaoltZXjQXMDSyZYgOuGyu3gE4I4PWvQP2l/hdJ8V/hw3h+zmtLbU4bmO5sri53BI2Bw2SoJwVLDgdcU/9nPwd438B+Al8MeNNa07V/scuNPmtXkZkgI+45cDODnGOg47UAU/hB8W7T4ja7c6bceAvEmg6rpybp31GzHlREkjaJeDnjpgZ59Ca9ZHQUYooAKKKKACiiigAooooAKKKKACiiigAooooAKKKKACiiigAooooAKKKKACiiigApM1Bf3UdpatcSZ2r2HeuJ074l6PqGqXthp9xZ309i+27gtrkNNB/vL3/AMiuTEY6jh3ao/68zWnQqVFeKO+zRUFncRXVtHcwOHikUOjDuD0NTiuqLTV0ZMKKKKYBRRRQAUUUUAFFFFABRRRQAUUUUAFFFFABRRRQAUUUUAFFFFABUVzIIYJJmBIRSxx7VLTZFDoysAQRgg1Mr8rtuNWvqcLqer3l8CjMscJIIQD+tcH4d+HvhTw54o1TxPoul/Z9U1TP2mTzmK/M25tqnhSTzXpPiDSLWyg8+FnBZtqxnkUyXw3fDaYWicFQeWwQa+AxOFzJ1Zxbcnpe3bofRUq2FUIvZG34WurO40mKOzR4ktwITE/3kIA4Pr9a1x0rH8NaU+mQzmWQNLO4dgvRcADA/KtgdK+2wPtPYR9qrStseBW5faPlegGuW1/4ieBdCS6/tbxdolq9qjvNE17H5qheo2Z3E8dMZzXUmvl79uLwl4c0D4KX+qaD4V0e1vL3WIXvryKyTzjvLFm34yCW2gnPf3rrMzwv9on9pfxN4+vp9H8LXF3oXhlGKqsTmO4vB/ekYcgH+4Dj1zS/sZfE3xVpHxj0nw7Nql5f6TrchtZra4nZ1RiCyyKDnDAjnHUE5r59wTX1p+wB8LNRuPEz/EvV7N4dNtIXh0tpBjz5m+VnUf3VXIz3J46GgD7iFFA4ooAKKKKAA14/8U/2hvAvw38VP4b8S2fiBLtY1lV4bENFIrd0YuM88HjqDXsBr4U/4KN/8lP8L/8AYKP/AKOalfVID7Y8L6xFr/h6x1q3tL20hvYVmSG8i8uZFPQMuTg+1aJNfDn7Uup+INK+Ong2z0TxRrmmR6nY6eZUt71xGrlwm5Uzt6AcEYJ61o/C/WvFGi/toav4Ak8Xa9qujXElzbTrf3jSs6+QXDeisD0KgUwPq628baHc/EO58CW80kusWunjULgIoMcUZfYFZs8Pkg4x0NdJmvgz9i+1tD8efF+q6neagw0ezubrzDdPuk2zBT5vP7z5c8N3wapx/EjxZ8RtJ+JnxBuPE2tabceHorSfQraxvXhhtVe4K4KKcOdqjJbOSTSuB+gGSaOfevz++O3xO8Qa34F+F/jq21rVbLUL22ng1OO0u3himkt5VBOxSACck5x3x2rpfijo/wAWPC/wQ8WeI/F/iq/8+612zvdInstTkACSqwkAAIKphlAQ45TOO5fQD7czRmvzk8W+JvHfhL4cfC7xzYfEDxLPfagt4zQT3haGPyZVwNv8QIc53ZzXc/tLeM9ftPjH4D8QeG9a1O0Gt6ZZXxtVvpBbGRmwuUBxt6Z455osB9w5xQT9a+OfHXin4qfA34AXGk+JNce58VazrlxFYX32nz2htdoLyqx5BJ+6Dyu7oCMVR8I+MNX8BfGP4faJ/wAJDreoaP4x0KyOqw3t+8/+kXO5fNQscoQxX7uOM0AfWFv430K4+Ilx4Dt5pJdZttPGoThFBjjjLhArNnh8kHGOhrpOor4T/Yn0mK+/aP8AE011eahJLp0NxJE5un3SMJwn705/eDB/izzg192Ch7IOtjw34o69448Oah428QTwPd2dlBbL4b06NDIszbfncqnzFjI2057LxXW/CD4weDfiRpkTabqMVnrCoBd6VcsI7iB/4htP3hnoR+nSun03/SvEt3c/wwjYv16f0NZPjv4V/D/xu3neIfDNnPdj7t7EDDcr9JUw36152AftHUq93+C0OjEaKMOy/M7Wq2p6lp+l2T3mp31tZW0Yy81xKsaKPck4ryOf9nnQT8lr46+IdpbgYSCLxBJsQegyCf1qaw/Zx+GKSLLrFpq/iOUcltW1WecMfUruC/pXonOY/jf9q74TeHbh7Wxv77xDcrwV02DdHn08xyqn/gOa848SftY/Czxr4f1Hwz4s8Fa+dKvozHJtaJ2x2YfMNrA4IIzyBXQftW+IfB/wY8Aw6H4J8NaJpfiDWlkit5bayjV7aEcSS7sZzzhfck9q+CD97PWgD7O+Gfw4/ZTvNY0K6g8TXOo3Gor5lppmq3ewO24rtkUKPm3AjaTg+4NfYVlb29nbRWtnBFb28KBI4o0CqijoABwBXxz8Hv2YtI8Zfs+2F9riSaN4ovHkvLC/iB3pE2PKWVM4ZTjd2IDcGvV/gJ428TaHr5+D/wAU2VfE1nB5mlajv3R6rbDoQx6uoHfkgc8g5APdaKKKACiiigBD0r4V/wCCjn/JT/C//YKP/o5q+6z0rx34rfs8+DviX4pbxF4k1bxC1x5axRQxXiiKFB2RSp25OSfc1LWqA+df2tv+Tgvhx/146d/6Pq94U/5SM6j/ANftx/6Smvb/ABX+zT4N8Uaxp+r6z4g8V3F9p9rDbW8xvl3KsX3TnZ97PJPrzWxH8CPCEPxdX4nw3utRa6JxO4W6HlSNs2EMNuSCOozVIXQ+YP2Q7GbU/ih8UtNgz5t3ol/BHj+80wA/U1W/Yh+HvhLxjq3jOx8caKt8mnQW5EUs8sQjO+QPkIy5+6OucYr6n8C/Abwf4L+I11440C+1u3vbqSZp7b7UPs7iQklCu3JUE5AJ4wKXxH8BfBeq+KtQ8RWV3r2gXWqoU1SPR9Qa2ivlJywkUDv3xjOSetJaDZ8gftPXnhPUPhr8O7zwR4en0DQnk1P7PaTOXORKgZwSzZDEEjmvon9s7/k1OL/fsP6V1nxH/Z38BeOItFtb59V0+w0Wz+yWNlY3CxwxJnJOCp+Y8ZPfAzWL+1L4J8Q6l8ALPwL4S0zVfEV2k9vEsjyo0ixxc75GYjJ4A47mh7WGtz5P+Mn/ACbh8G8c/Jqv/o2Kum/aMs5tP8d/B6xnUrLBoOmRupGCCJRxXr/wO/Z00LVfB3h28+InhzWdP1jRZpFfTpr0G1uDv3iTYpIAOVBAIzs5zXpHxV/Z/wDCHxI8Xx+J9e1TX4r2KJIoFtbpUSEJyNgKnac8/WmT0PJf+Ckel3U3hPwnrEaO1va3k8ExA4UyIpXP12Gtfw74N+D/AIT8KfCnxDqHgeTUNf1yfToLSeG7lZ47hkDiYq0mNqsMkAY9q+g/EnhPRfE3hKXwv4itf7V06aFYpVuDl3wBh9w5D5Gdw5zXHeAvgn4U8IatYalHfa7rD6VG0ekxarfGeLTlb73kpgBTjjPJxQPofN/7C/8AycT457/6Lc8/9vS19s3UohtpJj0RS35V5b4I+A3g/wAGfEe68daDfa3b391JM89v9qH2dxISWQrtyVBOQCeCB6V6D4pm8rSXUdZCEFc+LrexoSn2RpShz1Eu7OQt9Su7G7SaO6eKF5VM6+XvBXPJ6Z6Z6V39pPFc28dxBIJIpFDIw6EHvXH+H1j1G7bTrzT41KQlvPjdlOMgAEep/pXY2sEdtbxW8K7Y41CoPQAYFeLkFOtGm5SleL230Z2ZhKDmklZomoNFI5IUkdQK+iPPPzS/bU8UDxN8ftaSKQtbaSE06LngGMfPj/gZb8q5X9njwha+OvjJ4c8N3zD7HcXXmXKn+OKNTIyf8CCkfjXKeMLq4vfFmr3l2zNcT300kpPUsXJP613n7KWrx6L+0H4QupZI445L37MzOcAearRj9WFAH6iQRxwxJFCipGihURRgKBwAB2rxb9sXw7a3nwmuPF0VwbDXfC0iajpd9HxJG4YAoD6Nxx6gV6Z478X6H4K0GTWNduWjiDCOGGNC81zKfuxRIOXdjwAK8lfwD4w+M2pW+rfFOOXQfCMEomsPCkE372fH3ZLt17/7A6e3OQD0/wCEXiWfxj8M/Dvii6h8m41KwjnmQDADkfMR7Egkexrq6hsbW3sbOGzs4I7e2gQRxRRqFVFAwFAHQAVNQAUUUUAFFFFABRRRQAUUUUABpMUtFABRRRQAUUUUAIa5nxeZri6trO33GTBcBeue3X6GumNQtbwm5FwYlMoG0PjkCuPHYaWJoumna5tQqqlPmauYnhm41iS8khv4V8lUyJfK2MWz09DxXQ0g606rwtB0Kag5X82TUmpy5krBTLiWOCF5pnVI41LOzHAUAZJNPryf9rHxgPB3wS1qaEsb7U1/syyVOpkmBBP4LuP4V0mZ+cHxI1DTNY+IPiDVNFhMOm3mpXE9qh6iNpCV/Q1k6Q00WrWkluxWZJ0aMg4IYMMc/Wv0e+GX7OngDSfhVp/hfxT4csNYvnAub65lTEv2hgMhHUhlVeFAB5xz1rn/AIzfst+B9T+Ht3B8P/D8GkeIbc/aLSQTyN55A5iYuxwGHQ9jj3oA7XxxqX9i/GvwFfeINPiutP1K2l0yzmIB+w6i2H34P99FKAjkYPrXrQr5n+Axb4taB4Q/4SjVry18RfDjUXTUNMlQeZPKq7IpJM/MMAY9yGr6YoAKKKKACiiigAooooAKKKKACiiigAooooAKKKKACiiigAooooAKKKKACvnz9pKzbxF8c/g54TuGH9nS6jdahOn99oFR1/QMPxr6Drxb9oCwltfif8JfGSKfK0/Xn064YdFS6TYCfbK4/H3oA9pFB6UCvMP2ifHF54V8JxaL4fia78WeJJDp2i2yfe8xhhpT6KgOc+uKAPMPgdN/wkv7X3xG8WeG41Tw9BbCwupwvy3FyCgyp78xuc+n1r6eHSuH+CHw90/4Z/D2x8M2e2W4UedfXPe4uGA3ufbsPYCu4oAKKKKACiiigAooooAKKKKACiiigAooooAKKKKACiiigAooooAKKKKAEdlRSzEAAZJJwBXzv+1J8VPCU3gu88LeG9ROv+Ko7m3ura10uI3RgkhmSQNIUyFA29M59q7z9pD4e+IviV4CHh/w54mfQpjcK82SwjuY+6OV5x3HYkc10fw28AeFvh94fg0fwzpNvZxogEsyoPNnbHLO/Vifc8dqAOh026N5ptteGGSEzwpL5TjDJuUHaR6jNfKsXjTW4f2jb74l/EHwP4r0zwnpljLp+kXD6a8i2h3DdK4XONwD/MM4BFfWeKa6K6FWAZSMEEZBHpQBi+DfFnhvxho66v4X1mz1WyY48y3kztPow6qfYgGtyvCvCfwV1bwT+0HP4y8Ganaaf4Q1OFm1PSSWGZTniNANu3dhgSRtyQOK91oAKKKKACiiigAooooAKKKKACiiigAooooAKKKKACiiigCve3lpZ+V9ruoLcSyCOPzZAm9z0UZ6k+lc5dW2t/2Zd6bf+I7eK9u9RLWMsZWGQWvmK3lDjlwm5cgE8g1u65o+l63ZfYtY0201C23B/KuYlkUMOjAHoR2PUVx3i6wY6pc28ds4uLqGGKxus7zG2doxk5UoxDnHXOeteZm2PngKCqwpueqVl5u1y4R5na51Njq11c+IbzTf7FvobO2jUjUJtqxTSE8pGudxwOrEAehNaEN1bzSyxQzxSSQsElVHBMbYBwwHQ4IPPrVbU7qTS9DnvDa3eovbQFzDbIGmnKjoq5ALH0rxj4KfFWw1741eNPBKeGdU0y7e5OpGa7Ty3KrFBFtkjPKngY6jFekiD3aiiimAUUUUAFFFFABRRRQAUUUUAFFFFABRRRQAUUUUAFFFFABRRRQAUUUUAMuJY4IHmmkSOKNSzu7YCqBkknsAK8/8LfEL4Z/EDxWlj4b8WWup6ppQeTyIHdVZTgEjcAsgBAOVJxwe9Zf7XX27/hnfxadPMwmFshYxEhvL8xN/Tttzn2zX5u/D7xTqXgrxppXinSmIutOuFmVNxUSKD8yMR/CwyD7GplCMlaSuB+vArybT9H0zSf2rtQ1BIUS71zwskm7uzwzhHP12mP8AKuq+Glx4i1jSbfxTruoQbdVs4ZrbTrRf3FojDePnI3u5DAMTgccAd+U1W8t5f2tNCs45laeDwldtKgPKhriPbn64NUB63RRRQAUUUUAFFFFABRRRQAUUUUAFFFU9Zv4NL0m81K6bbBaQPPKfRUUsf0FJuwFyivgj4War4r+PXiz4h6lf61rUOpQaJNNodvZX0kKWzlsJGFUgMCPlOeu4nrzWd8dLrxF4b8e/DRpJtetNRuNE02TUrH7XIHedH8sqULYDEIAR3PXqaa3sB+hFFeDfDr9oSTxJ8a7z4Y654LuvD+oRmRYWe8SZt6LuKuFG0ZXkFWYVW8YftHC18TeJtL8H+FR4htPCkDXGtXj34t1RVcI4iXad5BJHboaAPoF2VVLMQFHJJOABTY5EkQPGysp6FTkGvmz4+fErw74x/ZltvGFjpV9qug3d5HFfQQ6mbG4tm5BQkKwb5sArjBBzUvw++MPgzwH+yxpPi6Lw/Lpdl50tpYaSl4Z5JpRI2f3jAdcMxOMDsOgoA+kaK8X+Hnx0t9W1m/0Txpo0XhjULTR01wFL0XML2bIH3bgoIcKQSuPpXJ2/7VFqba08T3Xg64tvA93qraXFqhvVNyJFUMXMAX7mDn72aAPpSio7eRJoUmidXjdQyspyGB5BFSHpQBW1Szt9S0250+7jElvdRPDKh/iRgQR+Rr88fjb+zL4n8G+KETQLiwv9DvpytjJc6hDBNEMj5ZBIVBxnllyPXFfXXxp8XeKL7WoPhh8MpUj8V3sIuL3UXAMWkWmceY/B+duijGec+lfDn7THw7174a+LrDRNc8T3PiJrmz+1pcy7wAS7KwAZmP8ACO9AH1F8RvjVH8J/A/hr4a+CvI8TeN47G3tNkQNxFAwQKc7Mb3JB2qPqcd/RP2efhpeeE7G78WeLrp9T8c+IAJtVu5cEwg8rAnHyqOMgcZHHAFeKf8E7NB8F3+mav4gbThJ4t0648kzySltkEigqyJ0UkqwLdeOvJr7FFABRRRQAUUUUAFFFFABRRRQAUUUUAFct8WopZ/hd4qhhJEjaPdBcdc+U1dTUdxHHNC8MiB43Uq6noQRgik9ho+GP+Cbv/JQ/E/8A2CU/9Girn7bf/Jyvgf8A642n/pUa6Dw78E/id8LfGPjO38A6VFqOm+ItPez0zUhqKQNpm5wVaQMd5KDI+QHOAaqfHf4PfFfW/iJ4QvtH8Pz+ILbw5p1lbzajLqMCPfSxtvkbEjhhzxkin1TF3MXQJHj/AOChOtSR/fS4u2X6i0OK86+BEsk3hP40TSlmkfwzIzFupJnUmvfdL+FfxE039smX4jf8I35/hy5umka5W8hBjSSDYSULbjtJwQBzjisfVvgL478G+IfH2n+C9Ah13Q/GOnvaWs5v44Dp2+VXPmK5BYLyBtySMUuiHfU8f8Gz3L/sZ+OreRmNvH4ismiB6BmA3Y/JaxfiPPP/AMM6fCy13MLfztWkI7F/PQfoP519K+MfgV4l0D9leL4beFdNGva7fajHeajLHcRwor9WIMhXKgKqDv3xWI37PHjHxL+zHpHhXUtLj0jxb4d1C5mso5rqN47mKVgzLuQsFzxjPdPQ1V9xdjoPjl4X8P2X7Ntx44s9NiXxPc+F7CwmuxK282x8oMNudvTA3YzjjNePfCT4WeOPix+z3b6PpWoeHNP0Wx12e6Et28ouDL5aqwOAV2YI96978N/CvxH44LzfELQ/+Ectbfwinhu2tFu47iV3OC9wTGSoAKrtXOeucVzHgf4X/F3wx8L/ABB8Gk8P6fLYavduF8Si/QQxW8gUSEw58wvtXgYxk9eM0urEtkfSvgDTbrR/BGh6Re3Edzc2Wnw28s0bFkkZEClgTyQcVuVm+F9It9A8Oabodoztb6fax20bN1KooUE+/FaRoGjxDwNeW3w78e/EG+8exyaZ/bOtC6steuYgLae1MarFB5oJCFCH+Vsdc968O/4KPvZ3Wr+CNRs5YZ0nsrnbPE4ZZEDoRgjgjk/nX1d4/wBb8U6dIbPRPh7P4ot5rR2Mi31vEiy5wsbpKykgjnIzX5xftA6R4v8AD/i+LSfGC21rdPC2oR6baPm308XDsxhjAyqgYH3cjpyetAHuP/BNW9to/E3jKweULcz2drLFGerKjyBj+G9fzr7er4I/4JzaPd3XxV1rW42QWun6X5M2TyWlcbAB/wBs2/KvvcUAFFFFABRRRQAUUUUAFFFFABRSHrS0AFGKKKADFJilooATFGKWigBMUYpaKAExRilooAKKKKACvjD9snQLDW/2ofhzpupQs9jqyWtpdKjFWdDdFWGRyDhutfZ9eE/EnQ7fXv2uPh1vtxcf2VpF3fzf9MwGCxMf+BnigDgv2MvC83g346/FTw2I5IbWwaOOFGYsTEZZDCSe/wAhHPua+s68m0u1k0n9qvV5WZRB4g8LwzRgDBMltNsbPqdsg/OvWaACiiigAooooAKKKKACiiigANFFFABRRRQAUUUUAFFFFABRRRQAUUUUAFFFHegAryvw2fO/ah8YPL8zW3hvTY4Sf4FeWdmA+pAP4V6lK6xxtI7BEUEsxOAAO5rxH4X3d740+O+u/EjwvcxnwTJp0ektOygnUbiF2O+MZyqIWI3EDdngHqADr9eEUnx78KiPDTw6FqLzY6rG0luFJ9iwOPoa9BFeX/EL4U33iHx3F4z8P+PNb8K6p9g+wTm0RJUliDbgNr8Lz+fFUPhf4c+NHh/4k3lt4r8ZweJfBq2hNtcSwRx3DTEjAKqMjaAcnODkY9gD1+iiigAooooAKKKKACiiigAooooAKKKKACiiigAooooAKKKKACiiigAooooAqa1Ypqmj3umyTSwJd28kDSREB0DqVLKT0IzxXPfCPwNp/wAOfAWn+EdMuJLm3s95E8qBXkLOWJbHGecfhXWUUAFFFFABRRRQAUUUUAFFFFABRRRQAUUUUAFFFFABRRRQAUUUUAFFFFABRRRQAUUUUAFFFFABRRRQAUUUUAFFFFABRRRQAUUUUAFFFFAH/9k="/>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7" descr="C:\Users\Jo Sharp\AppData\Local\Microsoft\Windows\Temporary Internet Files\Content.IE5\R9ENAKIJ\MC900078753[1].wmf">
            <a:extLst>
              <a:ext uri="{FF2B5EF4-FFF2-40B4-BE49-F238E27FC236}">
                <a16:creationId xmlns:a16="http://schemas.microsoft.com/office/drawing/2014/main" id="{0A44A4CF-9AFD-430B-96C6-2EFF0C4413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5071" y="3108960"/>
            <a:ext cx="845509" cy="72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descr="C:\Users\Jo Sharp\AppData\Local\Microsoft\Windows\Temporary Internet Files\Content.IE5\6X80HW0W\MC900078743[1].wmf">
            <a:extLst>
              <a:ext uri="{FF2B5EF4-FFF2-40B4-BE49-F238E27FC236}">
                <a16:creationId xmlns:a16="http://schemas.microsoft.com/office/drawing/2014/main" id="{07B95254-4048-4AE0-A736-8F968681C8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4626741"/>
            <a:ext cx="1012856" cy="57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7" descr="C:\Users\Jo Sharp\AppData\Local\Microsoft\Windows\Temporary Internet Files\Content.IE5\CIJXV5XE\MC900078625[1].wmf">
            <a:extLst>
              <a:ext uri="{FF2B5EF4-FFF2-40B4-BE49-F238E27FC236}">
                <a16:creationId xmlns:a16="http://schemas.microsoft.com/office/drawing/2014/main" id="{AE9F88DC-732B-4B63-A8A3-6D0469C8FE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825580"/>
            <a:ext cx="630594" cy="7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a:off x="6245780" y="1915778"/>
            <a:ext cx="863075" cy="934102"/>
          </a:xfrm>
          <a:prstGeom prst="rect">
            <a:avLst/>
          </a:prstGeom>
        </p:spPr>
      </p:pic>
    </p:spTree>
    <p:extLst>
      <p:ext uri="{BB962C8B-B14F-4D97-AF65-F5344CB8AC3E}">
        <p14:creationId xmlns:p14="http://schemas.microsoft.com/office/powerpoint/2010/main" val="1263549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 – Look/Cover/Spell/Check</a:t>
            </a:r>
            <a:endParaRPr lang="en-GB" dirty="0"/>
          </a:p>
        </p:txBody>
      </p:sp>
      <p:sp>
        <p:nvSpPr>
          <p:cNvPr id="4" name="Content Placeholder 3"/>
          <p:cNvSpPr>
            <a:spLocks noGrp="1"/>
          </p:cNvSpPr>
          <p:nvPr>
            <p:ph sz="half" idx="1"/>
          </p:nvPr>
        </p:nvSpPr>
        <p:spPr>
          <a:xfrm>
            <a:off x="838200" y="1874360"/>
            <a:ext cx="5181600" cy="4351338"/>
          </a:xfrm>
        </p:spPr>
        <p:txBody>
          <a:bodyPr/>
          <a:lstStyle/>
          <a:p>
            <a:r>
              <a:rPr lang="en-GB" dirty="0" smtClean="0"/>
              <a:t>Lente, Jack, Alicia and Elliot</a:t>
            </a:r>
            <a:endParaRPr lang="en-GB" dirty="0"/>
          </a:p>
        </p:txBody>
      </p:sp>
      <p:sp>
        <p:nvSpPr>
          <p:cNvPr id="5" name="Content Placeholder 4"/>
          <p:cNvSpPr>
            <a:spLocks noGrp="1"/>
          </p:cNvSpPr>
          <p:nvPr>
            <p:ph sz="half" idx="2"/>
          </p:nvPr>
        </p:nvSpPr>
        <p:spPr/>
        <p:txBody>
          <a:bodyPr/>
          <a:lstStyle/>
          <a:p>
            <a:r>
              <a:rPr lang="en-GB" dirty="0" smtClean="0"/>
              <a:t>Rest of class</a:t>
            </a:r>
          </a:p>
          <a:p>
            <a:endParaRPr lang="en-GB" dirty="0" smtClean="0"/>
          </a:p>
          <a:p>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146759158"/>
              </p:ext>
            </p:extLst>
          </p:nvPr>
        </p:nvGraphicFramePr>
        <p:xfrm>
          <a:off x="6531610" y="2336959"/>
          <a:ext cx="4380230" cy="3974940"/>
        </p:xfrm>
        <a:graphic>
          <a:graphicData uri="http://schemas.openxmlformats.org/drawingml/2006/table">
            <a:tbl>
              <a:tblPr firstRow="1" firstCol="1" bandRow="1"/>
              <a:tblGrid>
                <a:gridCol w="4380230">
                  <a:extLst>
                    <a:ext uri="{9D8B030D-6E8A-4147-A177-3AD203B41FA5}">
                      <a16:colId xmlns:a16="http://schemas.microsoft.com/office/drawing/2014/main" val="545385504"/>
                    </a:ext>
                  </a:extLst>
                </a:gridCol>
              </a:tblGrid>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therefore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8580275"/>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though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27762014"/>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although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29386615"/>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thought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12360905"/>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through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3229791"/>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various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8789537"/>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weight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38413136"/>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woman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3738817"/>
                  </a:ext>
                </a:extLst>
              </a:tr>
              <a:tr h="397494">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women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5575660"/>
                  </a:ext>
                </a:extLst>
              </a:tr>
              <a:tr h="397494">
                <a:tc>
                  <a:txBody>
                    <a:bodyPr/>
                    <a:lstStyle/>
                    <a:p>
                      <a:pPr algn="ctr">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accommodate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91804045"/>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741440031"/>
              </p:ext>
            </p:extLst>
          </p:nvPr>
        </p:nvGraphicFramePr>
        <p:xfrm>
          <a:off x="984250" y="2336962"/>
          <a:ext cx="4304030" cy="4052730"/>
        </p:xfrm>
        <a:graphic>
          <a:graphicData uri="http://schemas.openxmlformats.org/drawingml/2006/table">
            <a:tbl>
              <a:tblPr firstRow="1" firstCol="1" bandRow="1"/>
              <a:tblGrid>
                <a:gridCol w="4304030">
                  <a:extLst>
                    <a:ext uri="{9D8B030D-6E8A-4147-A177-3AD203B41FA5}">
                      <a16:colId xmlns:a16="http://schemas.microsoft.com/office/drawing/2014/main" val="2358439352"/>
                    </a:ext>
                  </a:extLst>
                </a:gridCol>
              </a:tblGrid>
              <a:tr h="694020">
                <a:tc>
                  <a:txBody>
                    <a:bodyPr/>
                    <a:lstStyle/>
                    <a:p>
                      <a:pPr marL="457200">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accommodation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65892007"/>
                  </a:ext>
                </a:extLst>
              </a:tr>
              <a:tr h="347010">
                <a:tc>
                  <a:txBody>
                    <a:bodyPr/>
                    <a:lstStyle/>
                    <a:p>
                      <a:pPr marL="457200">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actually</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4439710"/>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alcohol</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9222828"/>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although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17147639"/>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analyse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43852998"/>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analysis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556004"/>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argument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2234093"/>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assessment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0835928"/>
                  </a:ext>
                </a:extLst>
              </a:tr>
              <a:tr h="3470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atmosphere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55730595"/>
                  </a:ext>
                </a:extLst>
              </a:tr>
              <a:tr h="347010">
                <a:tc>
                  <a:txBody>
                    <a:bodyPr/>
                    <a:lstStyle/>
                    <a:p>
                      <a:pPr algn="ctr">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audible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07716593"/>
                  </a:ext>
                </a:extLst>
              </a:tr>
            </a:tbl>
          </a:graphicData>
        </a:graphic>
      </p:graphicFrame>
    </p:spTree>
    <p:extLst>
      <p:ext uri="{BB962C8B-B14F-4D97-AF65-F5344CB8AC3E}">
        <p14:creationId xmlns:p14="http://schemas.microsoft.com/office/powerpoint/2010/main" val="38644480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Maths</a:t>
            </a:r>
            <a:endParaRPr lang="en-GB" dirty="0"/>
          </a:p>
        </p:txBody>
      </p:sp>
      <p:sp>
        <p:nvSpPr>
          <p:cNvPr id="5" name="Subtitle 4"/>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1032373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sp>
        <p:nvSpPr>
          <p:cNvPr id="3" name="Content Placeholder 2"/>
          <p:cNvSpPr>
            <a:spLocks noGrp="1"/>
          </p:cNvSpPr>
          <p:nvPr>
            <p:ph idx="1"/>
          </p:nvPr>
        </p:nvSpPr>
        <p:spPr/>
        <p:txBody>
          <a:bodyPr>
            <a:normAutofit/>
          </a:bodyPr>
          <a:lstStyle/>
          <a:p>
            <a:r>
              <a:rPr lang="en-GB" sz="3200" dirty="0" smtClean="0"/>
              <a:t>Use the bus stop method to solve:</a:t>
            </a:r>
          </a:p>
          <a:p>
            <a:r>
              <a:rPr lang="en-GB" sz="3200" dirty="0" smtClean="0"/>
              <a:t>3333 ÷ 3 =</a:t>
            </a:r>
          </a:p>
          <a:p>
            <a:r>
              <a:rPr lang="en-GB" sz="3200" dirty="0"/>
              <a:t>3336 </a:t>
            </a:r>
            <a:r>
              <a:rPr lang="en-GB" sz="3200" dirty="0" smtClean="0"/>
              <a:t>÷ 3 =</a:t>
            </a:r>
          </a:p>
          <a:p>
            <a:r>
              <a:rPr lang="en-GB" sz="3200" dirty="0"/>
              <a:t>3339 </a:t>
            </a:r>
            <a:r>
              <a:rPr lang="en-GB" sz="3200" dirty="0" smtClean="0"/>
              <a:t>÷ 3 =</a:t>
            </a:r>
            <a:endParaRPr lang="en-GB" sz="3200" dirty="0"/>
          </a:p>
        </p:txBody>
      </p:sp>
    </p:spTree>
    <p:extLst>
      <p:ext uri="{BB962C8B-B14F-4D97-AF65-F5344CB8AC3E}">
        <p14:creationId xmlns:p14="http://schemas.microsoft.com/office/powerpoint/2010/main" val="2961830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with remainders within the </a:t>
            </a:r>
            <a:r>
              <a:rPr lang="en-GB" sz="3600" dirty="0" smtClean="0"/>
              <a:t>questions</a:t>
            </a:r>
            <a:endParaRPr lang="en-GB" sz="3600" dirty="0"/>
          </a:p>
        </p:txBody>
      </p:sp>
      <p:graphicFrame>
        <p:nvGraphicFramePr>
          <p:cNvPr id="5" name="Content Placeholder 4"/>
          <p:cNvGraphicFramePr>
            <a:graphicFrameLocks noGrp="1"/>
          </p:cNvGraphicFramePr>
          <p:nvPr>
            <p:ph idx="1"/>
          </p:nvPr>
        </p:nvGraphicFramePr>
        <p:xfrm>
          <a:off x="1767840" y="1950718"/>
          <a:ext cx="8945879" cy="4048506"/>
        </p:xfrm>
        <a:graphic>
          <a:graphicData uri="http://schemas.openxmlformats.org/drawingml/2006/table">
            <a:tbl>
              <a:tblPr firstRow="1" firstCol="1" bandRow="1"/>
              <a:tblGrid>
                <a:gridCol w="7057890">
                  <a:extLst>
                    <a:ext uri="{9D8B030D-6E8A-4147-A177-3AD203B41FA5}">
                      <a16:colId xmlns:a16="http://schemas.microsoft.com/office/drawing/2014/main" val="3370918816"/>
                    </a:ext>
                  </a:extLst>
                </a:gridCol>
                <a:gridCol w="1887989">
                  <a:extLst>
                    <a:ext uri="{9D8B030D-6E8A-4147-A177-3AD203B41FA5}">
                      <a16:colId xmlns:a16="http://schemas.microsoft.com/office/drawing/2014/main" val="1589895085"/>
                    </a:ext>
                  </a:extLst>
                </a:gridCol>
              </a:tblGrid>
              <a:tr h="697230">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72396673"/>
                  </a:ext>
                </a:extLst>
              </a:tr>
              <a:tr h="69723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solve problem solving and reasoning questions when dividing a 4-digit number by a 1-digit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4547815"/>
                  </a:ext>
                </a:extLst>
              </a:tr>
              <a:tr h="69723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divide a 4-digit number by a 1-digit number when there are remainders within the question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2294172"/>
                  </a:ext>
                </a:extLst>
              </a:tr>
              <a:tr h="69723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divide a 3-digit number by a 1-digit number when there are remainders within the question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32317664"/>
                  </a:ext>
                </a:extLst>
              </a:tr>
              <a:tr h="92964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divide a 2-digit number by a 1-digit number when there are remainders within the question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84361563"/>
                  </a:ext>
                </a:extLst>
              </a:tr>
            </a:tbl>
          </a:graphicData>
        </a:graphic>
      </p:graphicFrame>
    </p:spTree>
    <p:extLst>
      <p:ext uri="{BB962C8B-B14F-4D97-AF65-F5344CB8AC3E}">
        <p14:creationId xmlns:p14="http://schemas.microsoft.com/office/powerpoint/2010/main" val="2179690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with remainders within the </a:t>
            </a:r>
            <a:r>
              <a:rPr lang="en-GB" sz="3600" dirty="0" smtClean="0"/>
              <a:t>questions</a:t>
            </a:r>
            <a:endParaRPr lang="en-GB" sz="3600" dirty="0"/>
          </a:p>
        </p:txBody>
      </p:sp>
      <p:sp>
        <p:nvSpPr>
          <p:cNvPr id="3" name="Content Placeholder 2"/>
          <p:cNvSpPr>
            <a:spLocks noGrp="1"/>
          </p:cNvSpPr>
          <p:nvPr>
            <p:ph idx="1"/>
          </p:nvPr>
        </p:nvSpPr>
        <p:spPr/>
        <p:txBody>
          <a:bodyPr>
            <a:normAutofit/>
          </a:bodyPr>
          <a:lstStyle/>
          <a:p>
            <a:r>
              <a:rPr lang="en-GB" sz="3200" dirty="0"/>
              <a:t>4892 </a:t>
            </a:r>
            <a:r>
              <a:rPr lang="en-GB" sz="3200" dirty="0" smtClean="0"/>
              <a:t>÷ 4 =</a:t>
            </a:r>
          </a:p>
          <a:p>
            <a:endParaRPr lang="en-GB" sz="3200" dirty="0"/>
          </a:p>
          <a:p>
            <a:r>
              <a:rPr lang="en-GB" sz="3200" dirty="0" smtClean="0"/>
              <a:t>TP:  Discuss with your partner how you would solve this question.  Are there any problems you will encounter?</a:t>
            </a:r>
            <a:endParaRPr lang="en-GB" sz="3200" dirty="0"/>
          </a:p>
        </p:txBody>
      </p:sp>
    </p:spTree>
    <p:extLst>
      <p:ext uri="{BB962C8B-B14F-4D97-AF65-F5344CB8AC3E}">
        <p14:creationId xmlns:p14="http://schemas.microsoft.com/office/powerpoint/2010/main" val="28951449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with remainders within the </a:t>
            </a:r>
            <a:r>
              <a:rPr lang="en-GB" sz="3600" dirty="0" smtClean="0"/>
              <a:t>questions</a:t>
            </a:r>
            <a:endParaRPr lang="en-GB" sz="3600" dirty="0"/>
          </a:p>
        </p:txBody>
      </p:sp>
      <p:sp>
        <p:nvSpPr>
          <p:cNvPr id="3" name="Content Placeholder 2"/>
          <p:cNvSpPr>
            <a:spLocks noGrp="1"/>
          </p:cNvSpPr>
          <p:nvPr>
            <p:ph idx="1"/>
          </p:nvPr>
        </p:nvSpPr>
        <p:spPr/>
        <p:txBody>
          <a:bodyPr>
            <a:normAutofit fontScale="92500" lnSpcReduction="10000"/>
          </a:bodyPr>
          <a:lstStyle/>
          <a:p>
            <a:r>
              <a:rPr lang="en-GB" sz="3200" dirty="0"/>
              <a:t>4892 </a:t>
            </a:r>
            <a:r>
              <a:rPr lang="en-GB" sz="3200" dirty="0" smtClean="0"/>
              <a:t>÷ 4 =</a:t>
            </a:r>
          </a:p>
          <a:p>
            <a:endParaRPr lang="en-GB" sz="3200" dirty="0"/>
          </a:p>
          <a:p>
            <a:r>
              <a:rPr lang="en-GB" sz="3200" dirty="0" smtClean="0"/>
              <a:t>The problem you will encounter is when you get to the 9 tens.</a:t>
            </a:r>
          </a:p>
          <a:p>
            <a:r>
              <a:rPr lang="en-GB" sz="3200" dirty="0" smtClean="0"/>
              <a:t>4 does not divide into 9 tens without a remainder.</a:t>
            </a:r>
          </a:p>
          <a:p>
            <a:r>
              <a:rPr lang="en-GB" sz="3200" dirty="0" smtClean="0"/>
              <a:t>4 does divide into 8 tens twice but what do we do with the remaining 1 ten?</a:t>
            </a:r>
          </a:p>
          <a:p>
            <a:r>
              <a:rPr lang="en-GB" sz="3200" dirty="0" smtClean="0"/>
              <a:t>We exchange it over to the 2 ones to make it 12 ones.  We put this remainder as a small 1 at the right hand top side of the 2.</a:t>
            </a:r>
          </a:p>
          <a:p>
            <a:r>
              <a:rPr lang="en-GB" sz="3200" dirty="0" smtClean="0"/>
              <a:t>4 does divide into 12 ones 3 times.</a:t>
            </a:r>
          </a:p>
          <a:p>
            <a:endParaRPr lang="en-GB" sz="3200" dirty="0" smtClean="0"/>
          </a:p>
          <a:p>
            <a:endParaRPr lang="en-GB" sz="3200" dirty="0"/>
          </a:p>
          <a:p>
            <a:endParaRPr lang="en-GB" sz="3200" dirty="0"/>
          </a:p>
        </p:txBody>
      </p:sp>
    </p:spTree>
    <p:extLst>
      <p:ext uri="{BB962C8B-B14F-4D97-AF65-F5344CB8AC3E}">
        <p14:creationId xmlns:p14="http://schemas.microsoft.com/office/powerpoint/2010/main" val="40899944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with remainders within the </a:t>
            </a:r>
            <a:r>
              <a:rPr lang="en-GB" sz="3600" dirty="0" smtClean="0"/>
              <a:t>questions</a:t>
            </a:r>
            <a:endParaRPr lang="en-GB" sz="3600" dirty="0"/>
          </a:p>
        </p:txBody>
      </p:sp>
      <p:pic>
        <p:nvPicPr>
          <p:cNvPr id="4" name="Content Placeholder 3"/>
          <p:cNvPicPr>
            <a:picLocks noGrp="1" noChangeAspect="1"/>
          </p:cNvPicPr>
          <p:nvPr>
            <p:ph idx="1"/>
          </p:nvPr>
        </p:nvPicPr>
        <p:blipFill>
          <a:blip r:embed="rId2"/>
          <a:stretch>
            <a:fillRect/>
          </a:stretch>
        </p:blipFill>
        <p:spPr>
          <a:xfrm>
            <a:off x="318309" y="1798320"/>
            <a:ext cx="11269436" cy="1539240"/>
          </a:xfrm>
          <a:prstGeom prst="rect">
            <a:avLst/>
          </a:prstGeom>
        </p:spPr>
      </p:pic>
    </p:spTree>
    <p:extLst>
      <p:ext uri="{BB962C8B-B14F-4D97-AF65-F5344CB8AC3E}">
        <p14:creationId xmlns:p14="http://schemas.microsoft.com/office/powerpoint/2010/main" val="2987311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with remainders within the </a:t>
            </a:r>
            <a:r>
              <a:rPr lang="en-GB" sz="3600" dirty="0" smtClean="0"/>
              <a:t>questions</a:t>
            </a:r>
            <a:endParaRPr lang="en-GB" sz="3600" dirty="0"/>
          </a:p>
        </p:txBody>
      </p:sp>
      <p:pic>
        <p:nvPicPr>
          <p:cNvPr id="4" name="Content Placeholder 3"/>
          <p:cNvPicPr>
            <a:picLocks noGrp="1" noChangeAspect="1"/>
          </p:cNvPicPr>
          <p:nvPr>
            <p:ph sz="half" idx="1"/>
          </p:nvPr>
        </p:nvPicPr>
        <p:blipFill>
          <a:blip r:embed="rId2"/>
          <a:stretch>
            <a:fillRect/>
          </a:stretch>
        </p:blipFill>
        <p:spPr>
          <a:xfrm>
            <a:off x="624840" y="2895600"/>
            <a:ext cx="4656773" cy="1722120"/>
          </a:xfrm>
          <a:prstGeom prst="rect">
            <a:avLst/>
          </a:prstGeom>
        </p:spPr>
      </p:pic>
      <p:sp>
        <p:nvSpPr>
          <p:cNvPr id="5" name="Content Placeholder 4"/>
          <p:cNvSpPr>
            <a:spLocks noGrp="1"/>
          </p:cNvSpPr>
          <p:nvPr>
            <p:ph sz="half" idx="2"/>
          </p:nvPr>
        </p:nvSpPr>
        <p:spPr/>
        <p:txBody>
          <a:bodyPr/>
          <a:lstStyle/>
          <a:p>
            <a:r>
              <a:rPr lang="en-GB" dirty="0" smtClean="0"/>
              <a:t>TP:  What calculation must we use to solve this?</a:t>
            </a:r>
          </a:p>
          <a:p>
            <a:endParaRPr lang="en-GB" dirty="0"/>
          </a:p>
          <a:p>
            <a:r>
              <a:rPr lang="en-GB" dirty="0" smtClean="0"/>
              <a:t>TP:  Solve the problem</a:t>
            </a:r>
            <a:endParaRPr lang="en-GB" dirty="0"/>
          </a:p>
        </p:txBody>
      </p:sp>
    </p:spTree>
    <p:extLst>
      <p:ext uri="{BB962C8B-B14F-4D97-AF65-F5344CB8AC3E}">
        <p14:creationId xmlns:p14="http://schemas.microsoft.com/office/powerpoint/2010/main" val="273884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with remainders within the </a:t>
            </a:r>
            <a:r>
              <a:rPr lang="en-GB" sz="3600" dirty="0" smtClean="0"/>
              <a:t>questions</a:t>
            </a:r>
            <a:endParaRPr lang="en-GB" sz="3600" dirty="0"/>
          </a:p>
        </p:txBody>
      </p:sp>
      <p:pic>
        <p:nvPicPr>
          <p:cNvPr id="4" name="Content Placeholder 3"/>
          <p:cNvPicPr>
            <a:picLocks noGrp="1" noChangeAspect="1"/>
          </p:cNvPicPr>
          <p:nvPr>
            <p:ph idx="1"/>
          </p:nvPr>
        </p:nvPicPr>
        <p:blipFill>
          <a:blip r:embed="rId2"/>
          <a:stretch>
            <a:fillRect/>
          </a:stretch>
        </p:blipFill>
        <p:spPr>
          <a:xfrm>
            <a:off x="1689337" y="2209800"/>
            <a:ext cx="8369063" cy="3402376"/>
          </a:xfrm>
          <a:prstGeom prst="rect">
            <a:avLst/>
          </a:prstGeom>
        </p:spPr>
      </p:pic>
    </p:spTree>
    <p:extLst>
      <p:ext uri="{BB962C8B-B14F-4D97-AF65-F5344CB8AC3E}">
        <p14:creationId xmlns:p14="http://schemas.microsoft.com/office/powerpoint/2010/main" val="18705935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with remainders within the </a:t>
            </a:r>
            <a:r>
              <a:rPr lang="en-GB" sz="3600" dirty="0" smtClean="0"/>
              <a:t>questions</a:t>
            </a:r>
            <a:endParaRPr lang="en-GB" sz="3600" dirty="0"/>
          </a:p>
        </p:txBody>
      </p:sp>
      <p:graphicFrame>
        <p:nvGraphicFramePr>
          <p:cNvPr id="4" name="Content Placeholder 3"/>
          <p:cNvGraphicFramePr>
            <a:graphicFrameLocks noGrp="1"/>
          </p:cNvGraphicFramePr>
          <p:nvPr>
            <p:ph idx="1"/>
          </p:nvPr>
        </p:nvGraphicFramePr>
        <p:xfrm>
          <a:off x="838200" y="1825625"/>
          <a:ext cx="10515600" cy="2743200"/>
        </p:xfrm>
        <a:graphic>
          <a:graphicData uri="http://schemas.openxmlformats.org/drawingml/2006/table">
            <a:tbl>
              <a:tblPr firstRow="1" bandRow="1">
                <a:tableStyleId>{F5AB1C69-6EDB-4FF4-983F-18BD219EF322}</a:tableStyleId>
              </a:tblPr>
              <a:tblGrid>
                <a:gridCol w="3505200">
                  <a:extLst>
                    <a:ext uri="{9D8B030D-6E8A-4147-A177-3AD203B41FA5}">
                      <a16:colId xmlns:a16="http://schemas.microsoft.com/office/drawing/2014/main" val="2678248913"/>
                    </a:ext>
                  </a:extLst>
                </a:gridCol>
                <a:gridCol w="3505200">
                  <a:extLst>
                    <a:ext uri="{9D8B030D-6E8A-4147-A177-3AD203B41FA5}">
                      <a16:colId xmlns:a16="http://schemas.microsoft.com/office/drawing/2014/main" val="3371906270"/>
                    </a:ext>
                  </a:extLst>
                </a:gridCol>
                <a:gridCol w="3505200">
                  <a:extLst>
                    <a:ext uri="{9D8B030D-6E8A-4147-A177-3AD203B41FA5}">
                      <a16:colId xmlns:a16="http://schemas.microsoft.com/office/drawing/2014/main" val="3020153461"/>
                    </a:ext>
                  </a:extLst>
                </a:gridCol>
              </a:tblGrid>
              <a:tr h="370840">
                <a:tc>
                  <a:txBody>
                    <a:bodyPr/>
                    <a:lstStyle/>
                    <a:p>
                      <a:pPr algn="ctr"/>
                      <a:r>
                        <a:rPr lang="en-GB" sz="2800" dirty="0" smtClean="0"/>
                        <a:t>Chilli 1</a:t>
                      </a:r>
                      <a:endParaRPr lang="en-GB" sz="2800" dirty="0"/>
                    </a:p>
                  </a:txBody>
                  <a:tcPr/>
                </a:tc>
                <a:tc>
                  <a:txBody>
                    <a:bodyPr/>
                    <a:lstStyle/>
                    <a:p>
                      <a:pPr algn="ctr"/>
                      <a:r>
                        <a:rPr lang="en-GB" sz="2800" dirty="0" smtClean="0"/>
                        <a:t>Chilli 2</a:t>
                      </a:r>
                      <a:endParaRPr lang="en-GB" sz="2800" dirty="0"/>
                    </a:p>
                  </a:txBody>
                  <a:tcPr/>
                </a:tc>
                <a:tc>
                  <a:txBody>
                    <a:bodyPr/>
                    <a:lstStyle/>
                    <a:p>
                      <a:pPr algn="ctr"/>
                      <a:r>
                        <a:rPr lang="en-GB" sz="2800" dirty="0" smtClean="0"/>
                        <a:t>Chilli 3</a:t>
                      </a:r>
                      <a:endParaRPr lang="en-GB" sz="2800" dirty="0"/>
                    </a:p>
                  </a:txBody>
                  <a:tcPr/>
                </a:tc>
                <a:extLst>
                  <a:ext uri="{0D108BD9-81ED-4DB2-BD59-A6C34878D82A}">
                    <a16:rowId xmlns:a16="http://schemas.microsoft.com/office/drawing/2014/main" val="404898290"/>
                  </a:ext>
                </a:extLst>
              </a:tr>
              <a:tr h="370840">
                <a:tc>
                  <a:txBody>
                    <a:bodyPr/>
                    <a:lstStyle/>
                    <a:p>
                      <a:pPr marL="457200" indent="-457200">
                        <a:buFont typeface="+mj-lt"/>
                        <a:buAutoNum type="arabicPeriod"/>
                      </a:pPr>
                      <a:r>
                        <a:rPr lang="en-GB" sz="2800" dirty="0" smtClean="0"/>
                        <a:t>76 ÷ 4 =</a:t>
                      </a:r>
                    </a:p>
                    <a:p>
                      <a:pPr marL="457200" indent="-457200">
                        <a:buFont typeface="+mj-lt"/>
                        <a:buAutoNum type="arabicPeriod"/>
                      </a:pPr>
                      <a:r>
                        <a:rPr lang="en-GB" sz="2800" dirty="0" smtClean="0"/>
                        <a:t>75 </a:t>
                      </a:r>
                      <a:r>
                        <a:rPr lang="en-GB" sz="2800" dirty="0" smtClean="0"/>
                        <a:t>÷ 5 =</a:t>
                      </a:r>
                    </a:p>
                    <a:p>
                      <a:pPr marL="457200" indent="-457200">
                        <a:buFont typeface="+mj-lt"/>
                        <a:buAutoNum type="arabicPeriod"/>
                      </a:pPr>
                      <a:r>
                        <a:rPr lang="en-GB" sz="2800" dirty="0" smtClean="0"/>
                        <a:t>75 ÷ 3 =</a:t>
                      </a:r>
                    </a:p>
                    <a:p>
                      <a:pPr marL="0" indent="0">
                        <a:buFont typeface="+mj-lt"/>
                        <a:buNone/>
                      </a:pPr>
                      <a:endParaRPr lang="en-GB" sz="2800" dirty="0"/>
                    </a:p>
                  </a:txBody>
                  <a:tcPr/>
                </a:tc>
                <a:tc>
                  <a:txBody>
                    <a:bodyPr/>
                    <a:lstStyle/>
                    <a:p>
                      <a:pPr marL="514350" indent="-514350">
                        <a:buFont typeface="+mj-lt"/>
                        <a:buAutoNum type="arabicPeriod"/>
                      </a:pPr>
                      <a:r>
                        <a:rPr lang="en-GB" sz="2800" dirty="0" smtClean="0"/>
                        <a:t>565 </a:t>
                      </a:r>
                      <a:r>
                        <a:rPr lang="en-GB" sz="2800" dirty="0" smtClean="0"/>
                        <a:t>÷ 5 =</a:t>
                      </a:r>
                    </a:p>
                    <a:p>
                      <a:pPr marL="514350" indent="-514350">
                        <a:buFont typeface="+mj-lt"/>
                        <a:buAutoNum type="arabicPeriod"/>
                      </a:pPr>
                      <a:r>
                        <a:rPr lang="en-GB" sz="2800" dirty="0" smtClean="0"/>
                        <a:t>575 ÷ 5 =</a:t>
                      </a:r>
                    </a:p>
                    <a:p>
                      <a:pPr marL="514350" indent="-514350">
                        <a:buFont typeface="+mj-lt"/>
                        <a:buAutoNum type="arabicPeriod"/>
                      </a:pPr>
                      <a:r>
                        <a:rPr lang="en-GB" sz="2800" dirty="0" smtClean="0"/>
                        <a:t>585</a:t>
                      </a:r>
                      <a:r>
                        <a:rPr lang="en-GB" sz="2800" baseline="0" dirty="0" smtClean="0"/>
                        <a:t> </a:t>
                      </a:r>
                      <a:r>
                        <a:rPr lang="en-GB" sz="2800" dirty="0" smtClean="0"/>
                        <a:t>÷ 5 =</a:t>
                      </a:r>
                    </a:p>
                    <a:p>
                      <a:pPr marL="514350" indent="-514350">
                        <a:buFont typeface="+mj-lt"/>
                        <a:buAutoNum type="arabicPeriod"/>
                      </a:pPr>
                      <a:r>
                        <a:rPr lang="en-GB" sz="2800" dirty="0" smtClean="0"/>
                        <a:t>595 ÷ 5 =</a:t>
                      </a:r>
                      <a:endParaRPr lang="en-GB" sz="2800" dirty="0"/>
                    </a:p>
                  </a:txBody>
                  <a:tcPr/>
                </a:tc>
                <a:tc>
                  <a:txBody>
                    <a:bodyPr/>
                    <a:lstStyle/>
                    <a:p>
                      <a:pPr marL="514350" indent="-514350">
                        <a:buFont typeface="+mj-lt"/>
                        <a:buAutoNum type="arabicPeriod"/>
                      </a:pPr>
                      <a:r>
                        <a:rPr lang="en-GB" sz="2800" dirty="0" smtClean="0"/>
                        <a:t>3642 </a:t>
                      </a:r>
                      <a:r>
                        <a:rPr lang="en-GB" sz="2800" dirty="0" smtClean="0"/>
                        <a:t>÷ 3 =</a:t>
                      </a:r>
                    </a:p>
                    <a:p>
                      <a:pPr marL="514350" indent="-514350">
                        <a:buFont typeface="+mj-lt"/>
                        <a:buAutoNum type="arabicPeriod"/>
                      </a:pPr>
                      <a:r>
                        <a:rPr lang="en-GB" sz="2800" dirty="0" smtClean="0"/>
                        <a:t>4896 ÷ 4 =</a:t>
                      </a:r>
                    </a:p>
                    <a:p>
                      <a:pPr marL="514350" indent="-514350">
                        <a:buFont typeface="+mj-lt"/>
                        <a:buAutoNum type="arabicPeriod"/>
                      </a:pPr>
                      <a:r>
                        <a:rPr lang="en-GB" sz="2800" dirty="0" smtClean="0"/>
                        <a:t>5590 ÷ 5 =</a:t>
                      </a:r>
                    </a:p>
                    <a:p>
                      <a:pPr marL="514350" indent="-514350">
                        <a:buFont typeface="+mj-lt"/>
                        <a:buAutoNum type="arabicPeriod"/>
                      </a:pPr>
                      <a:r>
                        <a:rPr lang="en-GB" sz="2800" dirty="0" smtClean="0"/>
                        <a:t>6696</a:t>
                      </a:r>
                      <a:r>
                        <a:rPr lang="en-GB" sz="2800" baseline="0" dirty="0" smtClean="0"/>
                        <a:t> </a:t>
                      </a:r>
                      <a:r>
                        <a:rPr lang="en-GB" sz="2800" dirty="0" smtClean="0"/>
                        <a:t>÷ 6 =</a:t>
                      </a:r>
                    </a:p>
                    <a:p>
                      <a:pPr marL="514350" indent="-514350">
                        <a:buFont typeface="+mj-lt"/>
                        <a:buAutoNum type="arabicPeriod"/>
                      </a:pPr>
                      <a:r>
                        <a:rPr lang="en-GB" sz="2800" dirty="0" smtClean="0"/>
                        <a:t>7798 ÷ 7 =</a:t>
                      </a:r>
                      <a:endParaRPr lang="en-GB" sz="2800" dirty="0"/>
                    </a:p>
                  </a:txBody>
                  <a:tcPr/>
                </a:tc>
                <a:extLst>
                  <a:ext uri="{0D108BD9-81ED-4DB2-BD59-A6C34878D82A}">
                    <a16:rowId xmlns:a16="http://schemas.microsoft.com/office/drawing/2014/main" val="2497167431"/>
                  </a:ext>
                </a:extLst>
              </a:tr>
            </a:tbl>
          </a:graphicData>
        </a:graphic>
      </p:graphicFrame>
      <p:sp>
        <p:nvSpPr>
          <p:cNvPr id="5" name="TextBox 4"/>
          <p:cNvSpPr txBox="1"/>
          <p:nvPr/>
        </p:nvSpPr>
        <p:spPr>
          <a:xfrm>
            <a:off x="5532120" y="5273040"/>
            <a:ext cx="5288280" cy="1231106"/>
          </a:xfrm>
          <a:prstGeom prst="rect">
            <a:avLst/>
          </a:prstGeom>
          <a:noFill/>
        </p:spPr>
        <p:txBody>
          <a:bodyPr wrap="square" rtlCol="0">
            <a:spAutoFit/>
          </a:bodyPr>
          <a:lstStyle/>
          <a:p>
            <a:pPr lvl="0"/>
            <a:r>
              <a:rPr lang="en-GB" sz="2800" dirty="0">
                <a:solidFill>
                  <a:prstClr val="black"/>
                </a:solidFill>
              </a:rPr>
              <a:t>EXT:  When do you know a number is divisible by 5?</a:t>
            </a:r>
          </a:p>
          <a:p>
            <a:endParaRPr lang="en-GB" dirty="0"/>
          </a:p>
        </p:txBody>
      </p:sp>
    </p:spTree>
    <p:extLst>
      <p:ext uri="{BB962C8B-B14F-4D97-AF65-F5344CB8AC3E}">
        <p14:creationId xmlns:p14="http://schemas.microsoft.com/office/powerpoint/2010/main" val="1269758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with remainders within the </a:t>
            </a:r>
            <a:r>
              <a:rPr lang="en-GB" sz="3600" dirty="0" smtClean="0"/>
              <a:t>questions</a:t>
            </a:r>
            <a:endParaRPr lang="en-GB" sz="3600" dirty="0"/>
          </a:p>
        </p:txBody>
      </p:sp>
      <p:graphicFrame>
        <p:nvGraphicFramePr>
          <p:cNvPr id="4" name="Content Placeholder 3"/>
          <p:cNvGraphicFramePr>
            <a:graphicFrameLocks noGrp="1"/>
          </p:cNvGraphicFramePr>
          <p:nvPr>
            <p:ph idx="1"/>
          </p:nvPr>
        </p:nvGraphicFramePr>
        <p:xfrm>
          <a:off x="838200" y="1825625"/>
          <a:ext cx="10515600" cy="2743200"/>
        </p:xfrm>
        <a:graphic>
          <a:graphicData uri="http://schemas.openxmlformats.org/drawingml/2006/table">
            <a:tbl>
              <a:tblPr firstRow="1" bandRow="1">
                <a:tableStyleId>{F5AB1C69-6EDB-4FF4-983F-18BD219EF322}</a:tableStyleId>
              </a:tblPr>
              <a:tblGrid>
                <a:gridCol w="3505200">
                  <a:extLst>
                    <a:ext uri="{9D8B030D-6E8A-4147-A177-3AD203B41FA5}">
                      <a16:colId xmlns:a16="http://schemas.microsoft.com/office/drawing/2014/main" val="2678248913"/>
                    </a:ext>
                  </a:extLst>
                </a:gridCol>
                <a:gridCol w="3505200">
                  <a:extLst>
                    <a:ext uri="{9D8B030D-6E8A-4147-A177-3AD203B41FA5}">
                      <a16:colId xmlns:a16="http://schemas.microsoft.com/office/drawing/2014/main" val="3371906270"/>
                    </a:ext>
                  </a:extLst>
                </a:gridCol>
                <a:gridCol w="3505200">
                  <a:extLst>
                    <a:ext uri="{9D8B030D-6E8A-4147-A177-3AD203B41FA5}">
                      <a16:colId xmlns:a16="http://schemas.microsoft.com/office/drawing/2014/main" val="3020153461"/>
                    </a:ext>
                  </a:extLst>
                </a:gridCol>
              </a:tblGrid>
              <a:tr h="370840">
                <a:tc>
                  <a:txBody>
                    <a:bodyPr/>
                    <a:lstStyle/>
                    <a:p>
                      <a:pPr algn="ctr"/>
                      <a:r>
                        <a:rPr lang="en-GB" sz="2800" dirty="0" smtClean="0"/>
                        <a:t>Chilli 1</a:t>
                      </a:r>
                      <a:endParaRPr lang="en-GB" sz="2800" dirty="0"/>
                    </a:p>
                  </a:txBody>
                  <a:tcPr/>
                </a:tc>
                <a:tc>
                  <a:txBody>
                    <a:bodyPr/>
                    <a:lstStyle/>
                    <a:p>
                      <a:pPr algn="ctr"/>
                      <a:r>
                        <a:rPr lang="en-GB" sz="2800" dirty="0" smtClean="0"/>
                        <a:t>Chilli 2</a:t>
                      </a:r>
                      <a:endParaRPr lang="en-GB" sz="2800" dirty="0"/>
                    </a:p>
                  </a:txBody>
                  <a:tcPr/>
                </a:tc>
                <a:tc>
                  <a:txBody>
                    <a:bodyPr/>
                    <a:lstStyle/>
                    <a:p>
                      <a:pPr algn="ctr"/>
                      <a:r>
                        <a:rPr lang="en-GB" sz="2800" dirty="0" smtClean="0"/>
                        <a:t>Chilli 3</a:t>
                      </a:r>
                      <a:endParaRPr lang="en-GB" sz="2800" dirty="0"/>
                    </a:p>
                  </a:txBody>
                  <a:tcPr/>
                </a:tc>
                <a:extLst>
                  <a:ext uri="{0D108BD9-81ED-4DB2-BD59-A6C34878D82A}">
                    <a16:rowId xmlns:a16="http://schemas.microsoft.com/office/drawing/2014/main" val="404898290"/>
                  </a:ext>
                </a:extLst>
              </a:tr>
              <a:tr h="370840">
                <a:tc>
                  <a:txBody>
                    <a:bodyPr/>
                    <a:lstStyle/>
                    <a:p>
                      <a:pPr marL="457200" indent="-457200">
                        <a:buFont typeface="+mj-lt"/>
                        <a:buAutoNum type="arabicPeriod"/>
                      </a:pPr>
                      <a:r>
                        <a:rPr lang="en-GB" sz="2800" dirty="0" smtClean="0"/>
                        <a:t>76 ÷ 4 = </a:t>
                      </a:r>
                      <a:r>
                        <a:rPr lang="en-GB" sz="2800" dirty="0" smtClean="0">
                          <a:solidFill>
                            <a:srgbClr val="FF0000"/>
                          </a:solidFill>
                        </a:rPr>
                        <a:t>19</a:t>
                      </a:r>
                      <a:endParaRPr lang="en-GB" sz="2800" dirty="0" smtClean="0"/>
                    </a:p>
                    <a:p>
                      <a:pPr marL="457200" indent="-457200">
                        <a:buFont typeface="+mj-lt"/>
                        <a:buAutoNum type="arabicPeriod"/>
                      </a:pPr>
                      <a:r>
                        <a:rPr lang="en-GB" sz="2800" dirty="0" smtClean="0"/>
                        <a:t>75 </a:t>
                      </a:r>
                      <a:r>
                        <a:rPr lang="en-GB" sz="2800" dirty="0" smtClean="0"/>
                        <a:t>÷ 5 = </a:t>
                      </a:r>
                      <a:r>
                        <a:rPr lang="en-GB" sz="2800" dirty="0" smtClean="0">
                          <a:solidFill>
                            <a:srgbClr val="FF0000"/>
                          </a:solidFill>
                        </a:rPr>
                        <a:t>15</a:t>
                      </a:r>
                      <a:endParaRPr lang="en-GB" sz="2800" dirty="0" smtClean="0"/>
                    </a:p>
                    <a:p>
                      <a:pPr marL="457200" indent="-457200">
                        <a:buFont typeface="+mj-lt"/>
                        <a:buAutoNum type="arabicPeriod"/>
                      </a:pPr>
                      <a:r>
                        <a:rPr lang="en-GB" sz="2800" dirty="0" smtClean="0"/>
                        <a:t>75 ÷ 3 =</a:t>
                      </a:r>
                      <a:r>
                        <a:rPr lang="en-GB" sz="2800" dirty="0" smtClean="0">
                          <a:solidFill>
                            <a:srgbClr val="FF0000"/>
                          </a:solidFill>
                        </a:rPr>
                        <a:t> 25</a:t>
                      </a:r>
                      <a:endParaRPr lang="en-GB" sz="2800" dirty="0" smtClean="0"/>
                    </a:p>
                    <a:p>
                      <a:pPr marL="0" indent="0">
                        <a:buFont typeface="+mj-lt"/>
                        <a:buNone/>
                      </a:pPr>
                      <a:endParaRPr lang="en-GB" sz="2800" dirty="0"/>
                    </a:p>
                  </a:txBody>
                  <a:tcPr/>
                </a:tc>
                <a:tc>
                  <a:txBody>
                    <a:bodyPr/>
                    <a:lstStyle/>
                    <a:p>
                      <a:pPr marL="514350" indent="-514350">
                        <a:buFont typeface="+mj-lt"/>
                        <a:buAutoNum type="arabicPeriod"/>
                      </a:pPr>
                      <a:r>
                        <a:rPr lang="en-GB" sz="2800" dirty="0" smtClean="0"/>
                        <a:t>565 </a:t>
                      </a:r>
                      <a:r>
                        <a:rPr lang="en-GB" sz="2800" dirty="0" smtClean="0"/>
                        <a:t>÷ 5 = </a:t>
                      </a:r>
                      <a:r>
                        <a:rPr lang="en-GB" sz="2800" dirty="0" smtClean="0">
                          <a:solidFill>
                            <a:srgbClr val="FF0000"/>
                          </a:solidFill>
                        </a:rPr>
                        <a:t>113</a:t>
                      </a:r>
                      <a:endParaRPr lang="en-GB" sz="2800" dirty="0" smtClean="0"/>
                    </a:p>
                    <a:p>
                      <a:pPr marL="514350" indent="-514350">
                        <a:buFont typeface="+mj-lt"/>
                        <a:buAutoNum type="arabicPeriod"/>
                      </a:pPr>
                      <a:r>
                        <a:rPr lang="en-GB" sz="2800" dirty="0" smtClean="0"/>
                        <a:t>575 ÷ 5 = </a:t>
                      </a:r>
                      <a:r>
                        <a:rPr lang="en-GB" sz="2800" dirty="0" smtClean="0">
                          <a:solidFill>
                            <a:srgbClr val="FF0000"/>
                          </a:solidFill>
                        </a:rPr>
                        <a:t>115</a:t>
                      </a:r>
                      <a:endParaRPr lang="en-GB" sz="2800" dirty="0" smtClean="0"/>
                    </a:p>
                    <a:p>
                      <a:pPr marL="514350" indent="-514350">
                        <a:buFont typeface="+mj-lt"/>
                        <a:buAutoNum type="arabicPeriod"/>
                      </a:pPr>
                      <a:r>
                        <a:rPr lang="en-GB" sz="2800" dirty="0" smtClean="0"/>
                        <a:t>585</a:t>
                      </a:r>
                      <a:r>
                        <a:rPr lang="en-GB" sz="2800" baseline="0" dirty="0" smtClean="0"/>
                        <a:t> </a:t>
                      </a:r>
                      <a:r>
                        <a:rPr lang="en-GB" sz="2800" dirty="0" smtClean="0"/>
                        <a:t>÷ 5 = </a:t>
                      </a:r>
                      <a:r>
                        <a:rPr lang="en-GB" sz="2800" dirty="0" smtClean="0">
                          <a:solidFill>
                            <a:srgbClr val="FF0000"/>
                          </a:solidFill>
                        </a:rPr>
                        <a:t>117</a:t>
                      </a:r>
                      <a:endParaRPr lang="en-GB" sz="2800" dirty="0" smtClean="0"/>
                    </a:p>
                    <a:p>
                      <a:pPr marL="514350" indent="-514350">
                        <a:buFont typeface="+mj-lt"/>
                        <a:buAutoNum type="arabicPeriod"/>
                      </a:pPr>
                      <a:r>
                        <a:rPr lang="en-GB" sz="2800" dirty="0" smtClean="0"/>
                        <a:t>595 ÷ 5 = </a:t>
                      </a:r>
                      <a:r>
                        <a:rPr lang="en-GB" sz="2800" dirty="0" smtClean="0">
                          <a:solidFill>
                            <a:srgbClr val="FF0000"/>
                          </a:solidFill>
                        </a:rPr>
                        <a:t>119</a:t>
                      </a:r>
                      <a:endParaRPr lang="en-GB" sz="2800" dirty="0"/>
                    </a:p>
                  </a:txBody>
                  <a:tcPr/>
                </a:tc>
                <a:tc>
                  <a:txBody>
                    <a:bodyPr/>
                    <a:lstStyle/>
                    <a:p>
                      <a:pPr marL="514350" indent="-514350">
                        <a:buFont typeface="+mj-lt"/>
                        <a:buAutoNum type="arabicPeriod"/>
                      </a:pPr>
                      <a:r>
                        <a:rPr lang="en-GB" sz="2800" dirty="0" smtClean="0"/>
                        <a:t>3642 </a:t>
                      </a:r>
                      <a:r>
                        <a:rPr lang="en-GB" sz="2800" dirty="0" smtClean="0"/>
                        <a:t>÷ 3 = </a:t>
                      </a:r>
                      <a:r>
                        <a:rPr lang="en-GB" sz="2800" dirty="0" smtClean="0">
                          <a:solidFill>
                            <a:srgbClr val="FF0000"/>
                          </a:solidFill>
                        </a:rPr>
                        <a:t>1214</a:t>
                      </a:r>
                      <a:endParaRPr lang="en-GB" sz="2800" dirty="0" smtClean="0"/>
                    </a:p>
                    <a:p>
                      <a:pPr marL="514350" indent="-514350">
                        <a:buFont typeface="+mj-lt"/>
                        <a:buAutoNum type="arabicPeriod"/>
                      </a:pPr>
                      <a:r>
                        <a:rPr lang="en-GB" sz="2800" dirty="0" smtClean="0"/>
                        <a:t>4896 ÷ 4 = </a:t>
                      </a:r>
                      <a:r>
                        <a:rPr lang="en-GB" sz="2800" dirty="0" smtClean="0">
                          <a:solidFill>
                            <a:srgbClr val="FF0000"/>
                          </a:solidFill>
                        </a:rPr>
                        <a:t>1224</a:t>
                      </a:r>
                      <a:endParaRPr lang="en-GB" sz="2800" dirty="0" smtClean="0"/>
                    </a:p>
                    <a:p>
                      <a:pPr marL="514350" indent="-514350">
                        <a:buFont typeface="+mj-lt"/>
                        <a:buAutoNum type="arabicPeriod"/>
                      </a:pPr>
                      <a:r>
                        <a:rPr lang="en-GB" sz="2800" dirty="0" smtClean="0"/>
                        <a:t>5590 ÷ 5 = </a:t>
                      </a:r>
                      <a:r>
                        <a:rPr lang="en-GB" sz="2800" dirty="0" smtClean="0">
                          <a:solidFill>
                            <a:srgbClr val="FF0000"/>
                          </a:solidFill>
                        </a:rPr>
                        <a:t>1198</a:t>
                      </a:r>
                      <a:endParaRPr lang="en-GB" sz="2800" dirty="0" smtClean="0"/>
                    </a:p>
                    <a:p>
                      <a:pPr marL="514350" indent="-514350">
                        <a:buFont typeface="+mj-lt"/>
                        <a:buAutoNum type="arabicPeriod"/>
                      </a:pPr>
                      <a:r>
                        <a:rPr lang="en-GB" sz="2800" dirty="0" smtClean="0"/>
                        <a:t>6696</a:t>
                      </a:r>
                      <a:r>
                        <a:rPr lang="en-GB" sz="2800" baseline="0" dirty="0" smtClean="0"/>
                        <a:t> </a:t>
                      </a:r>
                      <a:r>
                        <a:rPr lang="en-GB" sz="2800" dirty="0" smtClean="0"/>
                        <a:t>÷ 6 = </a:t>
                      </a:r>
                      <a:r>
                        <a:rPr lang="en-GB" sz="2800" dirty="0" smtClean="0">
                          <a:solidFill>
                            <a:srgbClr val="FF0000"/>
                          </a:solidFill>
                        </a:rPr>
                        <a:t>1116</a:t>
                      </a:r>
                      <a:endParaRPr lang="en-GB" sz="2800" dirty="0" smtClean="0"/>
                    </a:p>
                    <a:p>
                      <a:pPr marL="514350" indent="-514350">
                        <a:buFont typeface="+mj-lt"/>
                        <a:buAutoNum type="arabicPeriod"/>
                      </a:pPr>
                      <a:r>
                        <a:rPr lang="en-GB" sz="2800" dirty="0" smtClean="0"/>
                        <a:t>7798 ÷ 7 = </a:t>
                      </a:r>
                      <a:r>
                        <a:rPr lang="en-GB" sz="2800" dirty="0" smtClean="0">
                          <a:solidFill>
                            <a:srgbClr val="FF0000"/>
                          </a:solidFill>
                        </a:rPr>
                        <a:t>1114</a:t>
                      </a:r>
                      <a:endParaRPr lang="en-GB" sz="2800" dirty="0"/>
                    </a:p>
                  </a:txBody>
                  <a:tcPr/>
                </a:tc>
                <a:extLst>
                  <a:ext uri="{0D108BD9-81ED-4DB2-BD59-A6C34878D82A}">
                    <a16:rowId xmlns:a16="http://schemas.microsoft.com/office/drawing/2014/main" val="2497167431"/>
                  </a:ext>
                </a:extLst>
              </a:tr>
            </a:tbl>
          </a:graphicData>
        </a:graphic>
      </p:graphicFrame>
      <p:sp>
        <p:nvSpPr>
          <p:cNvPr id="3" name="TextBox 2"/>
          <p:cNvSpPr txBox="1"/>
          <p:nvPr/>
        </p:nvSpPr>
        <p:spPr>
          <a:xfrm>
            <a:off x="4724400" y="5288280"/>
            <a:ext cx="6385560" cy="1384995"/>
          </a:xfrm>
          <a:prstGeom prst="rect">
            <a:avLst/>
          </a:prstGeom>
          <a:noFill/>
        </p:spPr>
        <p:txBody>
          <a:bodyPr wrap="square" rtlCol="0">
            <a:spAutoFit/>
          </a:bodyPr>
          <a:lstStyle/>
          <a:p>
            <a:r>
              <a:rPr lang="en-GB" sz="2800" dirty="0" smtClean="0"/>
              <a:t>EXT:  When do you know a number is divisible by 5?  </a:t>
            </a:r>
            <a:r>
              <a:rPr lang="en-GB" sz="2800" dirty="0" smtClean="0">
                <a:solidFill>
                  <a:srgbClr val="FF0000"/>
                </a:solidFill>
              </a:rPr>
              <a:t>If the number ends in 0 or 5</a:t>
            </a:r>
            <a:endParaRPr lang="en-GB" sz="2800" dirty="0"/>
          </a:p>
        </p:txBody>
      </p:sp>
    </p:spTree>
    <p:extLst>
      <p:ext uri="{BB962C8B-B14F-4D97-AF65-F5344CB8AC3E}">
        <p14:creationId xmlns:p14="http://schemas.microsoft.com/office/powerpoint/2010/main" val="27986138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with remainders within the </a:t>
            </a:r>
            <a:r>
              <a:rPr lang="en-GB" sz="3600" dirty="0" smtClean="0"/>
              <a:t>questions</a:t>
            </a:r>
            <a:endParaRPr lang="en-GB" sz="3600" dirty="0"/>
          </a:p>
        </p:txBody>
      </p:sp>
      <p:pic>
        <p:nvPicPr>
          <p:cNvPr id="4" name="Content Placeholder 3"/>
          <p:cNvPicPr>
            <a:picLocks noGrp="1" noChangeAspect="1"/>
          </p:cNvPicPr>
          <p:nvPr>
            <p:ph idx="1"/>
          </p:nvPr>
        </p:nvPicPr>
        <p:blipFill>
          <a:blip r:embed="rId2"/>
          <a:stretch>
            <a:fillRect/>
          </a:stretch>
        </p:blipFill>
        <p:spPr>
          <a:xfrm>
            <a:off x="677227" y="1879124"/>
            <a:ext cx="4230053" cy="3726112"/>
          </a:xfrm>
          <a:prstGeom prst="rect">
            <a:avLst/>
          </a:prstGeom>
        </p:spPr>
      </p:pic>
      <p:pic>
        <p:nvPicPr>
          <p:cNvPr id="5" name="Picture 4"/>
          <p:cNvPicPr>
            <a:picLocks noChangeAspect="1"/>
          </p:cNvPicPr>
          <p:nvPr/>
        </p:nvPicPr>
        <p:blipFill>
          <a:blip r:embed="rId3"/>
          <a:stretch>
            <a:fillRect/>
          </a:stretch>
        </p:blipFill>
        <p:spPr>
          <a:xfrm>
            <a:off x="5441632" y="1879124"/>
            <a:ext cx="3580448" cy="4569954"/>
          </a:xfrm>
          <a:prstGeom prst="rect">
            <a:avLst/>
          </a:prstGeom>
        </p:spPr>
      </p:pic>
    </p:spTree>
    <p:extLst>
      <p:ext uri="{BB962C8B-B14F-4D97-AF65-F5344CB8AC3E}">
        <p14:creationId xmlns:p14="http://schemas.microsoft.com/office/powerpoint/2010/main" val="15983810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with remainders within the </a:t>
            </a:r>
            <a:r>
              <a:rPr lang="en-GB" sz="3600" dirty="0" smtClean="0"/>
              <a:t>questions</a:t>
            </a:r>
            <a:endParaRPr lang="en-GB" sz="3600" dirty="0"/>
          </a:p>
        </p:txBody>
      </p:sp>
      <p:pic>
        <p:nvPicPr>
          <p:cNvPr id="4" name="Content Placeholder 3"/>
          <p:cNvPicPr>
            <a:picLocks noGrp="1" noChangeAspect="1"/>
          </p:cNvPicPr>
          <p:nvPr>
            <p:ph idx="1"/>
          </p:nvPr>
        </p:nvPicPr>
        <p:blipFill>
          <a:blip r:embed="rId2"/>
          <a:stretch>
            <a:fillRect/>
          </a:stretch>
        </p:blipFill>
        <p:spPr>
          <a:xfrm>
            <a:off x="2124075" y="2039144"/>
            <a:ext cx="7943850" cy="3924300"/>
          </a:xfrm>
          <a:prstGeom prst="rect">
            <a:avLst/>
          </a:prstGeom>
        </p:spPr>
      </p:pic>
    </p:spTree>
    <p:extLst>
      <p:ext uri="{BB962C8B-B14F-4D97-AF65-F5344CB8AC3E}">
        <p14:creationId xmlns:p14="http://schemas.microsoft.com/office/powerpoint/2010/main" val="40951045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LO: To be able to divide a 4-digit number by a 1-digit number with remainders within the </a:t>
            </a:r>
            <a:r>
              <a:rPr lang="en-GB" sz="3600" dirty="0" smtClean="0"/>
              <a:t>questions</a:t>
            </a:r>
            <a:endParaRPr lang="en-GB" sz="3600" dirty="0"/>
          </a:p>
        </p:txBody>
      </p:sp>
      <p:graphicFrame>
        <p:nvGraphicFramePr>
          <p:cNvPr id="5" name="Content Placeholder 4"/>
          <p:cNvGraphicFramePr>
            <a:graphicFrameLocks noGrp="1"/>
          </p:cNvGraphicFramePr>
          <p:nvPr>
            <p:ph idx="1"/>
          </p:nvPr>
        </p:nvGraphicFramePr>
        <p:xfrm>
          <a:off x="1767840" y="1950718"/>
          <a:ext cx="8945879" cy="4048506"/>
        </p:xfrm>
        <a:graphic>
          <a:graphicData uri="http://schemas.openxmlformats.org/drawingml/2006/table">
            <a:tbl>
              <a:tblPr firstRow="1" firstCol="1" bandRow="1"/>
              <a:tblGrid>
                <a:gridCol w="7057890">
                  <a:extLst>
                    <a:ext uri="{9D8B030D-6E8A-4147-A177-3AD203B41FA5}">
                      <a16:colId xmlns:a16="http://schemas.microsoft.com/office/drawing/2014/main" val="3370918816"/>
                    </a:ext>
                  </a:extLst>
                </a:gridCol>
                <a:gridCol w="1887989">
                  <a:extLst>
                    <a:ext uri="{9D8B030D-6E8A-4147-A177-3AD203B41FA5}">
                      <a16:colId xmlns:a16="http://schemas.microsoft.com/office/drawing/2014/main" val="1589895085"/>
                    </a:ext>
                  </a:extLst>
                </a:gridCol>
              </a:tblGrid>
              <a:tr h="697230">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72396673"/>
                  </a:ext>
                </a:extLst>
              </a:tr>
              <a:tr h="69723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solve problem solving and reasoning questions when dividing a 4-digit number by a 1-digit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4547815"/>
                  </a:ext>
                </a:extLst>
              </a:tr>
              <a:tr h="69723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divide a 4-digit number by a 1-digit number when there are remainders within the question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2294172"/>
                  </a:ext>
                </a:extLst>
              </a:tr>
              <a:tr h="69723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divide a 3-digit number by a 1-digit number when there are remainders within the question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32317664"/>
                  </a:ext>
                </a:extLst>
              </a:tr>
              <a:tr h="92964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divide a 2-digit number by a 1-digit number when there are remainders within the question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84361563"/>
                  </a:ext>
                </a:extLst>
              </a:tr>
            </a:tbl>
          </a:graphicData>
        </a:graphic>
      </p:graphicFrame>
    </p:spTree>
    <p:extLst>
      <p:ext uri="{BB962C8B-B14F-4D97-AF65-F5344CB8AC3E}">
        <p14:creationId xmlns:p14="http://schemas.microsoft.com/office/powerpoint/2010/main" val="26669350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REFLECTION - LO</a:t>
            </a:r>
            <a:r>
              <a:rPr lang="en-GB" sz="3600" dirty="0"/>
              <a:t>: To be able to divide a 4-digit number by a 1-digit number with remainders within the </a:t>
            </a:r>
            <a:r>
              <a:rPr lang="en-GB" sz="3600" dirty="0" smtClean="0"/>
              <a:t>questions</a:t>
            </a:r>
            <a:endParaRPr lang="en-GB" sz="3600" dirty="0"/>
          </a:p>
        </p:txBody>
      </p:sp>
      <p:sp>
        <p:nvSpPr>
          <p:cNvPr id="3" name="Content Placeholder 2"/>
          <p:cNvSpPr>
            <a:spLocks noGrp="1"/>
          </p:cNvSpPr>
          <p:nvPr>
            <p:ph idx="1"/>
          </p:nvPr>
        </p:nvSpPr>
        <p:spPr/>
        <p:txBody>
          <a:bodyPr>
            <a:normAutofit/>
          </a:bodyPr>
          <a:lstStyle/>
          <a:p>
            <a:r>
              <a:rPr lang="en-GB" sz="3200" dirty="0" smtClean="0"/>
              <a:t>SELF ASSESSMENT</a:t>
            </a:r>
            <a:endParaRPr lang="en-GB" sz="3200" dirty="0"/>
          </a:p>
        </p:txBody>
      </p:sp>
    </p:spTree>
    <p:extLst>
      <p:ext uri="{BB962C8B-B14F-4D97-AF65-F5344CB8AC3E}">
        <p14:creationId xmlns:p14="http://schemas.microsoft.com/office/powerpoint/2010/main" val="9041758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Assembly and Break</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23958101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English</a:t>
            </a:r>
            <a:endParaRPr lang="en-GB" dirty="0"/>
          </a:p>
        </p:txBody>
      </p:sp>
      <p:sp>
        <p:nvSpPr>
          <p:cNvPr id="5" name="Subtitle 4"/>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33959028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sp>
        <p:nvSpPr>
          <p:cNvPr id="3" name="Content Placeholder 2"/>
          <p:cNvSpPr>
            <a:spLocks noGrp="1"/>
          </p:cNvSpPr>
          <p:nvPr>
            <p:ph idx="1"/>
          </p:nvPr>
        </p:nvSpPr>
        <p:spPr/>
        <p:txBody>
          <a:bodyPr>
            <a:normAutofit/>
          </a:bodyPr>
          <a:lstStyle/>
          <a:p>
            <a:r>
              <a:rPr lang="en-GB" sz="3200" dirty="0" smtClean="0"/>
              <a:t>Traditional tales are stories that have been told and retold for many years. Often they are passed down through generations. Therefore, they become a story that many people know. There are often lots of different versions of the same story.</a:t>
            </a:r>
          </a:p>
          <a:p>
            <a:endParaRPr lang="en-GB" sz="3200" dirty="0" smtClean="0"/>
          </a:p>
          <a:p>
            <a:r>
              <a:rPr lang="en-GB" sz="3200" dirty="0" smtClean="0"/>
              <a:t>Traditional tales are also known as fairy stories or fairy tales.</a:t>
            </a:r>
          </a:p>
          <a:p>
            <a:endParaRPr lang="en-GB" sz="3200" dirty="0"/>
          </a:p>
        </p:txBody>
      </p:sp>
    </p:spTree>
    <p:extLst>
      <p:ext uri="{BB962C8B-B14F-4D97-AF65-F5344CB8AC3E}">
        <p14:creationId xmlns:p14="http://schemas.microsoft.com/office/powerpoint/2010/main" val="3244334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sp>
        <p:nvSpPr>
          <p:cNvPr id="3" name="Content Placeholder 2"/>
          <p:cNvSpPr>
            <a:spLocks noGrp="1"/>
          </p:cNvSpPr>
          <p:nvPr>
            <p:ph idx="1"/>
          </p:nvPr>
        </p:nvSpPr>
        <p:spPr/>
        <p:txBody>
          <a:bodyPr>
            <a:normAutofit fontScale="92500" lnSpcReduction="20000"/>
          </a:bodyPr>
          <a:lstStyle/>
          <a:p>
            <a:pPr algn="ctr">
              <a:lnSpc>
                <a:spcPct val="107000"/>
              </a:lnSpc>
              <a:spcAft>
                <a:spcPts val="800"/>
              </a:spcAft>
            </a:pPr>
            <a:r>
              <a:rPr lang="en-GB" sz="8800" dirty="0" smtClean="0">
                <a:effectLst/>
                <a:latin typeface="Comic Sans MS" panose="030F0702030302020204" pitchFamily="66" charset="0"/>
                <a:ea typeface="Calibri" panose="020F0502020204030204" pitchFamily="34" charset="0"/>
                <a:cs typeface="Times New Roman" panose="02020603050405020304" pitchFamily="18" charset="0"/>
              </a:rPr>
              <a:t>Traditional Tales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sz="4400" dirty="0" smtClean="0">
                <a:effectLst/>
                <a:latin typeface="Comic Sans MS" panose="030F0702030302020204" pitchFamily="66" charset="0"/>
                <a:ea typeface="Calibri" panose="020F0502020204030204" pitchFamily="34" charset="0"/>
                <a:cs typeface="Times New Roman" panose="02020603050405020304" pitchFamily="18" charset="0"/>
              </a:rPr>
              <a:t>Core Features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A simple beginning, series of events in the middle leading to a predictable outcome</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Details and descriptions support the plot</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The story is for telling and re-telling</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endParaRPr lang="en-GB" sz="3200" dirty="0"/>
          </a:p>
        </p:txBody>
      </p:sp>
    </p:spTree>
    <p:extLst>
      <p:ext uri="{BB962C8B-B14F-4D97-AF65-F5344CB8AC3E}">
        <p14:creationId xmlns:p14="http://schemas.microsoft.com/office/powerpoint/2010/main" val="17814222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sp>
        <p:nvSpPr>
          <p:cNvPr id="3" name="Content Placeholder 2"/>
          <p:cNvSpPr>
            <a:spLocks noGrp="1"/>
          </p:cNvSpPr>
          <p:nvPr>
            <p:ph idx="1"/>
          </p:nvPr>
        </p:nvSpPr>
        <p:spPr/>
        <p:txBody>
          <a:bodyPr>
            <a:normAutofit fontScale="70000" lnSpcReduction="20000"/>
          </a:bodyPr>
          <a:lstStyle/>
          <a:p>
            <a:pPr marL="0" indent="0" algn="ctr">
              <a:buNone/>
            </a:pPr>
            <a:r>
              <a:rPr lang="en-GB" sz="3200" b="1" u="sng" dirty="0" smtClean="0"/>
              <a:t>Language Features</a:t>
            </a:r>
          </a:p>
          <a:p>
            <a:pPr marL="0" indent="0">
              <a:buNone/>
            </a:pPr>
            <a:r>
              <a:rPr lang="en-GB" sz="3200" dirty="0" smtClean="0"/>
              <a:t>•	A simple traditional opening e.g. one day, once upon a time, Long, long ago</a:t>
            </a:r>
          </a:p>
          <a:p>
            <a:pPr marL="0" indent="0">
              <a:buNone/>
            </a:pPr>
            <a:r>
              <a:rPr lang="en-GB" sz="3200" dirty="0" smtClean="0"/>
              <a:t>•	A simple traditional ending e.g. And they lived happily ever after, always keep your promises</a:t>
            </a:r>
          </a:p>
          <a:p>
            <a:pPr marL="0" indent="0">
              <a:buNone/>
            </a:pPr>
            <a:r>
              <a:rPr lang="en-GB" sz="3200" dirty="0" smtClean="0"/>
              <a:t>•	Evil Characters.</a:t>
            </a:r>
          </a:p>
          <a:p>
            <a:pPr marL="0" indent="0">
              <a:buNone/>
            </a:pPr>
            <a:r>
              <a:rPr lang="en-GB" sz="3200" dirty="0" smtClean="0"/>
              <a:t>•	Characters are often foolish or play tricks</a:t>
            </a:r>
          </a:p>
          <a:p>
            <a:pPr marL="0" indent="0">
              <a:buNone/>
            </a:pPr>
            <a:r>
              <a:rPr lang="en-GB" sz="3200" dirty="0" smtClean="0"/>
              <a:t>•	Animals have human attributes</a:t>
            </a:r>
          </a:p>
          <a:p>
            <a:pPr marL="0" indent="0">
              <a:buNone/>
            </a:pPr>
            <a:r>
              <a:rPr lang="en-GB" sz="3200" dirty="0" smtClean="0"/>
              <a:t>•	People are stereotyped e.g. princesses are pretty</a:t>
            </a:r>
          </a:p>
          <a:p>
            <a:pPr marL="0" indent="0">
              <a:buNone/>
            </a:pPr>
            <a:r>
              <a:rPr lang="en-GB" sz="3200" dirty="0" smtClean="0"/>
              <a:t>•	The number 3 is important e.g. three bears</a:t>
            </a:r>
          </a:p>
          <a:p>
            <a:pPr marL="0" indent="0">
              <a:buNone/>
            </a:pPr>
            <a:r>
              <a:rPr lang="en-GB" sz="3200" dirty="0" smtClean="0"/>
              <a:t>•	Magical or supernatural forces e.g. fairies</a:t>
            </a:r>
          </a:p>
          <a:p>
            <a:pPr marL="0" indent="0">
              <a:buNone/>
            </a:pPr>
            <a:r>
              <a:rPr lang="en-GB" sz="3200" dirty="0" smtClean="0"/>
              <a:t>•	Clear values e.g. honesty</a:t>
            </a:r>
          </a:p>
          <a:p>
            <a:pPr marL="0" indent="0">
              <a:buNone/>
            </a:pPr>
            <a:r>
              <a:rPr lang="en-GB" sz="3200" dirty="0" smtClean="0"/>
              <a:t>•	Literal description e.g. red riding hood had a red cloak</a:t>
            </a:r>
          </a:p>
          <a:p>
            <a:pPr marL="0" indent="0">
              <a:buNone/>
            </a:pPr>
            <a:endParaRPr lang="en-GB" sz="3200" dirty="0"/>
          </a:p>
        </p:txBody>
      </p:sp>
    </p:spTree>
    <p:extLst>
      <p:ext uri="{BB962C8B-B14F-4D97-AF65-F5344CB8AC3E}">
        <p14:creationId xmlns:p14="http://schemas.microsoft.com/office/powerpoint/2010/main" val="38478641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sp>
        <p:nvSpPr>
          <p:cNvPr id="3" name="Content Placeholder 2"/>
          <p:cNvSpPr>
            <a:spLocks noGrp="1"/>
          </p:cNvSpPr>
          <p:nvPr>
            <p:ph idx="1"/>
          </p:nvPr>
        </p:nvSpPr>
        <p:spPr/>
        <p:txBody>
          <a:bodyPr>
            <a:normAutofit fontScale="85000" lnSpcReduction="20000"/>
          </a:bodyPr>
          <a:lstStyle/>
          <a:p>
            <a:r>
              <a:rPr lang="en-GB" sz="3200" dirty="0" smtClean="0"/>
              <a:t>For the next to lessons we are going to read ‘Firebird’.  We are going to identify the features of a traditional tale in this story and make notes and explain the features that we find.</a:t>
            </a:r>
          </a:p>
          <a:p>
            <a:endParaRPr lang="en-GB" sz="3200" dirty="0"/>
          </a:p>
          <a:p>
            <a:r>
              <a:rPr lang="en-GB" sz="3200" dirty="0" smtClean="0"/>
              <a:t>You need to pay close attention to the story as over the next 2 weeks we will be either retelling the story in more detail OR basing our stories on this one.</a:t>
            </a:r>
          </a:p>
          <a:p>
            <a:endParaRPr lang="en-GB" sz="3200" dirty="0"/>
          </a:p>
          <a:p>
            <a:r>
              <a:rPr lang="en-GB" sz="3200" dirty="0" smtClean="0"/>
              <a:t>First, we will read a page of the story.</a:t>
            </a:r>
          </a:p>
          <a:p>
            <a:r>
              <a:rPr lang="en-GB" sz="3200" dirty="0" smtClean="0"/>
              <a:t>Next, discuss any features there are.</a:t>
            </a:r>
          </a:p>
          <a:p>
            <a:r>
              <a:rPr lang="en-GB" sz="3200" dirty="0" smtClean="0"/>
              <a:t>Then, record these features in our grids.</a:t>
            </a:r>
            <a:endParaRPr lang="en-GB" sz="3200" dirty="0"/>
          </a:p>
        </p:txBody>
      </p:sp>
    </p:spTree>
    <p:extLst>
      <p:ext uri="{BB962C8B-B14F-4D97-AF65-F5344CB8AC3E}">
        <p14:creationId xmlns:p14="http://schemas.microsoft.com/office/powerpoint/2010/main" val="37303072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972324069"/>
              </p:ext>
            </p:extLst>
          </p:nvPr>
        </p:nvGraphicFramePr>
        <p:xfrm>
          <a:off x="121920" y="172720"/>
          <a:ext cx="11856720" cy="6685280"/>
        </p:xfrm>
        <a:graphic>
          <a:graphicData uri="http://schemas.openxmlformats.org/drawingml/2006/table">
            <a:tbl>
              <a:tblPr firstRow="1" bandRow="1">
                <a:tableStyleId>{5C22544A-7EE6-4342-B048-85BDC9FD1C3A}</a:tableStyleId>
              </a:tblPr>
              <a:tblGrid>
                <a:gridCol w="1976120">
                  <a:extLst>
                    <a:ext uri="{9D8B030D-6E8A-4147-A177-3AD203B41FA5}">
                      <a16:colId xmlns:a16="http://schemas.microsoft.com/office/drawing/2014/main" val="2849587568"/>
                    </a:ext>
                  </a:extLst>
                </a:gridCol>
                <a:gridCol w="1976120">
                  <a:extLst>
                    <a:ext uri="{9D8B030D-6E8A-4147-A177-3AD203B41FA5}">
                      <a16:colId xmlns:a16="http://schemas.microsoft.com/office/drawing/2014/main" val="1056463757"/>
                    </a:ext>
                  </a:extLst>
                </a:gridCol>
                <a:gridCol w="1976120">
                  <a:extLst>
                    <a:ext uri="{9D8B030D-6E8A-4147-A177-3AD203B41FA5}">
                      <a16:colId xmlns:a16="http://schemas.microsoft.com/office/drawing/2014/main" val="3182573457"/>
                    </a:ext>
                  </a:extLst>
                </a:gridCol>
                <a:gridCol w="1976120">
                  <a:extLst>
                    <a:ext uri="{9D8B030D-6E8A-4147-A177-3AD203B41FA5}">
                      <a16:colId xmlns:a16="http://schemas.microsoft.com/office/drawing/2014/main" val="131265487"/>
                    </a:ext>
                  </a:extLst>
                </a:gridCol>
                <a:gridCol w="1976120">
                  <a:extLst>
                    <a:ext uri="{9D8B030D-6E8A-4147-A177-3AD203B41FA5}">
                      <a16:colId xmlns:a16="http://schemas.microsoft.com/office/drawing/2014/main" val="2533508336"/>
                    </a:ext>
                  </a:extLst>
                </a:gridCol>
                <a:gridCol w="1976120">
                  <a:extLst>
                    <a:ext uri="{9D8B030D-6E8A-4147-A177-3AD203B41FA5}">
                      <a16:colId xmlns:a16="http://schemas.microsoft.com/office/drawing/2014/main" val="2811404043"/>
                    </a:ext>
                  </a:extLst>
                </a:gridCol>
              </a:tblGrid>
              <a:tr h="370840">
                <a:tc>
                  <a:txBody>
                    <a:bodyPr/>
                    <a:lstStyle/>
                    <a:p>
                      <a:r>
                        <a:rPr lang="en-GB" dirty="0" smtClean="0"/>
                        <a:t>Feature</a:t>
                      </a:r>
                      <a:endParaRPr lang="en-GB" dirty="0"/>
                    </a:p>
                  </a:txBody>
                  <a:tcPr/>
                </a:tc>
                <a:tc>
                  <a:txBody>
                    <a:bodyPr/>
                    <a:lstStyle/>
                    <a:p>
                      <a:r>
                        <a:rPr lang="en-GB" dirty="0" smtClean="0"/>
                        <a:t>Chapter 1</a:t>
                      </a:r>
                      <a:endParaRPr lang="en-GB" dirty="0"/>
                    </a:p>
                  </a:txBody>
                  <a:tcPr/>
                </a:tc>
                <a:tc>
                  <a:txBody>
                    <a:bodyPr/>
                    <a:lstStyle/>
                    <a:p>
                      <a:r>
                        <a:rPr lang="en-GB" dirty="0" smtClean="0"/>
                        <a:t>Chapter 2</a:t>
                      </a:r>
                      <a:endParaRPr lang="en-GB" dirty="0"/>
                    </a:p>
                  </a:txBody>
                  <a:tcPr/>
                </a:tc>
                <a:tc>
                  <a:txBody>
                    <a:bodyPr/>
                    <a:lstStyle/>
                    <a:p>
                      <a:r>
                        <a:rPr lang="en-GB" dirty="0" smtClean="0"/>
                        <a:t>Chapter 2</a:t>
                      </a:r>
                      <a:endParaRPr lang="en-GB" dirty="0"/>
                    </a:p>
                  </a:txBody>
                  <a:tcPr/>
                </a:tc>
                <a:tc>
                  <a:txBody>
                    <a:bodyPr/>
                    <a:lstStyle/>
                    <a:p>
                      <a:r>
                        <a:rPr lang="en-GB" dirty="0" smtClean="0"/>
                        <a:t>Chapter 4</a:t>
                      </a:r>
                      <a:endParaRPr lang="en-GB" dirty="0"/>
                    </a:p>
                  </a:txBody>
                  <a:tcPr/>
                </a:tc>
                <a:tc>
                  <a:txBody>
                    <a:bodyPr/>
                    <a:lstStyle/>
                    <a:p>
                      <a:r>
                        <a:rPr lang="en-GB" dirty="0" smtClean="0"/>
                        <a:t>Chapter</a:t>
                      </a:r>
                      <a:r>
                        <a:rPr lang="en-GB" baseline="0" dirty="0" smtClean="0"/>
                        <a:t> 5</a:t>
                      </a:r>
                      <a:endParaRPr lang="en-GB" dirty="0"/>
                    </a:p>
                  </a:txBody>
                  <a:tcPr/>
                </a:tc>
                <a:extLst>
                  <a:ext uri="{0D108BD9-81ED-4DB2-BD59-A6C34878D82A}">
                    <a16:rowId xmlns:a16="http://schemas.microsoft.com/office/drawing/2014/main" val="762556978"/>
                  </a:ext>
                </a:extLst>
              </a:tr>
              <a:tr h="370840">
                <a:tc>
                  <a:txBody>
                    <a:bodyPr/>
                    <a:lstStyle/>
                    <a:p>
                      <a:r>
                        <a:rPr lang="en-GB" b="1" dirty="0" smtClean="0"/>
                        <a:t>A simple traditional opening </a:t>
                      </a:r>
                      <a:endParaRPr lang="en-GB" b="1"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168189444"/>
                  </a:ext>
                </a:extLst>
              </a:tr>
              <a:tr h="370840">
                <a:tc>
                  <a:txBody>
                    <a:bodyPr/>
                    <a:lstStyle/>
                    <a:p>
                      <a:r>
                        <a:rPr lang="en-GB" b="1" dirty="0" smtClean="0"/>
                        <a:t>A simple traditional ending </a:t>
                      </a:r>
                      <a:endParaRPr lang="en-GB" b="1"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065540875"/>
                  </a:ext>
                </a:extLst>
              </a:tr>
              <a:tr h="370840">
                <a:tc>
                  <a:txBody>
                    <a:bodyPr/>
                    <a:lstStyle/>
                    <a:p>
                      <a:r>
                        <a:rPr lang="en-GB" b="1" dirty="0" smtClean="0"/>
                        <a:t>Evil Characters.</a:t>
                      </a:r>
                      <a:endParaRPr lang="en-GB" b="1" dirty="0"/>
                    </a:p>
                  </a:txBody>
                  <a:tcPr/>
                </a:tc>
                <a:tc>
                  <a:txBody>
                    <a:bodyPr/>
                    <a:lstStyle/>
                    <a:p>
                      <a:endParaRPr lang="en-GB" dirty="0" smtClean="0"/>
                    </a:p>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93224101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smtClean="0">
                          <a:solidFill>
                            <a:schemeClr val="dk1"/>
                          </a:solidFill>
                          <a:effectLst/>
                          <a:latin typeface="+mn-lt"/>
                          <a:ea typeface="+mn-ea"/>
                          <a:cs typeface="+mn-cs"/>
                        </a:rPr>
                        <a:t>Characters are often foolish or play tricks</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83538290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smtClean="0">
                          <a:solidFill>
                            <a:schemeClr val="dk1"/>
                          </a:solidFill>
                          <a:effectLst/>
                          <a:latin typeface="+mn-lt"/>
                          <a:ea typeface="+mn-ea"/>
                          <a:cs typeface="+mn-cs"/>
                        </a:rPr>
                        <a:t>Animals have human attributes</a:t>
                      </a:r>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903668170"/>
                  </a:ext>
                </a:extLst>
              </a:tr>
              <a:tr h="370840">
                <a:tc>
                  <a:txBody>
                    <a:bodyPr/>
                    <a:lstStyle/>
                    <a:p>
                      <a:r>
                        <a:rPr lang="en-GB" sz="1800" b="1" kern="1200" dirty="0" smtClean="0">
                          <a:solidFill>
                            <a:schemeClr val="dk1"/>
                          </a:solidFill>
                          <a:effectLst/>
                          <a:latin typeface="+mn-lt"/>
                          <a:ea typeface="+mn-ea"/>
                          <a:cs typeface="+mn-cs"/>
                        </a:rPr>
                        <a:t>People are stereotyped </a:t>
                      </a:r>
                      <a:endParaRPr lang="en-GB" b="1"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147796128"/>
                  </a:ext>
                </a:extLst>
              </a:tr>
              <a:tr h="370840">
                <a:tc>
                  <a:txBody>
                    <a:bodyPr/>
                    <a:lstStyle/>
                    <a:p>
                      <a:r>
                        <a:rPr lang="en-GB" b="1" dirty="0" smtClean="0"/>
                        <a:t>The number 3 is important </a:t>
                      </a:r>
                      <a:endParaRPr lang="en-GB" b="1"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193330665"/>
                  </a:ext>
                </a:extLst>
              </a:tr>
              <a:tr h="370840">
                <a:tc>
                  <a:txBody>
                    <a:bodyPr/>
                    <a:lstStyle/>
                    <a:p>
                      <a:r>
                        <a:rPr lang="en-GB" sz="1800" b="1" kern="1200" dirty="0" smtClean="0">
                          <a:solidFill>
                            <a:schemeClr val="dk1"/>
                          </a:solidFill>
                          <a:effectLst/>
                          <a:latin typeface="+mn-lt"/>
                          <a:ea typeface="+mn-ea"/>
                          <a:cs typeface="+mn-cs"/>
                        </a:rPr>
                        <a:t>Magical or supernatural forces </a:t>
                      </a:r>
                      <a:endParaRPr lang="en-GB" b="1"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908047057"/>
                  </a:ext>
                </a:extLst>
              </a:tr>
              <a:tr h="370840">
                <a:tc>
                  <a:txBody>
                    <a:bodyPr/>
                    <a:lstStyle/>
                    <a:p>
                      <a:r>
                        <a:rPr lang="en-GB" b="1" dirty="0" smtClean="0"/>
                        <a:t>Clear values </a:t>
                      </a:r>
                      <a:endParaRPr lang="en-GB" b="1"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4092649434"/>
                  </a:ext>
                </a:extLst>
              </a:tr>
            </a:tbl>
          </a:graphicData>
        </a:graphic>
      </p:graphicFrame>
    </p:spTree>
    <p:extLst>
      <p:ext uri="{BB962C8B-B14F-4D97-AF65-F5344CB8AC3E}">
        <p14:creationId xmlns:p14="http://schemas.microsoft.com/office/powerpoint/2010/main" val="20325221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 LO: To be able to identify the features of a traditions tale</a:t>
            </a:r>
            <a:endParaRPr lang="en-GB" dirty="0"/>
          </a:p>
        </p:txBody>
      </p:sp>
      <p:sp>
        <p:nvSpPr>
          <p:cNvPr id="3" name="Content Placeholder 2"/>
          <p:cNvSpPr>
            <a:spLocks noGrp="1"/>
          </p:cNvSpPr>
          <p:nvPr>
            <p:ph idx="1"/>
          </p:nvPr>
        </p:nvSpPr>
        <p:spPr/>
        <p:txBody>
          <a:bodyPr>
            <a:normAutofit/>
          </a:bodyPr>
          <a:lstStyle/>
          <a:p>
            <a:r>
              <a:rPr lang="en-GB" sz="3200" dirty="0" smtClean="0"/>
              <a:t>Which features did you find?</a:t>
            </a:r>
            <a:endParaRPr lang="en-GB" sz="3200" dirty="0"/>
          </a:p>
        </p:txBody>
      </p:sp>
    </p:spTree>
    <p:extLst>
      <p:ext uri="{BB962C8B-B14F-4D97-AF65-F5344CB8AC3E}">
        <p14:creationId xmlns:p14="http://schemas.microsoft.com/office/powerpoint/2010/main" val="36116047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Reading Comprehension</a:t>
            </a:r>
            <a:endParaRPr lang="en-GB" dirty="0"/>
          </a:p>
        </p:txBody>
      </p:sp>
      <p:sp>
        <p:nvSpPr>
          <p:cNvPr id="5" name="Subtitle 4"/>
          <p:cNvSpPr>
            <a:spLocks noGrp="1"/>
          </p:cNvSpPr>
          <p:nvPr>
            <p:ph type="subTitle" idx="1"/>
          </p:nvPr>
        </p:nvSpPr>
        <p:spPr/>
        <p:txBody>
          <a:bodyPr/>
          <a:lstStyle/>
          <a:p>
            <a:r>
              <a:rPr lang="en-GB" dirty="0" smtClean="0"/>
              <a:t>Who Let the God’s Out!</a:t>
            </a:r>
            <a:endParaRPr lang="en-GB" dirty="0"/>
          </a:p>
        </p:txBody>
      </p:sp>
    </p:spTree>
    <p:extLst>
      <p:ext uri="{BB962C8B-B14F-4D97-AF65-F5344CB8AC3E}">
        <p14:creationId xmlns:p14="http://schemas.microsoft.com/office/powerpoint/2010/main" val="23747866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smtClean="0"/>
              <a:t>Chapter 2 – Home is Where </a:t>
            </a:r>
            <a:br>
              <a:rPr lang="en-GB" dirty="0" smtClean="0"/>
            </a:br>
            <a:r>
              <a:rPr lang="en-GB" dirty="0" smtClean="0"/>
              <a:t>the Farm is</a:t>
            </a:r>
            <a:br>
              <a:rPr lang="en-GB" dirty="0" smtClean="0"/>
            </a:br>
            <a:r>
              <a:rPr lang="en-GB" dirty="0" smtClean="0"/>
              <a:t>Lesson </a:t>
            </a:r>
            <a:r>
              <a:rPr lang="en-GB" dirty="0"/>
              <a:t>7</a:t>
            </a:r>
          </a:p>
        </p:txBody>
      </p:sp>
      <p:sp>
        <p:nvSpPr>
          <p:cNvPr id="5" name="Subtitle 4"/>
          <p:cNvSpPr>
            <a:spLocks noGrp="1"/>
          </p:cNvSpPr>
          <p:nvPr>
            <p:ph type="subTitle" idx="1"/>
          </p:nvPr>
        </p:nvSpPr>
        <p:spPr>
          <a:xfrm>
            <a:off x="1524000" y="3632518"/>
            <a:ext cx="9144000" cy="1655762"/>
          </a:xfrm>
        </p:spPr>
        <p:txBody>
          <a:bodyPr/>
          <a:lstStyle/>
          <a:p>
            <a:r>
              <a:rPr lang="en-GB" dirty="0" smtClean="0"/>
              <a:t>LO</a:t>
            </a:r>
            <a:r>
              <a:rPr lang="en-GB" dirty="0"/>
              <a:t>: </a:t>
            </a:r>
            <a:r>
              <a:rPr lang="en-GB" dirty="0" smtClean="0"/>
              <a:t>To be able to make </a:t>
            </a:r>
            <a:r>
              <a:rPr lang="en-GB" dirty="0"/>
              <a:t>inferences from the </a:t>
            </a:r>
            <a:r>
              <a:rPr lang="en-GB" dirty="0" smtClean="0"/>
              <a:t>text and explain </a:t>
            </a:r>
            <a:r>
              <a:rPr lang="en-GB" dirty="0"/>
              <a:t>and justify inferences with evidence from the </a:t>
            </a:r>
            <a:r>
              <a:rPr lang="en-GB" dirty="0" smtClean="0"/>
              <a:t>text (2d)</a:t>
            </a:r>
            <a:endParaRPr lang="en-GB" dirty="0"/>
          </a:p>
          <a:p>
            <a:r>
              <a:rPr lang="en-GB" dirty="0" smtClean="0">
                <a:solidFill>
                  <a:srgbClr val="FF0000"/>
                </a:solidFill>
              </a:rPr>
              <a:t>What does irritating mean?</a:t>
            </a:r>
            <a:endParaRPr lang="en-GB" dirty="0"/>
          </a:p>
          <a:p>
            <a:endParaRPr lang="en-GB" dirty="0"/>
          </a:p>
        </p:txBody>
      </p:sp>
      <p:pic>
        <p:nvPicPr>
          <p:cNvPr id="6" name="Picture 5"/>
          <p:cNvPicPr>
            <a:picLocks noChangeAspect="1"/>
          </p:cNvPicPr>
          <p:nvPr/>
        </p:nvPicPr>
        <p:blipFill>
          <a:blip r:embed="rId2"/>
          <a:stretch>
            <a:fillRect/>
          </a:stretch>
        </p:blipFill>
        <p:spPr>
          <a:xfrm>
            <a:off x="9942022" y="343397"/>
            <a:ext cx="1932562" cy="2914492"/>
          </a:xfrm>
          <a:prstGeom prst="rect">
            <a:avLst/>
          </a:prstGeom>
        </p:spPr>
      </p:pic>
    </p:spTree>
    <p:extLst>
      <p:ext uri="{BB962C8B-B14F-4D97-AF65-F5344CB8AC3E}">
        <p14:creationId xmlns:p14="http://schemas.microsoft.com/office/powerpoint/2010/main" val="19783350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smtClean="0"/>
              <a:t>Chapter 2 – Home is Where </a:t>
            </a:r>
            <a:br>
              <a:rPr lang="en-GB" dirty="0" smtClean="0"/>
            </a:br>
            <a:r>
              <a:rPr lang="en-GB" dirty="0" smtClean="0"/>
              <a:t>the Farm is</a:t>
            </a:r>
            <a:br>
              <a:rPr lang="en-GB" dirty="0" smtClean="0"/>
            </a:br>
            <a:r>
              <a:rPr lang="en-GB" dirty="0" smtClean="0"/>
              <a:t>Lesson </a:t>
            </a:r>
            <a:r>
              <a:rPr lang="en-GB" dirty="0"/>
              <a:t>7</a:t>
            </a:r>
          </a:p>
        </p:txBody>
      </p:sp>
      <p:sp>
        <p:nvSpPr>
          <p:cNvPr id="5" name="Subtitle 4"/>
          <p:cNvSpPr>
            <a:spLocks noGrp="1"/>
          </p:cNvSpPr>
          <p:nvPr>
            <p:ph type="subTitle" idx="1"/>
          </p:nvPr>
        </p:nvSpPr>
        <p:spPr>
          <a:xfrm>
            <a:off x="1524000" y="3632518"/>
            <a:ext cx="9144000" cy="1655762"/>
          </a:xfrm>
        </p:spPr>
        <p:txBody>
          <a:bodyPr>
            <a:normAutofit lnSpcReduction="10000"/>
          </a:bodyPr>
          <a:lstStyle/>
          <a:p>
            <a:r>
              <a:rPr lang="en-GB" dirty="0" smtClean="0"/>
              <a:t>LO</a:t>
            </a:r>
            <a:r>
              <a:rPr lang="en-GB" dirty="0"/>
              <a:t>: </a:t>
            </a:r>
            <a:r>
              <a:rPr lang="en-GB" dirty="0" smtClean="0"/>
              <a:t>To be able to make </a:t>
            </a:r>
            <a:r>
              <a:rPr lang="en-GB" dirty="0"/>
              <a:t>inferences from the </a:t>
            </a:r>
            <a:r>
              <a:rPr lang="en-GB" dirty="0" smtClean="0"/>
              <a:t>text and explain </a:t>
            </a:r>
            <a:r>
              <a:rPr lang="en-GB" dirty="0"/>
              <a:t>and justify inferences with evidence from the </a:t>
            </a:r>
            <a:r>
              <a:rPr lang="en-GB" dirty="0" smtClean="0"/>
              <a:t>text (2d)</a:t>
            </a:r>
            <a:endParaRPr lang="en-GB" dirty="0"/>
          </a:p>
          <a:p>
            <a:r>
              <a:rPr lang="en-GB" dirty="0" smtClean="0">
                <a:solidFill>
                  <a:srgbClr val="FF0000"/>
                </a:solidFill>
              </a:rPr>
              <a:t>What does irritating mean?</a:t>
            </a:r>
          </a:p>
          <a:p>
            <a:r>
              <a:rPr lang="en-GB" dirty="0">
                <a:solidFill>
                  <a:srgbClr val="FF0000"/>
                </a:solidFill>
              </a:rPr>
              <a:t>Adjective - making you feel </a:t>
            </a:r>
            <a:r>
              <a:rPr lang="en-GB" dirty="0" smtClean="0">
                <a:solidFill>
                  <a:srgbClr val="FF0000"/>
                </a:solidFill>
              </a:rPr>
              <a:t>annoyed</a:t>
            </a:r>
            <a:endParaRPr lang="en-GB" dirty="0"/>
          </a:p>
          <a:p>
            <a:endParaRPr lang="en-GB" dirty="0"/>
          </a:p>
        </p:txBody>
      </p:sp>
      <p:pic>
        <p:nvPicPr>
          <p:cNvPr id="6" name="Picture 5"/>
          <p:cNvPicPr>
            <a:picLocks noChangeAspect="1"/>
          </p:cNvPicPr>
          <p:nvPr/>
        </p:nvPicPr>
        <p:blipFill>
          <a:blip r:embed="rId2"/>
          <a:stretch>
            <a:fillRect/>
          </a:stretch>
        </p:blipFill>
        <p:spPr>
          <a:xfrm>
            <a:off x="9942022" y="343397"/>
            <a:ext cx="1932562" cy="2914492"/>
          </a:xfrm>
          <a:prstGeom prst="rect">
            <a:avLst/>
          </a:prstGeom>
        </p:spPr>
      </p:pic>
    </p:spTree>
    <p:extLst>
      <p:ext uri="{BB962C8B-B14F-4D97-AF65-F5344CB8AC3E}">
        <p14:creationId xmlns:p14="http://schemas.microsoft.com/office/powerpoint/2010/main" val="9076437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be able to make inferences from the text and explain and justify inferences with evidence from the text (2d</a:t>
            </a:r>
            <a:r>
              <a:rPr lang="en-GB" sz="3600" dirty="0" smtClean="0"/>
              <a:t>)</a:t>
            </a:r>
            <a:endParaRPr lang="en-GB" sz="3600" dirty="0"/>
          </a:p>
        </p:txBody>
      </p:sp>
      <p:sp>
        <p:nvSpPr>
          <p:cNvPr id="3" name="Content Placeholder 2"/>
          <p:cNvSpPr>
            <a:spLocks noGrp="1"/>
          </p:cNvSpPr>
          <p:nvPr>
            <p:ph sz="half" idx="1"/>
          </p:nvPr>
        </p:nvSpPr>
        <p:spPr/>
        <p:txBody>
          <a:bodyPr>
            <a:normAutofit lnSpcReduction="10000"/>
          </a:bodyPr>
          <a:lstStyle/>
          <a:p>
            <a:r>
              <a:rPr lang="en-GB" sz="3200" dirty="0" smtClean="0"/>
              <a:t>Detectives</a:t>
            </a:r>
          </a:p>
          <a:p>
            <a:r>
              <a:rPr lang="en-GB" sz="3200" dirty="0"/>
              <a:t>In Chapter 2 (P9-11), the author drops lots of clues about Elliot and his life. </a:t>
            </a:r>
          </a:p>
          <a:p>
            <a:r>
              <a:rPr lang="en-GB" sz="3200" dirty="0" smtClean="0"/>
              <a:t>TP: Read </a:t>
            </a:r>
            <a:r>
              <a:rPr lang="en-GB" sz="3200" dirty="0"/>
              <a:t>the text carefully </a:t>
            </a:r>
            <a:r>
              <a:rPr lang="en-GB" sz="3200" dirty="0" smtClean="0"/>
              <a:t>noting </a:t>
            </a:r>
            <a:r>
              <a:rPr lang="en-GB" sz="3200" dirty="0"/>
              <a:t>the important clues. </a:t>
            </a:r>
          </a:p>
          <a:p>
            <a:r>
              <a:rPr lang="en-GB" sz="3200" dirty="0" smtClean="0"/>
              <a:t>TP: Discuss with your partner what </a:t>
            </a:r>
            <a:r>
              <a:rPr lang="en-GB" sz="3200" dirty="0"/>
              <a:t>you think they tell you as the reader. </a:t>
            </a:r>
          </a:p>
          <a:p>
            <a:endParaRPr lang="en-GB" sz="3200" dirty="0" smtClean="0"/>
          </a:p>
          <a:p>
            <a:endParaRPr lang="en-GB" sz="3200" dirty="0"/>
          </a:p>
        </p:txBody>
      </p:sp>
      <p:sp>
        <p:nvSpPr>
          <p:cNvPr id="4" name="Content Placeholder 3"/>
          <p:cNvSpPr>
            <a:spLocks noGrp="1"/>
          </p:cNvSpPr>
          <p:nvPr>
            <p:ph sz="half" idx="2"/>
          </p:nvPr>
        </p:nvSpPr>
        <p:spPr/>
        <p:txBody>
          <a:bodyPr>
            <a:normAutofit lnSpcReduction="10000"/>
          </a:bodyPr>
          <a:lstStyle/>
          <a:p>
            <a:r>
              <a:rPr lang="en-GB" dirty="0" smtClean="0"/>
              <a:t>What points are we told about the reader?</a:t>
            </a:r>
          </a:p>
          <a:p>
            <a:r>
              <a:rPr lang="en-GB" dirty="0" smtClean="0"/>
              <a:t>What does this tell us about the reader?</a:t>
            </a:r>
          </a:p>
          <a:p>
            <a:r>
              <a:rPr lang="en-GB" dirty="0" smtClean="0"/>
              <a:t>Can you summarise Elliot’s life before and after.</a:t>
            </a:r>
          </a:p>
          <a:p>
            <a:r>
              <a:rPr lang="en-GB" dirty="0" smtClean="0"/>
              <a:t>Model</a:t>
            </a:r>
          </a:p>
          <a:p>
            <a:endParaRPr lang="en-GB" dirty="0"/>
          </a:p>
          <a:p>
            <a:r>
              <a:rPr lang="en-GB" dirty="0" smtClean="0"/>
              <a:t>Answer this question using PEE</a:t>
            </a:r>
            <a:endParaRPr lang="en-GB" dirty="0"/>
          </a:p>
        </p:txBody>
      </p:sp>
    </p:spTree>
    <p:extLst>
      <p:ext uri="{BB962C8B-B14F-4D97-AF65-F5344CB8AC3E}">
        <p14:creationId xmlns:p14="http://schemas.microsoft.com/office/powerpoint/2010/main" val="20087474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be able to make inferences from the text and explain and justify inferences with evidence from the text (2d</a:t>
            </a:r>
            <a:r>
              <a:rPr lang="en-GB" sz="3600" dirty="0" smtClean="0"/>
              <a:t>)</a:t>
            </a:r>
            <a:endParaRPr lang="en-GB" sz="3600" dirty="0"/>
          </a:p>
        </p:txBody>
      </p:sp>
      <p:sp>
        <p:nvSpPr>
          <p:cNvPr id="3" name="Content Placeholder 2"/>
          <p:cNvSpPr>
            <a:spLocks noGrp="1"/>
          </p:cNvSpPr>
          <p:nvPr>
            <p:ph sz="half" idx="1"/>
          </p:nvPr>
        </p:nvSpPr>
        <p:spPr/>
        <p:txBody>
          <a:bodyPr>
            <a:normAutofit/>
          </a:bodyPr>
          <a:lstStyle/>
          <a:p>
            <a:r>
              <a:rPr lang="en-GB" sz="3200" dirty="0" smtClean="0"/>
              <a:t>Detectives</a:t>
            </a:r>
          </a:p>
          <a:p>
            <a:r>
              <a:rPr lang="en-GB" sz="3200" dirty="0"/>
              <a:t>In Chapter 2 (P9-11), the author drops lots of clues about Elliot and his life. </a:t>
            </a:r>
          </a:p>
          <a:p>
            <a:r>
              <a:rPr lang="en-GB" sz="3200" dirty="0" smtClean="0"/>
              <a:t> Read </a:t>
            </a:r>
            <a:r>
              <a:rPr lang="en-GB" sz="3200" dirty="0"/>
              <a:t>the text carefully </a:t>
            </a:r>
            <a:r>
              <a:rPr lang="en-GB" sz="3200" dirty="0" smtClean="0"/>
              <a:t>noting </a:t>
            </a:r>
            <a:r>
              <a:rPr lang="en-GB" sz="3200" dirty="0"/>
              <a:t>the important clues. </a:t>
            </a:r>
          </a:p>
          <a:p>
            <a:r>
              <a:rPr lang="en-GB" sz="3200" dirty="0" smtClean="0"/>
              <a:t>Discuss what </a:t>
            </a:r>
            <a:r>
              <a:rPr lang="en-GB" sz="3200" dirty="0"/>
              <a:t>you think they tell you as the reader. </a:t>
            </a:r>
          </a:p>
          <a:p>
            <a:endParaRPr lang="en-GB" sz="3200" dirty="0" smtClean="0"/>
          </a:p>
          <a:p>
            <a:endParaRPr lang="en-GB" sz="3200" dirty="0"/>
          </a:p>
        </p:txBody>
      </p:sp>
      <p:sp>
        <p:nvSpPr>
          <p:cNvPr id="4" name="Content Placeholder 3"/>
          <p:cNvSpPr>
            <a:spLocks noGrp="1"/>
          </p:cNvSpPr>
          <p:nvPr>
            <p:ph sz="half" idx="2"/>
          </p:nvPr>
        </p:nvSpPr>
        <p:spPr/>
        <p:txBody>
          <a:bodyPr>
            <a:normAutofit/>
          </a:bodyPr>
          <a:lstStyle/>
          <a:p>
            <a:r>
              <a:rPr lang="en-GB" dirty="0" smtClean="0"/>
              <a:t>Point – What does it tell us about the reader.</a:t>
            </a:r>
          </a:p>
          <a:p>
            <a:r>
              <a:rPr lang="en-GB" dirty="0" smtClean="0"/>
              <a:t>Evidence – There are several points made.  List them all.</a:t>
            </a:r>
          </a:p>
          <a:p>
            <a:r>
              <a:rPr lang="en-GB" dirty="0" smtClean="0"/>
              <a:t>Explanation – Explain what each points tell us about his life that supports your point.</a:t>
            </a:r>
            <a:endParaRPr lang="en-GB" dirty="0"/>
          </a:p>
        </p:txBody>
      </p:sp>
    </p:spTree>
    <p:extLst>
      <p:ext uri="{BB962C8B-B14F-4D97-AF65-F5344CB8AC3E}">
        <p14:creationId xmlns:p14="http://schemas.microsoft.com/office/powerpoint/2010/main" val="1109138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be able to make inferences from the text and explain and justify inferences with evidence from the text (2d</a:t>
            </a:r>
            <a:r>
              <a:rPr lang="en-GB" sz="3600" dirty="0" smtClean="0"/>
              <a:t>)</a:t>
            </a:r>
            <a:endParaRPr lang="en-GB" sz="3600" dirty="0"/>
          </a:p>
        </p:txBody>
      </p:sp>
      <p:sp>
        <p:nvSpPr>
          <p:cNvPr id="3" name="Content Placeholder 2"/>
          <p:cNvSpPr>
            <a:spLocks noGrp="1"/>
          </p:cNvSpPr>
          <p:nvPr>
            <p:ph sz="half" idx="1"/>
          </p:nvPr>
        </p:nvSpPr>
        <p:spPr/>
        <p:txBody>
          <a:bodyPr>
            <a:normAutofit/>
          </a:bodyPr>
          <a:lstStyle/>
          <a:p>
            <a:r>
              <a:rPr lang="en-GB" sz="3200" dirty="0" smtClean="0"/>
              <a:t>Detectives</a:t>
            </a:r>
          </a:p>
          <a:p>
            <a:r>
              <a:rPr lang="en-GB" sz="3200" dirty="0"/>
              <a:t>In Chapter 2 (P9-11), the author drops lots of clues about Elliot and his life. </a:t>
            </a:r>
          </a:p>
          <a:p>
            <a:r>
              <a:rPr lang="en-GB" sz="3200" dirty="0" smtClean="0"/>
              <a:t> Read </a:t>
            </a:r>
            <a:r>
              <a:rPr lang="en-GB" sz="3200" dirty="0"/>
              <a:t>the text carefully </a:t>
            </a:r>
            <a:r>
              <a:rPr lang="en-GB" sz="3200" dirty="0" smtClean="0"/>
              <a:t>noting </a:t>
            </a:r>
            <a:r>
              <a:rPr lang="en-GB" sz="3200" dirty="0"/>
              <a:t>the important clues. </a:t>
            </a:r>
          </a:p>
          <a:p>
            <a:r>
              <a:rPr lang="en-GB" sz="3200" dirty="0" smtClean="0"/>
              <a:t>Discuss what </a:t>
            </a:r>
            <a:r>
              <a:rPr lang="en-GB" sz="3200" dirty="0"/>
              <a:t>you think they tell you as the reader. </a:t>
            </a:r>
          </a:p>
          <a:p>
            <a:endParaRPr lang="en-GB" sz="3200" dirty="0" smtClean="0"/>
          </a:p>
          <a:p>
            <a:endParaRPr lang="en-GB" sz="3200" dirty="0"/>
          </a:p>
        </p:txBody>
      </p:sp>
      <p:sp>
        <p:nvSpPr>
          <p:cNvPr id="4" name="Content Placeholder 3"/>
          <p:cNvSpPr>
            <a:spLocks noGrp="1"/>
          </p:cNvSpPr>
          <p:nvPr>
            <p:ph sz="half" idx="2"/>
          </p:nvPr>
        </p:nvSpPr>
        <p:spPr/>
        <p:txBody>
          <a:bodyPr>
            <a:normAutofit/>
          </a:bodyPr>
          <a:lstStyle/>
          <a:p>
            <a:r>
              <a:rPr lang="en-GB" dirty="0" smtClean="0"/>
              <a:t>Point – What does it tell us about the reader.</a:t>
            </a:r>
          </a:p>
          <a:p>
            <a:r>
              <a:rPr lang="en-GB" dirty="0" smtClean="0"/>
              <a:t>Evidence – There are several points made.  List them all.</a:t>
            </a:r>
          </a:p>
          <a:p>
            <a:r>
              <a:rPr lang="en-GB" dirty="0" smtClean="0"/>
              <a:t>Explanation – Explain what each points tell us about his life that supports your point.</a:t>
            </a:r>
            <a:endParaRPr lang="en-GB" dirty="0"/>
          </a:p>
        </p:txBody>
      </p:sp>
    </p:spTree>
    <p:extLst>
      <p:ext uri="{BB962C8B-B14F-4D97-AF65-F5344CB8AC3E}">
        <p14:creationId xmlns:p14="http://schemas.microsoft.com/office/powerpoint/2010/main" val="1772718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Lunch</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38287034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D.T. – Great British Dishes</a:t>
            </a:r>
            <a:endParaRPr lang="en-GB" dirty="0"/>
          </a:p>
        </p:txBody>
      </p:sp>
      <p:sp>
        <p:nvSpPr>
          <p:cNvPr id="3" name="Subtitle 2"/>
          <p:cNvSpPr>
            <a:spLocks noGrp="1"/>
          </p:cNvSpPr>
          <p:nvPr>
            <p:ph type="subTitle" idx="1"/>
          </p:nvPr>
        </p:nvSpPr>
        <p:spPr/>
        <p:txBody>
          <a:bodyPr/>
          <a:lstStyle/>
          <a:p>
            <a:r>
              <a:rPr lang="en-GB" dirty="0" smtClean="0"/>
              <a:t>Spring 2</a:t>
            </a:r>
            <a:endParaRPr lang="en-GB" dirty="0"/>
          </a:p>
        </p:txBody>
      </p:sp>
    </p:spTree>
    <p:extLst>
      <p:ext uri="{BB962C8B-B14F-4D97-AF65-F5344CB8AC3E}">
        <p14:creationId xmlns:p14="http://schemas.microsoft.com/office/powerpoint/2010/main" val="15728378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learn about and make some national English savoury dishes</a:t>
            </a:r>
            <a:endParaRPr lang="en-GB" dirty="0"/>
          </a:p>
        </p:txBody>
      </p:sp>
      <p:pic>
        <p:nvPicPr>
          <p:cNvPr id="4" name="Content Placeholder 3"/>
          <p:cNvPicPr>
            <a:picLocks noGrp="1" noChangeAspect="1"/>
          </p:cNvPicPr>
          <p:nvPr>
            <p:ph idx="1"/>
          </p:nvPr>
        </p:nvPicPr>
        <p:blipFill>
          <a:blip r:embed="rId2"/>
          <a:stretch>
            <a:fillRect/>
          </a:stretch>
        </p:blipFill>
        <p:spPr>
          <a:xfrm>
            <a:off x="1559978" y="1825625"/>
            <a:ext cx="9072044" cy="4351338"/>
          </a:xfrm>
          <a:prstGeom prst="rect">
            <a:avLst/>
          </a:prstGeom>
        </p:spPr>
      </p:pic>
    </p:spTree>
    <p:extLst>
      <p:ext uri="{BB962C8B-B14F-4D97-AF65-F5344CB8AC3E}">
        <p14:creationId xmlns:p14="http://schemas.microsoft.com/office/powerpoint/2010/main" val="34748215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learn about and make some national English savoury dishes</a:t>
            </a:r>
            <a:endParaRPr lang="en-GB" dirty="0"/>
          </a:p>
        </p:txBody>
      </p:sp>
      <p:pic>
        <p:nvPicPr>
          <p:cNvPr id="4" name="Content Placeholder 3"/>
          <p:cNvPicPr>
            <a:picLocks noGrp="1" noChangeAspect="1"/>
          </p:cNvPicPr>
          <p:nvPr>
            <p:ph idx="1"/>
          </p:nvPr>
        </p:nvPicPr>
        <p:blipFill>
          <a:blip r:embed="rId2"/>
          <a:stretch>
            <a:fillRect/>
          </a:stretch>
        </p:blipFill>
        <p:spPr>
          <a:xfrm>
            <a:off x="1802902" y="1825625"/>
            <a:ext cx="8586196" cy="4351338"/>
          </a:xfrm>
          <a:prstGeom prst="rect">
            <a:avLst/>
          </a:prstGeom>
        </p:spPr>
      </p:pic>
    </p:spTree>
    <p:extLst>
      <p:ext uri="{BB962C8B-B14F-4D97-AF65-F5344CB8AC3E}">
        <p14:creationId xmlns:p14="http://schemas.microsoft.com/office/powerpoint/2010/main" val="18504705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learn about and make some national English savoury dishes</a:t>
            </a:r>
            <a:endParaRPr lang="en-GB" dirty="0"/>
          </a:p>
        </p:txBody>
      </p:sp>
      <p:pic>
        <p:nvPicPr>
          <p:cNvPr id="4" name="Content Placeholder 3"/>
          <p:cNvPicPr>
            <a:picLocks noGrp="1" noChangeAspect="1"/>
          </p:cNvPicPr>
          <p:nvPr>
            <p:ph idx="1"/>
          </p:nvPr>
        </p:nvPicPr>
        <p:blipFill>
          <a:blip r:embed="rId2"/>
          <a:stretch>
            <a:fillRect/>
          </a:stretch>
        </p:blipFill>
        <p:spPr>
          <a:xfrm>
            <a:off x="2255050" y="1825625"/>
            <a:ext cx="7681899" cy="4351338"/>
          </a:xfrm>
          <a:prstGeom prst="rect">
            <a:avLst/>
          </a:prstGeom>
        </p:spPr>
      </p:pic>
    </p:spTree>
    <p:extLst>
      <p:ext uri="{BB962C8B-B14F-4D97-AF65-F5344CB8AC3E}">
        <p14:creationId xmlns:p14="http://schemas.microsoft.com/office/powerpoint/2010/main" val="6129079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learn about and make some national English savoury dishes</a:t>
            </a:r>
            <a:endParaRPr lang="en-GB" dirty="0"/>
          </a:p>
        </p:txBody>
      </p:sp>
      <p:pic>
        <p:nvPicPr>
          <p:cNvPr id="4" name="Content Placeholder 3"/>
          <p:cNvPicPr>
            <a:picLocks noGrp="1" noChangeAspect="1"/>
          </p:cNvPicPr>
          <p:nvPr>
            <p:ph idx="1"/>
          </p:nvPr>
        </p:nvPicPr>
        <p:blipFill>
          <a:blip r:embed="rId2"/>
          <a:stretch>
            <a:fillRect/>
          </a:stretch>
        </p:blipFill>
        <p:spPr>
          <a:xfrm>
            <a:off x="2273677" y="1825625"/>
            <a:ext cx="7644645" cy="4351338"/>
          </a:xfrm>
          <a:prstGeom prst="rect">
            <a:avLst/>
          </a:prstGeom>
        </p:spPr>
      </p:pic>
    </p:spTree>
    <p:extLst>
      <p:ext uri="{BB962C8B-B14F-4D97-AF65-F5344CB8AC3E}">
        <p14:creationId xmlns:p14="http://schemas.microsoft.com/office/powerpoint/2010/main" val="34120414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learn about and make some national English savoury dishes</a:t>
            </a:r>
            <a:endParaRPr lang="en-GB" dirty="0"/>
          </a:p>
        </p:txBody>
      </p:sp>
      <p:pic>
        <p:nvPicPr>
          <p:cNvPr id="4" name="Content Placeholder 3"/>
          <p:cNvPicPr>
            <a:picLocks noGrp="1" noChangeAspect="1"/>
          </p:cNvPicPr>
          <p:nvPr>
            <p:ph idx="1"/>
          </p:nvPr>
        </p:nvPicPr>
        <p:blipFill>
          <a:blip r:embed="rId2"/>
          <a:stretch>
            <a:fillRect/>
          </a:stretch>
        </p:blipFill>
        <p:spPr>
          <a:xfrm>
            <a:off x="2311588" y="1825625"/>
            <a:ext cx="7568824" cy="4351338"/>
          </a:xfrm>
          <a:prstGeom prst="rect">
            <a:avLst/>
          </a:prstGeom>
        </p:spPr>
      </p:pic>
    </p:spTree>
    <p:extLst>
      <p:ext uri="{BB962C8B-B14F-4D97-AF65-F5344CB8AC3E}">
        <p14:creationId xmlns:p14="http://schemas.microsoft.com/office/powerpoint/2010/main" val="12554447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learn about and make some national English savoury dishes</a:t>
            </a:r>
            <a:endParaRPr lang="en-GB" dirty="0"/>
          </a:p>
        </p:txBody>
      </p:sp>
      <p:pic>
        <p:nvPicPr>
          <p:cNvPr id="4" name="Content Placeholder 3"/>
          <p:cNvPicPr>
            <a:picLocks noGrp="1" noChangeAspect="1"/>
          </p:cNvPicPr>
          <p:nvPr>
            <p:ph idx="1"/>
          </p:nvPr>
        </p:nvPicPr>
        <p:blipFill>
          <a:blip r:embed="rId2"/>
          <a:stretch>
            <a:fillRect/>
          </a:stretch>
        </p:blipFill>
        <p:spPr>
          <a:xfrm>
            <a:off x="2365251" y="1825625"/>
            <a:ext cx="7461498" cy="4351338"/>
          </a:xfrm>
          <a:prstGeom prst="rect">
            <a:avLst/>
          </a:prstGeom>
        </p:spPr>
      </p:pic>
    </p:spTree>
    <p:extLst>
      <p:ext uri="{BB962C8B-B14F-4D97-AF65-F5344CB8AC3E}">
        <p14:creationId xmlns:p14="http://schemas.microsoft.com/office/powerpoint/2010/main" val="18989584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learn about and make some national English savoury dishes</a:t>
            </a:r>
            <a:endParaRPr lang="en-GB" dirty="0"/>
          </a:p>
        </p:txBody>
      </p:sp>
      <p:pic>
        <p:nvPicPr>
          <p:cNvPr id="4" name="Content Placeholder 3"/>
          <p:cNvPicPr>
            <a:picLocks noGrp="1" noChangeAspect="1"/>
          </p:cNvPicPr>
          <p:nvPr>
            <p:ph idx="1"/>
          </p:nvPr>
        </p:nvPicPr>
        <p:blipFill>
          <a:blip r:embed="rId2"/>
          <a:stretch>
            <a:fillRect/>
          </a:stretch>
        </p:blipFill>
        <p:spPr>
          <a:xfrm>
            <a:off x="2252194" y="1825625"/>
            <a:ext cx="7687612" cy="4351338"/>
          </a:xfrm>
          <a:prstGeom prst="rect">
            <a:avLst/>
          </a:prstGeom>
        </p:spPr>
      </p:pic>
    </p:spTree>
    <p:extLst>
      <p:ext uri="{BB962C8B-B14F-4D97-AF65-F5344CB8AC3E}">
        <p14:creationId xmlns:p14="http://schemas.microsoft.com/office/powerpoint/2010/main" val="357956457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learn about and make some national English savoury dishes</a:t>
            </a:r>
            <a:endParaRPr lang="en-GB" dirty="0"/>
          </a:p>
        </p:txBody>
      </p:sp>
      <p:pic>
        <p:nvPicPr>
          <p:cNvPr id="4" name="Content Placeholder 3"/>
          <p:cNvPicPr>
            <a:picLocks noGrp="1" noChangeAspect="1"/>
          </p:cNvPicPr>
          <p:nvPr>
            <p:ph idx="1"/>
          </p:nvPr>
        </p:nvPicPr>
        <p:blipFill>
          <a:blip r:embed="rId2"/>
          <a:stretch>
            <a:fillRect/>
          </a:stretch>
        </p:blipFill>
        <p:spPr>
          <a:xfrm>
            <a:off x="2240998" y="1825625"/>
            <a:ext cx="7710003" cy="4351338"/>
          </a:xfrm>
          <a:prstGeom prst="rect">
            <a:avLst/>
          </a:prstGeom>
        </p:spPr>
      </p:pic>
    </p:spTree>
    <p:extLst>
      <p:ext uri="{BB962C8B-B14F-4D97-AF65-F5344CB8AC3E}">
        <p14:creationId xmlns:p14="http://schemas.microsoft.com/office/powerpoint/2010/main" val="359075844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learn about and make some national English savoury dishes</a:t>
            </a:r>
            <a:endParaRPr lang="en-GB" dirty="0"/>
          </a:p>
        </p:txBody>
      </p:sp>
      <p:pic>
        <p:nvPicPr>
          <p:cNvPr id="4" name="Content Placeholder 3"/>
          <p:cNvPicPr>
            <a:picLocks noGrp="1" noChangeAspect="1"/>
          </p:cNvPicPr>
          <p:nvPr>
            <p:ph idx="1"/>
          </p:nvPr>
        </p:nvPicPr>
        <p:blipFill>
          <a:blip r:embed="rId2"/>
          <a:stretch>
            <a:fillRect/>
          </a:stretch>
        </p:blipFill>
        <p:spPr>
          <a:xfrm>
            <a:off x="2210066" y="1825625"/>
            <a:ext cx="7771868" cy="4351338"/>
          </a:xfrm>
          <a:prstGeom prst="rect">
            <a:avLst/>
          </a:prstGeom>
        </p:spPr>
      </p:pic>
    </p:spTree>
    <p:extLst>
      <p:ext uri="{BB962C8B-B14F-4D97-AF65-F5344CB8AC3E}">
        <p14:creationId xmlns:p14="http://schemas.microsoft.com/office/powerpoint/2010/main" val="273043094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learn about and make some national English savoury dishes</a:t>
            </a:r>
            <a:endParaRPr lang="en-GB" dirty="0"/>
          </a:p>
        </p:txBody>
      </p:sp>
      <p:pic>
        <p:nvPicPr>
          <p:cNvPr id="4" name="Content Placeholder 3"/>
          <p:cNvPicPr>
            <a:picLocks noGrp="1" noChangeAspect="1"/>
          </p:cNvPicPr>
          <p:nvPr>
            <p:ph idx="1"/>
          </p:nvPr>
        </p:nvPicPr>
        <p:blipFill>
          <a:blip r:embed="rId2"/>
          <a:stretch>
            <a:fillRect/>
          </a:stretch>
        </p:blipFill>
        <p:spPr>
          <a:xfrm>
            <a:off x="2302431" y="1825625"/>
            <a:ext cx="7587137" cy="4351338"/>
          </a:xfrm>
          <a:prstGeom prst="rect">
            <a:avLst/>
          </a:prstGeom>
        </p:spPr>
      </p:pic>
    </p:spTree>
    <p:extLst>
      <p:ext uri="{BB962C8B-B14F-4D97-AF65-F5344CB8AC3E}">
        <p14:creationId xmlns:p14="http://schemas.microsoft.com/office/powerpoint/2010/main" val="201066971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learn about and make some national English savoury dishes</a:t>
            </a:r>
            <a:endParaRPr lang="en-GB" dirty="0"/>
          </a:p>
        </p:txBody>
      </p:sp>
      <p:pic>
        <p:nvPicPr>
          <p:cNvPr id="4" name="Content Placeholder 3"/>
          <p:cNvPicPr>
            <a:picLocks noGrp="1" noChangeAspect="1"/>
          </p:cNvPicPr>
          <p:nvPr>
            <p:ph idx="1"/>
          </p:nvPr>
        </p:nvPicPr>
        <p:blipFill>
          <a:blip r:embed="rId2"/>
          <a:stretch>
            <a:fillRect/>
          </a:stretch>
        </p:blipFill>
        <p:spPr>
          <a:xfrm>
            <a:off x="2265335" y="1825625"/>
            <a:ext cx="7661330" cy="4351338"/>
          </a:xfrm>
          <a:prstGeom prst="rect">
            <a:avLst/>
          </a:prstGeom>
        </p:spPr>
      </p:pic>
    </p:spTree>
    <p:extLst>
      <p:ext uri="{BB962C8B-B14F-4D97-AF65-F5344CB8AC3E}">
        <p14:creationId xmlns:p14="http://schemas.microsoft.com/office/powerpoint/2010/main" val="395693868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learn about and make some national English savoury dishes</a:t>
            </a:r>
            <a:endParaRPr lang="en-GB" dirty="0"/>
          </a:p>
        </p:txBody>
      </p:sp>
      <p:pic>
        <p:nvPicPr>
          <p:cNvPr id="4" name="Content Placeholder 3"/>
          <p:cNvPicPr>
            <a:picLocks noGrp="1" noChangeAspect="1"/>
          </p:cNvPicPr>
          <p:nvPr>
            <p:ph idx="1"/>
          </p:nvPr>
        </p:nvPicPr>
        <p:blipFill>
          <a:blip r:embed="rId2"/>
          <a:stretch>
            <a:fillRect/>
          </a:stretch>
        </p:blipFill>
        <p:spPr>
          <a:xfrm>
            <a:off x="2225639" y="1825625"/>
            <a:ext cx="7740722" cy="4351338"/>
          </a:xfrm>
          <a:prstGeom prst="rect">
            <a:avLst/>
          </a:prstGeom>
        </p:spPr>
      </p:pic>
    </p:spTree>
    <p:extLst>
      <p:ext uri="{BB962C8B-B14F-4D97-AF65-F5344CB8AC3E}">
        <p14:creationId xmlns:p14="http://schemas.microsoft.com/office/powerpoint/2010/main" val="307481292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learn about and make some national English savoury dishes</a:t>
            </a:r>
            <a:endParaRPr lang="en-GB" dirty="0"/>
          </a:p>
        </p:txBody>
      </p:sp>
      <p:pic>
        <p:nvPicPr>
          <p:cNvPr id="4" name="Content Placeholder 3"/>
          <p:cNvPicPr>
            <a:picLocks noGrp="1" noChangeAspect="1"/>
          </p:cNvPicPr>
          <p:nvPr>
            <p:ph idx="1"/>
          </p:nvPr>
        </p:nvPicPr>
        <p:blipFill>
          <a:blip r:embed="rId2"/>
          <a:stretch>
            <a:fillRect/>
          </a:stretch>
        </p:blipFill>
        <p:spPr>
          <a:xfrm>
            <a:off x="2303380" y="1825625"/>
            <a:ext cx="7585240" cy="4351338"/>
          </a:xfrm>
          <a:prstGeom prst="rect">
            <a:avLst/>
          </a:prstGeom>
        </p:spPr>
      </p:pic>
    </p:spTree>
    <p:extLst>
      <p:ext uri="{BB962C8B-B14F-4D97-AF65-F5344CB8AC3E}">
        <p14:creationId xmlns:p14="http://schemas.microsoft.com/office/powerpoint/2010/main" val="107149896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learn about and make some national English savoury dishes</a:t>
            </a:r>
            <a:endParaRPr lang="en-GB" dirty="0"/>
          </a:p>
        </p:txBody>
      </p:sp>
      <p:pic>
        <p:nvPicPr>
          <p:cNvPr id="4" name="Content Placeholder 3"/>
          <p:cNvPicPr>
            <a:picLocks noGrp="1" noChangeAspect="1"/>
          </p:cNvPicPr>
          <p:nvPr>
            <p:ph idx="1"/>
          </p:nvPr>
        </p:nvPicPr>
        <p:blipFill>
          <a:blip r:embed="rId2"/>
          <a:stretch>
            <a:fillRect/>
          </a:stretch>
        </p:blipFill>
        <p:spPr>
          <a:xfrm>
            <a:off x="2262501" y="1825625"/>
            <a:ext cx="7666997" cy="4351338"/>
          </a:xfrm>
          <a:prstGeom prst="rect">
            <a:avLst/>
          </a:prstGeom>
        </p:spPr>
      </p:pic>
    </p:spTree>
    <p:extLst>
      <p:ext uri="{BB962C8B-B14F-4D97-AF65-F5344CB8AC3E}">
        <p14:creationId xmlns:p14="http://schemas.microsoft.com/office/powerpoint/2010/main" val="4912054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learn about and make some national English savoury dishes</a:t>
            </a:r>
            <a:endParaRPr lang="en-GB" dirty="0"/>
          </a:p>
        </p:txBody>
      </p:sp>
      <p:pic>
        <p:nvPicPr>
          <p:cNvPr id="4" name="Content Placeholder 3"/>
          <p:cNvPicPr>
            <a:picLocks noGrp="1" noChangeAspect="1"/>
          </p:cNvPicPr>
          <p:nvPr>
            <p:ph idx="1"/>
          </p:nvPr>
        </p:nvPicPr>
        <p:blipFill>
          <a:blip r:embed="rId2"/>
          <a:stretch>
            <a:fillRect/>
          </a:stretch>
        </p:blipFill>
        <p:spPr>
          <a:xfrm>
            <a:off x="2627894" y="1825625"/>
            <a:ext cx="6936211" cy="4351338"/>
          </a:xfrm>
          <a:prstGeom prst="rect">
            <a:avLst/>
          </a:prstGeom>
        </p:spPr>
      </p:pic>
    </p:spTree>
    <p:extLst>
      <p:ext uri="{BB962C8B-B14F-4D97-AF65-F5344CB8AC3E}">
        <p14:creationId xmlns:p14="http://schemas.microsoft.com/office/powerpoint/2010/main" val="204514775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learn about and make some national English savoury dishes</a:t>
            </a:r>
            <a:endParaRPr lang="en-GB" dirty="0"/>
          </a:p>
        </p:txBody>
      </p:sp>
      <p:pic>
        <p:nvPicPr>
          <p:cNvPr id="4" name="Content Placeholder 3"/>
          <p:cNvPicPr>
            <a:picLocks noGrp="1" noChangeAspect="1"/>
          </p:cNvPicPr>
          <p:nvPr>
            <p:ph idx="1"/>
          </p:nvPr>
        </p:nvPicPr>
        <p:blipFill>
          <a:blip r:embed="rId2"/>
          <a:stretch>
            <a:fillRect/>
          </a:stretch>
        </p:blipFill>
        <p:spPr>
          <a:xfrm>
            <a:off x="3251486" y="1825625"/>
            <a:ext cx="5689028" cy="4351338"/>
          </a:xfrm>
          <a:prstGeom prst="rect">
            <a:avLst/>
          </a:prstGeom>
        </p:spPr>
      </p:pic>
    </p:spTree>
    <p:extLst>
      <p:ext uri="{BB962C8B-B14F-4D97-AF65-F5344CB8AC3E}">
        <p14:creationId xmlns:p14="http://schemas.microsoft.com/office/powerpoint/2010/main" val="32547671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learn about and make some national English savoury dishes</a:t>
            </a: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r>
              <a:rPr lang="en-GB" sz="3200" b="1" u="sng" dirty="0" smtClean="0"/>
              <a:t>ACTIVITY</a:t>
            </a:r>
          </a:p>
          <a:p>
            <a:r>
              <a:rPr lang="en-GB" sz="3200" dirty="0" smtClean="0"/>
              <a:t>You are going  to design your own version of a Ploughman’s Lunch. You can include additional food items to make your lunch tastier/more appealing.</a:t>
            </a:r>
          </a:p>
          <a:p>
            <a:r>
              <a:rPr lang="en-GB" sz="3200" dirty="0" smtClean="0"/>
              <a:t>First, you are going to taste different cheeses, breads and pickles.  On your sheet you will fill in the name of the cheese/bread/pickle, make comments about its taste, texture and appearance and give it an overall score.</a:t>
            </a:r>
          </a:p>
          <a:p>
            <a:r>
              <a:rPr lang="en-GB" sz="3200" dirty="0" smtClean="0"/>
              <a:t>Then, using what you have found out you will design your own Ploughman’s Lunch labelling all the components. </a:t>
            </a:r>
            <a:endParaRPr lang="en-GB" sz="3200" dirty="0" smtClean="0"/>
          </a:p>
          <a:p>
            <a:endParaRPr lang="en-GB" sz="3200" dirty="0"/>
          </a:p>
          <a:p>
            <a:r>
              <a:rPr lang="en-GB" sz="3200" dirty="0" smtClean="0"/>
              <a:t>People working from home, you will need pages 6 &amp; 7.</a:t>
            </a:r>
            <a:endParaRPr lang="en-GB" sz="3200" dirty="0"/>
          </a:p>
        </p:txBody>
      </p:sp>
    </p:spTree>
    <p:extLst>
      <p:ext uri="{BB962C8B-B14F-4D97-AF65-F5344CB8AC3E}">
        <p14:creationId xmlns:p14="http://schemas.microsoft.com/office/powerpoint/2010/main" val="387826418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 LO: To learn about and make some national English savoury dishes</a:t>
            </a:r>
            <a:endParaRPr lang="en-GB" dirty="0"/>
          </a:p>
        </p:txBody>
      </p:sp>
      <p:sp>
        <p:nvSpPr>
          <p:cNvPr id="4" name="Content Placeholder 3"/>
          <p:cNvSpPr>
            <a:spLocks noGrp="1"/>
          </p:cNvSpPr>
          <p:nvPr>
            <p:ph sz="half" idx="1"/>
          </p:nvPr>
        </p:nvSpPr>
        <p:spPr/>
        <p:txBody>
          <a:bodyPr>
            <a:normAutofit lnSpcReduction="10000"/>
          </a:bodyPr>
          <a:lstStyle/>
          <a:p>
            <a:pPr marL="0" indent="0">
              <a:buNone/>
            </a:pPr>
            <a:r>
              <a:rPr lang="en-GB" b="1" u="sng" dirty="0"/>
              <a:t>I</a:t>
            </a:r>
            <a:r>
              <a:rPr lang="en-GB" b="1" u="sng" dirty="0" smtClean="0"/>
              <a:t>ngredients</a:t>
            </a:r>
          </a:p>
          <a:p>
            <a:r>
              <a:rPr lang="en-GB" dirty="0" smtClean="0"/>
              <a:t>Bread</a:t>
            </a:r>
          </a:p>
          <a:p>
            <a:r>
              <a:rPr lang="en-GB" dirty="0" smtClean="0"/>
              <a:t>Cheese </a:t>
            </a:r>
          </a:p>
          <a:p>
            <a:r>
              <a:rPr lang="en-GB" dirty="0" smtClean="0"/>
              <a:t>Ham</a:t>
            </a:r>
          </a:p>
          <a:p>
            <a:r>
              <a:rPr lang="en-GB" dirty="0" smtClean="0"/>
              <a:t>Pickle</a:t>
            </a:r>
          </a:p>
          <a:p>
            <a:r>
              <a:rPr lang="en-GB" dirty="0" smtClean="0"/>
              <a:t>Lettuce</a:t>
            </a:r>
          </a:p>
          <a:p>
            <a:r>
              <a:rPr lang="en-GB" dirty="0" smtClean="0"/>
              <a:t>Tomato</a:t>
            </a:r>
          </a:p>
          <a:p>
            <a:r>
              <a:rPr lang="en-GB" dirty="0" smtClean="0"/>
              <a:t>Cucumber</a:t>
            </a:r>
          </a:p>
          <a:p>
            <a:r>
              <a:rPr lang="en-GB" dirty="0" smtClean="0"/>
              <a:t>Onion</a:t>
            </a:r>
            <a:endParaRPr lang="en-GB" dirty="0"/>
          </a:p>
        </p:txBody>
      </p:sp>
      <p:pic>
        <p:nvPicPr>
          <p:cNvPr id="6" name="Content Placeholder 5"/>
          <p:cNvPicPr>
            <a:picLocks noGrp="1" noChangeAspect="1"/>
          </p:cNvPicPr>
          <p:nvPr>
            <p:ph sz="half" idx="2"/>
          </p:nvPr>
        </p:nvPicPr>
        <p:blipFill>
          <a:blip r:embed="rId2"/>
          <a:stretch>
            <a:fillRect/>
          </a:stretch>
        </p:blipFill>
        <p:spPr>
          <a:xfrm>
            <a:off x="6172200" y="2209800"/>
            <a:ext cx="5181600" cy="2880360"/>
          </a:xfrm>
          <a:prstGeom prst="rect">
            <a:avLst/>
          </a:prstGeom>
        </p:spPr>
      </p:pic>
    </p:spTree>
    <p:extLst>
      <p:ext uri="{BB962C8B-B14F-4D97-AF65-F5344CB8AC3E}">
        <p14:creationId xmlns:p14="http://schemas.microsoft.com/office/powerpoint/2010/main" val="9805004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TotalTime>
  <Words>1937</Words>
  <Application>Microsoft Office PowerPoint</Application>
  <PresentationFormat>Widescreen</PresentationFormat>
  <Paragraphs>261</Paragraphs>
  <Slides>51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Arial</vt:lpstr>
      <vt:lpstr>Calibri</vt:lpstr>
      <vt:lpstr>Calibri Light</vt:lpstr>
      <vt:lpstr>Comic Sans MS</vt:lpstr>
      <vt:lpstr>Symbol</vt:lpstr>
      <vt:lpstr>Times New Roman</vt:lpstr>
      <vt:lpstr>Office Theme</vt:lpstr>
      <vt:lpstr>Good Morning</vt:lpstr>
      <vt:lpstr>The Banana Machine – Part 1</vt:lpstr>
      <vt:lpstr>Spelling – Look/Cover/Spell/Check</vt:lpstr>
      <vt:lpstr>Maths</vt:lpstr>
      <vt:lpstr>RECALL</vt:lpstr>
      <vt:lpstr>LO: To be able to divide a 4-digit number by a 1-digit number with remainders within the questions</vt:lpstr>
      <vt:lpstr>LO: To be able to divide a 4-digit number by a 1-digit number with remainders within the questions</vt:lpstr>
      <vt:lpstr>LO: To be able to divide a 4-digit number by a 1-digit number with remainders within the questions</vt:lpstr>
      <vt:lpstr>LO: To be able to divide a 4-digit number by a 1-digit number with remainders within the questions</vt:lpstr>
      <vt:lpstr>LO: To be able to divide a 4-digit number by a 1-digit number with remainders within the questions</vt:lpstr>
      <vt:lpstr>LO: To be able to divide a 4-digit number by a 1-digit number with remainders within the questions</vt:lpstr>
      <vt:lpstr>LO: To be able to divide a 4-digit number by a 1-digit number with remainders within the questions</vt:lpstr>
      <vt:lpstr>LO: To be able to divide a 4-digit number by a 1-digit number with remainders within the questions</vt:lpstr>
      <vt:lpstr>LO: To be able to divide a 4-digit number by a 1-digit number with remainders within the questions</vt:lpstr>
      <vt:lpstr>LO: To be able to divide a 4-digit number by a 1-digit number with remainders within the questions</vt:lpstr>
      <vt:lpstr>LO: To be able to divide a 4-digit number by a 1-digit number with remainders within the questions</vt:lpstr>
      <vt:lpstr>REFLECTION - LO: To be able to divide a 4-digit number by a 1-digit number with remainders within the questions</vt:lpstr>
      <vt:lpstr>Assembly and Break</vt:lpstr>
      <vt:lpstr>English</vt:lpstr>
      <vt:lpstr>LO: To be able to identify the features of a traditions tale</vt:lpstr>
      <vt:lpstr>LO: To be able to identify the features of a traditions tale</vt:lpstr>
      <vt:lpstr>LO: To be able to identify the features of a traditions tale</vt:lpstr>
      <vt:lpstr>LO: To be able to identify the features of a traditions tale</vt:lpstr>
      <vt:lpstr>LO: To be able to identify the features of a traditions tale</vt:lpstr>
      <vt:lpstr>REFLECTION - LO: To be able to identify the features of a traditions tale</vt:lpstr>
      <vt:lpstr>Reading Comprehension</vt:lpstr>
      <vt:lpstr>Chapter 2 – Home is Where  the Farm is Lesson 7</vt:lpstr>
      <vt:lpstr>Chapter 2 – Home is Where  the Farm is Lesson 7</vt:lpstr>
      <vt:lpstr>LO: To be able to make inferences from the text and explain and justify inferences with evidence from the text (2d)</vt:lpstr>
      <vt:lpstr>LO: To be able to make inferences from the text and explain and justify inferences with evidence from the text (2d)</vt:lpstr>
      <vt:lpstr>LO: To be able to make inferences from the text and explain and justify inferences with evidence from the text (2d)</vt:lpstr>
      <vt:lpstr>Lunch</vt:lpstr>
      <vt:lpstr>D.T. – Great British Dishes</vt:lpstr>
      <vt:lpstr>LO: To learn about and make some national English savoury dishes</vt:lpstr>
      <vt:lpstr>LO: To learn about and make some national English savoury dishes</vt:lpstr>
      <vt:lpstr>LO: To learn about and make some national English savoury dishes</vt:lpstr>
      <vt:lpstr>LO: To learn about and make some national English savoury dishes</vt:lpstr>
      <vt:lpstr>LO: To learn about and make some national English savoury dishes</vt:lpstr>
      <vt:lpstr>LO: To learn about and make some national English savoury dishes</vt:lpstr>
      <vt:lpstr>LO: To learn about and make some national English savoury dishes</vt:lpstr>
      <vt:lpstr>LO: To learn about and make some national English savoury dishes</vt:lpstr>
      <vt:lpstr>LO: To learn about and make some national English savoury dishes</vt:lpstr>
      <vt:lpstr>LO: To learn about and make some national English savoury dishes</vt:lpstr>
      <vt:lpstr>LO: To learn about and make some national English savoury dishes</vt:lpstr>
      <vt:lpstr>LO: To learn about and make some national English savoury dishes</vt:lpstr>
      <vt:lpstr>LO: To learn about and make some national English savoury dishes</vt:lpstr>
      <vt:lpstr>LO: To learn about and make some national English savoury dishes</vt:lpstr>
      <vt:lpstr>LO: To learn about and make some national English savoury dishes</vt:lpstr>
      <vt:lpstr>LO: To learn about and make some national English savoury dishes</vt:lpstr>
      <vt:lpstr>LO: To learn about and make some national English savoury dishes</vt:lpstr>
      <vt:lpstr>REFLECTION - LO: To learn about and make some national English savoury dishes</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Davison</dc:creator>
  <cp:lastModifiedBy>Andrea Davison</cp:lastModifiedBy>
  <cp:revision>7</cp:revision>
  <dcterms:created xsi:type="dcterms:W3CDTF">2021-02-02T16:03:43Z</dcterms:created>
  <dcterms:modified xsi:type="dcterms:W3CDTF">2021-02-02T19:43:56Z</dcterms:modified>
</cp:coreProperties>
</file>