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76" r:id="rId2"/>
    <p:sldId id="258" r:id="rId3"/>
    <p:sldId id="263" r:id="rId4"/>
    <p:sldId id="264" r:id="rId5"/>
    <p:sldId id="298" r:id="rId6"/>
    <p:sldId id="299" r:id="rId7"/>
    <p:sldId id="300" r:id="rId8"/>
    <p:sldId id="301" r:id="rId9"/>
    <p:sldId id="302" r:id="rId10"/>
    <p:sldId id="291" r:id="rId11"/>
    <p:sldId id="292" r:id="rId12"/>
    <p:sldId id="303" r:id="rId13"/>
    <p:sldId id="304" r:id="rId14"/>
    <p:sldId id="305" r:id="rId15"/>
    <p:sldId id="306" r:id="rId16"/>
    <p:sldId id="297" r:id="rId17"/>
    <p:sldId id="267" r:id="rId18"/>
  </p:sldIdLst>
  <p:sldSz cx="9144000" cy="6858000" type="screen4x3"/>
  <p:notesSz cx="6858000" cy="9144000"/>
  <p:embeddedFontLst>
    <p:embeddedFont>
      <p:font typeface="Twinkl" pitchFamily="2" charset="0"/>
      <p:regular r:id="rId21"/>
      <p:bold r:id="rId22"/>
    </p:embeddedFont>
    <p:embeddedFont>
      <p:font typeface="Sassoon Infant Rg" panose="02000503030000020003" pitchFamily="50" charset="0"/>
      <p:regular r:id="rId23"/>
      <p:bold r:id="rId24"/>
    </p:embeddedFont>
    <p:embeddedFont>
      <p:font typeface="Roboto" panose="02000000000000000000" pitchFamily="2" charset="0"/>
      <p:regular r:id="rId25"/>
      <p:bold r:id="rId26"/>
      <p:italic r:id="rId27"/>
      <p:boldItalic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Tuffy" panose="020B0603060100000000" pitchFamily="34" charset="0"/>
      <p:regular r:id="rId33"/>
      <p:bold r:id="rId34"/>
      <p:italic r:id="rId35"/>
      <p:boldItalic r:id="rId36"/>
    </p:embeddedFont>
    <p:embeddedFont>
      <p:font typeface="Tuffy-TTF" panose="020B0603060100000000" pitchFamily="34" charset="0"/>
      <p:regular r:id="rId37"/>
      <p:bold r:id="rId38"/>
      <p:italic r:id="rId39"/>
      <p:boldItalic r:id="rId4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4C17"/>
    <a:srgbClr val="F08115"/>
    <a:srgbClr val="87BD31"/>
    <a:srgbClr val="E5C800"/>
    <a:srgbClr val="009640"/>
    <a:srgbClr val="B9D26D"/>
    <a:srgbClr val="FFE862"/>
    <a:srgbClr val="32B3A2"/>
    <a:srgbClr val="18A0DB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3677" autoAdjust="0"/>
  </p:normalViewPr>
  <p:slideViewPr>
    <p:cSldViewPr snapToGrid="0" showGuides="1">
      <p:cViewPr varScale="1">
        <p:scale>
          <a:sx n="107" d="100"/>
          <a:sy n="107" d="100"/>
        </p:scale>
        <p:origin x="996" y="108"/>
      </p:cViewPr>
      <p:guideLst>
        <p:guide orient="horz" pos="2160"/>
        <p:guide pos="2880"/>
        <p:guide pos="363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9" Type="http://schemas.openxmlformats.org/officeDocument/2006/relationships/font" Target="fonts/font19.fntdata"/><Relationship Id="rId21" Type="http://schemas.openxmlformats.org/officeDocument/2006/relationships/font" Target="fonts/font1.fntdata"/><Relationship Id="rId34" Type="http://schemas.openxmlformats.org/officeDocument/2006/relationships/font" Target="fonts/font14.fntdata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font" Target="fonts/font9.fntdata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font" Target="fonts/font17.fntdata"/><Relationship Id="rId40" Type="http://schemas.openxmlformats.org/officeDocument/2006/relationships/font" Target="fonts/font20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font" Target="fonts/font16.fntdata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1.fntdata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font" Target="fonts/font15.fntdata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38" Type="http://schemas.openxmlformats.org/officeDocument/2006/relationships/font" Target="fonts/font18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5219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5" name="Rectangle 4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3" r:id="rId3"/>
    <p:sldLayoutId id="2147483669" r:id="rId4"/>
    <p:sldLayoutId id="2147483670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11" Type="http://schemas.openxmlformats.org/officeDocument/2006/relationships/image" Target="../media/image18.png"/><Relationship Id="rId5" Type="http://schemas.openxmlformats.org/officeDocument/2006/relationships/image" Target="../media/image10.png"/><Relationship Id="rId10" Type="http://schemas.openxmlformats.org/officeDocument/2006/relationships/image" Target="../media/image17.png"/><Relationship Id="rId4" Type="http://schemas.openxmlformats.org/officeDocument/2006/relationships/image" Target="../media/image9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20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23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27.png"/><Relationship Id="rId4" Type="http://schemas.openxmlformats.org/officeDocument/2006/relationships/image" Target="../media/image9.png"/><Relationship Id="rId9" Type="http://schemas.openxmlformats.org/officeDocument/2006/relationships/hyperlink" Target="http://www.bbc.co.uk/education/clips/zhfr87h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32B3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Geography</a:t>
            </a:r>
            <a:r>
              <a:rPr lang="en-GB" sz="800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 | Year 3 | Extreme Earth | More Volcanoes | Lesson 3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4294967295"/>
          </p:nvPr>
        </p:nvSpPr>
        <p:spPr>
          <a:xfrm>
            <a:off x="1654969" y="3048333"/>
            <a:ext cx="5834062" cy="543989"/>
          </a:xfrm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en-GB" sz="2800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Extreme Earth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 idx="4294967295"/>
          </p:nvPr>
        </p:nvSpPr>
        <p:spPr>
          <a:xfrm>
            <a:off x="539750" y="2359034"/>
            <a:ext cx="8064500" cy="655294"/>
          </a:xfrm>
        </p:spPr>
        <p:txBody>
          <a:bodyPr>
            <a:noAutofit/>
          </a:bodyPr>
          <a:lstStyle/>
          <a:p>
            <a:r>
              <a:rPr lang="en-GB" sz="4800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Geography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612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50" charset="0"/>
              </a:rPr>
              <a:t>To explain how volcanoes affect people’s lives.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tell you where volcanoes are found.</a:t>
            </a:r>
          </a:p>
          <a:p>
            <a:r>
              <a:rPr lang="en-GB" dirty="0">
                <a:latin typeface="Twinkl" pitchFamily="50" charset="0"/>
              </a:rPr>
              <a:t>I can use extinct, dormant and active when describing volcanoes.</a:t>
            </a:r>
          </a:p>
          <a:p>
            <a:r>
              <a:rPr lang="en-GB" dirty="0">
                <a:latin typeface="Twinkl" pitchFamily="50" charset="0"/>
              </a:rPr>
              <a:t>I can list the risks and benefits of living near to a volcano.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17967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What’s It All Called?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55" name="Picture 5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353" y="2106009"/>
            <a:ext cx="5513294" cy="3986816"/>
          </a:xfrm>
          <a:prstGeom prst="rect">
            <a:avLst/>
          </a:prstGeom>
        </p:spPr>
      </p:pic>
      <p:grpSp>
        <p:nvGrpSpPr>
          <p:cNvPr id="56" name="Group 55"/>
          <p:cNvGrpSpPr/>
          <p:nvPr/>
        </p:nvGrpSpPr>
        <p:grpSpPr>
          <a:xfrm>
            <a:off x="1061283" y="2418278"/>
            <a:ext cx="2974321" cy="559041"/>
            <a:chOff x="291493" y="1633290"/>
            <a:chExt cx="2974321" cy="559041"/>
          </a:xfrm>
        </p:grpSpPr>
        <p:grpSp>
          <p:nvGrpSpPr>
            <p:cNvPr id="57" name="Group 56"/>
            <p:cNvGrpSpPr/>
            <p:nvPr/>
          </p:nvGrpSpPr>
          <p:grpSpPr>
            <a:xfrm>
              <a:off x="2151529" y="1633290"/>
              <a:ext cx="1114285" cy="234929"/>
              <a:chOff x="2067639" y="1689229"/>
              <a:chExt cx="1114285" cy="234929"/>
            </a:xfrm>
          </p:grpSpPr>
          <p:sp>
            <p:nvSpPr>
              <p:cNvPr id="60" name="Oval 59"/>
              <p:cNvSpPr/>
              <p:nvPr/>
            </p:nvSpPr>
            <p:spPr>
              <a:xfrm>
                <a:off x="2983197" y="1689229"/>
                <a:ext cx="198727" cy="198727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61" name="Straight Connector 60"/>
              <p:cNvCxnSpPr/>
              <p:nvPr/>
            </p:nvCxnSpPr>
            <p:spPr>
              <a:xfrm flipH="1">
                <a:off x="2067639" y="1784083"/>
                <a:ext cx="1008148" cy="14007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8" name="Rectangle 57"/>
            <p:cNvSpPr/>
            <p:nvPr/>
          </p:nvSpPr>
          <p:spPr>
            <a:xfrm>
              <a:off x="291493" y="1633290"/>
              <a:ext cx="1965843" cy="55904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54038" y="1728144"/>
              <a:ext cx="205447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>
                  <a:solidFill>
                    <a:schemeClr val="bg1">
                      <a:lumMod val="65000"/>
                    </a:schemeClr>
                  </a:solidFill>
                </a:rPr>
                <a:t>eruption cloud</a:t>
              </a: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4350020" y="2477558"/>
            <a:ext cx="2394669" cy="757451"/>
            <a:chOff x="252738" y="-501079"/>
            <a:chExt cx="2394669" cy="757451"/>
          </a:xfrm>
        </p:grpSpPr>
        <p:grpSp>
          <p:nvGrpSpPr>
            <p:cNvPr id="63" name="Group 62"/>
            <p:cNvGrpSpPr/>
            <p:nvPr/>
          </p:nvGrpSpPr>
          <p:grpSpPr>
            <a:xfrm>
              <a:off x="252738" y="-255622"/>
              <a:ext cx="1351415" cy="511994"/>
              <a:chOff x="168848" y="-199683"/>
              <a:chExt cx="1351415" cy="511994"/>
            </a:xfrm>
          </p:grpSpPr>
          <p:sp>
            <p:nvSpPr>
              <p:cNvPr id="66" name="Oval 65"/>
              <p:cNvSpPr/>
              <p:nvPr/>
            </p:nvSpPr>
            <p:spPr>
              <a:xfrm>
                <a:off x="168848" y="113584"/>
                <a:ext cx="198727" cy="198727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67" name="Straight Connector 66"/>
              <p:cNvCxnSpPr/>
              <p:nvPr/>
            </p:nvCxnSpPr>
            <p:spPr>
              <a:xfrm flipH="1">
                <a:off x="302722" y="-199683"/>
                <a:ext cx="1217541" cy="38061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4" name="Rectangle 63"/>
            <p:cNvSpPr/>
            <p:nvPr/>
          </p:nvSpPr>
          <p:spPr>
            <a:xfrm>
              <a:off x="1542176" y="-501079"/>
              <a:ext cx="1053197" cy="53133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5" name="Rectangle 64"/>
            <p:cNvSpPr/>
            <p:nvPr/>
          </p:nvSpPr>
          <p:spPr>
            <a:xfrm>
              <a:off x="1675208" y="-415015"/>
              <a:ext cx="97219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>
                  <a:solidFill>
                    <a:srgbClr val="FF0000"/>
                  </a:solidFill>
                </a:rPr>
                <a:t>crater</a:t>
              </a: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4232684" y="3541013"/>
            <a:ext cx="3612505" cy="574200"/>
            <a:chOff x="164215" y="-343683"/>
            <a:chExt cx="3612505" cy="574200"/>
          </a:xfrm>
        </p:grpSpPr>
        <p:grpSp>
          <p:nvGrpSpPr>
            <p:cNvPr id="69" name="Group 68"/>
            <p:cNvGrpSpPr/>
            <p:nvPr/>
          </p:nvGrpSpPr>
          <p:grpSpPr>
            <a:xfrm>
              <a:off x="164215" y="-93754"/>
              <a:ext cx="1484414" cy="198727"/>
              <a:chOff x="80325" y="-37815"/>
              <a:chExt cx="1484414" cy="198727"/>
            </a:xfrm>
          </p:grpSpPr>
          <p:sp>
            <p:nvSpPr>
              <p:cNvPr id="72" name="Oval 71"/>
              <p:cNvSpPr/>
              <p:nvPr/>
            </p:nvSpPr>
            <p:spPr>
              <a:xfrm>
                <a:off x="80325" y="-37815"/>
                <a:ext cx="198727" cy="198727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73" name="Straight Connector 72"/>
              <p:cNvCxnSpPr>
                <a:endCxn id="72" idx="6"/>
              </p:cNvCxnSpPr>
              <p:nvPr/>
            </p:nvCxnSpPr>
            <p:spPr>
              <a:xfrm flipH="1">
                <a:off x="279052" y="-21453"/>
                <a:ext cx="1285687" cy="8300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0" name="Rectangle 69"/>
            <p:cNvSpPr/>
            <p:nvPr/>
          </p:nvSpPr>
          <p:spPr>
            <a:xfrm>
              <a:off x="1542176" y="-343683"/>
              <a:ext cx="2234544" cy="5742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1" name="Rectangle 70"/>
            <p:cNvSpPr/>
            <p:nvPr/>
          </p:nvSpPr>
          <p:spPr>
            <a:xfrm>
              <a:off x="1587313" y="-221759"/>
              <a:ext cx="21535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>
                  <a:solidFill>
                    <a:schemeClr val="accent2"/>
                  </a:solidFill>
                </a:rPr>
                <a:t>conduit/main vent</a:t>
              </a: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1007885" y="5165480"/>
            <a:ext cx="3120309" cy="529207"/>
            <a:chOff x="1542176" y="-618599"/>
            <a:chExt cx="3120309" cy="529207"/>
          </a:xfrm>
        </p:grpSpPr>
        <p:grpSp>
          <p:nvGrpSpPr>
            <p:cNvPr id="75" name="Group 74"/>
            <p:cNvGrpSpPr/>
            <p:nvPr/>
          </p:nvGrpSpPr>
          <p:grpSpPr>
            <a:xfrm>
              <a:off x="3426251" y="-362104"/>
              <a:ext cx="1236234" cy="272712"/>
              <a:chOff x="3342361" y="-306165"/>
              <a:chExt cx="1236234" cy="272712"/>
            </a:xfrm>
          </p:grpSpPr>
          <p:sp>
            <p:nvSpPr>
              <p:cNvPr id="78" name="Oval 77"/>
              <p:cNvSpPr/>
              <p:nvPr/>
            </p:nvSpPr>
            <p:spPr>
              <a:xfrm>
                <a:off x="4379868" y="-232180"/>
                <a:ext cx="198727" cy="198727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79" name="Straight Connector 78"/>
              <p:cNvCxnSpPr/>
              <p:nvPr/>
            </p:nvCxnSpPr>
            <p:spPr>
              <a:xfrm>
                <a:off x="3342361" y="-306165"/>
                <a:ext cx="1143644" cy="16300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6" name="Rectangle 75"/>
            <p:cNvSpPr/>
            <p:nvPr/>
          </p:nvSpPr>
          <p:spPr>
            <a:xfrm>
              <a:off x="1542176" y="-618599"/>
              <a:ext cx="2031149" cy="52860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7" name="Rectangle 76"/>
            <p:cNvSpPr/>
            <p:nvPr/>
          </p:nvSpPr>
          <p:spPr>
            <a:xfrm>
              <a:off x="1623174" y="-532705"/>
              <a:ext cx="2139253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>
                  <a:solidFill>
                    <a:srgbClr val="FFC000"/>
                  </a:solidFill>
                </a:rPr>
                <a:t>magma chamber</a:t>
              </a:r>
            </a:p>
          </p:txBody>
        </p:sp>
      </p:grpSp>
      <p:sp>
        <p:nvSpPr>
          <p:cNvPr id="3" name="Rectangle 2"/>
          <p:cNvSpPr/>
          <p:nvPr/>
        </p:nvSpPr>
        <p:spPr>
          <a:xfrm>
            <a:off x="755650" y="1347500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Can you name the main parts of this volcano?</a:t>
            </a:r>
          </a:p>
          <a:p>
            <a:pPr algn="ctr"/>
            <a:r>
              <a:rPr lang="en-GB" dirty="0"/>
              <a:t>Can you explain how the grey layers were made?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5818095" y="4124767"/>
            <a:ext cx="2698378" cy="909460"/>
            <a:chOff x="5494790" y="2543705"/>
            <a:chExt cx="2698378" cy="909460"/>
          </a:xfrm>
        </p:grpSpPr>
        <p:sp>
          <p:nvSpPr>
            <p:cNvPr id="40" name="Rectangle 39"/>
            <p:cNvSpPr/>
            <p:nvPr/>
          </p:nvSpPr>
          <p:spPr>
            <a:xfrm>
              <a:off x="5494790" y="2543705"/>
              <a:ext cx="2698378" cy="909460"/>
            </a:xfrm>
            <a:prstGeom prst="rect">
              <a:avLst/>
            </a:prstGeom>
            <a:solidFill>
              <a:srgbClr val="B9D2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Rectangle 40"/>
            <p:cNvSpPr/>
            <p:nvPr/>
          </p:nvSpPr>
          <p:spPr>
            <a:xfrm>
              <a:off x="5802239" y="2679753"/>
              <a:ext cx="239092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Why do you think it is called that?</a:t>
              </a: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5818095" y="2643510"/>
            <a:ext cx="2698378" cy="1381643"/>
            <a:chOff x="5494790" y="2459518"/>
            <a:chExt cx="2698378" cy="1381643"/>
          </a:xfrm>
        </p:grpSpPr>
        <p:sp>
          <p:nvSpPr>
            <p:cNvPr id="43" name="Rectangle 42"/>
            <p:cNvSpPr/>
            <p:nvPr/>
          </p:nvSpPr>
          <p:spPr>
            <a:xfrm>
              <a:off x="5494790" y="2459518"/>
              <a:ext cx="2698378" cy="1381643"/>
            </a:xfrm>
            <a:prstGeom prst="rect">
              <a:avLst/>
            </a:prstGeom>
            <a:solidFill>
              <a:srgbClr val="B9D2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Rectangle 43"/>
            <p:cNvSpPr/>
            <p:nvPr/>
          </p:nvSpPr>
          <p:spPr>
            <a:xfrm>
              <a:off x="5802239" y="2550174"/>
              <a:ext cx="2390928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Most volcanoes are located in the red area, which is named “Ring of Fire”.</a:t>
              </a:r>
            </a:p>
          </p:txBody>
        </p:sp>
      </p:grpSp>
      <p:sp>
        <p:nvSpPr>
          <p:cNvPr id="12" name="Rectangle 11"/>
          <p:cNvSpPr/>
          <p:nvPr/>
        </p:nvSpPr>
        <p:spPr>
          <a:xfrm>
            <a:off x="755650" y="717967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Where Are Most Volcanoes Located?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37" name="Rectangle 36"/>
          <p:cNvSpPr/>
          <p:nvPr/>
        </p:nvSpPr>
        <p:spPr>
          <a:xfrm>
            <a:off x="755651" y="1411243"/>
            <a:ext cx="7632700" cy="495108"/>
          </a:xfrm>
          <a:prstGeom prst="rect">
            <a:avLst/>
          </a:prstGeom>
          <a:solidFill>
            <a:srgbClr val="F0811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Look at this map.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66"/>
          <a:stretch/>
        </p:blipFill>
        <p:spPr>
          <a:xfrm>
            <a:off x="755651" y="2005965"/>
            <a:ext cx="5313456" cy="4086859"/>
          </a:xfrm>
          <a:prstGeom prst="rect">
            <a:avLst/>
          </a:prstGeom>
          <a:ln w="28575">
            <a:solidFill>
              <a:srgbClr val="87BD31"/>
            </a:solidFill>
          </a:ln>
        </p:spPr>
      </p:pic>
    </p:spTree>
    <p:extLst>
      <p:ext uri="{BB962C8B-B14F-4D97-AF65-F5344CB8AC3E}">
        <p14:creationId xmlns:p14="http://schemas.microsoft.com/office/powerpoint/2010/main" val="1567952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17967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What Do They Mean?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 3"/>
          <p:cNvSpPr/>
          <p:nvPr/>
        </p:nvSpPr>
        <p:spPr>
          <a:xfrm>
            <a:off x="1972235" y="1488141"/>
            <a:ext cx="6416115" cy="1174377"/>
          </a:xfrm>
          <a:prstGeom prst="rect">
            <a:avLst/>
          </a:prstGeom>
          <a:solidFill>
            <a:schemeClr val="bg1"/>
          </a:solidFill>
          <a:ln w="38100">
            <a:solidFill>
              <a:srgbClr val="F081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/>
          <p:cNvSpPr/>
          <p:nvPr/>
        </p:nvSpPr>
        <p:spPr>
          <a:xfrm>
            <a:off x="887505" y="1165411"/>
            <a:ext cx="1819835" cy="181983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769" y="1374458"/>
            <a:ext cx="1647306" cy="1133565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2723437" y="1588951"/>
            <a:ext cx="566491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F08115"/>
                </a:solidFill>
              </a:rPr>
              <a:t>active</a:t>
            </a:r>
          </a:p>
          <a:p>
            <a:r>
              <a:rPr lang="en-GB" dirty="0"/>
              <a:t>A volcano that has erupted in the last 10 000 years.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55651" y="2731376"/>
            <a:ext cx="7453404" cy="1819835"/>
            <a:chOff x="755651" y="2731376"/>
            <a:chExt cx="7453404" cy="1819835"/>
          </a:xfrm>
        </p:grpSpPr>
        <p:sp>
          <p:nvSpPr>
            <p:cNvPr id="21" name="Rectangle 20"/>
            <p:cNvSpPr/>
            <p:nvPr/>
          </p:nvSpPr>
          <p:spPr>
            <a:xfrm>
              <a:off x="755651" y="3081000"/>
              <a:ext cx="6792632" cy="1174377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F081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Oval 22"/>
            <p:cNvSpPr/>
            <p:nvPr/>
          </p:nvSpPr>
          <p:spPr>
            <a:xfrm>
              <a:off x="6389220" y="2731376"/>
              <a:ext cx="1819835" cy="181983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99412" y="3187873"/>
              <a:ext cx="1613647" cy="926747"/>
            </a:xfrm>
            <a:prstGeom prst="rect">
              <a:avLst/>
            </a:prstGeom>
          </p:spPr>
        </p:pic>
        <p:sp>
          <p:nvSpPr>
            <p:cNvPr id="30" name="Rectangle 29"/>
            <p:cNvSpPr/>
            <p:nvPr/>
          </p:nvSpPr>
          <p:spPr>
            <a:xfrm>
              <a:off x="883768" y="3143414"/>
              <a:ext cx="5664913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400" b="1" dirty="0">
                  <a:solidFill>
                    <a:srgbClr val="F08115"/>
                  </a:solidFill>
                </a:rPr>
                <a:t>dormant</a:t>
              </a:r>
            </a:p>
            <a:p>
              <a:r>
                <a:rPr lang="en-GB" dirty="0"/>
                <a:t>A volcano that hasn’t erupted in the last 10 000 years, but may erupt again.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55650" y="4327093"/>
            <a:ext cx="7632700" cy="1819835"/>
            <a:chOff x="755650" y="4327093"/>
            <a:chExt cx="7632700" cy="1819835"/>
          </a:xfrm>
        </p:grpSpPr>
        <p:sp>
          <p:nvSpPr>
            <p:cNvPr id="25" name="Rectangle 24"/>
            <p:cNvSpPr/>
            <p:nvPr/>
          </p:nvSpPr>
          <p:spPr>
            <a:xfrm>
              <a:off x="1840380" y="4649823"/>
              <a:ext cx="6547970" cy="1174377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F081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755650" y="4327093"/>
              <a:ext cx="1819835" cy="181983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5637" y="4908365"/>
              <a:ext cx="1559859" cy="657290"/>
            </a:xfrm>
            <a:prstGeom prst="rect">
              <a:avLst/>
            </a:prstGeom>
          </p:spPr>
        </p:pic>
        <p:sp>
          <p:nvSpPr>
            <p:cNvPr id="31" name="Rectangle 30"/>
            <p:cNvSpPr/>
            <p:nvPr/>
          </p:nvSpPr>
          <p:spPr>
            <a:xfrm>
              <a:off x="2678577" y="4710872"/>
              <a:ext cx="5664913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400" b="1" dirty="0">
                  <a:solidFill>
                    <a:srgbClr val="F08115"/>
                  </a:solidFill>
                </a:rPr>
                <a:t>extinct</a:t>
              </a:r>
            </a:p>
            <a:p>
              <a:r>
                <a:rPr lang="en-GB" dirty="0"/>
                <a:t>A volcano that hasn’t erupted in the last 10 000 years, and isn’t expected to erupt again.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46304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17967"/>
            <a:ext cx="76326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Would You Like to Live Near</a:t>
            </a:r>
          </a:p>
          <a:p>
            <a:pPr algn="ctr"/>
            <a:r>
              <a:rPr lang="en-GB" sz="3200" b="1" dirty="0">
                <a:latin typeface="+mj-lt"/>
              </a:rPr>
              <a:t>These Volcanoes?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7" name="Talking Partner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26"/>
          <a:stretch/>
        </p:blipFill>
        <p:spPr>
          <a:xfrm>
            <a:off x="755650" y="1897202"/>
            <a:ext cx="7724962" cy="4195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109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17967"/>
            <a:ext cx="76326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Would You Like to Live Near</a:t>
            </a:r>
          </a:p>
          <a:p>
            <a:pPr algn="ctr"/>
            <a:r>
              <a:rPr lang="en-GB" sz="3200" b="1" dirty="0">
                <a:latin typeface="+mj-lt"/>
              </a:rPr>
              <a:t>These Volcanoes?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7" name="Talking Partner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 bwMode="auto">
          <a:xfrm>
            <a:off x="755650" y="1795185"/>
            <a:ext cx="7635315" cy="4297640"/>
          </a:xfrm>
          <a:prstGeom prst="roundRect">
            <a:avLst>
              <a:gd name="adj" fmla="val 0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3745" t="-31391" r="-3915" b="-7239"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7E00"/>
                </a:solidFill>
              </a:rPr>
              <a:t>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891551" y="6112997"/>
            <a:ext cx="5360894" cy="169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Photo courtesy of </a:t>
            </a:r>
            <a:r>
              <a:rPr lang="en-GB" sz="500" dirty="0" err="1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ierdnall</a:t>
            </a:r>
            <a:r>
              <a:rPr lang="en-GB" sz="500" dirty="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30110499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17967"/>
            <a:ext cx="76326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Would You Like to Live Near</a:t>
            </a:r>
          </a:p>
          <a:p>
            <a:pPr algn="ctr"/>
            <a:r>
              <a:rPr lang="en-GB" sz="3200" b="1" dirty="0">
                <a:latin typeface="+mj-lt"/>
              </a:rPr>
              <a:t>These Volcanoes?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7" name="Talking Partner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33" b="6933"/>
          <a:stretch/>
        </p:blipFill>
        <p:spPr>
          <a:xfrm>
            <a:off x="755650" y="1900518"/>
            <a:ext cx="7632700" cy="4192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9741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17967"/>
            <a:ext cx="76326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Why Do People Live</a:t>
            </a:r>
          </a:p>
          <a:p>
            <a:pPr algn="ctr"/>
            <a:r>
              <a:rPr lang="en-GB" sz="3200" b="1" dirty="0">
                <a:latin typeface="+mj-lt"/>
              </a:rPr>
              <a:t>Near Volcanoes?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56" name="Rectangle 55"/>
          <p:cNvSpPr/>
          <p:nvPr/>
        </p:nvSpPr>
        <p:spPr>
          <a:xfrm>
            <a:off x="755651" y="1895337"/>
            <a:ext cx="7632700" cy="495108"/>
          </a:xfrm>
          <a:prstGeom prst="rect">
            <a:avLst/>
          </a:prstGeom>
          <a:solidFill>
            <a:srgbClr val="F0811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In your group, sort your cards into two piles: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29" b="10394"/>
          <a:stretch/>
        </p:blipFill>
        <p:spPr>
          <a:xfrm>
            <a:off x="755650" y="2456329"/>
            <a:ext cx="7632699" cy="363649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32965" y="2662518"/>
            <a:ext cx="2626659" cy="959224"/>
          </a:xfrm>
          <a:prstGeom prst="rect">
            <a:avLst/>
          </a:prstGeom>
          <a:solidFill>
            <a:schemeClr val="bg1"/>
          </a:solidFill>
          <a:ln w="28575">
            <a:solidFill>
              <a:srgbClr val="E84C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For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921624" y="2662518"/>
            <a:ext cx="2626659" cy="959224"/>
          </a:xfrm>
          <a:prstGeom prst="rect">
            <a:avLst/>
          </a:prstGeom>
          <a:solidFill>
            <a:schemeClr val="bg1"/>
          </a:solidFill>
          <a:ln w="28575">
            <a:solidFill>
              <a:srgbClr val="E84C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Against</a:t>
            </a:r>
          </a:p>
        </p:txBody>
      </p:sp>
      <p:sp>
        <p:nvSpPr>
          <p:cNvPr id="23" name="Rectangle 22"/>
          <p:cNvSpPr/>
          <p:nvPr/>
        </p:nvSpPr>
        <p:spPr>
          <a:xfrm>
            <a:off x="755650" y="3827931"/>
            <a:ext cx="7632700" cy="454955"/>
          </a:xfrm>
          <a:prstGeom prst="rect">
            <a:avLst/>
          </a:prstGeom>
          <a:solidFill>
            <a:schemeClr val="bg1"/>
          </a:solidFill>
          <a:ln w="28575">
            <a:solidFill>
              <a:srgbClr val="E84C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Which is the most important reason against?</a:t>
            </a:r>
          </a:p>
        </p:txBody>
      </p:sp>
      <p:sp>
        <p:nvSpPr>
          <p:cNvPr id="25" name="Rectangle 24"/>
          <p:cNvSpPr/>
          <p:nvPr/>
        </p:nvSpPr>
        <p:spPr>
          <a:xfrm>
            <a:off x="755649" y="4388204"/>
            <a:ext cx="7632700" cy="454955"/>
          </a:xfrm>
          <a:prstGeom prst="rect">
            <a:avLst/>
          </a:prstGeom>
          <a:solidFill>
            <a:schemeClr val="bg1"/>
          </a:solidFill>
          <a:ln w="28575">
            <a:solidFill>
              <a:srgbClr val="E84C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Which is the most important reason for?</a:t>
            </a:r>
          </a:p>
        </p:txBody>
      </p:sp>
      <p:sp>
        <p:nvSpPr>
          <p:cNvPr id="26" name="Rectangle 25"/>
          <p:cNvSpPr/>
          <p:nvPr/>
        </p:nvSpPr>
        <p:spPr>
          <a:xfrm>
            <a:off x="755648" y="4960378"/>
            <a:ext cx="7632700" cy="454955"/>
          </a:xfrm>
          <a:prstGeom prst="rect">
            <a:avLst/>
          </a:prstGeom>
          <a:solidFill>
            <a:schemeClr val="bg1"/>
          </a:solidFill>
          <a:ln w="28575">
            <a:solidFill>
              <a:srgbClr val="E84C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Do the risks seem worth taking?</a:t>
            </a:r>
          </a:p>
        </p:txBody>
      </p:sp>
      <p:sp>
        <p:nvSpPr>
          <p:cNvPr id="27" name="Rectangle 26"/>
          <p:cNvSpPr/>
          <p:nvPr/>
        </p:nvSpPr>
        <p:spPr>
          <a:xfrm>
            <a:off x="755647" y="5530753"/>
            <a:ext cx="7632700" cy="454955"/>
          </a:xfrm>
          <a:prstGeom prst="rect">
            <a:avLst/>
          </a:prstGeom>
          <a:solidFill>
            <a:schemeClr val="bg1"/>
          </a:solidFill>
          <a:ln w="28575">
            <a:solidFill>
              <a:srgbClr val="E84C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Would you want to live near to a volcano?</a:t>
            </a:r>
          </a:p>
        </p:txBody>
      </p:sp>
    </p:spTree>
    <p:extLst>
      <p:ext uri="{BB962C8B-B14F-4D97-AF65-F5344CB8AC3E}">
        <p14:creationId xmlns:p14="http://schemas.microsoft.com/office/powerpoint/2010/main" val="1292204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 animBg="1"/>
      <p:bldP spid="26" grpId="0" animBg="1"/>
      <p:bldP spid="2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17967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Are There Any Volcanoes in the UK?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/>
        </p:nvSpPr>
        <p:spPr>
          <a:xfrm>
            <a:off x="1891551" y="6112997"/>
            <a:ext cx="5360894" cy="169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Photo courtesy of [Duncan] @flickr.com) - granted under creative commons licence - attribution</a:t>
            </a:r>
          </a:p>
        </p:txBody>
      </p:sp>
      <p:sp>
        <p:nvSpPr>
          <p:cNvPr id="16" name="Rounded Rectangle 15"/>
          <p:cNvSpPr/>
          <p:nvPr/>
        </p:nvSpPr>
        <p:spPr bwMode="auto">
          <a:xfrm>
            <a:off x="755651" y="1371600"/>
            <a:ext cx="7632700" cy="4721225"/>
          </a:xfrm>
          <a:prstGeom prst="roundRect">
            <a:avLst>
              <a:gd name="adj" fmla="val 0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3743" t="-19602" r="-3951" b="-6590"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7E00"/>
                </a:solidFill>
              </a:rPr>
              <a:t> 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58589" y="4942447"/>
            <a:ext cx="86705" cy="462991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358588" y="4823012"/>
            <a:ext cx="2841812" cy="515471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Arthur’s Seat, Edinburgh</a:t>
            </a:r>
          </a:p>
        </p:txBody>
      </p:sp>
    </p:spTree>
    <p:extLst>
      <p:ext uri="{BB962C8B-B14F-4D97-AF65-F5344CB8AC3E}">
        <p14:creationId xmlns:p14="http://schemas.microsoft.com/office/powerpoint/2010/main" val="10237427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auto">
          <a:xfrm>
            <a:off x="755650" y="1425388"/>
            <a:ext cx="7632699" cy="4667437"/>
          </a:xfrm>
          <a:prstGeom prst="roundRect">
            <a:avLst>
              <a:gd name="adj" fmla="val 0"/>
            </a:avLst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3743" t="-20981" r="-3951" b="-6667"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7E00"/>
                </a:solidFill>
              </a:rPr>
              <a:t>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650" y="717967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Are There Any Volcanoes in the UK?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/>
        </p:nvSpPr>
        <p:spPr>
          <a:xfrm>
            <a:off x="1891551" y="6112997"/>
            <a:ext cx="5360894" cy="169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Photo courtesy of </a:t>
            </a:r>
            <a:r>
              <a:rPr lang="en-GB" sz="500" dirty="0" err="1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MaltaGC</a:t>
            </a:r>
            <a:r>
              <a:rPr lang="en-GB" sz="500" dirty="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(Own work) [CC BY-SA 3.0 (http://creativecommons.org/licenses/by-sa/3.0) via Wikimedia Commons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58589" y="4942447"/>
            <a:ext cx="86705" cy="462991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358588" y="4823012"/>
            <a:ext cx="4742330" cy="515471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Bardon Hill Quarry, Leicestershire, England</a:t>
            </a:r>
          </a:p>
        </p:txBody>
      </p:sp>
    </p:spTree>
    <p:extLst>
      <p:ext uri="{BB962C8B-B14F-4D97-AF65-F5344CB8AC3E}">
        <p14:creationId xmlns:p14="http://schemas.microsoft.com/office/powerpoint/2010/main" val="29009695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 bwMode="auto">
          <a:xfrm>
            <a:off x="755651" y="1380565"/>
            <a:ext cx="7632700" cy="4732432"/>
          </a:xfrm>
          <a:prstGeom prst="roundRect">
            <a:avLst>
              <a:gd name="adj" fmla="val 0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3743" t="-19746" r="-3951" b="-6148"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7E00"/>
                </a:solidFill>
              </a:rPr>
              <a:t>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650" y="717967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Are There Any Volcanoes in the UK?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/>
        </p:nvSpPr>
        <p:spPr>
          <a:xfrm>
            <a:off x="1891551" y="6112997"/>
            <a:ext cx="5360894" cy="169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Photo courtesy of TS Drown (@flickr.com) - granted under creative commons licence - attribution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58589" y="4942447"/>
            <a:ext cx="86705" cy="462991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358588" y="4823012"/>
            <a:ext cx="4213412" cy="515471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Giant’s Causeway, Northern Ireland</a:t>
            </a:r>
          </a:p>
        </p:txBody>
      </p:sp>
    </p:spTree>
    <p:extLst>
      <p:ext uri="{BB962C8B-B14F-4D97-AF65-F5344CB8AC3E}">
        <p14:creationId xmlns:p14="http://schemas.microsoft.com/office/powerpoint/2010/main" val="27271491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auto">
          <a:xfrm>
            <a:off x="755650" y="1416424"/>
            <a:ext cx="7632699" cy="4676401"/>
          </a:xfrm>
          <a:prstGeom prst="roundRect">
            <a:avLst>
              <a:gd name="adj" fmla="val 0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3847" t="-2431" r="-3847" b="-24972"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7E00"/>
                </a:solidFill>
              </a:rPr>
              <a:t>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650" y="717967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Are There Any Volcanoes in the UK?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/>
        </p:nvSpPr>
        <p:spPr>
          <a:xfrm>
            <a:off x="1891551" y="6112997"/>
            <a:ext cx="5360894" cy="169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" dirty="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Photo courtesy of ...Like Clockwork (@flickr.com) - granted under creative commons licence - attribution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58589" y="4942447"/>
            <a:ext cx="86705" cy="462991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358588" y="4823012"/>
            <a:ext cx="2348753" cy="515471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Snowdon, Wales</a:t>
            </a:r>
          </a:p>
        </p:txBody>
      </p:sp>
    </p:spTree>
    <p:extLst>
      <p:ext uri="{BB962C8B-B14F-4D97-AF65-F5344CB8AC3E}">
        <p14:creationId xmlns:p14="http://schemas.microsoft.com/office/powerpoint/2010/main" val="1521018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17967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Are There Any Volcanoes in the UK?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1" name="Rectangle 20"/>
          <p:cNvSpPr/>
          <p:nvPr/>
        </p:nvSpPr>
        <p:spPr>
          <a:xfrm>
            <a:off x="755651" y="1518819"/>
            <a:ext cx="7632700" cy="495108"/>
          </a:xfrm>
          <a:prstGeom prst="rect">
            <a:avLst/>
          </a:prstGeom>
          <a:solidFill>
            <a:schemeClr val="bg1"/>
          </a:solidFill>
          <a:ln w="28575">
            <a:solidFill>
              <a:srgbClr val="E84C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Are these UK volcanoes active? Watch this </a:t>
            </a:r>
            <a:r>
              <a:rPr lang="en-GB" dirty="0">
                <a:solidFill>
                  <a:schemeClr val="tx1"/>
                </a:solidFill>
                <a:hlinkClick r:id="rId9"/>
              </a:rPr>
              <a:t>video</a:t>
            </a:r>
            <a:r>
              <a:rPr lang="en-GB" dirty="0">
                <a:solidFill>
                  <a:schemeClr val="tx1"/>
                </a:solidFill>
              </a:rPr>
              <a:t> to find out!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018" y="2094566"/>
            <a:ext cx="4329961" cy="4061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0968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50" charset="0"/>
              </a:rPr>
              <a:t>To explain how volcanoes affect people’s lives.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tell you where volcanoes are found.</a:t>
            </a:r>
          </a:p>
          <a:p>
            <a:r>
              <a:rPr lang="en-GB" dirty="0">
                <a:latin typeface="Twinkl" pitchFamily="50" charset="0"/>
              </a:rPr>
              <a:t>I can use extinct, dormant and active when describing volcanoes.</a:t>
            </a:r>
          </a:p>
          <a:p>
            <a:r>
              <a:rPr lang="en-GB" dirty="0">
                <a:latin typeface="Twinkl" pitchFamily="50" charset="0"/>
              </a:rPr>
              <a:t>I can list the risks and benefits of living near to </a:t>
            </a:r>
            <a:r>
              <a:rPr lang="en-GB">
                <a:latin typeface="Twinkl" pitchFamily="50" charset="0"/>
              </a:rPr>
              <a:t>a volcano.</a:t>
            </a:r>
            <a:endParaRPr lang="en-GB" dirty="0">
              <a:latin typeface="Twinkl" pitchFamily="50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21486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8556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Presentation Template" id="{1FB98A13-3E6D-4552-8BAA-C06EBDB8DC74}" vid="{BA148D82-8A68-4E5E-8549-B02389151E2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109</TotalTime>
  <Words>481</Words>
  <Application>Microsoft Office PowerPoint</Application>
  <PresentationFormat>On-screen Show (4:3)</PresentationFormat>
  <Paragraphs>73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Twinkl</vt:lpstr>
      <vt:lpstr>Sassoon Infant Rg</vt:lpstr>
      <vt:lpstr>Roboto</vt:lpstr>
      <vt:lpstr>Calibri</vt:lpstr>
      <vt:lpstr>Arial</vt:lpstr>
      <vt:lpstr>Tuffy</vt:lpstr>
      <vt:lpstr>Tuffy-TTF</vt:lpstr>
      <vt:lpstr>Office Theme</vt:lpstr>
      <vt:lpstr>Geography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Rachel Leather</cp:lastModifiedBy>
  <cp:revision>12</cp:revision>
  <dcterms:created xsi:type="dcterms:W3CDTF">2020-01-26T13:43:20Z</dcterms:created>
  <dcterms:modified xsi:type="dcterms:W3CDTF">2020-01-26T18:20:39Z</dcterms:modified>
</cp:coreProperties>
</file>