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67" r:id="rId4"/>
    <p:sldId id="257" r:id="rId5"/>
    <p:sldId id="331" r:id="rId6"/>
    <p:sldId id="332"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58" r:id="rId32"/>
    <p:sldId id="259" r:id="rId33"/>
    <p:sldId id="292" r:id="rId34"/>
    <p:sldId id="293" r:id="rId35"/>
    <p:sldId id="294" r:id="rId36"/>
    <p:sldId id="295" r:id="rId37"/>
    <p:sldId id="333" r:id="rId38"/>
    <p:sldId id="334" r:id="rId39"/>
    <p:sldId id="335" r:id="rId40"/>
    <p:sldId id="336" r:id="rId41"/>
    <p:sldId id="337" r:id="rId42"/>
    <p:sldId id="296" r:id="rId43"/>
    <p:sldId id="297" r:id="rId44"/>
    <p:sldId id="298" r:id="rId45"/>
    <p:sldId id="299" r:id="rId46"/>
    <p:sldId id="300" r:id="rId47"/>
    <p:sldId id="301" r:id="rId48"/>
    <p:sldId id="302" r:id="rId49"/>
    <p:sldId id="303" r:id="rId50"/>
    <p:sldId id="304" r:id="rId51"/>
    <p:sldId id="260" r:id="rId52"/>
    <p:sldId id="261" r:id="rId53"/>
    <p:sldId id="262" r:id="rId54"/>
    <p:sldId id="263" r:id="rId55"/>
    <p:sldId id="305" r:id="rId56"/>
    <p:sldId id="306" r:id="rId57"/>
    <p:sldId id="307" r:id="rId58"/>
    <p:sldId id="308" r:id="rId59"/>
    <p:sldId id="309" r:id="rId60"/>
    <p:sldId id="310" r:id="rId61"/>
    <p:sldId id="311" r:id="rId62"/>
    <p:sldId id="264" r:id="rId63"/>
    <p:sldId id="312" r:id="rId64"/>
    <p:sldId id="313" r:id="rId65"/>
    <p:sldId id="314" r:id="rId66"/>
    <p:sldId id="315" r:id="rId67"/>
    <p:sldId id="316" r:id="rId68"/>
    <p:sldId id="317" r:id="rId69"/>
    <p:sldId id="318" r:id="rId70"/>
    <p:sldId id="319" r:id="rId71"/>
    <p:sldId id="320" r:id="rId72"/>
    <p:sldId id="321" r:id="rId73"/>
    <p:sldId id="322" r:id="rId74"/>
    <p:sldId id="323" r:id="rId75"/>
    <p:sldId id="324" r:id="rId76"/>
    <p:sldId id="325" r:id="rId77"/>
    <p:sldId id="326" r:id="rId78"/>
    <p:sldId id="327" r:id="rId79"/>
    <p:sldId id="328" r:id="rId80"/>
    <p:sldId id="329" r:id="rId81"/>
    <p:sldId id="330"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A9D23E9-B965-4849-9859-4C9F629457DF}"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CDE2EE-7CB2-4272-9864-1712CF64C3BE}" type="slidenum">
              <a:rPr lang="en-GB" smtClean="0"/>
              <a:t>‹#›</a:t>
            </a:fld>
            <a:endParaRPr lang="en-GB"/>
          </a:p>
        </p:txBody>
      </p:sp>
    </p:spTree>
    <p:extLst>
      <p:ext uri="{BB962C8B-B14F-4D97-AF65-F5344CB8AC3E}">
        <p14:creationId xmlns:p14="http://schemas.microsoft.com/office/powerpoint/2010/main" val="3099297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A9D23E9-B965-4849-9859-4C9F629457DF}"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CDE2EE-7CB2-4272-9864-1712CF64C3BE}" type="slidenum">
              <a:rPr lang="en-GB" smtClean="0"/>
              <a:t>‹#›</a:t>
            </a:fld>
            <a:endParaRPr lang="en-GB"/>
          </a:p>
        </p:txBody>
      </p:sp>
    </p:spTree>
    <p:extLst>
      <p:ext uri="{BB962C8B-B14F-4D97-AF65-F5344CB8AC3E}">
        <p14:creationId xmlns:p14="http://schemas.microsoft.com/office/powerpoint/2010/main" val="3444873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9D23E9-B965-4849-9859-4C9F629457DF}"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CDE2EE-7CB2-4272-9864-1712CF64C3BE}" type="slidenum">
              <a:rPr lang="en-GB" smtClean="0"/>
              <a:t>‹#›</a:t>
            </a:fld>
            <a:endParaRPr lang="en-GB"/>
          </a:p>
        </p:txBody>
      </p:sp>
    </p:spTree>
    <p:extLst>
      <p:ext uri="{BB962C8B-B14F-4D97-AF65-F5344CB8AC3E}">
        <p14:creationId xmlns:p14="http://schemas.microsoft.com/office/powerpoint/2010/main" val="31182183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A9D23E9-B965-4849-9859-4C9F629457DF}" type="datetimeFigureOut">
              <a:rPr lang="en-GB" smtClean="0"/>
              <a:t>02/03/2021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CDE2EE-7CB2-4272-9864-1712CF64C3BE}" type="slidenum">
              <a:rPr lang="en-GB" smtClean="0"/>
              <a:t>‹#›</a:t>
            </a:fld>
            <a:endParaRPr lang="en-GB"/>
          </a:p>
        </p:txBody>
      </p:sp>
    </p:spTree>
    <p:extLst>
      <p:ext uri="{BB962C8B-B14F-4D97-AF65-F5344CB8AC3E}">
        <p14:creationId xmlns:p14="http://schemas.microsoft.com/office/powerpoint/2010/main" val="1603041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A9D23E9-B965-4849-9859-4C9F629457DF}" type="datetimeFigureOut">
              <a:rPr lang="en-GB" smtClean="0"/>
              <a:t>02/03/2021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1CDE2EE-7CB2-4272-9864-1712CF64C3BE}" type="slidenum">
              <a:rPr lang="en-GB" smtClean="0"/>
              <a:t>‹#›</a:t>
            </a:fld>
            <a:endParaRPr lang="en-GB"/>
          </a:p>
        </p:txBody>
      </p:sp>
    </p:spTree>
    <p:extLst>
      <p:ext uri="{BB962C8B-B14F-4D97-AF65-F5344CB8AC3E}">
        <p14:creationId xmlns:p14="http://schemas.microsoft.com/office/powerpoint/2010/main" val="319390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A9D23E9-B965-4849-9859-4C9F629457DF}" type="datetimeFigureOut">
              <a:rPr lang="en-GB" smtClean="0"/>
              <a:t>02/03/2021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1CDE2EE-7CB2-4272-9864-1712CF64C3BE}" type="slidenum">
              <a:rPr lang="en-GB" smtClean="0"/>
              <a:t>‹#›</a:t>
            </a:fld>
            <a:endParaRPr lang="en-GB"/>
          </a:p>
        </p:txBody>
      </p:sp>
    </p:spTree>
    <p:extLst>
      <p:ext uri="{BB962C8B-B14F-4D97-AF65-F5344CB8AC3E}">
        <p14:creationId xmlns:p14="http://schemas.microsoft.com/office/powerpoint/2010/main" val="1073899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9D23E9-B965-4849-9859-4C9F629457DF}" type="datetimeFigureOut">
              <a:rPr lang="en-GB" smtClean="0"/>
              <a:t>02/03/2021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1CDE2EE-7CB2-4272-9864-1712CF64C3BE}" type="slidenum">
              <a:rPr lang="en-GB" smtClean="0"/>
              <a:t>‹#›</a:t>
            </a:fld>
            <a:endParaRPr lang="en-GB"/>
          </a:p>
        </p:txBody>
      </p:sp>
    </p:spTree>
    <p:extLst>
      <p:ext uri="{BB962C8B-B14F-4D97-AF65-F5344CB8AC3E}">
        <p14:creationId xmlns:p14="http://schemas.microsoft.com/office/powerpoint/2010/main" val="3101292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A9D23E9-B965-4849-9859-4C9F629457DF}" type="datetimeFigureOut">
              <a:rPr lang="en-GB" smtClean="0"/>
              <a:t>02/03/2021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CDE2EE-7CB2-4272-9864-1712CF64C3BE}" type="slidenum">
              <a:rPr lang="en-GB" smtClean="0"/>
              <a:t>‹#›</a:t>
            </a:fld>
            <a:endParaRPr lang="en-GB"/>
          </a:p>
        </p:txBody>
      </p:sp>
    </p:spTree>
    <p:extLst>
      <p:ext uri="{BB962C8B-B14F-4D97-AF65-F5344CB8AC3E}">
        <p14:creationId xmlns:p14="http://schemas.microsoft.com/office/powerpoint/2010/main" val="1943523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A9D23E9-B965-4849-9859-4C9F629457DF}" type="datetimeFigureOut">
              <a:rPr lang="en-GB" smtClean="0"/>
              <a:t>02/03/2021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CDE2EE-7CB2-4272-9864-1712CF64C3BE}" type="slidenum">
              <a:rPr lang="en-GB" smtClean="0"/>
              <a:t>‹#›</a:t>
            </a:fld>
            <a:endParaRPr lang="en-GB"/>
          </a:p>
        </p:txBody>
      </p:sp>
    </p:spTree>
    <p:extLst>
      <p:ext uri="{BB962C8B-B14F-4D97-AF65-F5344CB8AC3E}">
        <p14:creationId xmlns:p14="http://schemas.microsoft.com/office/powerpoint/2010/main" val="772713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A9D23E9-B965-4849-9859-4C9F629457DF}"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CDE2EE-7CB2-4272-9864-1712CF64C3BE}" type="slidenum">
              <a:rPr lang="en-GB" smtClean="0"/>
              <a:t>‹#›</a:t>
            </a:fld>
            <a:endParaRPr lang="en-GB"/>
          </a:p>
        </p:txBody>
      </p:sp>
    </p:spTree>
    <p:extLst>
      <p:ext uri="{BB962C8B-B14F-4D97-AF65-F5344CB8AC3E}">
        <p14:creationId xmlns:p14="http://schemas.microsoft.com/office/powerpoint/2010/main" val="1217568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A9D23E9-B965-4849-9859-4C9F629457DF}"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CDE2EE-7CB2-4272-9864-1712CF64C3BE}" type="slidenum">
              <a:rPr lang="en-GB" smtClean="0"/>
              <a:t>‹#›</a:t>
            </a:fld>
            <a:endParaRPr lang="en-GB"/>
          </a:p>
        </p:txBody>
      </p:sp>
    </p:spTree>
    <p:extLst>
      <p:ext uri="{BB962C8B-B14F-4D97-AF65-F5344CB8AC3E}">
        <p14:creationId xmlns:p14="http://schemas.microsoft.com/office/powerpoint/2010/main" val="1536899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9D23E9-B965-4849-9859-4C9F629457DF}" type="datetimeFigureOut">
              <a:rPr lang="en-GB" smtClean="0"/>
              <a:t>02/03/2021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CDE2EE-7CB2-4272-9864-1712CF64C3BE}" type="slidenum">
              <a:rPr lang="en-GB" smtClean="0"/>
              <a:t>‹#›</a:t>
            </a:fld>
            <a:endParaRPr lang="en-GB"/>
          </a:p>
        </p:txBody>
      </p:sp>
    </p:spTree>
    <p:extLst>
      <p:ext uri="{BB962C8B-B14F-4D97-AF65-F5344CB8AC3E}">
        <p14:creationId xmlns:p14="http://schemas.microsoft.com/office/powerpoint/2010/main" val="3087373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http://www.writetothem.com/" TargetMode="External"/><Relationship Id="rId2" Type="http://schemas.openxmlformats.org/officeDocument/2006/relationships/hyperlink" Target="http://www.fixmystreet.com/" TargetMode="External"/><Relationship Id="rId1" Type="http://schemas.openxmlformats.org/officeDocument/2006/relationships/slideLayout" Target="../slideLayouts/slideLayout2.xml"/><Relationship Id="rId4" Type="http://schemas.openxmlformats.org/officeDocument/2006/relationships/hyperlink" Target="http://twitter.com/" TargetMode="Externa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Tuesday 2</a:t>
            </a:r>
            <a:r>
              <a:rPr lang="en-GB" baseline="30000" dirty="0" smtClean="0"/>
              <a:t>nd</a:t>
            </a:r>
            <a:r>
              <a:rPr lang="en-GB" dirty="0" smtClean="0"/>
              <a:t> March</a:t>
            </a:r>
            <a:endParaRPr lang="en-GB" dirty="0"/>
          </a:p>
        </p:txBody>
      </p:sp>
    </p:spTree>
    <p:extLst>
      <p:ext uri="{BB962C8B-B14F-4D97-AF65-F5344CB8AC3E}">
        <p14:creationId xmlns:p14="http://schemas.microsoft.com/office/powerpoint/2010/main" val="36783213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Getting Granny’s New Glasses – Part 4</a:t>
            </a:r>
            <a:endParaRPr lang="en-GB" dirty="0"/>
          </a:p>
        </p:txBody>
      </p:sp>
      <p:sp>
        <p:nvSpPr>
          <p:cNvPr id="5" name="Content Placeholder 4"/>
          <p:cNvSpPr>
            <a:spLocks noGrp="1"/>
          </p:cNvSpPr>
          <p:nvPr>
            <p:ph sz="half" idx="1"/>
          </p:nvPr>
        </p:nvSpPr>
        <p:spPr>
          <a:xfrm>
            <a:off x="838200" y="1825625"/>
            <a:ext cx="3694611" cy="4351338"/>
          </a:xfrm>
        </p:spPr>
        <p:txBody>
          <a:bodyPr>
            <a:normAutofit fontScale="70000" lnSpcReduction="20000"/>
          </a:bodyPr>
          <a:lstStyle/>
          <a:p>
            <a:pPr marL="0" indent="0">
              <a:buNone/>
            </a:pPr>
            <a:r>
              <a:rPr lang="en-GB" dirty="0" smtClean="0"/>
              <a:t>“Well, my eyes are not too bad,” said Granny, looking for excuses.  She did feel like going far from the village; in particular she did not want to be parted from Mani.  He was eleven and quite capable of looking after himself, but Granny had brought him up ever since his mother had died when he was only a year old.  She was his </a:t>
            </a:r>
            <a:r>
              <a:rPr lang="en-GB" dirty="0" err="1" smtClean="0"/>
              <a:t>Nani</a:t>
            </a:r>
            <a:r>
              <a:rPr lang="en-GB" dirty="0" smtClean="0"/>
              <a:t> (maternal grandmother) and had cared for boy and father, and cows and hens and household all these years, with great energy and devotion.  Ever her failing eyesight hadn’t prevented her from milking cows and preparing meals and harvesting corn.</a:t>
            </a:r>
            <a:endParaRPr lang="en-GB" dirty="0"/>
          </a:p>
        </p:txBody>
      </p:sp>
      <p:sp>
        <p:nvSpPr>
          <p:cNvPr id="6" name="Content Placeholder 5"/>
          <p:cNvSpPr>
            <a:spLocks noGrp="1"/>
          </p:cNvSpPr>
          <p:nvPr>
            <p:ph sz="half" idx="2"/>
          </p:nvPr>
        </p:nvSpPr>
        <p:spPr>
          <a:xfrm>
            <a:off x="7276010" y="1825625"/>
            <a:ext cx="4077789" cy="4351338"/>
          </a:xfrm>
        </p:spPr>
        <p:txBody>
          <a:bodyPr>
            <a:normAutofit fontScale="70000" lnSpcReduction="20000"/>
          </a:bodyPr>
          <a:lstStyle/>
          <a:p>
            <a:r>
              <a:rPr lang="en-GB" dirty="0" smtClean="0"/>
              <a:t>What does devotion mean?</a:t>
            </a:r>
          </a:p>
          <a:p>
            <a:pPr marL="514350" indent="-514350">
              <a:buFont typeface="+mj-lt"/>
              <a:buAutoNum type="alphaLcParenR"/>
            </a:pPr>
            <a:r>
              <a:rPr lang="en-GB" dirty="0" smtClean="0"/>
              <a:t>Love and loyalty to a person</a:t>
            </a:r>
          </a:p>
          <a:p>
            <a:pPr marL="514350" indent="-514350">
              <a:buFont typeface="+mj-lt"/>
              <a:buAutoNum type="alphaLcParenR"/>
            </a:pPr>
            <a:r>
              <a:rPr lang="en-GB" dirty="0" smtClean="0"/>
              <a:t>Hate and uncaring</a:t>
            </a:r>
          </a:p>
          <a:p>
            <a:pPr marL="514350" indent="-514350">
              <a:buFont typeface="+mj-lt"/>
              <a:buAutoNum type="alphaLcParenR"/>
            </a:pPr>
            <a:r>
              <a:rPr lang="en-GB" dirty="0" smtClean="0"/>
              <a:t>Did not care one way</a:t>
            </a:r>
          </a:p>
          <a:p>
            <a:pPr marL="514350" indent="-514350">
              <a:buFont typeface="+mj-lt"/>
              <a:buAutoNum type="alphaLcParenR"/>
            </a:pPr>
            <a:endParaRPr lang="en-GB" dirty="0"/>
          </a:p>
          <a:p>
            <a:r>
              <a:rPr lang="en-GB" dirty="0" smtClean="0"/>
              <a:t>How old was Mani?</a:t>
            </a:r>
          </a:p>
          <a:p>
            <a:endParaRPr lang="en-GB" dirty="0"/>
          </a:p>
          <a:p>
            <a:r>
              <a:rPr lang="en-GB" dirty="0" smtClean="0"/>
              <a:t>Why do you think Granny said, “My eyes are not too bad.”?</a:t>
            </a:r>
          </a:p>
          <a:p>
            <a:endParaRPr lang="en-GB" dirty="0"/>
          </a:p>
          <a:p>
            <a:endParaRPr lang="en-GB" dirty="0" smtClean="0"/>
          </a:p>
          <a:p>
            <a:r>
              <a:rPr lang="en-GB" dirty="0" smtClean="0"/>
              <a:t>What do you think will happen next in </a:t>
            </a:r>
            <a:r>
              <a:rPr lang="en-GB" smtClean="0"/>
              <a:t>the story?</a:t>
            </a:r>
            <a:endParaRPr lang="en-GB" dirty="0" smtClean="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17110285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 – Look/Cover/Spell/Check</a:t>
            </a:r>
            <a:endParaRPr lang="en-GB" dirty="0"/>
          </a:p>
        </p:txBody>
      </p:sp>
      <p:sp>
        <p:nvSpPr>
          <p:cNvPr id="4" name="Content Placeholder 3"/>
          <p:cNvSpPr>
            <a:spLocks noGrp="1"/>
          </p:cNvSpPr>
          <p:nvPr>
            <p:ph sz="half" idx="1"/>
          </p:nvPr>
        </p:nvSpPr>
        <p:spPr/>
        <p:txBody>
          <a:bodyPr/>
          <a:lstStyle/>
          <a:p>
            <a:r>
              <a:rPr lang="en-GB" dirty="0" smtClean="0"/>
              <a:t>Lente/Alicia/Elliot/Jack</a:t>
            </a:r>
          </a:p>
          <a:p>
            <a:endParaRPr lang="en-GB" dirty="0"/>
          </a:p>
        </p:txBody>
      </p:sp>
      <p:sp>
        <p:nvSpPr>
          <p:cNvPr id="5" name="Content Placeholder 4"/>
          <p:cNvSpPr>
            <a:spLocks noGrp="1"/>
          </p:cNvSpPr>
          <p:nvPr>
            <p:ph sz="half" idx="2"/>
          </p:nvPr>
        </p:nvSpPr>
        <p:spPr/>
        <p:txBody>
          <a:bodyPr/>
          <a:lstStyle/>
          <a:p>
            <a:r>
              <a:rPr lang="en-GB" dirty="0" smtClean="0"/>
              <a:t>Rest</a:t>
            </a:r>
          </a:p>
          <a:p>
            <a:endParaRPr lang="en-GB" dirty="0"/>
          </a:p>
        </p:txBody>
      </p:sp>
      <p:graphicFrame>
        <p:nvGraphicFramePr>
          <p:cNvPr id="8" name="Table 7"/>
          <p:cNvGraphicFramePr>
            <a:graphicFrameLocks noGrp="1"/>
          </p:cNvGraphicFramePr>
          <p:nvPr>
            <p:extLst/>
          </p:nvPr>
        </p:nvGraphicFramePr>
        <p:xfrm>
          <a:off x="1334770" y="2580801"/>
          <a:ext cx="3282950" cy="3913510"/>
        </p:xfrm>
        <a:graphic>
          <a:graphicData uri="http://schemas.openxmlformats.org/drawingml/2006/table">
            <a:tbl>
              <a:tblPr firstRow="1" firstCol="1" bandRow="1"/>
              <a:tblGrid>
                <a:gridCol w="3282950">
                  <a:extLst>
                    <a:ext uri="{9D8B030D-6E8A-4147-A177-3AD203B41FA5}">
                      <a16:colId xmlns:a16="http://schemas.microsoft.com/office/drawing/2014/main" val="1277998577"/>
                    </a:ext>
                  </a:extLst>
                </a:gridCol>
              </a:tblGrid>
              <a:tr h="326615">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audience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7651598"/>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autumn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3013302"/>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beautiful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9715853"/>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beginning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17618132"/>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believe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68852592"/>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beneath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3195046"/>
                  </a:ext>
                </a:extLst>
              </a:tr>
              <a:tr h="342506">
                <a:tc>
                  <a:txBody>
                    <a:bodyPr/>
                    <a:lstStyle/>
                    <a:p>
                      <a:pPr marL="457200">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buried</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52586901"/>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business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455817"/>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caught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7882472"/>
                  </a:ext>
                </a:extLst>
              </a:tr>
              <a:tr h="326615">
                <a:tc>
                  <a:txBody>
                    <a:bodyPr/>
                    <a:lstStyle/>
                    <a:p>
                      <a:pPr algn="ctr">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chocolate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41814297"/>
                  </a:ext>
                </a:extLst>
              </a:tr>
            </a:tbl>
          </a:graphicData>
        </a:graphic>
      </p:graphicFrame>
      <p:graphicFrame>
        <p:nvGraphicFramePr>
          <p:cNvPr id="9" name="Table 8"/>
          <p:cNvGraphicFramePr>
            <a:graphicFrameLocks noGrp="1"/>
          </p:cNvGraphicFramePr>
          <p:nvPr>
            <p:extLst/>
          </p:nvPr>
        </p:nvGraphicFramePr>
        <p:xfrm>
          <a:off x="7287260" y="2445063"/>
          <a:ext cx="2603500" cy="3913510"/>
        </p:xfrm>
        <a:graphic>
          <a:graphicData uri="http://schemas.openxmlformats.org/drawingml/2006/table">
            <a:tbl>
              <a:tblPr firstRow="1" firstCol="1" bandRow="1"/>
              <a:tblGrid>
                <a:gridCol w="2603500">
                  <a:extLst>
                    <a:ext uri="{9D8B030D-6E8A-4147-A177-3AD203B41FA5}">
                      <a16:colId xmlns:a16="http://schemas.microsoft.com/office/drawing/2014/main" val="2064139135"/>
                    </a:ext>
                  </a:extLst>
                </a:gridCol>
              </a:tblGrid>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7295477"/>
                  </a:ext>
                </a:extLst>
              </a:tr>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3424373"/>
                  </a:ext>
                </a:extLst>
              </a:tr>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3297007"/>
                  </a:ext>
                </a:extLst>
              </a:tr>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4218040"/>
                  </a:ext>
                </a:extLst>
              </a:tr>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54427413"/>
                  </a:ext>
                </a:extLst>
              </a:tr>
              <a:tr h="373110">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answer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5474621"/>
                  </a:ext>
                </a:extLst>
              </a:tr>
              <a:tr h="373110">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appear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7134020"/>
                  </a:ext>
                </a:extLst>
              </a:tr>
              <a:tr h="373110">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arrive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6333204"/>
                  </a:ext>
                </a:extLst>
              </a:tr>
              <a:tr h="373110">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believe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46801607"/>
                  </a:ext>
                </a:extLst>
              </a:tr>
              <a:tr h="373110">
                <a:tc>
                  <a:txBody>
                    <a:bodyPr/>
                    <a:lstStyle/>
                    <a:p>
                      <a:pPr algn="ctr">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Bicycle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2978634"/>
                  </a:ext>
                </a:extLst>
              </a:tr>
            </a:tbl>
          </a:graphicData>
        </a:graphic>
      </p:graphicFrame>
    </p:spTree>
    <p:extLst>
      <p:ext uri="{BB962C8B-B14F-4D97-AF65-F5344CB8AC3E}">
        <p14:creationId xmlns:p14="http://schemas.microsoft.com/office/powerpoint/2010/main" val="16989103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 </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26839211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math wizard clipart"/>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596" b="6039"/>
          <a:stretch/>
        </p:blipFill>
        <p:spPr bwMode="auto">
          <a:xfrm>
            <a:off x="1059856" y="206062"/>
            <a:ext cx="3112899" cy="15291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rot="21270080">
            <a:off x="2267432" y="1563366"/>
            <a:ext cx="7847238" cy="929416"/>
          </a:xfrm>
          <a:prstGeom prst="rect">
            <a:avLst/>
          </a:prstGeom>
          <a:noFill/>
        </p:spPr>
        <p:txBody>
          <a:bodyPr wrap="none" lIns="91440" tIns="45720" rIns="91440" bIns="45720">
            <a:prstTxWarp prst="textDoubleWave1">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uLnTx/>
                <a:uFillTx/>
                <a:latin typeface="Gill Sans MT" panose="020B0502020104020203"/>
                <a:ea typeface="+mn-ea"/>
                <a:cs typeface="+mn-cs"/>
              </a:rPr>
              <a:t>Mathematician of the Day</a:t>
            </a:r>
          </a:p>
        </p:txBody>
      </p:sp>
      <p:sp>
        <p:nvSpPr>
          <p:cNvPr id="6" name="Explosion 1 5"/>
          <p:cNvSpPr/>
          <p:nvPr/>
        </p:nvSpPr>
        <p:spPr>
          <a:xfrm>
            <a:off x="6479372" y="2357729"/>
            <a:ext cx="5712628" cy="1815227"/>
          </a:xfrm>
          <a:prstGeom prst="irregularSeal1">
            <a:avLst/>
          </a:prstGeom>
          <a:noFill/>
          <a:ln w="38100">
            <a:solidFill>
              <a:schemeClr val="tx2"/>
            </a:solidFill>
          </a:ln>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ea typeface="+mn-ea"/>
                <a:cs typeface="+mn-cs"/>
              </a:rPr>
              <a:t>Elliot Barker</a:t>
            </a:r>
            <a:endParaRPr kumimoji="0" lang="en-GB" sz="3600" b="1" i="0" u="none" strike="noStrike" kern="1200" cap="none" spc="0" normalizeH="0" baseline="0" noProof="0" dirty="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ea typeface="+mn-ea"/>
              <a:cs typeface="+mn-cs"/>
            </a:endParaRPr>
          </a:p>
        </p:txBody>
      </p:sp>
      <p:pic>
        <p:nvPicPr>
          <p:cNvPr id="5" name="Picture 4"/>
          <p:cNvPicPr>
            <a:picLocks noChangeAspect="1"/>
          </p:cNvPicPr>
          <p:nvPr/>
        </p:nvPicPr>
        <p:blipFill>
          <a:blip r:embed="rId3"/>
          <a:stretch>
            <a:fillRect/>
          </a:stretch>
        </p:blipFill>
        <p:spPr>
          <a:xfrm>
            <a:off x="4312570" y="303657"/>
            <a:ext cx="2560670" cy="603556"/>
          </a:xfrm>
          <a:prstGeom prst="rect">
            <a:avLst/>
          </a:prstGeom>
        </p:spPr>
      </p:pic>
      <p:sp>
        <p:nvSpPr>
          <p:cNvPr id="2" name="TextBox 1"/>
          <p:cNvSpPr txBox="1"/>
          <p:nvPr/>
        </p:nvSpPr>
        <p:spPr>
          <a:xfrm>
            <a:off x="7101840" y="206062"/>
            <a:ext cx="3039305" cy="646331"/>
          </a:xfrm>
          <a:prstGeom prst="rect">
            <a:avLst/>
          </a:prstGeom>
          <a:noFill/>
        </p:spPr>
        <p:txBody>
          <a:bodyPr wrap="square" rtlCol="0">
            <a:spAutoFit/>
          </a:bodyPr>
          <a:lstStyle/>
          <a:p>
            <a:r>
              <a:rPr lang="en-GB" dirty="0" smtClean="0">
                <a:solidFill>
                  <a:srgbClr val="FF0000"/>
                </a:solidFill>
              </a:rPr>
              <a:t>Ellie </a:t>
            </a:r>
            <a:r>
              <a:rPr lang="en-GB" dirty="0" err="1" smtClean="0">
                <a:solidFill>
                  <a:srgbClr val="FF0000"/>
                </a:solidFill>
              </a:rPr>
              <a:t>Bonser</a:t>
            </a:r>
            <a:r>
              <a:rPr lang="en-GB" dirty="0" smtClean="0">
                <a:solidFill>
                  <a:srgbClr val="FF0000"/>
                </a:solidFill>
              </a:rPr>
              <a:t>, Jack Manning, </a:t>
            </a:r>
            <a:r>
              <a:rPr lang="en-GB" dirty="0" err="1" smtClean="0">
                <a:solidFill>
                  <a:srgbClr val="FF0000"/>
                </a:solidFill>
              </a:rPr>
              <a:t>Ikjot</a:t>
            </a:r>
            <a:r>
              <a:rPr lang="en-GB" dirty="0" smtClean="0">
                <a:solidFill>
                  <a:srgbClr val="FF0000"/>
                </a:solidFill>
              </a:rPr>
              <a:t> </a:t>
            </a:r>
            <a:r>
              <a:rPr lang="en-GB" dirty="0" err="1" smtClean="0">
                <a:solidFill>
                  <a:srgbClr val="FF0000"/>
                </a:solidFill>
              </a:rPr>
              <a:t>Bachaal</a:t>
            </a:r>
            <a:endParaRPr lang="en-GB" dirty="0">
              <a:solidFill>
                <a:srgbClr val="FF0000"/>
              </a:solidFill>
            </a:endParaRPr>
          </a:p>
        </p:txBody>
      </p:sp>
      <p:sp>
        <p:nvSpPr>
          <p:cNvPr id="8" name="TextBox 7"/>
          <p:cNvSpPr txBox="1"/>
          <p:nvPr/>
        </p:nvSpPr>
        <p:spPr>
          <a:xfrm>
            <a:off x="9884326" y="857714"/>
            <a:ext cx="2164056" cy="369332"/>
          </a:xfrm>
          <a:prstGeom prst="rect">
            <a:avLst/>
          </a:prstGeom>
          <a:noFill/>
        </p:spPr>
        <p:txBody>
          <a:bodyPr wrap="square" rtlCol="0">
            <a:spAutoFit/>
          </a:bodyPr>
          <a:lstStyle/>
          <a:p>
            <a:r>
              <a:rPr lang="en-GB" dirty="0" smtClean="0"/>
              <a:t>Monday 1</a:t>
            </a:r>
            <a:r>
              <a:rPr lang="en-GB" baseline="30000" dirty="0" smtClean="0"/>
              <a:t>st</a:t>
            </a:r>
            <a:r>
              <a:rPr lang="en-GB" dirty="0" smtClean="0"/>
              <a:t> Match</a:t>
            </a:r>
            <a:endParaRPr lang="en-GB" dirty="0"/>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7949" y="2866615"/>
            <a:ext cx="2648144" cy="1986108"/>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69825" y="3850086"/>
            <a:ext cx="3092379" cy="2319284"/>
          </a:xfrm>
          <a:prstGeom prst="rect">
            <a:avLst/>
          </a:prstGeom>
        </p:spPr>
      </p:pic>
    </p:spTree>
    <p:extLst>
      <p:ext uri="{BB962C8B-B14F-4D97-AF65-F5344CB8AC3E}">
        <p14:creationId xmlns:p14="http://schemas.microsoft.com/office/powerpoint/2010/main" val="16725463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75234" y="758707"/>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Presentation Watch</a:t>
            </a:r>
          </a:p>
        </p:txBody>
      </p:sp>
      <p:sp>
        <p:nvSpPr>
          <p:cNvPr id="6" name="TextBox 5"/>
          <p:cNvSpPr txBox="1"/>
          <p:nvPr/>
        </p:nvSpPr>
        <p:spPr>
          <a:xfrm>
            <a:off x="1181687" y="1462883"/>
            <a:ext cx="3727938" cy="510778"/>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noProof="0" dirty="0" smtClean="0">
                <a:solidFill>
                  <a:srgbClr val="FFC000"/>
                </a:solidFill>
                <a:latin typeface="Comic Sans MS" panose="030F0702030302020204" pitchFamily="66" charset="0"/>
              </a:rPr>
              <a:t>Alfie – Use a ruler</a:t>
            </a:r>
            <a:endParaRPr kumimoji="0" lang="en-GB" sz="2400" b="0" i="0" u="none" strike="noStrike" kern="1200" cap="none" spc="0" normalizeH="0" baseline="0" noProof="0" dirty="0">
              <a:ln>
                <a:noFill/>
              </a:ln>
              <a:solidFill>
                <a:srgbClr val="FFC000"/>
              </a:solidFill>
              <a:effectLst/>
              <a:uLnTx/>
              <a:uFillTx/>
              <a:latin typeface="Comic Sans MS" panose="030F0702030302020204" pitchFamily="66" charset="0"/>
            </a:endParaRPr>
          </a:p>
        </p:txBody>
      </p:sp>
      <p:pic>
        <p:nvPicPr>
          <p:cNvPr id="2050" name="Picture 2" descr="Image result for binoculars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4887" y="-55914"/>
            <a:ext cx="885434" cy="88543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849345" y="3048839"/>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Finish your challenges…</a:t>
            </a:r>
          </a:p>
        </p:txBody>
      </p:sp>
      <p:sp>
        <p:nvSpPr>
          <p:cNvPr id="9" name="TextBox 8"/>
          <p:cNvSpPr txBox="1"/>
          <p:nvPr/>
        </p:nvSpPr>
        <p:spPr>
          <a:xfrm>
            <a:off x="696351" y="3616657"/>
            <a:ext cx="3727938" cy="1940957"/>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smtClean="0">
                <a:ln>
                  <a:noFill/>
                </a:ln>
                <a:solidFill>
                  <a:srgbClr val="00B050"/>
                </a:solidFill>
                <a:effectLst/>
                <a:uLnTx/>
                <a:uFillTx/>
                <a:latin typeface="Comic Sans MS" panose="030F0702030302020204" pitchFamily="66" charset="0"/>
              </a:rPr>
              <a:t>Lola N –</a:t>
            </a:r>
            <a:r>
              <a:rPr kumimoji="0" lang="en-GB" b="0" i="0" u="none" strike="noStrike" kern="1200" cap="none" spc="0" normalizeH="0" noProof="0" dirty="0" smtClean="0">
                <a:ln>
                  <a:noFill/>
                </a:ln>
                <a:solidFill>
                  <a:srgbClr val="00B050"/>
                </a:solidFill>
                <a:effectLst/>
                <a:uLnTx/>
                <a:uFillTx/>
                <a:latin typeface="Comic Sans MS" panose="030F0702030302020204" pitchFamily="66" charset="0"/>
              </a:rPr>
              <a:t> Do not leave a calculation half complete</a:t>
            </a:r>
            <a:endParaRPr kumimoji="0" lang="en-GB" b="0" i="0" u="none" strike="noStrike" kern="1200" cap="none" spc="0" normalizeH="0" baseline="0" noProof="0" dirty="0" smtClean="0">
              <a:ln>
                <a:noFill/>
              </a:ln>
              <a:solidFill>
                <a:srgbClr val="00B050"/>
              </a:solidFill>
              <a:effectLst/>
              <a:uLnTx/>
              <a:uFillTx/>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00B050"/>
                </a:solidFill>
                <a:latin typeface="Comic Sans MS" panose="030F0702030302020204" pitchFamily="66" charset="0"/>
              </a:rPr>
              <a:t>Alfie W – Do not leave a calculation half complete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smtClean="0">
                <a:ln>
                  <a:noFill/>
                </a:ln>
                <a:solidFill>
                  <a:srgbClr val="FF0000"/>
                </a:solidFill>
                <a:effectLst/>
                <a:uLnTx/>
                <a:uFillTx/>
                <a:latin typeface="Comic Sans MS" panose="030F0702030302020204" pitchFamily="66" charset="0"/>
              </a:rPr>
              <a:t>Ellie B – DO not leave a calculation incomplete</a:t>
            </a:r>
            <a:endParaRPr kumimoji="0" lang="en-GB" b="0" i="0" u="none" strike="noStrike" kern="1200" cap="none" spc="0" normalizeH="0" baseline="0" noProof="0" dirty="0">
              <a:ln>
                <a:noFill/>
              </a:ln>
              <a:solidFill>
                <a:srgbClr val="FF0000"/>
              </a:solidFill>
              <a:effectLst/>
              <a:uLnTx/>
              <a:uFillTx/>
              <a:latin typeface="Comic Sans MS" panose="030F0702030302020204" pitchFamily="66" charset="0"/>
            </a:endParaRPr>
          </a:p>
        </p:txBody>
      </p:sp>
      <p:sp>
        <p:nvSpPr>
          <p:cNvPr id="2" name="TextBox 1"/>
          <p:cNvSpPr txBox="1"/>
          <p:nvPr/>
        </p:nvSpPr>
        <p:spPr>
          <a:xfrm>
            <a:off x="6848793" y="386803"/>
            <a:ext cx="4526280" cy="1077218"/>
          </a:xfrm>
          <a:prstGeom prst="rect">
            <a:avLst/>
          </a:prstGeom>
          <a:noFill/>
        </p:spPr>
        <p:txBody>
          <a:bodyPr wrap="square" rtlCol="0">
            <a:spAutoFit/>
          </a:bodyPr>
          <a:lstStyle/>
          <a:p>
            <a:r>
              <a:rPr lang="en-GB" sz="3200" b="1" dirty="0">
                <a:ln w="22225">
                  <a:solidFill>
                    <a:srgbClr val="1B376E"/>
                  </a:solidFill>
                  <a:prstDash val="solid"/>
                </a:ln>
                <a:solidFill>
                  <a:srgbClr val="1B376E">
                    <a:lumMod val="40000"/>
                    <a:lumOff val="60000"/>
                  </a:srgbClr>
                </a:solidFill>
                <a:latin typeface="Gill Sans MT" panose="020B0502020104020203"/>
              </a:rPr>
              <a:t>Oops…missing things to look for</a:t>
            </a:r>
            <a:endParaRPr lang="en-GB" sz="3200" dirty="0"/>
          </a:p>
        </p:txBody>
      </p:sp>
      <p:sp>
        <p:nvSpPr>
          <p:cNvPr id="4" name="TextBox 3"/>
          <p:cNvSpPr txBox="1"/>
          <p:nvPr/>
        </p:nvSpPr>
        <p:spPr>
          <a:xfrm>
            <a:off x="5098942" y="1238726"/>
            <a:ext cx="6090319" cy="5078313"/>
          </a:xfrm>
          <a:prstGeom prst="rect">
            <a:avLst/>
          </a:prstGeom>
          <a:noFill/>
        </p:spPr>
        <p:txBody>
          <a:bodyPr wrap="square" rtlCol="0">
            <a:spAutoFit/>
          </a:bodyPr>
          <a:lstStyle/>
          <a:p>
            <a:r>
              <a:rPr lang="en-GB" dirty="0" err="1" smtClean="0">
                <a:solidFill>
                  <a:srgbClr val="FF0000"/>
                </a:solidFill>
                <a:latin typeface="Comic Sans MS" panose="030F0702030302020204" pitchFamily="66" charset="0"/>
              </a:rPr>
              <a:t>Seren</a:t>
            </a:r>
            <a:r>
              <a:rPr lang="en-GB" dirty="0" smtClean="0">
                <a:solidFill>
                  <a:srgbClr val="FF0000"/>
                </a:solidFill>
                <a:latin typeface="Comic Sans MS" panose="030F0702030302020204" pitchFamily="66" charset="0"/>
              </a:rPr>
              <a:t> – Count carefully the amount shaded and what the shape is split into.</a:t>
            </a:r>
          </a:p>
          <a:p>
            <a:r>
              <a:rPr lang="en-GB" dirty="0" smtClean="0">
                <a:solidFill>
                  <a:srgbClr val="FF0000"/>
                </a:solidFill>
                <a:latin typeface="Comic Sans MS" panose="030F0702030302020204" pitchFamily="66" charset="0"/>
              </a:rPr>
              <a:t>Lola – Make sure you put the correct denominator.  Count carefully how many pieces a shape is split into.</a:t>
            </a:r>
          </a:p>
          <a:p>
            <a:r>
              <a:rPr lang="en-GB" dirty="0" smtClean="0">
                <a:solidFill>
                  <a:srgbClr val="FF0000"/>
                </a:solidFill>
                <a:latin typeface="Comic Sans MS" panose="030F0702030302020204" pitchFamily="66" charset="0"/>
              </a:rPr>
              <a:t>Lola T – Concentrate on not using diagrams</a:t>
            </a:r>
            <a:endParaRPr lang="en-GB" dirty="0">
              <a:solidFill>
                <a:srgbClr val="FF0000"/>
              </a:solidFill>
              <a:latin typeface="Comic Sans MS" panose="030F0702030302020204" pitchFamily="66" charset="0"/>
            </a:endParaRPr>
          </a:p>
          <a:p>
            <a:endParaRPr lang="en-GB" dirty="0" smtClean="0">
              <a:solidFill>
                <a:srgbClr val="FF0000"/>
              </a:solidFill>
              <a:latin typeface="Comic Sans MS" panose="030F0702030302020204" pitchFamily="66" charset="0"/>
            </a:endParaRPr>
          </a:p>
          <a:p>
            <a:r>
              <a:rPr lang="en-GB" dirty="0" smtClean="0">
                <a:solidFill>
                  <a:srgbClr val="FF0000"/>
                </a:solidFill>
                <a:latin typeface="Comic Sans MS" panose="030F0702030302020204" pitchFamily="66" charset="0"/>
              </a:rPr>
              <a:t>Ella-Mae – Learn your tables and corresponding division facts and use your tables chart</a:t>
            </a:r>
          </a:p>
          <a:p>
            <a:r>
              <a:rPr lang="en-GB" dirty="0" smtClean="0">
                <a:solidFill>
                  <a:srgbClr val="FF0000"/>
                </a:solidFill>
                <a:latin typeface="Comic Sans MS" panose="030F0702030302020204" pitchFamily="66" charset="0"/>
              </a:rPr>
              <a:t>Lola N – </a:t>
            </a:r>
            <a:r>
              <a:rPr lang="en-GB" dirty="0">
                <a:solidFill>
                  <a:srgbClr val="FF0000"/>
                </a:solidFill>
                <a:latin typeface="Comic Sans MS" panose="030F0702030302020204" pitchFamily="66" charset="0"/>
              </a:rPr>
              <a:t>Learn your tables and corresponding division facts and use your tables </a:t>
            </a:r>
            <a:r>
              <a:rPr lang="en-GB" dirty="0" smtClean="0">
                <a:solidFill>
                  <a:srgbClr val="FF0000"/>
                </a:solidFill>
                <a:latin typeface="Comic Sans MS" panose="030F0702030302020204" pitchFamily="66" charset="0"/>
              </a:rPr>
              <a:t>chart</a:t>
            </a:r>
          </a:p>
          <a:p>
            <a:r>
              <a:rPr lang="en-GB" dirty="0" err="1" smtClean="0">
                <a:solidFill>
                  <a:srgbClr val="FF0000"/>
                </a:solidFill>
                <a:latin typeface="Comic Sans MS" panose="030F0702030302020204" pitchFamily="66" charset="0"/>
              </a:rPr>
              <a:t>Lowenna</a:t>
            </a:r>
            <a:r>
              <a:rPr lang="en-GB" dirty="0" smtClean="0">
                <a:solidFill>
                  <a:srgbClr val="FF0000"/>
                </a:solidFill>
                <a:latin typeface="Comic Sans MS" panose="030F0702030302020204" pitchFamily="66" charset="0"/>
              </a:rPr>
              <a:t> T – </a:t>
            </a:r>
            <a:r>
              <a:rPr lang="en-GB" dirty="0">
                <a:solidFill>
                  <a:srgbClr val="FF0000"/>
                </a:solidFill>
                <a:latin typeface="Comic Sans MS" panose="030F0702030302020204" pitchFamily="66" charset="0"/>
              </a:rPr>
              <a:t>Learn your tables and corresponding division facts and use your tables </a:t>
            </a:r>
            <a:r>
              <a:rPr lang="en-GB" dirty="0" smtClean="0">
                <a:solidFill>
                  <a:srgbClr val="FF0000"/>
                </a:solidFill>
                <a:latin typeface="Comic Sans MS" panose="030F0702030302020204" pitchFamily="66" charset="0"/>
              </a:rPr>
              <a:t>chart</a:t>
            </a:r>
          </a:p>
          <a:p>
            <a:r>
              <a:rPr lang="en-GB" dirty="0" smtClean="0">
                <a:solidFill>
                  <a:srgbClr val="FF0000"/>
                </a:solidFill>
                <a:latin typeface="Comic Sans MS" panose="030F0702030302020204" pitchFamily="66" charset="0"/>
              </a:rPr>
              <a:t>Jamie-Lee – </a:t>
            </a:r>
            <a:r>
              <a:rPr lang="en-GB" dirty="0">
                <a:solidFill>
                  <a:srgbClr val="FF0000"/>
                </a:solidFill>
                <a:latin typeface="Comic Sans MS" panose="030F0702030302020204" pitchFamily="66" charset="0"/>
              </a:rPr>
              <a:t>Learn your tables and corresponding division facts and use your tables </a:t>
            </a:r>
            <a:r>
              <a:rPr lang="en-GB" dirty="0" smtClean="0">
                <a:solidFill>
                  <a:srgbClr val="FF0000"/>
                </a:solidFill>
                <a:latin typeface="Comic Sans MS" panose="030F0702030302020204" pitchFamily="66" charset="0"/>
              </a:rPr>
              <a:t>chart</a:t>
            </a:r>
          </a:p>
          <a:p>
            <a:r>
              <a:rPr lang="en-GB" dirty="0" smtClean="0">
                <a:solidFill>
                  <a:srgbClr val="FF0000"/>
                </a:solidFill>
                <a:latin typeface="Comic Sans MS" panose="030F0702030302020204" pitchFamily="66" charset="0"/>
              </a:rPr>
              <a:t>Ben – </a:t>
            </a:r>
            <a:r>
              <a:rPr lang="en-GB" dirty="0">
                <a:solidFill>
                  <a:srgbClr val="FF0000"/>
                </a:solidFill>
                <a:latin typeface="Comic Sans MS" panose="030F0702030302020204" pitchFamily="66" charset="0"/>
              </a:rPr>
              <a:t>Learn your tables and corresponding division facts and use your tables </a:t>
            </a:r>
            <a:r>
              <a:rPr lang="en-GB" dirty="0" smtClean="0">
                <a:solidFill>
                  <a:srgbClr val="FF0000"/>
                </a:solidFill>
                <a:latin typeface="Comic Sans MS" panose="030F0702030302020204" pitchFamily="66" charset="0"/>
              </a:rPr>
              <a:t>chart</a:t>
            </a:r>
          </a:p>
          <a:p>
            <a:endParaRPr lang="en-GB" dirty="0">
              <a:solidFill>
                <a:srgbClr val="FF0000"/>
              </a:solidFill>
              <a:latin typeface="Comic Sans MS" panose="030F0702030302020204" pitchFamily="66" charset="0"/>
            </a:endParaRPr>
          </a:p>
          <a:p>
            <a:r>
              <a:rPr lang="en-GB" dirty="0" smtClean="0">
                <a:solidFill>
                  <a:srgbClr val="FF0000"/>
                </a:solidFill>
                <a:latin typeface="Comic Sans MS" panose="030F0702030302020204" pitchFamily="66" charset="0"/>
              </a:rPr>
              <a:t>.</a:t>
            </a:r>
          </a:p>
        </p:txBody>
      </p:sp>
    </p:spTree>
    <p:extLst>
      <p:ext uri="{BB962C8B-B14F-4D97-AF65-F5344CB8AC3E}">
        <p14:creationId xmlns:p14="http://schemas.microsoft.com/office/powerpoint/2010/main" val="201096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a:bodyPr>
          <a:lstStyle/>
          <a:p>
            <a:r>
              <a:rPr lang="en-GB" sz="3200" dirty="0" smtClean="0"/>
              <a:t>TP:  What is an improper fraction?</a:t>
            </a:r>
          </a:p>
          <a:p>
            <a:r>
              <a:rPr lang="en-GB" sz="3200" dirty="0" smtClean="0"/>
              <a:t>TP:  What is a mixed number?</a:t>
            </a:r>
            <a:endParaRPr lang="en-GB" sz="3200" dirty="0"/>
          </a:p>
        </p:txBody>
      </p:sp>
    </p:spTree>
    <p:extLst>
      <p:ext uri="{BB962C8B-B14F-4D97-AF65-F5344CB8AC3E}">
        <p14:creationId xmlns:p14="http://schemas.microsoft.com/office/powerpoint/2010/main" val="3306782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pic>
        <p:nvPicPr>
          <p:cNvPr id="4" name="Content Placeholder 3"/>
          <p:cNvPicPr>
            <a:picLocks noGrp="1" noChangeAspect="1"/>
          </p:cNvPicPr>
          <p:nvPr>
            <p:ph idx="1"/>
          </p:nvPr>
        </p:nvPicPr>
        <p:blipFill>
          <a:blip r:embed="rId2"/>
          <a:stretch>
            <a:fillRect/>
          </a:stretch>
        </p:blipFill>
        <p:spPr>
          <a:xfrm>
            <a:off x="1285875" y="1885791"/>
            <a:ext cx="9519285" cy="2582459"/>
          </a:xfrm>
          <a:prstGeom prst="rect">
            <a:avLst/>
          </a:prstGeom>
        </p:spPr>
      </p:pic>
    </p:spTree>
    <p:extLst>
      <p:ext uri="{BB962C8B-B14F-4D97-AF65-F5344CB8AC3E}">
        <p14:creationId xmlns:p14="http://schemas.microsoft.com/office/powerpoint/2010/main" val="25338938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TP:  Change this improper fraction to a mixed number.  How did you do it?</a:t>
            </a:r>
          </a:p>
          <a:p>
            <a:endParaRPr lang="en-GB" sz="3200" dirty="0"/>
          </a:p>
          <a:p>
            <a:r>
              <a:rPr lang="en-GB" sz="3200" dirty="0" smtClean="0"/>
              <a:t>20/6 = ____, ?/6</a:t>
            </a:r>
          </a:p>
          <a:p>
            <a:endParaRPr lang="en-GB" sz="3200" dirty="0"/>
          </a:p>
          <a:p>
            <a:endParaRPr lang="en-GB" sz="3200" dirty="0" smtClean="0"/>
          </a:p>
          <a:p>
            <a:r>
              <a:rPr lang="en-GB" sz="3200" dirty="0" smtClean="0"/>
              <a:t>TP:  Write this improper fraction as a mixed number.</a:t>
            </a:r>
          </a:p>
          <a:p>
            <a:r>
              <a:rPr lang="en-GB" sz="3200" dirty="0" smtClean="0"/>
              <a:t>23/3 =</a:t>
            </a:r>
            <a:endParaRPr lang="en-GB" sz="3200" dirty="0"/>
          </a:p>
        </p:txBody>
      </p:sp>
    </p:spTree>
    <p:extLst>
      <p:ext uri="{BB962C8B-B14F-4D97-AF65-F5344CB8AC3E}">
        <p14:creationId xmlns:p14="http://schemas.microsoft.com/office/powerpoint/2010/main" val="35232298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pic>
        <p:nvPicPr>
          <p:cNvPr id="4" name="Content Placeholder 3"/>
          <p:cNvPicPr>
            <a:picLocks noGrp="1" noChangeAspect="1"/>
          </p:cNvPicPr>
          <p:nvPr>
            <p:ph idx="1"/>
          </p:nvPr>
        </p:nvPicPr>
        <p:blipFill>
          <a:blip r:embed="rId2"/>
          <a:stretch>
            <a:fillRect/>
          </a:stretch>
        </p:blipFill>
        <p:spPr>
          <a:xfrm>
            <a:off x="656646" y="2575560"/>
            <a:ext cx="9721793" cy="2548223"/>
          </a:xfrm>
          <a:prstGeom prst="rect">
            <a:avLst/>
          </a:prstGeom>
        </p:spPr>
      </p:pic>
    </p:spTree>
    <p:extLst>
      <p:ext uri="{BB962C8B-B14F-4D97-AF65-F5344CB8AC3E}">
        <p14:creationId xmlns:p14="http://schemas.microsoft.com/office/powerpoint/2010/main" val="5597078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graphicFrame>
        <p:nvGraphicFramePr>
          <p:cNvPr id="4" name="Content Placeholder 3"/>
          <p:cNvGraphicFramePr>
            <a:graphicFrameLocks noGrp="1"/>
          </p:cNvGraphicFramePr>
          <p:nvPr>
            <p:ph idx="1"/>
            <p:extLst/>
          </p:nvPr>
        </p:nvGraphicFramePr>
        <p:xfrm>
          <a:off x="1310640" y="1690687"/>
          <a:ext cx="9860279" cy="4887914"/>
        </p:xfrm>
        <a:graphic>
          <a:graphicData uri="http://schemas.openxmlformats.org/drawingml/2006/table">
            <a:tbl>
              <a:tblPr firstRow="1" firstCol="1" bandRow="1"/>
              <a:tblGrid>
                <a:gridCol w="7779310">
                  <a:extLst>
                    <a:ext uri="{9D8B030D-6E8A-4147-A177-3AD203B41FA5}">
                      <a16:colId xmlns:a16="http://schemas.microsoft.com/office/drawing/2014/main" val="1440259726"/>
                    </a:ext>
                  </a:extLst>
                </a:gridCol>
                <a:gridCol w="2080969">
                  <a:extLst>
                    <a:ext uri="{9D8B030D-6E8A-4147-A177-3AD203B41FA5}">
                      <a16:colId xmlns:a16="http://schemas.microsoft.com/office/drawing/2014/main" val="659624258"/>
                    </a:ext>
                  </a:extLst>
                </a:gridCol>
              </a:tblGrid>
              <a:tr h="974408">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36043529"/>
                  </a:ext>
                </a:extLst>
              </a:tr>
              <a:tr h="974408">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problems and reason about converting mixed numbers into improper fractions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725365"/>
                  </a:ext>
                </a:extLst>
              </a:tr>
              <a:tr h="649605">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I can convert mixed numbers into improper fractions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9673028"/>
                  </a:ext>
                </a:extLst>
              </a:tr>
              <a:tr h="649605">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Most of us will: I can convert mixed numbers into improper fractions using diagrams to help me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0845118"/>
                  </a:ext>
                </a:extLst>
              </a:tr>
              <a:tr h="974408">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All of us will: I can colour the bar models to represent a mixed number and use these to convert it into an improper fraction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3497154"/>
                  </a:ext>
                </a:extLst>
              </a:tr>
            </a:tbl>
          </a:graphicData>
        </a:graphic>
      </p:graphicFrame>
    </p:spTree>
    <p:extLst>
      <p:ext uri="{BB962C8B-B14F-4D97-AF65-F5344CB8AC3E}">
        <p14:creationId xmlns:p14="http://schemas.microsoft.com/office/powerpoint/2010/main" val="41734533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3" name="Content Placeholder 2"/>
          <p:cNvSpPr>
            <a:spLocks noGrp="1"/>
          </p:cNvSpPr>
          <p:nvPr>
            <p:ph idx="1"/>
          </p:nvPr>
        </p:nvSpPr>
        <p:spPr>
          <a:xfrm>
            <a:off x="1234440" y="1917065"/>
            <a:ext cx="10515600" cy="4351338"/>
          </a:xfrm>
        </p:spPr>
        <p:txBody>
          <a:bodyPr>
            <a:normAutofit/>
          </a:bodyPr>
          <a:lstStyle/>
          <a:p>
            <a:r>
              <a:rPr lang="en-GB" sz="3200" dirty="0" smtClean="0"/>
              <a:t>Lente, Clayton, Elliot, Darcie, Jake and Jack are having a pizza party.  They order 5 pizzas and cut each pizza into 4.  </a:t>
            </a:r>
            <a:endParaRPr lang="en-GB" sz="3200" dirty="0"/>
          </a:p>
          <a:p>
            <a:r>
              <a:rPr lang="en-GB" sz="3200" dirty="0" smtClean="0"/>
              <a:t>TP:  What fraction have they split the pizza into?</a:t>
            </a:r>
            <a:endParaRPr lang="en-GB" sz="3200" dirty="0"/>
          </a:p>
        </p:txBody>
      </p:sp>
      <p:pic>
        <p:nvPicPr>
          <p:cNvPr id="4" name="Picture 3"/>
          <p:cNvPicPr>
            <a:picLocks noChangeAspect="1"/>
          </p:cNvPicPr>
          <p:nvPr/>
        </p:nvPicPr>
        <p:blipFill>
          <a:blip r:embed="rId2"/>
          <a:stretch>
            <a:fillRect/>
          </a:stretch>
        </p:blipFill>
        <p:spPr>
          <a:xfrm>
            <a:off x="441960" y="3643313"/>
            <a:ext cx="2010727" cy="2010727"/>
          </a:xfrm>
          <a:prstGeom prst="rect">
            <a:avLst/>
          </a:prstGeom>
        </p:spPr>
      </p:pic>
      <p:pic>
        <p:nvPicPr>
          <p:cNvPr id="5" name="Picture 4"/>
          <p:cNvPicPr>
            <a:picLocks noChangeAspect="1"/>
          </p:cNvPicPr>
          <p:nvPr/>
        </p:nvPicPr>
        <p:blipFill>
          <a:blip r:embed="rId3"/>
          <a:stretch>
            <a:fillRect/>
          </a:stretch>
        </p:blipFill>
        <p:spPr>
          <a:xfrm>
            <a:off x="2639481" y="3643313"/>
            <a:ext cx="2005758" cy="2011854"/>
          </a:xfrm>
          <a:prstGeom prst="rect">
            <a:avLst/>
          </a:prstGeom>
        </p:spPr>
      </p:pic>
      <p:pic>
        <p:nvPicPr>
          <p:cNvPr id="6" name="Picture 5"/>
          <p:cNvPicPr>
            <a:picLocks noChangeAspect="1"/>
          </p:cNvPicPr>
          <p:nvPr/>
        </p:nvPicPr>
        <p:blipFill>
          <a:blip r:embed="rId3"/>
          <a:stretch>
            <a:fillRect/>
          </a:stretch>
        </p:blipFill>
        <p:spPr>
          <a:xfrm>
            <a:off x="4832033" y="3643313"/>
            <a:ext cx="2005758" cy="2011854"/>
          </a:xfrm>
          <a:prstGeom prst="rect">
            <a:avLst/>
          </a:prstGeom>
        </p:spPr>
      </p:pic>
      <p:pic>
        <p:nvPicPr>
          <p:cNvPr id="7" name="Picture 6"/>
          <p:cNvPicPr>
            <a:picLocks noChangeAspect="1"/>
          </p:cNvPicPr>
          <p:nvPr/>
        </p:nvPicPr>
        <p:blipFill>
          <a:blip r:embed="rId3"/>
          <a:stretch>
            <a:fillRect/>
          </a:stretch>
        </p:blipFill>
        <p:spPr>
          <a:xfrm>
            <a:off x="7090037" y="3642186"/>
            <a:ext cx="2005758" cy="2011854"/>
          </a:xfrm>
          <a:prstGeom prst="rect">
            <a:avLst/>
          </a:prstGeom>
        </p:spPr>
      </p:pic>
      <p:pic>
        <p:nvPicPr>
          <p:cNvPr id="10" name="Picture 9"/>
          <p:cNvPicPr>
            <a:picLocks noChangeAspect="1"/>
          </p:cNvPicPr>
          <p:nvPr/>
        </p:nvPicPr>
        <p:blipFill>
          <a:blip r:embed="rId4"/>
          <a:stretch>
            <a:fillRect/>
          </a:stretch>
        </p:blipFill>
        <p:spPr>
          <a:xfrm>
            <a:off x="9282589" y="3642186"/>
            <a:ext cx="2005758" cy="2017951"/>
          </a:xfrm>
          <a:prstGeom prst="rect">
            <a:avLst/>
          </a:prstGeom>
        </p:spPr>
      </p:pic>
    </p:spTree>
    <p:extLst>
      <p:ext uri="{BB962C8B-B14F-4D97-AF65-F5344CB8AC3E}">
        <p14:creationId xmlns:p14="http://schemas.microsoft.com/office/powerpoint/2010/main" val="34767008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3" name="Content Placeholder 2"/>
          <p:cNvSpPr>
            <a:spLocks noGrp="1"/>
          </p:cNvSpPr>
          <p:nvPr>
            <p:ph idx="1"/>
          </p:nvPr>
        </p:nvSpPr>
        <p:spPr/>
        <p:txBody>
          <a:bodyPr>
            <a:normAutofit/>
          </a:bodyPr>
          <a:lstStyle/>
          <a:p>
            <a:r>
              <a:rPr lang="en-GB" sz="3200" dirty="0" smtClean="0"/>
              <a:t>Lente, Clayton, Elliot, Darcie, Jake and Jack are having a pizza party.  They order 5 pizzas and cut each pizza into 4.  </a:t>
            </a:r>
            <a:endParaRPr lang="en-GB" sz="3200" dirty="0"/>
          </a:p>
          <a:p>
            <a:r>
              <a:rPr lang="en-GB" sz="3200" dirty="0" smtClean="0"/>
              <a:t>TP:  Lente eats ¼ of the pizzas.  Written as a mixed number, How much pizza is left?</a:t>
            </a:r>
            <a:endParaRPr lang="en-GB" sz="3200" dirty="0"/>
          </a:p>
        </p:txBody>
      </p:sp>
      <p:pic>
        <p:nvPicPr>
          <p:cNvPr id="4" name="Picture 3"/>
          <p:cNvPicPr>
            <a:picLocks noChangeAspect="1"/>
          </p:cNvPicPr>
          <p:nvPr/>
        </p:nvPicPr>
        <p:blipFill>
          <a:blip r:embed="rId2"/>
          <a:stretch>
            <a:fillRect/>
          </a:stretch>
        </p:blipFill>
        <p:spPr>
          <a:xfrm>
            <a:off x="411719" y="4166236"/>
            <a:ext cx="2010727" cy="2010727"/>
          </a:xfrm>
          <a:prstGeom prst="rect">
            <a:avLst/>
          </a:prstGeom>
        </p:spPr>
      </p:pic>
      <p:pic>
        <p:nvPicPr>
          <p:cNvPr id="5" name="Picture 4"/>
          <p:cNvPicPr>
            <a:picLocks noChangeAspect="1"/>
          </p:cNvPicPr>
          <p:nvPr/>
        </p:nvPicPr>
        <p:blipFill>
          <a:blip r:embed="rId3"/>
          <a:stretch>
            <a:fillRect/>
          </a:stretch>
        </p:blipFill>
        <p:spPr>
          <a:xfrm>
            <a:off x="2574029" y="4165109"/>
            <a:ext cx="2005758" cy="2011854"/>
          </a:xfrm>
          <a:prstGeom prst="rect">
            <a:avLst/>
          </a:prstGeom>
        </p:spPr>
      </p:pic>
      <p:pic>
        <p:nvPicPr>
          <p:cNvPr id="6" name="Picture 5"/>
          <p:cNvPicPr>
            <a:picLocks noChangeAspect="1"/>
          </p:cNvPicPr>
          <p:nvPr/>
        </p:nvPicPr>
        <p:blipFill>
          <a:blip r:embed="rId3"/>
          <a:stretch>
            <a:fillRect/>
          </a:stretch>
        </p:blipFill>
        <p:spPr>
          <a:xfrm>
            <a:off x="4766581" y="4180175"/>
            <a:ext cx="2005758" cy="2011854"/>
          </a:xfrm>
          <a:prstGeom prst="rect">
            <a:avLst/>
          </a:prstGeom>
        </p:spPr>
      </p:pic>
      <p:pic>
        <p:nvPicPr>
          <p:cNvPr id="7" name="Picture 6"/>
          <p:cNvPicPr>
            <a:picLocks noChangeAspect="1"/>
          </p:cNvPicPr>
          <p:nvPr/>
        </p:nvPicPr>
        <p:blipFill>
          <a:blip r:embed="rId3"/>
          <a:stretch>
            <a:fillRect/>
          </a:stretch>
        </p:blipFill>
        <p:spPr>
          <a:xfrm>
            <a:off x="7002845" y="4149521"/>
            <a:ext cx="2005758" cy="2011854"/>
          </a:xfrm>
          <a:prstGeom prst="rect">
            <a:avLst/>
          </a:prstGeom>
        </p:spPr>
      </p:pic>
      <p:pic>
        <p:nvPicPr>
          <p:cNvPr id="9" name="Picture 8"/>
          <p:cNvPicPr>
            <a:picLocks noChangeAspect="1"/>
          </p:cNvPicPr>
          <p:nvPr/>
        </p:nvPicPr>
        <p:blipFill>
          <a:blip r:embed="rId4"/>
          <a:stretch>
            <a:fillRect/>
          </a:stretch>
        </p:blipFill>
        <p:spPr>
          <a:xfrm>
            <a:off x="9190515" y="4149521"/>
            <a:ext cx="1981372" cy="2011854"/>
          </a:xfrm>
          <a:prstGeom prst="rect">
            <a:avLst/>
          </a:prstGeom>
        </p:spPr>
      </p:pic>
    </p:spTree>
    <p:extLst>
      <p:ext uri="{BB962C8B-B14F-4D97-AF65-F5344CB8AC3E}">
        <p14:creationId xmlns:p14="http://schemas.microsoft.com/office/powerpoint/2010/main" val="33175198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3" name="Content Placeholder 2"/>
          <p:cNvSpPr>
            <a:spLocks noGrp="1"/>
          </p:cNvSpPr>
          <p:nvPr>
            <p:ph idx="1"/>
          </p:nvPr>
        </p:nvSpPr>
        <p:spPr/>
        <p:txBody>
          <a:bodyPr>
            <a:normAutofit/>
          </a:bodyPr>
          <a:lstStyle/>
          <a:p>
            <a:r>
              <a:rPr lang="en-GB" sz="3200" dirty="0" smtClean="0"/>
              <a:t>Lente, Clayton, Elliot, Darcie, Jake and Jack are having a pizza party.  They order 5 pizzas and cut each pizza into 4.  </a:t>
            </a:r>
            <a:endParaRPr lang="en-GB" sz="3200" dirty="0"/>
          </a:p>
          <a:p>
            <a:r>
              <a:rPr lang="en-GB" sz="3200" dirty="0" smtClean="0"/>
              <a:t>TP:  If 4, ¾ of the pizza is left.  How many quarters are left to be eaten by the others?  Write as an improper fraction.</a:t>
            </a:r>
            <a:endParaRPr lang="en-GB" sz="3200" dirty="0"/>
          </a:p>
        </p:txBody>
      </p:sp>
      <p:pic>
        <p:nvPicPr>
          <p:cNvPr id="4" name="Picture 3"/>
          <p:cNvPicPr>
            <a:picLocks noChangeAspect="1"/>
          </p:cNvPicPr>
          <p:nvPr/>
        </p:nvPicPr>
        <p:blipFill>
          <a:blip r:embed="rId2"/>
          <a:stretch>
            <a:fillRect/>
          </a:stretch>
        </p:blipFill>
        <p:spPr>
          <a:xfrm>
            <a:off x="411719" y="4166236"/>
            <a:ext cx="2010727" cy="2010727"/>
          </a:xfrm>
          <a:prstGeom prst="rect">
            <a:avLst/>
          </a:prstGeom>
        </p:spPr>
      </p:pic>
      <p:pic>
        <p:nvPicPr>
          <p:cNvPr id="5" name="Picture 4"/>
          <p:cNvPicPr>
            <a:picLocks noChangeAspect="1"/>
          </p:cNvPicPr>
          <p:nvPr/>
        </p:nvPicPr>
        <p:blipFill>
          <a:blip r:embed="rId3"/>
          <a:stretch>
            <a:fillRect/>
          </a:stretch>
        </p:blipFill>
        <p:spPr>
          <a:xfrm>
            <a:off x="2574029" y="4165109"/>
            <a:ext cx="2005758" cy="2011854"/>
          </a:xfrm>
          <a:prstGeom prst="rect">
            <a:avLst/>
          </a:prstGeom>
        </p:spPr>
      </p:pic>
      <p:pic>
        <p:nvPicPr>
          <p:cNvPr id="6" name="Picture 5"/>
          <p:cNvPicPr>
            <a:picLocks noChangeAspect="1"/>
          </p:cNvPicPr>
          <p:nvPr/>
        </p:nvPicPr>
        <p:blipFill>
          <a:blip r:embed="rId3"/>
          <a:stretch>
            <a:fillRect/>
          </a:stretch>
        </p:blipFill>
        <p:spPr>
          <a:xfrm>
            <a:off x="4766581" y="4180175"/>
            <a:ext cx="2005758" cy="2011854"/>
          </a:xfrm>
          <a:prstGeom prst="rect">
            <a:avLst/>
          </a:prstGeom>
        </p:spPr>
      </p:pic>
      <p:pic>
        <p:nvPicPr>
          <p:cNvPr id="7" name="Picture 6"/>
          <p:cNvPicPr>
            <a:picLocks noChangeAspect="1"/>
          </p:cNvPicPr>
          <p:nvPr/>
        </p:nvPicPr>
        <p:blipFill>
          <a:blip r:embed="rId3"/>
          <a:stretch>
            <a:fillRect/>
          </a:stretch>
        </p:blipFill>
        <p:spPr>
          <a:xfrm>
            <a:off x="7002845" y="4149521"/>
            <a:ext cx="2005758" cy="2011854"/>
          </a:xfrm>
          <a:prstGeom prst="rect">
            <a:avLst/>
          </a:prstGeom>
        </p:spPr>
      </p:pic>
      <p:pic>
        <p:nvPicPr>
          <p:cNvPr id="9" name="Picture 8"/>
          <p:cNvPicPr>
            <a:picLocks noChangeAspect="1"/>
          </p:cNvPicPr>
          <p:nvPr/>
        </p:nvPicPr>
        <p:blipFill>
          <a:blip r:embed="rId4"/>
          <a:stretch>
            <a:fillRect/>
          </a:stretch>
        </p:blipFill>
        <p:spPr>
          <a:xfrm>
            <a:off x="9190515" y="4149521"/>
            <a:ext cx="1981372" cy="2011854"/>
          </a:xfrm>
          <a:prstGeom prst="rect">
            <a:avLst/>
          </a:prstGeom>
        </p:spPr>
      </p:pic>
    </p:spTree>
    <p:extLst>
      <p:ext uri="{BB962C8B-B14F-4D97-AF65-F5344CB8AC3E}">
        <p14:creationId xmlns:p14="http://schemas.microsoft.com/office/powerpoint/2010/main" val="39773101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3" name="Content Placeholder 2"/>
          <p:cNvSpPr>
            <a:spLocks noGrp="1"/>
          </p:cNvSpPr>
          <p:nvPr>
            <p:ph idx="1"/>
          </p:nvPr>
        </p:nvSpPr>
        <p:spPr/>
        <p:txBody>
          <a:bodyPr>
            <a:normAutofit/>
          </a:bodyPr>
          <a:lstStyle/>
          <a:p>
            <a:r>
              <a:rPr lang="en-GB" sz="3200" dirty="0" smtClean="0"/>
              <a:t>Lente, Clayton, Elliot, Darcie, Jake and Jack are having a pizza party.  They order 5 pizzas and cut each pizza into 4.</a:t>
            </a:r>
          </a:p>
          <a:p>
            <a:r>
              <a:rPr lang="en-GB" sz="3200" dirty="0" smtClean="0"/>
              <a:t>4, ¾ = 19/4</a:t>
            </a:r>
          </a:p>
          <a:p>
            <a:r>
              <a:rPr lang="en-GB" sz="3200" dirty="0" smtClean="0"/>
              <a:t>TP:  What mathematical knowledge can we use to find 19/4 using the mixed number 4, ¾?  </a:t>
            </a:r>
            <a:endParaRPr lang="en-GB" sz="3200" dirty="0"/>
          </a:p>
        </p:txBody>
      </p:sp>
      <p:pic>
        <p:nvPicPr>
          <p:cNvPr id="4" name="Picture 3"/>
          <p:cNvPicPr>
            <a:picLocks noChangeAspect="1"/>
          </p:cNvPicPr>
          <p:nvPr/>
        </p:nvPicPr>
        <p:blipFill>
          <a:blip r:embed="rId2"/>
          <a:stretch>
            <a:fillRect/>
          </a:stretch>
        </p:blipFill>
        <p:spPr>
          <a:xfrm>
            <a:off x="376508" y="4562476"/>
            <a:ext cx="2010727" cy="2010727"/>
          </a:xfrm>
          <a:prstGeom prst="rect">
            <a:avLst/>
          </a:prstGeom>
        </p:spPr>
      </p:pic>
      <p:pic>
        <p:nvPicPr>
          <p:cNvPr id="5" name="Picture 4"/>
          <p:cNvPicPr>
            <a:picLocks noChangeAspect="1"/>
          </p:cNvPicPr>
          <p:nvPr/>
        </p:nvPicPr>
        <p:blipFill>
          <a:blip r:embed="rId3"/>
          <a:stretch>
            <a:fillRect/>
          </a:stretch>
        </p:blipFill>
        <p:spPr>
          <a:xfrm>
            <a:off x="2530317" y="4566717"/>
            <a:ext cx="2005758" cy="2011854"/>
          </a:xfrm>
          <a:prstGeom prst="rect">
            <a:avLst/>
          </a:prstGeom>
        </p:spPr>
      </p:pic>
      <p:pic>
        <p:nvPicPr>
          <p:cNvPr id="6" name="Picture 5"/>
          <p:cNvPicPr>
            <a:picLocks noChangeAspect="1"/>
          </p:cNvPicPr>
          <p:nvPr/>
        </p:nvPicPr>
        <p:blipFill>
          <a:blip r:embed="rId3"/>
          <a:stretch>
            <a:fillRect/>
          </a:stretch>
        </p:blipFill>
        <p:spPr>
          <a:xfrm>
            <a:off x="4679157" y="4562476"/>
            <a:ext cx="2005758" cy="2011854"/>
          </a:xfrm>
          <a:prstGeom prst="rect">
            <a:avLst/>
          </a:prstGeom>
        </p:spPr>
      </p:pic>
      <p:pic>
        <p:nvPicPr>
          <p:cNvPr id="7" name="Picture 6"/>
          <p:cNvPicPr>
            <a:picLocks noChangeAspect="1"/>
          </p:cNvPicPr>
          <p:nvPr/>
        </p:nvPicPr>
        <p:blipFill>
          <a:blip r:embed="rId3"/>
          <a:stretch>
            <a:fillRect/>
          </a:stretch>
        </p:blipFill>
        <p:spPr>
          <a:xfrm>
            <a:off x="6934836" y="4562476"/>
            <a:ext cx="2005758" cy="2011854"/>
          </a:xfrm>
          <a:prstGeom prst="rect">
            <a:avLst/>
          </a:prstGeom>
        </p:spPr>
      </p:pic>
      <p:pic>
        <p:nvPicPr>
          <p:cNvPr id="9" name="Picture 8"/>
          <p:cNvPicPr>
            <a:picLocks noChangeAspect="1"/>
          </p:cNvPicPr>
          <p:nvPr/>
        </p:nvPicPr>
        <p:blipFill>
          <a:blip r:embed="rId4"/>
          <a:stretch>
            <a:fillRect/>
          </a:stretch>
        </p:blipFill>
        <p:spPr>
          <a:xfrm>
            <a:off x="9193470" y="4562476"/>
            <a:ext cx="1981372" cy="2011854"/>
          </a:xfrm>
          <a:prstGeom prst="rect">
            <a:avLst/>
          </a:prstGeom>
        </p:spPr>
      </p:pic>
    </p:spTree>
    <p:extLst>
      <p:ext uri="{BB962C8B-B14F-4D97-AF65-F5344CB8AC3E}">
        <p14:creationId xmlns:p14="http://schemas.microsoft.com/office/powerpoint/2010/main" val="23906965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3" name="Content Placeholder 2"/>
          <p:cNvSpPr>
            <a:spLocks noGrp="1"/>
          </p:cNvSpPr>
          <p:nvPr>
            <p:ph idx="1"/>
          </p:nvPr>
        </p:nvSpPr>
        <p:spPr/>
        <p:txBody>
          <a:bodyPr>
            <a:normAutofit/>
          </a:bodyPr>
          <a:lstStyle/>
          <a:p>
            <a:r>
              <a:rPr lang="en-GB" sz="2000" dirty="0" smtClean="0"/>
              <a:t>Lente, Clayton, Elliot, Darcie, Jake and Jack are having a pizza party.  They order 5 pizzas and cut each pizza into 4.</a:t>
            </a:r>
          </a:p>
          <a:p>
            <a:r>
              <a:rPr lang="en-GB" sz="2000" dirty="0" smtClean="0"/>
              <a:t>4, ¾ = 19/4</a:t>
            </a:r>
          </a:p>
          <a:p>
            <a:r>
              <a:rPr lang="en-GB" sz="2000" dirty="0" smtClean="0"/>
              <a:t>First, we multiply the whole number by the denominator to tell us how many quarters are in 4 whole pizzas which equals 16</a:t>
            </a:r>
          </a:p>
          <a:p>
            <a:r>
              <a:rPr lang="en-GB" sz="2000" dirty="0" smtClean="0"/>
              <a:t>Then, we add on the numerator (which tells us how many pieces are left in the part that has been eaten) to the amount of whole quarters there are, in this case 16.  So we get 16 + 3 = 19</a:t>
            </a:r>
          </a:p>
        </p:txBody>
      </p:sp>
      <p:pic>
        <p:nvPicPr>
          <p:cNvPr id="4" name="Picture 3"/>
          <p:cNvPicPr>
            <a:picLocks noChangeAspect="1"/>
          </p:cNvPicPr>
          <p:nvPr/>
        </p:nvPicPr>
        <p:blipFill>
          <a:blip r:embed="rId2"/>
          <a:stretch>
            <a:fillRect/>
          </a:stretch>
        </p:blipFill>
        <p:spPr>
          <a:xfrm>
            <a:off x="376508" y="4562476"/>
            <a:ext cx="2010727" cy="2010727"/>
          </a:xfrm>
          <a:prstGeom prst="rect">
            <a:avLst/>
          </a:prstGeom>
        </p:spPr>
      </p:pic>
      <p:pic>
        <p:nvPicPr>
          <p:cNvPr id="5" name="Picture 4"/>
          <p:cNvPicPr>
            <a:picLocks noChangeAspect="1"/>
          </p:cNvPicPr>
          <p:nvPr/>
        </p:nvPicPr>
        <p:blipFill>
          <a:blip r:embed="rId3"/>
          <a:stretch>
            <a:fillRect/>
          </a:stretch>
        </p:blipFill>
        <p:spPr>
          <a:xfrm>
            <a:off x="2530317" y="4566717"/>
            <a:ext cx="2005758" cy="2011854"/>
          </a:xfrm>
          <a:prstGeom prst="rect">
            <a:avLst/>
          </a:prstGeom>
        </p:spPr>
      </p:pic>
      <p:pic>
        <p:nvPicPr>
          <p:cNvPr id="6" name="Picture 5"/>
          <p:cNvPicPr>
            <a:picLocks noChangeAspect="1"/>
          </p:cNvPicPr>
          <p:nvPr/>
        </p:nvPicPr>
        <p:blipFill>
          <a:blip r:embed="rId3"/>
          <a:stretch>
            <a:fillRect/>
          </a:stretch>
        </p:blipFill>
        <p:spPr>
          <a:xfrm>
            <a:off x="4679157" y="4562476"/>
            <a:ext cx="2005758" cy="2011854"/>
          </a:xfrm>
          <a:prstGeom prst="rect">
            <a:avLst/>
          </a:prstGeom>
        </p:spPr>
      </p:pic>
      <p:pic>
        <p:nvPicPr>
          <p:cNvPr id="7" name="Picture 6"/>
          <p:cNvPicPr>
            <a:picLocks noChangeAspect="1"/>
          </p:cNvPicPr>
          <p:nvPr/>
        </p:nvPicPr>
        <p:blipFill>
          <a:blip r:embed="rId3"/>
          <a:stretch>
            <a:fillRect/>
          </a:stretch>
        </p:blipFill>
        <p:spPr>
          <a:xfrm>
            <a:off x="6934836" y="4562476"/>
            <a:ext cx="2005758" cy="2011854"/>
          </a:xfrm>
          <a:prstGeom prst="rect">
            <a:avLst/>
          </a:prstGeom>
        </p:spPr>
      </p:pic>
      <p:pic>
        <p:nvPicPr>
          <p:cNvPr id="9" name="Picture 8"/>
          <p:cNvPicPr>
            <a:picLocks noChangeAspect="1"/>
          </p:cNvPicPr>
          <p:nvPr/>
        </p:nvPicPr>
        <p:blipFill>
          <a:blip r:embed="rId4"/>
          <a:stretch>
            <a:fillRect/>
          </a:stretch>
        </p:blipFill>
        <p:spPr>
          <a:xfrm>
            <a:off x="9193470" y="4562476"/>
            <a:ext cx="1981372" cy="2011854"/>
          </a:xfrm>
          <a:prstGeom prst="rect">
            <a:avLst/>
          </a:prstGeom>
        </p:spPr>
      </p:pic>
    </p:spTree>
    <p:extLst>
      <p:ext uri="{BB962C8B-B14F-4D97-AF65-F5344CB8AC3E}">
        <p14:creationId xmlns:p14="http://schemas.microsoft.com/office/powerpoint/2010/main" val="24977455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3" name="Content Placeholder 2"/>
          <p:cNvSpPr>
            <a:spLocks noGrp="1"/>
          </p:cNvSpPr>
          <p:nvPr>
            <p:ph idx="1"/>
          </p:nvPr>
        </p:nvSpPr>
        <p:spPr/>
        <p:txBody>
          <a:bodyPr>
            <a:normAutofit/>
          </a:bodyPr>
          <a:lstStyle/>
          <a:p>
            <a:r>
              <a:rPr lang="en-GB" sz="3200" dirty="0" smtClean="0"/>
              <a:t>TP:  How much pizza is there this time?  What fraction have they been cut into?</a:t>
            </a:r>
            <a:endParaRPr lang="en-GB" sz="3200" dirty="0"/>
          </a:p>
          <a:p>
            <a:endParaRPr lang="en-GB" sz="3200" dirty="0"/>
          </a:p>
        </p:txBody>
      </p:sp>
      <p:pic>
        <p:nvPicPr>
          <p:cNvPr id="4" name="Picture 3"/>
          <p:cNvPicPr>
            <a:picLocks noChangeAspect="1"/>
          </p:cNvPicPr>
          <p:nvPr/>
        </p:nvPicPr>
        <p:blipFill>
          <a:blip r:embed="rId2"/>
          <a:stretch>
            <a:fillRect/>
          </a:stretch>
        </p:blipFill>
        <p:spPr>
          <a:xfrm>
            <a:off x="391477" y="2934494"/>
            <a:ext cx="2143125" cy="2133600"/>
          </a:xfrm>
          <a:prstGeom prst="rect">
            <a:avLst/>
          </a:prstGeom>
        </p:spPr>
      </p:pic>
      <p:pic>
        <p:nvPicPr>
          <p:cNvPr id="5" name="Picture 4"/>
          <p:cNvPicPr>
            <a:picLocks noChangeAspect="1"/>
          </p:cNvPicPr>
          <p:nvPr/>
        </p:nvPicPr>
        <p:blipFill>
          <a:blip r:embed="rId2"/>
          <a:stretch>
            <a:fillRect/>
          </a:stretch>
        </p:blipFill>
        <p:spPr>
          <a:xfrm>
            <a:off x="2738437" y="2934494"/>
            <a:ext cx="2143125" cy="2133600"/>
          </a:xfrm>
          <a:prstGeom prst="rect">
            <a:avLst/>
          </a:prstGeom>
        </p:spPr>
      </p:pic>
      <p:pic>
        <p:nvPicPr>
          <p:cNvPr id="6" name="Picture 5"/>
          <p:cNvPicPr>
            <a:picLocks noChangeAspect="1"/>
          </p:cNvPicPr>
          <p:nvPr/>
        </p:nvPicPr>
        <p:blipFill>
          <a:blip r:embed="rId2"/>
          <a:stretch>
            <a:fillRect/>
          </a:stretch>
        </p:blipFill>
        <p:spPr>
          <a:xfrm>
            <a:off x="5085397" y="2934494"/>
            <a:ext cx="2143125" cy="2133600"/>
          </a:xfrm>
          <a:prstGeom prst="rect">
            <a:avLst/>
          </a:prstGeom>
        </p:spPr>
      </p:pic>
      <p:pic>
        <p:nvPicPr>
          <p:cNvPr id="7" name="Picture 6"/>
          <p:cNvPicPr>
            <a:picLocks noChangeAspect="1"/>
          </p:cNvPicPr>
          <p:nvPr/>
        </p:nvPicPr>
        <p:blipFill>
          <a:blip r:embed="rId2"/>
          <a:stretch>
            <a:fillRect/>
          </a:stretch>
        </p:blipFill>
        <p:spPr>
          <a:xfrm>
            <a:off x="7432357" y="2934494"/>
            <a:ext cx="2143125" cy="2133600"/>
          </a:xfrm>
          <a:prstGeom prst="rect">
            <a:avLst/>
          </a:prstGeom>
        </p:spPr>
      </p:pic>
    </p:spTree>
    <p:extLst>
      <p:ext uri="{BB962C8B-B14F-4D97-AF65-F5344CB8AC3E}">
        <p14:creationId xmlns:p14="http://schemas.microsoft.com/office/powerpoint/2010/main" val="21466854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3" name="Content Placeholder 2"/>
          <p:cNvSpPr>
            <a:spLocks noGrp="1"/>
          </p:cNvSpPr>
          <p:nvPr>
            <p:ph idx="1"/>
          </p:nvPr>
        </p:nvSpPr>
        <p:spPr/>
        <p:txBody>
          <a:bodyPr>
            <a:normAutofit lnSpcReduction="10000"/>
          </a:bodyPr>
          <a:lstStyle/>
          <a:p>
            <a:r>
              <a:rPr lang="en-GB" sz="3200" dirty="0" smtClean="0"/>
              <a:t>TP:  Oh dear!  Somebody has taken a sneaky piece.  As a mixed number how much is left?</a:t>
            </a:r>
          </a:p>
          <a:p>
            <a:endParaRPr lang="en-GB" sz="3200" dirty="0"/>
          </a:p>
          <a:p>
            <a:endParaRPr lang="en-GB" sz="3200" dirty="0" smtClean="0"/>
          </a:p>
          <a:p>
            <a:endParaRPr lang="en-GB" sz="3200" dirty="0"/>
          </a:p>
          <a:p>
            <a:endParaRPr lang="en-GB" sz="3200" dirty="0" smtClean="0"/>
          </a:p>
          <a:p>
            <a:endParaRPr lang="en-GB" sz="3200" dirty="0"/>
          </a:p>
          <a:p>
            <a:r>
              <a:rPr lang="en-GB" sz="3200" dirty="0" smtClean="0"/>
              <a:t>TP:  As an improper fraction, how much is left?</a:t>
            </a:r>
            <a:endParaRPr lang="en-GB" sz="3200" dirty="0"/>
          </a:p>
          <a:p>
            <a:endParaRPr lang="en-GB" sz="3200" dirty="0"/>
          </a:p>
        </p:txBody>
      </p:sp>
      <p:pic>
        <p:nvPicPr>
          <p:cNvPr id="4" name="Picture 3"/>
          <p:cNvPicPr>
            <a:picLocks noChangeAspect="1"/>
          </p:cNvPicPr>
          <p:nvPr/>
        </p:nvPicPr>
        <p:blipFill>
          <a:blip r:embed="rId2"/>
          <a:stretch>
            <a:fillRect/>
          </a:stretch>
        </p:blipFill>
        <p:spPr>
          <a:xfrm>
            <a:off x="391477" y="2934494"/>
            <a:ext cx="2143125" cy="2133600"/>
          </a:xfrm>
          <a:prstGeom prst="rect">
            <a:avLst/>
          </a:prstGeom>
        </p:spPr>
      </p:pic>
      <p:pic>
        <p:nvPicPr>
          <p:cNvPr id="5" name="Picture 4"/>
          <p:cNvPicPr>
            <a:picLocks noChangeAspect="1"/>
          </p:cNvPicPr>
          <p:nvPr/>
        </p:nvPicPr>
        <p:blipFill>
          <a:blip r:embed="rId2"/>
          <a:stretch>
            <a:fillRect/>
          </a:stretch>
        </p:blipFill>
        <p:spPr>
          <a:xfrm>
            <a:off x="2738437" y="2934494"/>
            <a:ext cx="2143125" cy="2133600"/>
          </a:xfrm>
          <a:prstGeom prst="rect">
            <a:avLst/>
          </a:prstGeom>
        </p:spPr>
      </p:pic>
      <p:pic>
        <p:nvPicPr>
          <p:cNvPr id="6" name="Picture 5"/>
          <p:cNvPicPr>
            <a:picLocks noChangeAspect="1"/>
          </p:cNvPicPr>
          <p:nvPr/>
        </p:nvPicPr>
        <p:blipFill>
          <a:blip r:embed="rId2"/>
          <a:stretch>
            <a:fillRect/>
          </a:stretch>
        </p:blipFill>
        <p:spPr>
          <a:xfrm>
            <a:off x="5085397" y="2934494"/>
            <a:ext cx="2143125" cy="2133600"/>
          </a:xfrm>
          <a:prstGeom prst="rect">
            <a:avLst/>
          </a:prstGeom>
        </p:spPr>
      </p:pic>
      <p:pic>
        <p:nvPicPr>
          <p:cNvPr id="8" name="Picture 7"/>
          <p:cNvPicPr>
            <a:picLocks noChangeAspect="1"/>
          </p:cNvPicPr>
          <p:nvPr/>
        </p:nvPicPr>
        <p:blipFill>
          <a:blip r:embed="rId3"/>
          <a:stretch>
            <a:fillRect/>
          </a:stretch>
        </p:blipFill>
        <p:spPr>
          <a:xfrm>
            <a:off x="7506972" y="2973388"/>
            <a:ext cx="3221988" cy="2150677"/>
          </a:xfrm>
          <a:prstGeom prst="rect">
            <a:avLst/>
          </a:prstGeom>
        </p:spPr>
      </p:pic>
    </p:spTree>
    <p:extLst>
      <p:ext uri="{BB962C8B-B14F-4D97-AF65-F5344CB8AC3E}">
        <p14:creationId xmlns:p14="http://schemas.microsoft.com/office/powerpoint/2010/main" val="36294193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3" name="Content Placeholder 2"/>
          <p:cNvSpPr>
            <a:spLocks noGrp="1"/>
          </p:cNvSpPr>
          <p:nvPr>
            <p:ph idx="1"/>
          </p:nvPr>
        </p:nvSpPr>
        <p:spPr/>
        <p:txBody>
          <a:bodyPr>
            <a:normAutofit/>
          </a:bodyPr>
          <a:lstStyle/>
          <a:p>
            <a:r>
              <a:rPr lang="en-GB" sz="3200" dirty="0" smtClean="0"/>
              <a:t>3, 5/6 = 23/6</a:t>
            </a:r>
            <a:endParaRPr lang="en-GB" sz="3200" dirty="0"/>
          </a:p>
          <a:p>
            <a:endParaRPr lang="en-GB" sz="3200" dirty="0" smtClean="0"/>
          </a:p>
          <a:p>
            <a:endParaRPr lang="en-GB" sz="3200" dirty="0"/>
          </a:p>
          <a:p>
            <a:endParaRPr lang="en-GB" sz="3200" dirty="0" smtClean="0"/>
          </a:p>
          <a:p>
            <a:endParaRPr lang="en-GB" sz="3200" dirty="0"/>
          </a:p>
          <a:p>
            <a:endParaRPr lang="en-GB" sz="3200" dirty="0" smtClean="0"/>
          </a:p>
          <a:p>
            <a:r>
              <a:rPr lang="en-GB" sz="3200" dirty="0" smtClean="0"/>
              <a:t>TP:  How can we work this out without the pizzas?</a:t>
            </a:r>
            <a:endParaRPr lang="en-GB" sz="3200" dirty="0"/>
          </a:p>
        </p:txBody>
      </p:sp>
      <p:pic>
        <p:nvPicPr>
          <p:cNvPr id="4" name="Picture 3"/>
          <p:cNvPicPr>
            <a:picLocks noChangeAspect="1"/>
          </p:cNvPicPr>
          <p:nvPr/>
        </p:nvPicPr>
        <p:blipFill>
          <a:blip r:embed="rId2"/>
          <a:stretch>
            <a:fillRect/>
          </a:stretch>
        </p:blipFill>
        <p:spPr>
          <a:xfrm>
            <a:off x="391477" y="2934494"/>
            <a:ext cx="2143125" cy="2133600"/>
          </a:xfrm>
          <a:prstGeom prst="rect">
            <a:avLst/>
          </a:prstGeom>
        </p:spPr>
      </p:pic>
      <p:pic>
        <p:nvPicPr>
          <p:cNvPr id="5" name="Picture 4"/>
          <p:cNvPicPr>
            <a:picLocks noChangeAspect="1"/>
          </p:cNvPicPr>
          <p:nvPr/>
        </p:nvPicPr>
        <p:blipFill>
          <a:blip r:embed="rId2"/>
          <a:stretch>
            <a:fillRect/>
          </a:stretch>
        </p:blipFill>
        <p:spPr>
          <a:xfrm>
            <a:off x="2738437" y="2934494"/>
            <a:ext cx="2143125" cy="2133600"/>
          </a:xfrm>
          <a:prstGeom prst="rect">
            <a:avLst/>
          </a:prstGeom>
        </p:spPr>
      </p:pic>
      <p:pic>
        <p:nvPicPr>
          <p:cNvPr id="6" name="Picture 5"/>
          <p:cNvPicPr>
            <a:picLocks noChangeAspect="1"/>
          </p:cNvPicPr>
          <p:nvPr/>
        </p:nvPicPr>
        <p:blipFill>
          <a:blip r:embed="rId2"/>
          <a:stretch>
            <a:fillRect/>
          </a:stretch>
        </p:blipFill>
        <p:spPr>
          <a:xfrm>
            <a:off x="5085397" y="2934494"/>
            <a:ext cx="2143125" cy="2133600"/>
          </a:xfrm>
          <a:prstGeom prst="rect">
            <a:avLst/>
          </a:prstGeom>
        </p:spPr>
      </p:pic>
      <p:pic>
        <p:nvPicPr>
          <p:cNvPr id="8" name="Picture 7"/>
          <p:cNvPicPr>
            <a:picLocks noChangeAspect="1"/>
          </p:cNvPicPr>
          <p:nvPr/>
        </p:nvPicPr>
        <p:blipFill>
          <a:blip r:embed="rId3"/>
          <a:stretch>
            <a:fillRect/>
          </a:stretch>
        </p:blipFill>
        <p:spPr>
          <a:xfrm>
            <a:off x="7506972" y="2973388"/>
            <a:ext cx="3221988" cy="2150677"/>
          </a:xfrm>
          <a:prstGeom prst="rect">
            <a:avLst/>
          </a:prstGeom>
        </p:spPr>
      </p:pic>
    </p:spTree>
    <p:extLst>
      <p:ext uri="{BB962C8B-B14F-4D97-AF65-F5344CB8AC3E}">
        <p14:creationId xmlns:p14="http://schemas.microsoft.com/office/powerpoint/2010/main" val="37129841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3" name="Content Placeholder 2"/>
          <p:cNvSpPr>
            <a:spLocks noGrp="1"/>
          </p:cNvSpPr>
          <p:nvPr>
            <p:ph idx="1"/>
          </p:nvPr>
        </p:nvSpPr>
        <p:spPr/>
        <p:txBody>
          <a:bodyPr>
            <a:normAutofit lnSpcReduction="10000"/>
          </a:bodyPr>
          <a:lstStyle/>
          <a:p>
            <a:r>
              <a:rPr lang="en-GB" sz="3200" dirty="0" smtClean="0"/>
              <a:t>TP:  Some of class 5 are having Chocolate cheesecake for lunch.  There are 4 cheesecakes altogether.  Each cheesecake is split into 5 pieces.  What fraction is each cheesecake split into?</a:t>
            </a:r>
          </a:p>
          <a:p>
            <a:endParaRPr lang="en-GB" sz="3200" dirty="0"/>
          </a:p>
          <a:p>
            <a:r>
              <a:rPr lang="en-GB" sz="3200" dirty="0" smtClean="0"/>
              <a:t>TP:  Somebody has eaten 2 pieces of one of the cheesecakes.  As a mixed number, what is left of the cheesecakes?</a:t>
            </a:r>
          </a:p>
          <a:p>
            <a:r>
              <a:rPr lang="en-GB" sz="3200" dirty="0" smtClean="0"/>
              <a:t>TP:  Can you convert this to a mixed number so we know how many slices are left?</a:t>
            </a:r>
          </a:p>
        </p:txBody>
      </p:sp>
    </p:spTree>
    <p:extLst>
      <p:ext uri="{BB962C8B-B14F-4D97-AF65-F5344CB8AC3E}">
        <p14:creationId xmlns:p14="http://schemas.microsoft.com/office/powerpoint/2010/main" val="228966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3" name="Content Placeholder 2"/>
          <p:cNvSpPr>
            <a:spLocks noGrp="1"/>
          </p:cNvSpPr>
          <p:nvPr>
            <p:ph idx="1"/>
          </p:nvPr>
        </p:nvSpPr>
        <p:spPr/>
        <p:txBody>
          <a:bodyPr>
            <a:normAutofit/>
          </a:bodyPr>
          <a:lstStyle/>
          <a:p>
            <a:r>
              <a:rPr lang="en-GB" sz="3200" dirty="0" smtClean="0"/>
              <a:t>TP:  Convert these mixed numbers into improper fractions:</a:t>
            </a:r>
          </a:p>
          <a:p>
            <a:r>
              <a:rPr lang="en-GB" sz="3200" dirty="0" smtClean="0"/>
              <a:t>3, ½</a:t>
            </a:r>
          </a:p>
          <a:p>
            <a:r>
              <a:rPr lang="en-GB" sz="3200" dirty="0" smtClean="0"/>
              <a:t>2, 2/3</a:t>
            </a:r>
          </a:p>
          <a:p>
            <a:r>
              <a:rPr lang="en-GB" sz="3200" dirty="0" smtClean="0"/>
              <a:t>4, 1/5</a:t>
            </a:r>
          </a:p>
          <a:p>
            <a:endParaRPr lang="en-GB" sz="3200" dirty="0"/>
          </a:p>
        </p:txBody>
      </p:sp>
    </p:spTree>
    <p:extLst>
      <p:ext uri="{BB962C8B-B14F-4D97-AF65-F5344CB8AC3E}">
        <p14:creationId xmlns:p14="http://schemas.microsoft.com/office/powerpoint/2010/main" val="32694559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5" name="Content Placeholder 4"/>
          <p:cNvSpPr>
            <a:spLocks noGrp="1"/>
          </p:cNvSpPr>
          <p:nvPr>
            <p:ph sz="half" idx="2"/>
          </p:nvPr>
        </p:nvSpPr>
        <p:spPr/>
        <p:txBody>
          <a:bodyPr>
            <a:normAutofit fontScale="85000" lnSpcReduction="20000"/>
          </a:bodyPr>
          <a:lstStyle/>
          <a:p>
            <a:r>
              <a:rPr lang="en-GB" dirty="0" smtClean="0"/>
              <a:t>Q: Give </a:t>
            </a:r>
            <a:r>
              <a:rPr lang="en-GB" dirty="0"/>
              <a:t>three possible improper fractions that you could put in the empty box to make </a:t>
            </a:r>
            <a:br>
              <a:rPr lang="en-GB" dirty="0"/>
            </a:br>
            <a:r>
              <a:rPr lang="en-GB" dirty="0"/>
              <a:t>this statement true</a:t>
            </a:r>
            <a:r>
              <a:rPr lang="en-GB" dirty="0" smtClean="0"/>
              <a:t>.</a:t>
            </a:r>
          </a:p>
          <a:p>
            <a:endParaRPr lang="en-GB" dirty="0" smtClean="0"/>
          </a:p>
          <a:p>
            <a:r>
              <a:rPr lang="en-GB" dirty="0" smtClean="0"/>
              <a:t>TP:  What does this statement say?</a:t>
            </a:r>
            <a:endParaRPr lang="en-GB" dirty="0"/>
          </a:p>
          <a:p>
            <a:endParaRPr lang="en-GB" dirty="0" smtClean="0"/>
          </a:p>
          <a:p>
            <a:r>
              <a:rPr lang="en-GB" dirty="0" smtClean="0"/>
              <a:t>TP:  What can we convert these mixed numbers so we could convert them?</a:t>
            </a:r>
          </a:p>
          <a:p>
            <a:endParaRPr lang="en-GB" dirty="0"/>
          </a:p>
          <a:p>
            <a:r>
              <a:rPr lang="en-GB" dirty="0" smtClean="0"/>
              <a:t>TP:  Convert and answer the questions.</a:t>
            </a:r>
            <a:endParaRPr lang="en-GB" dirty="0"/>
          </a:p>
          <a:p>
            <a:endParaRPr lang="en-GB" dirty="0"/>
          </a:p>
        </p:txBody>
      </p:sp>
      <p:pic>
        <p:nvPicPr>
          <p:cNvPr id="8" name="Content Placeholder 7"/>
          <p:cNvPicPr>
            <a:picLocks noGrp="1" noChangeAspect="1"/>
          </p:cNvPicPr>
          <p:nvPr>
            <p:ph sz="half" idx="1"/>
          </p:nvPr>
        </p:nvPicPr>
        <p:blipFill>
          <a:blip r:embed="rId2"/>
          <a:stretch>
            <a:fillRect/>
          </a:stretch>
        </p:blipFill>
        <p:spPr>
          <a:xfrm>
            <a:off x="716280" y="2727960"/>
            <a:ext cx="5074920" cy="2057400"/>
          </a:xfrm>
          <a:prstGeom prst="rect">
            <a:avLst/>
          </a:prstGeom>
        </p:spPr>
      </p:pic>
    </p:spTree>
    <p:extLst>
      <p:ext uri="{BB962C8B-B14F-4D97-AF65-F5344CB8AC3E}">
        <p14:creationId xmlns:p14="http://schemas.microsoft.com/office/powerpoint/2010/main" val="32053857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3" name="Content Placeholder 2"/>
          <p:cNvSpPr>
            <a:spLocks noGrp="1"/>
          </p:cNvSpPr>
          <p:nvPr>
            <p:ph idx="1"/>
          </p:nvPr>
        </p:nvSpPr>
        <p:spPr/>
        <p:txBody>
          <a:bodyPr>
            <a:normAutofit/>
          </a:bodyPr>
          <a:lstStyle/>
          <a:p>
            <a:r>
              <a:rPr lang="en-GB" sz="3200" dirty="0" smtClean="0"/>
              <a:t>Chilli 1</a:t>
            </a:r>
          </a:p>
          <a:p>
            <a:endParaRPr lang="en-GB" sz="3200" dirty="0"/>
          </a:p>
          <a:p>
            <a:endParaRPr lang="en-GB" sz="3200" dirty="0" smtClean="0"/>
          </a:p>
          <a:p>
            <a:endParaRPr lang="en-GB" sz="3200" dirty="0"/>
          </a:p>
          <a:p>
            <a:r>
              <a:rPr lang="en-GB" sz="3200" dirty="0" smtClean="0"/>
              <a:t>Chilli 2 </a:t>
            </a:r>
            <a:endParaRPr lang="en-GB" sz="3200" dirty="0"/>
          </a:p>
        </p:txBody>
      </p:sp>
      <p:pic>
        <p:nvPicPr>
          <p:cNvPr id="4" name="Picture 3"/>
          <p:cNvPicPr>
            <a:picLocks noChangeAspect="1"/>
          </p:cNvPicPr>
          <p:nvPr/>
        </p:nvPicPr>
        <p:blipFill>
          <a:blip r:embed="rId2"/>
          <a:stretch>
            <a:fillRect/>
          </a:stretch>
        </p:blipFill>
        <p:spPr>
          <a:xfrm>
            <a:off x="2727960" y="1024731"/>
            <a:ext cx="8625840" cy="2800509"/>
          </a:xfrm>
          <a:prstGeom prst="rect">
            <a:avLst/>
          </a:prstGeom>
        </p:spPr>
      </p:pic>
      <p:pic>
        <p:nvPicPr>
          <p:cNvPr id="5" name="Picture 4"/>
          <p:cNvPicPr>
            <a:picLocks noChangeAspect="1"/>
          </p:cNvPicPr>
          <p:nvPr/>
        </p:nvPicPr>
        <p:blipFill>
          <a:blip r:embed="rId3"/>
          <a:stretch>
            <a:fillRect/>
          </a:stretch>
        </p:blipFill>
        <p:spPr>
          <a:xfrm>
            <a:off x="2583588" y="3505200"/>
            <a:ext cx="4563972" cy="3139440"/>
          </a:xfrm>
          <a:prstGeom prst="rect">
            <a:avLst/>
          </a:prstGeom>
        </p:spPr>
      </p:pic>
      <p:sp>
        <p:nvSpPr>
          <p:cNvPr id="6" name="TextBox 5"/>
          <p:cNvSpPr txBox="1"/>
          <p:nvPr/>
        </p:nvSpPr>
        <p:spPr>
          <a:xfrm>
            <a:off x="7726680" y="3718560"/>
            <a:ext cx="3840480" cy="2739211"/>
          </a:xfrm>
          <a:prstGeom prst="rect">
            <a:avLst/>
          </a:prstGeom>
          <a:noFill/>
        </p:spPr>
        <p:txBody>
          <a:bodyPr wrap="square" rtlCol="0">
            <a:spAutoFit/>
          </a:bodyPr>
          <a:lstStyle/>
          <a:p>
            <a:r>
              <a:rPr lang="en-GB" sz="3200" dirty="0" smtClean="0"/>
              <a:t>Chilli 3 – </a:t>
            </a:r>
            <a:r>
              <a:rPr lang="en-GB" sz="2000" dirty="0" smtClean="0"/>
              <a:t>Convert these mixed numbers into improper fractions</a:t>
            </a:r>
          </a:p>
          <a:p>
            <a:pPr marL="457200" indent="-457200">
              <a:buFont typeface="+mj-lt"/>
              <a:buAutoNum type="arabicPeriod"/>
            </a:pPr>
            <a:r>
              <a:rPr lang="en-GB" sz="2000" dirty="0" smtClean="0"/>
              <a:t>4, 1/6</a:t>
            </a:r>
          </a:p>
          <a:p>
            <a:pPr marL="457200" indent="-457200">
              <a:buFont typeface="+mj-lt"/>
              <a:buAutoNum type="arabicPeriod"/>
            </a:pPr>
            <a:r>
              <a:rPr lang="en-GB" sz="2000" dirty="0" smtClean="0"/>
              <a:t>4, 2/6</a:t>
            </a:r>
          </a:p>
          <a:p>
            <a:pPr marL="457200" indent="-457200">
              <a:buFont typeface="+mj-lt"/>
              <a:buAutoNum type="arabicPeriod"/>
            </a:pPr>
            <a:r>
              <a:rPr lang="en-GB" sz="2000" dirty="0" smtClean="0"/>
              <a:t>4, 3/6</a:t>
            </a:r>
          </a:p>
          <a:p>
            <a:pPr marL="457200" indent="-457200">
              <a:buFont typeface="+mj-lt"/>
              <a:buAutoNum type="arabicPeriod"/>
            </a:pPr>
            <a:r>
              <a:rPr lang="en-GB" sz="2000" dirty="0" smtClean="0"/>
              <a:t>4, 4/6</a:t>
            </a:r>
          </a:p>
          <a:p>
            <a:pPr marL="457200" indent="-457200">
              <a:buFont typeface="+mj-lt"/>
              <a:buAutoNum type="arabicPeriod"/>
            </a:pPr>
            <a:r>
              <a:rPr lang="en-GB" sz="2000" dirty="0" smtClean="0"/>
              <a:t>4, 5/6</a:t>
            </a:r>
            <a:endParaRPr lang="en-GB" sz="2000" dirty="0"/>
          </a:p>
          <a:p>
            <a:endParaRPr lang="en-GB" sz="2000" dirty="0" smtClean="0"/>
          </a:p>
        </p:txBody>
      </p:sp>
    </p:spTree>
    <p:extLst>
      <p:ext uri="{BB962C8B-B14F-4D97-AF65-F5344CB8AC3E}">
        <p14:creationId xmlns:p14="http://schemas.microsoft.com/office/powerpoint/2010/main" val="33668140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Extension</a:t>
            </a:r>
            <a:endParaRPr lang="en-GB" dirty="0"/>
          </a:p>
        </p:txBody>
      </p:sp>
      <p:pic>
        <p:nvPicPr>
          <p:cNvPr id="4" name="Content Placeholder 3"/>
          <p:cNvPicPr>
            <a:picLocks noGrp="1" noChangeAspect="1"/>
          </p:cNvPicPr>
          <p:nvPr>
            <p:ph idx="1"/>
          </p:nvPr>
        </p:nvPicPr>
        <p:blipFill>
          <a:blip r:embed="rId2"/>
          <a:stretch>
            <a:fillRect/>
          </a:stretch>
        </p:blipFill>
        <p:spPr>
          <a:xfrm>
            <a:off x="2166937" y="2729706"/>
            <a:ext cx="7858125" cy="2543175"/>
          </a:xfrm>
          <a:prstGeom prst="rect">
            <a:avLst/>
          </a:prstGeom>
        </p:spPr>
      </p:pic>
    </p:spTree>
    <p:extLst>
      <p:ext uri="{BB962C8B-B14F-4D97-AF65-F5344CB8AC3E}">
        <p14:creationId xmlns:p14="http://schemas.microsoft.com/office/powerpoint/2010/main" val="18065884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9556"/>
            <a:ext cx="10515600" cy="1325563"/>
          </a:xfrm>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sp>
        <p:nvSpPr>
          <p:cNvPr id="3" name="Content Placeholder 2"/>
          <p:cNvSpPr>
            <a:spLocks noGrp="1"/>
          </p:cNvSpPr>
          <p:nvPr>
            <p:ph idx="1"/>
          </p:nvPr>
        </p:nvSpPr>
        <p:spPr/>
        <p:txBody>
          <a:bodyPr>
            <a:normAutofit/>
          </a:bodyPr>
          <a:lstStyle/>
          <a:p>
            <a:r>
              <a:rPr lang="en-GB" sz="3200" dirty="0" smtClean="0"/>
              <a:t>Chilli 1</a:t>
            </a:r>
          </a:p>
          <a:p>
            <a:endParaRPr lang="en-GB" sz="3200" dirty="0"/>
          </a:p>
          <a:p>
            <a:endParaRPr lang="en-GB" sz="3200" dirty="0" smtClean="0"/>
          </a:p>
          <a:p>
            <a:endParaRPr lang="en-GB" sz="3200" dirty="0"/>
          </a:p>
          <a:p>
            <a:r>
              <a:rPr lang="en-GB" sz="3200" dirty="0" smtClean="0"/>
              <a:t>Chilli 2 </a:t>
            </a:r>
            <a:endParaRPr lang="en-GB" sz="3200" dirty="0"/>
          </a:p>
        </p:txBody>
      </p:sp>
      <p:pic>
        <p:nvPicPr>
          <p:cNvPr id="4" name="Picture 3"/>
          <p:cNvPicPr>
            <a:picLocks noChangeAspect="1"/>
          </p:cNvPicPr>
          <p:nvPr/>
        </p:nvPicPr>
        <p:blipFill>
          <a:blip r:embed="rId2"/>
          <a:stretch>
            <a:fillRect/>
          </a:stretch>
        </p:blipFill>
        <p:spPr>
          <a:xfrm>
            <a:off x="2834640" y="1200785"/>
            <a:ext cx="8625840" cy="2800509"/>
          </a:xfrm>
          <a:prstGeom prst="rect">
            <a:avLst/>
          </a:prstGeom>
        </p:spPr>
      </p:pic>
      <p:pic>
        <p:nvPicPr>
          <p:cNvPr id="5" name="Picture 4"/>
          <p:cNvPicPr>
            <a:picLocks noChangeAspect="1"/>
          </p:cNvPicPr>
          <p:nvPr/>
        </p:nvPicPr>
        <p:blipFill>
          <a:blip r:embed="rId3"/>
          <a:stretch>
            <a:fillRect/>
          </a:stretch>
        </p:blipFill>
        <p:spPr>
          <a:xfrm>
            <a:off x="2583588" y="3505200"/>
            <a:ext cx="4563972" cy="3139440"/>
          </a:xfrm>
          <a:prstGeom prst="rect">
            <a:avLst/>
          </a:prstGeom>
        </p:spPr>
      </p:pic>
      <p:sp>
        <p:nvSpPr>
          <p:cNvPr id="6" name="TextBox 5"/>
          <p:cNvSpPr txBox="1"/>
          <p:nvPr/>
        </p:nvSpPr>
        <p:spPr>
          <a:xfrm>
            <a:off x="7726680" y="3718560"/>
            <a:ext cx="3840480" cy="2739211"/>
          </a:xfrm>
          <a:prstGeom prst="rect">
            <a:avLst/>
          </a:prstGeom>
          <a:noFill/>
        </p:spPr>
        <p:txBody>
          <a:bodyPr wrap="square" rtlCol="0">
            <a:spAutoFit/>
          </a:bodyPr>
          <a:lstStyle/>
          <a:p>
            <a:r>
              <a:rPr lang="en-GB" sz="3200" dirty="0" smtClean="0"/>
              <a:t>Chilli 3 – </a:t>
            </a:r>
            <a:r>
              <a:rPr lang="en-GB" sz="2000" dirty="0" smtClean="0"/>
              <a:t>Convert these mixed numbers into improper fractions</a:t>
            </a:r>
          </a:p>
          <a:p>
            <a:pPr marL="457200" indent="-457200">
              <a:buFont typeface="+mj-lt"/>
              <a:buAutoNum type="arabicPeriod"/>
            </a:pPr>
            <a:r>
              <a:rPr lang="en-GB" sz="2000" dirty="0" smtClean="0"/>
              <a:t>4, 1/6 = </a:t>
            </a:r>
            <a:r>
              <a:rPr lang="en-GB" sz="2000" dirty="0" smtClean="0">
                <a:solidFill>
                  <a:srgbClr val="FF0000"/>
                </a:solidFill>
              </a:rPr>
              <a:t>25/6</a:t>
            </a:r>
            <a:endParaRPr lang="en-GB" sz="2000" dirty="0" smtClean="0"/>
          </a:p>
          <a:p>
            <a:pPr marL="457200" indent="-457200">
              <a:buFont typeface="+mj-lt"/>
              <a:buAutoNum type="arabicPeriod"/>
            </a:pPr>
            <a:r>
              <a:rPr lang="en-GB" sz="2000" dirty="0" smtClean="0"/>
              <a:t>4, 2/6 = </a:t>
            </a:r>
            <a:r>
              <a:rPr lang="en-GB" sz="2000" dirty="0" smtClean="0">
                <a:solidFill>
                  <a:srgbClr val="FF0000"/>
                </a:solidFill>
              </a:rPr>
              <a:t>26/6</a:t>
            </a:r>
            <a:endParaRPr lang="en-GB" sz="2000" dirty="0" smtClean="0"/>
          </a:p>
          <a:p>
            <a:pPr marL="457200" indent="-457200">
              <a:buFont typeface="+mj-lt"/>
              <a:buAutoNum type="arabicPeriod"/>
            </a:pPr>
            <a:r>
              <a:rPr lang="en-GB" sz="2000" dirty="0" smtClean="0"/>
              <a:t>4, 3/6 = </a:t>
            </a:r>
            <a:r>
              <a:rPr lang="en-GB" sz="2000" dirty="0" smtClean="0">
                <a:solidFill>
                  <a:srgbClr val="FF0000"/>
                </a:solidFill>
              </a:rPr>
              <a:t>27/6</a:t>
            </a:r>
            <a:endParaRPr lang="en-GB" sz="2000" dirty="0" smtClean="0"/>
          </a:p>
          <a:p>
            <a:pPr marL="457200" indent="-457200">
              <a:buFont typeface="+mj-lt"/>
              <a:buAutoNum type="arabicPeriod"/>
            </a:pPr>
            <a:r>
              <a:rPr lang="en-GB" sz="2000" dirty="0" smtClean="0"/>
              <a:t>4, 4/6 = </a:t>
            </a:r>
            <a:r>
              <a:rPr lang="en-GB" sz="2000" dirty="0" smtClean="0">
                <a:solidFill>
                  <a:srgbClr val="FF0000"/>
                </a:solidFill>
              </a:rPr>
              <a:t>28/6</a:t>
            </a:r>
            <a:endParaRPr lang="en-GB" sz="2000" dirty="0" smtClean="0"/>
          </a:p>
          <a:p>
            <a:pPr marL="457200" indent="-457200">
              <a:buFont typeface="+mj-lt"/>
              <a:buAutoNum type="arabicPeriod"/>
            </a:pPr>
            <a:r>
              <a:rPr lang="en-GB" sz="2000" dirty="0" smtClean="0"/>
              <a:t>4, 5/6 = </a:t>
            </a:r>
            <a:r>
              <a:rPr lang="en-GB" sz="2000" dirty="0" smtClean="0">
                <a:solidFill>
                  <a:srgbClr val="FF0000"/>
                </a:solidFill>
              </a:rPr>
              <a:t>29/6</a:t>
            </a:r>
            <a:endParaRPr lang="en-GB" sz="2000" dirty="0"/>
          </a:p>
          <a:p>
            <a:endParaRPr lang="en-GB" sz="2000" dirty="0" smtClean="0"/>
          </a:p>
        </p:txBody>
      </p:sp>
      <p:sp>
        <p:nvSpPr>
          <p:cNvPr id="7" name="TextBox 6"/>
          <p:cNvSpPr txBox="1"/>
          <p:nvPr/>
        </p:nvSpPr>
        <p:spPr>
          <a:xfrm>
            <a:off x="5349240" y="1690688"/>
            <a:ext cx="502920" cy="646331"/>
          </a:xfrm>
          <a:prstGeom prst="rect">
            <a:avLst/>
          </a:prstGeom>
          <a:noFill/>
        </p:spPr>
        <p:txBody>
          <a:bodyPr wrap="square" rtlCol="0">
            <a:spAutoFit/>
          </a:bodyPr>
          <a:lstStyle/>
          <a:p>
            <a:r>
              <a:rPr lang="en-GB" u="sng" dirty="0" smtClean="0">
                <a:solidFill>
                  <a:srgbClr val="FF0000"/>
                </a:solidFill>
              </a:rPr>
              <a:t>7</a:t>
            </a:r>
          </a:p>
          <a:p>
            <a:r>
              <a:rPr lang="en-GB" dirty="0" smtClean="0">
                <a:solidFill>
                  <a:srgbClr val="FF0000"/>
                </a:solidFill>
              </a:rPr>
              <a:t>4</a:t>
            </a:r>
            <a:endParaRPr lang="en-GB" dirty="0">
              <a:solidFill>
                <a:srgbClr val="FF0000"/>
              </a:solidFill>
            </a:endParaRPr>
          </a:p>
        </p:txBody>
      </p:sp>
      <p:sp>
        <p:nvSpPr>
          <p:cNvPr id="8" name="TextBox 7"/>
          <p:cNvSpPr txBox="1"/>
          <p:nvPr/>
        </p:nvSpPr>
        <p:spPr>
          <a:xfrm>
            <a:off x="8671560" y="1796891"/>
            <a:ext cx="411480" cy="646331"/>
          </a:xfrm>
          <a:prstGeom prst="rect">
            <a:avLst/>
          </a:prstGeom>
          <a:noFill/>
        </p:spPr>
        <p:txBody>
          <a:bodyPr wrap="square" rtlCol="0">
            <a:spAutoFit/>
          </a:bodyPr>
          <a:lstStyle/>
          <a:p>
            <a:r>
              <a:rPr lang="en-GB" u="sng" dirty="0" smtClean="0">
                <a:solidFill>
                  <a:srgbClr val="FF0000"/>
                </a:solidFill>
              </a:rPr>
              <a:t>7</a:t>
            </a:r>
          </a:p>
          <a:p>
            <a:r>
              <a:rPr lang="en-GB" dirty="0">
                <a:solidFill>
                  <a:srgbClr val="FF0000"/>
                </a:solidFill>
              </a:rPr>
              <a:t>3</a:t>
            </a:r>
          </a:p>
        </p:txBody>
      </p:sp>
      <p:sp>
        <p:nvSpPr>
          <p:cNvPr id="9" name="TextBox 8"/>
          <p:cNvSpPr txBox="1"/>
          <p:nvPr/>
        </p:nvSpPr>
        <p:spPr>
          <a:xfrm>
            <a:off x="11567160" y="1690688"/>
            <a:ext cx="487680" cy="646331"/>
          </a:xfrm>
          <a:prstGeom prst="rect">
            <a:avLst/>
          </a:prstGeom>
          <a:noFill/>
        </p:spPr>
        <p:txBody>
          <a:bodyPr wrap="square" rtlCol="0">
            <a:spAutoFit/>
          </a:bodyPr>
          <a:lstStyle/>
          <a:p>
            <a:r>
              <a:rPr lang="en-GB" u="sng" dirty="0" smtClean="0">
                <a:solidFill>
                  <a:srgbClr val="FF0000"/>
                </a:solidFill>
              </a:rPr>
              <a:t>17</a:t>
            </a:r>
          </a:p>
          <a:p>
            <a:r>
              <a:rPr lang="en-GB" dirty="0" smtClean="0">
                <a:solidFill>
                  <a:srgbClr val="FF0000"/>
                </a:solidFill>
              </a:rPr>
              <a:t> 5</a:t>
            </a:r>
            <a:endParaRPr lang="en-GB" dirty="0">
              <a:solidFill>
                <a:srgbClr val="FF0000"/>
              </a:solidFill>
            </a:endParaRPr>
          </a:p>
        </p:txBody>
      </p:sp>
      <p:sp>
        <p:nvSpPr>
          <p:cNvPr id="10" name="TextBox 9"/>
          <p:cNvSpPr txBox="1"/>
          <p:nvPr/>
        </p:nvSpPr>
        <p:spPr>
          <a:xfrm>
            <a:off x="4069080" y="4267200"/>
            <a:ext cx="502920" cy="646331"/>
          </a:xfrm>
          <a:prstGeom prst="rect">
            <a:avLst/>
          </a:prstGeom>
          <a:noFill/>
        </p:spPr>
        <p:txBody>
          <a:bodyPr wrap="square" rtlCol="0">
            <a:spAutoFit/>
          </a:bodyPr>
          <a:lstStyle/>
          <a:p>
            <a:r>
              <a:rPr lang="en-GB" u="sng" dirty="0" smtClean="0">
                <a:solidFill>
                  <a:srgbClr val="FF0000"/>
                </a:solidFill>
              </a:rPr>
              <a:t>17</a:t>
            </a:r>
          </a:p>
          <a:p>
            <a:r>
              <a:rPr lang="en-GB" dirty="0">
                <a:solidFill>
                  <a:srgbClr val="FF0000"/>
                </a:solidFill>
              </a:rPr>
              <a:t> </a:t>
            </a:r>
            <a:r>
              <a:rPr lang="en-GB" dirty="0" smtClean="0">
                <a:solidFill>
                  <a:srgbClr val="FF0000"/>
                </a:solidFill>
              </a:rPr>
              <a:t>6</a:t>
            </a:r>
            <a:endParaRPr lang="en-GB" dirty="0">
              <a:solidFill>
                <a:srgbClr val="FF0000"/>
              </a:solidFill>
            </a:endParaRPr>
          </a:p>
        </p:txBody>
      </p:sp>
      <p:sp>
        <p:nvSpPr>
          <p:cNvPr id="11" name="TextBox 10"/>
          <p:cNvSpPr txBox="1"/>
          <p:nvPr/>
        </p:nvSpPr>
        <p:spPr>
          <a:xfrm>
            <a:off x="5852160" y="4001294"/>
            <a:ext cx="609600" cy="646331"/>
          </a:xfrm>
          <a:prstGeom prst="rect">
            <a:avLst/>
          </a:prstGeom>
          <a:noFill/>
        </p:spPr>
        <p:txBody>
          <a:bodyPr wrap="square" rtlCol="0">
            <a:spAutoFit/>
          </a:bodyPr>
          <a:lstStyle/>
          <a:p>
            <a:r>
              <a:rPr lang="en-GB" u="sng" dirty="0" smtClean="0">
                <a:solidFill>
                  <a:srgbClr val="FF0000"/>
                </a:solidFill>
              </a:rPr>
              <a:t>17</a:t>
            </a:r>
          </a:p>
          <a:p>
            <a:r>
              <a:rPr lang="en-GB" dirty="0">
                <a:solidFill>
                  <a:srgbClr val="FF0000"/>
                </a:solidFill>
              </a:rPr>
              <a:t> </a:t>
            </a:r>
            <a:r>
              <a:rPr lang="en-GB" dirty="0" smtClean="0">
                <a:solidFill>
                  <a:srgbClr val="FF0000"/>
                </a:solidFill>
              </a:rPr>
              <a:t>4</a:t>
            </a:r>
            <a:endParaRPr lang="en-GB" dirty="0">
              <a:solidFill>
                <a:srgbClr val="FF0000"/>
              </a:solidFill>
            </a:endParaRPr>
          </a:p>
        </p:txBody>
      </p:sp>
      <p:sp>
        <p:nvSpPr>
          <p:cNvPr id="12" name="TextBox 11"/>
          <p:cNvSpPr txBox="1"/>
          <p:nvPr/>
        </p:nvSpPr>
        <p:spPr>
          <a:xfrm>
            <a:off x="3771900" y="5222081"/>
            <a:ext cx="594360" cy="646331"/>
          </a:xfrm>
          <a:prstGeom prst="rect">
            <a:avLst/>
          </a:prstGeom>
          <a:noFill/>
        </p:spPr>
        <p:txBody>
          <a:bodyPr wrap="square" rtlCol="0">
            <a:spAutoFit/>
          </a:bodyPr>
          <a:lstStyle/>
          <a:p>
            <a:r>
              <a:rPr lang="en-GB" u="sng" dirty="0">
                <a:solidFill>
                  <a:srgbClr val="FF0000"/>
                </a:solidFill>
              </a:rPr>
              <a:t>2</a:t>
            </a:r>
            <a:r>
              <a:rPr lang="en-GB" u="sng" smtClean="0">
                <a:solidFill>
                  <a:srgbClr val="FF0000"/>
                </a:solidFill>
              </a:rPr>
              <a:t>7</a:t>
            </a:r>
            <a:endParaRPr lang="en-GB" u="sng" dirty="0" smtClean="0">
              <a:solidFill>
                <a:srgbClr val="FF0000"/>
              </a:solidFill>
            </a:endParaRPr>
          </a:p>
          <a:p>
            <a:r>
              <a:rPr lang="en-GB" dirty="0">
                <a:solidFill>
                  <a:srgbClr val="FF0000"/>
                </a:solidFill>
              </a:rPr>
              <a:t> 5</a:t>
            </a:r>
          </a:p>
        </p:txBody>
      </p:sp>
      <p:sp>
        <p:nvSpPr>
          <p:cNvPr id="13" name="TextBox 12"/>
          <p:cNvSpPr txBox="1"/>
          <p:nvPr/>
        </p:nvSpPr>
        <p:spPr>
          <a:xfrm>
            <a:off x="5852160" y="5324037"/>
            <a:ext cx="609600" cy="646331"/>
          </a:xfrm>
          <a:prstGeom prst="rect">
            <a:avLst/>
          </a:prstGeom>
          <a:noFill/>
        </p:spPr>
        <p:txBody>
          <a:bodyPr wrap="square" rtlCol="0">
            <a:spAutoFit/>
          </a:bodyPr>
          <a:lstStyle/>
          <a:p>
            <a:r>
              <a:rPr lang="en-GB" u="sng" dirty="0" smtClean="0">
                <a:solidFill>
                  <a:srgbClr val="FF0000"/>
                </a:solidFill>
              </a:rPr>
              <a:t>20</a:t>
            </a:r>
          </a:p>
          <a:p>
            <a:r>
              <a:rPr lang="en-GB" dirty="0">
                <a:solidFill>
                  <a:srgbClr val="FF0000"/>
                </a:solidFill>
              </a:rPr>
              <a:t> </a:t>
            </a:r>
            <a:r>
              <a:rPr lang="en-GB" dirty="0" smtClean="0">
                <a:solidFill>
                  <a:srgbClr val="FF0000"/>
                </a:solidFill>
              </a:rPr>
              <a:t>3</a:t>
            </a:r>
            <a:endParaRPr lang="en-GB" dirty="0">
              <a:solidFill>
                <a:srgbClr val="FF0000"/>
              </a:solidFill>
            </a:endParaRPr>
          </a:p>
        </p:txBody>
      </p:sp>
    </p:spTree>
    <p:extLst>
      <p:ext uri="{BB962C8B-B14F-4D97-AF65-F5344CB8AC3E}">
        <p14:creationId xmlns:p14="http://schemas.microsoft.com/office/powerpoint/2010/main" val="275353429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Extension</a:t>
            </a:r>
            <a:endParaRPr lang="en-GB" dirty="0"/>
          </a:p>
        </p:txBody>
      </p:sp>
      <p:pic>
        <p:nvPicPr>
          <p:cNvPr id="4" name="Content Placeholder 3"/>
          <p:cNvPicPr>
            <a:picLocks noGrp="1" noChangeAspect="1"/>
          </p:cNvPicPr>
          <p:nvPr>
            <p:ph idx="1"/>
          </p:nvPr>
        </p:nvPicPr>
        <p:blipFill>
          <a:blip r:embed="rId2"/>
          <a:stretch>
            <a:fillRect/>
          </a:stretch>
        </p:blipFill>
        <p:spPr>
          <a:xfrm>
            <a:off x="2166937" y="2729706"/>
            <a:ext cx="7858125" cy="2543175"/>
          </a:xfrm>
          <a:prstGeom prst="rect">
            <a:avLst/>
          </a:prstGeom>
        </p:spPr>
      </p:pic>
      <p:pic>
        <p:nvPicPr>
          <p:cNvPr id="3" name="Picture 2"/>
          <p:cNvPicPr>
            <a:picLocks noChangeAspect="1"/>
          </p:cNvPicPr>
          <p:nvPr/>
        </p:nvPicPr>
        <p:blipFill>
          <a:blip r:embed="rId3"/>
          <a:stretch>
            <a:fillRect/>
          </a:stretch>
        </p:blipFill>
        <p:spPr>
          <a:xfrm>
            <a:off x="3705224" y="1690688"/>
            <a:ext cx="4781550" cy="809625"/>
          </a:xfrm>
          <a:prstGeom prst="rect">
            <a:avLst/>
          </a:prstGeom>
        </p:spPr>
      </p:pic>
    </p:spTree>
    <p:extLst>
      <p:ext uri="{BB962C8B-B14F-4D97-AF65-F5344CB8AC3E}">
        <p14:creationId xmlns:p14="http://schemas.microsoft.com/office/powerpoint/2010/main" val="31177950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838200" y="1818164"/>
            <a:ext cx="2657475" cy="3848100"/>
          </a:xfrm>
          <a:prstGeom prst="rect">
            <a:avLst/>
          </a:prstGeom>
        </p:spPr>
      </p:pic>
      <p:pic>
        <p:nvPicPr>
          <p:cNvPr id="5" name="Picture 4"/>
          <p:cNvPicPr>
            <a:picLocks noChangeAspect="1"/>
          </p:cNvPicPr>
          <p:nvPr/>
        </p:nvPicPr>
        <p:blipFill>
          <a:blip r:embed="rId3"/>
          <a:stretch>
            <a:fillRect/>
          </a:stretch>
        </p:blipFill>
        <p:spPr>
          <a:xfrm>
            <a:off x="3877627" y="1818164"/>
            <a:ext cx="2638425" cy="3838575"/>
          </a:xfrm>
          <a:prstGeom prst="rect">
            <a:avLst/>
          </a:prstGeom>
        </p:spPr>
      </p:pic>
      <p:pic>
        <p:nvPicPr>
          <p:cNvPr id="6" name="Picture 5"/>
          <p:cNvPicPr>
            <a:picLocks noChangeAspect="1"/>
          </p:cNvPicPr>
          <p:nvPr/>
        </p:nvPicPr>
        <p:blipFill>
          <a:blip r:embed="rId4"/>
          <a:stretch>
            <a:fillRect/>
          </a:stretch>
        </p:blipFill>
        <p:spPr>
          <a:xfrm>
            <a:off x="6639877" y="1690688"/>
            <a:ext cx="5384483" cy="1476375"/>
          </a:xfrm>
          <a:prstGeom prst="rect">
            <a:avLst/>
          </a:prstGeom>
        </p:spPr>
      </p:pic>
      <p:pic>
        <p:nvPicPr>
          <p:cNvPr id="7" name="Picture 6"/>
          <p:cNvPicPr>
            <a:picLocks noChangeAspect="1"/>
          </p:cNvPicPr>
          <p:nvPr/>
        </p:nvPicPr>
        <p:blipFill>
          <a:blip r:embed="rId5"/>
          <a:stretch>
            <a:fillRect/>
          </a:stretch>
        </p:blipFill>
        <p:spPr>
          <a:xfrm>
            <a:off x="6639877" y="3737451"/>
            <a:ext cx="4810125" cy="1482257"/>
          </a:xfrm>
          <a:prstGeom prst="rect">
            <a:avLst/>
          </a:prstGeom>
        </p:spPr>
      </p:pic>
    </p:spTree>
    <p:extLst>
      <p:ext uri="{BB962C8B-B14F-4D97-AF65-F5344CB8AC3E}">
        <p14:creationId xmlns:p14="http://schemas.microsoft.com/office/powerpoint/2010/main" val="36715787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407670" y="1690688"/>
            <a:ext cx="7962900" cy="3895725"/>
          </a:xfrm>
          <a:prstGeom prst="rect">
            <a:avLst/>
          </a:prstGeom>
        </p:spPr>
      </p:pic>
      <p:pic>
        <p:nvPicPr>
          <p:cNvPr id="5" name="Picture 4"/>
          <p:cNvPicPr>
            <a:picLocks noChangeAspect="1"/>
          </p:cNvPicPr>
          <p:nvPr/>
        </p:nvPicPr>
        <p:blipFill>
          <a:blip r:embed="rId3"/>
          <a:stretch>
            <a:fillRect/>
          </a:stretch>
        </p:blipFill>
        <p:spPr>
          <a:xfrm>
            <a:off x="210502" y="5422582"/>
            <a:ext cx="7534275" cy="1285875"/>
          </a:xfrm>
          <a:prstGeom prst="rect">
            <a:avLst/>
          </a:prstGeom>
        </p:spPr>
      </p:pic>
      <p:pic>
        <p:nvPicPr>
          <p:cNvPr id="6" name="Picture 5"/>
          <p:cNvPicPr>
            <a:picLocks noChangeAspect="1"/>
          </p:cNvPicPr>
          <p:nvPr/>
        </p:nvPicPr>
        <p:blipFill>
          <a:blip r:embed="rId4"/>
          <a:stretch>
            <a:fillRect/>
          </a:stretch>
        </p:blipFill>
        <p:spPr>
          <a:xfrm>
            <a:off x="7839075" y="5518785"/>
            <a:ext cx="4352925" cy="1257300"/>
          </a:xfrm>
          <a:prstGeom prst="rect">
            <a:avLst/>
          </a:prstGeom>
        </p:spPr>
      </p:pic>
    </p:spTree>
    <p:extLst>
      <p:ext uri="{BB962C8B-B14F-4D97-AF65-F5344CB8AC3E}">
        <p14:creationId xmlns:p14="http://schemas.microsoft.com/office/powerpoint/2010/main" val="267013855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LO</a:t>
            </a:r>
            <a:r>
              <a:rPr lang="en-GB" dirty="0"/>
              <a:t>: To convert mixed numbers to improper fractions</a:t>
            </a:r>
            <a:br>
              <a:rPr lang="en-GB" dirty="0"/>
            </a:br>
            <a:endParaRPr lang="en-GB" dirty="0"/>
          </a:p>
        </p:txBody>
      </p:sp>
      <p:graphicFrame>
        <p:nvGraphicFramePr>
          <p:cNvPr id="4" name="Content Placeholder 3"/>
          <p:cNvGraphicFramePr>
            <a:graphicFrameLocks noGrp="1"/>
          </p:cNvGraphicFramePr>
          <p:nvPr>
            <p:ph idx="1"/>
          </p:nvPr>
        </p:nvGraphicFramePr>
        <p:xfrm>
          <a:off x="1310640" y="1690687"/>
          <a:ext cx="9860279" cy="4887914"/>
        </p:xfrm>
        <a:graphic>
          <a:graphicData uri="http://schemas.openxmlformats.org/drawingml/2006/table">
            <a:tbl>
              <a:tblPr firstRow="1" firstCol="1" bandRow="1"/>
              <a:tblGrid>
                <a:gridCol w="7779310">
                  <a:extLst>
                    <a:ext uri="{9D8B030D-6E8A-4147-A177-3AD203B41FA5}">
                      <a16:colId xmlns:a16="http://schemas.microsoft.com/office/drawing/2014/main" val="1440259726"/>
                    </a:ext>
                  </a:extLst>
                </a:gridCol>
                <a:gridCol w="2080969">
                  <a:extLst>
                    <a:ext uri="{9D8B030D-6E8A-4147-A177-3AD203B41FA5}">
                      <a16:colId xmlns:a16="http://schemas.microsoft.com/office/drawing/2014/main" val="659624258"/>
                    </a:ext>
                  </a:extLst>
                </a:gridCol>
              </a:tblGrid>
              <a:tr h="974408">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36043529"/>
                  </a:ext>
                </a:extLst>
              </a:tr>
              <a:tr h="974408">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problems and reason about converting mixed numbers into improper fractions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725365"/>
                  </a:ext>
                </a:extLst>
              </a:tr>
              <a:tr h="649605">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I can convert mixed numbers into improper fractions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9673028"/>
                  </a:ext>
                </a:extLst>
              </a:tr>
              <a:tr h="649605">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Most of us will: I can convert mixed numbers into improper fractions using diagrams to help me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0845118"/>
                  </a:ext>
                </a:extLst>
              </a:tr>
              <a:tr h="974408">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All of us will: I can colour the bar models to represent a mixed number and use these to convert it into an improper fraction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3497154"/>
                  </a:ext>
                </a:extLst>
              </a:tr>
            </a:tbl>
          </a:graphicData>
        </a:graphic>
      </p:graphicFrame>
    </p:spTree>
    <p:extLst>
      <p:ext uri="{BB962C8B-B14F-4D97-AF65-F5344CB8AC3E}">
        <p14:creationId xmlns:p14="http://schemas.microsoft.com/office/powerpoint/2010/main" val="14574639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REFLECTION - LO</a:t>
            </a:r>
            <a:r>
              <a:rPr lang="en-GB" dirty="0"/>
              <a:t>: To convert mixed numbers to improper fractions</a:t>
            </a:r>
            <a:br>
              <a:rPr lang="en-GB" dirty="0"/>
            </a:br>
            <a:endParaRPr lang="en-GB" dirty="0"/>
          </a:p>
        </p:txBody>
      </p:sp>
      <p:sp>
        <p:nvSpPr>
          <p:cNvPr id="3" name="Content Placeholder 2"/>
          <p:cNvSpPr>
            <a:spLocks noGrp="1"/>
          </p:cNvSpPr>
          <p:nvPr>
            <p:ph idx="1"/>
          </p:nvPr>
        </p:nvSpPr>
        <p:spPr/>
        <p:txBody>
          <a:bodyPr>
            <a:normAutofit/>
          </a:bodyPr>
          <a:lstStyle/>
          <a:p>
            <a:r>
              <a:rPr lang="en-GB" sz="3200" dirty="0" smtClean="0"/>
              <a:t>SELF ASSESSEMENT</a:t>
            </a:r>
            <a:endParaRPr lang="en-GB" sz="3200" dirty="0"/>
          </a:p>
        </p:txBody>
      </p:sp>
    </p:spTree>
    <p:extLst>
      <p:ext uri="{BB962C8B-B14F-4D97-AF65-F5344CB8AC3E}">
        <p14:creationId xmlns:p14="http://schemas.microsoft.com/office/powerpoint/2010/main" val="35145065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9638959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English – Traditional Stories</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28060607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Introduction</a:t>
            </a:r>
            <a:endParaRPr lang="en-GB" dirty="0"/>
          </a:p>
        </p:txBody>
      </p:sp>
      <p:sp>
        <p:nvSpPr>
          <p:cNvPr id="5" name="Content Placeholder 4"/>
          <p:cNvSpPr>
            <a:spLocks noGrp="1"/>
          </p:cNvSpPr>
          <p:nvPr>
            <p:ph idx="1"/>
          </p:nvPr>
        </p:nvSpPr>
        <p:spPr/>
        <p:txBody>
          <a:bodyPr/>
          <a:lstStyle/>
          <a:p>
            <a:r>
              <a:rPr lang="en-GB" dirty="0" smtClean="0"/>
              <a:t>The genre we will be focusing on for 2 weeks is Traditional Tales.</a:t>
            </a:r>
          </a:p>
          <a:p>
            <a:r>
              <a:rPr lang="en-GB" dirty="0" smtClean="0"/>
              <a:t>We will be focusing on the Traditional Tale of the ‘Firebird’.</a:t>
            </a:r>
          </a:p>
          <a:p>
            <a:r>
              <a:rPr lang="en-GB" dirty="0" smtClean="0"/>
              <a:t>We will be focusing on grammar of: Fronted adverbials, parenthesis, relative clauses, Inverted commas and complex sentences and descriptive/figurative language.</a:t>
            </a:r>
          </a:p>
          <a:p>
            <a:r>
              <a:rPr lang="en-GB" dirty="0" smtClean="0"/>
              <a:t>You will be asked to rewrite the story of ‘Firebird’.</a:t>
            </a:r>
          </a:p>
          <a:p>
            <a:r>
              <a:rPr lang="en-GB" dirty="0" smtClean="0"/>
              <a:t>Group A will change: Setting, characters, Firebird and main animal</a:t>
            </a:r>
          </a:p>
          <a:p>
            <a:r>
              <a:rPr lang="en-GB" dirty="0" smtClean="0"/>
              <a:t>Group B will change: Setting and characters</a:t>
            </a:r>
          </a:p>
          <a:p>
            <a:r>
              <a:rPr lang="en-GB" dirty="0" smtClean="0"/>
              <a:t>Group C will rewrite the story.</a:t>
            </a:r>
            <a:endParaRPr lang="en-GB" dirty="0"/>
          </a:p>
        </p:txBody>
      </p:sp>
    </p:spTree>
    <p:extLst>
      <p:ext uri="{BB962C8B-B14F-4D97-AF65-F5344CB8AC3E}">
        <p14:creationId xmlns:p14="http://schemas.microsoft.com/office/powerpoint/2010/main" val="10753646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a:bodyPr>
          <a:lstStyle/>
          <a:p>
            <a:r>
              <a:rPr lang="en-GB" sz="3200" dirty="0" smtClean="0"/>
              <a:t>Traditional tales are stories that have been told and retold for many years. Often they are passed down through generations. Therefore, they become a story that many people know. There are often lots of different versions of the same story.</a:t>
            </a:r>
          </a:p>
          <a:p>
            <a:endParaRPr lang="en-GB" sz="3200" dirty="0" smtClean="0"/>
          </a:p>
          <a:p>
            <a:r>
              <a:rPr lang="en-GB" sz="3200" dirty="0" smtClean="0"/>
              <a:t>Traditional tales are also known as fairy stories or fairy tales.</a:t>
            </a:r>
          </a:p>
          <a:p>
            <a:endParaRPr lang="en-GB" sz="3200" dirty="0"/>
          </a:p>
        </p:txBody>
      </p:sp>
    </p:spTree>
    <p:extLst>
      <p:ext uri="{BB962C8B-B14F-4D97-AF65-F5344CB8AC3E}">
        <p14:creationId xmlns:p14="http://schemas.microsoft.com/office/powerpoint/2010/main" val="42202728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fontScale="92500" lnSpcReduction="20000"/>
          </a:bodyPr>
          <a:lstStyle/>
          <a:p>
            <a:pPr marL="0" indent="0" algn="ctr">
              <a:lnSpc>
                <a:spcPct val="107000"/>
              </a:lnSpc>
              <a:spcAft>
                <a:spcPts val="800"/>
              </a:spcAft>
              <a:buNone/>
            </a:pPr>
            <a:r>
              <a:rPr lang="en-GB" sz="8800" dirty="0" smtClean="0">
                <a:effectLst/>
                <a:latin typeface="Comic Sans MS" panose="030F0702030302020204" pitchFamily="66" charset="0"/>
                <a:ea typeface="Calibri" panose="020F0502020204030204" pitchFamily="34" charset="0"/>
                <a:cs typeface="Times New Roman" panose="02020603050405020304" pitchFamily="18" charset="0"/>
              </a:rPr>
              <a:t>Traditional Tales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4400" dirty="0" smtClean="0">
                <a:effectLst/>
                <a:latin typeface="Comic Sans MS" panose="030F0702030302020204" pitchFamily="66" charset="0"/>
                <a:ea typeface="Calibri" panose="020F0502020204030204" pitchFamily="34" charset="0"/>
                <a:cs typeface="Times New Roman" panose="02020603050405020304" pitchFamily="18" charset="0"/>
              </a:rPr>
              <a:t>Core Features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A simple beginning, series of events in the middle leading to a predictable outcome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Details and descriptions support the plot</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The story is for telling and re-telling</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GB" sz="3200" dirty="0"/>
          </a:p>
        </p:txBody>
      </p:sp>
    </p:spTree>
    <p:extLst>
      <p:ext uri="{BB962C8B-B14F-4D97-AF65-F5344CB8AC3E}">
        <p14:creationId xmlns:p14="http://schemas.microsoft.com/office/powerpoint/2010/main" val="34621206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fontScale="70000" lnSpcReduction="20000"/>
          </a:bodyPr>
          <a:lstStyle/>
          <a:p>
            <a:pPr marL="0" indent="0" algn="ctr">
              <a:buNone/>
            </a:pPr>
            <a:r>
              <a:rPr lang="en-GB" sz="3200" b="1" u="sng" dirty="0" smtClean="0"/>
              <a:t>Language Features</a:t>
            </a:r>
          </a:p>
          <a:p>
            <a:pPr marL="0" indent="0">
              <a:buNone/>
            </a:pPr>
            <a:r>
              <a:rPr lang="en-GB" sz="3200" dirty="0" smtClean="0"/>
              <a:t>•	A simple traditional opening e.g. one day, once upon a time, Long, long ago</a:t>
            </a:r>
          </a:p>
          <a:p>
            <a:pPr marL="0" indent="0">
              <a:buNone/>
            </a:pPr>
            <a:r>
              <a:rPr lang="en-GB" sz="3200" dirty="0" smtClean="0"/>
              <a:t>•	A simple traditional ending e.g. And they lived happily ever after, always keep your promises</a:t>
            </a:r>
          </a:p>
          <a:p>
            <a:pPr marL="0" indent="0">
              <a:buNone/>
            </a:pPr>
            <a:r>
              <a:rPr lang="en-GB" sz="3200" dirty="0" smtClean="0"/>
              <a:t>•	Evil Characters.</a:t>
            </a:r>
          </a:p>
          <a:p>
            <a:pPr marL="0" indent="0">
              <a:buNone/>
            </a:pPr>
            <a:r>
              <a:rPr lang="en-GB" sz="3200" dirty="0" smtClean="0"/>
              <a:t>•	Characters are often foolish or play tricks</a:t>
            </a:r>
          </a:p>
          <a:p>
            <a:pPr marL="0" indent="0">
              <a:buNone/>
            </a:pPr>
            <a:r>
              <a:rPr lang="en-GB" sz="3200" dirty="0" smtClean="0"/>
              <a:t>•	Animals have human attributes</a:t>
            </a:r>
          </a:p>
          <a:p>
            <a:pPr marL="0" indent="0">
              <a:buNone/>
            </a:pPr>
            <a:r>
              <a:rPr lang="en-GB" sz="3200" dirty="0" smtClean="0"/>
              <a:t>•	People are stereotyped e.g. princesses are pretty</a:t>
            </a:r>
          </a:p>
          <a:p>
            <a:pPr marL="0" indent="0">
              <a:buNone/>
            </a:pPr>
            <a:r>
              <a:rPr lang="en-GB" sz="3200" dirty="0" smtClean="0"/>
              <a:t>•	The number 3 is important e.g. three bears</a:t>
            </a:r>
          </a:p>
          <a:p>
            <a:pPr marL="0" indent="0">
              <a:buNone/>
            </a:pPr>
            <a:r>
              <a:rPr lang="en-GB" sz="3200" dirty="0" smtClean="0"/>
              <a:t>•	Magical or supernatural forces e.g. fairies</a:t>
            </a:r>
          </a:p>
          <a:p>
            <a:pPr marL="0" indent="0">
              <a:buNone/>
            </a:pPr>
            <a:r>
              <a:rPr lang="en-GB" sz="3200" dirty="0" smtClean="0"/>
              <a:t>•	Clear values e.g. honesty</a:t>
            </a:r>
          </a:p>
          <a:p>
            <a:pPr marL="0" indent="0">
              <a:buNone/>
            </a:pPr>
            <a:r>
              <a:rPr lang="en-GB" sz="3200" dirty="0" smtClean="0"/>
              <a:t>•	Literal description e.g. red riding hood had a red cloak</a:t>
            </a:r>
          </a:p>
          <a:p>
            <a:pPr marL="0" indent="0">
              <a:buNone/>
            </a:pPr>
            <a:endParaRPr lang="en-GB" sz="3200" dirty="0"/>
          </a:p>
        </p:txBody>
      </p:sp>
    </p:spTree>
    <p:extLst>
      <p:ext uri="{BB962C8B-B14F-4D97-AF65-F5344CB8AC3E}">
        <p14:creationId xmlns:p14="http://schemas.microsoft.com/office/powerpoint/2010/main" val="35541934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Fragments of a sentence</a:t>
            </a:r>
            <a:endParaRPr lang="en-GB" dirty="0"/>
          </a:p>
        </p:txBody>
      </p:sp>
      <p:sp>
        <p:nvSpPr>
          <p:cNvPr id="3" name="Content Placeholder 2"/>
          <p:cNvSpPr>
            <a:spLocks noGrp="1"/>
          </p:cNvSpPr>
          <p:nvPr>
            <p:ph idx="1"/>
          </p:nvPr>
        </p:nvSpPr>
        <p:spPr/>
        <p:txBody>
          <a:bodyPr/>
          <a:lstStyle/>
          <a:p>
            <a:r>
              <a:rPr lang="en-GB" dirty="0" smtClean="0"/>
              <a:t>What should a sentence begin with?</a:t>
            </a:r>
          </a:p>
          <a:p>
            <a:r>
              <a:rPr lang="en-GB" dirty="0" smtClean="0"/>
              <a:t>What else needs to be in a sentence?</a:t>
            </a:r>
            <a:endParaRPr lang="en-GB" dirty="0"/>
          </a:p>
        </p:txBody>
      </p:sp>
    </p:spTree>
    <p:extLst>
      <p:ext uri="{BB962C8B-B14F-4D97-AF65-F5344CB8AC3E}">
        <p14:creationId xmlns:p14="http://schemas.microsoft.com/office/powerpoint/2010/main" val="24186739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Fragments of a sentence</a:t>
            </a:r>
            <a:endParaRPr lang="en-GB" dirty="0"/>
          </a:p>
        </p:txBody>
      </p:sp>
      <p:sp>
        <p:nvSpPr>
          <p:cNvPr id="3" name="Content Placeholder 2"/>
          <p:cNvSpPr>
            <a:spLocks noGrp="1"/>
          </p:cNvSpPr>
          <p:nvPr>
            <p:ph idx="1"/>
          </p:nvPr>
        </p:nvSpPr>
        <p:spPr/>
        <p:txBody>
          <a:bodyPr/>
          <a:lstStyle/>
          <a:p>
            <a:r>
              <a:rPr lang="en-GB" sz="3200" dirty="0" smtClean="0"/>
              <a:t>Ivan saw bright red, yellow, orange glowing feathers he heard.  The firebird flapping his wings Through the dark night sky Ivan Touched a gleaming feather.  Ivan could taste the dust from the firebird Ivan could smell hollow wind through his nose</a:t>
            </a:r>
            <a:r>
              <a:rPr lang="en-GB" dirty="0" smtClean="0"/>
              <a:t>.</a:t>
            </a:r>
            <a:endParaRPr lang="en-GB" dirty="0"/>
          </a:p>
        </p:txBody>
      </p:sp>
    </p:spTree>
    <p:extLst>
      <p:ext uri="{BB962C8B-B14F-4D97-AF65-F5344CB8AC3E}">
        <p14:creationId xmlns:p14="http://schemas.microsoft.com/office/powerpoint/2010/main" val="4523373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21270080">
            <a:off x="2084552" y="1440438"/>
            <a:ext cx="7847238" cy="929416"/>
          </a:xfrm>
          <a:prstGeom prst="rect">
            <a:avLst/>
          </a:prstGeom>
          <a:noFill/>
        </p:spPr>
        <p:txBody>
          <a:bodyPr wrap="none" lIns="91440" tIns="45720" rIns="91440" bIns="45720">
            <a:prstTxWarp prst="textDoubleWave1">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uLnTx/>
                <a:uFillTx/>
                <a:latin typeface="Gill Sans MT" panose="020B0502020104020203"/>
                <a:ea typeface="+mn-ea"/>
                <a:cs typeface="+mn-cs"/>
              </a:rPr>
              <a:t>Writer of the Day</a:t>
            </a:r>
          </a:p>
        </p:txBody>
      </p:sp>
      <p:sp>
        <p:nvSpPr>
          <p:cNvPr id="6" name="Explosion 1 5"/>
          <p:cNvSpPr/>
          <p:nvPr/>
        </p:nvSpPr>
        <p:spPr>
          <a:xfrm>
            <a:off x="6479372" y="1905147"/>
            <a:ext cx="5712628" cy="4927044"/>
          </a:xfrm>
          <a:prstGeom prst="irregularSeal1">
            <a:avLst/>
          </a:prstGeom>
          <a:noFill/>
          <a:ln w="38100">
            <a:solidFill>
              <a:schemeClr val="tx2"/>
            </a:solidFill>
          </a:ln>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err="1"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ea typeface="+mn-ea"/>
                <a:cs typeface="+mn-cs"/>
              </a:rPr>
              <a:t>Seren</a:t>
            </a:r>
            <a:r>
              <a:rPr kumimoji="0" lang="en-GB" sz="3600" b="1" i="0" u="none" strike="noStrike" kern="1200" cap="none" spc="0" normalizeH="0" baseline="0" noProof="0" dirty="0"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ea typeface="+mn-ea"/>
                <a:cs typeface="+mn-cs"/>
              </a:rPr>
              <a:t> Cavanagh</a:t>
            </a:r>
            <a:endParaRPr kumimoji="0" lang="en-GB" sz="3600" b="1" i="0" u="none" strike="noStrike" kern="1200" cap="none" spc="0" normalizeH="0" baseline="0" noProof="0" dirty="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ea typeface="+mn-ea"/>
              <a:cs typeface="+mn-cs"/>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9143" y="130629"/>
            <a:ext cx="1656971" cy="1603393"/>
          </a:xfrm>
          <a:prstGeom prst="rect">
            <a:avLst/>
          </a:prstGeom>
        </p:spPr>
      </p:pic>
      <p:sp>
        <p:nvSpPr>
          <p:cNvPr id="9" name="TextBox 8"/>
          <p:cNvSpPr txBox="1"/>
          <p:nvPr/>
        </p:nvSpPr>
        <p:spPr>
          <a:xfrm>
            <a:off x="5522582" y="179869"/>
            <a:ext cx="5703914" cy="374571"/>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Jack Manning, Elliot Barker, Alfie Wadsworth</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3" name="Picture 2"/>
          <p:cNvPicPr>
            <a:picLocks noChangeAspect="1"/>
          </p:cNvPicPr>
          <p:nvPr/>
        </p:nvPicPr>
        <p:blipFill>
          <a:blip r:embed="rId3"/>
          <a:stretch>
            <a:fillRect/>
          </a:stretch>
        </p:blipFill>
        <p:spPr>
          <a:xfrm>
            <a:off x="2976816" y="179869"/>
            <a:ext cx="2334970" cy="603556"/>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2239" y="2486536"/>
            <a:ext cx="5625932" cy="4219449"/>
          </a:xfrm>
          <a:prstGeom prst="rect">
            <a:avLst/>
          </a:prstGeom>
        </p:spPr>
      </p:pic>
    </p:spTree>
    <p:extLst>
      <p:ext uri="{BB962C8B-B14F-4D97-AF65-F5344CB8AC3E}">
        <p14:creationId xmlns:p14="http://schemas.microsoft.com/office/powerpoint/2010/main" val="14138540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75234" y="758707"/>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Presentation Watch</a:t>
            </a:r>
          </a:p>
        </p:txBody>
      </p:sp>
      <p:pic>
        <p:nvPicPr>
          <p:cNvPr id="2050" name="Picture 2" descr="Image result for binoculars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35546" y="48593"/>
            <a:ext cx="885434" cy="88543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6761299" y="332771"/>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Oops…missing things to look for…</a:t>
            </a:r>
          </a:p>
        </p:txBody>
      </p:sp>
      <p:sp>
        <p:nvSpPr>
          <p:cNvPr id="9" name="TextBox 8"/>
          <p:cNvSpPr txBox="1"/>
          <p:nvPr/>
        </p:nvSpPr>
        <p:spPr>
          <a:xfrm>
            <a:off x="228598" y="1303366"/>
            <a:ext cx="3639588" cy="408623"/>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p:txBody>
      </p:sp>
      <p:sp>
        <p:nvSpPr>
          <p:cNvPr id="10" name="TextBox 9"/>
          <p:cNvSpPr txBox="1"/>
          <p:nvPr/>
        </p:nvSpPr>
        <p:spPr>
          <a:xfrm>
            <a:off x="5195997" y="934027"/>
            <a:ext cx="6583681" cy="3098721"/>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smtClean="0">
                <a:ln>
                  <a:noFill/>
                </a:ln>
                <a:solidFill>
                  <a:srgbClr val="FF0000"/>
                </a:solidFill>
                <a:effectLst/>
                <a:uLnTx/>
                <a:uFillTx/>
                <a:latin typeface="Comic Sans MS" panose="030F0702030302020204" pitchFamily="66" charset="0"/>
                <a:ea typeface="+mn-ea"/>
                <a:cs typeface="+mn-cs"/>
              </a:rPr>
              <a:t>Liam P</a:t>
            </a:r>
            <a:r>
              <a:rPr kumimoji="0" lang="en-GB" sz="1600" b="0" i="0" u="none" strike="noStrike" kern="1200" cap="none" spc="0" normalizeH="0" noProof="0" dirty="0" smtClean="0">
                <a:ln>
                  <a:noFill/>
                </a:ln>
                <a:solidFill>
                  <a:srgbClr val="FF0000"/>
                </a:solidFill>
                <a:effectLst/>
                <a:uLnTx/>
                <a:uFillTx/>
                <a:latin typeface="Comic Sans MS" panose="030F0702030302020204" pitchFamily="66" charset="0"/>
                <a:ea typeface="+mn-ea"/>
                <a:cs typeface="+mn-cs"/>
              </a:rPr>
              <a:t> - </a:t>
            </a:r>
            <a:r>
              <a:rPr kumimoji="0" lang="en-GB" sz="1600" b="0" i="0" u="none" strike="noStrike" kern="1200" cap="none" spc="0" normalizeH="0" baseline="0" noProof="0" dirty="0" smtClean="0">
                <a:ln>
                  <a:noFill/>
                </a:ln>
                <a:solidFill>
                  <a:srgbClr val="FF0000"/>
                </a:solidFill>
                <a:effectLst/>
                <a:uLnTx/>
                <a:uFillTx/>
                <a:latin typeface="Comic Sans MS" panose="030F0702030302020204" pitchFamily="66" charset="0"/>
                <a:ea typeface="+mn-ea"/>
                <a:cs typeface="+mn-cs"/>
              </a:rPr>
              <a:t>You missed a sentence</a:t>
            </a:r>
            <a:r>
              <a:rPr kumimoji="0" lang="en-GB" sz="1600" b="0" i="0" u="none" strike="noStrike" kern="1200" cap="none" spc="0" normalizeH="0" noProof="0" dirty="0" smtClean="0">
                <a:ln>
                  <a:noFill/>
                </a:ln>
                <a:solidFill>
                  <a:srgbClr val="FF0000"/>
                </a:solidFill>
                <a:effectLst/>
                <a:uLnTx/>
                <a:uFillTx/>
                <a:latin typeface="Comic Sans MS" panose="030F0702030302020204" pitchFamily="66" charset="0"/>
                <a:ea typeface="+mn-ea"/>
                <a:cs typeface="+mn-cs"/>
              </a:rPr>
              <a:t> with hear.  Add one 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aseline="0" dirty="0" smtClean="0">
                <a:solidFill>
                  <a:srgbClr val="FF0000"/>
                </a:solidFill>
                <a:latin typeface="Comic Sans MS" panose="030F0702030302020204" pitchFamily="66" charset="0"/>
              </a:rPr>
              <a:t>Lola N – You missed an opportunity with taste.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noProof="0" dirty="0" smtClean="0">
                <a:ln>
                  <a:noFill/>
                </a:ln>
                <a:solidFill>
                  <a:srgbClr val="FF0000"/>
                </a:solidFill>
                <a:effectLst/>
                <a:uLnTx/>
                <a:uFillTx/>
                <a:latin typeface="Comic Sans MS" panose="030F0702030302020204" pitchFamily="66" charset="0"/>
                <a:ea typeface="+mn-ea"/>
                <a:cs typeface="+mn-cs"/>
              </a:rPr>
              <a:t>Liam P – You missed a sentence with smell.</a:t>
            </a:r>
          </a:p>
          <a:p>
            <a:pPr>
              <a:defRPr/>
            </a:pPr>
            <a:r>
              <a:rPr lang="en-GB" sz="1600" baseline="0" dirty="0" smtClean="0">
                <a:solidFill>
                  <a:srgbClr val="FF0000"/>
                </a:solidFill>
                <a:latin typeface="Comic Sans MS" panose="030F0702030302020204" pitchFamily="66" charset="0"/>
              </a:rPr>
              <a:t>Ben B - </a:t>
            </a:r>
            <a:r>
              <a:rPr lang="en-GB" sz="1600" dirty="0">
                <a:solidFill>
                  <a:srgbClr val="FF0000"/>
                </a:solidFill>
                <a:latin typeface="Comic Sans MS" panose="030F0702030302020204" pitchFamily="66" charset="0"/>
              </a:rPr>
              <a:t>You missed a sentence with smell.</a:t>
            </a:r>
          </a:p>
          <a:p>
            <a:pPr>
              <a:defRPr/>
            </a:pPr>
            <a:r>
              <a:rPr kumimoji="0" lang="en-GB" sz="1600" b="0" i="0" u="none" strike="noStrike" kern="1200" cap="none" spc="0" normalizeH="0" baseline="0" noProof="0" dirty="0" smtClean="0">
                <a:ln>
                  <a:noFill/>
                </a:ln>
                <a:solidFill>
                  <a:srgbClr val="FF0000"/>
                </a:solidFill>
                <a:effectLst/>
                <a:uLnTx/>
                <a:uFillTx/>
                <a:latin typeface="Comic Sans MS" panose="030F0702030302020204" pitchFamily="66" charset="0"/>
                <a:ea typeface="+mn-ea"/>
                <a:cs typeface="+mn-cs"/>
              </a:rPr>
              <a:t>Rihanna - </a:t>
            </a:r>
            <a:r>
              <a:rPr lang="en-GB" sz="1600" dirty="0">
                <a:solidFill>
                  <a:srgbClr val="FF0000"/>
                </a:solidFill>
                <a:latin typeface="Comic Sans MS" panose="030F0702030302020204" pitchFamily="66" charset="0"/>
              </a:rPr>
              <a:t>You missed a sentence with smell.</a:t>
            </a:r>
          </a:p>
          <a:p>
            <a:pPr>
              <a:defRPr/>
            </a:pPr>
            <a:r>
              <a:rPr kumimoji="0" lang="en-GB" sz="1600" b="0" i="0" u="none" strike="noStrike" kern="1200" cap="none" spc="0" normalizeH="0" baseline="0" noProof="0" dirty="0" smtClean="0">
                <a:ln>
                  <a:noFill/>
                </a:ln>
                <a:solidFill>
                  <a:srgbClr val="FF0000"/>
                </a:solidFill>
                <a:effectLst/>
                <a:uLnTx/>
                <a:uFillTx/>
                <a:latin typeface="Comic Sans MS" panose="030F0702030302020204" pitchFamily="66" charset="0"/>
                <a:ea typeface="+mn-ea"/>
                <a:cs typeface="+mn-cs"/>
              </a:rPr>
              <a:t>Lola N - </a:t>
            </a:r>
            <a:r>
              <a:rPr lang="en-GB" sz="1600" dirty="0">
                <a:solidFill>
                  <a:srgbClr val="FF0000"/>
                </a:solidFill>
                <a:latin typeface="Comic Sans MS" panose="030F0702030302020204" pitchFamily="66" charset="0"/>
              </a:rPr>
              <a:t>You missed a sentence with smell.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srgbClr val="FF0000"/>
                </a:solidFill>
                <a:latin typeface="Comic Sans MS" panose="030F0702030302020204" pitchFamily="66" charset="0"/>
              </a:rPr>
              <a:t>Daniella – You missed an opportunity for touch.</a:t>
            </a:r>
          </a:p>
          <a:p>
            <a:pPr>
              <a:defRPr/>
            </a:pPr>
            <a:r>
              <a:rPr kumimoji="0" lang="en-GB" sz="1600" b="0" i="0" u="none" strike="noStrike" kern="1200" cap="none" spc="0" normalizeH="0" baseline="0" noProof="0" dirty="0" smtClean="0">
                <a:ln>
                  <a:noFill/>
                </a:ln>
                <a:solidFill>
                  <a:srgbClr val="FF0000"/>
                </a:solidFill>
                <a:effectLst/>
                <a:uLnTx/>
                <a:uFillTx/>
                <a:latin typeface="Comic Sans MS" panose="030F0702030302020204" pitchFamily="66" charset="0"/>
                <a:ea typeface="+mn-ea"/>
                <a:cs typeface="+mn-cs"/>
              </a:rPr>
              <a:t>Ben - </a:t>
            </a:r>
            <a:r>
              <a:rPr lang="en-GB" sz="1600" dirty="0">
                <a:solidFill>
                  <a:srgbClr val="FF0000"/>
                </a:solidFill>
                <a:latin typeface="Comic Sans MS" panose="030F0702030302020204" pitchFamily="66" charset="0"/>
              </a:rPr>
              <a:t>You missed an opportunity for touch.</a:t>
            </a:r>
          </a:p>
          <a:p>
            <a:pPr>
              <a:defRPr/>
            </a:pPr>
            <a:r>
              <a:rPr kumimoji="0" lang="en-GB" sz="1600" b="0" i="0" u="none" strike="noStrike" kern="1200" cap="none" spc="0" normalizeH="0" baseline="0" noProof="0" dirty="0" smtClean="0">
                <a:ln>
                  <a:noFill/>
                </a:ln>
                <a:solidFill>
                  <a:srgbClr val="FF0000"/>
                </a:solidFill>
                <a:effectLst/>
                <a:uLnTx/>
                <a:uFillTx/>
                <a:latin typeface="Comic Sans MS" panose="030F0702030302020204" pitchFamily="66" charset="0"/>
                <a:ea typeface="+mn-ea"/>
                <a:cs typeface="+mn-cs"/>
              </a:rPr>
              <a:t>Rihanna - </a:t>
            </a:r>
            <a:r>
              <a:rPr lang="en-GB" sz="1600" dirty="0">
                <a:solidFill>
                  <a:srgbClr val="FF0000"/>
                </a:solidFill>
                <a:latin typeface="Comic Sans MS" panose="030F0702030302020204" pitchFamily="66" charset="0"/>
              </a:rPr>
              <a:t>You missed an opportunity for touch.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smtClean="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srgbClr val="FF0000"/>
                </a:solidFill>
                <a:latin typeface="Comic Sans MS" panose="030F0702030302020204" pitchFamily="66" charset="0"/>
              </a:rPr>
              <a:t>All – How did the feather feel?</a:t>
            </a:r>
            <a:endParaRPr kumimoji="0" lang="en-GB" sz="1600" b="0" i="0" u="none" strike="noStrike" kern="1200" cap="none" spc="0" normalizeH="0" baseline="0" noProof="0" dirty="0" smtClean="0">
              <a:ln>
                <a:noFill/>
              </a:ln>
              <a:solidFill>
                <a:srgbClr val="FF0000"/>
              </a:solidFill>
              <a:effectLst/>
              <a:uLnTx/>
              <a:uFillTx/>
              <a:latin typeface="Comic Sans MS" panose="030F0702030302020204" pitchFamily="66" charset="0"/>
              <a:ea typeface="+mn-ea"/>
              <a:cs typeface="+mn-cs"/>
            </a:endParaRPr>
          </a:p>
        </p:txBody>
      </p:sp>
      <p:sp>
        <p:nvSpPr>
          <p:cNvPr id="11" name="TextBox 10"/>
          <p:cNvSpPr txBox="1"/>
          <p:nvPr/>
        </p:nvSpPr>
        <p:spPr>
          <a:xfrm>
            <a:off x="1679320" y="6331248"/>
            <a:ext cx="9051223" cy="408623"/>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smtClean="0">
                <a:ln>
                  <a:noFill/>
                </a:ln>
                <a:solidFill>
                  <a:srgbClr val="7030A0"/>
                </a:solidFill>
                <a:effectLst/>
                <a:uLnTx/>
                <a:uFillTx/>
                <a:latin typeface="Comic Sans MS" panose="030F0702030302020204" pitchFamily="66" charset="0"/>
              </a:rPr>
              <a:t>Firebird   around      eagle</a:t>
            </a:r>
            <a:r>
              <a:rPr kumimoji="0" lang="en-GB" b="0" i="0" u="none" strike="noStrike" kern="1200" cap="none" spc="0" normalizeH="0" noProof="0" dirty="0" smtClean="0">
                <a:ln>
                  <a:noFill/>
                </a:ln>
                <a:solidFill>
                  <a:srgbClr val="7030A0"/>
                </a:solidFill>
                <a:effectLst/>
                <a:uLnTx/>
                <a:uFillTx/>
                <a:latin typeface="Comic Sans MS" panose="030F0702030302020204" pitchFamily="66" charset="0"/>
              </a:rPr>
              <a:t>     grabbed       until</a:t>
            </a:r>
            <a:endParaRPr kumimoji="0" lang="en-GB" b="0" i="0" u="none" strike="noStrike" kern="1200" cap="none" spc="0" normalizeH="0" baseline="0" noProof="0" dirty="0">
              <a:ln>
                <a:noFill/>
              </a:ln>
              <a:solidFill>
                <a:srgbClr val="7030A0"/>
              </a:solidFill>
              <a:effectLst/>
              <a:uLnTx/>
              <a:uFillTx/>
              <a:latin typeface="Comic Sans MS" panose="030F0702030302020204" pitchFamily="66" charset="0"/>
            </a:endParaRPr>
          </a:p>
        </p:txBody>
      </p:sp>
      <p:sp>
        <p:nvSpPr>
          <p:cNvPr id="12" name="Rectangle 11"/>
          <p:cNvSpPr/>
          <p:nvPr/>
        </p:nvSpPr>
        <p:spPr>
          <a:xfrm>
            <a:off x="1393061" y="5592572"/>
            <a:ext cx="10386617" cy="738676"/>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rPr>
              <a:t>Common spelling mistakes… check your spelling of these words and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800" b="1" noProof="0" dirty="0">
                <a:ln w="22225">
                  <a:solidFill>
                    <a:srgbClr val="1B376E"/>
                  </a:solidFill>
                  <a:prstDash val="solid"/>
                </a:ln>
                <a:solidFill>
                  <a:srgbClr val="1B376E">
                    <a:lumMod val="40000"/>
                    <a:lumOff val="60000"/>
                  </a:srgbClr>
                </a:solidFill>
                <a:latin typeface="Gill Sans MT" panose="020B0502020104020203"/>
              </a:rPr>
              <a:t>edit if you need to!</a:t>
            </a: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rPr>
              <a:t> </a:t>
            </a:r>
          </a:p>
        </p:txBody>
      </p:sp>
    </p:spTree>
    <p:extLst>
      <p:ext uri="{BB962C8B-B14F-4D97-AF65-F5344CB8AC3E}">
        <p14:creationId xmlns:p14="http://schemas.microsoft.com/office/powerpoint/2010/main" val="26930628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Edit</a:t>
            </a:r>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457259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100" dirty="0"/>
              <a:t>LO: To be able to describe settings, characters and atmosphere and integrating dialogue to convey character and advance the action in the style of a Traditional </a:t>
            </a:r>
            <a:r>
              <a:rPr lang="en-GB" sz="3100" dirty="0" smtClean="0"/>
              <a:t>Tale</a:t>
            </a:r>
            <a:endParaRPr lang="en-GB" dirty="0"/>
          </a:p>
        </p:txBody>
      </p:sp>
      <p:sp>
        <p:nvSpPr>
          <p:cNvPr id="3" name="Content Placeholder 2"/>
          <p:cNvSpPr>
            <a:spLocks noGrp="1"/>
          </p:cNvSpPr>
          <p:nvPr>
            <p:ph idx="1"/>
          </p:nvPr>
        </p:nvSpPr>
        <p:spPr/>
        <p:txBody>
          <a:bodyPr>
            <a:normAutofit/>
          </a:bodyPr>
          <a:lstStyle/>
          <a:p>
            <a:r>
              <a:rPr lang="en-GB" sz="3200" dirty="0" smtClean="0"/>
              <a:t>Today and tomorrow we are going to write our traditional tales about or based on the ‘Firebird’.</a:t>
            </a:r>
            <a:endParaRPr lang="en-GB" sz="3200" dirty="0"/>
          </a:p>
        </p:txBody>
      </p:sp>
    </p:spTree>
    <p:extLst>
      <p:ext uri="{BB962C8B-B14F-4D97-AF65-F5344CB8AC3E}">
        <p14:creationId xmlns:p14="http://schemas.microsoft.com/office/powerpoint/2010/main" val="20719065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100" dirty="0"/>
              <a:t>LO: To be able to describe settings, characters and atmosphere and integrating dialogue to convey character and advance the action in the style of a Traditional </a:t>
            </a:r>
            <a:r>
              <a:rPr lang="en-GB" sz="3100" dirty="0" smtClean="0"/>
              <a:t>Tale</a:t>
            </a:r>
            <a:endParaRPr lang="en-GB" dirty="0"/>
          </a:p>
        </p:txBody>
      </p:sp>
      <p:sp>
        <p:nvSpPr>
          <p:cNvPr id="4" name="Text Placeholder 3"/>
          <p:cNvSpPr>
            <a:spLocks noGrp="1"/>
          </p:cNvSpPr>
          <p:nvPr>
            <p:ph type="body" idx="1"/>
          </p:nvPr>
        </p:nvSpPr>
        <p:spPr/>
        <p:txBody>
          <a:bodyPr/>
          <a:lstStyle/>
          <a:p>
            <a:pPr algn="ctr"/>
            <a:r>
              <a:rPr lang="en-GB" dirty="0" smtClean="0"/>
              <a:t>Checklist</a:t>
            </a:r>
            <a:endParaRPr lang="en-GB" dirty="0"/>
          </a:p>
        </p:txBody>
      </p:sp>
      <p:sp>
        <p:nvSpPr>
          <p:cNvPr id="5" name="Content Placeholder 4"/>
          <p:cNvSpPr>
            <a:spLocks noGrp="1"/>
          </p:cNvSpPr>
          <p:nvPr>
            <p:ph sz="half" idx="2"/>
          </p:nvPr>
        </p:nvSpPr>
        <p:spPr/>
        <p:txBody>
          <a:bodyPr>
            <a:normAutofit fontScale="92500" lnSpcReduction="20000"/>
          </a:bodyPr>
          <a:lstStyle/>
          <a:p>
            <a:r>
              <a:rPr lang="en-GB" dirty="0" smtClean="0"/>
              <a:t>Parenthesis</a:t>
            </a:r>
          </a:p>
          <a:p>
            <a:r>
              <a:rPr lang="en-GB" dirty="0" smtClean="0"/>
              <a:t>Direct speech</a:t>
            </a:r>
          </a:p>
          <a:p>
            <a:r>
              <a:rPr lang="en-GB" dirty="0" smtClean="0"/>
              <a:t>Reported Speech</a:t>
            </a:r>
          </a:p>
          <a:p>
            <a:r>
              <a:rPr lang="en-GB" dirty="0" smtClean="0"/>
              <a:t>Expanded Noun Phrases</a:t>
            </a:r>
          </a:p>
          <a:p>
            <a:r>
              <a:rPr lang="en-GB" dirty="0" smtClean="0"/>
              <a:t>5 senses</a:t>
            </a:r>
          </a:p>
          <a:p>
            <a:r>
              <a:rPr lang="en-GB" dirty="0" smtClean="0"/>
              <a:t>Figurative Language – Simile</a:t>
            </a:r>
          </a:p>
          <a:p>
            <a:r>
              <a:rPr lang="en-GB" dirty="0" smtClean="0"/>
              <a:t>Figurative Language - Personification</a:t>
            </a:r>
          </a:p>
          <a:p>
            <a:r>
              <a:rPr lang="en-GB" dirty="0" smtClean="0"/>
              <a:t>Figurative Language - Metaphor</a:t>
            </a:r>
            <a:endParaRPr lang="en-GB" dirty="0"/>
          </a:p>
        </p:txBody>
      </p:sp>
      <p:sp>
        <p:nvSpPr>
          <p:cNvPr id="6" name="Text Placeholder 5"/>
          <p:cNvSpPr>
            <a:spLocks noGrp="1"/>
          </p:cNvSpPr>
          <p:nvPr>
            <p:ph type="body" sz="quarter" idx="3"/>
          </p:nvPr>
        </p:nvSpPr>
        <p:spPr/>
        <p:txBody>
          <a:bodyPr/>
          <a:lstStyle/>
          <a:p>
            <a:pPr algn="ctr"/>
            <a:r>
              <a:rPr lang="en-GB" dirty="0" smtClean="0"/>
              <a:t>Checklist</a:t>
            </a:r>
            <a:endParaRPr lang="en-GB" dirty="0"/>
          </a:p>
        </p:txBody>
      </p:sp>
      <p:sp>
        <p:nvSpPr>
          <p:cNvPr id="7" name="Content Placeholder 6"/>
          <p:cNvSpPr>
            <a:spLocks noGrp="1"/>
          </p:cNvSpPr>
          <p:nvPr>
            <p:ph sz="quarter" idx="4"/>
          </p:nvPr>
        </p:nvSpPr>
        <p:spPr/>
        <p:txBody>
          <a:bodyPr>
            <a:normAutofit lnSpcReduction="10000"/>
          </a:bodyPr>
          <a:lstStyle/>
          <a:p>
            <a:r>
              <a:rPr lang="en-GB" dirty="0" smtClean="0"/>
              <a:t>Fronted Adverbials</a:t>
            </a:r>
          </a:p>
          <a:p>
            <a:r>
              <a:rPr lang="en-GB" dirty="0" smtClean="0"/>
              <a:t>Complex sentences (main and subordinate clause)</a:t>
            </a:r>
          </a:p>
          <a:p>
            <a:r>
              <a:rPr lang="en-GB" dirty="0" smtClean="0"/>
              <a:t>Relative Clauses</a:t>
            </a:r>
          </a:p>
          <a:p>
            <a:r>
              <a:rPr lang="en-GB" dirty="0" smtClean="0"/>
              <a:t>Statements</a:t>
            </a:r>
          </a:p>
          <a:p>
            <a:r>
              <a:rPr lang="en-GB" dirty="0" smtClean="0"/>
              <a:t>Questions</a:t>
            </a:r>
          </a:p>
          <a:p>
            <a:r>
              <a:rPr lang="en-GB" dirty="0" smtClean="0"/>
              <a:t>Exclamations</a:t>
            </a:r>
          </a:p>
          <a:p>
            <a:r>
              <a:rPr lang="en-GB" dirty="0" smtClean="0"/>
              <a:t>Commands</a:t>
            </a:r>
            <a:endParaRPr lang="en-GB" dirty="0"/>
          </a:p>
        </p:txBody>
      </p:sp>
    </p:spTree>
    <p:extLst>
      <p:ext uri="{BB962C8B-B14F-4D97-AF65-F5344CB8AC3E}">
        <p14:creationId xmlns:p14="http://schemas.microsoft.com/office/powerpoint/2010/main" val="40280515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100" dirty="0"/>
              <a:t>LO: To be able to describe settings, characters and atmosphere and integrating dialogue to convey character and advance the action in the style of a Traditional </a:t>
            </a:r>
            <a:r>
              <a:rPr lang="en-GB" sz="3100" dirty="0" smtClean="0"/>
              <a:t>Tale</a:t>
            </a:r>
            <a:endParaRPr lang="en-GB" dirty="0"/>
          </a:p>
        </p:txBody>
      </p:sp>
      <p:sp>
        <p:nvSpPr>
          <p:cNvPr id="3" name="Content Placeholder 2"/>
          <p:cNvSpPr>
            <a:spLocks noGrp="1"/>
          </p:cNvSpPr>
          <p:nvPr>
            <p:ph idx="1"/>
          </p:nvPr>
        </p:nvSpPr>
        <p:spPr/>
        <p:txBody>
          <a:bodyPr>
            <a:normAutofit fontScale="92500"/>
          </a:bodyPr>
          <a:lstStyle/>
          <a:p>
            <a:r>
              <a:rPr lang="en-GB" sz="3200" dirty="0" smtClean="0"/>
              <a:t>SHARED WRITING (of the Firebird)</a:t>
            </a:r>
          </a:p>
          <a:p>
            <a:r>
              <a:rPr lang="en-GB" sz="3200" dirty="0" smtClean="0"/>
              <a:t>This is a traditional story.  What shall we begin the story with?</a:t>
            </a:r>
          </a:p>
          <a:p>
            <a:r>
              <a:rPr lang="en-GB" sz="3200" dirty="0" smtClean="0"/>
              <a:t>Who lived there?  What expanded noun phrase could we use to describe him?</a:t>
            </a:r>
          </a:p>
          <a:p>
            <a:r>
              <a:rPr lang="en-GB" sz="3200" dirty="0" smtClean="0"/>
              <a:t>What children did he have?  What shall we tell them about the children?  Can we add parenthesis to this sentence?</a:t>
            </a:r>
          </a:p>
          <a:p>
            <a:r>
              <a:rPr lang="en-GB" sz="3200" dirty="0" smtClean="0"/>
              <a:t>What did he have surrounding his palace?  What was in it?  Can we use expanded noun phrases, the senses and figurative language to describe this?</a:t>
            </a:r>
            <a:endParaRPr lang="en-GB" sz="3200" dirty="0"/>
          </a:p>
        </p:txBody>
      </p:sp>
    </p:spTree>
    <p:extLst>
      <p:ext uri="{BB962C8B-B14F-4D97-AF65-F5344CB8AC3E}">
        <p14:creationId xmlns:p14="http://schemas.microsoft.com/office/powerpoint/2010/main" val="36672832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100" dirty="0"/>
              <a:t>LO: To be able to describe settings, characters and atmosphere and integrating dialogue to convey character and advance the action in the style of a Traditional </a:t>
            </a:r>
            <a:r>
              <a:rPr lang="en-GB" sz="3100" dirty="0" smtClean="0"/>
              <a:t>Tale</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pPr marL="0" indent="0">
              <a:buNone/>
            </a:pPr>
            <a:r>
              <a:rPr lang="en-GB" sz="3200" dirty="0" smtClean="0"/>
              <a:t>Children to write their traditional tale on or based on ‘The Firebird’.</a:t>
            </a:r>
          </a:p>
          <a:p>
            <a:pPr marL="0" indent="0">
              <a:buNone/>
            </a:pPr>
            <a:r>
              <a:rPr lang="en-GB" sz="3200" dirty="0"/>
              <a:t>Teacher Support – CM, LL, IB, HP, LP</a:t>
            </a:r>
          </a:p>
          <a:p>
            <a:pPr marL="0" indent="0">
              <a:buNone/>
            </a:pPr>
            <a:r>
              <a:rPr lang="en-GB" sz="3200" dirty="0"/>
              <a:t>Student Support – RA, LT, LT, JW, JB</a:t>
            </a:r>
          </a:p>
          <a:p>
            <a:pPr marL="0" indent="0">
              <a:buNone/>
            </a:pPr>
            <a:r>
              <a:rPr lang="en-GB" sz="3200" dirty="0"/>
              <a:t>TA Support – TH, JLJ, RC, BB</a:t>
            </a:r>
          </a:p>
          <a:p>
            <a:pPr marL="0" indent="0">
              <a:buNone/>
            </a:pPr>
            <a:r>
              <a:rPr lang="en-GB" sz="3200" dirty="0" smtClean="0"/>
              <a:t>Groups working with adults to discuss how they will start it, what they are going to put in it, description they could add.</a:t>
            </a:r>
            <a:endParaRPr lang="en-GB" sz="3200" dirty="0"/>
          </a:p>
        </p:txBody>
      </p:sp>
    </p:spTree>
    <p:extLst>
      <p:ext uri="{BB962C8B-B14F-4D97-AF65-F5344CB8AC3E}">
        <p14:creationId xmlns:p14="http://schemas.microsoft.com/office/powerpoint/2010/main" val="40379524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100" dirty="0" smtClean="0"/>
              <a:t>REFLECTION - LO</a:t>
            </a:r>
            <a:r>
              <a:rPr lang="en-GB" sz="3100" dirty="0"/>
              <a:t>: To be able to describe settings, characters and atmosphere and integrating dialogue to convey character and advance the action in the style of a Traditional </a:t>
            </a:r>
            <a:r>
              <a:rPr lang="en-GB" sz="3100" dirty="0" smtClean="0"/>
              <a:t>Tale</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PEER ASSESSMENT</a:t>
            </a:r>
          </a:p>
          <a:p>
            <a:pPr marL="0" indent="0">
              <a:buNone/>
            </a:pPr>
            <a:r>
              <a:rPr lang="en-GB" sz="3200" dirty="0" smtClean="0"/>
              <a:t>Read your partners work, using the checklist, tick off what they have used.</a:t>
            </a:r>
          </a:p>
          <a:p>
            <a:pPr marL="0" indent="0">
              <a:buNone/>
            </a:pPr>
            <a:r>
              <a:rPr lang="en-GB" sz="3200" dirty="0" smtClean="0"/>
              <a:t>Recommend what they could add to it.</a:t>
            </a:r>
            <a:endParaRPr lang="en-GB" sz="3200" dirty="0"/>
          </a:p>
        </p:txBody>
      </p:sp>
    </p:spTree>
    <p:extLst>
      <p:ext uri="{BB962C8B-B14F-4D97-AF65-F5344CB8AC3E}">
        <p14:creationId xmlns:p14="http://schemas.microsoft.com/office/powerpoint/2010/main" val="35102501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Chapter 5 – Mum’s the </a:t>
            </a:r>
            <a:br>
              <a:rPr lang="en-GB" dirty="0" smtClean="0"/>
            </a:br>
            <a:r>
              <a:rPr lang="en-GB" dirty="0" smtClean="0"/>
              <a:t>Word </a:t>
            </a:r>
            <a:br>
              <a:rPr lang="en-GB" dirty="0" smtClean="0"/>
            </a:br>
            <a:r>
              <a:rPr lang="en-GB" dirty="0" smtClean="0"/>
              <a:t>Lesson 13</a:t>
            </a:r>
            <a:endParaRPr lang="en-GB" dirty="0"/>
          </a:p>
        </p:txBody>
      </p:sp>
      <p:sp>
        <p:nvSpPr>
          <p:cNvPr id="5" name="Subtitle 4"/>
          <p:cNvSpPr>
            <a:spLocks noGrp="1"/>
          </p:cNvSpPr>
          <p:nvPr>
            <p:ph type="subTitle" idx="1"/>
          </p:nvPr>
        </p:nvSpPr>
        <p:spPr>
          <a:xfrm>
            <a:off x="1524000" y="3632518"/>
            <a:ext cx="9144000" cy="1655762"/>
          </a:xfrm>
        </p:spPr>
        <p:txBody>
          <a:bodyPr>
            <a:normAutofit lnSpcReduction="10000"/>
          </a:bodyPr>
          <a:lstStyle/>
          <a:p>
            <a:r>
              <a:rPr lang="en-GB" dirty="0"/>
              <a:t>LO: To be able retrieve and record information, identifying key details (2b)</a:t>
            </a:r>
          </a:p>
          <a:p>
            <a:endParaRPr lang="en-GB" dirty="0" smtClean="0"/>
          </a:p>
          <a:p>
            <a:r>
              <a:rPr lang="en-GB" dirty="0" smtClean="0">
                <a:solidFill>
                  <a:srgbClr val="FF0000"/>
                </a:solidFill>
              </a:rPr>
              <a:t>What does tailspin mean?</a:t>
            </a:r>
          </a:p>
          <a:p>
            <a:endParaRPr lang="en-GB" dirty="0" smtClean="0">
              <a:solidFill>
                <a:srgbClr val="FF0000"/>
              </a:solidFill>
            </a:endParaRPr>
          </a:p>
          <a:p>
            <a:endParaRPr lang="en-GB" dirty="0" smtClean="0">
              <a:solidFill>
                <a:srgbClr val="FF0000"/>
              </a:solidFill>
            </a:endParaRPr>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42140646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Chapter 5 – Mum’s the </a:t>
            </a:r>
            <a:br>
              <a:rPr lang="en-GB" dirty="0" smtClean="0"/>
            </a:br>
            <a:r>
              <a:rPr lang="en-GB" dirty="0" smtClean="0"/>
              <a:t>Word </a:t>
            </a:r>
            <a:br>
              <a:rPr lang="en-GB" dirty="0" smtClean="0"/>
            </a:br>
            <a:r>
              <a:rPr lang="en-GB" dirty="0" smtClean="0"/>
              <a:t>Lesson 13</a:t>
            </a:r>
            <a:endParaRPr lang="en-GB" dirty="0"/>
          </a:p>
        </p:txBody>
      </p:sp>
      <p:sp>
        <p:nvSpPr>
          <p:cNvPr id="5" name="Subtitle 4"/>
          <p:cNvSpPr>
            <a:spLocks noGrp="1"/>
          </p:cNvSpPr>
          <p:nvPr>
            <p:ph type="subTitle" idx="1"/>
          </p:nvPr>
        </p:nvSpPr>
        <p:spPr>
          <a:xfrm>
            <a:off x="1524000" y="3632518"/>
            <a:ext cx="9144000" cy="1655762"/>
          </a:xfrm>
        </p:spPr>
        <p:txBody>
          <a:bodyPr>
            <a:normAutofit fontScale="85000" lnSpcReduction="20000"/>
          </a:bodyPr>
          <a:lstStyle/>
          <a:p>
            <a:r>
              <a:rPr lang="en-GB" dirty="0"/>
              <a:t>LO: To be able retrieve and record information, identifying key details (2b)</a:t>
            </a:r>
          </a:p>
          <a:p>
            <a:endParaRPr lang="en-GB" dirty="0" smtClean="0"/>
          </a:p>
          <a:p>
            <a:r>
              <a:rPr lang="en-GB" dirty="0" smtClean="0">
                <a:solidFill>
                  <a:srgbClr val="FF0000"/>
                </a:solidFill>
              </a:rPr>
              <a:t>What does tailspin mean?</a:t>
            </a:r>
          </a:p>
          <a:p>
            <a:r>
              <a:rPr lang="en-GB" dirty="0">
                <a:solidFill>
                  <a:srgbClr val="FF0000"/>
                </a:solidFill>
              </a:rPr>
              <a:t>Noun - a situation in which a plane turns round and round as it falls quickly towards the ground</a:t>
            </a:r>
            <a:endParaRPr lang="en-GB" dirty="0" smtClean="0">
              <a:solidFill>
                <a:srgbClr val="FF0000"/>
              </a:solidFill>
            </a:endParaRPr>
          </a:p>
          <a:p>
            <a:endParaRPr lang="en-GB" dirty="0" smtClean="0">
              <a:solidFill>
                <a:srgbClr val="FF0000"/>
              </a:solidFill>
            </a:endParaRPr>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31957547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retrieve and record information, identifying key details (2b</a:t>
            </a:r>
            <a:r>
              <a:rPr lang="en-GB" dirty="0" smtClean="0"/>
              <a:t>)</a:t>
            </a:r>
            <a:endParaRPr lang="en-GB" dirty="0"/>
          </a:p>
        </p:txBody>
      </p:sp>
      <p:sp>
        <p:nvSpPr>
          <p:cNvPr id="3" name="Content Placeholder 2"/>
          <p:cNvSpPr>
            <a:spLocks noGrp="1"/>
          </p:cNvSpPr>
          <p:nvPr>
            <p:ph idx="1"/>
          </p:nvPr>
        </p:nvSpPr>
        <p:spPr/>
        <p:txBody>
          <a:bodyPr>
            <a:normAutofit fontScale="85000" lnSpcReduction="20000"/>
          </a:bodyPr>
          <a:lstStyle/>
          <a:p>
            <a:r>
              <a:rPr lang="en-GB" sz="3200" dirty="0" smtClean="0"/>
              <a:t>Read Pages 36-37</a:t>
            </a:r>
          </a:p>
          <a:p>
            <a:pPr lvl="0"/>
            <a:r>
              <a:rPr lang="en-GB" dirty="0"/>
              <a:t>How did Virgo fall to Earth?</a:t>
            </a:r>
          </a:p>
          <a:p>
            <a:pPr lvl="0"/>
            <a:r>
              <a:rPr lang="en-GB" dirty="0" smtClean="0"/>
              <a:t>What </a:t>
            </a:r>
            <a:r>
              <a:rPr lang="en-GB" dirty="0"/>
              <a:t>had made Virgo lose control and ‘knocked her into a tailspin’?</a:t>
            </a:r>
          </a:p>
          <a:p>
            <a:pPr lvl="0"/>
            <a:r>
              <a:rPr lang="en-GB" dirty="0" smtClean="0"/>
              <a:t>What </a:t>
            </a:r>
            <a:r>
              <a:rPr lang="en-GB" dirty="0"/>
              <a:t>were the ‘positive signs’ that Virgo had survived the fall?</a:t>
            </a:r>
          </a:p>
          <a:p>
            <a:pPr lvl="0"/>
            <a:r>
              <a:rPr lang="en-GB" dirty="0" smtClean="0"/>
              <a:t>What </a:t>
            </a:r>
            <a:r>
              <a:rPr lang="en-GB" dirty="0"/>
              <a:t>had broken Virgo’s fall?</a:t>
            </a:r>
          </a:p>
          <a:p>
            <a:pPr lvl="0"/>
            <a:r>
              <a:rPr lang="en-GB" dirty="0" smtClean="0"/>
              <a:t>What </a:t>
            </a:r>
            <a:r>
              <a:rPr lang="en-GB" dirty="0"/>
              <a:t>were Virgo’s nostrils ‘hit’ with?</a:t>
            </a:r>
          </a:p>
          <a:p>
            <a:pPr lvl="0"/>
            <a:r>
              <a:rPr lang="en-GB" dirty="0"/>
              <a:t>Where was Virgo?</a:t>
            </a:r>
          </a:p>
          <a:p>
            <a:pPr lvl="0"/>
            <a:r>
              <a:rPr lang="en-GB" dirty="0" smtClean="0"/>
              <a:t>Where </a:t>
            </a:r>
            <a:r>
              <a:rPr lang="en-GB" dirty="0"/>
              <a:t>was the only light coming from?</a:t>
            </a:r>
          </a:p>
          <a:p>
            <a:pPr lvl="0"/>
            <a:r>
              <a:rPr lang="en-GB" dirty="0" smtClean="0"/>
              <a:t>As </a:t>
            </a:r>
            <a:r>
              <a:rPr lang="en-GB" dirty="0"/>
              <a:t>her eyes grew accustomed to the dark, what could she see?</a:t>
            </a:r>
          </a:p>
          <a:p>
            <a:pPr lvl="0"/>
            <a:r>
              <a:rPr lang="en-GB" dirty="0" smtClean="0"/>
              <a:t>Who </a:t>
            </a:r>
            <a:r>
              <a:rPr lang="en-GB" dirty="0"/>
              <a:t>is Taurus?</a:t>
            </a:r>
          </a:p>
          <a:p>
            <a:pPr lvl="0"/>
            <a:r>
              <a:rPr lang="en-GB" dirty="0" smtClean="0"/>
              <a:t>What </a:t>
            </a:r>
            <a:r>
              <a:rPr lang="en-GB" dirty="0"/>
              <a:t>was Taurus a stickler for?</a:t>
            </a:r>
          </a:p>
          <a:p>
            <a:endParaRPr lang="en-GB" sz="3200" dirty="0"/>
          </a:p>
        </p:txBody>
      </p:sp>
    </p:spTree>
    <p:extLst>
      <p:ext uri="{BB962C8B-B14F-4D97-AF65-F5344CB8AC3E}">
        <p14:creationId xmlns:p14="http://schemas.microsoft.com/office/powerpoint/2010/main" val="188561074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retrieve and record information, identifying key details (2b</a:t>
            </a:r>
            <a:r>
              <a:rPr lang="en-GB" dirty="0" smtClean="0"/>
              <a:t>)</a:t>
            </a:r>
            <a:endParaRPr lang="en-GB" dirty="0"/>
          </a:p>
        </p:txBody>
      </p:sp>
      <p:sp>
        <p:nvSpPr>
          <p:cNvPr id="3" name="Content Placeholder 2"/>
          <p:cNvSpPr>
            <a:spLocks noGrp="1"/>
          </p:cNvSpPr>
          <p:nvPr>
            <p:ph idx="1"/>
          </p:nvPr>
        </p:nvSpPr>
        <p:spPr/>
        <p:txBody>
          <a:bodyPr>
            <a:normAutofit fontScale="77500" lnSpcReduction="20000"/>
          </a:bodyPr>
          <a:lstStyle/>
          <a:p>
            <a:r>
              <a:rPr lang="en-GB" sz="3200" dirty="0" smtClean="0"/>
              <a:t>Read Pages 36-37</a:t>
            </a:r>
          </a:p>
          <a:p>
            <a:pPr lvl="0"/>
            <a:r>
              <a:rPr lang="en-GB" dirty="0"/>
              <a:t>How did Virgo fall to Earth</a:t>
            </a:r>
            <a:r>
              <a:rPr lang="en-GB" dirty="0" smtClean="0"/>
              <a:t>? </a:t>
            </a:r>
            <a:r>
              <a:rPr lang="en-GB" dirty="0" smtClean="0">
                <a:solidFill>
                  <a:srgbClr val="FF0000"/>
                </a:solidFill>
              </a:rPr>
              <a:t>Damp, loud splat</a:t>
            </a:r>
            <a:endParaRPr lang="en-GB" dirty="0"/>
          </a:p>
          <a:p>
            <a:pPr lvl="0"/>
            <a:r>
              <a:rPr lang="en-GB" dirty="0" smtClean="0"/>
              <a:t>What </a:t>
            </a:r>
            <a:r>
              <a:rPr lang="en-GB" dirty="0"/>
              <a:t>had made Virgo lose control and ‘knocked her into a tailspin</a:t>
            </a:r>
            <a:r>
              <a:rPr lang="en-GB" dirty="0" smtClean="0"/>
              <a:t>’? </a:t>
            </a:r>
            <a:r>
              <a:rPr lang="en-GB" dirty="0" smtClean="0">
                <a:solidFill>
                  <a:srgbClr val="FF0000"/>
                </a:solidFill>
              </a:rPr>
              <a:t>A giant metal bird</a:t>
            </a:r>
            <a:endParaRPr lang="en-GB" dirty="0"/>
          </a:p>
          <a:p>
            <a:pPr lvl="0"/>
            <a:r>
              <a:rPr lang="en-GB" dirty="0" smtClean="0"/>
              <a:t>What </a:t>
            </a:r>
            <a:r>
              <a:rPr lang="en-GB" dirty="0"/>
              <a:t>were the ‘positive signs’ that Virgo had survived the fall</a:t>
            </a:r>
            <a:r>
              <a:rPr lang="en-GB" dirty="0" smtClean="0"/>
              <a:t>? </a:t>
            </a:r>
            <a:r>
              <a:rPr lang="en-GB" dirty="0" smtClean="0">
                <a:solidFill>
                  <a:srgbClr val="FF0000"/>
                </a:solidFill>
              </a:rPr>
              <a:t>She was thinking, she could feel her arms, she could move her legs.</a:t>
            </a:r>
            <a:endParaRPr lang="en-GB" dirty="0"/>
          </a:p>
          <a:p>
            <a:pPr lvl="0"/>
            <a:r>
              <a:rPr lang="en-GB" dirty="0" smtClean="0"/>
              <a:t>What </a:t>
            </a:r>
            <a:r>
              <a:rPr lang="en-GB" dirty="0"/>
              <a:t>had broken Virgo’s fall</a:t>
            </a:r>
            <a:r>
              <a:rPr lang="en-GB" dirty="0" smtClean="0"/>
              <a:t>? </a:t>
            </a:r>
            <a:r>
              <a:rPr lang="en-GB" dirty="0" smtClean="0">
                <a:solidFill>
                  <a:srgbClr val="FF0000"/>
                </a:solidFill>
              </a:rPr>
              <a:t>A squelchy substance</a:t>
            </a:r>
            <a:endParaRPr lang="en-GB" dirty="0"/>
          </a:p>
          <a:p>
            <a:pPr lvl="0"/>
            <a:r>
              <a:rPr lang="en-GB" dirty="0" smtClean="0"/>
              <a:t>What </a:t>
            </a:r>
            <a:r>
              <a:rPr lang="en-GB" dirty="0"/>
              <a:t>were Virgo’s nostrils ‘hit’ with</a:t>
            </a:r>
            <a:r>
              <a:rPr lang="en-GB" dirty="0" smtClean="0"/>
              <a:t>? </a:t>
            </a:r>
            <a:r>
              <a:rPr lang="en-GB" dirty="0" smtClean="0">
                <a:solidFill>
                  <a:srgbClr val="FF0000"/>
                </a:solidFill>
              </a:rPr>
              <a:t>A truly disgusting stench</a:t>
            </a:r>
            <a:endParaRPr lang="en-GB" dirty="0"/>
          </a:p>
          <a:p>
            <a:pPr lvl="0"/>
            <a:r>
              <a:rPr lang="en-GB" dirty="0"/>
              <a:t>Where was Virgo</a:t>
            </a:r>
            <a:r>
              <a:rPr lang="en-GB" dirty="0" smtClean="0"/>
              <a:t>? </a:t>
            </a:r>
            <a:r>
              <a:rPr lang="en-GB" dirty="0" smtClean="0">
                <a:solidFill>
                  <a:srgbClr val="FF0000"/>
                </a:solidFill>
              </a:rPr>
              <a:t>A large, dark cavern that seemed to contain nothing but straw.</a:t>
            </a:r>
            <a:endParaRPr lang="en-GB" dirty="0"/>
          </a:p>
          <a:p>
            <a:pPr lvl="0"/>
            <a:r>
              <a:rPr lang="en-GB" dirty="0" smtClean="0"/>
              <a:t>Where </a:t>
            </a:r>
            <a:r>
              <a:rPr lang="en-GB" dirty="0"/>
              <a:t>was the only light coming from</a:t>
            </a:r>
            <a:r>
              <a:rPr lang="en-GB" dirty="0" smtClean="0"/>
              <a:t>? </a:t>
            </a:r>
            <a:r>
              <a:rPr lang="en-GB" dirty="0" smtClean="0">
                <a:solidFill>
                  <a:srgbClr val="FF0000"/>
                </a:solidFill>
              </a:rPr>
              <a:t>A hole in the roof</a:t>
            </a:r>
            <a:endParaRPr lang="en-GB" dirty="0"/>
          </a:p>
          <a:p>
            <a:pPr lvl="0"/>
            <a:r>
              <a:rPr lang="en-GB" dirty="0" smtClean="0"/>
              <a:t>As </a:t>
            </a:r>
            <a:r>
              <a:rPr lang="en-GB" dirty="0"/>
              <a:t>her eyes grew accustomed to the dark, what could she see</a:t>
            </a:r>
            <a:r>
              <a:rPr lang="en-GB" dirty="0" smtClean="0"/>
              <a:t>? </a:t>
            </a:r>
            <a:r>
              <a:rPr lang="en-GB" dirty="0" smtClean="0">
                <a:solidFill>
                  <a:srgbClr val="FF0000"/>
                </a:solidFill>
              </a:rPr>
              <a:t>A female </a:t>
            </a:r>
            <a:r>
              <a:rPr lang="en-GB" dirty="0" err="1" smtClean="0">
                <a:solidFill>
                  <a:srgbClr val="FF0000"/>
                </a:solidFill>
              </a:rPr>
              <a:t>Bovinor</a:t>
            </a:r>
            <a:endParaRPr lang="en-GB" dirty="0"/>
          </a:p>
          <a:p>
            <a:pPr lvl="0"/>
            <a:r>
              <a:rPr lang="en-GB" dirty="0" smtClean="0"/>
              <a:t>Who </a:t>
            </a:r>
            <a:r>
              <a:rPr lang="en-GB" dirty="0"/>
              <a:t>is Taurus</a:t>
            </a:r>
            <a:r>
              <a:rPr lang="en-GB" dirty="0" smtClean="0"/>
              <a:t>?</a:t>
            </a:r>
            <a:r>
              <a:rPr lang="en-GB" dirty="0" smtClean="0">
                <a:solidFill>
                  <a:srgbClr val="FF0000"/>
                </a:solidFill>
              </a:rPr>
              <a:t> A member of the Zodiac Council</a:t>
            </a:r>
            <a:endParaRPr lang="en-GB" dirty="0"/>
          </a:p>
          <a:p>
            <a:pPr lvl="0"/>
            <a:r>
              <a:rPr lang="en-GB" dirty="0" smtClean="0"/>
              <a:t>What </a:t>
            </a:r>
            <a:r>
              <a:rPr lang="en-GB" dirty="0"/>
              <a:t>was Taurus a stickler for</a:t>
            </a:r>
            <a:r>
              <a:rPr lang="en-GB" dirty="0" smtClean="0"/>
              <a:t>? </a:t>
            </a:r>
            <a:r>
              <a:rPr lang="en-GB" dirty="0" smtClean="0">
                <a:solidFill>
                  <a:srgbClr val="FF0000"/>
                </a:solidFill>
              </a:rPr>
              <a:t>Good Manners</a:t>
            </a:r>
            <a:endParaRPr lang="en-GB" dirty="0"/>
          </a:p>
          <a:p>
            <a:endParaRPr lang="en-GB" sz="3200" dirty="0"/>
          </a:p>
        </p:txBody>
      </p:sp>
    </p:spTree>
    <p:extLst>
      <p:ext uri="{BB962C8B-B14F-4D97-AF65-F5344CB8AC3E}">
        <p14:creationId xmlns:p14="http://schemas.microsoft.com/office/powerpoint/2010/main" val="39886742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7608299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5</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6277313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Story</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9006454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Handwriting</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98065306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048000" y="323596"/>
            <a:ext cx="7934960" cy="4077208"/>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Proprietor</a:t>
            </a:r>
            <a:endParaRPr lang="en-US" sz="8200" dirty="0">
              <a:solidFill>
                <a:schemeClr val="tx1"/>
              </a:solidFill>
              <a:cs typeface="Calibri"/>
            </a:endParaRPr>
          </a:p>
        </p:txBody>
      </p:sp>
    </p:spTree>
    <p:extLst>
      <p:ext uri="{BB962C8B-B14F-4D97-AF65-F5344CB8AC3E}">
        <p14:creationId xmlns:p14="http://schemas.microsoft.com/office/powerpoint/2010/main" val="963695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Proprietor</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“I’m Charon, proprietor of </a:t>
            </a:r>
            <a:r>
              <a:rPr lang="en-US" sz="6000" dirty="0" err="1" smtClean="0">
                <a:cs typeface="Calibri"/>
              </a:rPr>
              <a:t>Quix</a:t>
            </a:r>
            <a:r>
              <a:rPr lang="en-US" sz="6000" dirty="0" smtClean="0">
                <a:cs typeface="Calibri"/>
              </a:rPr>
              <a:t> Styx Cabs.”</a:t>
            </a:r>
            <a:endParaRPr lang="en-US" sz="6000" dirty="0">
              <a:solidFill>
                <a:srgbClr val="FF0000"/>
              </a:solidFill>
              <a:cs typeface="Calibri"/>
            </a:endParaRPr>
          </a:p>
        </p:txBody>
      </p:sp>
      <p:sp>
        <p:nvSpPr>
          <p:cNvPr id="4" name="Cloud Callout 3"/>
          <p:cNvSpPr/>
          <p:nvPr/>
        </p:nvSpPr>
        <p:spPr>
          <a:xfrm>
            <a:off x="1616364" y="766619"/>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105141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Proprietor</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1205530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Proprietor</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6000" dirty="0" smtClean="0">
                <a:cs typeface="Calibri"/>
              </a:rPr>
              <a:t>Noun</a:t>
            </a:r>
            <a:r>
              <a:rPr lang="en-GB" sz="6000" dirty="0">
                <a:cs typeface="Calibri"/>
              </a:rPr>
              <a:t>. a person who owns a particular type of business, especially a hotel, a shop, or a company that makes newspapers</a:t>
            </a:r>
          </a:p>
          <a:p>
            <a:pPr marL="0" algn="ctr">
              <a:buNone/>
            </a:pPr>
            <a:endParaRPr lang="en-GB" sz="6000" dirty="0">
              <a:cs typeface="Calibri"/>
            </a:endParaRPr>
          </a:p>
        </p:txBody>
      </p:sp>
    </p:spTree>
    <p:extLst>
      <p:ext uri="{BB962C8B-B14F-4D97-AF65-F5344CB8AC3E}">
        <p14:creationId xmlns:p14="http://schemas.microsoft.com/office/powerpoint/2010/main" val="257219240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Proprietor</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lnSpcReduction="10000"/>
          </a:bodyPr>
          <a:lstStyle/>
          <a:p>
            <a:pPr marL="0" indent="0" algn="ctr">
              <a:buNone/>
            </a:pPr>
            <a:r>
              <a:rPr lang="en-GB" sz="4000" dirty="0">
                <a:cs typeface="Calibri"/>
              </a:rPr>
              <a:t>He is the </a:t>
            </a:r>
            <a:r>
              <a:rPr lang="en-GB" sz="4000" dirty="0">
                <a:solidFill>
                  <a:srgbClr val="FF0000"/>
                </a:solidFill>
                <a:cs typeface="Calibri"/>
              </a:rPr>
              <a:t>proprietor</a:t>
            </a:r>
            <a:r>
              <a:rPr lang="en-GB" sz="4000" dirty="0">
                <a:cs typeface="Calibri"/>
              </a:rPr>
              <a:t> of one of the best hotels in </a:t>
            </a:r>
            <a:r>
              <a:rPr lang="en-GB" sz="4000" dirty="0" smtClean="0">
                <a:cs typeface="Calibri"/>
              </a:rPr>
              <a:t>Orlando.</a:t>
            </a:r>
          </a:p>
          <a:p>
            <a:pPr marL="0" indent="0" algn="ctr">
              <a:buNone/>
            </a:pPr>
            <a:endParaRPr lang="en-GB" sz="4000" dirty="0">
              <a:cs typeface="Calibri"/>
            </a:endParaRPr>
          </a:p>
          <a:p>
            <a:pPr marL="0" indent="0" algn="ctr">
              <a:buNone/>
            </a:pPr>
            <a:r>
              <a:rPr lang="en-GB" sz="4000" dirty="0" smtClean="0">
                <a:cs typeface="Calibri"/>
              </a:rPr>
              <a:t>Meet the new </a:t>
            </a:r>
            <a:r>
              <a:rPr lang="en-GB" sz="4000" dirty="0" smtClean="0">
                <a:solidFill>
                  <a:srgbClr val="FF0000"/>
                </a:solidFill>
                <a:cs typeface="Calibri"/>
              </a:rPr>
              <a:t>proprietor </a:t>
            </a:r>
            <a:r>
              <a:rPr lang="en-GB" sz="4000" dirty="0" smtClean="0">
                <a:cs typeface="Calibri"/>
              </a:rPr>
              <a:t>of your local shop.</a:t>
            </a:r>
          </a:p>
          <a:p>
            <a:pPr marL="0" indent="0" algn="ctr">
              <a:buNone/>
            </a:pPr>
            <a:endParaRPr lang="en-GB" sz="4000" dirty="0">
              <a:cs typeface="Calibri"/>
            </a:endParaRPr>
          </a:p>
          <a:p>
            <a:pPr marL="0" indent="0" algn="ctr">
              <a:buNone/>
            </a:pPr>
            <a:r>
              <a:rPr lang="en-US" sz="4000" dirty="0" smtClean="0">
                <a:cs typeface="Calibri"/>
              </a:rPr>
              <a:t>The </a:t>
            </a:r>
            <a:r>
              <a:rPr lang="en-US" sz="4000" dirty="0" smtClean="0">
                <a:solidFill>
                  <a:srgbClr val="FF0000"/>
                </a:solidFill>
                <a:cs typeface="Calibri"/>
              </a:rPr>
              <a:t>proprietor</a:t>
            </a:r>
            <a:r>
              <a:rPr lang="en-US" sz="4000" dirty="0" smtClean="0">
                <a:cs typeface="Calibri"/>
              </a:rPr>
              <a:t> of the shop caught the thief red-handed.</a:t>
            </a:r>
            <a:endParaRPr lang="en-US" sz="4000" dirty="0">
              <a:cs typeface="Calibri"/>
            </a:endParaRPr>
          </a:p>
        </p:txBody>
      </p:sp>
    </p:spTree>
    <p:extLst>
      <p:ext uri="{BB962C8B-B14F-4D97-AF65-F5344CB8AC3E}">
        <p14:creationId xmlns:p14="http://schemas.microsoft.com/office/powerpoint/2010/main" val="1595194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Proprietor</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use it in a sentence/draw a picture.</a:t>
            </a:r>
          </a:p>
        </p:txBody>
      </p:sp>
    </p:spTree>
    <p:extLst>
      <p:ext uri="{BB962C8B-B14F-4D97-AF65-F5344CB8AC3E}">
        <p14:creationId xmlns:p14="http://schemas.microsoft.com/office/powerpoint/2010/main" val="194860510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Proprietor</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6000" dirty="0" smtClean="0">
                <a:cs typeface="Calibri"/>
              </a:rPr>
              <a:t>Noun</a:t>
            </a:r>
            <a:r>
              <a:rPr lang="en-GB" sz="6000" dirty="0">
                <a:cs typeface="Calibri"/>
              </a:rPr>
              <a:t>. a person who owns a particular type of business, especially a hotel, a shop, or a company that makes newspapers</a:t>
            </a:r>
          </a:p>
          <a:p>
            <a:pPr marL="0" algn="ctr">
              <a:buNone/>
            </a:pPr>
            <a:endParaRPr lang="en-GB" sz="6000" dirty="0">
              <a:cs typeface="Calibri"/>
            </a:endParaRPr>
          </a:p>
        </p:txBody>
      </p:sp>
    </p:spTree>
    <p:extLst>
      <p:ext uri="{BB962C8B-B14F-4D97-AF65-F5344CB8AC3E}">
        <p14:creationId xmlns:p14="http://schemas.microsoft.com/office/powerpoint/2010/main" val="2800635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Arithmetic Test Week 12</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98567546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a:bodyPr>
          <a:lstStyle/>
          <a:p>
            <a:r>
              <a:rPr lang="en-GB" sz="3200" dirty="0" smtClean="0"/>
              <a:t>TP: What have we found out about democracy so far?</a:t>
            </a:r>
            <a:endParaRPr lang="en-GB" altLang="en-US" sz="3200" dirty="0" smtClean="0">
              <a:solidFill>
                <a:schemeClr val="tx1"/>
              </a:solidFill>
            </a:endParaRPr>
          </a:p>
          <a:p>
            <a:endParaRPr lang="en-GB" sz="3200" dirty="0"/>
          </a:p>
        </p:txBody>
      </p:sp>
    </p:spTree>
    <p:extLst>
      <p:ext uri="{BB962C8B-B14F-4D97-AF65-F5344CB8AC3E}">
        <p14:creationId xmlns:p14="http://schemas.microsoft.com/office/powerpoint/2010/main" val="57392574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sz="3200" b="1" u="sng" dirty="0" smtClean="0"/>
              <a:t>Who makes the decisions?</a:t>
            </a:r>
          </a:p>
          <a:p>
            <a:pPr marL="0" indent="0">
              <a:buNone/>
            </a:pPr>
            <a:endParaRPr lang="en-GB" sz="3200" b="1" u="sng" dirty="0" smtClean="0"/>
          </a:p>
          <a:p>
            <a:r>
              <a:rPr lang="en-GB" sz="3200" dirty="0"/>
              <a:t> </a:t>
            </a:r>
            <a:r>
              <a:rPr lang="en-GB" sz="3200" dirty="0" smtClean="0"/>
              <a:t>A constitutional government is voted by the majority of citizens.</a:t>
            </a:r>
          </a:p>
          <a:p>
            <a:endParaRPr lang="en-GB" sz="3200" b="1" u="sng" dirty="0" smtClean="0"/>
          </a:p>
          <a:p>
            <a:pPr>
              <a:lnSpc>
                <a:spcPct val="100000"/>
              </a:lnSpc>
              <a:spcBef>
                <a:spcPct val="0"/>
              </a:spcBef>
            </a:pPr>
            <a:r>
              <a:rPr lang="en-GB" altLang="en-US" sz="3200" dirty="0" smtClean="0">
                <a:solidFill>
                  <a:schemeClr val="tx1"/>
                </a:solidFill>
              </a:rPr>
              <a:t>The Prime Minister appoints a </a:t>
            </a:r>
            <a:r>
              <a:rPr lang="en-GB" altLang="en-US" sz="3200" b="1" dirty="0" smtClean="0">
                <a:solidFill>
                  <a:schemeClr val="tx1"/>
                </a:solidFill>
              </a:rPr>
              <a:t>‘cabinet’ </a:t>
            </a:r>
            <a:r>
              <a:rPr lang="en-GB" altLang="en-US" sz="3200" dirty="0" smtClean="0">
                <a:solidFill>
                  <a:schemeClr val="tx1"/>
                </a:solidFill>
              </a:rPr>
              <a:t>of about 20 ministers.</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Each minister is put in charge of an area of government, e.g. children’s issues. One of the most important posts is that of the </a:t>
            </a:r>
            <a:r>
              <a:rPr lang="en-GB" altLang="en-US" sz="3200" b="1" dirty="0" smtClean="0">
                <a:solidFill>
                  <a:schemeClr val="tx1"/>
                </a:solidFill>
              </a:rPr>
              <a:t>Chancellor of the Exchequer</a:t>
            </a:r>
            <a:r>
              <a:rPr lang="en-GB" altLang="en-US" sz="3200" dirty="0" smtClean="0">
                <a:solidFill>
                  <a:schemeClr val="tx1"/>
                </a:solidFill>
              </a:rPr>
              <a:t>, who decides how the money collected through taxes will be spent.</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The cabinet meets with the Prime Minister once a week at his home in 10 Downing Street.</a:t>
            </a:r>
          </a:p>
          <a:p>
            <a:endParaRPr lang="en-GB" sz="3200" dirty="0"/>
          </a:p>
        </p:txBody>
      </p:sp>
    </p:spTree>
    <p:extLst>
      <p:ext uri="{BB962C8B-B14F-4D97-AF65-F5344CB8AC3E}">
        <p14:creationId xmlns:p14="http://schemas.microsoft.com/office/powerpoint/2010/main" val="5723583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4" name="Content Placeholder 3"/>
          <p:cNvSpPr>
            <a:spLocks noGrp="1"/>
          </p:cNvSpPr>
          <p:nvPr>
            <p:ph sz="half" idx="1"/>
          </p:nvPr>
        </p:nvSpPr>
        <p:spPr/>
        <p:txBody>
          <a:bodyPr>
            <a:normAutofit fontScale="47500" lnSpcReduction="20000"/>
          </a:bodyPr>
          <a:lstStyle/>
          <a:p>
            <a:pPr marL="0" indent="0">
              <a:buNone/>
            </a:pPr>
            <a:r>
              <a:rPr lang="en-GB" b="1" u="sng" dirty="0" smtClean="0"/>
              <a:t>The House of Lords</a:t>
            </a:r>
          </a:p>
          <a:p>
            <a:endParaRPr lang="en-GB" dirty="0" smtClean="0"/>
          </a:p>
          <a:p>
            <a:r>
              <a:rPr lang="en-GB" dirty="0" smtClean="0"/>
              <a:t>The House of Lords has 742 members who are appointed, not elected.</a:t>
            </a:r>
          </a:p>
          <a:p>
            <a:endParaRPr lang="en-GB" dirty="0" smtClean="0"/>
          </a:p>
          <a:p>
            <a:r>
              <a:rPr lang="en-GB" dirty="0" smtClean="0"/>
              <a:t>Members of the House of Lords scrutinise and debate bills which have </a:t>
            </a:r>
          </a:p>
          <a:p>
            <a:r>
              <a:rPr lang="en-GB" dirty="0" smtClean="0"/>
              <a:t>passed through the House of Commons and question government parts</a:t>
            </a:r>
          </a:p>
          <a:p>
            <a:r>
              <a:rPr lang="en-GB" dirty="0" smtClean="0"/>
              <a:t>they are concerned about. </a:t>
            </a:r>
          </a:p>
          <a:p>
            <a:endParaRPr lang="en-GB" dirty="0" smtClean="0"/>
          </a:p>
          <a:p>
            <a:r>
              <a:rPr lang="en-GB" dirty="0" smtClean="0"/>
              <a:t>They can stop a bill from passing into</a:t>
            </a:r>
          </a:p>
          <a:p>
            <a:r>
              <a:rPr lang="en-GB" dirty="0" smtClean="0"/>
              <a:t>law although the House of Commons</a:t>
            </a:r>
          </a:p>
          <a:p>
            <a:r>
              <a:rPr lang="en-GB" dirty="0" smtClean="0"/>
              <a:t>can overrule this after a certain</a:t>
            </a:r>
          </a:p>
          <a:p>
            <a:r>
              <a:rPr lang="en-GB" dirty="0" smtClean="0"/>
              <a:t>amount of time has passed.</a:t>
            </a:r>
          </a:p>
          <a:p>
            <a:endParaRPr lang="en-GB" dirty="0"/>
          </a:p>
          <a:p>
            <a:pPr>
              <a:lnSpc>
                <a:spcPct val="100000"/>
              </a:lnSpc>
              <a:spcBef>
                <a:spcPct val="0"/>
              </a:spcBef>
              <a:buFontTx/>
              <a:buNone/>
            </a:pPr>
            <a:r>
              <a:rPr lang="en-GB" dirty="0" smtClean="0"/>
              <a:t>TP: </a:t>
            </a:r>
            <a:r>
              <a:rPr lang="en-GB" altLang="en-US" b="1" dirty="0" smtClean="0">
                <a:solidFill>
                  <a:schemeClr val="tx1"/>
                </a:solidFill>
              </a:rPr>
              <a:t>Why is it a good idea to check things through?</a:t>
            </a:r>
          </a:p>
          <a:p>
            <a:endParaRPr lang="en-GB" dirty="0" smtClean="0"/>
          </a:p>
          <a:p>
            <a:endParaRPr lang="en-GB" dirty="0"/>
          </a:p>
        </p:txBody>
      </p:sp>
      <p:pic>
        <p:nvPicPr>
          <p:cNvPr id="6" name="Content Placeholder 5"/>
          <p:cNvPicPr>
            <a:picLocks noGrp="1" noChangeAspect="1"/>
          </p:cNvPicPr>
          <p:nvPr>
            <p:ph sz="half" idx="2"/>
          </p:nvPr>
        </p:nvPicPr>
        <p:blipFill>
          <a:blip r:embed="rId2"/>
          <a:stretch>
            <a:fillRect/>
          </a:stretch>
        </p:blipFill>
        <p:spPr>
          <a:xfrm>
            <a:off x="6909655" y="2690540"/>
            <a:ext cx="3706689" cy="2621507"/>
          </a:xfrm>
          <a:prstGeom prst="rect">
            <a:avLst/>
          </a:prstGeom>
        </p:spPr>
      </p:pic>
    </p:spTree>
    <p:extLst>
      <p:ext uri="{BB962C8B-B14F-4D97-AF65-F5344CB8AC3E}">
        <p14:creationId xmlns:p14="http://schemas.microsoft.com/office/powerpoint/2010/main" val="297949567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sz="3200" b="1" dirty="0" smtClean="0"/>
              <a:t>The House of Commons</a:t>
            </a:r>
          </a:p>
          <a:p>
            <a:r>
              <a:rPr lang="en-GB" sz="3200" dirty="0" smtClean="0"/>
              <a:t>The House of Commons is the lower house of Parliament of the United Kingdom of Great Britain and Northern Ireland.</a:t>
            </a:r>
          </a:p>
          <a:p>
            <a:r>
              <a:rPr lang="en-GB" sz="3200" dirty="0" smtClean="0"/>
              <a:t>The House of Commons meets in the Palace of Westminster. </a:t>
            </a:r>
          </a:p>
          <a:p>
            <a:r>
              <a:rPr lang="en-GB" sz="3200" dirty="0" smtClean="0"/>
              <a:t>The House is an elected body, consisting of members known as members of parliament (MPs).</a:t>
            </a:r>
          </a:p>
          <a:p>
            <a:r>
              <a:rPr lang="en-GB" sz="3200" dirty="0" smtClean="0"/>
              <a:t>The UK public elects 650 members of parliament (MPs) to represent their interests and concerns in the House of Commons. </a:t>
            </a:r>
          </a:p>
          <a:p>
            <a:r>
              <a:rPr lang="en-GB" sz="3200" dirty="0" smtClean="0"/>
              <a:t>MPs consider and propose new laws and can scrutinise government policies by asking ministers questions about current issues either in the Commons Chamber or in Committees.</a:t>
            </a:r>
          </a:p>
          <a:p>
            <a:endParaRPr lang="en-GB" sz="3200" dirty="0"/>
          </a:p>
        </p:txBody>
      </p:sp>
    </p:spTree>
    <p:extLst>
      <p:ext uri="{BB962C8B-B14F-4D97-AF65-F5344CB8AC3E}">
        <p14:creationId xmlns:p14="http://schemas.microsoft.com/office/powerpoint/2010/main" val="93538289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a:bodyPr>
          <a:lstStyle/>
          <a:p>
            <a:r>
              <a:rPr lang="en-GB" sz="3200" dirty="0" smtClean="0"/>
              <a:t>TP: Why do we have laws?</a:t>
            </a:r>
            <a:endParaRPr lang="en-GB" sz="3200" dirty="0"/>
          </a:p>
        </p:txBody>
      </p:sp>
    </p:spTree>
    <p:extLst>
      <p:ext uri="{BB962C8B-B14F-4D97-AF65-F5344CB8AC3E}">
        <p14:creationId xmlns:p14="http://schemas.microsoft.com/office/powerpoint/2010/main" val="306709539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sz="3200" b="1" u="sng" dirty="0" smtClean="0"/>
              <a:t>Why do we have laws?</a:t>
            </a:r>
          </a:p>
          <a:p>
            <a:r>
              <a:rPr lang="en-GB" sz="3200" dirty="0" smtClean="0"/>
              <a:t>Without laws, people would be able to do whatever they wanted to and might harm others.  Laws protect our rights and ensure that we carry out our responsibilities. </a:t>
            </a:r>
          </a:p>
          <a:p>
            <a:pPr marL="0" indent="0">
              <a:buNone/>
            </a:pPr>
            <a:r>
              <a:rPr lang="en-GB" sz="3200" dirty="0" smtClean="0"/>
              <a:t>	</a:t>
            </a:r>
          </a:p>
          <a:p>
            <a:r>
              <a:rPr lang="en-GB" sz="3200" dirty="0" smtClean="0"/>
              <a:t>Most people obey our laws. When people are suspected of breaking the law, they are taken to court. If they are found guilty, they are punished.  </a:t>
            </a:r>
          </a:p>
          <a:p>
            <a:endParaRPr lang="en-GB" sz="3200" dirty="0" smtClean="0"/>
          </a:p>
          <a:p>
            <a:r>
              <a:rPr lang="en-GB" sz="3200" dirty="0" smtClean="0"/>
              <a:t>Sometimes laws seem unfair and need to be changed. Our governments are constantly changing and making new laws. </a:t>
            </a:r>
          </a:p>
          <a:p>
            <a:endParaRPr lang="en-GB" sz="3200" dirty="0" smtClean="0"/>
          </a:p>
          <a:p>
            <a:pPr marL="0" indent="0">
              <a:buNone/>
            </a:pPr>
            <a:endParaRPr lang="en-GB" sz="3200" dirty="0"/>
          </a:p>
        </p:txBody>
      </p:sp>
    </p:spTree>
    <p:extLst>
      <p:ext uri="{BB962C8B-B14F-4D97-AF65-F5344CB8AC3E}">
        <p14:creationId xmlns:p14="http://schemas.microsoft.com/office/powerpoint/2010/main" val="29533641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a:bodyPr>
          <a:lstStyle/>
          <a:p>
            <a:r>
              <a:rPr lang="en-GB" sz="3200" dirty="0" smtClean="0"/>
              <a:t>TP: How Can We Participate in Democracy?</a:t>
            </a:r>
            <a:endParaRPr lang="en-GB" sz="3200" dirty="0"/>
          </a:p>
        </p:txBody>
      </p:sp>
    </p:spTree>
    <p:extLst>
      <p:ext uri="{BB962C8B-B14F-4D97-AF65-F5344CB8AC3E}">
        <p14:creationId xmlns:p14="http://schemas.microsoft.com/office/powerpoint/2010/main" val="35204201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55000" lnSpcReduction="20000"/>
          </a:bodyPr>
          <a:lstStyle/>
          <a:p>
            <a:pPr marL="0" indent="0">
              <a:buNone/>
            </a:pPr>
            <a:r>
              <a:rPr lang="en-GB" sz="3200" b="1" u="sng" dirty="0" smtClean="0"/>
              <a:t>How Can We Participate in Democracy?</a:t>
            </a:r>
          </a:p>
          <a:p>
            <a:pPr marL="0" indent="0">
              <a:buNone/>
            </a:pPr>
            <a:endParaRPr lang="en-GB" sz="3200" b="1" u="sng" dirty="0" smtClean="0"/>
          </a:p>
          <a:p>
            <a:r>
              <a:rPr lang="en-GB" sz="3200" dirty="0" smtClean="0"/>
              <a:t>Stand as a candidate.</a:t>
            </a:r>
          </a:p>
          <a:p>
            <a:endParaRPr lang="en-GB" sz="3200" dirty="0" smtClean="0"/>
          </a:p>
          <a:p>
            <a:r>
              <a:rPr lang="en-GB" sz="3200" dirty="0" smtClean="0"/>
              <a:t>Attend community meetings.</a:t>
            </a:r>
          </a:p>
          <a:p>
            <a:endParaRPr lang="en-GB" sz="3200" dirty="0" smtClean="0"/>
          </a:p>
          <a:p>
            <a:r>
              <a:rPr lang="en-GB" sz="3200" dirty="0" smtClean="0"/>
              <a:t>Join a trade union.</a:t>
            </a:r>
          </a:p>
          <a:p>
            <a:endParaRPr lang="en-GB" sz="3200" dirty="0" smtClean="0"/>
          </a:p>
          <a:p>
            <a:r>
              <a:rPr lang="en-GB" sz="3200" dirty="0" smtClean="0"/>
              <a:t>Petition the government.</a:t>
            </a:r>
          </a:p>
          <a:p>
            <a:endParaRPr lang="en-GB" sz="3200" dirty="0" smtClean="0"/>
          </a:p>
          <a:p>
            <a:r>
              <a:rPr lang="en-GB" sz="3200" dirty="0" smtClean="0"/>
              <a:t>Join protests and marches</a:t>
            </a:r>
          </a:p>
          <a:p>
            <a:endParaRPr lang="en-GB" sz="3200" dirty="0" smtClean="0"/>
          </a:p>
          <a:p>
            <a:r>
              <a:rPr lang="en-GB" sz="3200" dirty="0" smtClean="0"/>
              <a:t>Campaign for a political party or cause.</a:t>
            </a:r>
          </a:p>
          <a:p>
            <a:endParaRPr lang="en-GB" sz="3200" dirty="0"/>
          </a:p>
        </p:txBody>
      </p:sp>
    </p:spTree>
    <p:extLst>
      <p:ext uri="{BB962C8B-B14F-4D97-AF65-F5344CB8AC3E}">
        <p14:creationId xmlns:p14="http://schemas.microsoft.com/office/powerpoint/2010/main" val="338936560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sz="3200" b="1" u="sng" dirty="0" smtClean="0"/>
              <a:t>Getting Involved Online</a:t>
            </a:r>
          </a:p>
          <a:p>
            <a:endParaRPr lang="en-GB" sz="3200" b="1" u="sng" dirty="0" smtClean="0"/>
          </a:p>
          <a:p>
            <a:pPr>
              <a:lnSpc>
                <a:spcPct val="100000"/>
              </a:lnSpc>
              <a:spcBef>
                <a:spcPct val="0"/>
              </a:spcBef>
            </a:pPr>
            <a:r>
              <a:rPr lang="en-GB" altLang="en-US" sz="3200" dirty="0" smtClean="0">
                <a:solidFill>
                  <a:schemeClr val="tx1"/>
                </a:solidFill>
              </a:rPr>
              <a:t>Until recently, the best way of contacting political representatives was by letter.</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Now, you can report a pothole directly to your councillor by clicking on</a:t>
            </a:r>
          </a:p>
          <a:p>
            <a:pPr>
              <a:lnSpc>
                <a:spcPct val="100000"/>
              </a:lnSpc>
              <a:spcBef>
                <a:spcPct val="0"/>
              </a:spcBef>
            </a:pPr>
            <a:r>
              <a:rPr lang="en-GB" altLang="en-US" sz="3200" dirty="0" smtClean="0">
                <a:solidFill>
                  <a:schemeClr val="tx1"/>
                </a:solidFill>
                <a:hlinkClick r:id="rId2"/>
              </a:rPr>
              <a:t>http://www.fixmystreet.com/</a:t>
            </a:r>
            <a:r>
              <a:rPr lang="en-GB" altLang="en-US" sz="3200" dirty="0" smtClean="0">
                <a:solidFill>
                  <a:schemeClr val="tx1"/>
                </a:solidFill>
              </a:rPr>
              <a:t> or email your MP directly </a:t>
            </a:r>
            <a:r>
              <a:rPr lang="en-GB" altLang="en-US" sz="3200" dirty="0" smtClean="0">
                <a:solidFill>
                  <a:schemeClr val="tx1"/>
                </a:solidFill>
                <a:hlinkClick r:id="rId3"/>
              </a:rPr>
              <a:t>http://www.writetothem.com/</a:t>
            </a:r>
            <a:r>
              <a:rPr lang="en-GB" altLang="en-US" sz="3200" dirty="0" smtClean="0">
                <a:solidFill>
                  <a:schemeClr val="tx1"/>
                </a:solidFill>
              </a:rPr>
              <a:t>. </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People can contact the newspapers, radio or T.V. to share their views about what is happening in the community. However, it is the editor who decides what is printed or featured in their programmes.</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Many people, including politicians, prefer to use websites like Twitter </a:t>
            </a:r>
            <a:r>
              <a:rPr lang="en-GB" altLang="en-US" sz="3200" dirty="0" smtClean="0">
                <a:solidFill>
                  <a:schemeClr val="tx1"/>
                </a:solidFill>
                <a:hlinkClick r:id="rId4"/>
              </a:rPr>
              <a:t>http://twitter.com/</a:t>
            </a:r>
            <a:r>
              <a:rPr lang="en-GB" altLang="en-US" sz="3200" dirty="0" smtClean="0">
                <a:solidFill>
                  <a:schemeClr val="tx1"/>
                </a:solidFill>
              </a:rPr>
              <a:t> to communicate with a wide group of people and stay up to date.</a:t>
            </a:r>
          </a:p>
          <a:p>
            <a:endParaRPr lang="en-GB" sz="3200" dirty="0"/>
          </a:p>
        </p:txBody>
      </p:sp>
    </p:spTree>
    <p:extLst>
      <p:ext uri="{BB962C8B-B14F-4D97-AF65-F5344CB8AC3E}">
        <p14:creationId xmlns:p14="http://schemas.microsoft.com/office/powerpoint/2010/main" val="317364103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85000" lnSpcReduction="10000"/>
          </a:bodyPr>
          <a:lstStyle/>
          <a:p>
            <a:pPr marL="0" indent="0">
              <a:buNone/>
            </a:pPr>
            <a:r>
              <a:rPr lang="en-GB" sz="3200" b="1" u="sng" dirty="0" smtClean="0"/>
              <a:t>In Our Democracy, Every Citizen Has Certain Basic Rights</a:t>
            </a:r>
          </a:p>
          <a:p>
            <a:endParaRPr lang="en-GB" sz="3200" dirty="0" smtClean="0"/>
          </a:p>
          <a:p>
            <a:r>
              <a:rPr lang="en-GB" sz="3200" dirty="0" smtClean="0"/>
              <a:t>No one can tell you what you must think, believe, say or not say.</a:t>
            </a:r>
          </a:p>
          <a:p>
            <a:endParaRPr lang="en-GB" sz="3200" dirty="0" smtClean="0"/>
          </a:p>
          <a:p>
            <a:r>
              <a:rPr lang="en-GB" sz="3200" dirty="0" smtClean="0"/>
              <a:t>Everyone is free to choose their own religion and to worship and practice their religion as they want to.</a:t>
            </a:r>
          </a:p>
          <a:p>
            <a:endParaRPr lang="en-GB" sz="3200" dirty="0" smtClean="0"/>
          </a:p>
          <a:p>
            <a:r>
              <a:rPr lang="en-GB" sz="3200" dirty="0" smtClean="0"/>
              <a:t>Every individual has the right to enjoy their own culture, along with other members of their group, even if their group is a minority.</a:t>
            </a:r>
            <a:br>
              <a:rPr lang="en-GB" sz="3200" dirty="0" smtClean="0"/>
            </a:br>
            <a:endParaRPr lang="en-GB" sz="3200" dirty="0"/>
          </a:p>
        </p:txBody>
      </p:sp>
    </p:spTree>
    <p:extLst>
      <p:ext uri="{BB962C8B-B14F-4D97-AF65-F5344CB8AC3E}">
        <p14:creationId xmlns:p14="http://schemas.microsoft.com/office/powerpoint/2010/main" val="230411907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77500" lnSpcReduction="20000"/>
          </a:bodyPr>
          <a:lstStyle/>
          <a:p>
            <a:r>
              <a:rPr lang="en-GB" sz="3200" dirty="0" smtClean="0"/>
              <a:t>You can read, listen to and watch all kinds of news and opinion in the newspapers, on the radio and on television.</a:t>
            </a:r>
          </a:p>
          <a:p>
            <a:endParaRPr lang="en-GB" sz="3200" dirty="0" smtClean="0"/>
          </a:p>
          <a:p>
            <a:r>
              <a:rPr lang="en-GB" sz="3200" dirty="0" smtClean="0"/>
              <a:t>You have the right to join organisations, including trade unions.  </a:t>
            </a:r>
          </a:p>
          <a:p>
            <a:endParaRPr lang="en-GB" sz="3200" dirty="0" smtClean="0"/>
          </a:p>
          <a:p>
            <a:r>
              <a:rPr lang="en-GB" sz="3200" dirty="0" smtClean="0"/>
              <a:t>You are free to travel around the country and to go abroad if you want to.</a:t>
            </a:r>
          </a:p>
          <a:p>
            <a:endParaRPr lang="en-GB" sz="3200" dirty="0" smtClean="0"/>
          </a:p>
          <a:p>
            <a:r>
              <a:rPr lang="en-GB" sz="3200" dirty="0" smtClean="0"/>
              <a:t>You have the right to gather with other people and to protest about what the government is doing.  </a:t>
            </a:r>
          </a:p>
          <a:p>
            <a:endParaRPr lang="en-GB" sz="3200" dirty="0" smtClean="0"/>
          </a:p>
          <a:p>
            <a:r>
              <a:rPr lang="en-GB" sz="3200" dirty="0" smtClean="0"/>
              <a:t>However, everyone must exercise these rights peacefully, with respect for the law and the rights of others.</a:t>
            </a:r>
          </a:p>
          <a:p>
            <a:endParaRPr lang="en-GB" sz="3200" dirty="0"/>
          </a:p>
        </p:txBody>
      </p:sp>
    </p:spTree>
    <p:extLst>
      <p:ext uri="{BB962C8B-B14F-4D97-AF65-F5344CB8AC3E}">
        <p14:creationId xmlns:p14="http://schemas.microsoft.com/office/powerpoint/2010/main" val="134017518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55000" lnSpcReduction="20000"/>
          </a:bodyPr>
          <a:lstStyle/>
          <a:p>
            <a:pPr marL="0" indent="0">
              <a:buNone/>
            </a:pPr>
            <a:r>
              <a:rPr lang="en-GB" sz="3200" b="1" u="sng" dirty="0" smtClean="0"/>
              <a:t>Our Democracy Is a System of Rule by Laws, Not by Individuals</a:t>
            </a:r>
          </a:p>
          <a:p>
            <a:r>
              <a:rPr lang="en-GB" sz="3200" dirty="0" smtClean="0"/>
              <a:t>The rule of law protects the rights of citizens, maintains order and limits the power of government.  </a:t>
            </a:r>
          </a:p>
          <a:p>
            <a:endParaRPr lang="en-GB" sz="3200" dirty="0" smtClean="0"/>
          </a:p>
          <a:p>
            <a:r>
              <a:rPr lang="en-GB" sz="3200" dirty="0" smtClean="0"/>
              <a:t>All citizens are equal under the law.  No one may be discriminated against on the basis of their race, religion, ethnic group or gender. No one is above the law, not even the Queen or the Prime Minister. </a:t>
            </a:r>
          </a:p>
          <a:p>
            <a:pPr marL="0" indent="0">
              <a:buNone/>
            </a:pPr>
            <a:endParaRPr lang="en-GB" sz="3200" dirty="0" smtClean="0"/>
          </a:p>
          <a:p>
            <a:pPr>
              <a:lnSpc>
                <a:spcPct val="80000"/>
              </a:lnSpc>
              <a:defRPr/>
            </a:pPr>
            <a:r>
              <a:rPr lang="en-US" sz="3200" dirty="0"/>
              <a:t>No one can be arrested or imprisoned without reason.  </a:t>
            </a:r>
          </a:p>
          <a:p>
            <a:pPr>
              <a:lnSpc>
                <a:spcPct val="80000"/>
              </a:lnSpc>
              <a:defRPr/>
            </a:pPr>
            <a:endParaRPr lang="en-US" sz="3200" dirty="0"/>
          </a:p>
          <a:p>
            <a:pPr>
              <a:lnSpc>
                <a:spcPct val="80000"/>
              </a:lnSpc>
              <a:defRPr/>
            </a:pPr>
            <a:r>
              <a:rPr lang="en-US" sz="3200" dirty="0"/>
              <a:t>If you are arrested, you have the right to know the charges against you and to be presumed innocent until proven guilty.   </a:t>
            </a:r>
          </a:p>
          <a:p>
            <a:pPr>
              <a:lnSpc>
                <a:spcPct val="80000"/>
              </a:lnSpc>
              <a:defRPr/>
            </a:pPr>
            <a:endParaRPr lang="en-US" sz="3200" dirty="0"/>
          </a:p>
          <a:p>
            <a:pPr>
              <a:lnSpc>
                <a:spcPct val="80000"/>
              </a:lnSpc>
              <a:defRPr/>
            </a:pPr>
            <a:r>
              <a:rPr lang="en-US" sz="3200" dirty="0"/>
              <a:t>Anyone charged with a crime has the right to a fair, speedy and public trial by an impartial court independent of government. No minister, or political party can tell a judge how to decide a case. </a:t>
            </a:r>
          </a:p>
          <a:p>
            <a:pPr>
              <a:lnSpc>
                <a:spcPct val="80000"/>
              </a:lnSpc>
              <a:defRPr/>
            </a:pPr>
            <a:endParaRPr lang="en-US" sz="3200" dirty="0"/>
          </a:p>
          <a:p>
            <a:pPr>
              <a:lnSpc>
                <a:spcPct val="100000"/>
              </a:lnSpc>
              <a:spcBef>
                <a:spcPts val="0"/>
              </a:spcBef>
              <a:defRPr/>
            </a:pPr>
            <a:r>
              <a:rPr lang="en-US" sz="3200" dirty="0"/>
              <a:t>People in office cannot use their power to make themselves</a:t>
            </a:r>
          </a:p>
          <a:p>
            <a:pPr>
              <a:lnSpc>
                <a:spcPct val="100000"/>
              </a:lnSpc>
              <a:spcBef>
                <a:spcPts val="0"/>
              </a:spcBef>
              <a:defRPr/>
            </a:pPr>
            <a:r>
              <a:rPr lang="en-US" sz="3200" dirty="0"/>
              <a:t>rich. The courts punish people who are corrupt.</a:t>
            </a:r>
          </a:p>
          <a:p>
            <a:endParaRPr lang="en-GB" sz="3200" dirty="0"/>
          </a:p>
        </p:txBody>
      </p:sp>
    </p:spTree>
    <p:extLst>
      <p:ext uri="{BB962C8B-B14F-4D97-AF65-F5344CB8AC3E}">
        <p14:creationId xmlns:p14="http://schemas.microsoft.com/office/powerpoint/2010/main" val="323590242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School Council and Democracy</a:t>
            </a:r>
          </a:p>
          <a:p>
            <a:r>
              <a:rPr lang="en-GB" sz="3200" dirty="0" smtClean="0"/>
              <a:t>All pupils in the school are involved in the school council.</a:t>
            </a:r>
          </a:p>
          <a:p>
            <a:r>
              <a:rPr lang="en-GB" sz="3200" dirty="0" smtClean="0"/>
              <a:t>It is pupil-led.</a:t>
            </a:r>
          </a:p>
          <a:p>
            <a:r>
              <a:rPr lang="en-GB" sz="3200" dirty="0" smtClean="0"/>
              <a:t>The staff and the children believe that it plays an important role.</a:t>
            </a:r>
          </a:p>
          <a:p>
            <a:r>
              <a:rPr lang="en-GB" sz="3200" dirty="0" smtClean="0"/>
              <a:t>It deals with significant issues.</a:t>
            </a:r>
          </a:p>
          <a:p>
            <a:r>
              <a:rPr lang="en-GB" sz="3200" dirty="0" smtClean="0"/>
              <a:t>It makes a difference.</a:t>
            </a:r>
          </a:p>
          <a:p>
            <a:pPr marL="0" indent="0">
              <a:buNone/>
            </a:pPr>
            <a:endParaRPr lang="en-GB" sz="3200" dirty="0"/>
          </a:p>
        </p:txBody>
      </p:sp>
    </p:spTree>
    <p:extLst>
      <p:ext uri="{BB962C8B-B14F-4D97-AF65-F5344CB8AC3E}">
        <p14:creationId xmlns:p14="http://schemas.microsoft.com/office/powerpoint/2010/main" val="355134807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sz="3200" b="1" u="sng" dirty="0" smtClean="0"/>
              <a:t>Different Elections for Different Governments</a:t>
            </a:r>
          </a:p>
          <a:p>
            <a:endParaRPr lang="en-GB" sz="3200" dirty="0" smtClean="0"/>
          </a:p>
          <a:p>
            <a:r>
              <a:rPr lang="en-GB" sz="3200" dirty="0" smtClean="0"/>
              <a:t>In our democracy, we are given the opportunity to elect representatives in different types of governments:</a:t>
            </a:r>
          </a:p>
          <a:p>
            <a:endParaRPr lang="en-GB" sz="3200" dirty="0" smtClean="0"/>
          </a:p>
          <a:p>
            <a:r>
              <a:rPr lang="en-GB" sz="3200" dirty="0" smtClean="0"/>
              <a:t>Central Government</a:t>
            </a:r>
          </a:p>
          <a:p>
            <a:endParaRPr lang="en-GB" sz="3200" dirty="0" smtClean="0"/>
          </a:p>
          <a:p>
            <a:r>
              <a:rPr lang="en-GB" sz="3200" dirty="0" smtClean="0"/>
              <a:t>Local Government</a:t>
            </a:r>
          </a:p>
          <a:p>
            <a:endParaRPr lang="en-GB" sz="3200" dirty="0" smtClean="0"/>
          </a:p>
          <a:p>
            <a:r>
              <a:rPr lang="en-GB" sz="3200" dirty="0" smtClean="0"/>
              <a:t>Their job is to talk for us and fight for the things we want changed or kept as they are.</a:t>
            </a:r>
          </a:p>
          <a:p>
            <a:endParaRPr lang="en-GB" sz="3200" dirty="0"/>
          </a:p>
        </p:txBody>
      </p:sp>
    </p:spTree>
    <p:extLst>
      <p:ext uri="{BB962C8B-B14F-4D97-AF65-F5344CB8AC3E}">
        <p14:creationId xmlns:p14="http://schemas.microsoft.com/office/powerpoint/2010/main" val="98800300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47500" lnSpcReduction="20000"/>
          </a:bodyPr>
          <a:lstStyle/>
          <a:p>
            <a:pPr marL="0" indent="0">
              <a:buNone/>
            </a:pPr>
            <a:r>
              <a:rPr lang="en-GB" sz="3200" b="1" u="sng" dirty="0" smtClean="0"/>
              <a:t>Central Government</a:t>
            </a:r>
          </a:p>
          <a:p>
            <a:pPr marL="0" indent="0">
              <a:buNone/>
            </a:pPr>
            <a:endParaRPr lang="en-GB" sz="3200" dirty="0"/>
          </a:p>
          <a:p>
            <a:r>
              <a:rPr lang="en-GB" sz="3200" dirty="0" smtClean="0"/>
              <a:t>The person we elect for our central government is called a member of parliament (or MP for short).</a:t>
            </a:r>
          </a:p>
          <a:p>
            <a:r>
              <a:rPr lang="en-GB" sz="3200" dirty="0" smtClean="0"/>
              <a:t>Elections to the House of Commons must take place at least every five years. The exact timing is decided by the leader of the biggest party, the Prime Minister.</a:t>
            </a:r>
          </a:p>
          <a:p>
            <a:r>
              <a:rPr lang="en-GB" sz="3200" dirty="0" smtClean="0"/>
              <a:t>Proposals for new laws, or proposals to change an existing law, are called bills. Bills are discussed and amended in the House of Commons and the House of Lords.</a:t>
            </a:r>
          </a:p>
          <a:p>
            <a:r>
              <a:rPr lang="en-GB" sz="3200" dirty="0" smtClean="0"/>
              <a:t>When the bill is agreed, the Queen is asked to give her approval (known as Royal Assent). Once Royal Assent is given, a bill becomes an Act of Parliament and is law.</a:t>
            </a:r>
          </a:p>
          <a:p>
            <a:endParaRPr lang="en-GB" sz="3200" dirty="0"/>
          </a:p>
          <a:p>
            <a:pPr>
              <a:lnSpc>
                <a:spcPct val="100000"/>
              </a:lnSpc>
              <a:spcBef>
                <a:spcPct val="0"/>
              </a:spcBef>
            </a:pPr>
            <a:r>
              <a:rPr lang="en-GB" altLang="en-US" sz="3200" dirty="0" smtClean="0">
                <a:solidFill>
                  <a:schemeClr val="tx1"/>
                </a:solidFill>
              </a:rPr>
              <a:t>Central Government is responsible for the welfare of all citizens and protects the most vulnerable in our society.</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It looks after national matters, such as health, defence, foreign policy and the environment.</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Every four years, people are asked to vote for local government representatives, called councillors.</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Many councils elect a mayor, who chairs (keeps order) in full meetings of the council.</a:t>
            </a:r>
          </a:p>
          <a:p>
            <a:endParaRPr lang="en-GB" sz="3200" dirty="0" smtClean="0"/>
          </a:p>
          <a:p>
            <a:endParaRPr lang="en-GB" sz="3200" dirty="0"/>
          </a:p>
        </p:txBody>
      </p:sp>
    </p:spTree>
    <p:extLst>
      <p:ext uri="{BB962C8B-B14F-4D97-AF65-F5344CB8AC3E}">
        <p14:creationId xmlns:p14="http://schemas.microsoft.com/office/powerpoint/2010/main" val="46463858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40000" lnSpcReduction="20000"/>
          </a:bodyPr>
          <a:lstStyle/>
          <a:p>
            <a:pPr>
              <a:lnSpc>
                <a:spcPct val="100000"/>
              </a:lnSpc>
              <a:spcBef>
                <a:spcPct val="0"/>
              </a:spcBef>
              <a:buFontTx/>
              <a:buNone/>
            </a:pPr>
            <a:r>
              <a:rPr lang="en-GB" sz="3200" b="1" u="sng" dirty="0" smtClean="0"/>
              <a:t>Local Government (your council) is responsible for:</a:t>
            </a:r>
          </a:p>
          <a:p>
            <a:pPr>
              <a:lnSpc>
                <a:spcPct val="100000"/>
              </a:lnSpc>
              <a:spcBef>
                <a:spcPct val="0"/>
              </a:spcBef>
              <a:buFontTx/>
              <a:buNone/>
            </a:pPr>
            <a:endParaRPr lang="en-GB" altLang="en-US" sz="3200" dirty="0">
              <a:solidFill>
                <a:schemeClr val="tx1"/>
              </a:solidFill>
            </a:endParaRPr>
          </a:p>
          <a:p>
            <a:pPr>
              <a:lnSpc>
                <a:spcPct val="100000"/>
              </a:lnSpc>
              <a:spcBef>
                <a:spcPct val="0"/>
              </a:spcBef>
            </a:pPr>
            <a:r>
              <a:rPr lang="en-GB" altLang="en-US" sz="3200" dirty="0" smtClean="0">
                <a:solidFill>
                  <a:schemeClr val="tx1"/>
                </a:solidFill>
              </a:rPr>
              <a:t>Roads</a:t>
            </a:r>
          </a:p>
          <a:p>
            <a:pPr>
              <a:lnSpc>
                <a:spcPct val="100000"/>
              </a:lnSpc>
              <a:spcBef>
                <a:spcPct val="0"/>
              </a:spcBef>
              <a:buFontTx/>
              <a:buNone/>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Education</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Housing</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Policing</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The Fire Service</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Waste Disposal/Street Cleaning</a:t>
            </a:r>
          </a:p>
          <a:p>
            <a:pPr>
              <a:lnSpc>
                <a:spcPct val="100000"/>
              </a:lnSpc>
              <a:spcBef>
                <a:spcPct val="0"/>
              </a:spcBef>
            </a:pPr>
            <a:r>
              <a:rPr lang="en-GB" altLang="en-US" sz="3200" dirty="0" smtClean="0">
                <a:solidFill>
                  <a:schemeClr val="tx1"/>
                </a:solidFill>
              </a:rPr>
              <a:t>Roads</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Education</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Housing</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Policing</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The Fire Service</a:t>
            </a:r>
          </a:p>
          <a:p>
            <a:pPr>
              <a:lnSpc>
                <a:spcPct val="100000"/>
              </a:lnSpc>
              <a:spcBef>
                <a:spcPct val="0"/>
              </a:spcBef>
            </a:pPr>
            <a:endParaRPr lang="en-GB" altLang="en-US" sz="3200" dirty="0" smtClean="0">
              <a:solidFill>
                <a:schemeClr val="tx1"/>
              </a:solidFill>
            </a:endParaRPr>
          </a:p>
          <a:p>
            <a:pPr>
              <a:lnSpc>
                <a:spcPct val="100000"/>
              </a:lnSpc>
              <a:spcBef>
                <a:spcPct val="0"/>
              </a:spcBef>
            </a:pPr>
            <a:r>
              <a:rPr lang="en-GB" altLang="en-US" sz="3200" dirty="0" smtClean="0">
                <a:solidFill>
                  <a:schemeClr val="tx1"/>
                </a:solidFill>
              </a:rPr>
              <a:t>Waste Disposal/Street Cleaning</a:t>
            </a:r>
          </a:p>
          <a:p>
            <a:endParaRPr lang="en-GB" sz="3200" dirty="0"/>
          </a:p>
        </p:txBody>
      </p:sp>
    </p:spTree>
    <p:extLst>
      <p:ext uri="{BB962C8B-B14F-4D97-AF65-F5344CB8AC3E}">
        <p14:creationId xmlns:p14="http://schemas.microsoft.com/office/powerpoint/2010/main" val="35630078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55000" lnSpcReduction="20000"/>
          </a:bodyPr>
          <a:lstStyle/>
          <a:p>
            <a:pPr marL="0" indent="0">
              <a:buNone/>
            </a:pPr>
            <a:r>
              <a:rPr lang="en-GB" sz="3200" b="1" u="sng" dirty="0" smtClean="0"/>
              <a:t>Children and Democracy - What Can You Do?</a:t>
            </a:r>
          </a:p>
          <a:p>
            <a:endParaRPr lang="en-GB" sz="3200" dirty="0" smtClean="0"/>
          </a:p>
          <a:p>
            <a:r>
              <a:rPr lang="en-GB" sz="3200" dirty="0" smtClean="0"/>
              <a:t>Stand as a candidate and vote in your school council election.</a:t>
            </a:r>
          </a:p>
          <a:p>
            <a:endParaRPr lang="en-GB" sz="3200" dirty="0" smtClean="0"/>
          </a:p>
          <a:p>
            <a:r>
              <a:rPr lang="en-GB" sz="3200" dirty="0" smtClean="0"/>
              <a:t>Lobby your councillor and/or MP about local and national issues. </a:t>
            </a:r>
          </a:p>
          <a:p>
            <a:endParaRPr lang="en-GB" sz="3200" dirty="0" smtClean="0"/>
          </a:p>
          <a:p>
            <a:r>
              <a:rPr lang="en-GB" sz="3200" dirty="0" smtClean="0"/>
              <a:t>Find out about your rights and responsibilities.</a:t>
            </a:r>
          </a:p>
          <a:p>
            <a:endParaRPr lang="en-GB" sz="3200" dirty="0" smtClean="0"/>
          </a:p>
          <a:p>
            <a:r>
              <a:rPr lang="en-GB" sz="3200" dirty="0" smtClean="0"/>
              <a:t>Learn to see the difference between choices that affect you personally and those that affect others. </a:t>
            </a:r>
          </a:p>
          <a:p>
            <a:endParaRPr lang="en-GB" sz="3200" dirty="0" smtClean="0"/>
          </a:p>
          <a:p>
            <a:r>
              <a:rPr lang="en-GB" sz="3200" dirty="0" smtClean="0"/>
              <a:t>Improve your skills, for example public speaking.</a:t>
            </a:r>
          </a:p>
          <a:p>
            <a:endParaRPr lang="en-GB" sz="3200" dirty="0" smtClean="0"/>
          </a:p>
          <a:p>
            <a:r>
              <a:rPr lang="en-GB" sz="3200" dirty="0" smtClean="0"/>
              <a:t>Keep informed - watch and read the news regularly.</a:t>
            </a:r>
          </a:p>
          <a:p>
            <a:endParaRPr lang="en-GB" sz="3200" dirty="0"/>
          </a:p>
        </p:txBody>
      </p:sp>
    </p:spTree>
    <p:extLst>
      <p:ext uri="{BB962C8B-B14F-4D97-AF65-F5344CB8AC3E}">
        <p14:creationId xmlns:p14="http://schemas.microsoft.com/office/powerpoint/2010/main" val="193051427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understand what democracy is and how people take part in it</a:t>
            </a:r>
          </a:p>
        </p:txBody>
      </p:sp>
      <p:sp>
        <p:nvSpPr>
          <p:cNvPr id="3" name="Content Placeholder 2"/>
          <p:cNvSpPr>
            <a:spLocks noGrp="1"/>
          </p:cNvSpPr>
          <p:nvPr>
            <p:ph idx="1"/>
          </p:nvPr>
        </p:nvSpPr>
        <p:spPr/>
        <p:txBody>
          <a:bodyPr>
            <a:normAutofit/>
          </a:bodyPr>
          <a:lstStyle/>
          <a:p>
            <a:pPr marL="0" indent="0">
              <a:buNone/>
            </a:pPr>
            <a:r>
              <a:rPr lang="en-GB" sz="3200" b="1" dirty="0" smtClean="0"/>
              <a:t>ACTVITY</a:t>
            </a:r>
          </a:p>
          <a:p>
            <a:endParaRPr lang="en-GB" sz="3200" dirty="0"/>
          </a:p>
        </p:txBody>
      </p:sp>
      <p:pic>
        <p:nvPicPr>
          <p:cNvPr id="4" name="Picture 3"/>
          <p:cNvPicPr>
            <a:picLocks noChangeAspect="1"/>
          </p:cNvPicPr>
          <p:nvPr/>
        </p:nvPicPr>
        <p:blipFill>
          <a:blip r:embed="rId2"/>
          <a:stretch>
            <a:fillRect/>
          </a:stretch>
        </p:blipFill>
        <p:spPr>
          <a:xfrm>
            <a:off x="3779520" y="2076450"/>
            <a:ext cx="6162675" cy="4464050"/>
          </a:xfrm>
          <a:prstGeom prst="rect">
            <a:avLst/>
          </a:prstGeom>
        </p:spPr>
      </p:pic>
    </p:spTree>
    <p:extLst>
      <p:ext uri="{BB962C8B-B14F-4D97-AF65-F5344CB8AC3E}">
        <p14:creationId xmlns:p14="http://schemas.microsoft.com/office/powerpoint/2010/main" val="235350305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REFELCTION - LO</a:t>
            </a:r>
            <a:r>
              <a:rPr lang="en-GB" dirty="0"/>
              <a:t>: To understand what democracy is and how people take part in it</a:t>
            </a:r>
          </a:p>
        </p:txBody>
      </p:sp>
      <p:sp>
        <p:nvSpPr>
          <p:cNvPr id="3" name="Content Placeholder 2"/>
          <p:cNvSpPr>
            <a:spLocks noGrp="1"/>
          </p:cNvSpPr>
          <p:nvPr>
            <p:ph idx="1"/>
          </p:nvPr>
        </p:nvSpPr>
        <p:spPr/>
        <p:txBody>
          <a:bodyPr>
            <a:normAutofit/>
          </a:bodyPr>
          <a:lstStyle/>
          <a:p>
            <a:r>
              <a:rPr lang="en-GB" sz="3200" dirty="0" smtClean="0"/>
              <a:t>TP:  What have we learnt about democracy?</a:t>
            </a:r>
            <a:endParaRPr lang="en-GB" sz="3200" dirty="0"/>
          </a:p>
        </p:txBody>
      </p:sp>
    </p:spTree>
    <p:extLst>
      <p:ext uri="{BB962C8B-B14F-4D97-AF65-F5344CB8AC3E}">
        <p14:creationId xmlns:p14="http://schemas.microsoft.com/office/powerpoint/2010/main" val="38971866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TotalTime>
  <Words>3985</Words>
  <Application>Microsoft Office PowerPoint</Application>
  <PresentationFormat>Widescreen</PresentationFormat>
  <Paragraphs>546</Paragraphs>
  <Slides>81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81</vt:i4>
      </vt:variant>
    </vt:vector>
  </HeadingPairs>
  <TitlesOfParts>
    <vt:vector size="89" baseType="lpstr">
      <vt:lpstr>Arial</vt:lpstr>
      <vt:lpstr>Calibri</vt:lpstr>
      <vt:lpstr>Calibri Light</vt:lpstr>
      <vt:lpstr>Comic Sans MS</vt:lpstr>
      <vt:lpstr>Gill Sans MT</vt:lpstr>
      <vt:lpstr>Symbol</vt:lpstr>
      <vt:lpstr>Times New Roman</vt:lpstr>
      <vt:lpstr>Office Theme</vt:lpstr>
      <vt:lpstr>Good Morning</vt:lpstr>
      <vt:lpstr>Getting Granny’s New Glasses – Part 4</vt:lpstr>
      <vt:lpstr>Spelling – Look/Cover/Spell/Check</vt:lpstr>
      <vt:lpstr>Maths </vt:lpstr>
      <vt:lpstr>PowerPoint Presentation</vt:lpstr>
      <vt:lpstr>PowerPoint Presentation</vt:lpstr>
      <vt:lpstr>RECALL</vt:lpstr>
      <vt:lpstr>RECALL</vt:lpstr>
      <vt:lpstr>RECALL</vt:lpstr>
      <vt:lpstr>RECALL</vt:lpstr>
      <vt:lpstr> LO: To convert mixed numbers to improper fractions </vt:lpstr>
      <vt:lpstr> LO: To convert mixed numbers to improper fractions </vt:lpstr>
      <vt:lpstr> LO: To convert mixed numbers to improper fractions </vt:lpstr>
      <vt:lpstr> LO: To convert mixed numbers to improper fractions </vt:lpstr>
      <vt:lpstr> LO: To convert mixed numbers to improper fractions </vt:lpstr>
      <vt:lpstr> LO: To convert mixed numbers to improper fractions </vt:lpstr>
      <vt:lpstr> LO: To convert mixed numbers to improper fractions </vt:lpstr>
      <vt:lpstr> LO: To convert mixed numbers to improper fractions </vt:lpstr>
      <vt:lpstr> LO: To convert mixed numbers to improper fractions </vt:lpstr>
      <vt:lpstr> LO: To convert mixed numbers to improper fractions </vt:lpstr>
      <vt:lpstr> LO: To convert mixed numbers to improper fractions </vt:lpstr>
      <vt:lpstr> LO: To convert mixed numbers to improper fractions </vt:lpstr>
      <vt:lpstr> LO: To convert mixed numbers to improper fractions </vt:lpstr>
      <vt:lpstr>Extension</vt:lpstr>
      <vt:lpstr> LO: To convert mixed numbers to improper fractions </vt:lpstr>
      <vt:lpstr>Extension</vt:lpstr>
      <vt:lpstr> LO: To convert mixed numbers to improper fractions </vt:lpstr>
      <vt:lpstr> LO: To convert mixed numbers to improper fractions </vt:lpstr>
      <vt:lpstr> LO: To convert mixed numbers to improper fractions </vt:lpstr>
      <vt:lpstr> REFLECTION - LO: To convert mixed numbers to improper fractions </vt:lpstr>
      <vt:lpstr>Break</vt:lpstr>
      <vt:lpstr>English – Traditional Stories</vt:lpstr>
      <vt:lpstr>Introduction</vt:lpstr>
      <vt:lpstr>LO: To be able to identify the features of a traditions tale</vt:lpstr>
      <vt:lpstr>LO: To be able to identify the features of a traditions tale</vt:lpstr>
      <vt:lpstr>LO: To be able to identify the features of a traditions tale</vt:lpstr>
      <vt:lpstr>Fragments of a sentence</vt:lpstr>
      <vt:lpstr>Fragments of a sentence</vt:lpstr>
      <vt:lpstr>PowerPoint Presentation</vt:lpstr>
      <vt:lpstr>PowerPoint Presentation</vt:lpstr>
      <vt:lpstr>Edit</vt:lpstr>
      <vt:lpstr>LO: To be able to describe settings, characters and atmosphere and integrating dialogue to convey character and advance the action in the style of a Traditional Tale</vt:lpstr>
      <vt:lpstr>LO: To be able to describe settings, characters and atmosphere and integrating dialogue to convey character and advance the action in the style of a Traditional Tale</vt:lpstr>
      <vt:lpstr>LO: To be able to describe settings, characters and atmosphere and integrating dialogue to convey character and advance the action in the style of a Traditional Tale</vt:lpstr>
      <vt:lpstr>LO: To be able to describe settings, characters and atmosphere and integrating dialogue to convey character and advance the action in the style of a Traditional Tale</vt:lpstr>
      <vt:lpstr>REFLECTION - LO: To be able to describe settings, characters and atmosphere and integrating dialogue to convey character and advance the action in the style of a Traditional Tale</vt:lpstr>
      <vt:lpstr>Chapter 5 – Mum’s the  Word  Lesson 13</vt:lpstr>
      <vt:lpstr>Chapter 5 – Mum’s the  Word  Lesson 13</vt:lpstr>
      <vt:lpstr>LO: To be able retrieve and record information, identifying key details (2b)</vt:lpstr>
      <vt:lpstr>LO: To be able retrieve and record information, identifying key details (2b)</vt:lpstr>
      <vt:lpstr>Lunch</vt:lpstr>
      <vt:lpstr>Take 5</vt:lpstr>
      <vt:lpstr>Story</vt:lpstr>
      <vt:lpstr>Handwriting</vt:lpstr>
      <vt:lpstr>PowerPoint Presentation</vt:lpstr>
      <vt:lpstr>Proprietor</vt:lpstr>
      <vt:lpstr>Proprietor</vt:lpstr>
      <vt:lpstr>Proprietor</vt:lpstr>
      <vt:lpstr>Proprietor</vt:lpstr>
      <vt:lpstr>Proprietor</vt:lpstr>
      <vt:lpstr>Proprietor</vt:lpstr>
      <vt:lpstr>Arithmetic Test Week 12</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REFELCTION - LO: To understand what democracy is and how people take part in it</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7</cp:revision>
  <dcterms:created xsi:type="dcterms:W3CDTF">2021-02-23T14:00:47Z</dcterms:created>
  <dcterms:modified xsi:type="dcterms:W3CDTF">2021-03-02T10:08:38Z</dcterms:modified>
</cp:coreProperties>
</file>