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67" r:id="rId4"/>
    <p:sldId id="257" r:id="rId5"/>
    <p:sldId id="310" r:id="rId6"/>
    <p:sldId id="311" r:id="rId7"/>
    <p:sldId id="312" r:id="rId8"/>
    <p:sldId id="313" r:id="rId9"/>
    <p:sldId id="314" r:id="rId10"/>
    <p:sldId id="315" r:id="rId11"/>
    <p:sldId id="316" r:id="rId12"/>
    <p:sldId id="317" r:id="rId13"/>
    <p:sldId id="318" r:id="rId14"/>
    <p:sldId id="319" r:id="rId15"/>
    <p:sldId id="320" r:id="rId16"/>
    <p:sldId id="258" r:id="rId17"/>
    <p:sldId id="259" r:id="rId18"/>
    <p:sldId id="268" r:id="rId19"/>
    <p:sldId id="269" r:id="rId20"/>
    <p:sldId id="270" r:id="rId21"/>
    <p:sldId id="271" r:id="rId22"/>
    <p:sldId id="272" r:id="rId23"/>
    <p:sldId id="273" r:id="rId24"/>
    <p:sldId id="274" r:id="rId25"/>
    <p:sldId id="275" r:id="rId26"/>
    <p:sldId id="276" r:id="rId27"/>
    <p:sldId id="277" r:id="rId28"/>
    <p:sldId id="260" r:id="rId29"/>
    <p:sldId id="261" r:id="rId30"/>
    <p:sldId id="280" r:id="rId31"/>
    <p:sldId id="278" r:id="rId32"/>
    <p:sldId id="279" r:id="rId33"/>
    <p:sldId id="298" r:id="rId34"/>
    <p:sldId id="302" r:id="rId35"/>
    <p:sldId id="300" r:id="rId36"/>
    <p:sldId id="303" r:id="rId37"/>
    <p:sldId id="301" r:id="rId38"/>
    <p:sldId id="306" r:id="rId39"/>
    <p:sldId id="304" r:id="rId40"/>
    <p:sldId id="307" r:id="rId41"/>
    <p:sldId id="305" r:id="rId42"/>
    <p:sldId id="309" r:id="rId43"/>
    <p:sldId id="344" r:id="rId44"/>
    <p:sldId id="345" r:id="rId45"/>
    <p:sldId id="346" r:id="rId46"/>
    <p:sldId id="262" r:id="rId47"/>
    <p:sldId id="321" r:id="rId48"/>
    <p:sldId id="322" r:id="rId49"/>
    <p:sldId id="323" r:id="rId50"/>
    <p:sldId id="324" r:id="rId51"/>
    <p:sldId id="325" r:id="rId52"/>
    <p:sldId id="326" r:id="rId53"/>
    <p:sldId id="327" r:id="rId54"/>
    <p:sldId id="328" r:id="rId55"/>
    <p:sldId id="329" r:id="rId56"/>
    <p:sldId id="263" r:id="rId57"/>
    <p:sldId id="330" r:id="rId58"/>
    <p:sldId id="340" r:id="rId59"/>
    <p:sldId id="341" r:id="rId60"/>
    <p:sldId id="342" r:id="rId61"/>
    <p:sldId id="343"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3" d="100"/>
          <a:sy n="63" d="100"/>
        </p:scale>
        <p:origin x="102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448ED28-3AEA-47E3-87C9-ECE8083C5095}"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FEE0FC-523E-448C-AC2B-9720607A440F}" type="slidenum">
              <a:rPr lang="en-GB" smtClean="0"/>
              <a:t>‹#›</a:t>
            </a:fld>
            <a:endParaRPr lang="en-GB"/>
          </a:p>
        </p:txBody>
      </p:sp>
    </p:spTree>
    <p:extLst>
      <p:ext uri="{BB962C8B-B14F-4D97-AF65-F5344CB8AC3E}">
        <p14:creationId xmlns:p14="http://schemas.microsoft.com/office/powerpoint/2010/main" val="3968149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448ED28-3AEA-47E3-87C9-ECE8083C5095}"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FEE0FC-523E-448C-AC2B-9720607A440F}" type="slidenum">
              <a:rPr lang="en-GB" smtClean="0"/>
              <a:t>‹#›</a:t>
            </a:fld>
            <a:endParaRPr lang="en-GB"/>
          </a:p>
        </p:txBody>
      </p:sp>
    </p:spTree>
    <p:extLst>
      <p:ext uri="{BB962C8B-B14F-4D97-AF65-F5344CB8AC3E}">
        <p14:creationId xmlns:p14="http://schemas.microsoft.com/office/powerpoint/2010/main" val="25214905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448ED28-3AEA-47E3-87C9-ECE8083C5095}"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FEE0FC-523E-448C-AC2B-9720607A440F}" type="slidenum">
              <a:rPr lang="en-GB" smtClean="0"/>
              <a:t>‹#›</a:t>
            </a:fld>
            <a:endParaRPr lang="en-GB"/>
          </a:p>
        </p:txBody>
      </p:sp>
    </p:spTree>
    <p:extLst>
      <p:ext uri="{BB962C8B-B14F-4D97-AF65-F5344CB8AC3E}">
        <p14:creationId xmlns:p14="http://schemas.microsoft.com/office/powerpoint/2010/main" val="5512628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448ED28-3AEA-47E3-87C9-ECE8083C5095}" type="datetimeFigureOut">
              <a:rPr lang="en-GB" smtClean="0"/>
              <a:t>04/02/2021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CFEE0FC-523E-448C-AC2B-9720607A440F}" type="slidenum">
              <a:rPr lang="en-GB" smtClean="0"/>
              <a:t>‹#›</a:t>
            </a:fld>
            <a:endParaRPr lang="en-GB"/>
          </a:p>
        </p:txBody>
      </p:sp>
    </p:spTree>
    <p:extLst>
      <p:ext uri="{BB962C8B-B14F-4D97-AF65-F5344CB8AC3E}">
        <p14:creationId xmlns:p14="http://schemas.microsoft.com/office/powerpoint/2010/main" val="32494857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448ED28-3AEA-47E3-87C9-ECE8083C5095}" type="datetimeFigureOut">
              <a:rPr lang="en-GB" smtClean="0"/>
              <a:t>04/02/2021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CFEE0FC-523E-448C-AC2B-9720607A440F}" type="slidenum">
              <a:rPr lang="en-GB" smtClean="0"/>
              <a:t>‹#›</a:t>
            </a:fld>
            <a:endParaRPr lang="en-GB"/>
          </a:p>
        </p:txBody>
      </p:sp>
    </p:spTree>
    <p:extLst>
      <p:ext uri="{BB962C8B-B14F-4D97-AF65-F5344CB8AC3E}">
        <p14:creationId xmlns:p14="http://schemas.microsoft.com/office/powerpoint/2010/main" val="18942738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448ED28-3AEA-47E3-87C9-ECE8083C5095}" type="datetimeFigureOut">
              <a:rPr lang="en-GB" smtClean="0"/>
              <a:t>04/02/2021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CFEE0FC-523E-448C-AC2B-9720607A440F}" type="slidenum">
              <a:rPr lang="en-GB" smtClean="0"/>
              <a:t>‹#›</a:t>
            </a:fld>
            <a:endParaRPr lang="en-GB"/>
          </a:p>
        </p:txBody>
      </p:sp>
    </p:spTree>
    <p:extLst>
      <p:ext uri="{BB962C8B-B14F-4D97-AF65-F5344CB8AC3E}">
        <p14:creationId xmlns:p14="http://schemas.microsoft.com/office/powerpoint/2010/main" val="2737129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448ED28-3AEA-47E3-87C9-ECE8083C5095}" type="datetimeFigureOut">
              <a:rPr lang="en-GB" smtClean="0"/>
              <a:t>04/02/2021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CFEE0FC-523E-448C-AC2B-9720607A440F}" type="slidenum">
              <a:rPr lang="en-GB" smtClean="0"/>
              <a:t>‹#›</a:t>
            </a:fld>
            <a:endParaRPr lang="en-GB"/>
          </a:p>
        </p:txBody>
      </p:sp>
    </p:spTree>
    <p:extLst>
      <p:ext uri="{BB962C8B-B14F-4D97-AF65-F5344CB8AC3E}">
        <p14:creationId xmlns:p14="http://schemas.microsoft.com/office/powerpoint/2010/main" val="35216108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448ED28-3AEA-47E3-87C9-ECE8083C5095}" type="datetimeFigureOut">
              <a:rPr lang="en-GB" smtClean="0"/>
              <a:t>04/02/2021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CFEE0FC-523E-448C-AC2B-9720607A440F}" type="slidenum">
              <a:rPr lang="en-GB" smtClean="0"/>
              <a:t>‹#›</a:t>
            </a:fld>
            <a:endParaRPr lang="en-GB"/>
          </a:p>
        </p:txBody>
      </p:sp>
    </p:spTree>
    <p:extLst>
      <p:ext uri="{BB962C8B-B14F-4D97-AF65-F5344CB8AC3E}">
        <p14:creationId xmlns:p14="http://schemas.microsoft.com/office/powerpoint/2010/main" val="24890038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448ED28-3AEA-47E3-87C9-ECE8083C5095}" type="datetimeFigureOut">
              <a:rPr lang="en-GB" smtClean="0"/>
              <a:t>04/02/2021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CFEE0FC-523E-448C-AC2B-9720607A440F}" type="slidenum">
              <a:rPr lang="en-GB" smtClean="0"/>
              <a:t>‹#›</a:t>
            </a:fld>
            <a:endParaRPr lang="en-GB"/>
          </a:p>
        </p:txBody>
      </p:sp>
    </p:spTree>
    <p:extLst>
      <p:ext uri="{BB962C8B-B14F-4D97-AF65-F5344CB8AC3E}">
        <p14:creationId xmlns:p14="http://schemas.microsoft.com/office/powerpoint/2010/main" val="4296121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448ED28-3AEA-47E3-87C9-ECE8083C5095}"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FEE0FC-523E-448C-AC2B-9720607A440F}" type="slidenum">
              <a:rPr lang="en-GB" smtClean="0"/>
              <a:t>‹#›</a:t>
            </a:fld>
            <a:endParaRPr lang="en-GB"/>
          </a:p>
        </p:txBody>
      </p:sp>
    </p:spTree>
    <p:extLst>
      <p:ext uri="{BB962C8B-B14F-4D97-AF65-F5344CB8AC3E}">
        <p14:creationId xmlns:p14="http://schemas.microsoft.com/office/powerpoint/2010/main" val="14201717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448ED28-3AEA-47E3-87C9-ECE8083C5095}"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FEE0FC-523E-448C-AC2B-9720607A440F}" type="slidenum">
              <a:rPr lang="en-GB" smtClean="0"/>
              <a:t>‹#›</a:t>
            </a:fld>
            <a:endParaRPr lang="en-GB"/>
          </a:p>
        </p:txBody>
      </p:sp>
    </p:spTree>
    <p:extLst>
      <p:ext uri="{BB962C8B-B14F-4D97-AF65-F5344CB8AC3E}">
        <p14:creationId xmlns:p14="http://schemas.microsoft.com/office/powerpoint/2010/main" val="33171533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
        <p:nvSpPr>
          <p:cNvPr id="2" name="Rounded Rectangle 1"/>
          <p:cNvSpPr/>
          <p:nvPr userDrawn="1"/>
        </p:nvSpPr>
        <p:spPr bwMode="auto">
          <a:xfrm>
            <a:off x="609599"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Tree>
    <p:extLst>
      <p:ext uri="{BB962C8B-B14F-4D97-AF65-F5344CB8AC3E}">
        <p14:creationId xmlns:p14="http://schemas.microsoft.com/office/powerpoint/2010/main" val="14981881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48ED28-3AEA-47E3-87C9-ECE8083C5095}" type="datetimeFigureOut">
              <a:rPr lang="en-GB" smtClean="0"/>
              <a:t>04/02/2021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FEE0FC-523E-448C-AC2B-9720607A440F}" type="slidenum">
              <a:rPr lang="en-GB" smtClean="0"/>
              <a:t>‹#›</a:t>
            </a:fld>
            <a:endParaRPr lang="en-GB"/>
          </a:p>
        </p:txBody>
      </p:sp>
    </p:spTree>
    <p:extLst>
      <p:ext uri="{BB962C8B-B14F-4D97-AF65-F5344CB8AC3E}">
        <p14:creationId xmlns:p14="http://schemas.microsoft.com/office/powerpoint/2010/main" val="2885238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7"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wmf"/><Relationship Id="rId1" Type="http://schemas.openxmlformats.org/officeDocument/2006/relationships/slideLayout" Target="../slideLayouts/slideLayout4.xml"/><Relationship Id="rId5" Type="http://schemas.openxmlformats.org/officeDocument/2006/relationships/image" Target="../media/image4.png"/><Relationship Id="rId4" Type="http://schemas.openxmlformats.org/officeDocument/2006/relationships/image" Target="../media/image3.wm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bbc.co.uk/bitesize/topics/z4mmn39/articles/z3btrwx#:~:text=A%20narrative%20poem%20is%20a,rhyme%2C%20like%20in%20a%20poem"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4.pn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image" Target="../media/image13.png"/><Relationship Id="rId1" Type="http://schemas.openxmlformats.org/officeDocument/2006/relationships/slideLayout" Target="../slideLayouts/slideLayout12.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60.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2.pn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5.png"/><Relationship Id="rId2" Type="http://schemas.openxmlformats.org/officeDocument/2006/relationships/image" Target="../media/image13.png"/><Relationship Id="rId1" Type="http://schemas.openxmlformats.org/officeDocument/2006/relationships/slideLayout" Target="../slideLayouts/slideLayout12.xml"/><Relationship Id="rId6" Type="http://schemas.openxmlformats.org/officeDocument/2006/relationships/image" Target="../media/image17.png"/><Relationship Id="rId11" Type="http://schemas.openxmlformats.org/officeDocument/2006/relationships/image" Target="../media/image24.png"/><Relationship Id="rId5" Type="http://schemas.openxmlformats.org/officeDocument/2006/relationships/image" Target="../media/image16.png"/><Relationship Id="rId10" Type="http://schemas.openxmlformats.org/officeDocument/2006/relationships/image" Target="../media/image23.png"/><Relationship Id="rId4" Type="http://schemas.openxmlformats.org/officeDocument/2006/relationships/image" Target="../media/image15.png"/><Relationship Id="rId9" Type="http://schemas.openxmlformats.org/officeDocument/2006/relationships/image" Target="../media/image20.png"/></Relationships>
</file>

<file path=ppt/slides/_rels/slide61.xml.rels><?xml version="1.0" encoding="UTF-8" standalone="yes"?>
<Relationships xmlns="http://schemas.openxmlformats.org/package/2006/relationships"><Relationship Id="rId2" Type="http://schemas.openxmlformats.org/officeDocument/2006/relationships/hyperlink" Target="https://www.bbc.co.uk/bitesize/topics/zf66fg8/articles/zqbm3k7"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Good Morning</a:t>
            </a:r>
            <a:endParaRPr lang="en-GB" dirty="0"/>
          </a:p>
        </p:txBody>
      </p:sp>
      <p:sp>
        <p:nvSpPr>
          <p:cNvPr id="3" name="Subtitle 2"/>
          <p:cNvSpPr>
            <a:spLocks noGrp="1"/>
          </p:cNvSpPr>
          <p:nvPr>
            <p:ph type="subTitle" idx="1"/>
          </p:nvPr>
        </p:nvSpPr>
        <p:spPr/>
        <p:txBody>
          <a:bodyPr/>
          <a:lstStyle/>
          <a:p>
            <a:r>
              <a:rPr lang="en-GB" dirty="0" smtClean="0"/>
              <a:t>Tuesday 9</a:t>
            </a:r>
            <a:r>
              <a:rPr lang="en-GB" baseline="30000" dirty="0" smtClean="0"/>
              <a:t>th</a:t>
            </a:r>
            <a:r>
              <a:rPr lang="en-GB" dirty="0" smtClean="0"/>
              <a:t> February</a:t>
            </a:r>
            <a:endParaRPr lang="en-GB" dirty="0"/>
          </a:p>
        </p:txBody>
      </p:sp>
    </p:spTree>
    <p:extLst>
      <p:ext uri="{BB962C8B-B14F-4D97-AF65-F5344CB8AC3E}">
        <p14:creationId xmlns:p14="http://schemas.microsoft.com/office/powerpoint/2010/main" val="42901194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Protecting Species</a:t>
            </a:r>
            <a:endParaRPr lang="en-GB" dirty="0"/>
          </a:p>
        </p:txBody>
      </p:sp>
      <p:sp>
        <p:nvSpPr>
          <p:cNvPr id="5" name="Content Placeholder 4"/>
          <p:cNvSpPr>
            <a:spLocks noGrp="1"/>
          </p:cNvSpPr>
          <p:nvPr>
            <p:ph sz="half" idx="1"/>
          </p:nvPr>
        </p:nvSpPr>
        <p:spPr>
          <a:xfrm>
            <a:off x="838200" y="1825625"/>
            <a:ext cx="3694611" cy="4351338"/>
          </a:xfrm>
        </p:spPr>
        <p:txBody>
          <a:bodyPr>
            <a:normAutofit fontScale="62500" lnSpcReduction="20000"/>
          </a:bodyPr>
          <a:lstStyle/>
          <a:p>
            <a:pPr marL="0" indent="0">
              <a:buNone/>
            </a:pPr>
            <a:r>
              <a:rPr lang="en-GB" i="1" dirty="0" smtClean="0"/>
              <a:t>All species rely on other species to survive.  If just one species dies then many others may suffer.</a:t>
            </a:r>
          </a:p>
          <a:p>
            <a:pPr marL="0" indent="0">
              <a:buNone/>
            </a:pPr>
            <a:r>
              <a:rPr lang="en-GB" dirty="0" smtClean="0"/>
              <a:t>Whales have been hunted for food and other products, for thousands if years.  But is wasn’t until the 1870s that the mass slaughter of whales began eventually threatening their existence.  The invention of the grenade harpoon and the introduction of fast catcher boats, armed with bow-mounted cannons, meant whalers had much more efficient “killing machines”.  Now, even the giant blue whale, weighing up to 180 tonnes and 31m long, fell victim.</a:t>
            </a:r>
            <a:endParaRPr lang="en-GB" dirty="0"/>
          </a:p>
        </p:txBody>
      </p:sp>
      <p:sp>
        <p:nvSpPr>
          <p:cNvPr id="6" name="Content Placeholder 5"/>
          <p:cNvSpPr>
            <a:spLocks noGrp="1"/>
          </p:cNvSpPr>
          <p:nvPr>
            <p:ph sz="half" idx="2"/>
          </p:nvPr>
        </p:nvSpPr>
        <p:spPr>
          <a:xfrm>
            <a:off x="7276010" y="1825625"/>
            <a:ext cx="4077789" cy="4351338"/>
          </a:xfrm>
        </p:spPr>
        <p:txBody>
          <a:bodyPr>
            <a:normAutofit fontScale="62500" lnSpcReduction="20000"/>
          </a:bodyPr>
          <a:lstStyle/>
          <a:p>
            <a:r>
              <a:rPr lang="en-GB" dirty="0" smtClean="0"/>
              <a:t>What does slaughter mean?</a:t>
            </a:r>
          </a:p>
          <a:p>
            <a:pPr marL="514350" indent="-514350">
              <a:buFont typeface="+mj-lt"/>
              <a:buAutoNum type="alphaLcParenR"/>
            </a:pPr>
            <a:r>
              <a:rPr lang="en-GB" dirty="0" smtClean="0"/>
              <a:t>Keep alive</a:t>
            </a:r>
          </a:p>
          <a:p>
            <a:pPr marL="514350" indent="-514350">
              <a:buFont typeface="+mj-lt"/>
              <a:buAutoNum type="alphaLcParenR"/>
            </a:pPr>
            <a:r>
              <a:rPr lang="en-GB" dirty="0" smtClean="0"/>
              <a:t>Kill</a:t>
            </a:r>
          </a:p>
          <a:p>
            <a:pPr marL="514350" indent="-514350">
              <a:buFont typeface="+mj-lt"/>
              <a:buAutoNum type="alphaLcParenR"/>
            </a:pPr>
            <a:r>
              <a:rPr lang="en-GB" dirty="0" smtClean="0"/>
              <a:t>Pat an animal</a:t>
            </a:r>
          </a:p>
          <a:p>
            <a:pPr marL="514350" indent="-514350">
              <a:buFont typeface="+mj-lt"/>
              <a:buAutoNum type="alphaLcParenR"/>
            </a:pPr>
            <a:endParaRPr lang="en-GB" dirty="0"/>
          </a:p>
          <a:p>
            <a:r>
              <a:rPr lang="en-GB" dirty="0" smtClean="0"/>
              <a:t>The introduction of which 2 things made it easier for whalers to kill whales?</a:t>
            </a:r>
          </a:p>
          <a:p>
            <a:endParaRPr lang="en-GB" dirty="0"/>
          </a:p>
          <a:p>
            <a:r>
              <a:rPr lang="en-GB" dirty="0" smtClean="0"/>
              <a:t>Why will other species suffer if one species dies?</a:t>
            </a:r>
          </a:p>
          <a:p>
            <a:endParaRPr lang="en-GB" dirty="0"/>
          </a:p>
          <a:p>
            <a:r>
              <a:rPr lang="en-GB" dirty="0" smtClean="0"/>
              <a:t>What does the author mean when he says whalers had much more efficient “</a:t>
            </a:r>
            <a:r>
              <a:rPr lang="en-GB" smtClean="0"/>
              <a:t>killing machines”?</a:t>
            </a:r>
            <a:endParaRPr lang="en-GB" dirty="0"/>
          </a:p>
        </p:txBody>
      </p:sp>
      <p:sp>
        <p:nvSpPr>
          <p:cNvPr id="7" name="TextBox 6"/>
          <p:cNvSpPr txBox="1"/>
          <p:nvPr/>
        </p:nvSpPr>
        <p:spPr>
          <a:xfrm>
            <a:off x="4653952" y="1825625"/>
            <a:ext cx="2416628" cy="5355312"/>
          </a:xfrm>
          <a:prstGeom prst="rect">
            <a:avLst/>
          </a:prstGeom>
          <a:noFill/>
        </p:spPr>
        <p:txBody>
          <a:bodyPr wrap="square" rtlCol="0">
            <a:spAutoFit/>
          </a:bodyPr>
          <a:lstStyle/>
          <a:p>
            <a:r>
              <a:rPr lang="en-GB" sz="3200" smtClean="0"/>
              <a:t>Evidence</a:t>
            </a:r>
          </a:p>
          <a:p>
            <a:endParaRPr lang="en-GB" sz="3200" smtClean="0"/>
          </a:p>
          <a:p>
            <a:r>
              <a:rPr lang="en-GB" sz="3200" smtClean="0"/>
              <a:t>Retrieve</a:t>
            </a:r>
          </a:p>
          <a:p>
            <a:endParaRPr lang="en-GB" sz="3200" smtClean="0"/>
          </a:p>
          <a:p>
            <a:endParaRPr lang="en-GB" sz="3200" smtClean="0"/>
          </a:p>
          <a:p>
            <a:r>
              <a:rPr lang="en-GB" sz="3200" smtClean="0"/>
              <a:t>Interpret</a:t>
            </a:r>
          </a:p>
          <a:p>
            <a:endParaRPr lang="en-GB" sz="3200" smtClean="0"/>
          </a:p>
          <a:p>
            <a:endParaRPr lang="en-GB" sz="3200" smtClean="0"/>
          </a:p>
          <a:p>
            <a:r>
              <a:rPr lang="en-GB" sz="3200" smtClean="0"/>
              <a:t>Choice</a:t>
            </a:r>
          </a:p>
          <a:p>
            <a:endParaRPr lang="en-GB" smtClean="0"/>
          </a:p>
          <a:p>
            <a:endParaRPr lang="en-GB" smtClean="0"/>
          </a:p>
          <a:p>
            <a:endParaRPr lang="en-GB" dirty="0"/>
          </a:p>
        </p:txBody>
      </p:sp>
      <p:sp>
        <p:nvSpPr>
          <p:cNvPr id="9" name="AutoShape 2" descr="data:image/jpg;base64,%20/9j/4AAQSkZJRgABAQEAYABgAAD/2wBDAAUDBAQEAwUEBAQFBQUGBwwIBwcHBw8LCwkMEQ8SEhEPERETFhwXExQaFRERGCEYGh0dHx8fExciJCIeJBweHx7/2wBDAQUFBQcGBw4ICA4eFBEUHh4eHh4eHh4eHh4eHh4eHh4eHh4eHh4eHh4eHh4eHh4eHh4eHh4eHh4eHh4eHh4eHh7/wAARCAFbAMw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ooAKKKKACiiigAooooAKKKKACiiigAooooAKKKKACisvxZ4g0fwr4evNf16+isdOs4zJNNIeAPQDqSTwAOSeK+SvFX7bqJfxp4X8DmW0Vv3kmoXex3XPRVQELxjkk/SgD7JorhPgh8TdF+K3gpPEmjxS2xWUwXVpKQXglABKkjqCCCD3B7V3dABRTXZUUs7BVAJJJwAPWuD1/4xfDzR73+z/+EgTU7/bu+x6TC9/MF/vFYQxA5HWgDvqK5Pwd8R/A/i62jm8P+JtOu2dlTyfNCTI5BwjRthlbg8Edq6ygAooooAKKKKACiiigAooooAKKKKACiiigAooooAKKKiu7i3tLd7i6nighQFnkkcKqj1JPAoAloPSuGu/jB8LbV5Un+IHhxGhLB1+3oSCvUcHnpWPZftB/Bu8uUtofH2lh5DhTIHjX8WZQB+JoA+Uf29/iTqmufEV/h/GrW2k6CyO6hs/aZ3jDeYfZVbaB9T3r5oXrX1p+0r8ENb+InjiX4h/Cu4s/Fem6xj7SLW9jY28yKFPzM2CpAHAPHTGMUnwC/ZJ1yfXYdZ+KNvFZaZbPuXSlmDy3TDoHZDhU9QDk9OKAPbv2JPAl14J+DkdxfXdvcT67P/aQW3lEiRxsiqi7hwThcnrgnHavbNTv7PTNOuNQ1C6htbS2jaWaaVgqRoBksSegxXlM/wAK/FWgazpJ+G/j640Dw3a3SST+Hri2Wa38ouWlWKQjeoIOApyBngjpUPxZi/4WJ8TdI+E5ST+xbOJNc8RkcCaJWIt7bPcO4Jb2X3oAuwWGtfFkxapfanJp/wAPbhQ9rpsCtFc6tH03XL9UhbqI1wWXG484rvfCnhTwz4UsxZ+G9B07SYcBStrAqFgOm4gZb8a2II44YliiRUjRQqqowFA4AFcx4+1vUvD934fvrdYX0241SOx1ISZBjSb5Y5FIHUSbFx0Ic+goA8t/a2+E+ga94D1TxtpmlxWninRo/t8d7anyZZkjIZ1dlxk7QcMeQRwav/DLx1r2iz+GtE8TXEutaNrkUS6XrkgVLiKVow6W9yo4YkA4lHU8EZ5rvPjdJHF8HPGLyyJGo0S7BLNgDMTDr9a8U1tHj8I/CiORWR117QlZWGCCAvBB6UAfTgooFFABSZpa+PP2/fEnizwf4n8MXnhnxf4g0hdRtZ1ngtL+SKHMTJtYKpAyfMOT3wKQH2FupRXwh4v+Jvjb4O/EHwjdWfi3X9e0zVNDsr/ULDV71rlXMg/eBC3KdMgjp7jivqL4lfGLQ/B2oaHoVrp95rviPXth07SrRkV2VujOzkKg69fQ+hNMD03NJmvCdQ/aM0ub4P67430Hw/dXOo6HOtrqWlXMyxvZyMSoZ2GdybuMryeelcL8JPjx4k0H4AXXjzxb4d1bXof7akR70X0YBWRmOEViWVEYKgX/AGhjgUgPrHNJur51h/aS8P8Ai6yv9C0nR9ci1CTw1NqZa0uY1lhYKSY0c8CRU+cMRjPFZf7Hfjjwa/hjxlqUF54nit9OMV3qV94h1MXJKsJDlQoAXG05wMtkdaYH0/mjNeD+H/2mPDGparpBvPD+saV4e1y7ls9K1q6MflXEsbKrBkB3IMsBk/44lsP2hIbv43t8Kh4J1SPU1vWtmna6j2BFG7zcf3dnzYznBoA9zzRXlnhj4y6be+EfFPirxHot34a0vw7eyWc0txMkvnyRkh1jC9TuwoHcsMVjeBf2htD8Q+KNE0XUvDmq+H4vEcTTaDd3jxsl6ocqMhCTGSRwDnPr0yAWf2rPilr/AMK/A9lqnh/SbW7uL+8FmLi6kxFbMUZgSmcsTtPcAY59K87079nDxj8QJYdZ+MHxP1HU4pwtx/ZmnyHyULYYorH5Ao6DYvuDX0J8SPCWl+OfBOqeFtWhV7a+gZAx6xv1Rx7q2D+Fea/sx+LryDQdV+G3jCYQ+IvA5+y3Mrt8k9oM+VOpPO3aAMnttPegDgvi1pPwG/Z78JhIfBel694ju0Is7TUf9JlkHGZJC2QiDHYDJ4HfHxN4q1qXxD4gu9YmsbCxe5fd9nsbdYIIwBgBUXgDA/HrXR/HLxtc/EH4o654mmkZoZ7ho7NT/BbodsYxk4+UAn3Jq/8As8/DG8+K3xEt/D8M4trGFftOoXBBJSBWAIXH8RyAM+ue1AF/9nb4s+IPhH4guNZtLGfU9CuAsGo2m9kiZjkowbBCyDDYz1GR9P0V+GXxG8I/EbQl1fwpqsd3GAPOgJ2z25P8MidVPB9j2Jpnhz4Z+BtA8Dv4L0/w5YnQ5VxcW00Yk+0NgAvIT95uBz7cYr5r+Jf7OHi74eeIv+E8+BOp3kTwHe+liUmZR1KoTxKhwMo2T9aAPsM8ivOfgxFb6nf+LfGzQQ/adY1ua3injcP5lranyIsHHAyjtj1auc/Zr+MjfFTwlqNjqVo2n+LdHj8rULcKUDsdwWRAeV5Ugqfun6it/wDZfuWuvgR4WaWR5LmK2eG6L53CdJHWQNnuGDZ96APS65L4ueEZvHHgS88OQXqWUk8sEqyuhdQYpkkwQPXZj8a62myOkcbSSOqIoLMzHAAHUmgDy79qG8kX4Wtotsiy3WvajaaZFEVBEgkmUuCD22K+Tzgc1xPxcureDVPAFqTtafxnpwhAXj5XJI9uKsf2+fih8Sf7ftGVvCHhiSSDSpAcrf3xyklyvYoi5RT6sxFZXhe4h8fftSWumohn0vwJZSXUjKflN9LhAD2O1c4Hqp96APpYUUUUAFfFX/BS7/kLeBv+uF7/AOhQ19q18i/t4eC/G/jrxP4btvCvg/WNUh0y1maa6giBiLSsmFBznI8vn6ijqhnmWvWVjqvxp8AWnxkuYLDSpNA05bD+ycvHJH0jWdnwUyc7iAcduORofE3VNbb9u+2k0vT4r++sb+2gsLSafyY3CxDau/B2jknpVn4//DH4jeItR8Aa1pPgjWbhLXw5Z213AsSmW3lhYhkcZ4Pcexr0v40/DHxNb/HLwv8AGzwv4fvNYgje3l1XSYiq3cZUYyqk4Y7TgjPBX0OaOt/UnoeYa98J/iB4A+G/xW1/xVbWNrY63axskVteCbEpvEcA8DoGYZos/wDlHdc/9hw/+jxXqHxH8E+PfiD4b+JHiyTQ9T019V022sNE0G4kBuGjhlWR5HRWKq7FcAAk4zXC2ng/4gL+x3d/Dx/h74jXXP7aV1j8hcPGzGTzB82cDbtPHUj8EV2O5/Z88NeHz+yg3ij+x7Ia0mh6lbi+EQE3lsZCV3d6+Zfh1fXVl+zj8Tltyyi6u9JglKnHyF5iR9DgD8a+uPgppPibRf2S9S8N6p4T1m21q1tLy2SxaJfNuDICVaMZ5Hz45x0NeSfs8fBPxdffDv4ieBvFvh3UtAk1m2tZdPu7uLEQmhZyoJBz1Ze3TNPqxLZHK+FPhj8S/ir8A/B1j4c0bS007SLy+lhvJtSCyTtJINwMe35dpXrk5re/aAubj4Z/tWeEPGmo7lL2VncXpU53Mq+TNz34B/Ouy8D+GPila/A9/gaPBeq6Vqct86S6+ZkFjFbNKJGkWRW3M2MgKBz69RWh+238KPEXizT/AAVL4S0i91e404SWNx5S7nERCbXY/VTz/tUN6gjgfj1/aGl/sdeCo5fMWTX9WfU77n7zy+bMAfX7w/IVDo/wu+K3xD8KfC7xDomj6VZ2Xh+xiFpcHVB5k6ibzA5Xb8h46ZNfR/x4+Ef/AAnXwPh8E6VJDDfaXHC+ms/CGSJNu0nsGUkZ7ZBrzfwtoHxE8RfDDwd8JLrwdrfhkaPeQtrOsTzIkDW8LltsDIxZ2fIHQAe4oW7DofUqnrXyX+2Lf2svjew034a295efEe4gkstVi0yEyb9PljKmO4A4JyyFSfujnI+WvrRf61wvwo+F3h/4dtq91p013qOp6vdvc3uo3zB7iTJyELAD5QcnHqSaAPymlRo5GjkUq6kqwPYivtX/AIJsaNZrovi3xB5iPeSXEFns4JjjVS+emRuLevOweleTftu/DSz8B/E2PVNIjmXTPESyXm1uViuN/wC9RT6fMrAdt2OldV+wZrlz4N+MOq+BtYsvIn12zidGZxlHiRpUA5wQySE8Z7e9AH3fQaKR2CqSSABySe1AHgvxjtZPhN8Qbb4z6Hax/wBj3pjsPF9rFH8zxs2I7pcL95Sfm9fl9zVz4D+JbLw5r+s/DfUZYba3F1Jq3hq6kbaup2FyzTZRicOyMxBx2xxxUPx1+M3w8XwrrXhOL7X4pu762nsXg0q2+0xwSlSo818hVw2OASRjOK+L/Dzx6xfQ2/xS1e/Nr4a08WmnaNGxW6uSxPlww4GB8zDLHnAHXHC5le19R8rtex+k3iTxp4U8O2wuNa8Q6dZqwOxXnUvJjsqDLMfYA14r451vxR8Xrw+HbCw1Twz4DBzqF7coYLzVl4/cxofmjjPO4nBI49q5PwT4R+IHgPR9Mt/D/wACrS61JbRftmoyarAkruwBKhjluOAenI6V1lha/HvxLOtovhTQfBMGcTX19e/bpAMdY40wCf8Ae4piIPiD4u0/4faNpvhbwppK3fiC9QWuh6LaJyD0DsB0QdST1wfcj0j9nn4bp8OfAcVneCObxDqDm81q7B3NNcPyRu6lVzgfie5qX4Y/CTw94Kv5tdkuLvXvE10pW51rUWDzsDjKp2jTjhV6DjNehjpQAUUUUAFFFFABRRRQAUUUUAFFFFABRRRQAUUUUAFFFFAHzF/wUW0Zbz4SaRrSpD5mm6sql2J37JY2BVfqyoT/ALteQ+N45Ph3qPwO+Llvb5tX0m0gvSFyCYlAYH3aJyB/unHSvpD9t2GGX9m/xE0kSO0b2zxllB2N56DI9DgkZ9zXn37QPhuGP9hnQVvvLe60iz02eF0AIDMFQ4JGQNsh6Y6UAfT+o6lY6bpVxqt/cpbWVvC0800hwqIBkk/hXyX8UvihrvxL1Gaw0a6utI8ChSi+WxiudW9WYj5khPZeCw69cCT4v/EwfEq6tfDOlBP+EXsoIJ9RIbeLy7aMMINwOGSPI3DHLY9K5kcYAAAHQV8vnmdPDP2FH4ur7f8ABPcyzLVVXtam3YqKNP0bS3KpDZ2VtGWIUYVFHWvQP2V/gq194k/4XF4vhHmXTmfQ9PdcmNCMLPID0bHKjt97rjHMfCjwbD8V/iU+lXm6Twv4dKXGqqM7Lycn93bk/wB3gluvTHFfaUMUcMSRRRrHGihURRgKBwAB2FdGQ4CdCm69V+9P8jLNcVGpNUobRHAYpaKK+gPICiiigAooooAKKKKACiiigAooooAKKKKACiiigAooooAKKKKAPEf22Zmb4EXmkwxq9xq+o2ljDucKFdpQwJ9vlx+Oa479ty/bQ/gv4a+HOl4a51e4gs0iJ3MYbdVJOcf3vL54/nXZfHxV1z4u/CTwivlv/wATmXWbhAw8xEto8ocHjaSzA+uOK4LxZ4L1f49fELxT4msrg2Nn4UP9l+GXmBEVxeRSbp2fHOzIKZ9we2KUr8r5dxxtdXPNvDukWuh6Pb6ZZriOFcFu7t3Y+5NQ+JZtUlhg0Xw7C9zr+qyi10+3jALM56tg9AoySegp+uawNFuG0/U9PvrfWh8iaU1u32iV84AjXHzgnowyCOa9+/Zm+D9/4Ykk8deONk3izUIdkVvgFNMhPPlof75/iI+nqT8PlmUV8RinWxSsk+vV/wCR9NjcwpUaKp0XuvuPQPgf8PrH4Z/DvT/C9qwmnjBlvbgf8t7huXfnnGeB7AV3FIKWvuT5gKKKKACiiigAooooAKKKKACiiigAooooAKKKKACiiigAooooAKDRRQB8veH5IvBH7Y3iTV/iXqyW39tWQj8M3dxIwt2jaRR5KswwrAADGcZJ/vCtHwvonxr+Ec/iS50nQdD8c6FrGrTaoltZXjQXMDSyZYgOuGyu3gE4I4PWvQP2l/hdJ8V/hw3h+zmtLbU4bmO5sri53BI2Bw2SoJwVLDgdcU/9nPwd438B+Al8MeNNa07V/scuNPmtXkZkgI+45cDODnGOg47UAU/hB8W7T4ja7c6bceAvEmg6rpybp31GzHlREkjaJeDnjpgZ59Ca9ZHQUYooAKKKKACiiigAooooAKKKKACiiigAooooAKKKKACiiigAooooAKKKKACiiigApM1Bf3UdpatcSZ2r2HeuJ074l6PqGqXthp9xZ309i+27gtrkNNB/vL3/AMiuTEY6jh3ao/68zWnQqVFeKO+zRUFncRXVtHcwOHikUOjDuD0NTiuqLTV0ZMKKKKYBRRRQAUUUUAFFFFABRRRQAUUUUAFFFFABRRRQAUUUUAFFFFABUVzIIYJJmBIRSxx7VLTZFDoysAQRgg1Mr8rtuNWvqcLqer3l8CjMscJIIQD+tcH4d+HvhTw54o1TxPoul/Z9U1TP2mTzmK/M25tqnhSTzXpPiDSLWyg8+FnBZtqxnkUyXw3fDaYWicFQeWwQa+AxOFzJ1Zxbcnpe3bofRUq2FUIvZG34WurO40mKOzR4ktwITE/3kIA4Pr9a1x0rH8NaU+mQzmWQNLO4dgvRcADA/KtgdK+2wPtPYR9qrStseBW5faPlegGuW1/4ieBdCS6/tbxdolq9qjvNE17H5qheo2Z3E8dMZzXUmvl79uLwl4c0D4KX+qaD4V0e1vL3WIXvryKyTzjvLFm34yCW2gnPf3rrMzwv9on9pfxN4+vp9H8LXF3oXhlGKqsTmO4vB/ekYcgH+4Dj1zS/sZfE3xVpHxj0nw7Nql5f6TrchtZra4nZ1RiCyyKDnDAjnHUE5r59wTX1p+wB8LNRuPEz/EvV7N4dNtIXh0tpBjz5m+VnUf3VXIz3J46GgD7iFFA4ooAKKKKAA14/8U/2hvAvw38VP4b8S2fiBLtY1lV4bENFIrd0YuM88HjqDXsBr4U/4KN/8lP8L/8AYKP/AKOalfVID7Y8L6xFr/h6x1q3tL20hvYVmSG8i8uZFPQMuTg+1aJNfDn7Uup+INK+Ong2z0TxRrmmR6nY6eZUt71xGrlwm5Uzt6AcEYJ61o/C/WvFGi/toav4Ak8Xa9qujXElzbTrf3jSs6+QXDeisD0KgUwPq628baHc/EO58CW80kusWunjULgIoMcUZfYFZs8Pkg4x0NdJmvgz9i+1tD8efF+q6neagw0ezubrzDdPuk2zBT5vP7z5c8N3wapx/EjxZ8RtJ+JnxBuPE2tabceHorSfQraxvXhhtVe4K4KKcOdqjJbOSTSuB+gGSaOfevz++O3xO8Qa34F+F/jq21rVbLUL22ng1OO0u3himkt5VBOxSACck5x3x2rpfijo/wAWPC/wQ8WeI/F/iq/8+612zvdInstTkACSqwkAAIKphlAQ45TOO5fQD7czRmvzk8W+JvHfhL4cfC7xzYfEDxLPfagt4zQT3haGPyZVwNv8QIc53ZzXc/tLeM9ftPjH4D8QeG9a1O0Gt6ZZXxtVvpBbGRmwuUBxt6Z455osB9w5xQT9a+OfHXin4qfA34AXGk+JNce58VazrlxFYX32nz2htdoLyqx5BJ+6Dyu7oCMVR8I+MNX8BfGP4faJ/wAJDreoaP4x0KyOqw3t+8/+kXO5fNQscoQxX7uOM0AfWFv430K4+Ilx4Dt5pJdZttPGoThFBjjjLhArNnh8kHGOhrpOor4T/Yn0mK+/aP8AE011eahJLp0NxJE5un3SMJwn705/eDB/izzg192Ch7IOtjw34o69448Oah428QTwPd2dlBbL4b06NDIszbfncqnzFjI2057LxXW/CD4weDfiRpkTabqMVnrCoBd6VcsI7iB/4htP3hnoR+nSun03/SvEt3c/wwjYv16f0NZPjv4V/D/xu3neIfDNnPdj7t7EDDcr9JUw36152AftHUq93+C0OjEaKMOy/M7Wq2p6lp+l2T3mp31tZW0Yy81xKsaKPck4ryOf9nnQT8lr46+IdpbgYSCLxBJsQegyCf1qaw/Zx+GKSLLrFpq/iOUcltW1WecMfUruC/pXonOY/jf9q74TeHbh7Wxv77xDcrwV02DdHn08xyqn/gOa848SftY/Czxr4f1Hwz4s8Fa+dKvozHJtaJ2x2YfMNrA4IIzyBXQftW+IfB/wY8Aw6H4J8NaJpfiDWlkit5bayjV7aEcSS7sZzzhfck9q+CD97PWgD7O+Gfw4/ZTvNY0K6g8TXOo3Gor5lppmq3ewO24rtkUKPm3AjaTg+4NfYVlb29nbRWtnBFb28KBI4o0CqijoABwBXxz8Hv2YtI8Zfs+2F9riSaN4ovHkvLC/iB3pE2PKWVM4ZTjd2IDcGvV/gJ428TaHr5+D/wAU2VfE1nB5mlajv3R6rbDoQx6uoHfkgc8g5APdaKKKACiiigBD0r4V/wCCjn/JT/C//YKP/o5q+6z0rx34rfs8+DviX4pbxF4k1bxC1x5axRQxXiiKFB2RSp25OSfc1LWqA+df2tv+Tgvhx/146d/6Pq94U/5SM6j/ANftx/6Smvb/ABX+zT4N8Uaxp+r6z4g8V3F9p9rDbW8xvl3KsX3TnZ97PJPrzWxH8CPCEPxdX4nw3utRa6JxO4W6HlSNs2EMNuSCOozVIXQ+YP2Q7GbU/ih8UtNgz5t3ol/BHj+80wA/U1W/Yh+HvhLxjq3jOx8caKt8mnQW5EUs8sQjO+QPkIy5+6OucYr6n8C/Abwf4L+I11440C+1u3vbqSZp7b7UPs7iQklCu3JUE5AJ4wKXxH8BfBeq+KtQ8RWV3r2gXWqoU1SPR9Qa2ivlJywkUDv3xjOSetJaDZ8gftPXnhPUPhr8O7zwR4en0DQnk1P7PaTOXORKgZwSzZDEEjmvon9s7/k1OL/fsP6V1nxH/Z38BeOItFtb59V0+w0Wz+yWNlY3CxwxJnJOCp+Y8ZPfAzWL+1L4J8Q6l8ALPwL4S0zVfEV2k9vEsjyo0ixxc75GYjJ4A47mh7WGtz5P+Mn/ACbh8G8c/Jqv/o2Kum/aMs5tP8d/B6xnUrLBoOmRupGCCJRxXr/wO/Z00LVfB3h28+InhzWdP1jRZpFfTpr0G1uDv3iTYpIAOVBAIzs5zXpHxV/Z/wDCHxI8Xx+J9e1TX4r2KJIoFtbpUSEJyNgKnac8/WmT0PJf+Ckel3U3hPwnrEaO1va3k8ExA4UyIpXP12Gtfw74N+D/AIT8KfCnxDqHgeTUNf1yfToLSeG7lZ47hkDiYq0mNqsMkAY9q+g/EnhPRfE3hKXwv4itf7V06aFYpVuDl3wBh9w5D5Gdw5zXHeAvgn4U8IatYalHfa7rD6VG0ekxarfGeLTlb73kpgBTjjPJxQPofN/7C/8AycT457/6Lc8/9vS19s3UohtpJj0RS35V5b4I+A3g/wAGfEe68daDfa3b391JM89v9qH2dxISWQrtyVBOQCeCB6V6D4pm8rSXUdZCEFc+LrexoSn2RpShz1Eu7OQt9Su7G7SaO6eKF5VM6+XvBXPJ6Z6Z6V39pPFc28dxBIJIpFDIw6EHvXH+H1j1G7bTrzT41KQlvPjdlOMgAEep/pXY2sEdtbxW8K7Y41CoPQAYFeLkFOtGm5SleL230Z2ZhKDmklZomoNFI5IUkdQK+iPPPzS/bU8UDxN8ftaSKQtbaSE06LngGMfPj/gZb8q5X9njwha+OvjJ4c8N3zD7HcXXmXKn+OKNTIyf8CCkfjXKeMLq4vfFmr3l2zNcT300kpPUsXJP613n7KWrx6L+0H4QupZI445L37MzOcAearRj9WFAH6iQRxwxJFCipGihURRgKBwAB2rxb9sXw7a3nwmuPF0VwbDXfC0iajpd9HxJG4YAoD6Nxx6gV6Z478X6H4K0GTWNduWjiDCOGGNC81zKfuxRIOXdjwAK8lfwD4w+M2pW+rfFOOXQfCMEomsPCkE372fH3ZLt17/7A6e3OQD0/wCEXiWfxj8M/Dvii6h8m41KwjnmQDADkfMR7Egkexrq6hsbW3sbOGzs4I7e2gQRxRRqFVFAwFAHQAVNQAUUUUAFFFFABRRRQAUUUUABpMUtFABRRRQAUUUUAIa5nxeZri6trO33GTBcBeue3X6GumNQtbwm5FwYlMoG0PjkCuPHYaWJoumna5tQqqlPmauYnhm41iS8khv4V8lUyJfK2MWz09DxXQ0g606rwtB0Kag5X82TUmpy5krBTLiWOCF5pnVI41LOzHAUAZJNPryf9rHxgPB3wS1qaEsb7U1/syyVOpkmBBP4LuP4V0mZ+cHxI1DTNY+IPiDVNFhMOm3mpXE9qh6iNpCV/Q1k6Q00WrWkluxWZJ0aMg4IYMMc/Wv0e+GX7OngDSfhVp/hfxT4csNYvnAub65lTEv2hgMhHUhlVeFAB5xz1rn/AIzfst+B9T+Ht3B8P/D8GkeIbc/aLSQTyN55A5iYuxwGHQ9jj3oA7XxxqX9i/GvwFfeINPiutP1K2l0yzmIB+w6i2H34P99FKAjkYPrXrQr5n+Axb4taB4Q/4SjVry18RfDjUXTUNMlQeZPKq7IpJM/MMAY9yGr6YoAKKKKACiiigAooooAKKKKACiiigAooooAKKKKACiiigAooooAKKKKACvnz9pKzbxF8c/g54TuGH9nS6jdahOn99oFR1/QMPxr6Drxb9oCwltfif8JfGSKfK0/Xn064YdFS6TYCfbK4/H3oA9pFB6UCvMP2ifHF54V8JxaL4fia78WeJJDp2i2yfe8xhhpT6KgOc+uKAPMPgdN/wkv7X3xG8WeG41Tw9BbCwupwvy3FyCgyp78xuc+n1r6eHSuH+CHw90/4Z/D2x8M2e2W4UedfXPe4uGA3ufbsPYCu4oAKKKKACiiigAooooAKKKKACiiigAooooAKKKKACiiigAooooAKKKKAEdlRSzEAAZJJwBXzv+1J8VPCU3gu88LeG9ROv+Ko7m3ura10uI3RgkhmSQNIUyFA29M59q7z9pD4e+IviV4CHh/w54mfQpjcK82SwjuY+6OV5x3HYkc10fw28AeFvh94fg0fwzpNvZxogEsyoPNnbHLO/Vifc8dqAOh026N5ptteGGSEzwpL5TjDJuUHaR6jNfKsXjTW4f2jb74l/EHwP4r0zwnpljLp+kXD6a8i2h3DdK4XONwD/MM4BFfWeKa6K6FWAZSMEEZBHpQBi+DfFnhvxho66v4X1mz1WyY48y3kztPow6qfYgGtyvCvCfwV1bwT+0HP4y8Ganaaf4Q1OFm1PSSWGZTniNANu3dhgSRtyQOK91oAKKKKACiiigAooooAKKKKACiiigAooooAKKKKACiiigCve3lpZ+V9ruoLcSyCOPzZAm9z0UZ6k+lc5dW2t/2Zd6bf+I7eK9u9RLWMsZWGQWvmK3lDjlwm5cgE8g1u65o+l63ZfYtY0201C23B/KuYlkUMOjAHoR2PUVx3i6wY6pc28ds4uLqGGKxus7zG2doxk5UoxDnHXOeteZm2PngKCqwpueqVl5u1y4R5na51Njq11c+IbzTf7FvobO2jUjUJtqxTSE8pGudxwOrEAehNaEN1bzSyxQzxSSQsElVHBMbYBwwHQ4IPPrVbU7qTS9DnvDa3eovbQFzDbIGmnKjoq5ALH0rxj4KfFWw1741eNPBKeGdU0y7e5OpGa7Ty3KrFBFtkjPKngY6jFekiD3aiiimAUUUUAFFFFABRRRQAUUUUAFFFFABRRRQAUUUUAFFFFABRRRQAUUUUAMuJY4IHmmkSOKNSzu7YCqBkknsAK8/8LfEL4Z/EDxWlj4b8WWup6ppQeTyIHdVZTgEjcAsgBAOVJxwe9Zf7XX27/hnfxadPMwmFshYxEhvL8xN/Tttzn2zX5u/D7xTqXgrxppXinSmIutOuFmVNxUSKD8yMR/CwyD7GplCMlaSuB+vArybT9H0zSf2rtQ1BIUS71zwskm7uzwzhHP12mP8AKuq+Glx4i1jSbfxTruoQbdVs4ZrbTrRf3FojDePnI3u5DAMTgccAd+U1W8t5f2tNCs45laeDwldtKgPKhriPbn64NUB63RRRQAUUUUAFFFFABRRRQAUUUUAFFFU9Zv4NL0m81K6bbBaQPPKfRUUsf0FJuwFyivgj4War4r+PXiz4h6lf61rUOpQaJNNodvZX0kKWzlsJGFUgMCPlOeu4nrzWd8dLrxF4b8e/DRpJtetNRuNE02TUrH7XIHedH8sqULYDEIAR3PXqaa3sB+hFFeDfDr9oSTxJ8a7z4Y654LuvD+oRmRYWe8SZt6LuKuFG0ZXkFWYVW8YftHC18TeJtL8H+FR4htPCkDXGtXj34t1RVcI4iXad5BJHboaAPoF2VVLMQFHJJOABTY5EkQPGysp6FTkGvmz4+fErw74x/ZltvGFjpV9qug3d5HFfQQ6mbG4tm5BQkKwb5sArjBBzUvw++MPgzwH+yxpPi6Lw/Lpdl50tpYaSl4Z5JpRI2f3jAdcMxOMDsOgoA+kaK8X+Hnx0t9W1m/0Txpo0XhjULTR01wFL0XML2bIH3bgoIcKQSuPpXJ2/7VFqba08T3Xg64tvA93qraXFqhvVNyJFUMXMAX7mDn72aAPpSio7eRJoUmidXjdQyspyGB5BFSHpQBW1Szt9S0250+7jElvdRPDKh/iRgQR+Rr88fjb+zL4n8G+KETQLiwv9DvpytjJc6hDBNEMj5ZBIVBxnllyPXFfXXxp8XeKL7WoPhh8MpUj8V3sIuL3UXAMWkWmceY/B+duijGec+lfDn7THw7174a+LrDRNc8T3PiJrmz+1pcy7wAS7KwAZmP8ACO9AH1F8RvjVH8J/A/hr4a+CvI8TeN47G3tNkQNxFAwQKc7Mb3JB2qPqcd/RP2efhpeeE7G78WeLrp9T8c+IAJtVu5cEwg8rAnHyqOMgcZHHAFeKf8E7NB8F3+mav4gbThJ4t0648kzySltkEigqyJ0UkqwLdeOvJr7FFABRRRQAUUUUAFFFFABRRRQAUUUUAFct8WopZ/hd4qhhJEjaPdBcdc+U1dTUdxHHNC8MiB43Uq6noQRgik9ho+GP+Cbv/JQ/E/8A2CU/9Girn7bf/Jyvgf8A642n/pUa6Dw78E/id8LfGPjO38A6VFqOm+ItPez0zUhqKQNpm5wVaQMd5KDI+QHOAaqfHf4PfFfW/iJ4QvtH8Pz+ILbw5p1lbzajLqMCPfSxtvkbEjhhzxkin1TF3MXQJHj/AOChOtSR/fS4u2X6i0OK86+BEsk3hP40TSlmkfwzIzFupJnUmvfdL+FfxE039smX4jf8I35/hy5umka5W8hBjSSDYSULbjtJwQBzjisfVvgL478G+IfH2n+C9Ah13Q/GOnvaWs5v44Dp2+VXPmK5BYLyBtySMUuiHfU8f8Gz3L/sZ+OreRmNvH4ismiB6BmA3Y/JaxfiPPP/AMM6fCy13MLfztWkI7F/PQfoP519K+MfgV4l0D9leL4beFdNGva7fajHeajLHcRwor9WIMhXKgKqDv3xWI37PHjHxL+zHpHhXUtLj0jxb4d1C5mso5rqN47mKVgzLuQsFzxjPdPQ1V9xdjoPjl4X8P2X7Ntx44s9NiXxPc+F7CwmuxK282x8oMNudvTA3YzjjNePfCT4WeOPix+z3b6PpWoeHNP0Wx12e6Et28ouDL5aqwOAV2YI96978N/CvxH44LzfELQ/+Ectbfwinhu2tFu47iV3OC9wTGSoAKrtXOeucVzHgf4X/F3wx8L/ABB8Gk8P6fLYavduF8Si/QQxW8gUSEw58wvtXgYxk9eM0urEtkfSvgDTbrR/BGh6Re3Edzc2Wnw28s0bFkkZEClgTyQcVuVm+F9It9A8Oabodoztb6fax20bN1KooUE+/FaRoGjxDwNeW3w78e/EG+8exyaZ/bOtC6steuYgLae1MarFB5oJCFCH+Vsdc968O/4KPvZ3Wr+CNRs5YZ0nsrnbPE4ZZEDoRgjgjk/nX1d4/wBb8U6dIbPRPh7P4ot5rR2Mi31vEiy5wsbpKykgjnIzX5xftA6R4v8AD/i+LSfGC21rdPC2oR6baPm308XDsxhjAyqgYH3cjpyetAHuP/BNW9to/E3jKweULcz2drLFGerKjyBj+G9fzr7er4I/4JzaPd3XxV1rW42QWun6X5M2TyWlcbAB/wBs2/KvvcUAFFFFABRRRQAUUUUAFFFFABRSHrS0AFGKKKADFJilooATFGKWigBMUYpaKAExRilooAKKKKACvjD9snQLDW/2ofhzpupQs9jqyWtpdKjFWdDdFWGRyDhutfZ9eE/EnQ7fXv2uPh1vtxcf2VpF3fzf9MwGCxMf+BnigDgv2MvC83g346/FTw2I5IbWwaOOFGYsTEZZDCSe/wAhHPua+s68m0u1k0n9qvV5WZRB4g8LwzRgDBMltNsbPqdsg/OvWaACiiigAooooAKKKKACiiigANFFFABRRRQAUUUUAFFFFABRRRQAUUUUAFFFHegAryvw2fO/ah8YPL8zW3hvTY4Sf4FeWdmA+pAP4V6lK6xxtI7BEUEsxOAAO5rxH4X3d740+O+u/EjwvcxnwTJp0ektOygnUbiF2O+MZyqIWI3EDdngHqADr9eEUnx78KiPDTw6FqLzY6rG0luFJ9iwOPoa9BFeX/EL4U33iHx3F4z8P+PNb8K6p9g+wTm0RJUliDbgNr8Lz+fFUPhf4c+NHh/4k3lt4r8ZweJfBq2hNtcSwRx3DTEjAKqMjaAcnODkY9gD1+iiigAooooAKKKKACiiigAooooAKKKKACiiigAooooAKKKKACiiigAooooAqa1Ypqmj3umyTSwJd28kDSREB0DqVLKT0IzxXPfCPwNp/wAOfAWn+EdMuJLm3s95E8qBXkLOWJbHGecfhXWUUAFFFFABRRRQAUUUUAFFFFABRRRQAUUUUAFFFFABRRRQAUUUUAFFFFABRRRQAUUUUAFFFFABRRRQAUUUUAFFFFABRRRQAUUUUAFFFFAH/9k="/>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7" descr="C:\Users\Jo Sharp\AppData\Local\Microsoft\Windows\Temporary Internet Files\Content.IE5\R9ENAKIJ\MC900078753[1].wmf">
            <a:extLst>
              <a:ext uri="{FF2B5EF4-FFF2-40B4-BE49-F238E27FC236}">
                <a16:creationId xmlns:a16="http://schemas.microsoft.com/office/drawing/2014/main" id="{0A44A4CF-9AFD-430B-96C6-2EFF0C44130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5071" y="3108960"/>
            <a:ext cx="845509" cy="727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7" descr="C:\Users\Jo Sharp\AppData\Local\Microsoft\Windows\Temporary Internet Files\Content.IE5\6X80HW0W\MC900078743[1].wmf">
            <a:extLst>
              <a:ext uri="{FF2B5EF4-FFF2-40B4-BE49-F238E27FC236}">
                <a16:creationId xmlns:a16="http://schemas.microsoft.com/office/drawing/2014/main" id="{07B95254-4048-4AE0-A736-8F968681C88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4626741"/>
            <a:ext cx="1012856" cy="576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7" descr="C:\Users\Jo Sharp\AppData\Local\Microsoft\Windows\Temporary Internet Files\Content.IE5\CIJXV5XE\MC900078625[1].wmf">
            <a:extLst>
              <a:ext uri="{FF2B5EF4-FFF2-40B4-BE49-F238E27FC236}">
                <a16:creationId xmlns:a16="http://schemas.microsoft.com/office/drawing/2014/main" id="{AE9F88DC-732B-4B63-A8A3-6D0469C8FE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5825580"/>
            <a:ext cx="630594" cy="7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5"/>
          <a:stretch>
            <a:fillRect/>
          </a:stretch>
        </p:blipFill>
        <p:spPr>
          <a:xfrm>
            <a:off x="6245780" y="1915778"/>
            <a:ext cx="863075" cy="934102"/>
          </a:xfrm>
          <a:prstGeom prst="rect">
            <a:avLst/>
          </a:prstGeom>
        </p:spPr>
      </p:pic>
    </p:spTree>
    <p:extLst>
      <p:ext uri="{BB962C8B-B14F-4D97-AF65-F5344CB8AC3E}">
        <p14:creationId xmlns:p14="http://schemas.microsoft.com/office/powerpoint/2010/main" val="2467521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Spellings – Look/Cover/Spell/Check</a:t>
            </a:r>
            <a:endParaRPr lang="en-GB" dirty="0"/>
          </a:p>
        </p:txBody>
      </p:sp>
      <p:sp>
        <p:nvSpPr>
          <p:cNvPr id="4" name="Content Placeholder 3"/>
          <p:cNvSpPr>
            <a:spLocks noGrp="1"/>
          </p:cNvSpPr>
          <p:nvPr>
            <p:ph sz="half" idx="1"/>
          </p:nvPr>
        </p:nvSpPr>
        <p:spPr/>
        <p:txBody>
          <a:bodyPr>
            <a:normAutofit fontScale="62500" lnSpcReduction="20000"/>
          </a:bodyPr>
          <a:lstStyle/>
          <a:p>
            <a:pPr marL="0" indent="0">
              <a:buNone/>
            </a:pPr>
            <a:r>
              <a:rPr lang="en-GB" dirty="0" smtClean="0"/>
              <a:t>Lente, Jack, Elliot and Alicia</a:t>
            </a:r>
          </a:p>
          <a:p>
            <a:r>
              <a:rPr lang="en-GB" dirty="0" smtClean="0"/>
              <a:t>stomach</a:t>
            </a:r>
          </a:p>
          <a:p>
            <a:r>
              <a:rPr lang="en-GB" dirty="0"/>
              <a:t>s</a:t>
            </a:r>
            <a:r>
              <a:rPr lang="en-GB" dirty="0" smtClean="0"/>
              <a:t>ufficient</a:t>
            </a:r>
          </a:p>
          <a:p>
            <a:r>
              <a:rPr lang="en-GB" dirty="0"/>
              <a:t>s</a:t>
            </a:r>
            <a:r>
              <a:rPr lang="en-GB" dirty="0" smtClean="0"/>
              <a:t>uggest</a:t>
            </a:r>
          </a:p>
          <a:p>
            <a:r>
              <a:rPr lang="en-GB" dirty="0"/>
              <a:t>s</a:t>
            </a:r>
            <a:r>
              <a:rPr lang="en-GB" dirty="0" smtClean="0"/>
              <a:t>ymbol</a:t>
            </a:r>
          </a:p>
          <a:p>
            <a:r>
              <a:rPr lang="en-GB" dirty="0"/>
              <a:t>s</a:t>
            </a:r>
            <a:r>
              <a:rPr lang="en-GB" dirty="0" smtClean="0"/>
              <a:t>ystem</a:t>
            </a:r>
          </a:p>
          <a:p>
            <a:r>
              <a:rPr lang="en-GB" dirty="0"/>
              <a:t>t</a:t>
            </a:r>
            <a:r>
              <a:rPr lang="en-GB" dirty="0" smtClean="0"/>
              <a:t>emperature</a:t>
            </a:r>
          </a:p>
          <a:p>
            <a:r>
              <a:rPr lang="en-GB" dirty="0"/>
              <a:t>t</a:t>
            </a:r>
            <a:r>
              <a:rPr lang="en-GB" dirty="0" smtClean="0"/>
              <a:t>horough</a:t>
            </a:r>
          </a:p>
          <a:p>
            <a:r>
              <a:rPr lang="en-GB" dirty="0"/>
              <a:t>t</a:t>
            </a:r>
            <a:r>
              <a:rPr lang="en-GB" dirty="0" smtClean="0"/>
              <a:t>welfth</a:t>
            </a:r>
          </a:p>
          <a:p>
            <a:r>
              <a:rPr lang="en-GB" dirty="0" smtClean="0"/>
              <a:t>variety</a:t>
            </a:r>
          </a:p>
          <a:p>
            <a:r>
              <a:rPr lang="en-GB" dirty="0"/>
              <a:t>v</a:t>
            </a:r>
            <a:r>
              <a:rPr lang="en-GB" dirty="0" smtClean="0"/>
              <a:t>egetable</a:t>
            </a:r>
          </a:p>
          <a:p>
            <a:r>
              <a:rPr lang="en-GB" dirty="0"/>
              <a:t>v</a:t>
            </a:r>
            <a:r>
              <a:rPr lang="en-GB" dirty="0" smtClean="0"/>
              <a:t>ehicle</a:t>
            </a:r>
          </a:p>
          <a:p>
            <a:r>
              <a:rPr lang="en-GB" dirty="0" smtClean="0"/>
              <a:t>yacht</a:t>
            </a:r>
          </a:p>
        </p:txBody>
      </p:sp>
      <p:sp>
        <p:nvSpPr>
          <p:cNvPr id="5" name="Content Placeholder 4"/>
          <p:cNvSpPr>
            <a:spLocks noGrp="1"/>
          </p:cNvSpPr>
          <p:nvPr>
            <p:ph sz="half" idx="2"/>
          </p:nvPr>
        </p:nvSpPr>
        <p:spPr/>
        <p:txBody>
          <a:bodyPr>
            <a:normAutofit fontScale="62500" lnSpcReduction="20000"/>
          </a:bodyPr>
          <a:lstStyle/>
          <a:p>
            <a:pPr marL="0" indent="0">
              <a:buNone/>
            </a:pPr>
            <a:r>
              <a:rPr lang="en-GB" dirty="0" smtClean="0"/>
              <a:t>Rest of class</a:t>
            </a:r>
          </a:p>
          <a:p>
            <a:r>
              <a:rPr lang="en-GB" dirty="0" smtClean="0"/>
              <a:t>reign</a:t>
            </a:r>
          </a:p>
          <a:p>
            <a:r>
              <a:rPr lang="en-GB" dirty="0"/>
              <a:t>r</a:t>
            </a:r>
            <a:r>
              <a:rPr lang="en-GB" dirty="0" smtClean="0"/>
              <a:t>emember</a:t>
            </a:r>
          </a:p>
          <a:p>
            <a:r>
              <a:rPr lang="en-GB" dirty="0"/>
              <a:t>s</a:t>
            </a:r>
            <a:r>
              <a:rPr lang="en-GB" dirty="0" smtClean="0"/>
              <a:t>entence</a:t>
            </a:r>
          </a:p>
          <a:p>
            <a:r>
              <a:rPr lang="en-GB" dirty="0"/>
              <a:t>s</a:t>
            </a:r>
            <a:r>
              <a:rPr lang="en-GB" dirty="0" smtClean="0"/>
              <a:t>eparate</a:t>
            </a:r>
          </a:p>
          <a:p>
            <a:r>
              <a:rPr lang="en-GB" dirty="0"/>
              <a:t>s</a:t>
            </a:r>
            <a:r>
              <a:rPr lang="en-GB" dirty="0" smtClean="0"/>
              <a:t>pecial</a:t>
            </a:r>
          </a:p>
          <a:p>
            <a:r>
              <a:rPr lang="en-GB" dirty="0"/>
              <a:t>s</a:t>
            </a:r>
            <a:r>
              <a:rPr lang="en-GB" dirty="0" smtClean="0"/>
              <a:t>traight</a:t>
            </a:r>
          </a:p>
          <a:p>
            <a:r>
              <a:rPr lang="en-GB" dirty="0"/>
              <a:t>s</a:t>
            </a:r>
            <a:r>
              <a:rPr lang="en-GB" dirty="0" smtClean="0"/>
              <a:t>trange</a:t>
            </a:r>
          </a:p>
          <a:p>
            <a:r>
              <a:rPr lang="en-GB" dirty="0"/>
              <a:t>s</a:t>
            </a:r>
            <a:r>
              <a:rPr lang="en-GB" dirty="0" smtClean="0"/>
              <a:t>trength</a:t>
            </a:r>
          </a:p>
          <a:p>
            <a:r>
              <a:rPr lang="en-GB" dirty="0"/>
              <a:t>s</a:t>
            </a:r>
            <a:r>
              <a:rPr lang="en-GB" dirty="0" smtClean="0"/>
              <a:t>uppose</a:t>
            </a:r>
          </a:p>
          <a:p>
            <a:r>
              <a:rPr lang="en-GB" dirty="0" smtClean="0"/>
              <a:t>surprise</a:t>
            </a:r>
            <a:endParaRPr lang="en-GB" dirty="0"/>
          </a:p>
        </p:txBody>
      </p:sp>
    </p:spTree>
    <p:extLst>
      <p:ext uri="{BB962C8B-B14F-4D97-AF65-F5344CB8AC3E}">
        <p14:creationId xmlns:p14="http://schemas.microsoft.com/office/powerpoint/2010/main" val="7851547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Maths</a:t>
            </a:r>
            <a:endParaRPr lang="en-GB" dirty="0"/>
          </a:p>
        </p:txBody>
      </p:sp>
      <p:sp>
        <p:nvSpPr>
          <p:cNvPr id="5" name="Subtitle 4"/>
          <p:cNvSpPr>
            <a:spLocks noGrp="1"/>
          </p:cNvSpPr>
          <p:nvPr>
            <p:ph type="subTitle" idx="1"/>
          </p:nvPr>
        </p:nvSpPr>
        <p:spPr/>
        <p:txBody>
          <a:bodyPr/>
          <a:lstStyle/>
          <a:p>
            <a:r>
              <a:rPr lang="en-GB" dirty="0" smtClean="0"/>
              <a:t>Read through the slides and do the activities</a:t>
            </a:r>
            <a:endParaRPr lang="en-GB" dirty="0"/>
          </a:p>
        </p:txBody>
      </p:sp>
    </p:spTree>
    <p:extLst>
      <p:ext uri="{BB962C8B-B14F-4D97-AF65-F5344CB8AC3E}">
        <p14:creationId xmlns:p14="http://schemas.microsoft.com/office/powerpoint/2010/main" val="31774875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RECALL</a:t>
            </a:r>
            <a:endParaRPr lang="en-GB" dirty="0"/>
          </a:p>
        </p:txBody>
      </p:sp>
      <p:sp>
        <p:nvSpPr>
          <p:cNvPr id="3" name="Content Placeholder 2"/>
          <p:cNvSpPr>
            <a:spLocks noGrp="1"/>
          </p:cNvSpPr>
          <p:nvPr>
            <p:ph idx="1"/>
          </p:nvPr>
        </p:nvSpPr>
        <p:spPr/>
        <p:txBody>
          <a:bodyPr>
            <a:normAutofit/>
          </a:bodyPr>
          <a:lstStyle/>
          <a:p>
            <a:r>
              <a:rPr lang="en-GB" sz="3200" dirty="0"/>
              <a:t>25 x 33 =</a:t>
            </a:r>
          </a:p>
          <a:p>
            <a:r>
              <a:rPr lang="en-GB" sz="3200" dirty="0"/>
              <a:t>26 x 33 =</a:t>
            </a:r>
          </a:p>
          <a:p>
            <a:endParaRPr lang="en-GB" sz="3200" dirty="0"/>
          </a:p>
        </p:txBody>
      </p:sp>
    </p:spTree>
    <p:extLst>
      <p:ext uri="{BB962C8B-B14F-4D97-AF65-F5344CB8AC3E}">
        <p14:creationId xmlns:p14="http://schemas.microsoft.com/office/powerpoint/2010/main" val="22069948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4-digit number by a 2-digit number</a:t>
            </a:r>
            <a:endParaRPr lang="en-GB" dirty="0"/>
          </a:p>
        </p:txBody>
      </p:sp>
      <p:graphicFrame>
        <p:nvGraphicFramePr>
          <p:cNvPr id="4" name="Content Placeholder 3"/>
          <p:cNvGraphicFramePr>
            <a:graphicFrameLocks noGrp="1"/>
          </p:cNvGraphicFramePr>
          <p:nvPr>
            <p:ph idx="1"/>
          </p:nvPr>
        </p:nvGraphicFramePr>
        <p:xfrm>
          <a:off x="1264920" y="1965959"/>
          <a:ext cx="10088879" cy="3931922"/>
        </p:xfrm>
        <a:graphic>
          <a:graphicData uri="http://schemas.openxmlformats.org/drawingml/2006/table">
            <a:tbl>
              <a:tblPr firstRow="1" firstCol="1" bandRow="1"/>
              <a:tblGrid>
                <a:gridCol w="7959665">
                  <a:extLst>
                    <a:ext uri="{9D8B030D-6E8A-4147-A177-3AD203B41FA5}">
                      <a16:colId xmlns:a16="http://schemas.microsoft.com/office/drawing/2014/main" val="1350676506"/>
                    </a:ext>
                  </a:extLst>
                </a:gridCol>
                <a:gridCol w="2129214">
                  <a:extLst>
                    <a:ext uri="{9D8B030D-6E8A-4147-A177-3AD203B41FA5}">
                      <a16:colId xmlns:a16="http://schemas.microsoft.com/office/drawing/2014/main" val="4048799891"/>
                    </a:ext>
                  </a:extLst>
                </a:gridCol>
              </a:tblGrid>
              <a:tr h="1072342">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38524215"/>
                  </a:ext>
                </a:extLst>
              </a:tr>
              <a:tr h="714895">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I can problem solve and reason when multiplying by a 2-digit number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99241641"/>
                  </a:ext>
                </a:extLst>
              </a:tr>
              <a:tr h="714895">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multiply a 4-digit number by a 2-digit number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5802254"/>
                  </a:ext>
                </a:extLst>
              </a:tr>
              <a:tr h="714895">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can multiply a 3-digit number by a 2-digit number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3924904"/>
                  </a:ext>
                </a:extLst>
              </a:tr>
              <a:tr h="714895">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can multiply a 2-digit number by a 2-digit number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56114174"/>
                  </a:ext>
                </a:extLst>
              </a:tr>
            </a:tbl>
          </a:graphicData>
        </a:graphic>
      </p:graphicFrame>
    </p:spTree>
    <p:extLst>
      <p:ext uri="{BB962C8B-B14F-4D97-AF65-F5344CB8AC3E}">
        <p14:creationId xmlns:p14="http://schemas.microsoft.com/office/powerpoint/2010/main" val="2745144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4-digit number by a 2-digit number</a:t>
            </a:r>
            <a:endParaRPr lang="en-GB" dirty="0"/>
          </a:p>
        </p:txBody>
      </p:sp>
      <p:pic>
        <p:nvPicPr>
          <p:cNvPr id="6" name="Content Placeholder 5"/>
          <p:cNvPicPr>
            <a:picLocks noGrp="1" noChangeAspect="1"/>
          </p:cNvPicPr>
          <p:nvPr>
            <p:ph sz="half" idx="1"/>
          </p:nvPr>
        </p:nvPicPr>
        <p:blipFill>
          <a:blip r:embed="rId2"/>
          <a:stretch>
            <a:fillRect/>
          </a:stretch>
        </p:blipFill>
        <p:spPr>
          <a:xfrm>
            <a:off x="211624" y="2209800"/>
            <a:ext cx="6158204" cy="3429000"/>
          </a:xfrm>
          <a:prstGeom prst="rect">
            <a:avLst/>
          </a:prstGeom>
        </p:spPr>
      </p:pic>
      <p:sp>
        <p:nvSpPr>
          <p:cNvPr id="5" name="Content Placeholder 4"/>
          <p:cNvSpPr>
            <a:spLocks noGrp="1"/>
          </p:cNvSpPr>
          <p:nvPr>
            <p:ph sz="half" idx="2"/>
          </p:nvPr>
        </p:nvSpPr>
        <p:spPr/>
        <p:txBody>
          <a:bodyPr/>
          <a:lstStyle/>
          <a:p>
            <a:r>
              <a:rPr lang="en-GB" dirty="0" smtClean="0"/>
              <a:t>TP:  Explain the steps followed to solve this calculation.</a:t>
            </a:r>
            <a:endParaRPr lang="en-GB" dirty="0"/>
          </a:p>
        </p:txBody>
      </p:sp>
    </p:spTree>
    <p:extLst>
      <p:ext uri="{BB962C8B-B14F-4D97-AF65-F5344CB8AC3E}">
        <p14:creationId xmlns:p14="http://schemas.microsoft.com/office/powerpoint/2010/main" val="27270150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4-digit number by a 2-digit number</a:t>
            </a:r>
            <a:endParaRPr lang="en-GB" dirty="0"/>
          </a:p>
        </p:txBody>
      </p:sp>
      <p:sp>
        <p:nvSpPr>
          <p:cNvPr id="3" name="Content Placeholder 2"/>
          <p:cNvSpPr>
            <a:spLocks noGrp="1"/>
          </p:cNvSpPr>
          <p:nvPr>
            <p:ph idx="1"/>
          </p:nvPr>
        </p:nvSpPr>
        <p:spPr/>
        <p:txBody>
          <a:bodyPr>
            <a:normAutofit/>
          </a:bodyPr>
          <a:lstStyle/>
          <a:p>
            <a:r>
              <a:rPr lang="en-GB" sz="3200" dirty="0" smtClean="0"/>
              <a:t>TP: How would we organise this calculation?  What calculations do we need to put at the side?</a:t>
            </a:r>
          </a:p>
          <a:p>
            <a:r>
              <a:rPr lang="en-GB" sz="3200" dirty="0" smtClean="0"/>
              <a:t>2456 x 34 =</a:t>
            </a:r>
          </a:p>
          <a:p>
            <a:r>
              <a:rPr lang="en-GB" sz="3200" dirty="0" smtClean="0"/>
              <a:t>TP: Solve it</a:t>
            </a:r>
            <a:endParaRPr lang="en-GB" sz="3200" dirty="0"/>
          </a:p>
        </p:txBody>
      </p:sp>
    </p:spTree>
    <p:extLst>
      <p:ext uri="{BB962C8B-B14F-4D97-AF65-F5344CB8AC3E}">
        <p14:creationId xmlns:p14="http://schemas.microsoft.com/office/powerpoint/2010/main" val="35232980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4-digit number by a 2-digit number</a:t>
            </a:r>
            <a:endParaRPr lang="en-GB" dirty="0"/>
          </a:p>
        </p:txBody>
      </p:sp>
      <p:sp>
        <p:nvSpPr>
          <p:cNvPr id="4" name="Content Placeholder 3"/>
          <p:cNvSpPr>
            <a:spLocks noGrp="1"/>
          </p:cNvSpPr>
          <p:nvPr>
            <p:ph sz="half" idx="1"/>
          </p:nvPr>
        </p:nvSpPr>
        <p:spPr/>
        <p:txBody>
          <a:bodyPr/>
          <a:lstStyle/>
          <a:p>
            <a:r>
              <a:rPr lang="en-GB" dirty="0" smtClean="0"/>
              <a:t>TP:  How would you solve these questions?</a:t>
            </a:r>
            <a:endParaRPr lang="en-GB" dirty="0"/>
          </a:p>
        </p:txBody>
      </p:sp>
      <p:pic>
        <p:nvPicPr>
          <p:cNvPr id="6" name="Content Placeholder 5"/>
          <p:cNvPicPr>
            <a:picLocks noGrp="1" noChangeAspect="1"/>
          </p:cNvPicPr>
          <p:nvPr>
            <p:ph sz="half" idx="2"/>
          </p:nvPr>
        </p:nvPicPr>
        <p:blipFill>
          <a:blip r:embed="rId2"/>
          <a:stretch>
            <a:fillRect/>
          </a:stretch>
        </p:blipFill>
        <p:spPr>
          <a:xfrm>
            <a:off x="4206240" y="2553425"/>
            <a:ext cx="7322456" cy="3131095"/>
          </a:xfrm>
          <a:prstGeom prst="rect">
            <a:avLst/>
          </a:prstGeom>
        </p:spPr>
      </p:pic>
    </p:spTree>
    <p:extLst>
      <p:ext uri="{BB962C8B-B14F-4D97-AF65-F5344CB8AC3E}">
        <p14:creationId xmlns:p14="http://schemas.microsoft.com/office/powerpoint/2010/main" val="26914248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4-digit number by a 2-digit number</a:t>
            </a:r>
            <a:endParaRPr lang="en-GB" dirty="0"/>
          </a:p>
        </p:txBody>
      </p:sp>
      <p:graphicFrame>
        <p:nvGraphicFramePr>
          <p:cNvPr id="4" name="Content Placeholder 3"/>
          <p:cNvGraphicFramePr>
            <a:graphicFrameLocks noGrp="1"/>
          </p:cNvGraphicFramePr>
          <p:nvPr>
            <p:ph idx="1"/>
          </p:nvPr>
        </p:nvGraphicFramePr>
        <p:xfrm>
          <a:off x="838200" y="1825625"/>
          <a:ext cx="10515600" cy="2595880"/>
        </p:xfrm>
        <a:graphic>
          <a:graphicData uri="http://schemas.openxmlformats.org/drawingml/2006/table">
            <a:tbl>
              <a:tblPr firstRow="1" bandRow="1">
                <a:tableStyleId>{5C22544A-7EE6-4342-B048-85BDC9FD1C3A}</a:tableStyleId>
              </a:tblPr>
              <a:tblGrid>
                <a:gridCol w="3505200">
                  <a:extLst>
                    <a:ext uri="{9D8B030D-6E8A-4147-A177-3AD203B41FA5}">
                      <a16:colId xmlns:a16="http://schemas.microsoft.com/office/drawing/2014/main" val="3659280436"/>
                    </a:ext>
                  </a:extLst>
                </a:gridCol>
                <a:gridCol w="3505200">
                  <a:extLst>
                    <a:ext uri="{9D8B030D-6E8A-4147-A177-3AD203B41FA5}">
                      <a16:colId xmlns:a16="http://schemas.microsoft.com/office/drawing/2014/main" val="2975665265"/>
                    </a:ext>
                  </a:extLst>
                </a:gridCol>
                <a:gridCol w="3505200">
                  <a:extLst>
                    <a:ext uri="{9D8B030D-6E8A-4147-A177-3AD203B41FA5}">
                      <a16:colId xmlns:a16="http://schemas.microsoft.com/office/drawing/2014/main" val="1123058929"/>
                    </a:ext>
                  </a:extLst>
                </a:gridCol>
              </a:tblGrid>
              <a:tr h="370840">
                <a:tc>
                  <a:txBody>
                    <a:bodyPr/>
                    <a:lstStyle/>
                    <a:p>
                      <a:pPr algn="ctr"/>
                      <a:r>
                        <a:rPr lang="en-GB" dirty="0" smtClean="0"/>
                        <a:t>Chilli 1</a:t>
                      </a:r>
                      <a:endParaRPr lang="en-GB" dirty="0"/>
                    </a:p>
                  </a:txBody>
                  <a:tcPr/>
                </a:tc>
                <a:tc>
                  <a:txBody>
                    <a:bodyPr/>
                    <a:lstStyle/>
                    <a:p>
                      <a:pPr algn="ctr"/>
                      <a:r>
                        <a:rPr lang="en-GB" dirty="0" smtClean="0"/>
                        <a:t>Chilli 2</a:t>
                      </a:r>
                      <a:endParaRPr lang="en-GB" dirty="0"/>
                    </a:p>
                  </a:txBody>
                  <a:tcPr/>
                </a:tc>
                <a:tc>
                  <a:txBody>
                    <a:bodyPr/>
                    <a:lstStyle/>
                    <a:p>
                      <a:pPr algn="ctr"/>
                      <a:r>
                        <a:rPr lang="en-GB" dirty="0" smtClean="0"/>
                        <a:t>Chilli 3</a:t>
                      </a:r>
                      <a:endParaRPr lang="en-GB" dirty="0"/>
                    </a:p>
                  </a:txBody>
                  <a:tcPr/>
                </a:tc>
                <a:extLst>
                  <a:ext uri="{0D108BD9-81ED-4DB2-BD59-A6C34878D82A}">
                    <a16:rowId xmlns:a16="http://schemas.microsoft.com/office/drawing/2014/main" val="1247302331"/>
                  </a:ext>
                </a:extLst>
              </a:tr>
              <a:tr h="370840">
                <a:tc>
                  <a:txBody>
                    <a:bodyPr/>
                    <a:lstStyle/>
                    <a:p>
                      <a:r>
                        <a:rPr lang="en-GB" sz="2800" dirty="0" smtClean="0"/>
                        <a:t>38</a:t>
                      </a:r>
                      <a:r>
                        <a:rPr lang="en-GB" sz="2800" baseline="0" dirty="0" smtClean="0"/>
                        <a:t> x 24 =</a:t>
                      </a:r>
                    </a:p>
                    <a:p>
                      <a:r>
                        <a:rPr lang="en-GB" sz="2800" baseline="0" dirty="0" smtClean="0"/>
                        <a:t>38 x 25 =</a:t>
                      </a:r>
                    </a:p>
                    <a:p>
                      <a:r>
                        <a:rPr lang="en-GB" sz="2800" baseline="0" dirty="0" smtClean="0"/>
                        <a:t>38 x 26 =</a:t>
                      </a:r>
                      <a:endParaRPr lang="en-GB" sz="2800" dirty="0" smtClean="0"/>
                    </a:p>
                  </a:txBody>
                  <a:tcPr/>
                </a:tc>
                <a:tc>
                  <a:txBody>
                    <a:bodyPr/>
                    <a:lstStyle/>
                    <a:p>
                      <a:r>
                        <a:rPr lang="en-GB" sz="2800" dirty="0" smtClean="0"/>
                        <a:t>234 x</a:t>
                      </a:r>
                      <a:r>
                        <a:rPr lang="en-GB" sz="2800" baseline="0" dirty="0" smtClean="0"/>
                        <a:t> 24 =</a:t>
                      </a:r>
                    </a:p>
                    <a:p>
                      <a:r>
                        <a:rPr lang="en-GB" sz="2800" baseline="0" dirty="0" smtClean="0"/>
                        <a:t>234 x 25 =</a:t>
                      </a:r>
                    </a:p>
                    <a:p>
                      <a:r>
                        <a:rPr lang="en-GB" sz="2800" baseline="0" dirty="0" smtClean="0"/>
                        <a:t>234 x 26 =</a:t>
                      </a:r>
                      <a:endParaRPr lang="en-GB" sz="2800" dirty="0"/>
                    </a:p>
                  </a:txBody>
                  <a:tcPr/>
                </a:tc>
                <a:tc>
                  <a:txBody>
                    <a:bodyPr/>
                    <a:lstStyle/>
                    <a:p>
                      <a:r>
                        <a:rPr lang="en-GB" sz="2800" dirty="0" smtClean="0"/>
                        <a:t>4234 x 24 =</a:t>
                      </a:r>
                    </a:p>
                    <a:p>
                      <a:r>
                        <a:rPr lang="en-GB" sz="2800" dirty="0" smtClean="0"/>
                        <a:t>4234 x 25 =</a:t>
                      </a:r>
                    </a:p>
                    <a:p>
                      <a:r>
                        <a:rPr lang="en-GB" sz="2800" dirty="0" smtClean="0"/>
                        <a:t>4234 x 26 =</a:t>
                      </a:r>
                    </a:p>
                    <a:p>
                      <a:r>
                        <a:rPr lang="en-GB" sz="2800" dirty="0" smtClean="0"/>
                        <a:t>4234 x 27 =</a:t>
                      </a:r>
                    </a:p>
                    <a:p>
                      <a:r>
                        <a:rPr lang="en-GB" sz="2800" dirty="0" smtClean="0"/>
                        <a:t>4234 x 28 =</a:t>
                      </a:r>
                      <a:endParaRPr lang="en-GB" sz="2800" dirty="0"/>
                    </a:p>
                  </a:txBody>
                  <a:tcPr/>
                </a:tc>
                <a:extLst>
                  <a:ext uri="{0D108BD9-81ED-4DB2-BD59-A6C34878D82A}">
                    <a16:rowId xmlns:a16="http://schemas.microsoft.com/office/drawing/2014/main" val="3118842104"/>
                  </a:ext>
                </a:extLst>
              </a:tr>
            </a:tbl>
          </a:graphicData>
        </a:graphic>
      </p:graphicFrame>
      <p:sp>
        <p:nvSpPr>
          <p:cNvPr id="6" name="TextBox 5"/>
          <p:cNvSpPr txBox="1"/>
          <p:nvPr/>
        </p:nvSpPr>
        <p:spPr>
          <a:xfrm>
            <a:off x="5974080" y="4907280"/>
            <a:ext cx="4937760" cy="1384995"/>
          </a:xfrm>
          <a:prstGeom prst="rect">
            <a:avLst/>
          </a:prstGeom>
          <a:noFill/>
        </p:spPr>
        <p:txBody>
          <a:bodyPr wrap="square" rtlCol="0">
            <a:spAutoFit/>
          </a:bodyPr>
          <a:lstStyle/>
          <a:p>
            <a:r>
              <a:rPr lang="en-GB" sz="2800" dirty="0" smtClean="0"/>
              <a:t>EXT:  Look at Chilli 3.  What is the pattern within the answers that you can see?</a:t>
            </a:r>
            <a:endParaRPr lang="en-GB" sz="2800" dirty="0"/>
          </a:p>
        </p:txBody>
      </p:sp>
    </p:spTree>
    <p:extLst>
      <p:ext uri="{BB962C8B-B14F-4D97-AF65-F5344CB8AC3E}">
        <p14:creationId xmlns:p14="http://schemas.microsoft.com/office/powerpoint/2010/main" val="8707669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4-digit number by a 2-digit number</a:t>
            </a:r>
            <a:endParaRPr lang="en-GB" dirty="0"/>
          </a:p>
        </p:txBody>
      </p:sp>
      <p:graphicFrame>
        <p:nvGraphicFramePr>
          <p:cNvPr id="4" name="Content Placeholder 3"/>
          <p:cNvGraphicFramePr>
            <a:graphicFrameLocks noGrp="1"/>
          </p:cNvGraphicFramePr>
          <p:nvPr>
            <p:ph idx="1"/>
          </p:nvPr>
        </p:nvGraphicFramePr>
        <p:xfrm>
          <a:off x="838200" y="1825625"/>
          <a:ext cx="10515600" cy="2595880"/>
        </p:xfrm>
        <a:graphic>
          <a:graphicData uri="http://schemas.openxmlformats.org/drawingml/2006/table">
            <a:tbl>
              <a:tblPr firstRow="1" bandRow="1">
                <a:tableStyleId>{5C22544A-7EE6-4342-B048-85BDC9FD1C3A}</a:tableStyleId>
              </a:tblPr>
              <a:tblGrid>
                <a:gridCol w="3505200">
                  <a:extLst>
                    <a:ext uri="{9D8B030D-6E8A-4147-A177-3AD203B41FA5}">
                      <a16:colId xmlns:a16="http://schemas.microsoft.com/office/drawing/2014/main" val="3659280436"/>
                    </a:ext>
                  </a:extLst>
                </a:gridCol>
                <a:gridCol w="3505200">
                  <a:extLst>
                    <a:ext uri="{9D8B030D-6E8A-4147-A177-3AD203B41FA5}">
                      <a16:colId xmlns:a16="http://schemas.microsoft.com/office/drawing/2014/main" val="2975665265"/>
                    </a:ext>
                  </a:extLst>
                </a:gridCol>
                <a:gridCol w="3505200">
                  <a:extLst>
                    <a:ext uri="{9D8B030D-6E8A-4147-A177-3AD203B41FA5}">
                      <a16:colId xmlns:a16="http://schemas.microsoft.com/office/drawing/2014/main" val="1123058929"/>
                    </a:ext>
                  </a:extLst>
                </a:gridCol>
              </a:tblGrid>
              <a:tr h="370840">
                <a:tc>
                  <a:txBody>
                    <a:bodyPr/>
                    <a:lstStyle/>
                    <a:p>
                      <a:pPr algn="ctr"/>
                      <a:r>
                        <a:rPr lang="en-GB" dirty="0" smtClean="0"/>
                        <a:t>Chilli 1</a:t>
                      </a:r>
                      <a:endParaRPr lang="en-GB" dirty="0"/>
                    </a:p>
                  </a:txBody>
                  <a:tcPr/>
                </a:tc>
                <a:tc>
                  <a:txBody>
                    <a:bodyPr/>
                    <a:lstStyle/>
                    <a:p>
                      <a:pPr algn="ctr"/>
                      <a:r>
                        <a:rPr lang="en-GB" dirty="0" smtClean="0"/>
                        <a:t>Chilli 2</a:t>
                      </a:r>
                      <a:endParaRPr lang="en-GB" dirty="0"/>
                    </a:p>
                  </a:txBody>
                  <a:tcPr/>
                </a:tc>
                <a:tc>
                  <a:txBody>
                    <a:bodyPr/>
                    <a:lstStyle/>
                    <a:p>
                      <a:pPr algn="ctr"/>
                      <a:r>
                        <a:rPr lang="en-GB" dirty="0" smtClean="0"/>
                        <a:t>Chilli 3</a:t>
                      </a:r>
                      <a:endParaRPr lang="en-GB" dirty="0"/>
                    </a:p>
                  </a:txBody>
                  <a:tcPr/>
                </a:tc>
                <a:extLst>
                  <a:ext uri="{0D108BD9-81ED-4DB2-BD59-A6C34878D82A}">
                    <a16:rowId xmlns:a16="http://schemas.microsoft.com/office/drawing/2014/main" val="1247302331"/>
                  </a:ext>
                </a:extLst>
              </a:tr>
              <a:tr h="370840">
                <a:tc>
                  <a:txBody>
                    <a:bodyPr/>
                    <a:lstStyle/>
                    <a:p>
                      <a:r>
                        <a:rPr lang="en-GB" sz="2800" dirty="0" smtClean="0"/>
                        <a:t>38</a:t>
                      </a:r>
                      <a:r>
                        <a:rPr lang="en-GB" sz="2800" baseline="0" dirty="0" smtClean="0"/>
                        <a:t> x 24 = </a:t>
                      </a:r>
                      <a:r>
                        <a:rPr lang="en-GB" sz="2800" baseline="0" dirty="0" smtClean="0">
                          <a:solidFill>
                            <a:srgbClr val="FF0000"/>
                          </a:solidFill>
                        </a:rPr>
                        <a:t>912</a:t>
                      </a:r>
                      <a:endParaRPr lang="en-GB" sz="2800" baseline="0" dirty="0" smtClean="0"/>
                    </a:p>
                    <a:p>
                      <a:r>
                        <a:rPr lang="en-GB" sz="2800" baseline="0" dirty="0" smtClean="0"/>
                        <a:t>38 x 25 = </a:t>
                      </a:r>
                      <a:r>
                        <a:rPr lang="en-GB" sz="2800" baseline="0" dirty="0" smtClean="0">
                          <a:solidFill>
                            <a:srgbClr val="FF0000"/>
                          </a:solidFill>
                        </a:rPr>
                        <a:t>950</a:t>
                      </a:r>
                      <a:endParaRPr lang="en-GB" sz="2800" baseline="0" dirty="0" smtClean="0"/>
                    </a:p>
                    <a:p>
                      <a:r>
                        <a:rPr lang="en-GB" sz="2800" baseline="0" dirty="0" smtClean="0"/>
                        <a:t>38 x 26 = </a:t>
                      </a:r>
                      <a:r>
                        <a:rPr lang="en-GB" sz="2800" baseline="0" dirty="0" smtClean="0">
                          <a:solidFill>
                            <a:srgbClr val="FF0000"/>
                          </a:solidFill>
                        </a:rPr>
                        <a:t>988</a:t>
                      </a:r>
                      <a:endParaRPr lang="en-GB" sz="2800" dirty="0" smtClean="0"/>
                    </a:p>
                  </a:txBody>
                  <a:tcPr/>
                </a:tc>
                <a:tc>
                  <a:txBody>
                    <a:bodyPr/>
                    <a:lstStyle/>
                    <a:p>
                      <a:r>
                        <a:rPr lang="en-GB" sz="2800" dirty="0" smtClean="0"/>
                        <a:t>234 x</a:t>
                      </a:r>
                      <a:r>
                        <a:rPr lang="en-GB" sz="2800" baseline="0" dirty="0" smtClean="0"/>
                        <a:t> 24 = </a:t>
                      </a:r>
                      <a:r>
                        <a:rPr lang="en-GB" sz="2800" baseline="0" dirty="0" smtClean="0">
                          <a:solidFill>
                            <a:srgbClr val="FF0000"/>
                          </a:solidFill>
                        </a:rPr>
                        <a:t>5616</a:t>
                      </a:r>
                      <a:endParaRPr lang="en-GB" sz="2800" baseline="0" dirty="0" smtClean="0"/>
                    </a:p>
                    <a:p>
                      <a:r>
                        <a:rPr lang="en-GB" sz="2800" baseline="0" dirty="0" smtClean="0"/>
                        <a:t>234 x 25 = </a:t>
                      </a:r>
                      <a:r>
                        <a:rPr lang="en-GB" sz="2800" baseline="0" dirty="0" smtClean="0">
                          <a:solidFill>
                            <a:srgbClr val="FF0000"/>
                          </a:solidFill>
                        </a:rPr>
                        <a:t>5820</a:t>
                      </a:r>
                      <a:endParaRPr lang="en-GB" sz="2800" baseline="0" dirty="0" smtClean="0"/>
                    </a:p>
                    <a:p>
                      <a:r>
                        <a:rPr lang="en-GB" sz="2800" baseline="0" dirty="0" smtClean="0"/>
                        <a:t>234 x 26 = </a:t>
                      </a:r>
                      <a:r>
                        <a:rPr lang="en-GB" sz="2800" baseline="0" dirty="0" smtClean="0">
                          <a:solidFill>
                            <a:srgbClr val="FF0000"/>
                          </a:solidFill>
                        </a:rPr>
                        <a:t>6084</a:t>
                      </a:r>
                      <a:endParaRPr lang="en-GB" sz="2800" dirty="0"/>
                    </a:p>
                  </a:txBody>
                  <a:tcPr/>
                </a:tc>
                <a:tc>
                  <a:txBody>
                    <a:bodyPr/>
                    <a:lstStyle/>
                    <a:p>
                      <a:r>
                        <a:rPr lang="en-GB" sz="2800" dirty="0" smtClean="0"/>
                        <a:t>4234 x 24 = </a:t>
                      </a:r>
                      <a:r>
                        <a:rPr lang="en-GB" sz="2800" dirty="0" smtClean="0">
                          <a:solidFill>
                            <a:srgbClr val="FF0000"/>
                          </a:solidFill>
                        </a:rPr>
                        <a:t>101,616</a:t>
                      </a:r>
                      <a:endParaRPr lang="en-GB" sz="2800" dirty="0" smtClean="0"/>
                    </a:p>
                    <a:p>
                      <a:r>
                        <a:rPr lang="en-GB" sz="2800" dirty="0" smtClean="0"/>
                        <a:t>4234 x 25 = </a:t>
                      </a:r>
                      <a:r>
                        <a:rPr lang="en-GB" sz="2800" dirty="0" smtClean="0">
                          <a:solidFill>
                            <a:srgbClr val="FF0000"/>
                          </a:solidFill>
                        </a:rPr>
                        <a:t>105,850</a:t>
                      </a:r>
                      <a:endParaRPr lang="en-GB" sz="2800" dirty="0" smtClean="0"/>
                    </a:p>
                    <a:p>
                      <a:r>
                        <a:rPr lang="en-GB" sz="2800" dirty="0" smtClean="0"/>
                        <a:t>4234 x 26 = </a:t>
                      </a:r>
                      <a:r>
                        <a:rPr lang="en-GB" sz="2800" dirty="0" smtClean="0">
                          <a:solidFill>
                            <a:srgbClr val="FF0000"/>
                          </a:solidFill>
                        </a:rPr>
                        <a:t>110,084</a:t>
                      </a:r>
                      <a:endParaRPr lang="en-GB" sz="2800" dirty="0" smtClean="0"/>
                    </a:p>
                    <a:p>
                      <a:r>
                        <a:rPr lang="en-GB" sz="2800" dirty="0" smtClean="0"/>
                        <a:t>4234 x 27 = </a:t>
                      </a:r>
                      <a:r>
                        <a:rPr lang="en-GB" sz="2800" dirty="0" smtClean="0">
                          <a:solidFill>
                            <a:srgbClr val="FF0000"/>
                          </a:solidFill>
                        </a:rPr>
                        <a:t>114,318</a:t>
                      </a:r>
                      <a:endParaRPr lang="en-GB" sz="2800" dirty="0" smtClean="0"/>
                    </a:p>
                    <a:p>
                      <a:r>
                        <a:rPr lang="en-GB" sz="2800" dirty="0" smtClean="0"/>
                        <a:t>4234 x 28 = </a:t>
                      </a:r>
                      <a:r>
                        <a:rPr lang="en-GB" sz="2800" dirty="0" smtClean="0">
                          <a:solidFill>
                            <a:srgbClr val="FF0000"/>
                          </a:solidFill>
                        </a:rPr>
                        <a:t>118,552</a:t>
                      </a:r>
                      <a:endParaRPr lang="en-GB" sz="2800" dirty="0"/>
                    </a:p>
                  </a:txBody>
                  <a:tcPr/>
                </a:tc>
                <a:extLst>
                  <a:ext uri="{0D108BD9-81ED-4DB2-BD59-A6C34878D82A}">
                    <a16:rowId xmlns:a16="http://schemas.microsoft.com/office/drawing/2014/main" val="3118842104"/>
                  </a:ext>
                </a:extLst>
              </a:tr>
            </a:tbl>
          </a:graphicData>
        </a:graphic>
      </p:graphicFrame>
      <p:sp>
        <p:nvSpPr>
          <p:cNvPr id="6" name="TextBox 5"/>
          <p:cNvSpPr txBox="1"/>
          <p:nvPr/>
        </p:nvSpPr>
        <p:spPr>
          <a:xfrm>
            <a:off x="5974080" y="4907280"/>
            <a:ext cx="4937760" cy="1815882"/>
          </a:xfrm>
          <a:prstGeom prst="rect">
            <a:avLst/>
          </a:prstGeom>
          <a:noFill/>
        </p:spPr>
        <p:txBody>
          <a:bodyPr wrap="square" rtlCol="0">
            <a:spAutoFit/>
          </a:bodyPr>
          <a:lstStyle/>
          <a:p>
            <a:r>
              <a:rPr lang="en-GB" sz="2800" dirty="0" smtClean="0"/>
              <a:t>EXT:  Look at Chilli 3.  What is the pattern within the answers that you can see? </a:t>
            </a:r>
            <a:r>
              <a:rPr lang="en-GB" sz="2800" dirty="0" smtClean="0">
                <a:solidFill>
                  <a:srgbClr val="FF0000"/>
                </a:solidFill>
              </a:rPr>
              <a:t>The pattern is that it does up 4234 each time.</a:t>
            </a:r>
            <a:endParaRPr lang="en-GB" sz="2800" dirty="0"/>
          </a:p>
        </p:txBody>
      </p:sp>
    </p:spTree>
    <p:extLst>
      <p:ext uri="{BB962C8B-B14F-4D97-AF65-F5344CB8AC3E}">
        <p14:creationId xmlns:p14="http://schemas.microsoft.com/office/powerpoint/2010/main" val="34808161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4-digit number by a 2-digit number</a:t>
            </a:r>
            <a:endParaRPr lang="en-GB" dirty="0"/>
          </a:p>
        </p:txBody>
      </p:sp>
      <p:pic>
        <p:nvPicPr>
          <p:cNvPr id="4" name="Content Placeholder 3"/>
          <p:cNvPicPr>
            <a:picLocks noGrp="1" noChangeAspect="1"/>
          </p:cNvPicPr>
          <p:nvPr>
            <p:ph idx="1"/>
          </p:nvPr>
        </p:nvPicPr>
        <p:blipFill>
          <a:blip r:embed="rId2"/>
          <a:stretch>
            <a:fillRect/>
          </a:stretch>
        </p:blipFill>
        <p:spPr>
          <a:xfrm>
            <a:off x="1128712" y="1927701"/>
            <a:ext cx="4022408" cy="4636739"/>
          </a:xfrm>
          <a:prstGeom prst="rect">
            <a:avLst/>
          </a:prstGeom>
        </p:spPr>
      </p:pic>
      <p:pic>
        <p:nvPicPr>
          <p:cNvPr id="5" name="Picture 4"/>
          <p:cNvPicPr>
            <a:picLocks noChangeAspect="1"/>
          </p:cNvPicPr>
          <p:nvPr/>
        </p:nvPicPr>
        <p:blipFill>
          <a:blip r:embed="rId3"/>
          <a:stretch>
            <a:fillRect/>
          </a:stretch>
        </p:blipFill>
        <p:spPr>
          <a:xfrm>
            <a:off x="5788342" y="1927700"/>
            <a:ext cx="3599498" cy="4334879"/>
          </a:xfrm>
          <a:prstGeom prst="rect">
            <a:avLst/>
          </a:prstGeom>
        </p:spPr>
      </p:pic>
    </p:spTree>
    <p:extLst>
      <p:ext uri="{BB962C8B-B14F-4D97-AF65-F5344CB8AC3E}">
        <p14:creationId xmlns:p14="http://schemas.microsoft.com/office/powerpoint/2010/main" val="31171800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4-digit number by a 2-digit number</a:t>
            </a:r>
            <a:endParaRPr lang="en-GB" dirty="0"/>
          </a:p>
        </p:txBody>
      </p:sp>
      <p:pic>
        <p:nvPicPr>
          <p:cNvPr id="4" name="Content Placeholder 3"/>
          <p:cNvPicPr>
            <a:picLocks noGrp="1" noChangeAspect="1"/>
          </p:cNvPicPr>
          <p:nvPr>
            <p:ph idx="1"/>
          </p:nvPr>
        </p:nvPicPr>
        <p:blipFill>
          <a:blip r:embed="rId2"/>
          <a:stretch>
            <a:fillRect/>
          </a:stretch>
        </p:blipFill>
        <p:spPr>
          <a:xfrm>
            <a:off x="2124075" y="2105819"/>
            <a:ext cx="7943850" cy="3790950"/>
          </a:xfrm>
          <a:prstGeom prst="rect">
            <a:avLst/>
          </a:prstGeom>
        </p:spPr>
      </p:pic>
    </p:spTree>
    <p:extLst>
      <p:ext uri="{BB962C8B-B14F-4D97-AF65-F5344CB8AC3E}">
        <p14:creationId xmlns:p14="http://schemas.microsoft.com/office/powerpoint/2010/main" val="30060216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4-digit number by a 2-digit number</a:t>
            </a:r>
            <a:endParaRPr lang="en-GB" dirty="0"/>
          </a:p>
        </p:txBody>
      </p:sp>
      <p:graphicFrame>
        <p:nvGraphicFramePr>
          <p:cNvPr id="4" name="Content Placeholder 3"/>
          <p:cNvGraphicFramePr>
            <a:graphicFrameLocks noGrp="1"/>
          </p:cNvGraphicFramePr>
          <p:nvPr>
            <p:ph idx="1"/>
          </p:nvPr>
        </p:nvGraphicFramePr>
        <p:xfrm>
          <a:off x="1264920" y="1965959"/>
          <a:ext cx="10088879" cy="3931922"/>
        </p:xfrm>
        <a:graphic>
          <a:graphicData uri="http://schemas.openxmlformats.org/drawingml/2006/table">
            <a:tbl>
              <a:tblPr firstRow="1" firstCol="1" bandRow="1"/>
              <a:tblGrid>
                <a:gridCol w="7959665">
                  <a:extLst>
                    <a:ext uri="{9D8B030D-6E8A-4147-A177-3AD203B41FA5}">
                      <a16:colId xmlns:a16="http://schemas.microsoft.com/office/drawing/2014/main" val="1350676506"/>
                    </a:ext>
                  </a:extLst>
                </a:gridCol>
                <a:gridCol w="2129214">
                  <a:extLst>
                    <a:ext uri="{9D8B030D-6E8A-4147-A177-3AD203B41FA5}">
                      <a16:colId xmlns:a16="http://schemas.microsoft.com/office/drawing/2014/main" val="4048799891"/>
                    </a:ext>
                  </a:extLst>
                </a:gridCol>
              </a:tblGrid>
              <a:tr h="1072342">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38524215"/>
                  </a:ext>
                </a:extLst>
              </a:tr>
              <a:tr h="714895">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I can problem solve and reason when multiplying by a 2-digit number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99241641"/>
                  </a:ext>
                </a:extLst>
              </a:tr>
              <a:tr h="714895">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multiply a 4-digit number by a 2-digit number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5802254"/>
                  </a:ext>
                </a:extLst>
              </a:tr>
              <a:tr h="714895">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can multiply a 3-digit number by a 2-digit number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3924904"/>
                  </a:ext>
                </a:extLst>
              </a:tr>
              <a:tr h="714895">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can multiply a 2-digit number by a 2-digit number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56114174"/>
                  </a:ext>
                </a:extLst>
              </a:tr>
            </a:tbl>
          </a:graphicData>
        </a:graphic>
      </p:graphicFrame>
    </p:spTree>
    <p:extLst>
      <p:ext uri="{BB962C8B-B14F-4D97-AF65-F5344CB8AC3E}">
        <p14:creationId xmlns:p14="http://schemas.microsoft.com/office/powerpoint/2010/main" val="14191426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REFLECTION - LO: To be able to multiply a 4-digit number by a 2-digit number</a:t>
            </a:r>
            <a:endParaRPr lang="en-GB" dirty="0"/>
          </a:p>
        </p:txBody>
      </p:sp>
      <p:sp>
        <p:nvSpPr>
          <p:cNvPr id="3" name="Content Placeholder 2"/>
          <p:cNvSpPr>
            <a:spLocks noGrp="1"/>
          </p:cNvSpPr>
          <p:nvPr>
            <p:ph idx="1"/>
          </p:nvPr>
        </p:nvSpPr>
        <p:spPr/>
        <p:txBody>
          <a:bodyPr>
            <a:normAutofit/>
          </a:bodyPr>
          <a:lstStyle/>
          <a:p>
            <a:r>
              <a:rPr lang="en-GB" sz="3200" dirty="0" smtClean="0"/>
              <a:t>SELF ASSESSMENT</a:t>
            </a:r>
            <a:endParaRPr lang="en-GB" sz="3200" dirty="0"/>
          </a:p>
        </p:txBody>
      </p:sp>
    </p:spTree>
    <p:extLst>
      <p:ext uri="{BB962C8B-B14F-4D97-AF65-F5344CB8AC3E}">
        <p14:creationId xmlns:p14="http://schemas.microsoft.com/office/powerpoint/2010/main" val="8670757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Break</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26676853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English</a:t>
            </a:r>
            <a:endParaRPr lang="en-GB" dirty="0"/>
          </a:p>
        </p:txBody>
      </p:sp>
      <p:sp>
        <p:nvSpPr>
          <p:cNvPr id="5" name="Subtitle 4"/>
          <p:cNvSpPr>
            <a:spLocks noGrp="1"/>
          </p:cNvSpPr>
          <p:nvPr>
            <p:ph type="subTitle" idx="1"/>
          </p:nvPr>
        </p:nvSpPr>
        <p:spPr/>
        <p:txBody>
          <a:bodyPr/>
          <a:lstStyle/>
          <a:p>
            <a:r>
              <a:rPr lang="en-GB" dirty="0" smtClean="0"/>
              <a:t>Read through the slides and do the activities</a:t>
            </a:r>
            <a:endParaRPr lang="en-GB" dirty="0"/>
          </a:p>
        </p:txBody>
      </p:sp>
    </p:spTree>
    <p:extLst>
      <p:ext uri="{BB962C8B-B14F-4D97-AF65-F5344CB8AC3E}">
        <p14:creationId xmlns:p14="http://schemas.microsoft.com/office/powerpoint/2010/main" val="29128024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a:bodyPr>
          <a:lstStyle/>
          <a:p>
            <a:r>
              <a:rPr lang="en-GB" sz="3200" dirty="0" smtClean="0"/>
              <a:t>We are going to be concentrating on Narrative/Epic Poem that was first told in Anglo-Saxon/Viking times called ‘Beowulf’.  We are going to find out what the poem is about, we are going to look at narrative poetry and then have a go at writing our own Narrative Poem about ‘Beowulf’.  Finally, we perform our poems.  These will be filmed and sent to parents and the school.</a:t>
            </a:r>
          </a:p>
          <a:p>
            <a:pPr marL="0" indent="0">
              <a:buNone/>
            </a:pPr>
            <a:endParaRPr lang="en-GB" sz="3200" dirty="0"/>
          </a:p>
          <a:p>
            <a:endParaRPr lang="en-GB" sz="3200" dirty="0"/>
          </a:p>
        </p:txBody>
      </p:sp>
    </p:spTree>
    <p:extLst>
      <p:ext uri="{BB962C8B-B14F-4D97-AF65-F5344CB8AC3E}">
        <p14:creationId xmlns:p14="http://schemas.microsoft.com/office/powerpoint/2010/main" val="27735688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smtClean="0"/>
              <a:t>A narrative poem is a type of poem that tells a story. Narrative poems tend to be quite long. They tell a story like in a novel and also use rhythm and rhyme, like in a poem.</a:t>
            </a:r>
          </a:p>
          <a:p>
            <a:pPr marL="0" indent="0">
              <a:buNone/>
            </a:pPr>
            <a:endParaRPr lang="en-GB" sz="3200" dirty="0"/>
          </a:p>
          <a:p>
            <a:pPr marL="0" indent="0">
              <a:buNone/>
            </a:pPr>
            <a:r>
              <a:rPr lang="en-GB" sz="3200" dirty="0" smtClean="0">
                <a:hlinkClick r:id="rId2"/>
              </a:rPr>
              <a:t>https://www.bbc.co.uk/bitesize/topics/z4mmn39/articles/z3btrwx#:~:text=A%20narrative%20poem%20is%20a,rhyme%2C%20like%20in%20a%20poem</a:t>
            </a:r>
            <a:r>
              <a:rPr lang="en-GB" sz="3200" dirty="0" smtClean="0"/>
              <a:t>.</a:t>
            </a:r>
          </a:p>
          <a:p>
            <a:pPr marL="0" indent="0">
              <a:buNone/>
            </a:pPr>
            <a:endParaRPr lang="en-GB" sz="3200" dirty="0"/>
          </a:p>
        </p:txBody>
      </p:sp>
    </p:spTree>
    <p:extLst>
      <p:ext uri="{BB962C8B-B14F-4D97-AF65-F5344CB8AC3E}">
        <p14:creationId xmlns:p14="http://schemas.microsoft.com/office/powerpoint/2010/main" val="37258854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a:bodyPr>
          <a:lstStyle/>
          <a:p>
            <a:r>
              <a:rPr lang="en-GB" sz="3200" dirty="0" smtClean="0"/>
              <a:t>Today, we are going to look at writing our own second stanza of our narrative poems based on the epic story of Beowulf.  We will write the same amount of lines to tell the story and try have rhyming words at the end of the line.  We will try to keep the same rhyming pattern as the first verse.</a:t>
            </a:r>
            <a:endParaRPr lang="en-GB" sz="3200" dirty="0"/>
          </a:p>
        </p:txBody>
      </p:sp>
    </p:spTree>
    <p:extLst>
      <p:ext uri="{BB962C8B-B14F-4D97-AF65-F5344CB8AC3E}">
        <p14:creationId xmlns:p14="http://schemas.microsoft.com/office/powerpoint/2010/main" val="3244460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LO: To create a narrative poem that choose the appropriate vocabulary to describe setting, characters and </a:t>
            </a:r>
            <a:r>
              <a:rPr lang="en-GB" sz="3600" dirty="0" smtClean="0"/>
              <a:t>atmosphere</a:t>
            </a:r>
            <a:endParaRPr lang="en-GB" sz="3600" dirty="0"/>
          </a:p>
        </p:txBody>
      </p:sp>
      <p:sp>
        <p:nvSpPr>
          <p:cNvPr id="4" name="Content Placeholder 3"/>
          <p:cNvSpPr>
            <a:spLocks noGrp="1"/>
          </p:cNvSpPr>
          <p:nvPr>
            <p:ph sz="half" idx="1"/>
          </p:nvPr>
        </p:nvSpPr>
        <p:spPr/>
        <p:txBody>
          <a:bodyPr>
            <a:normAutofit fontScale="92500"/>
          </a:bodyPr>
          <a:lstStyle/>
          <a:p>
            <a:r>
              <a:rPr lang="en-GB" dirty="0"/>
              <a:t>Our story begins with Hrothgar, King of the Danes</a:t>
            </a:r>
          </a:p>
          <a:p>
            <a:r>
              <a:rPr lang="en-GB" dirty="0"/>
              <a:t>When he built </a:t>
            </a:r>
            <a:r>
              <a:rPr lang="en-GB" dirty="0" err="1"/>
              <a:t>Heorot</a:t>
            </a:r>
            <a:r>
              <a:rPr lang="en-GB" dirty="0"/>
              <a:t>, a mead-hall.</a:t>
            </a:r>
          </a:p>
          <a:p>
            <a:r>
              <a:rPr lang="en-GB" dirty="0"/>
              <a:t>Which he wanted things to be celebrated in by all.</a:t>
            </a:r>
          </a:p>
          <a:p>
            <a:r>
              <a:rPr lang="en-GB" dirty="0"/>
              <a:t>Oh how happy those people were</a:t>
            </a:r>
          </a:p>
          <a:p>
            <a:r>
              <a:rPr lang="en-GB" dirty="0"/>
              <a:t>And what magnificent feasts!</a:t>
            </a:r>
          </a:p>
          <a:p>
            <a:r>
              <a:rPr lang="en-GB" dirty="0"/>
              <a:t>But they were unaware of an angry beast.</a:t>
            </a:r>
          </a:p>
          <a:p>
            <a:endParaRPr lang="en-GB" dirty="0"/>
          </a:p>
        </p:txBody>
      </p:sp>
      <p:sp>
        <p:nvSpPr>
          <p:cNvPr id="5" name="Content Placeholder 4"/>
          <p:cNvSpPr>
            <a:spLocks noGrp="1"/>
          </p:cNvSpPr>
          <p:nvPr>
            <p:ph sz="half" idx="2"/>
          </p:nvPr>
        </p:nvSpPr>
        <p:spPr/>
        <p:txBody>
          <a:bodyPr>
            <a:normAutofit fontScale="92500"/>
          </a:bodyPr>
          <a:lstStyle/>
          <a:p>
            <a:r>
              <a:rPr lang="en-GB" dirty="0"/>
              <a:t>They awoke Grendel a hideous, ferocious monster</a:t>
            </a:r>
          </a:p>
          <a:p>
            <a:r>
              <a:rPr lang="en-GB" dirty="0"/>
              <a:t>Who lived nearby</a:t>
            </a:r>
          </a:p>
          <a:p>
            <a:r>
              <a:rPr lang="en-GB" dirty="0"/>
              <a:t>Despised the noise and the happy cries.</a:t>
            </a:r>
          </a:p>
          <a:p>
            <a:r>
              <a:rPr lang="en-GB" dirty="0"/>
              <a:t>So he crept, silently to the hall and sprang</a:t>
            </a:r>
          </a:p>
          <a:p>
            <a:r>
              <a:rPr lang="en-GB" dirty="0"/>
              <a:t>Attacking and devouring the once happy warriors</a:t>
            </a:r>
          </a:p>
          <a:p>
            <a:r>
              <a:rPr lang="en-GB" dirty="0"/>
              <a:t>So Hrothgar had no more followers</a:t>
            </a:r>
          </a:p>
        </p:txBody>
      </p:sp>
    </p:spTree>
    <p:extLst>
      <p:ext uri="{BB962C8B-B14F-4D97-AF65-F5344CB8AC3E}">
        <p14:creationId xmlns:p14="http://schemas.microsoft.com/office/powerpoint/2010/main" val="4307093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LO: To create a narrative poem that choose the appropriate vocabulary to describe setting, characters and </a:t>
            </a:r>
            <a:r>
              <a:rPr lang="en-GB" sz="3600" dirty="0" smtClean="0"/>
              <a:t>atmosphere</a:t>
            </a:r>
            <a:endParaRPr lang="en-GB" sz="3600" dirty="0"/>
          </a:p>
        </p:txBody>
      </p:sp>
      <p:sp>
        <p:nvSpPr>
          <p:cNvPr id="4" name="Content Placeholder 3"/>
          <p:cNvSpPr>
            <a:spLocks noGrp="1"/>
          </p:cNvSpPr>
          <p:nvPr>
            <p:ph sz="half" idx="1"/>
          </p:nvPr>
        </p:nvSpPr>
        <p:spPr/>
        <p:txBody>
          <a:bodyPr>
            <a:normAutofit fontScale="70000" lnSpcReduction="20000"/>
          </a:bodyPr>
          <a:lstStyle/>
          <a:p>
            <a:r>
              <a:rPr lang="en-GB" dirty="0"/>
              <a:t>The Danes lived in fear of Grendel for over twelve years! During that time, the people abandoned </a:t>
            </a:r>
            <a:r>
              <a:rPr lang="en-GB" dirty="0" err="1"/>
              <a:t>Heorot</a:t>
            </a:r>
            <a:r>
              <a:rPr lang="en-GB" dirty="0"/>
              <a:t> and lived quietly in their homes.</a:t>
            </a:r>
          </a:p>
          <a:p>
            <a:endParaRPr lang="en-GB" dirty="0"/>
          </a:p>
        </p:txBody>
      </p:sp>
      <p:sp>
        <p:nvSpPr>
          <p:cNvPr id="5" name="Content Placeholder 4"/>
          <p:cNvSpPr>
            <a:spLocks noGrp="1"/>
          </p:cNvSpPr>
          <p:nvPr>
            <p:ph sz="half" idx="2"/>
          </p:nvPr>
        </p:nvSpPr>
        <p:spPr/>
        <p:txBody>
          <a:bodyPr>
            <a:normAutofit fontScale="70000" lnSpcReduction="20000"/>
          </a:bodyPr>
          <a:lstStyle/>
          <a:p>
            <a:r>
              <a:rPr lang="en-GB" dirty="0" smtClean="0"/>
              <a:t>Let us look at the next part</a:t>
            </a:r>
          </a:p>
          <a:p>
            <a:pPr marL="0" indent="0">
              <a:buNone/>
            </a:pPr>
            <a:endParaRPr lang="en-GB" dirty="0"/>
          </a:p>
          <a:p>
            <a:r>
              <a:rPr lang="en-GB" dirty="0"/>
              <a:t> To help with rhyming patterns often finding/choosing key words and thinking of words that rhyme can help us</a:t>
            </a:r>
          </a:p>
          <a:p>
            <a:endParaRPr lang="en-GB" dirty="0"/>
          </a:p>
          <a:p>
            <a:r>
              <a:rPr lang="en-GB" dirty="0"/>
              <a:t>Q:  What would you say are the key words in this part of the story</a:t>
            </a:r>
          </a:p>
          <a:p>
            <a:endParaRPr lang="en-GB" dirty="0"/>
          </a:p>
          <a:p>
            <a:r>
              <a:rPr lang="en-GB" dirty="0"/>
              <a:t>Q:  What words can you think of that rhyme with them</a:t>
            </a:r>
            <a:r>
              <a:rPr lang="en-GB" dirty="0" smtClean="0"/>
              <a:t>.</a:t>
            </a:r>
          </a:p>
          <a:p>
            <a:endParaRPr lang="en-GB" dirty="0"/>
          </a:p>
          <a:p>
            <a:r>
              <a:rPr lang="en-GB" dirty="0" smtClean="0"/>
              <a:t>Q:  What kind of an atmosphere do we want to create with this stanza?</a:t>
            </a:r>
            <a:endParaRPr lang="en-GB" dirty="0"/>
          </a:p>
          <a:p>
            <a:endParaRPr lang="en-GB" dirty="0"/>
          </a:p>
        </p:txBody>
      </p:sp>
    </p:spTree>
    <p:extLst>
      <p:ext uri="{BB962C8B-B14F-4D97-AF65-F5344CB8AC3E}">
        <p14:creationId xmlns:p14="http://schemas.microsoft.com/office/powerpoint/2010/main" val="27546787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LO: To create a narrative poem that choose the appropriate vocabulary to describe setting, characters and </a:t>
            </a:r>
            <a:r>
              <a:rPr lang="en-GB" sz="3600" dirty="0" smtClean="0"/>
              <a:t>atmosphere</a:t>
            </a:r>
            <a:endParaRPr lang="en-GB" sz="3600" dirty="0"/>
          </a:p>
        </p:txBody>
      </p:sp>
      <p:sp>
        <p:nvSpPr>
          <p:cNvPr id="4" name="Content Placeholder 3"/>
          <p:cNvSpPr>
            <a:spLocks noGrp="1"/>
          </p:cNvSpPr>
          <p:nvPr>
            <p:ph sz="half" idx="1"/>
          </p:nvPr>
        </p:nvSpPr>
        <p:spPr/>
        <p:txBody>
          <a:bodyPr>
            <a:normAutofit fontScale="55000" lnSpcReduction="20000"/>
          </a:bodyPr>
          <a:lstStyle/>
          <a:p>
            <a:r>
              <a:rPr lang="en-GB" dirty="0"/>
              <a:t>The Danes lived in fear of Grendel for over twelve years! During that time, the people abandoned </a:t>
            </a:r>
            <a:r>
              <a:rPr lang="en-GB" dirty="0" err="1"/>
              <a:t>Heorot</a:t>
            </a:r>
            <a:r>
              <a:rPr lang="en-GB" dirty="0"/>
              <a:t> and lived quietly in their homes</a:t>
            </a:r>
          </a:p>
        </p:txBody>
      </p:sp>
      <p:sp>
        <p:nvSpPr>
          <p:cNvPr id="5" name="Content Placeholder 4"/>
          <p:cNvSpPr>
            <a:spLocks noGrp="1"/>
          </p:cNvSpPr>
          <p:nvPr>
            <p:ph sz="half" idx="2"/>
          </p:nvPr>
        </p:nvSpPr>
        <p:spPr/>
        <p:txBody>
          <a:bodyPr>
            <a:normAutofit fontScale="55000" lnSpcReduction="20000"/>
          </a:bodyPr>
          <a:lstStyle/>
          <a:p>
            <a:r>
              <a:rPr lang="en-GB" dirty="0" smtClean="0"/>
              <a:t>Can you help me write the third stanza.</a:t>
            </a:r>
          </a:p>
          <a:p>
            <a:endParaRPr lang="en-GB" dirty="0"/>
          </a:p>
          <a:p>
            <a:r>
              <a:rPr lang="en-GB" dirty="0" smtClean="0"/>
              <a:t>FIRST LINE</a:t>
            </a:r>
          </a:p>
          <a:p>
            <a:r>
              <a:rPr lang="en-GB" dirty="0" smtClean="0"/>
              <a:t>I came up with:</a:t>
            </a:r>
          </a:p>
          <a:p>
            <a:r>
              <a:rPr lang="en-GB" dirty="0"/>
              <a:t>From that day forth</a:t>
            </a:r>
          </a:p>
          <a:p>
            <a:endParaRPr lang="en-GB" dirty="0" smtClean="0"/>
          </a:p>
          <a:p>
            <a:r>
              <a:rPr lang="en-GB" dirty="0" smtClean="0"/>
              <a:t>SECOND LINE</a:t>
            </a:r>
          </a:p>
          <a:p>
            <a:r>
              <a:rPr lang="en-GB" dirty="0" smtClean="0"/>
              <a:t>Q:  How long did they live in fear?</a:t>
            </a:r>
          </a:p>
          <a:p>
            <a:r>
              <a:rPr lang="en-GB" dirty="0" smtClean="0"/>
              <a:t>Q:  Can you come up with a line that tells us how long?</a:t>
            </a:r>
          </a:p>
          <a:p>
            <a:endParaRPr lang="en-GB" dirty="0"/>
          </a:p>
          <a:p>
            <a:r>
              <a:rPr lang="en-GB" dirty="0" smtClean="0"/>
              <a:t>THIRD LINE</a:t>
            </a:r>
          </a:p>
          <a:p>
            <a:r>
              <a:rPr lang="en-GB" dirty="0" smtClean="0"/>
              <a:t>Q:  How did Hrothgar’s people live for that time?</a:t>
            </a:r>
          </a:p>
          <a:p>
            <a:r>
              <a:rPr lang="en-GB" dirty="0" smtClean="0"/>
              <a:t>Q: Can you come up with a sentence that rhymes with ______</a:t>
            </a:r>
            <a:endParaRPr lang="en-GB" dirty="0"/>
          </a:p>
        </p:txBody>
      </p:sp>
    </p:spTree>
    <p:extLst>
      <p:ext uri="{BB962C8B-B14F-4D97-AF65-F5344CB8AC3E}">
        <p14:creationId xmlns:p14="http://schemas.microsoft.com/office/powerpoint/2010/main" val="741435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LO: To create a narrative poem that choose the appropriate vocabulary to describe setting, characters and </a:t>
            </a:r>
            <a:r>
              <a:rPr lang="en-GB" sz="3600" dirty="0" smtClean="0"/>
              <a:t>atmosphere</a:t>
            </a:r>
            <a:endParaRPr lang="en-GB" sz="3600" dirty="0"/>
          </a:p>
        </p:txBody>
      </p:sp>
      <p:sp>
        <p:nvSpPr>
          <p:cNvPr id="4" name="Content Placeholder 3"/>
          <p:cNvSpPr>
            <a:spLocks noGrp="1"/>
          </p:cNvSpPr>
          <p:nvPr>
            <p:ph sz="half" idx="1"/>
          </p:nvPr>
        </p:nvSpPr>
        <p:spPr/>
        <p:txBody>
          <a:bodyPr>
            <a:normAutofit fontScale="62500" lnSpcReduction="20000"/>
          </a:bodyPr>
          <a:lstStyle/>
          <a:p>
            <a:r>
              <a:rPr lang="en-GB" dirty="0"/>
              <a:t>The Danes lived in fear of Grendel for over twelve years! During that time, the people abandoned </a:t>
            </a:r>
            <a:r>
              <a:rPr lang="en-GB" dirty="0" err="1"/>
              <a:t>Heorot</a:t>
            </a:r>
            <a:r>
              <a:rPr lang="en-GB" dirty="0"/>
              <a:t> and lived quietly in their homes</a:t>
            </a:r>
          </a:p>
        </p:txBody>
      </p:sp>
      <p:sp>
        <p:nvSpPr>
          <p:cNvPr id="5" name="Content Placeholder 4"/>
          <p:cNvSpPr>
            <a:spLocks noGrp="1"/>
          </p:cNvSpPr>
          <p:nvPr>
            <p:ph sz="half" idx="2"/>
          </p:nvPr>
        </p:nvSpPr>
        <p:spPr/>
        <p:txBody>
          <a:bodyPr>
            <a:normAutofit fontScale="62500" lnSpcReduction="20000"/>
          </a:bodyPr>
          <a:lstStyle/>
          <a:p>
            <a:r>
              <a:rPr lang="en-GB" dirty="0" smtClean="0"/>
              <a:t>FOURTH LINE</a:t>
            </a:r>
          </a:p>
          <a:p>
            <a:r>
              <a:rPr lang="en-GB" dirty="0" smtClean="0"/>
              <a:t>Q:  Where did they live during that time?</a:t>
            </a:r>
          </a:p>
          <a:p>
            <a:r>
              <a:rPr lang="en-GB" dirty="0" smtClean="0"/>
              <a:t>Q:  Can you write me a line telling me that?</a:t>
            </a:r>
          </a:p>
          <a:p>
            <a:endParaRPr lang="en-GB" dirty="0"/>
          </a:p>
          <a:p>
            <a:r>
              <a:rPr lang="en-GB" dirty="0" smtClean="0"/>
              <a:t>FIFTH LINE</a:t>
            </a:r>
          </a:p>
          <a:p>
            <a:r>
              <a:rPr lang="en-GB" dirty="0" smtClean="0"/>
              <a:t>Q:  What had they left to live in their homes?</a:t>
            </a:r>
          </a:p>
          <a:p>
            <a:r>
              <a:rPr lang="en-GB" dirty="0" smtClean="0"/>
              <a:t>Q:  Can you write a line telling me this that ends with </a:t>
            </a:r>
            <a:r>
              <a:rPr lang="en-GB" dirty="0" err="1" smtClean="0"/>
              <a:t>Herot</a:t>
            </a:r>
            <a:r>
              <a:rPr lang="en-GB" dirty="0" smtClean="0"/>
              <a:t>.</a:t>
            </a:r>
          </a:p>
          <a:p>
            <a:endParaRPr lang="en-GB" dirty="0"/>
          </a:p>
          <a:p>
            <a:r>
              <a:rPr lang="en-GB" dirty="0" smtClean="0"/>
              <a:t>SIXTH LINE</a:t>
            </a:r>
          </a:p>
          <a:p>
            <a:r>
              <a:rPr lang="en-GB" dirty="0" smtClean="0"/>
              <a:t>Q:  What words </a:t>
            </a:r>
            <a:r>
              <a:rPr lang="en-GB" dirty="0" err="1" smtClean="0"/>
              <a:t>words</a:t>
            </a:r>
            <a:r>
              <a:rPr lang="en-GB" dirty="0" smtClean="0"/>
              <a:t> rhyme with </a:t>
            </a:r>
            <a:r>
              <a:rPr lang="en-GB" dirty="0" err="1" smtClean="0"/>
              <a:t>Heorot</a:t>
            </a:r>
            <a:r>
              <a:rPr lang="en-GB" dirty="0" smtClean="0"/>
              <a:t>?</a:t>
            </a:r>
          </a:p>
          <a:p>
            <a:r>
              <a:rPr lang="en-GB" dirty="0" smtClean="0"/>
              <a:t>Q:  What would happen to </a:t>
            </a:r>
            <a:r>
              <a:rPr lang="en-GB" dirty="0" err="1" smtClean="0"/>
              <a:t>Heorot</a:t>
            </a:r>
            <a:r>
              <a:rPr lang="en-GB" dirty="0" smtClean="0"/>
              <a:t> during this time?</a:t>
            </a:r>
          </a:p>
          <a:p>
            <a:r>
              <a:rPr lang="en-GB" dirty="0" smtClean="0"/>
              <a:t>Q:  Can you tell me this with a line ending in rot?</a:t>
            </a:r>
            <a:endParaRPr lang="en-GB" dirty="0"/>
          </a:p>
        </p:txBody>
      </p:sp>
    </p:spTree>
    <p:extLst>
      <p:ext uri="{BB962C8B-B14F-4D97-AF65-F5344CB8AC3E}">
        <p14:creationId xmlns:p14="http://schemas.microsoft.com/office/powerpoint/2010/main" val="2335691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LO: To create a narrative poem that choose the appropriate vocabulary to describe setting, characters and </a:t>
            </a:r>
            <a:r>
              <a:rPr lang="en-GB" sz="3600" dirty="0" smtClean="0"/>
              <a:t>atmosphere</a:t>
            </a:r>
            <a:endParaRPr lang="en-GB" sz="3600" dirty="0"/>
          </a:p>
        </p:txBody>
      </p:sp>
      <p:sp>
        <p:nvSpPr>
          <p:cNvPr id="4" name="Content Placeholder 3"/>
          <p:cNvSpPr>
            <a:spLocks noGrp="1"/>
          </p:cNvSpPr>
          <p:nvPr>
            <p:ph sz="half" idx="1"/>
          </p:nvPr>
        </p:nvSpPr>
        <p:spPr/>
        <p:txBody>
          <a:bodyPr/>
          <a:lstStyle/>
          <a:p>
            <a:r>
              <a:rPr lang="en-GB" dirty="0"/>
              <a:t>The Danes lived in fear of Grendel for over twelve years! During that time, the people abandoned </a:t>
            </a:r>
            <a:r>
              <a:rPr lang="en-GB" dirty="0" err="1"/>
              <a:t>Heorot</a:t>
            </a:r>
            <a:r>
              <a:rPr lang="en-GB" dirty="0"/>
              <a:t> and lived quietly in their homes.</a:t>
            </a:r>
          </a:p>
          <a:p>
            <a:endParaRPr lang="en-GB" dirty="0" smtClean="0"/>
          </a:p>
          <a:p>
            <a:r>
              <a:rPr lang="en-GB" dirty="0" smtClean="0"/>
              <a:t>2</a:t>
            </a:r>
            <a:r>
              <a:rPr lang="en-GB" baseline="30000" dirty="0" smtClean="0"/>
              <a:t>nd</a:t>
            </a:r>
            <a:r>
              <a:rPr lang="en-GB" dirty="0" smtClean="0"/>
              <a:t> and 3</a:t>
            </a:r>
            <a:r>
              <a:rPr lang="en-GB" baseline="30000" dirty="0" smtClean="0"/>
              <a:t>rd</a:t>
            </a:r>
            <a:endParaRPr lang="en-GB" dirty="0" smtClean="0"/>
          </a:p>
          <a:p>
            <a:r>
              <a:rPr lang="en-GB" dirty="0" smtClean="0"/>
              <a:t>5</a:t>
            </a:r>
            <a:r>
              <a:rPr lang="en-GB" baseline="30000" dirty="0" smtClean="0"/>
              <a:t>th</a:t>
            </a:r>
            <a:r>
              <a:rPr lang="en-GB" dirty="0" smtClean="0"/>
              <a:t> and 6th</a:t>
            </a:r>
            <a:endParaRPr lang="en-GB" dirty="0"/>
          </a:p>
        </p:txBody>
      </p:sp>
      <p:sp>
        <p:nvSpPr>
          <p:cNvPr id="5" name="Content Placeholder 4"/>
          <p:cNvSpPr>
            <a:spLocks noGrp="1"/>
          </p:cNvSpPr>
          <p:nvPr>
            <p:ph sz="half" idx="2"/>
          </p:nvPr>
        </p:nvSpPr>
        <p:spPr/>
        <p:txBody>
          <a:bodyPr/>
          <a:lstStyle/>
          <a:p>
            <a:r>
              <a:rPr lang="en-GB" dirty="0" smtClean="0"/>
              <a:t>From that day forth</a:t>
            </a:r>
          </a:p>
          <a:p>
            <a:r>
              <a:rPr lang="en-GB" dirty="0" smtClean="0"/>
              <a:t>For over twelve years</a:t>
            </a:r>
          </a:p>
          <a:p>
            <a:r>
              <a:rPr lang="en-GB" dirty="0" smtClean="0"/>
              <a:t>Hrothgar’s people lived in fear.</a:t>
            </a:r>
          </a:p>
          <a:p>
            <a:r>
              <a:rPr lang="en-GB" dirty="0" smtClean="0"/>
              <a:t>They lived </a:t>
            </a:r>
            <a:r>
              <a:rPr lang="en-GB" dirty="0" err="1" smtClean="0"/>
              <a:t>seceurely</a:t>
            </a:r>
            <a:r>
              <a:rPr lang="en-GB" dirty="0" smtClean="0"/>
              <a:t> and quietly in their homes</a:t>
            </a:r>
          </a:p>
          <a:p>
            <a:r>
              <a:rPr lang="en-GB" dirty="0" smtClean="0"/>
              <a:t>Leaving dear once happy </a:t>
            </a:r>
            <a:r>
              <a:rPr lang="en-GB" dirty="0" err="1" smtClean="0"/>
              <a:t>Heorot</a:t>
            </a:r>
            <a:endParaRPr lang="en-GB" dirty="0" smtClean="0"/>
          </a:p>
          <a:p>
            <a:r>
              <a:rPr lang="en-GB" dirty="0" smtClean="0"/>
              <a:t>To fall into disrepair and rot.</a:t>
            </a:r>
            <a:endParaRPr lang="en-GB" dirty="0"/>
          </a:p>
        </p:txBody>
      </p:sp>
    </p:spTree>
    <p:extLst>
      <p:ext uri="{BB962C8B-B14F-4D97-AF65-F5344CB8AC3E}">
        <p14:creationId xmlns:p14="http://schemas.microsoft.com/office/powerpoint/2010/main" val="21628408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t>LO: To create a narrative poem that choose the appropriate vocabulary to describe setting, characters and atmosphere</a:t>
            </a:r>
          </a:p>
        </p:txBody>
      </p:sp>
      <p:sp>
        <p:nvSpPr>
          <p:cNvPr id="3" name="Content Placeholder 2"/>
          <p:cNvSpPr>
            <a:spLocks noGrp="1"/>
          </p:cNvSpPr>
          <p:nvPr>
            <p:ph idx="1"/>
          </p:nvPr>
        </p:nvSpPr>
        <p:spPr/>
        <p:txBody>
          <a:bodyPr>
            <a:normAutofit/>
          </a:bodyPr>
          <a:lstStyle/>
          <a:p>
            <a:pPr marL="0" indent="0">
              <a:buNone/>
            </a:pPr>
            <a:r>
              <a:rPr lang="en-GB" sz="3200" b="1" u="sng" dirty="0" smtClean="0"/>
              <a:t>ACTIVITY</a:t>
            </a:r>
          </a:p>
          <a:p>
            <a:r>
              <a:rPr lang="en-GB" sz="3200" dirty="0" smtClean="0"/>
              <a:t>Children to write the 3</a:t>
            </a:r>
            <a:r>
              <a:rPr lang="en-GB" sz="3200" baseline="30000" dirty="0" smtClean="0"/>
              <a:t>rd</a:t>
            </a:r>
            <a:r>
              <a:rPr lang="en-GB" sz="3200" dirty="0" smtClean="0"/>
              <a:t> part of the Beowulf epic story using the same amount of lines and rhyming pattern as the previous stanzas?</a:t>
            </a:r>
            <a:endParaRPr lang="en-GB" sz="3200" dirty="0"/>
          </a:p>
        </p:txBody>
      </p:sp>
    </p:spTree>
    <p:extLst>
      <p:ext uri="{BB962C8B-B14F-4D97-AF65-F5344CB8AC3E}">
        <p14:creationId xmlns:p14="http://schemas.microsoft.com/office/powerpoint/2010/main" val="38442164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200" dirty="0" smtClean="0"/>
              <a:t>REFLECTION - LO</a:t>
            </a:r>
            <a:r>
              <a:rPr lang="en-GB" sz="3200" dirty="0"/>
              <a:t>: To create a narrative poem that choose the appropriate vocabulary to describe setting, characters and atmosphere</a:t>
            </a:r>
          </a:p>
        </p:txBody>
      </p:sp>
      <p:sp>
        <p:nvSpPr>
          <p:cNvPr id="3" name="Content Placeholder 2"/>
          <p:cNvSpPr>
            <a:spLocks noGrp="1"/>
          </p:cNvSpPr>
          <p:nvPr>
            <p:ph idx="1"/>
          </p:nvPr>
        </p:nvSpPr>
        <p:spPr/>
        <p:txBody>
          <a:bodyPr>
            <a:normAutofit/>
          </a:bodyPr>
          <a:lstStyle/>
          <a:p>
            <a:r>
              <a:rPr lang="en-GB" sz="3200" dirty="0" smtClean="0"/>
              <a:t>Let us read some of our ideas.  Can we identify the rhyming pattern?</a:t>
            </a:r>
            <a:endParaRPr lang="en-GB" sz="3200" dirty="0"/>
          </a:p>
        </p:txBody>
      </p:sp>
    </p:spTree>
    <p:extLst>
      <p:ext uri="{BB962C8B-B14F-4D97-AF65-F5344CB8AC3E}">
        <p14:creationId xmlns:p14="http://schemas.microsoft.com/office/powerpoint/2010/main" val="36049422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Reading Comprehension</a:t>
            </a:r>
            <a:endParaRPr lang="en-GB" dirty="0"/>
          </a:p>
        </p:txBody>
      </p:sp>
      <p:sp>
        <p:nvSpPr>
          <p:cNvPr id="5" name="Subtitle 4"/>
          <p:cNvSpPr>
            <a:spLocks noGrp="1"/>
          </p:cNvSpPr>
          <p:nvPr>
            <p:ph type="subTitle" idx="1"/>
          </p:nvPr>
        </p:nvSpPr>
        <p:spPr/>
        <p:txBody>
          <a:bodyPr/>
          <a:lstStyle/>
          <a:p>
            <a:r>
              <a:rPr lang="en-GB" dirty="0" smtClean="0"/>
              <a:t>The Highway Man</a:t>
            </a:r>
          </a:p>
          <a:p>
            <a:r>
              <a:rPr lang="en-GB" dirty="0" smtClean="0"/>
              <a:t>Comprehension</a:t>
            </a:r>
            <a:endParaRPr lang="en-GB" dirty="0"/>
          </a:p>
        </p:txBody>
      </p:sp>
    </p:spTree>
    <p:extLst>
      <p:ext uri="{BB962C8B-B14F-4D97-AF65-F5344CB8AC3E}">
        <p14:creationId xmlns:p14="http://schemas.microsoft.com/office/powerpoint/2010/main" val="12025705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LO: To be able to identify and explain how meaning is enhanced through choice of words and phrases (2g)</a:t>
            </a:r>
          </a:p>
        </p:txBody>
      </p:sp>
      <p:sp>
        <p:nvSpPr>
          <p:cNvPr id="3" name="Content Placeholder 2"/>
          <p:cNvSpPr>
            <a:spLocks noGrp="1"/>
          </p:cNvSpPr>
          <p:nvPr>
            <p:ph idx="1"/>
          </p:nvPr>
        </p:nvSpPr>
        <p:spPr/>
        <p:txBody>
          <a:bodyPr>
            <a:normAutofit/>
          </a:bodyPr>
          <a:lstStyle/>
          <a:p>
            <a:r>
              <a:rPr lang="en-GB" sz="3200" dirty="0" smtClean="0"/>
              <a:t>Q:  What is figurative language?</a:t>
            </a:r>
          </a:p>
          <a:p>
            <a:endParaRPr lang="en-GB" sz="3200" dirty="0"/>
          </a:p>
          <a:p>
            <a:r>
              <a:rPr lang="en-GB" sz="3200" dirty="0" smtClean="0"/>
              <a:t>Q: Why do you think figurative language is a common feature in poetry writing?</a:t>
            </a:r>
            <a:endParaRPr lang="en-GB" sz="3200" dirty="0"/>
          </a:p>
        </p:txBody>
      </p:sp>
    </p:spTree>
    <p:extLst>
      <p:ext uri="{BB962C8B-B14F-4D97-AF65-F5344CB8AC3E}">
        <p14:creationId xmlns:p14="http://schemas.microsoft.com/office/powerpoint/2010/main" val="22001511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LO: To be able to identify and explain how meaning is enhanced through choice of words and phrases (2g)</a:t>
            </a:r>
          </a:p>
        </p:txBody>
      </p:sp>
      <p:sp>
        <p:nvSpPr>
          <p:cNvPr id="3" name="Content Placeholder 2"/>
          <p:cNvSpPr>
            <a:spLocks noGrp="1"/>
          </p:cNvSpPr>
          <p:nvPr>
            <p:ph idx="1"/>
          </p:nvPr>
        </p:nvSpPr>
        <p:spPr/>
        <p:txBody>
          <a:bodyPr>
            <a:normAutofit/>
          </a:bodyPr>
          <a:lstStyle/>
          <a:p>
            <a:r>
              <a:rPr lang="en-GB" sz="3200" dirty="0" smtClean="0"/>
              <a:t>Q:  What is figurative language?</a:t>
            </a:r>
          </a:p>
          <a:p>
            <a:r>
              <a:rPr lang="en-GB" sz="3200" dirty="0" smtClean="0">
                <a:solidFill>
                  <a:srgbClr val="FF0000"/>
                </a:solidFill>
              </a:rPr>
              <a:t>Figurative language uses words and meanings which do not have their literal meaning.</a:t>
            </a:r>
            <a:endParaRPr lang="en-GB" sz="3200" dirty="0">
              <a:solidFill>
                <a:srgbClr val="FF0000"/>
              </a:solidFill>
            </a:endParaRPr>
          </a:p>
          <a:p>
            <a:r>
              <a:rPr lang="en-GB" sz="3200" dirty="0" smtClean="0"/>
              <a:t>Q: Why do you think figurative language is a common feature in poetry writing?</a:t>
            </a:r>
          </a:p>
          <a:p>
            <a:r>
              <a:rPr lang="en-GB" sz="3200" dirty="0" smtClean="0">
                <a:solidFill>
                  <a:srgbClr val="FF0000"/>
                </a:solidFill>
              </a:rPr>
              <a:t>Figurative language us commonly used in poetry writing because it allows the poet to create powerful descriptions and comparisons in fewer words but with maximum impact.</a:t>
            </a:r>
            <a:endParaRPr lang="en-GB" sz="3200" dirty="0">
              <a:solidFill>
                <a:srgbClr val="FF0000"/>
              </a:solidFill>
            </a:endParaRPr>
          </a:p>
        </p:txBody>
      </p:sp>
    </p:spTree>
    <p:extLst>
      <p:ext uri="{BB962C8B-B14F-4D97-AF65-F5344CB8AC3E}">
        <p14:creationId xmlns:p14="http://schemas.microsoft.com/office/powerpoint/2010/main" val="2984111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LO: To be able to identify and explain how meaning is enhanced through choice of words and phrases (2g)</a:t>
            </a:r>
          </a:p>
        </p:txBody>
      </p:sp>
      <p:sp>
        <p:nvSpPr>
          <p:cNvPr id="3" name="Content Placeholder 2"/>
          <p:cNvSpPr>
            <a:spLocks noGrp="1"/>
          </p:cNvSpPr>
          <p:nvPr>
            <p:ph idx="1"/>
          </p:nvPr>
        </p:nvSpPr>
        <p:spPr/>
        <p:txBody>
          <a:bodyPr>
            <a:normAutofit fontScale="92500"/>
          </a:bodyPr>
          <a:lstStyle/>
          <a:p>
            <a:r>
              <a:rPr lang="en-GB" sz="3200" dirty="0" smtClean="0"/>
              <a:t>EXPLAIN:  We will read through the poem again.  While we are doing this, I want you to look for examples of similes used by the poet in the poem.  When we have read this, I am going to ask you to read through the poem again and identify and underline the similes and think about what effect they create.</a:t>
            </a:r>
          </a:p>
          <a:p>
            <a:endParaRPr lang="en-GB" sz="3200" dirty="0"/>
          </a:p>
          <a:p>
            <a:r>
              <a:rPr lang="en-GB" sz="3200" dirty="0" smtClean="0"/>
              <a:t>Q:  What is a simile?  Can you give me examples?</a:t>
            </a:r>
          </a:p>
          <a:p>
            <a:endParaRPr lang="en-GB" sz="3200" dirty="0"/>
          </a:p>
          <a:p>
            <a:r>
              <a:rPr lang="en-GB" sz="3200" dirty="0" smtClean="0"/>
              <a:t>You will need to get the Highwayman Poem for this</a:t>
            </a:r>
            <a:endParaRPr lang="en-GB" sz="3200" dirty="0"/>
          </a:p>
        </p:txBody>
      </p:sp>
    </p:spTree>
    <p:extLst>
      <p:ext uri="{BB962C8B-B14F-4D97-AF65-F5344CB8AC3E}">
        <p14:creationId xmlns:p14="http://schemas.microsoft.com/office/powerpoint/2010/main" val="20402403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LO: To be able to identify and explain how meaning is enhanced through choice of words and phrases (2g)</a:t>
            </a:r>
          </a:p>
        </p:txBody>
      </p:sp>
      <p:sp>
        <p:nvSpPr>
          <p:cNvPr id="3" name="Content Placeholder 2"/>
          <p:cNvSpPr>
            <a:spLocks noGrp="1"/>
          </p:cNvSpPr>
          <p:nvPr>
            <p:ph idx="1"/>
          </p:nvPr>
        </p:nvSpPr>
        <p:spPr/>
        <p:txBody>
          <a:bodyPr>
            <a:normAutofit/>
          </a:bodyPr>
          <a:lstStyle/>
          <a:p>
            <a:pPr marL="0" indent="0">
              <a:buNone/>
            </a:pPr>
            <a:r>
              <a:rPr lang="en-GB" sz="3200" b="1" u="sng" dirty="0" smtClean="0"/>
              <a:t>ACTIVITY</a:t>
            </a:r>
          </a:p>
          <a:p>
            <a:r>
              <a:rPr lang="en-GB" sz="3200" dirty="0" smtClean="0"/>
              <a:t>Look through the poem again and identify the similes in the poem.  What effects do they create?</a:t>
            </a:r>
            <a:endParaRPr lang="en-GB" sz="3200" dirty="0"/>
          </a:p>
        </p:txBody>
      </p:sp>
    </p:spTree>
    <p:extLst>
      <p:ext uri="{BB962C8B-B14F-4D97-AF65-F5344CB8AC3E}">
        <p14:creationId xmlns:p14="http://schemas.microsoft.com/office/powerpoint/2010/main" val="32233827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LO: To be able to identify and explain how meaning is enhanced through choice of words and phrases (2g)</a:t>
            </a:r>
          </a:p>
        </p:txBody>
      </p:sp>
      <p:sp>
        <p:nvSpPr>
          <p:cNvPr id="4" name="Content Placeholder 3"/>
          <p:cNvSpPr>
            <a:spLocks noGrp="1"/>
          </p:cNvSpPr>
          <p:nvPr>
            <p:ph sz="half" idx="1"/>
          </p:nvPr>
        </p:nvSpPr>
        <p:spPr/>
        <p:txBody>
          <a:bodyPr>
            <a:normAutofit fontScale="92500" lnSpcReduction="10000"/>
          </a:bodyPr>
          <a:lstStyle/>
          <a:p>
            <a:pPr marL="0" indent="0">
              <a:buNone/>
            </a:pPr>
            <a:r>
              <a:rPr lang="en-GB" b="1" u="sng" dirty="0" smtClean="0"/>
              <a:t>Stanza 4</a:t>
            </a:r>
          </a:p>
          <a:p>
            <a:pPr marL="0" indent="0">
              <a:buNone/>
            </a:pPr>
            <a:r>
              <a:rPr lang="en-GB" dirty="0" smtClean="0"/>
              <a:t>And dark in the old inn-yard a stable-wicket creaked</a:t>
            </a:r>
          </a:p>
          <a:p>
            <a:pPr marL="0" indent="0">
              <a:buNone/>
            </a:pPr>
            <a:r>
              <a:rPr lang="en-GB" dirty="0" smtClean="0"/>
              <a:t>Where Tim the </a:t>
            </a:r>
            <a:r>
              <a:rPr lang="en-GB" dirty="0" err="1" smtClean="0"/>
              <a:t>ostler</a:t>
            </a:r>
            <a:r>
              <a:rPr lang="en-GB" dirty="0" smtClean="0"/>
              <a:t> listened; his face was white and peaked;</a:t>
            </a:r>
          </a:p>
          <a:p>
            <a:pPr marL="0" indent="0">
              <a:buNone/>
            </a:pPr>
            <a:r>
              <a:rPr lang="en-GB" dirty="0" smtClean="0"/>
              <a:t>His eyes were hollows of madness, </a:t>
            </a:r>
            <a:r>
              <a:rPr lang="en-GB" b="1" u="sng" dirty="0" smtClean="0"/>
              <a:t>his hair like mouldy hay</a:t>
            </a:r>
            <a:r>
              <a:rPr lang="en-GB" dirty="0" smtClean="0"/>
              <a:t>,</a:t>
            </a:r>
          </a:p>
          <a:p>
            <a:pPr marL="0" indent="0">
              <a:buNone/>
            </a:pPr>
            <a:r>
              <a:rPr lang="en-GB" dirty="0" smtClean="0"/>
              <a:t>But he loved the landlord’s daughter,</a:t>
            </a:r>
          </a:p>
          <a:p>
            <a:pPr marL="0" indent="0">
              <a:buNone/>
            </a:pPr>
            <a:r>
              <a:rPr lang="en-GB" dirty="0" smtClean="0"/>
              <a:t>The landlord’s red-lipped daughter,</a:t>
            </a:r>
          </a:p>
          <a:p>
            <a:pPr marL="0" indent="0">
              <a:buNone/>
            </a:pPr>
            <a:r>
              <a:rPr lang="en-GB" b="1" u="sng" dirty="0" smtClean="0"/>
              <a:t>Dumb as a dog </a:t>
            </a:r>
            <a:r>
              <a:rPr lang="en-GB" dirty="0" smtClean="0"/>
              <a:t>he listened, and he heard the robber say.</a:t>
            </a:r>
          </a:p>
          <a:p>
            <a:pPr marL="0" indent="0">
              <a:buNone/>
            </a:pPr>
            <a:endParaRPr lang="en-GB" dirty="0"/>
          </a:p>
        </p:txBody>
      </p:sp>
      <p:sp>
        <p:nvSpPr>
          <p:cNvPr id="5" name="Content Placeholder 4"/>
          <p:cNvSpPr>
            <a:spLocks noGrp="1"/>
          </p:cNvSpPr>
          <p:nvPr>
            <p:ph sz="half" idx="2"/>
          </p:nvPr>
        </p:nvSpPr>
        <p:spPr/>
        <p:txBody>
          <a:bodyPr>
            <a:normAutofit fontScale="92500" lnSpcReduction="10000"/>
          </a:bodyPr>
          <a:lstStyle/>
          <a:p>
            <a:r>
              <a:rPr lang="en-GB" dirty="0" smtClean="0"/>
              <a:t>Q:  What effect do these create?</a:t>
            </a:r>
            <a:endParaRPr lang="en-GB" dirty="0"/>
          </a:p>
        </p:txBody>
      </p:sp>
    </p:spTree>
    <p:extLst>
      <p:ext uri="{BB962C8B-B14F-4D97-AF65-F5344CB8AC3E}">
        <p14:creationId xmlns:p14="http://schemas.microsoft.com/office/powerpoint/2010/main" val="25349421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LO: To be able to identify and explain how meaning is enhanced through choice of words and phrases (2g)</a:t>
            </a:r>
          </a:p>
        </p:txBody>
      </p:sp>
      <p:sp>
        <p:nvSpPr>
          <p:cNvPr id="4" name="Content Placeholder 3"/>
          <p:cNvSpPr>
            <a:spLocks noGrp="1"/>
          </p:cNvSpPr>
          <p:nvPr>
            <p:ph sz="half" idx="1"/>
          </p:nvPr>
        </p:nvSpPr>
        <p:spPr>
          <a:xfrm>
            <a:off x="533400" y="1690688"/>
            <a:ext cx="5181600" cy="4351338"/>
          </a:xfrm>
        </p:spPr>
        <p:txBody>
          <a:bodyPr>
            <a:normAutofit fontScale="92500" lnSpcReduction="10000"/>
          </a:bodyPr>
          <a:lstStyle/>
          <a:p>
            <a:pPr marL="0" indent="0">
              <a:buNone/>
            </a:pPr>
            <a:r>
              <a:rPr lang="en-GB" b="1" u="sng" dirty="0" smtClean="0"/>
              <a:t>Stanza 4</a:t>
            </a:r>
          </a:p>
          <a:p>
            <a:pPr marL="0" indent="0">
              <a:buNone/>
            </a:pPr>
            <a:r>
              <a:rPr lang="en-GB" dirty="0" smtClean="0"/>
              <a:t>And dark in the old inn-yard a stable-wicket creaked</a:t>
            </a:r>
          </a:p>
          <a:p>
            <a:pPr marL="0" indent="0">
              <a:buNone/>
            </a:pPr>
            <a:r>
              <a:rPr lang="en-GB" dirty="0" smtClean="0"/>
              <a:t>Where Tim the </a:t>
            </a:r>
            <a:r>
              <a:rPr lang="en-GB" dirty="0" err="1" smtClean="0"/>
              <a:t>ostler</a:t>
            </a:r>
            <a:r>
              <a:rPr lang="en-GB" dirty="0" smtClean="0"/>
              <a:t> listened; his face was white and peaked;</a:t>
            </a:r>
          </a:p>
          <a:p>
            <a:pPr marL="0" indent="0">
              <a:buNone/>
            </a:pPr>
            <a:r>
              <a:rPr lang="en-GB" dirty="0" smtClean="0"/>
              <a:t>His eyes were hollows of madness, </a:t>
            </a:r>
            <a:r>
              <a:rPr lang="en-GB" b="1" u="sng" dirty="0" smtClean="0"/>
              <a:t>his hair like mouldy hay,</a:t>
            </a:r>
          </a:p>
          <a:p>
            <a:pPr marL="0" indent="0">
              <a:buNone/>
            </a:pPr>
            <a:r>
              <a:rPr lang="en-GB" dirty="0" smtClean="0"/>
              <a:t>But he loved the landlord’s daughter,</a:t>
            </a:r>
          </a:p>
          <a:p>
            <a:pPr marL="0" indent="0">
              <a:buNone/>
            </a:pPr>
            <a:r>
              <a:rPr lang="en-GB" dirty="0" smtClean="0"/>
              <a:t>The landlord’s red-lipped daughter,</a:t>
            </a:r>
          </a:p>
          <a:p>
            <a:pPr marL="0" indent="0">
              <a:buNone/>
            </a:pPr>
            <a:r>
              <a:rPr lang="en-GB" b="1" u="sng" dirty="0" smtClean="0"/>
              <a:t>Dumb as a dog </a:t>
            </a:r>
            <a:r>
              <a:rPr lang="en-GB" dirty="0" smtClean="0"/>
              <a:t>he listened, and he heard the robber say.</a:t>
            </a:r>
          </a:p>
          <a:p>
            <a:pPr marL="0" indent="0">
              <a:buNone/>
            </a:pPr>
            <a:endParaRPr lang="en-GB" dirty="0"/>
          </a:p>
        </p:txBody>
      </p:sp>
      <p:sp>
        <p:nvSpPr>
          <p:cNvPr id="5" name="Content Placeholder 4"/>
          <p:cNvSpPr>
            <a:spLocks noGrp="1"/>
          </p:cNvSpPr>
          <p:nvPr>
            <p:ph sz="half" idx="2"/>
          </p:nvPr>
        </p:nvSpPr>
        <p:spPr/>
        <p:txBody>
          <a:bodyPr>
            <a:normAutofit fontScale="92500" lnSpcReduction="10000"/>
          </a:bodyPr>
          <a:lstStyle/>
          <a:p>
            <a:r>
              <a:rPr lang="en-GB" dirty="0" smtClean="0"/>
              <a:t>Q:  What effect does this create?</a:t>
            </a:r>
          </a:p>
          <a:p>
            <a:r>
              <a:rPr lang="en-GB" dirty="0" smtClean="0">
                <a:solidFill>
                  <a:srgbClr val="FF0000"/>
                </a:solidFill>
              </a:rPr>
              <a:t>This simile compares Tim’s hair to mouldy hay suggesting that it is wild, wiry and dirty</a:t>
            </a:r>
          </a:p>
          <a:p>
            <a:endParaRPr lang="en-GB" dirty="0"/>
          </a:p>
          <a:p>
            <a:r>
              <a:rPr lang="en-GB" dirty="0" smtClean="0"/>
              <a:t>Q:  What effect does this create?</a:t>
            </a:r>
          </a:p>
          <a:p>
            <a:pPr marL="0" indent="0">
              <a:buNone/>
            </a:pPr>
            <a:r>
              <a:rPr lang="en-GB" dirty="0" smtClean="0">
                <a:solidFill>
                  <a:srgbClr val="FF0000"/>
                </a:solidFill>
              </a:rPr>
              <a:t>This simile compares Tim’s silence to that of a dog that incapable of speech.</a:t>
            </a:r>
            <a:endParaRPr lang="en-GB" dirty="0">
              <a:solidFill>
                <a:srgbClr val="FF0000"/>
              </a:solidFill>
            </a:endParaRPr>
          </a:p>
        </p:txBody>
      </p:sp>
    </p:spTree>
    <p:extLst>
      <p:ext uri="{BB962C8B-B14F-4D97-AF65-F5344CB8AC3E}">
        <p14:creationId xmlns:p14="http://schemas.microsoft.com/office/powerpoint/2010/main" val="32600778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LO: To be able to identify and explain how meaning is enhanced through choice of words and phrases (2g)</a:t>
            </a:r>
          </a:p>
        </p:txBody>
      </p:sp>
      <p:sp>
        <p:nvSpPr>
          <p:cNvPr id="4" name="Content Placeholder 3"/>
          <p:cNvSpPr>
            <a:spLocks noGrp="1"/>
          </p:cNvSpPr>
          <p:nvPr>
            <p:ph sz="half" idx="1"/>
          </p:nvPr>
        </p:nvSpPr>
        <p:spPr/>
        <p:txBody>
          <a:bodyPr>
            <a:normAutofit fontScale="77500" lnSpcReduction="20000"/>
          </a:bodyPr>
          <a:lstStyle/>
          <a:p>
            <a:pPr marL="0" indent="0">
              <a:buNone/>
            </a:pPr>
            <a:r>
              <a:rPr lang="en-GB" b="1" u="sng" dirty="0" smtClean="0"/>
              <a:t>Stanza 6</a:t>
            </a:r>
          </a:p>
          <a:p>
            <a:pPr marL="0" indent="0" algn="ctr">
              <a:lnSpc>
                <a:spcPct val="100000"/>
              </a:lnSpc>
              <a:buNone/>
            </a:pPr>
            <a:r>
              <a:rPr lang="en-GB" dirty="0"/>
              <a:t>He rose upright in the stirrups; he scarce could reach her hand,</a:t>
            </a:r>
          </a:p>
          <a:p>
            <a:pPr marL="0" indent="0" algn="ctr">
              <a:lnSpc>
                <a:spcPct val="100000"/>
              </a:lnSpc>
              <a:buNone/>
            </a:pPr>
            <a:r>
              <a:rPr lang="en-GB" dirty="0"/>
              <a:t>But she loosened her hair </a:t>
            </a:r>
            <a:r>
              <a:rPr lang="en-GB" dirty="0" err="1"/>
              <a:t>i</a:t>
            </a:r>
            <a:r>
              <a:rPr lang="en-GB" dirty="0"/>
              <a:t>’ the casement! </a:t>
            </a:r>
            <a:r>
              <a:rPr lang="en-GB" b="1" u="sng" dirty="0"/>
              <a:t>His face burnt like a brand</a:t>
            </a:r>
          </a:p>
          <a:p>
            <a:pPr marL="0" indent="0" algn="ctr">
              <a:lnSpc>
                <a:spcPct val="100000"/>
              </a:lnSpc>
              <a:buNone/>
            </a:pPr>
            <a:r>
              <a:rPr lang="en-GB" dirty="0"/>
              <a:t>As the black cascade of perfume came tumbling over his breast;</a:t>
            </a:r>
          </a:p>
          <a:p>
            <a:pPr marL="0" indent="0" algn="ctr">
              <a:lnSpc>
                <a:spcPct val="100000"/>
              </a:lnSpc>
              <a:buNone/>
            </a:pPr>
            <a:r>
              <a:rPr lang="en-GB" dirty="0"/>
              <a:t>And he kissed its waves in the moonlight,</a:t>
            </a:r>
          </a:p>
          <a:p>
            <a:pPr marL="0" indent="0" algn="ctr">
              <a:lnSpc>
                <a:spcPct val="100000"/>
              </a:lnSpc>
              <a:buNone/>
            </a:pPr>
            <a:r>
              <a:rPr lang="en-GB" dirty="0"/>
              <a:t>(Oh, sweet black waves in the moonlight!)</a:t>
            </a:r>
          </a:p>
          <a:p>
            <a:pPr marL="0" indent="0" algn="ctr">
              <a:lnSpc>
                <a:spcPct val="100000"/>
              </a:lnSpc>
              <a:buNone/>
            </a:pPr>
            <a:r>
              <a:rPr lang="en-GB" dirty="0"/>
              <a:t>Then he tugged at his rein in the moonlight, and galloped away to the West.</a:t>
            </a:r>
          </a:p>
          <a:p>
            <a:pPr marL="0" indent="0">
              <a:buNone/>
            </a:pPr>
            <a:endParaRPr lang="en-GB" dirty="0"/>
          </a:p>
        </p:txBody>
      </p:sp>
      <p:sp>
        <p:nvSpPr>
          <p:cNvPr id="5" name="Content Placeholder 4"/>
          <p:cNvSpPr>
            <a:spLocks noGrp="1"/>
          </p:cNvSpPr>
          <p:nvPr>
            <p:ph sz="half" idx="2"/>
          </p:nvPr>
        </p:nvSpPr>
        <p:spPr/>
        <p:txBody>
          <a:bodyPr>
            <a:normAutofit fontScale="77500" lnSpcReduction="20000"/>
          </a:bodyPr>
          <a:lstStyle/>
          <a:p>
            <a:r>
              <a:rPr lang="en-GB" dirty="0" smtClean="0"/>
              <a:t>Q:  What effect does this create? </a:t>
            </a:r>
            <a:endParaRPr lang="en-GB" dirty="0"/>
          </a:p>
        </p:txBody>
      </p:sp>
    </p:spTree>
    <p:extLst>
      <p:ext uri="{BB962C8B-B14F-4D97-AF65-F5344CB8AC3E}">
        <p14:creationId xmlns:p14="http://schemas.microsoft.com/office/powerpoint/2010/main" val="32444529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LO: To be able to identify and explain how meaning is enhanced through choice of words and phrases (2g)</a:t>
            </a:r>
          </a:p>
        </p:txBody>
      </p:sp>
      <p:sp>
        <p:nvSpPr>
          <p:cNvPr id="4" name="Content Placeholder 3"/>
          <p:cNvSpPr>
            <a:spLocks noGrp="1"/>
          </p:cNvSpPr>
          <p:nvPr>
            <p:ph sz="half" idx="1"/>
          </p:nvPr>
        </p:nvSpPr>
        <p:spPr/>
        <p:txBody>
          <a:bodyPr>
            <a:normAutofit fontScale="77500" lnSpcReduction="20000"/>
          </a:bodyPr>
          <a:lstStyle/>
          <a:p>
            <a:pPr marL="0" indent="0">
              <a:buNone/>
            </a:pPr>
            <a:r>
              <a:rPr lang="en-GB" b="1" u="sng" dirty="0" smtClean="0"/>
              <a:t>Stanza 6</a:t>
            </a:r>
          </a:p>
          <a:p>
            <a:pPr marL="0" indent="0" algn="ctr">
              <a:lnSpc>
                <a:spcPct val="100000"/>
              </a:lnSpc>
              <a:buNone/>
            </a:pPr>
            <a:r>
              <a:rPr lang="en-GB" dirty="0"/>
              <a:t>He rose upright in the stirrups; he scarce could reach her hand,</a:t>
            </a:r>
          </a:p>
          <a:p>
            <a:pPr marL="0" indent="0" algn="ctr">
              <a:lnSpc>
                <a:spcPct val="100000"/>
              </a:lnSpc>
              <a:buNone/>
            </a:pPr>
            <a:r>
              <a:rPr lang="en-GB" dirty="0"/>
              <a:t>But she loosened her hair </a:t>
            </a:r>
            <a:r>
              <a:rPr lang="en-GB" dirty="0" err="1"/>
              <a:t>i</a:t>
            </a:r>
            <a:r>
              <a:rPr lang="en-GB" dirty="0"/>
              <a:t>’ the casement! </a:t>
            </a:r>
            <a:r>
              <a:rPr lang="en-GB" b="1" u="sng" dirty="0"/>
              <a:t>His face burnt like a brand</a:t>
            </a:r>
          </a:p>
          <a:p>
            <a:pPr marL="0" indent="0" algn="ctr">
              <a:lnSpc>
                <a:spcPct val="100000"/>
              </a:lnSpc>
              <a:buNone/>
            </a:pPr>
            <a:r>
              <a:rPr lang="en-GB" dirty="0"/>
              <a:t>As the black cascade of perfume came tumbling over his breast;</a:t>
            </a:r>
          </a:p>
          <a:p>
            <a:pPr marL="0" indent="0" algn="ctr">
              <a:lnSpc>
                <a:spcPct val="100000"/>
              </a:lnSpc>
              <a:buNone/>
            </a:pPr>
            <a:r>
              <a:rPr lang="en-GB" dirty="0"/>
              <a:t>And he kissed its waves in the moonlight,</a:t>
            </a:r>
          </a:p>
          <a:p>
            <a:pPr marL="0" indent="0" algn="ctr">
              <a:lnSpc>
                <a:spcPct val="100000"/>
              </a:lnSpc>
              <a:buNone/>
            </a:pPr>
            <a:r>
              <a:rPr lang="en-GB" dirty="0"/>
              <a:t>(Oh, sweet black waves in the moonlight!)</a:t>
            </a:r>
          </a:p>
          <a:p>
            <a:pPr marL="0" indent="0" algn="ctr">
              <a:lnSpc>
                <a:spcPct val="100000"/>
              </a:lnSpc>
              <a:buNone/>
            </a:pPr>
            <a:r>
              <a:rPr lang="en-GB" dirty="0"/>
              <a:t>Then he tugged at his rein in the moonlight, and galloped away to the West.</a:t>
            </a:r>
          </a:p>
          <a:p>
            <a:pPr marL="0" indent="0">
              <a:buNone/>
            </a:pPr>
            <a:endParaRPr lang="en-GB" dirty="0"/>
          </a:p>
        </p:txBody>
      </p:sp>
      <p:sp>
        <p:nvSpPr>
          <p:cNvPr id="5" name="Content Placeholder 4"/>
          <p:cNvSpPr>
            <a:spLocks noGrp="1"/>
          </p:cNvSpPr>
          <p:nvPr>
            <p:ph sz="half" idx="2"/>
          </p:nvPr>
        </p:nvSpPr>
        <p:spPr/>
        <p:txBody>
          <a:bodyPr>
            <a:normAutofit fontScale="77500" lnSpcReduction="20000"/>
          </a:bodyPr>
          <a:lstStyle/>
          <a:p>
            <a:r>
              <a:rPr lang="en-GB" dirty="0" smtClean="0"/>
              <a:t>Q:  What effect does this create?</a:t>
            </a:r>
          </a:p>
          <a:p>
            <a:r>
              <a:rPr lang="en-GB" dirty="0" smtClean="0">
                <a:solidFill>
                  <a:srgbClr val="FF0000"/>
                </a:solidFill>
              </a:rPr>
              <a:t>This simile compares the highwayman’s face to a red-hot iron brand.  This suggests he is blushing red as a result of Bess’s</a:t>
            </a:r>
            <a:r>
              <a:rPr lang="en-GB" dirty="0"/>
              <a:t> </a:t>
            </a:r>
            <a:r>
              <a:rPr lang="en-GB" dirty="0" smtClean="0">
                <a:solidFill>
                  <a:srgbClr val="FF0000"/>
                </a:solidFill>
              </a:rPr>
              <a:t>affections.</a:t>
            </a:r>
            <a:endParaRPr lang="en-GB" dirty="0">
              <a:solidFill>
                <a:srgbClr val="FF0000"/>
              </a:solidFill>
            </a:endParaRPr>
          </a:p>
        </p:txBody>
      </p:sp>
    </p:spTree>
    <p:extLst>
      <p:ext uri="{BB962C8B-B14F-4D97-AF65-F5344CB8AC3E}">
        <p14:creationId xmlns:p14="http://schemas.microsoft.com/office/powerpoint/2010/main" val="9228421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LO: To be able to identify and explain how meaning is enhanced through choice of words and phrases (2g)</a:t>
            </a:r>
          </a:p>
        </p:txBody>
      </p:sp>
      <p:sp>
        <p:nvSpPr>
          <p:cNvPr id="4" name="Content Placeholder 3"/>
          <p:cNvSpPr>
            <a:spLocks noGrp="1"/>
          </p:cNvSpPr>
          <p:nvPr>
            <p:ph sz="half" idx="1"/>
          </p:nvPr>
        </p:nvSpPr>
        <p:spPr/>
        <p:txBody>
          <a:bodyPr>
            <a:normAutofit fontScale="70000" lnSpcReduction="20000"/>
          </a:bodyPr>
          <a:lstStyle/>
          <a:p>
            <a:pPr marL="0" indent="0">
              <a:buNone/>
            </a:pPr>
            <a:r>
              <a:rPr lang="en-GB" b="1" u="sng" dirty="0" smtClean="0"/>
              <a:t>Stanza 10</a:t>
            </a:r>
          </a:p>
          <a:p>
            <a:pPr marL="0" indent="0" algn="ctr">
              <a:lnSpc>
                <a:spcPct val="100000"/>
              </a:lnSpc>
              <a:buNone/>
            </a:pPr>
            <a:r>
              <a:rPr lang="en-GB" dirty="0"/>
              <a:t>She twisted her hands behind her; but all the knots held good!</a:t>
            </a:r>
          </a:p>
          <a:p>
            <a:pPr marL="0" indent="0" algn="ctr">
              <a:lnSpc>
                <a:spcPct val="100000"/>
              </a:lnSpc>
              <a:buNone/>
            </a:pPr>
            <a:r>
              <a:rPr lang="en-GB" dirty="0"/>
              <a:t>She writhed her hands till her fingers were wet with sweat or blood!</a:t>
            </a:r>
          </a:p>
          <a:p>
            <a:pPr marL="0" indent="0" algn="ctr">
              <a:lnSpc>
                <a:spcPct val="100000"/>
              </a:lnSpc>
              <a:buNone/>
            </a:pPr>
            <a:r>
              <a:rPr lang="en-GB" dirty="0"/>
              <a:t>They stretched and strained in the darkness, </a:t>
            </a:r>
            <a:r>
              <a:rPr lang="en-GB" u="sng" dirty="0"/>
              <a:t>and the hours crawled by like years,</a:t>
            </a:r>
          </a:p>
          <a:p>
            <a:pPr marL="0" indent="0" algn="ctr">
              <a:lnSpc>
                <a:spcPct val="100000"/>
              </a:lnSpc>
              <a:buNone/>
            </a:pPr>
            <a:r>
              <a:rPr lang="en-GB" dirty="0"/>
              <a:t>Till, now, on the stroke of midnight,</a:t>
            </a:r>
          </a:p>
          <a:p>
            <a:pPr marL="0" indent="0" algn="ctr">
              <a:lnSpc>
                <a:spcPct val="100000"/>
              </a:lnSpc>
              <a:buNone/>
            </a:pPr>
            <a:r>
              <a:rPr lang="en-GB" dirty="0"/>
              <a:t>Cold, on the stroke of midnight,</a:t>
            </a:r>
          </a:p>
          <a:p>
            <a:pPr marL="0" indent="0" algn="ctr">
              <a:lnSpc>
                <a:spcPct val="100000"/>
              </a:lnSpc>
              <a:buNone/>
            </a:pPr>
            <a:r>
              <a:rPr lang="en-GB" dirty="0"/>
              <a:t>The tip of one finger touched it! The trigger at least was hers!</a:t>
            </a:r>
          </a:p>
          <a:p>
            <a:pPr marL="0" indent="0" algn="ctr">
              <a:lnSpc>
                <a:spcPct val="100000"/>
              </a:lnSpc>
              <a:buNone/>
            </a:pPr>
            <a:r>
              <a:rPr lang="en-GB" dirty="0"/>
              <a:t>For Bess could see, through the casement, the road that he would ride.</a:t>
            </a:r>
          </a:p>
          <a:p>
            <a:pPr marL="0" indent="0">
              <a:buNone/>
            </a:pPr>
            <a:endParaRPr lang="en-GB" dirty="0"/>
          </a:p>
        </p:txBody>
      </p:sp>
      <p:sp>
        <p:nvSpPr>
          <p:cNvPr id="5" name="Content Placeholder 4"/>
          <p:cNvSpPr>
            <a:spLocks noGrp="1"/>
          </p:cNvSpPr>
          <p:nvPr>
            <p:ph sz="half" idx="2"/>
          </p:nvPr>
        </p:nvSpPr>
        <p:spPr/>
        <p:txBody>
          <a:bodyPr>
            <a:normAutofit fontScale="70000" lnSpcReduction="20000"/>
          </a:bodyPr>
          <a:lstStyle/>
          <a:p>
            <a:r>
              <a:rPr lang="en-GB" dirty="0" smtClean="0"/>
              <a:t>Q:  What effect does this create? </a:t>
            </a:r>
          </a:p>
          <a:p>
            <a:endParaRPr lang="en-GB" dirty="0"/>
          </a:p>
        </p:txBody>
      </p:sp>
    </p:spTree>
    <p:extLst>
      <p:ext uri="{BB962C8B-B14F-4D97-AF65-F5344CB8AC3E}">
        <p14:creationId xmlns:p14="http://schemas.microsoft.com/office/powerpoint/2010/main" val="24446737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LO: To be able to identify and explain how meaning is enhanced through choice of words and phrases (2g)</a:t>
            </a:r>
          </a:p>
        </p:txBody>
      </p:sp>
      <p:sp>
        <p:nvSpPr>
          <p:cNvPr id="4" name="Content Placeholder 3"/>
          <p:cNvSpPr>
            <a:spLocks noGrp="1"/>
          </p:cNvSpPr>
          <p:nvPr>
            <p:ph sz="half" idx="1"/>
          </p:nvPr>
        </p:nvSpPr>
        <p:spPr/>
        <p:txBody>
          <a:bodyPr>
            <a:normAutofit fontScale="70000" lnSpcReduction="20000"/>
          </a:bodyPr>
          <a:lstStyle/>
          <a:p>
            <a:pPr marL="0" indent="0">
              <a:buNone/>
            </a:pPr>
            <a:r>
              <a:rPr lang="en-GB" b="1" u="sng" dirty="0" smtClean="0"/>
              <a:t>Stanza 10</a:t>
            </a:r>
          </a:p>
          <a:p>
            <a:pPr marL="0" indent="0" algn="ctr">
              <a:lnSpc>
                <a:spcPct val="100000"/>
              </a:lnSpc>
              <a:buNone/>
            </a:pPr>
            <a:r>
              <a:rPr lang="en-GB" dirty="0"/>
              <a:t>She twisted her hands behind her; but all the knots held good!</a:t>
            </a:r>
          </a:p>
          <a:p>
            <a:pPr marL="0" indent="0" algn="ctr">
              <a:lnSpc>
                <a:spcPct val="100000"/>
              </a:lnSpc>
              <a:buNone/>
            </a:pPr>
            <a:r>
              <a:rPr lang="en-GB" dirty="0"/>
              <a:t>She writhed her hands till her fingers were wet with sweat or blood!</a:t>
            </a:r>
          </a:p>
          <a:p>
            <a:pPr marL="0" indent="0" algn="ctr">
              <a:lnSpc>
                <a:spcPct val="100000"/>
              </a:lnSpc>
              <a:buNone/>
            </a:pPr>
            <a:r>
              <a:rPr lang="en-GB" dirty="0"/>
              <a:t>They stretched and strained in the darkness, </a:t>
            </a:r>
            <a:r>
              <a:rPr lang="en-GB" u="sng" dirty="0"/>
              <a:t>and the hours crawled by like years,</a:t>
            </a:r>
          </a:p>
          <a:p>
            <a:pPr marL="0" indent="0" algn="ctr">
              <a:lnSpc>
                <a:spcPct val="100000"/>
              </a:lnSpc>
              <a:buNone/>
            </a:pPr>
            <a:r>
              <a:rPr lang="en-GB" dirty="0"/>
              <a:t>Till, now, on the stroke of midnight,</a:t>
            </a:r>
          </a:p>
          <a:p>
            <a:pPr marL="0" indent="0" algn="ctr">
              <a:lnSpc>
                <a:spcPct val="100000"/>
              </a:lnSpc>
              <a:buNone/>
            </a:pPr>
            <a:r>
              <a:rPr lang="en-GB" dirty="0"/>
              <a:t>Cold, on the stroke of midnight,</a:t>
            </a:r>
          </a:p>
          <a:p>
            <a:pPr marL="0" indent="0" algn="ctr">
              <a:lnSpc>
                <a:spcPct val="100000"/>
              </a:lnSpc>
              <a:buNone/>
            </a:pPr>
            <a:r>
              <a:rPr lang="en-GB" dirty="0"/>
              <a:t>The tip of one finger touched it! The trigger at least was hers!</a:t>
            </a:r>
          </a:p>
          <a:p>
            <a:pPr marL="0" indent="0" algn="ctr">
              <a:lnSpc>
                <a:spcPct val="100000"/>
              </a:lnSpc>
              <a:buNone/>
            </a:pPr>
            <a:r>
              <a:rPr lang="en-GB" dirty="0"/>
              <a:t>For Bess could see, through the casement, the road that he would ride.</a:t>
            </a:r>
          </a:p>
          <a:p>
            <a:pPr marL="0" indent="0">
              <a:buNone/>
            </a:pPr>
            <a:endParaRPr lang="en-GB" dirty="0"/>
          </a:p>
        </p:txBody>
      </p:sp>
      <p:sp>
        <p:nvSpPr>
          <p:cNvPr id="5" name="Content Placeholder 4"/>
          <p:cNvSpPr>
            <a:spLocks noGrp="1"/>
          </p:cNvSpPr>
          <p:nvPr>
            <p:ph sz="half" idx="2"/>
          </p:nvPr>
        </p:nvSpPr>
        <p:spPr/>
        <p:txBody>
          <a:bodyPr>
            <a:normAutofit fontScale="70000" lnSpcReduction="20000"/>
          </a:bodyPr>
          <a:lstStyle/>
          <a:p>
            <a:r>
              <a:rPr lang="en-GB" dirty="0" smtClean="0"/>
              <a:t>Q:  What effect does this create?</a:t>
            </a:r>
          </a:p>
          <a:p>
            <a:r>
              <a:rPr lang="en-GB" dirty="0" smtClean="0">
                <a:solidFill>
                  <a:srgbClr val="FF0000"/>
                </a:solidFill>
              </a:rPr>
              <a:t>This simile compares the lengths of time.  To Bess it feels like she has stood for years awaiting her fate but in reality she knows it is actually been hours.</a:t>
            </a:r>
            <a:r>
              <a:rPr lang="en-GB" dirty="0" smtClean="0"/>
              <a:t> </a:t>
            </a:r>
          </a:p>
          <a:p>
            <a:endParaRPr lang="en-GB" dirty="0"/>
          </a:p>
        </p:txBody>
      </p:sp>
    </p:spTree>
    <p:extLst>
      <p:ext uri="{BB962C8B-B14F-4D97-AF65-F5344CB8AC3E}">
        <p14:creationId xmlns:p14="http://schemas.microsoft.com/office/powerpoint/2010/main" val="232210237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LO: To be able to identify and explain how meaning is enhanced through choice of words and phrases (2g)</a:t>
            </a:r>
          </a:p>
        </p:txBody>
      </p:sp>
      <p:sp>
        <p:nvSpPr>
          <p:cNvPr id="4" name="Content Placeholder 3"/>
          <p:cNvSpPr>
            <a:spLocks noGrp="1"/>
          </p:cNvSpPr>
          <p:nvPr>
            <p:ph sz="half" idx="1"/>
          </p:nvPr>
        </p:nvSpPr>
        <p:spPr/>
        <p:txBody>
          <a:bodyPr>
            <a:normAutofit fontScale="77500" lnSpcReduction="20000"/>
          </a:bodyPr>
          <a:lstStyle/>
          <a:p>
            <a:pPr marL="0" indent="0">
              <a:buNone/>
            </a:pPr>
            <a:r>
              <a:rPr lang="en-GB" b="1" u="sng" dirty="0" smtClean="0"/>
              <a:t>Stanza 13</a:t>
            </a:r>
          </a:p>
          <a:p>
            <a:pPr marL="0" indent="0" algn="ctr">
              <a:lnSpc>
                <a:spcPct val="110000"/>
              </a:lnSpc>
              <a:buNone/>
            </a:pPr>
            <a:r>
              <a:rPr lang="en-GB" dirty="0" err="1"/>
              <a:t>Tlot-tlot</a:t>
            </a:r>
            <a:r>
              <a:rPr lang="en-GB" dirty="0"/>
              <a:t> in the frosty silence! </a:t>
            </a:r>
            <a:r>
              <a:rPr lang="en-GB" dirty="0" err="1"/>
              <a:t>Tlot-tlot</a:t>
            </a:r>
            <a:r>
              <a:rPr lang="en-GB" dirty="0"/>
              <a:t>, in the echoing night!</a:t>
            </a:r>
          </a:p>
          <a:p>
            <a:pPr marL="0" indent="0" algn="ctr">
              <a:lnSpc>
                <a:spcPct val="110000"/>
              </a:lnSpc>
              <a:buNone/>
            </a:pPr>
            <a:r>
              <a:rPr lang="en-GB" dirty="0"/>
              <a:t>Nearer he came and nearer! </a:t>
            </a:r>
            <a:r>
              <a:rPr lang="en-GB" b="1" u="sng" dirty="0"/>
              <a:t>Her face was like a light!</a:t>
            </a:r>
          </a:p>
          <a:p>
            <a:pPr marL="0" indent="0" algn="ctr">
              <a:lnSpc>
                <a:spcPct val="110000"/>
              </a:lnSpc>
              <a:buNone/>
            </a:pPr>
            <a:r>
              <a:rPr lang="en-GB" dirty="0"/>
              <a:t>Her eyes grew wide for a moment; she drew one last deep breath,</a:t>
            </a:r>
          </a:p>
          <a:p>
            <a:pPr marL="0" indent="0" algn="ctr">
              <a:lnSpc>
                <a:spcPct val="110000"/>
              </a:lnSpc>
              <a:buNone/>
            </a:pPr>
            <a:r>
              <a:rPr lang="en-GB" dirty="0"/>
              <a:t>Then her fingers moved in the moonlight,</a:t>
            </a:r>
          </a:p>
          <a:p>
            <a:pPr marL="0" indent="0" algn="ctr">
              <a:lnSpc>
                <a:spcPct val="110000"/>
              </a:lnSpc>
              <a:buNone/>
            </a:pPr>
            <a:r>
              <a:rPr lang="en-GB" dirty="0"/>
              <a:t>Her musket shattered the moonlight,</a:t>
            </a:r>
          </a:p>
          <a:p>
            <a:pPr marL="0" indent="0" algn="ctr">
              <a:lnSpc>
                <a:spcPct val="110000"/>
              </a:lnSpc>
              <a:buNone/>
            </a:pPr>
            <a:r>
              <a:rPr lang="en-GB" dirty="0"/>
              <a:t>Shattered her breast in the moonlight and warned him with her death.</a:t>
            </a:r>
          </a:p>
          <a:p>
            <a:pPr marL="0" indent="0">
              <a:buNone/>
            </a:pPr>
            <a:endParaRPr lang="en-GB" dirty="0"/>
          </a:p>
        </p:txBody>
      </p:sp>
      <p:sp>
        <p:nvSpPr>
          <p:cNvPr id="5" name="Content Placeholder 4"/>
          <p:cNvSpPr>
            <a:spLocks noGrp="1"/>
          </p:cNvSpPr>
          <p:nvPr>
            <p:ph sz="half" idx="2"/>
          </p:nvPr>
        </p:nvSpPr>
        <p:spPr/>
        <p:txBody>
          <a:bodyPr>
            <a:normAutofit fontScale="77500" lnSpcReduction="20000"/>
          </a:bodyPr>
          <a:lstStyle/>
          <a:p>
            <a:r>
              <a:rPr lang="en-GB" dirty="0" smtClean="0"/>
              <a:t>Q:  What effect does this create? </a:t>
            </a:r>
          </a:p>
          <a:p>
            <a:endParaRPr lang="en-GB" dirty="0"/>
          </a:p>
        </p:txBody>
      </p:sp>
    </p:spTree>
    <p:extLst>
      <p:ext uri="{BB962C8B-B14F-4D97-AF65-F5344CB8AC3E}">
        <p14:creationId xmlns:p14="http://schemas.microsoft.com/office/powerpoint/2010/main" val="13076474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LO: To be able to identify and explain how meaning is enhanced through choice of words and phrases (2g)</a:t>
            </a:r>
          </a:p>
        </p:txBody>
      </p:sp>
      <p:sp>
        <p:nvSpPr>
          <p:cNvPr id="4" name="Content Placeholder 3"/>
          <p:cNvSpPr>
            <a:spLocks noGrp="1"/>
          </p:cNvSpPr>
          <p:nvPr>
            <p:ph sz="half" idx="1"/>
          </p:nvPr>
        </p:nvSpPr>
        <p:spPr/>
        <p:txBody>
          <a:bodyPr>
            <a:normAutofit fontScale="77500" lnSpcReduction="20000"/>
          </a:bodyPr>
          <a:lstStyle/>
          <a:p>
            <a:pPr marL="0" indent="0">
              <a:buNone/>
            </a:pPr>
            <a:r>
              <a:rPr lang="en-GB" b="1" u="sng" dirty="0" smtClean="0"/>
              <a:t>Stanza 13</a:t>
            </a:r>
          </a:p>
          <a:p>
            <a:pPr marL="0" indent="0" algn="ctr">
              <a:lnSpc>
                <a:spcPct val="110000"/>
              </a:lnSpc>
              <a:buNone/>
            </a:pPr>
            <a:r>
              <a:rPr lang="en-GB" dirty="0" err="1"/>
              <a:t>Tlot-tlot</a:t>
            </a:r>
            <a:r>
              <a:rPr lang="en-GB" dirty="0"/>
              <a:t> in the frosty silence! </a:t>
            </a:r>
            <a:r>
              <a:rPr lang="en-GB" dirty="0" err="1"/>
              <a:t>Tlot-tlot</a:t>
            </a:r>
            <a:r>
              <a:rPr lang="en-GB" dirty="0"/>
              <a:t>, in the echoing night!</a:t>
            </a:r>
          </a:p>
          <a:p>
            <a:pPr marL="0" indent="0" algn="ctr">
              <a:lnSpc>
                <a:spcPct val="110000"/>
              </a:lnSpc>
              <a:buNone/>
            </a:pPr>
            <a:r>
              <a:rPr lang="en-GB" dirty="0"/>
              <a:t>Nearer he came and nearer! </a:t>
            </a:r>
            <a:r>
              <a:rPr lang="en-GB" b="1" u="sng" dirty="0"/>
              <a:t>Her face was like a light!</a:t>
            </a:r>
          </a:p>
          <a:p>
            <a:pPr marL="0" indent="0" algn="ctr">
              <a:lnSpc>
                <a:spcPct val="110000"/>
              </a:lnSpc>
              <a:buNone/>
            </a:pPr>
            <a:r>
              <a:rPr lang="en-GB" dirty="0"/>
              <a:t>Her eyes grew wide for a moment; she drew one last deep breath,</a:t>
            </a:r>
          </a:p>
          <a:p>
            <a:pPr marL="0" indent="0" algn="ctr">
              <a:lnSpc>
                <a:spcPct val="110000"/>
              </a:lnSpc>
              <a:buNone/>
            </a:pPr>
            <a:r>
              <a:rPr lang="en-GB" dirty="0"/>
              <a:t>Then her fingers moved in the moonlight,</a:t>
            </a:r>
          </a:p>
          <a:p>
            <a:pPr marL="0" indent="0" algn="ctr">
              <a:lnSpc>
                <a:spcPct val="110000"/>
              </a:lnSpc>
              <a:buNone/>
            </a:pPr>
            <a:r>
              <a:rPr lang="en-GB" dirty="0"/>
              <a:t>Her musket shattered the moonlight,</a:t>
            </a:r>
          </a:p>
          <a:p>
            <a:pPr marL="0" indent="0" algn="ctr">
              <a:lnSpc>
                <a:spcPct val="110000"/>
              </a:lnSpc>
              <a:buNone/>
            </a:pPr>
            <a:r>
              <a:rPr lang="en-GB" dirty="0"/>
              <a:t>Shattered her breast in the moonlight and warned him with her death.</a:t>
            </a:r>
          </a:p>
          <a:p>
            <a:pPr marL="0" indent="0">
              <a:buNone/>
            </a:pPr>
            <a:endParaRPr lang="en-GB" dirty="0"/>
          </a:p>
        </p:txBody>
      </p:sp>
      <p:sp>
        <p:nvSpPr>
          <p:cNvPr id="5" name="Content Placeholder 4"/>
          <p:cNvSpPr>
            <a:spLocks noGrp="1"/>
          </p:cNvSpPr>
          <p:nvPr>
            <p:ph sz="half" idx="2"/>
          </p:nvPr>
        </p:nvSpPr>
        <p:spPr/>
        <p:txBody>
          <a:bodyPr>
            <a:normAutofit fontScale="77500" lnSpcReduction="20000"/>
          </a:bodyPr>
          <a:lstStyle/>
          <a:p>
            <a:r>
              <a:rPr lang="en-GB" dirty="0" smtClean="0"/>
              <a:t>Q:  What effect does this create? </a:t>
            </a:r>
          </a:p>
          <a:p>
            <a:r>
              <a:rPr lang="en-GB" dirty="0" smtClean="0">
                <a:solidFill>
                  <a:srgbClr val="FF0000"/>
                </a:solidFill>
              </a:rPr>
              <a:t>This simile creates and image of Bess’s face like a beacon of light shining out in the darkness.</a:t>
            </a:r>
            <a:endParaRPr lang="en-GB" dirty="0">
              <a:solidFill>
                <a:srgbClr val="FF0000"/>
              </a:solidFill>
            </a:endParaRPr>
          </a:p>
        </p:txBody>
      </p:sp>
    </p:spTree>
    <p:extLst>
      <p:ext uri="{BB962C8B-B14F-4D97-AF65-F5344CB8AC3E}">
        <p14:creationId xmlns:p14="http://schemas.microsoft.com/office/powerpoint/2010/main" val="29137530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LO: To be able to identify and explain how meaning is enhanced through choice of words and phrases (2g)</a:t>
            </a:r>
          </a:p>
        </p:txBody>
      </p:sp>
      <p:sp>
        <p:nvSpPr>
          <p:cNvPr id="4" name="Content Placeholder 3"/>
          <p:cNvSpPr>
            <a:spLocks noGrp="1"/>
          </p:cNvSpPr>
          <p:nvPr>
            <p:ph sz="half" idx="1"/>
          </p:nvPr>
        </p:nvSpPr>
        <p:spPr/>
        <p:txBody>
          <a:bodyPr>
            <a:normAutofit fontScale="77500" lnSpcReduction="20000"/>
          </a:bodyPr>
          <a:lstStyle/>
          <a:p>
            <a:pPr marL="0" indent="0">
              <a:buNone/>
            </a:pPr>
            <a:r>
              <a:rPr lang="en-GB" b="1" u="sng" dirty="0" smtClean="0"/>
              <a:t>Stanza 15</a:t>
            </a:r>
          </a:p>
          <a:p>
            <a:pPr marL="0" indent="0" algn="ctr">
              <a:lnSpc>
                <a:spcPct val="110000"/>
              </a:lnSpc>
              <a:buNone/>
            </a:pPr>
            <a:r>
              <a:rPr lang="en-GB" dirty="0"/>
              <a:t>Back, he spurred </a:t>
            </a:r>
            <a:r>
              <a:rPr lang="en-GB" b="1" u="sng" dirty="0"/>
              <a:t>like a madman, </a:t>
            </a:r>
            <a:r>
              <a:rPr lang="en-GB" dirty="0"/>
              <a:t>shrieking a curse to the sky,</a:t>
            </a:r>
          </a:p>
          <a:p>
            <a:pPr marL="0" indent="0" algn="ctr">
              <a:lnSpc>
                <a:spcPct val="110000"/>
              </a:lnSpc>
              <a:buNone/>
            </a:pPr>
            <a:r>
              <a:rPr lang="en-GB" dirty="0"/>
              <a:t>With the white road smoking behind him and his rapier brandished high!</a:t>
            </a:r>
          </a:p>
          <a:p>
            <a:pPr marL="0" indent="0" algn="ctr">
              <a:lnSpc>
                <a:spcPct val="110000"/>
              </a:lnSpc>
              <a:buNone/>
            </a:pPr>
            <a:r>
              <a:rPr lang="en-GB" dirty="0"/>
              <a:t>Blood-red were his spurs </a:t>
            </a:r>
            <a:r>
              <a:rPr lang="en-GB" dirty="0" err="1"/>
              <a:t>i</a:t>
            </a:r>
            <a:r>
              <a:rPr lang="en-GB" dirty="0"/>
              <a:t>’ the golden noon; wine-red was his velvet coat,</a:t>
            </a:r>
          </a:p>
          <a:p>
            <a:pPr marL="0" indent="0" algn="ctr">
              <a:lnSpc>
                <a:spcPct val="110000"/>
              </a:lnSpc>
              <a:buNone/>
            </a:pPr>
            <a:r>
              <a:rPr lang="en-GB" dirty="0"/>
              <a:t>When they shot him down on the highway,</a:t>
            </a:r>
          </a:p>
          <a:p>
            <a:pPr marL="0" indent="0" algn="ctr">
              <a:lnSpc>
                <a:spcPct val="110000"/>
              </a:lnSpc>
              <a:buNone/>
            </a:pPr>
            <a:r>
              <a:rPr lang="en-GB" b="1" u="sng" dirty="0"/>
              <a:t>Down like a dog </a:t>
            </a:r>
            <a:r>
              <a:rPr lang="en-GB" dirty="0"/>
              <a:t>on the highway, </a:t>
            </a:r>
          </a:p>
          <a:p>
            <a:pPr marL="0" indent="0" algn="ctr">
              <a:lnSpc>
                <a:spcPct val="110000"/>
              </a:lnSpc>
              <a:buNone/>
            </a:pPr>
            <a:r>
              <a:rPr lang="en-GB" dirty="0"/>
              <a:t>And he lay in his blood on the highway, with the bunch of lace at his throat.</a:t>
            </a:r>
          </a:p>
          <a:p>
            <a:pPr marL="0" indent="0">
              <a:buNone/>
            </a:pPr>
            <a:endParaRPr lang="en-GB" dirty="0"/>
          </a:p>
        </p:txBody>
      </p:sp>
      <p:sp>
        <p:nvSpPr>
          <p:cNvPr id="5" name="Content Placeholder 4"/>
          <p:cNvSpPr>
            <a:spLocks noGrp="1"/>
          </p:cNvSpPr>
          <p:nvPr>
            <p:ph sz="half" idx="2"/>
          </p:nvPr>
        </p:nvSpPr>
        <p:spPr/>
        <p:txBody>
          <a:bodyPr>
            <a:normAutofit fontScale="77500" lnSpcReduction="20000"/>
          </a:bodyPr>
          <a:lstStyle/>
          <a:p>
            <a:r>
              <a:rPr lang="en-GB" dirty="0" smtClean="0"/>
              <a:t>Q:  What effect does this create? </a:t>
            </a:r>
          </a:p>
          <a:p>
            <a:endParaRPr lang="en-GB" dirty="0"/>
          </a:p>
        </p:txBody>
      </p:sp>
    </p:spTree>
    <p:extLst>
      <p:ext uri="{BB962C8B-B14F-4D97-AF65-F5344CB8AC3E}">
        <p14:creationId xmlns:p14="http://schemas.microsoft.com/office/powerpoint/2010/main" val="80007970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LO: To be able to identify and explain how meaning is enhanced through choice of words and phrases (2g)</a:t>
            </a:r>
          </a:p>
        </p:txBody>
      </p:sp>
      <p:sp>
        <p:nvSpPr>
          <p:cNvPr id="4" name="Content Placeholder 3"/>
          <p:cNvSpPr>
            <a:spLocks noGrp="1"/>
          </p:cNvSpPr>
          <p:nvPr>
            <p:ph sz="half" idx="1"/>
          </p:nvPr>
        </p:nvSpPr>
        <p:spPr/>
        <p:txBody>
          <a:bodyPr>
            <a:normAutofit fontScale="77500" lnSpcReduction="20000"/>
          </a:bodyPr>
          <a:lstStyle/>
          <a:p>
            <a:pPr marL="0" indent="0">
              <a:buNone/>
            </a:pPr>
            <a:r>
              <a:rPr lang="en-GB" b="1" u="sng" smtClean="0"/>
              <a:t>Stanza 15</a:t>
            </a:r>
          </a:p>
          <a:p>
            <a:pPr marL="0" indent="0" algn="ctr">
              <a:lnSpc>
                <a:spcPct val="110000"/>
              </a:lnSpc>
              <a:buNone/>
            </a:pPr>
            <a:r>
              <a:rPr lang="en-GB" smtClean="0"/>
              <a:t>Back, he spurred </a:t>
            </a:r>
            <a:r>
              <a:rPr lang="en-GB" b="1" u="sng" smtClean="0"/>
              <a:t>like a madman, </a:t>
            </a:r>
            <a:r>
              <a:rPr lang="en-GB" smtClean="0"/>
              <a:t>shrieking a curse to the sky,</a:t>
            </a:r>
          </a:p>
          <a:p>
            <a:pPr marL="0" indent="0" algn="ctr">
              <a:lnSpc>
                <a:spcPct val="110000"/>
              </a:lnSpc>
              <a:buNone/>
            </a:pPr>
            <a:r>
              <a:rPr lang="en-GB" smtClean="0"/>
              <a:t>With the white road smoking behind him and his rapier brandished high!</a:t>
            </a:r>
          </a:p>
          <a:p>
            <a:pPr marL="0" indent="0" algn="ctr">
              <a:lnSpc>
                <a:spcPct val="110000"/>
              </a:lnSpc>
              <a:buNone/>
            </a:pPr>
            <a:r>
              <a:rPr lang="en-GB" smtClean="0"/>
              <a:t>Blood-red were his spurs i’ the golden noon; wine-red was his velvet coat,</a:t>
            </a:r>
          </a:p>
          <a:p>
            <a:pPr marL="0" indent="0" algn="ctr">
              <a:lnSpc>
                <a:spcPct val="110000"/>
              </a:lnSpc>
              <a:buNone/>
            </a:pPr>
            <a:r>
              <a:rPr lang="en-GB" smtClean="0"/>
              <a:t>When they shot him down on the highway,</a:t>
            </a:r>
          </a:p>
          <a:p>
            <a:pPr marL="0" indent="0" algn="ctr">
              <a:lnSpc>
                <a:spcPct val="110000"/>
              </a:lnSpc>
              <a:buNone/>
            </a:pPr>
            <a:r>
              <a:rPr lang="en-GB" b="1" u="sng" smtClean="0"/>
              <a:t>Down like a dog </a:t>
            </a:r>
            <a:r>
              <a:rPr lang="en-GB" smtClean="0"/>
              <a:t>on the highway, </a:t>
            </a:r>
          </a:p>
          <a:p>
            <a:pPr marL="0" indent="0" algn="ctr">
              <a:lnSpc>
                <a:spcPct val="110000"/>
              </a:lnSpc>
              <a:buNone/>
            </a:pPr>
            <a:r>
              <a:rPr lang="en-GB" smtClean="0"/>
              <a:t>And he lay in his blood on the highway, with the bunch of lace at his throat.</a:t>
            </a:r>
          </a:p>
          <a:p>
            <a:pPr marL="0" indent="0">
              <a:buNone/>
            </a:pPr>
            <a:endParaRPr lang="en-GB" dirty="0"/>
          </a:p>
        </p:txBody>
      </p:sp>
      <p:sp>
        <p:nvSpPr>
          <p:cNvPr id="5" name="Content Placeholder 4"/>
          <p:cNvSpPr>
            <a:spLocks noGrp="1"/>
          </p:cNvSpPr>
          <p:nvPr>
            <p:ph sz="half" idx="2"/>
          </p:nvPr>
        </p:nvSpPr>
        <p:spPr/>
        <p:txBody>
          <a:bodyPr>
            <a:normAutofit fontScale="77500" lnSpcReduction="20000"/>
          </a:bodyPr>
          <a:lstStyle/>
          <a:p>
            <a:r>
              <a:rPr lang="en-GB" dirty="0" smtClean="0"/>
              <a:t>Q:  What effect does this create?</a:t>
            </a:r>
          </a:p>
          <a:p>
            <a:r>
              <a:rPr lang="en-GB" dirty="0" smtClean="0">
                <a:solidFill>
                  <a:srgbClr val="FF0000"/>
                </a:solidFill>
              </a:rPr>
              <a:t>This simile directly compares the highwayman to man who is crazy and out of control</a:t>
            </a:r>
          </a:p>
          <a:p>
            <a:endParaRPr lang="en-GB" dirty="0">
              <a:solidFill>
                <a:srgbClr val="FF0000"/>
              </a:solidFill>
            </a:endParaRPr>
          </a:p>
          <a:p>
            <a:r>
              <a:rPr lang="en-GB" dirty="0" smtClean="0">
                <a:solidFill>
                  <a:srgbClr val="FF0000"/>
                </a:solidFill>
              </a:rPr>
              <a:t>This simile compares the way the highwayman is shot down to the way a dog might be treated.  He is afforded no humanity and there is not dignity in death.</a:t>
            </a:r>
          </a:p>
          <a:p>
            <a:endParaRPr lang="en-GB" dirty="0">
              <a:solidFill>
                <a:srgbClr val="FF0000"/>
              </a:solidFill>
            </a:endParaRPr>
          </a:p>
          <a:p>
            <a:endParaRPr lang="en-GB" dirty="0" smtClean="0">
              <a:solidFill>
                <a:srgbClr val="FF0000"/>
              </a:solidFill>
            </a:endParaRPr>
          </a:p>
          <a:p>
            <a:endParaRPr lang="en-GB" dirty="0"/>
          </a:p>
        </p:txBody>
      </p:sp>
    </p:spTree>
    <p:extLst>
      <p:ext uri="{BB962C8B-B14F-4D97-AF65-F5344CB8AC3E}">
        <p14:creationId xmlns:p14="http://schemas.microsoft.com/office/powerpoint/2010/main" val="11685392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Word of the Day Challenge</a:t>
            </a:r>
            <a:endParaRPr lang="en-GB" dirty="0"/>
          </a:p>
        </p:txBody>
      </p:sp>
      <p:sp>
        <p:nvSpPr>
          <p:cNvPr id="6" name="Content Placeholder 5"/>
          <p:cNvSpPr>
            <a:spLocks noGrp="1"/>
          </p:cNvSpPr>
          <p:nvPr>
            <p:ph idx="1"/>
          </p:nvPr>
        </p:nvSpPr>
        <p:spPr/>
        <p:txBody>
          <a:bodyPr>
            <a:normAutofit fontScale="40000" lnSpcReduction="20000"/>
          </a:bodyPr>
          <a:lstStyle/>
          <a:p>
            <a:r>
              <a:rPr lang="en-GB" sz="3200" dirty="0" smtClean="0"/>
              <a:t>Reverberated - </a:t>
            </a:r>
            <a:r>
              <a:rPr lang="en-GB" sz="3200" dirty="0" smtClean="0">
                <a:cs typeface="Calibri"/>
              </a:rPr>
              <a:t>Verb. If a loud, deep sound reverberates, it continues to be heard around an area, so that the area seems to shake or to continue to be heard; to echo repeatedly.</a:t>
            </a:r>
          </a:p>
          <a:p>
            <a:r>
              <a:rPr lang="en-GB" sz="3200" dirty="0" smtClean="0"/>
              <a:t> Clamour - Noun. loud noise, especially made by people's voices</a:t>
            </a:r>
          </a:p>
          <a:p>
            <a:r>
              <a:rPr lang="en-GB" sz="3200" dirty="0" smtClean="0"/>
              <a:t>Crescendo - </a:t>
            </a:r>
            <a:r>
              <a:rPr lang="en-GB" sz="3200" dirty="0" smtClean="0">
                <a:cs typeface="Calibri"/>
              </a:rPr>
              <a:t>Noun. a gradual increase in loudness, or the moment when a noise or piece of music is at its loudest.</a:t>
            </a:r>
          </a:p>
          <a:p>
            <a:r>
              <a:rPr lang="en-GB" sz="3200" dirty="0" smtClean="0"/>
              <a:t>Deftly - </a:t>
            </a:r>
            <a:r>
              <a:rPr lang="en-GB" sz="3200" dirty="0" smtClean="0">
                <a:cs typeface="Calibri"/>
              </a:rPr>
              <a:t>Adv. in a skilful, clever, or quick way</a:t>
            </a:r>
          </a:p>
          <a:p>
            <a:r>
              <a:rPr lang="en-GB" sz="3200" dirty="0" smtClean="0"/>
              <a:t>Seethed - </a:t>
            </a:r>
            <a:r>
              <a:rPr lang="en-GB" sz="3200" dirty="0" smtClean="0">
                <a:cs typeface="Calibri"/>
              </a:rPr>
              <a:t>Verb. to feel very angry</a:t>
            </a:r>
          </a:p>
          <a:p>
            <a:r>
              <a:rPr lang="en-GB" sz="3200" dirty="0" smtClean="0"/>
              <a:t>Adversaries - </a:t>
            </a:r>
            <a:r>
              <a:rPr lang="en-GB" sz="3200" dirty="0" smtClean="0">
                <a:cs typeface="Calibri"/>
              </a:rPr>
              <a:t>Noun. An enemy</a:t>
            </a:r>
          </a:p>
          <a:p>
            <a:r>
              <a:rPr lang="en-GB" sz="3200" dirty="0" smtClean="0"/>
              <a:t>Obliterated - </a:t>
            </a:r>
            <a:r>
              <a:rPr lang="en-GB" sz="3200" dirty="0" smtClean="0">
                <a:cs typeface="Calibri"/>
              </a:rPr>
              <a:t>Verb. to remove all signs of something, either by destroying it or by covering it so that it cannot be seen</a:t>
            </a:r>
          </a:p>
          <a:p>
            <a:r>
              <a:rPr lang="en-GB" sz="3200" dirty="0" smtClean="0"/>
              <a:t>Repugnant - </a:t>
            </a:r>
            <a:r>
              <a:rPr lang="en-GB" sz="3200" dirty="0" smtClean="0">
                <a:cs typeface="Calibri"/>
              </a:rPr>
              <a:t>Adj. very unpleasant, causing a feeling of disgust</a:t>
            </a:r>
          </a:p>
          <a:p>
            <a:r>
              <a:rPr lang="en-GB" sz="3200" dirty="0" smtClean="0"/>
              <a:t>Poverty - </a:t>
            </a:r>
            <a:r>
              <a:rPr lang="en-GB" sz="3200" dirty="0" smtClean="0">
                <a:cs typeface="Calibri"/>
              </a:rPr>
              <a:t>Noun. the condition of being extremely poor</a:t>
            </a:r>
          </a:p>
          <a:p>
            <a:r>
              <a:rPr lang="en-GB" sz="3200" dirty="0" smtClean="0"/>
              <a:t>Affliction - </a:t>
            </a:r>
            <a:r>
              <a:rPr lang="en-GB" sz="3200" dirty="0" smtClean="0">
                <a:cs typeface="Calibri"/>
              </a:rPr>
              <a:t>Noun. something that makes you suffer</a:t>
            </a:r>
          </a:p>
          <a:p>
            <a:r>
              <a:rPr lang="en-GB" sz="3200" dirty="0" smtClean="0"/>
              <a:t>Ghastly - </a:t>
            </a:r>
            <a:r>
              <a:rPr lang="en-GB" sz="3200" dirty="0" smtClean="0">
                <a:cs typeface="Calibri"/>
              </a:rPr>
              <a:t>Adj. unpleasant and shocking or to look very ill</a:t>
            </a:r>
          </a:p>
          <a:p>
            <a:r>
              <a:rPr lang="en-GB" sz="3200" dirty="0" smtClean="0"/>
              <a:t>Deluded - </a:t>
            </a:r>
            <a:r>
              <a:rPr lang="en-GB" sz="3200" dirty="0" smtClean="0">
                <a:cs typeface="Calibri"/>
              </a:rPr>
              <a:t>Adj. believing things that are not real or true.</a:t>
            </a:r>
          </a:p>
          <a:p>
            <a:r>
              <a:rPr lang="en-GB" sz="3200" dirty="0" smtClean="0"/>
              <a:t>Cherished - </a:t>
            </a:r>
            <a:r>
              <a:rPr lang="en-GB" sz="3200" dirty="0" smtClean="0">
                <a:cs typeface="Calibri"/>
              </a:rPr>
              <a:t>Adj. bringing the pleasure of love or caring about someone or something that is important to you</a:t>
            </a:r>
          </a:p>
          <a:p>
            <a:r>
              <a:rPr lang="en-GB" sz="3200" dirty="0" smtClean="0"/>
              <a:t>Memento - </a:t>
            </a:r>
            <a:r>
              <a:rPr lang="en-GB" sz="3200" dirty="0" smtClean="0">
                <a:cs typeface="Calibri"/>
              </a:rPr>
              <a:t>Noun. an object that you keep to remember a person, place, or event</a:t>
            </a:r>
          </a:p>
          <a:p>
            <a:r>
              <a:rPr lang="en-GB" sz="3200" dirty="0" smtClean="0"/>
              <a:t>Ushering - </a:t>
            </a:r>
            <a:r>
              <a:rPr lang="en-GB" sz="3200" dirty="0" smtClean="0">
                <a:cs typeface="Calibri"/>
              </a:rPr>
              <a:t>Verb. to show someone where they should go, or to make someone go where you want them to go</a:t>
            </a:r>
          </a:p>
          <a:p>
            <a:endParaRPr lang="en-GB" sz="3200" dirty="0"/>
          </a:p>
        </p:txBody>
      </p:sp>
    </p:spTree>
    <p:extLst>
      <p:ext uri="{BB962C8B-B14F-4D97-AF65-F5344CB8AC3E}">
        <p14:creationId xmlns:p14="http://schemas.microsoft.com/office/powerpoint/2010/main" val="19333705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Word of the Day Challenge</a:t>
            </a:r>
            <a:endParaRPr lang="en-GB" dirty="0"/>
          </a:p>
        </p:txBody>
      </p:sp>
      <p:sp>
        <p:nvSpPr>
          <p:cNvPr id="6" name="Content Placeholder 5"/>
          <p:cNvSpPr>
            <a:spLocks noGrp="1"/>
          </p:cNvSpPr>
          <p:nvPr>
            <p:ph idx="1"/>
          </p:nvPr>
        </p:nvSpPr>
        <p:spPr/>
        <p:txBody>
          <a:bodyPr>
            <a:normAutofit fontScale="70000" lnSpcReduction="20000"/>
          </a:bodyPr>
          <a:lstStyle/>
          <a:p>
            <a:r>
              <a:rPr lang="en-GB" sz="3200" dirty="0" smtClean="0"/>
              <a:t>Laden - </a:t>
            </a:r>
            <a:r>
              <a:rPr lang="en-GB" sz="3200" dirty="0" smtClean="0">
                <a:cs typeface="Calibri"/>
              </a:rPr>
              <a:t>Adj. carrying or holding a lot of something</a:t>
            </a:r>
          </a:p>
          <a:p>
            <a:r>
              <a:rPr lang="en-GB" sz="3200" dirty="0" smtClean="0"/>
              <a:t>Flawless - </a:t>
            </a:r>
            <a:r>
              <a:rPr lang="en-GB" sz="3200" dirty="0" smtClean="0">
                <a:cs typeface="Calibri"/>
              </a:rPr>
              <a:t>Adj. perfect or without mistakes</a:t>
            </a:r>
          </a:p>
          <a:p>
            <a:r>
              <a:rPr lang="en-GB" sz="3200" dirty="0" smtClean="0"/>
              <a:t>Defiantly - </a:t>
            </a:r>
            <a:r>
              <a:rPr lang="en-GB" sz="3200" dirty="0" smtClean="0">
                <a:cs typeface="Calibri"/>
              </a:rPr>
              <a:t>Adv. in a way that proudly refuses to obey authority or shows you are not willing to accept criticism or disapproval</a:t>
            </a:r>
          </a:p>
          <a:p>
            <a:r>
              <a:rPr lang="en-GB" sz="3200" dirty="0" smtClean="0"/>
              <a:t>Diplomacy - </a:t>
            </a:r>
            <a:r>
              <a:rPr lang="en-GB" sz="3200" dirty="0" smtClean="0">
                <a:cs typeface="Calibri"/>
              </a:rPr>
              <a:t>Noun. the management of relationships between countries or the skill in dealing with people without offending or upsetting them.</a:t>
            </a:r>
          </a:p>
          <a:p>
            <a:r>
              <a:rPr lang="en-GB" sz="3200" dirty="0" smtClean="0"/>
              <a:t>Contingency - </a:t>
            </a:r>
            <a:r>
              <a:rPr lang="en-GB" sz="3200" dirty="0" smtClean="0">
                <a:cs typeface="Calibri"/>
              </a:rPr>
              <a:t>Noun. something that might possibly happen in the future, usually causing problems or making further arrangements necessary</a:t>
            </a:r>
          </a:p>
          <a:p>
            <a:r>
              <a:rPr lang="en-GB" sz="3200" dirty="0" smtClean="0"/>
              <a:t>Protocol - </a:t>
            </a:r>
            <a:r>
              <a:rPr lang="en-GB" sz="3200" dirty="0" smtClean="0">
                <a:cs typeface="Calibri"/>
              </a:rPr>
              <a:t>Noun. the system of rules and acceptable behaviour used at official ceremonies and occasions</a:t>
            </a:r>
          </a:p>
          <a:p>
            <a:r>
              <a:rPr lang="en-GB" sz="3200" dirty="0" smtClean="0"/>
              <a:t>Reprimand - </a:t>
            </a:r>
            <a:r>
              <a:rPr lang="en-GB" sz="3200" dirty="0" smtClean="0">
                <a:cs typeface="Calibri"/>
              </a:rPr>
              <a:t>Verb. to express to someone your strong official disapproval of them</a:t>
            </a:r>
          </a:p>
          <a:p>
            <a:r>
              <a:rPr lang="en-GB" sz="3200" dirty="0" smtClean="0"/>
              <a:t>Condescendingly - </a:t>
            </a:r>
            <a:r>
              <a:rPr lang="en-GB" sz="3200" dirty="0" smtClean="0">
                <a:cs typeface="Calibri"/>
              </a:rPr>
              <a:t>Adv. in a way that shows that you think you are more important or more intelligent than someone else</a:t>
            </a:r>
          </a:p>
          <a:p>
            <a:endParaRPr lang="en-GB" sz="3200" dirty="0"/>
          </a:p>
        </p:txBody>
      </p:sp>
    </p:spTree>
    <p:extLst>
      <p:ext uri="{BB962C8B-B14F-4D97-AF65-F5344CB8AC3E}">
        <p14:creationId xmlns:p14="http://schemas.microsoft.com/office/powerpoint/2010/main" val="6045350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Word of the Day Challenge</a:t>
            </a:r>
            <a:endParaRPr lang="en-GB" dirty="0"/>
          </a:p>
        </p:txBody>
      </p:sp>
      <p:sp>
        <p:nvSpPr>
          <p:cNvPr id="6" name="Content Placeholder 5"/>
          <p:cNvSpPr>
            <a:spLocks noGrp="1"/>
          </p:cNvSpPr>
          <p:nvPr>
            <p:ph idx="1"/>
          </p:nvPr>
        </p:nvSpPr>
        <p:spPr/>
        <p:txBody>
          <a:bodyPr>
            <a:normAutofit/>
          </a:bodyPr>
          <a:lstStyle/>
          <a:p>
            <a:r>
              <a:rPr lang="en-GB" sz="3200" dirty="0" smtClean="0"/>
              <a:t>Can you come up with a game that you can play with other children that practices remembering the meaning of these words?</a:t>
            </a:r>
            <a:endParaRPr lang="en-GB" sz="3200" dirty="0"/>
          </a:p>
        </p:txBody>
      </p:sp>
    </p:spTree>
    <p:extLst>
      <p:ext uri="{BB962C8B-B14F-4D97-AF65-F5344CB8AC3E}">
        <p14:creationId xmlns:p14="http://schemas.microsoft.com/office/powerpoint/2010/main" val="64809837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Lunch</a:t>
            </a:r>
            <a:endParaRPr lang="en-GB"/>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396660060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PSHE – Drugs - Lesson 4 – Running Your Life </a:t>
            </a:r>
            <a:endParaRPr lang="en-GB" dirty="0"/>
          </a:p>
        </p:txBody>
      </p:sp>
      <p:sp>
        <p:nvSpPr>
          <p:cNvPr id="5" name="Subtitle 4"/>
          <p:cNvSpPr>
            <a:spLocks noGrp="1"/>
          </p:cNvSpPr>
          <p:nvPr>
            <p:ph type="subTitle" idx="1"/>
          </p:nvPr>
        </p:nvSpPr>
        <p:spPr/>
        <p:txBody>
          <a:bodyPr/>
          <a:lstStyle/>
          <a:p>
            <a:r>
              <a:rPr lang="en-GB" dirty="0" smtClean="0"/>
              <a:t>LO: To have healthy aspirations</a:t>
            </a:r>
            <a:endParaRPr lang="en-GB" dirty="0"/>
          </a:p>
        </p:txBody>
      </p:sp>
    </p:spTree>
    <p:extLst>
      <p:ext uri="{BB962C8B-B14F-4D97-AF65-F5344CB8AC3E}">
        <p14:creationId xmlns:p14="http://schemas.microsoft.com/office/powerpoint/2010/main" val="409900645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have healthy </a:t>
            </a:r>
            <a:r>
              <a:rPr lang="en-GB" dirty="0" smtClean="0"/>
              <a:t>aspirations</a:t>
            </a:r>
            <a:endParaRPr lang="en-GB" dirty="0"/>
          </a:p>
        </p:txBody>
      </p:sp>
      <p:sp>
        <p:nvSpPr>
          <p:cNvPr id="3" name="Content Placeholder 2"/>
          <p:cNvSpPr>
            <a:spLocks noGrp="1"/>
          </p:cNvSpPr>
          <p:nvPr>
            <p:ph idx="1"/>
          </p:nvPr>
        </p:nvSpPr>
        <p:spPr/>
        <p:txBody>
          <a:bodyPr>
            <a:normAutofit/>
          </a:bodyPr>
          <a:lstStyle/>
          <a:p>
            <a:r>
              <a:rPr lang="en-GB" sz="3200" dirty="0" smtClean="0"/>
              <a:t>TP: What does aspirations mean?</a:t>
            </a:r>
            <a:endParaRPr lang="en-GB" sz="3200" dirty="0"/>
          </a:p>
        </p:txBody>
      </p:sp>
    </p:spTree>
    <p:extLst>
      <p:ext uri="{BB962C8B-B14F-4D97-AF65-F5344CB8AC3E}">
        <p14:creationId xmlns:p14="http://schemas.microsoft.com/office/powerpoint/2010/main" val="336463404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year5-jed-ted-worksheets2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92539" y="100014"/>
            <a:ext cx="4778375" cy="6757987"/>
          </a:xfrm>
          <a:prstGeom prst="rect">
            <a:avLst/>
          </a:prstGeom>
          <a:noFill/>
          <a:extLst>
            <a:ext uri="{909E8E84-426E-40DD-AFC4-6F175D3DCCD1}">
              <a14:hiddenFill xmlns:a14="http://schemas.microsoft.com/office/drawing/2010/main">
                <a:solidFill>
                  <a:srgbClr val="FFFFFF"/>
                </a:solidFill>
              </a14:hiddenFill>
            </a:ext>
          </a:extLst>
        </p:spPr>
      </p:pic>
      <p:grpSp>
        <p:nvGrpSpPr>
          <p:cNvPr id="25603" name="Group 3"/>
          <p:cNvGrpSpPr>
            <a:grpSpLocks/>
          </p:cNvGrpSpPr>
          <p:nvPr/>
        </p:nvGrpSpPr>
        <p:grpSpPr bwMode="auto">
          <a:xfrm>
            <a:off x="9912351" y="333375"/>
            <a:ext cx="576263" cy="395288"/>
            <a:chOff x="-23" y="164"/>
            <a:chExt cx="363" cy="249"/>
          </a:xfrm>
        </p:grpSpPr>
        <p:sp>
          <p:nvSpPr>
            <p:cNvPr id="25604" name="Oval 4"/>
            <p:cNvSpPr>
              <a:spLocks noChangeArrowheads="1"/>
            </p:cNvSpPr>
            <p:nvPr/>
          </p:nvSpPr>
          <p:spPr bwMode="auto">
            <a:xfrm>
              <a:off x="-23" y="164"/>
              <a:ext cx="249" cy="249"/>
            </a:xfrm>
            <a:prstGeom prst="ellipse">
              <a:avLst/>
            </a:prstGeom>
            <a:solidFill>
              <a:srgbClr val="F0FDA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5605" name="Text Box 5"/>
            <p:cNvSpPr txBox="1">
              <a:spLocks noChangeArrowheads="1"/>
            </p:cNvSpPr>
            <p:nvPr/>
          </p:nvSpPr>
          <p:spPr bwMode="auto">
            <a:xfrm>
              <a:off x="0" y="164"/>
              <a:ext cx="34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b="1"/>
                <a:t>A</a:t>
              </a:r>
            </a:p>
          </p:txBody>
        </p:sp>
      </p:grpSp>
      <p:sp>
        <p:nvSpPr>
          <p:cNvPr id="2" name="TextBox 1"/>
          <p:cNvSpPr txBox="1"/>
          <p:nvPr/>
        </p:nvSpPr>
        <p:spPr>
          <a:xfrm>
            <a:off x="304800" y="700088"/>
            <a:ext cx="3487739" cy="2123658"/>
          </a:xfrm>
          <a:prstGeom prst="rect">
            <a:avLst/>
          </a:prstGeom>
          <a:noFill/>
        </p:spPr>
        <p:txBody>
          <a:bodyPr wrap="square" rtlCol="0">
            <a:spAutoFit/>
          </a:bodyPr>
          <a:lstStyle/>
          <a:p>
            <a:r>
              <a:rPr lang="en-GB" sz="4400" dirty="0">
                <a:solidFill>
                  <a:prstClr val="black"/>
                </a:solidFill>
                <a:latin typeface="Calibri Light" panose="020F0302020204030204"/>
                <a:ea typeface="+mj-ea"/>
                <a:cs typeface="+mj-cs"/>
              </a:rPr>
              <a:t>LO: To have healthy aspirations</a:t>
            </a:r>
            <a:endParaRPr lang="en-GB" dirty="0"/>
          </a:p>
        </p:txBody>
      </p:sp>
    </p:spTree>
    <p:extLst>
      <p:ext uri="{BB962C8B-B14F-4D97-AF65-F5344CB8AC3E}">
        <p14:creationId xmlns:p14="http://schemas.microsoft.com/office/powerpoint/2010/main" val="362474297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year5-jed-ted-worksheets2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24000" y="0"/>
            <a:ext cx="9251950" cy="6542088"/>
          </a:xfrm>
          <a:prstGeom prst="rect">
            <a:avLst/>
          </a:prstGeom>
          <a:noFill/>
          <a:extLst>
            <a:ext uri="{909E8E84-426E-40DD-AFC4-6F175D3DCCD1}">
              <a14:hiddenFill xmlns:a14="http://schemas.microsoft.com/office/drawing/2010/main">
                <a:solidFill>
                  <a:srgbClr val="FFFFFF"/>
                </a:solidFill>
              </a14:hiddenFill>
            </a:ext>
          </a:extLst>
        </p:spPr>
      </p:pic>
      <p:grpSp>
        <p:nvGrpSpPr>
          <p:cNvPr id="26627" name="Group 3"/>
          <p:cNvGrpSpPr>
            <a:grpSpLocks/>
          </p:cNvGrpSpPr>
          <p:nvPr/>
        </p:nvGrpSpPr>
        <p:grpSpPr bwMode="auto">
          <a:xfrm>
            <a:off x="9912351" y="333375"/>
            <a:ext cx="576263" cy="395288"/>
            <a:chOff x="-23" y="164"/>
            <a:chExt cx="363" cy="249"/>
          </a:xfrm>
        </p:grpSpPr>
        <p:sp>
          <p:nvSpPr>
            <p:cNvPr id="26628" name="Oval 4"/>
            <p:cNvSpPr>
              <a:spLocks noChangeArrowheads="1"/>
            </p:cNvSpPr>
            <p:nvPr/>
          </p:nvSpPr>
          <p:spPr bwMode="auto">
            <a:xfrm>
              <a:off x="-23" y="164"/>
              <a:ext cx="249" cy="249"/>
            </a:xfrm>
            <a:prstGeom prst="ellipse">
              <a:avLst/>
            </a:prstGeom>
            <a:solidFill>
              <a:srgbClr val="F0FDA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6629" name="Text Box 5"/>
            <p:cNvSpPr txBox="1">
              <a:spLocks noChangeArrowheads="1"/>
            </p:cNvSpPr>
            <p:nvPr/>
          </p:nvSpPr>
          <p:spPr bwMode="auto">
            <a:xfrm>
              <a:off x="0" y="164"/>
              <a:ext cx="34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b="1"/>
                <a:t>A</a:t>
              </a:r>
            </a:p>
          </p:txBody>
        </p:sp>
      </p:grpSp>
    </p:spTree>
    <p:extLst>
      <p:ext uri="{BB962C8B-B14F-4D97-AF65-F5344CB8AC3E}">
        <p14:creationId xmlns:p14="http://schemas.microsoft.com/office/powerpoint/2010/main" val="181322634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have healthy </a:t>
            </a:r>
            <a:r>
              <a:rPr lang="en-GB" dirty="0" smtClean="0"/>
              <a:t>aspirations</a:t>
            </a:r>
            <a:endParaRPr lang="en-GB" dirty="0"/>
          </a:p>
        </p:txBody>
      </p:sp>
      <p:sp>
        <p:nvSpPr>
          <p:cNvPr id="3" name="Content Placeholder 2"/>
          <p:cNvSpPr>
            <a:spLocks noGrp="1"/>
          </p:cNvSpPr>
          <p:nvPr>
            <p:ph sz="half" idx="1"/>
          </p:nvPr>
        </p:nvSpPr>
        <p:spPr/>
        <p:txBody>
          <a:bodyPr>
            <a:normAutofit/>
          </a:bodyPr>
          <a:lstStyle/>
          <a:p>
            <a:pPr marL="0" indent="0">
              <a:buNone/>
            </a:pPr>
            <a:r>
              <a:rPr lang="en-GB" dirty="0"/>
              <a:t>	</a:t>
            </a:r>
          </a:p>
          <a:p>
            <a:pPr marL="0" indent="0">
              <a:buNone/>
            </a:pPr>
            <a:endParaRPr lang="en-GB" sz="3200" dirty="0"/>
          </a:p>
        </p:txBody>
      </p:sp>
      <p:sp>
        <p:nvSpPr>
          <p:cNvPr id="5" name="Content Placeholder 4"/>
          <p:cNvSpPr>
            <a:spLocks noGrp="1"/>
          </p:cNvSpPr>
          <p:nvPr>
            <p:ph sz="half" idx="2"/>
          </p:nvPr>
        </p:nvSpPr>
        <p:spPr/>
        <p:txBody>
          <a:bodyPr>
            <a:normAutofit/>
          </a:bodyPr>
          <a:lstStyle/>
          <a:p>
            <a:r>
              <a:rPr lang="en-GB" dirty="0" smtClean="0"/>
              <a:t>TP: </a:t>
            </a:r>
            <a:r>
              <a:rPr lang="en-GB" dirty="0"/>
              <a:t>What is 5km in metres? 	</a:t>
            </a:r>
          </a:p>
          <a:p>
            <a:r>
              <a:rPr lang="en-GB" dirty="0" smtClean="0"/>
              <a:t>TP: What </a:t>
            </a:r>
            <a:r>
              <a:rPr lang="en-GB" dirty="0"/>
              <a:t>distance does Dad need to aim for by week 9 to be on track for the Run for Life? </a:t>
            </a:r>
            <a:r>
              <a:rPr lang="en-GB" i="1" dirty="0"/>
              <a:t>You can plot a line to the 5000m mark and read off the targets or calculate based on previous increases over time depending on ability </a:t>
            </a:r>
            <a:endParaRPr lang="en-GB" dirty="0"/>
          </a:p>
          <a:p>
            <a:endParaRPr lang="en-GB" dirty="0"/>
          </a:p>
        </p:txBody>
      </p:sp>
      <p:pic>
        <p:nvPicPr>
          <p:cNvPr id="6" name="Picture 5"/>
          <p:cNvPicPr>
            <a:picLocks noChangeAspect="1"/>
          </p:cNvPicPr>
          <p:nvPr/>
        </p:nvPicPr>
        <p:blipFill>
          <a:blip r:embed="rId2"/>
          <a:stretch>
            <a:fillRect/>
          </a:stretch>
        </p:blipFill>
        <p:spPr>
          <a:xfrm>
            <a:off x="274000" y="1424700"/>
            <a:ext cx="5745799" cy="5021820"/>
          </a:xfrm>
          <a:prstGeom prst="rect">
            <a:avLst/>
          </a:prstGeom>
        </p:spPr>
      </p:pic>
    </p:spTree>
    <p:extLst>
      <p:ext uri="{BB962C8B-B14F-4D97-AF65-F5344CB8AC3E}">
        <p14:creationId xmlns:p14="http://schemas.microsoft.com/office/powerpoint/2010/main" val="220787299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have healthy </a:t>
            </a:r>
            <a:r>
              <a:rPr lang="en-GB" dirty="0" smtClean="0"/>
              <a:t>aspirations</a:t>
            </a:r>
            <a:endParaRPr lang="en-GB" dirty="0"/>
          </a:p>
        </p:txBody>
      </p:sp>
      <p:sp>
        <p:nvSpPr>
          <p:cNvPr id="3" name="Content Placeholder 2"/>
          <p:cNvSpPr>
            <a:spLocks noGrp="1"/>
          </p:cNvSpPr>
          <p:nvPr>
            <p:ph sz="half" idx="1"/>
          </p:nvPr>
        </p:nvSpPr>
        <p:spPr/>
        <p:txBody>
          <a:bodyPr>
            <a:normAutofit/>
          </a:bodyPr>
          <a:lstStyle/>
          <a:p>
            <a:pPr marL="0" indent="0">
              <a:buNone/>
            </a:pPr>
            <a:r>
              <a:rPr lang="en-GB" dirty="0"/>
              <a:t>	</a:t>
            </a:r>
          </a:p>
          <a:p>
            <a:pPr marL="0" indent="0">
              <a:buNone/>
            </a:pPr>
            <a:endParaRPr lang="en-GB" sz="3200" dirty="0"/>
          </a:p>
        </p:txBody>
      </p:sp>
      <p:sp>
        <p:nvSpPr>
          <p:cNvPr id="5" name="Content Placeholder 4"/>
          <p:cNvSpPr>
            <a:spLocks noGrp="1"/>
          </p:cNvSpPr>
          <p:nvPr>
            <p:ph sz="half" idx="2"/>
          </p:nvPr>
        </p:nvSpPr>
        <p:spPr/>
        <p:txBody>
          <a:bodyPr>
            <a:normAutofit/>
          </a:bodyPr>
          <a:lstStyle/>
          <a:p>
            <a:r>
              <a:rPr lang="en-GB" dirty="0" smtClean="0"/>
              <a:t>TP: What </a:t>
            </a:r>
            <a:r>
              <a:rPr lang="en-GB" dirty="0"/>
              <a:t>happened to his running times in week 2? </a:t>
            </a:r>
          </a:p>
          <a:p>
            <a:r>
              <a:rPr lang="en-GB" dirty="0" smtClean="0"/>
              <a:t>TP: Why </a:t>
            </a:r>
            <a:r>
              <a:rPr lang="en-GB" dirty="0"/>
              <a:t>was this? (Dad’s relapse) </a:t>
            </a:r>
          </a:p>
          <a:p>
            <a:r>
              <a:rPr lang="en-GB" dirty="0" smtClean="0"/>
              <a:t>TP: Why </a:t>
            </a:r>
            <a:r>
              <a:rPr lang="en-GB" dirty="0"/>
              <a:t>do you think Dad can run further now he doesn’t smoke? 	</a:t>
            </a:r>
          </a:p>
          <a:p>
            <a:endParaRPr lang="en-GB" dirty="0"/>
          </a:p>
        </p:txBody>
      </p:sp>
      <p:pic>
        <p:nvPicPr>
          <p:cNvPr id="6" name="Picture 5"/>
          <p:cNvPicPr>
            <a:picLocks noChangeAspect="1"/>
          </p:cNvPicPr>
          <p:nvPr/>
        </p:nvPicPr>
        <p:blipFill>
          <a:blip r:embed="rId2"/>
          <a:stretch>
            <a:fillRect/>
          </a:stretch>
        </p:blipFill>
        <p:spPr>
          <a:xfrm>
            <a:off x="274000" y="1424700"/>
            <a:ext cx="5745799" cy="5021820"/>
          </a:xfrm>
          <a:prstGeom prst="rect">
            <a:avLst/>
          </a:prstGeom>
        </p:spPr>
      </p:pic>
    </p:spTree>
    <p:extLst>
      <p:ext uri="{BB962C8B-B14F-4D97-AF65-F5344CB8AC3E}">
        <p14:creationId xmlns:p14="http://schemas.microsoft.com/office/powerpoint/2010/main" val="95144560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have healthy </a:t>
            </a:r>
            <a:r>
              <a:rPr lang="en-GB" dirty="0" smtClean="0"/>
              <a:t>aspirations</a:t>
            </a:r>
            <a:endParaRPr lang="en-GB" dirty="0"/>
          </a:p>
        </p:txBody>
      </p:sp>
      <p:sp>
        <p:nvSpPr>
          <p:cNvPr id="3" name="Content Placeholder 2"/>
          <p:cNvSpPr>
            <a:spLocks noGrp="1"/>
          </p:cNvSpPr>
          <p:nvPr>
            <p:ph idx="1"/>
          </p:nvPr>
        </p:nvSpPr>
        <p:spPr/>
        <p:txBody>
          <a:bodyPr>
            <a:normAutofit fontScale="92500" lnSpcReduction="10000"/>
          </a:bodyPr>
          <a:lstStyle/>
          <a:p>
            <a:r>
              <a:rPr lang="en-GB" sz="3200" dirty="0" smtClean="0"/>
              <a:t>TASK: Plot </a:t>
            </a:r>
            <a:r>
              <a:rPr lang="en-GB" sz="3200" dirty="0"/>
              <a:t>their own chart to include milestones towards a goal - it would be great </a:t>
            </a:r>
            <a:r>
              <a:rPr lang="en-GB" sz="3200" dirty="0" smtClean="0"/>
              <a:t>if this </a:t>
            </a:r>
            <a:r>
              <a:rPr lang="en-GB" sz="3200" dirty="0"/>
              <a:t>was a health-related, aspirational goal</a:t>
            </a:r>
          </a:p>
          <a:p>
            <a:r>
              <a:rPr lang="en-GB" sz="3200" dirty="0"/>
              <a:t>Some suggestions are:</a:t>
            </a:r>
          </a:p>
          <a:p>
            <a:r>
              <a:rPr lang="en-GB" sz="3200" dirty="0" smtClean="0"/>
              <a:t>Drink </a:t>
            </a:r>
            <a:r>
              <a:rPr lang="en-GB" sz="3200" dirty="0"/>
              <a:t>4 glasses of water per day, building up slowly</a:t>
            </a:r>
          </a:p>
          <a:p>
            <a:r>
              <a:rPr lang="en-GB" sz="3200" dirty="0" smtClean="0"/>
              <a:t>Eat </a:t>
            </a:r>
            <a:r>
              <a:rPr lang="en-GB" sz="3200" dirty="0"/>
              <a:t>5 portions of fruit and vegetables a day</a:t>
            </a:r>
          </a:p>
          <a:p>
            <a:r>
              <a:rPr lang="en-GB" sz="3200" dirty="0" smtClean="0"/>
              <a:t>Work </a:t>
            </a:r>
            <a:r>
              <a:rPr lang="en-GB" sz="3200" dirty="0"/>
              <a:t>up to doing 60 minutes of activity per day that puffs you out, such as bunny </a:t>
            </a:r>
            <a:r>
              <a:rPr lang="en-GB" sz="3200" dirty="0" smtClean="0"/>
              <a:t>hops or </a:t>
            </a:r>
            <a:r>
              <a:rPr lang="en-GB" sz="3200" dirty="0"/>
              <a:t>running on the spot</a:t>
            </a:r>
          </a:p>
          <a:p>
            <a:r>
              <a:rPr lang="en-GB" sz="3200" dirty="0" smtClean="0"/>
              <a:t>In </a:t>
            </a:r>
            <a:r>
              <a:rPr lang="en-GB" sz="3200" dirty="0"/>
              <a:t>each case make sure the children set realistic safe starting points, goals and </a:t>
            </a:r>
            <a:r>
              <a:rPr lang="en-GB" sz="3200" dirty="0" smtClean="0"/>
              <a:t>milestones over </a:t>
            </a:r>
            <a:r>
              <a:rPr lang="en-GB" sz="3200" dirty="0"/>
              <a:t>a period of time</a:t>
            </a:r>
          </a:p>
        </p:txBody>
      </p:sp>
    </p:spTree>
    <p:extLst>
      <p:ext uri="{BB962C8B-B14F-4D97-AF65-F5344CB8AC3E}">
        <p14:creationId xmlns:p14="http://schemas.microsoft.com/office/powerpoint/2010/main" val="159898871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have healthy </a:t>
            </a:r>
            <a:r>
              <a:rPr lang="en-GB" dirty="0" smtClean="0"/>
              <a:t>aspirations</a:t>
            </a:r>
            <a:endParaRPr lang="en-GB" dirty="0"/>
          </a:p>
        </p:txBody>
      </p:sp>
      <p:sp>
        <p:nvSpPr>
          <p:cNvPr id="3" name="Content Placeholder 2"/>
          <p:cNvSpPr>
            <a:spLocks noGrp="1"/>
          </p:cNvSpPr>
          <p:nvPr>
            <p:ph idx="1"/>
          </p:nvPr>
        </p:nvSpPr>
        <p:spPr/>
        <p:txBody>
          <a:bodyPr>
            <a:normAutofit/>
          </a:bodyPr>
          <a:lstStyle/>
          <a:p>
            <a:pPr marL="0" indent="0">
              <a:buNone/>
            </a:pPr>
            <a:r>
              <a:rPr lang="en-GB" sz="3200" b="1" u="sng" dirty="0" smtClean="0"/>
              <a:t>ACTIVITY</a:t>
            </a:r>
          </a:p>
          <a:p>
            <a:r>
              <a:rPr lang="en-GB" sz="3200" dirty="0"/>
              <a:t>Plot their own chart to include milestones towards a goal - it would be great if this was a health-related, aspirational goal</a:t>
            </a:r>
          </a:p>
          <a:p>
            <a:endParaRPr lang="en-GB" sz="3200" dirty="0"/>
          </a:p>
        </p:txBody>
      </p:sp>
    </p:spTree>
    <p:extLst>
      <p:ext uri="{BB962C8B-B14F-4D97-AF65-F5344CB8AC3E}">
        <p14:creationId xmlns:p14="http://schemas.microsoft.com/office/powerpoint/2010/main" val="265937022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REFLECTION - LO</a:t>
            </a:r>
            <a:r>
              <a:rPr lang="en-GB" dirty="0"/>
              <a:t>: To have healthy </a:t>
            </a:r>
            <a:r>
              <a:rPr lang="en-GB" dirty="0" smtClean="0"/>
              <a:t>aspirations</a:t>
            </a:r>
            <a:endParaRPr lang="en-GB" dirty="0"/>
          </a:p>
        </p:txBody>
      </p:sp>
      <p:sp>
        <p:nvSpPr>
          <p:cNvPr id="3" name="Content Placeholder 2"/>
          <p:cNvSpPr>
            <a:spLocks noGrp="1"/>
          </p:cNvSpPr>
          <p:nvPr>
            <p:ph idx="1"/>
          </p:nvPr>
        </p:nvSpPr>
        <p:spPr/>
        <p:txBody>
          <a:bodyPr>
            <a:normAutofit fontScale="92500"/>
          </a:bodyPr>
          <a:lstStyle/>
          <a:p>
            <a:r>
              <a:rPr lang="en-GB" sz="3200" dirty="0" smtClean="0"/>
              <a:t>TP: What could the </a:t>
            </a:r>
            <a:r>
              <a:rPr lang="en-GB" sz="3200" dirty="0"/>
              <a:t>impact of negative health choices on </a:t>
            </a:r>
            <a:r>
              <a:rPr lang="en-GB" sz="3200" dirty="0" smtClean="0"/>
              <a:t>your goal be?  What could the negative health choices be that stop you achieving this?</a:t>
            </a:r>
            <a:endParaRPr lang="en-GB" sz="3200" dirty="0"/>
          </a:p>
          <a:p>
            <a:endParaRPr lang="en-GB" sz="3200" dirty="0" smtClean="0"/>
          </a:p>
          <a:p>
            <a:r>
              <a:rPr lang="en-GB" sz="3200" dirty="0" smtClean="0"/>
              <a:t>TP: Imagine your </a:t>
            </a:r>
            <a:r>
              <a:rPr lang="en-GB" sz="3200" dirty="0"/>
              <a:t>future, when </a:t>
            </a:r>
            <a:r>
              <a:rPr lang="en-GB" sz="3200" dirty="0" smtClean="0"/>
              <a:t>you </a:t>
            </a:r>
            <a:r>
              <a:rPr lang="en-GB" sz="3200" dirty="0"/>
              <a:t>are grown up, and what </a:t>
            </a:r>
            <a:r>
              <a:rPr lang="en-GB" sz="3200" dirty="0" smtClean="0"/>
              <a:t>you  </a:t>
            </a:r>
            <a:r>
              <a:rPr lang="en-GB" sz="3200" dirty="0"/>
              <a:t>could </a:t>
            </a:r>
            <a:r>
              <a:rPr lang="en-GB" sz="3200" dirty="0" smtClean="0"/>
              <a:t>achieve longer </a:t>
            </a:r>
            <a:r>
              <a:rPr lang="en-GB" sz="3200" dirty="0"/>
              <a:t>term if they keep going on their </a:t>
            </a:r>
            <a:r>
              <a:rPr lang="en-GB" sz="3200" dirty="0" smtClean="0"/>
              <a:t>goals</a:t>
            </a:r>
          </a:p>
          <a:p>
            <a:endParaRPr lang="en-GB" sz="3200" dirty="0"/>
          </a:p>
          <a:p>
            <a:r>
              <a:rPr lang="en-GB" sz="3200" dirty="0" smtClean="0"/>
              <a:t>TP: How </a:t>
            </a:r>
            <a:r>
              <a:rPr lang="en-GB" sz="3200" dirty="0"/>
              <a:t>might smoking or alcohol / drugs affect those achievements?</a:t>
            </a:r>
          </a:p>
        </p:txBody>
      </p:sp>
    </p:spTree>
    <p:extLst>
      <p:ext uri="{BB962C8B-B14F-4D97-AF65-F5344CB8AC3E}">
        <p14:creationId xmlns:p14="http://schemas.microsoft.com/office/powerpoint/2010/main" val="268787902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Science – Forces Lesson 2</a:t>
            </a:r>
            <a:endParaRPr lang="en-GB" dirty="0"/>
          </a:p>
        </p:txBody>
      </p:sp>
      <p:sp>
        <p:nvSpPr>
          <p:cNvPr id="5" name="Subtitle 4"/>
          <p:cNvSpPr>
            <a:spLocks noGrp="1"/>
          </p:cNvSpPr>
          <p:nvPr>
            <p:ph type="subTitle" idx="1"/>
          </p:nvPr>
        </p:nvSpPr>
        <p:spPr/>
        <p:txBody>
          <a:bodyPr/>
          <a:lstStyle/>
          <a:p>
            <a:r>
              <a:rPr lang="en-GB" dirty="0" smtClean="0"/>
              <a:t>Read the slides and do the activities</a:t>
            </a:r>
            <a:endParaRPr lang="en-GB" dirty="0"/>
          </a:p>
        </p:txBody>
      </p:sp>
    </p:spTree>
    <p:extLst>
      <p:ext uri="{BB962C8B-B14F-4D97-AF65-F5344CB8AC3E}">
        <p14:creationId xmlns:p14="http://schemas.microsoft.com/office/powerpoint/2010/main" val="308974655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LO: To explore the effect that gravity has on objects and how the first theory of gravity was developed. </a:t>
            </a:r>
            <a:endParaRPr lang="en-GB" sz="3600" dirty="0"/>
          </a:p>
        </p:txBody>
      </p:sp>
      <p:sp>
        <p:nvSpPr>
          <p:cNvPr id="3" name="Content Placeholder 2"/>
          <p:cNvSpPr>
            <a:spLocks noGrp="1"/>
          </p:cNvSpPr>
          <p:nvPr>
            <p:ph idx="1"/>
          </p:nvPr>
        </p:nvSpPr>
        <p:spPr/>
        <p:txBody>
          <a:bodyPr>
            <a:normAutofit/>
          </a:bodyPr>
          <a:lstStyle/>
          <a:p>
            <a:r>
              <a:rPr lang="en-GB" sz="3200" dirty="0" smtClean="0"/>
              <a:t>Science Quiz</a:t>
            </a:r>
          </a:p>
          <a:p>
            <a:endParaRPr lang="en-GB" sz="3200" dirty="0"/>
          </a:p>
          <a:p>
            <a:r>
              <a:rPr lang="en-GB" sz="3200" dirty="0" smtClean="0"/>
              <a:t>Forces Fact Sheet</a:t>
            </a:r>
          </a:p>
          <a:p>
            <a:pPr marL="0" indent="0">
              <a:buNone/>
            </a:pPr>
            <a:r>
              <a:rPr lang="en-GB" sz="3200" dirty="0" smtClean="0"/>
              <a:t>TP:  Look at what a force is, gravity and air resistance.  Using the facts, can you ask questions that will require the facts as an answer</a:t>
            </a:r>
            <a:r>
              <a:rPr lang="en-GB" sz="3200" dirty="0" smtClean="0"/>
              <a:t>?</a:t>
            </a:r>
          </a:p>
          <a:p>
            <a:pPr marL="0" indent="0">
              <a:buNone/>
            </a:pPr>
            <a:endParaRPr lang="en-GB" sz="3200" dirty="0"/>
          </a:p>
          <a:p>
            <a:pPr marL="0" indent="0">
              <a:buNone/>
            </a:pPr>
            <a:r>
              <a:rPr lang="en-GB" sz="3200" dirty="0" smtClean="0"/>
              <a:t>You will need the Gravity presentation for this</a:t>
            </a:r>
            <a:endParaRPr lang="en-GB" sz="3200" dirty="0"/>
          </a:p>
        </p:txBody>
      </p:sp>
    </p:spTree>
    <p:extLst>
      <p:ext uri="{BB962C8B-B14F-4D97-AF65-F5344CB8AC3E}">
        <p14:creationId xmlns:p14="http://schemas.microsoft.com/office/powerpoint/2010/main" val="180971141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LO: To explore the effect that gravity has on objects and how the first theory of gravity was developed. </a:t>
            </a:r>
            <a:endParaRPr lang="en-GB" sz="3600" dirty="0"/>
          </a:p>
        </p:txBody>
      </p:sp>
      <p:sp>
        <p:nvSpPr>
          <p:cNvPr id="3" name="Content Placeholder 2"/>
          <p:cNvSpPr>
            <a:spLocks noGrp="1"/>
          </p:cNvSpPr>
          <p:nvPr>
            <p:ph idx="1"/>
          </p:nvPr>
        </p:nvSpPr>
        <p:spPr/>
        <p:txBody>
          <a:bodyPr>
            <a:normAutofit fontScale="92500" lnSpcReduction="10000"/>
          </a:bodyPr>
          <a:lstStyle/>
          <a:p>
            <a:pPr marL="0" indent="0">
              <a:buNone/>
            </a:pPr>
            <a:r>
              <a:rPr lang="en-GB" sz="3200" b="1" u="sng" dirty="0" smtClean="0"/>
              <a:t>Activity</a:t>
            </a:r>
          </a:p>
          <a:p>
            <a:r>
              <a:rPr lang="en-GB" sz="3200" dirty="0" smtClean="0"/>
              <a:t>Children to predict if they think there will be a link between mass and weight when they measure the mass and weight of an object.  They will then need to measure and record the mass and weight of objects.  Conclusions of link will be discussed and then they will record their conclusions.</a:t>
            </a:r>
          </a:p>
          <a:p>
            <a:endParaRPr lang="en-GB" sz="3200" dirty="0" smtClean="0"/>
          </a:p>
          <a:p>
            <a:r>
              <a:rPr lang="en-GB" sz="3200" dirty="0" smtClean="0"/>
              <a:t>Do the 1 star sheet.</a:t>
            </a:r>
          </a:p>
          <a:p>
            <a:r>
              <a:rPr lang="en-GB" sz="3200" dirty="0" smtClean="0"/>
              <a:t>Children working from home.  Fill in the passage with the missing words.</a:t>
            </a:r>
            <a:endParaRPr lang="en-GB" sz="3200" dirty="0"/>
          </a:p>
        </p:txBody>
      </p:sp>
    </p:spTree>
    <p:extLst>
      <p:ext uri="{BB962C8B-B14F-4D97-AF65-F5344CB8AC3E}">
        <p14:creationId xmlns:p14="http://schemas.microsoft.com/office/powerpoint/2010/main" val="236382636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47A8ED33-5789-4B06-BF47-3F5F22B99D1D}"/>
              </a:ext>
            </a:extLst>
          </p:cNvPr>
          <p:cNvPicPr>
            <a:picLocks noChangeAspect="1"/>
          </p:cNvPicPr>
          <p:nvPr/>
        </p:nvPicPr>
        <p:blipFill rotWithShape="1">
          <a:blip r:embed="rId2">
            <a:extLst>
              <a:ext uri="{28A0092B-C50C-407E-A947-70E740481C1C}">
                <a14:useLocalDpi xmlns:a14="http://schemas.microsoft.com/office/drawing/2010/main"/>
              </a:ext>
            </a:extLst>
          </a:blip>
          <a:srcRect l="4862" t="-17399" r="5046" b="21569"/>
          <a:stretch/>
        </p:blipFill>
        <p:spPr>
          <a:xfrm>
            <a:off x="1968618" y="226504"/>
            <a:ext cx="8237989" cy="6187639"/>
          </a:xfrm>
          <a:prstGeom prst="roundRect">
            <a:avLst>
              <a:gd name="adj" fmla="val 2702"/>
            </a:avLst>
          </a:prstGeom>
        </p:spPr>
      </p:pic>
      <p:sp>
        <p:nvSpPr>
          <p:cNvPr id="12" name="Rectangle 11"/>
          <p:cNvSpPr/>
          <p:nvPr/>
        </p:nvSpPr>
        <p:spPr>
          <a:xfrm>
            <a:off x="2279651" y="765176"/>
            <a:ext cx="7632699" cy="584775"/>
          </a:xfrm>
          <a:prstGeom prst="rect">
            <a:avLst/>
          </a:prstGeom>
        </p:spPr>
        <p:txBody>
          <a:bodyPr wrap="square">
            <a:spAutoFit/>
          </a:bodyPr>
          <a:lstStyle/>
          <a:p>
            <a:pPr algn="ctr"/>
            <a:r>
              <a:rPr lang="en-GB" sz="3200" b="1" dirty="0">
                <a:latin typeface="+mj-lt"/>
              </a:rPr>
              <a:t>Finding a Link</a:t>
            </a:r>
          </a:p>
        </p:txBody>
      </p:sp>
      <p:grpSp>
        <p:nvGrpSpPr>
          <p:cNvPr id="18" name="ICONS"/>
          <p:cNvGrpSpPr/>
          <p:nvPr/>
        </p:nvGrpSpPr>
        <p:grpSpPr>
          <a:xfrm>
            <a:off x="9004751" y="621486"/>
            <a:ext cx="1238498" cy="864000"/>
            <a:chOff x="7480751" y="621486"/>
            <a:chExt cx="1238498" cy="864000"/>
          </a:xfrm>
        </p:grpSpPr>
        <p:pic>
          <p:nvPicPr>
            <p:cNvPr id="24" name="Assessment" hidden="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7480751" y="621486"/>
              <a:ext cx="1238498" cy="864000"/>
            </a:xfrm>
            <a:prstGeom prst="rect">
              <a:avLst/>
            </a:prstGeom>
          </p:spPr>
        </p:pic>
      </p:grpSp>
      <p:sp>
        <p:nvSpPr>
          <p:cNvPr id="7" name="Arc 6">
            <a:extLst>
              <a:ext uri="{FF2B5EF4-FFF2-40B4-BE49-F238E27FC236}">
                <a16:creationId xmlns:a16="http://schemas.microsoft.com/office/drawing/2014/main" id="{4C5198B5-A164-4570-8168-38893E080D39}"/>
              </a:ext>
            </a:extLst>
          </p:cNvPr>
          <p:cNvSpPr/>
          <p:nvPr/>
        </p:nvSpPr>
        <p:spPr>
          <a:xfrm rot="3382285">
            <a:off x="2062634" y="2558925"/>
            <a:ext cx="1658215" cy="2085559"/>
          </a:xfrm>
          <a:prstGeom prst="arc">
            <a:avLst/>
          </a:prstGeom>
          <a:ln w="57150">
            <a:solidFill>
              <a:srgbClr val="FFE00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pic>
        <p:nvPicPr>
          <p:cNvPr id="30" name="Picture 29">
            <a:extLst>
              <a:ext uri="{FF2B5EF4-FFF2-40B4-BE49-F238E27FC236}">
                <a16:creationId xmlns:a16="http://schemas.microsoft.com/office/drawing/2014/main" id="{BFEBE335-EE70-47DE-B4C0-5117CA3FCB75}"/>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t="-1" b="59594"/>
          <a:stretch/>
        </p:blipFill>
        <p:spPr>
          <a:xfrm>
            <a:off x="2033632" y="3877171"/>
            <a:ext cx="1774141" cy="2535703"/>
          </a:xfrm>
          <a:prstGeom prst="rect">
            <a:avLst/>
          </a:prstGeom>
        </p:spPr>
      </p:pic>
      <p:sp>
        <p:nvSpPr>
          <p:cNvPr id="2" name="Rectangle 1">
            <a:extLst>
              <a:ext uri="{FF2B5EF4-FFF2-40B4-BE49-F238E27FC236}">
                <a16:creationId xmlns:a16="http://schemas.microsoft.com/office/drawing/2014/main" id="{AB629426-35D8-42A5-8953-80F9E882824C}"/>
              </a:ext>
            </a:extLst>
          </p:cNvPr>
          <p:cNvSpPr/>
          <p:nvPr/>
        </p:nvSpPr>
        <p:spPr>
          <a:xfrm>
            <a:off x="2215115" y="1753759"/>
            <a:ext cx="1531089" cy="2070439"/>
          </a:xfrm>
          <a:prstGeom prst="rect">
            <a:avLst/>
          </a:prstGeom>
          <a:solidFill>
            <a:srgbClr val="F7BB9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buFont typeface="Arial" panose="020B0604020202020204" pitchFamily="34" charset="0"/>
              <a:buNone/>
            </a:pPr>
            <a:r>
              <a:rPr lang="en-GB" altLang="en-US" dirty="0">
                <a:solidFill>
                  <a:sysClr val="windowText" lastClr="000000"/>
                </a:solidFill>
              </a:rPr>
              <a:t>Did you notice a link between each object’s </a:t>
            </a:r>
            <a:r>
              <a:rPr lang="en-GB" altLang="en-US" b="1" dirty="0">
                <a:solidFill>
                  <a:sysClr val="windowText" lastClr="000000"/>
                </a:solidFill>
              </a:rPr>
              <a:t>weight</a:t>
            </a:r>
            <a:r>
              <a:rPr lang="en-GB" altLang="en-US" dirty="0">
                <a:solidFill>
                  <a:sysClr val="windowText" lastClr="000000"/>
                </a:solidFill>
              </a:rPr>
              <a:t> and its </a:t>
            </a:r>
            <a:r>
              <a:rPr lang="en-GB" altLang="en-US" b="1" dirty="0">
                <a:solidFill>
                  <a:sysClr val="windowText" lastClr="000000"/>
                </a:solidFill>
              </a:rPr>
              <a:t>mass</a:t>
            </a:r>
            <a:r>
              <a:rPr lang="en-GB" altLang="en-US" dirty="0">
                <a:solidFill>
                  <a:sysClr val="windowText" lastClr="000000"/>
                </a:solidFill>
              </a:rPr>
              <a:t>?</a:t>
            </a:r>
          </a:p>
        </p:txBody>
      </p:sp>
      <p:sp>
        <p:nvSpPr>
          <p:cNvPr id="37" name="Arc 36">
            <a:extLst>
              <a:ext uri="{FF2B5EF4-FFF2-40B4-BE49-F238E27FC236}">
                <a16:creationId xmlns:a16="http://schemas.microsoft.com/office/drawing/2014/main" id="{DEC0E11E-1466-47E3-A017-2567C640E582}"/>
              </a:ext>
            </a:extLst>
          </p:cNvPr>
          <p:cNvSpPr/>
          <p:nvPr/>
        </p:nvSpPr>
        <p:spPr>
          <a:xfrm rot="3176757">
            <a:off x="3964085" y="2584121"/>
            <a:ext cx="1948157" cy="1948157"/>
          </a:xfrm>
          <a:prstGeom prst="arc">
            <a:avLst/>
          </a:prstGeom>
          <a:ln w="57150">
            <a:solidFill>
              <a:srgbClr val="FFE00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8" name="Arc 37">
            <a:extLst>
              <a:ext uri="{FF2B5EF4-FFF2-40B4-BE49-F238E27FC236}">
                <a16:creationId xmlns:a16="http://schemas.microsoft.com/office/drawing/2014/main" id="{2F9F8575-C4DF-4AC3-B64E-1DD588C4E1C2}"/>
              </a:ext>
            </a:extLst>
          </p:cNvPr>
          <p:cNvSpPr/>
          <p:nvPr/>
        </p:nvSpPr>
        <p:spPr>
          <a:xfrm rot="12742858">
            <a:off x="6228349" y="2604171"/>
            <a:ext cx="1948157" cy="1948157"/>
          </a:xfrm>
          <a:prstGeom prst="arc">
            <a:avLst/>
          </a:prstGeom>
          <a:ln w="57150">
            <a:solidFill>
              <a:srgbClr val="FFE00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9" name="Arc 38">
            <a:extLst>
              <a:ext uri="{FF2B5EF4-FFF2-40B4-BE49-F238E27FC236}">
                <a16:creationId xmlns:a16="http://schemas.microsoft.com/office/drawing/2014/main" id="{B7310001-724B-4620-9037-5BE6EB737D08}"/>
              </a:ext>
            </a:extLst>
          </p:cNvPr>
          <p:cNvSpPr/>
          <p:nvPr/>
        </p:nvSpPr>
        <p:spPr>
          <a:xfrm rot="12742858">
            <a:off x="8282474" y="2421097"/>
            <a:ext cx="2314305" cy="2314305"/>
          </a:xfrm>
          <a:prstGeom prst="arc">
            <a:avLst/>
          </a:prstGeom>
          <a:ln w="57150">
            <a:solidFill>
              <a:srgbClr val="FFE00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pic>
        <p:nvPicPr>
          <p:cNvPr id="31" name="Picture 30">
            <a:extLst>
              <a:ext uri="{FF2B5EF4-FFF2-40B4-BE49-F238E27FC236}">
                <a16:creationId xmlns:a16="http://schemas.microsoft.com/office/drawing/2014/main" id="{FA1D4313-D776-4307-AE4C-A3FEA0C5B5F6}"/>
              </a:ext>
            </a:extLst>
          </p:cNvPr>
          <p:cNvPicPr>
            <a:picLocks noChangeAspect="1"/>
          </p:cNvPicPr>
          <p:nvPr/>
        </p:nvPicPr>
        <p:blipFill rotWithShape="1">
          <a:blip r:embed="rId11" cstate="print">
            <a:extLst>
              <a:ext uri="{28A0092B-C50C-407E-A947-70E740481C1C}">
                <a14:useLocalDpi xmlns:a14="http://schemas.microsoft.com/office/drawing/2010/main"/>
              </a:ext>
            </a:extLst>
          </a:blip>
          <a:srcRect b="61385"/>
          <a:stretch/>
        </p:blipFill>
        <p:spPr>
          <a:xfrm>
            <a:off x="4012475" y="3764699"/>
            <a:ext cx="2151655" cy="2648177"/>
          </a:xfrm>
          <a:prstGeom prst="rect">
            <a:avLst/>
          </a:prstGeom>
        </p:spPr>
      </p:pic>
      <p:sp>
        <p:nvSpPr>
          <p:cNvPr id="34" name="Rectangle 33">
            <a:extLst>
              <a:ext uri="{FF2B5EF4-FFF2-40B4-BE49-F238E27FC236}">
                <a16:creationId xmlns:a16="http://schemas.microsoft.com/office/drawing/2014/main" id="{E9BC13A0-CD9E-4AB1-BD21-F3F9A4453A4F}"/>
              </a:ext>
            </a:extLst>
          </p:cNvPr>
          <p:cNvSpPr/>
          <p:nvPr/>
        </p:nvSpPr>
        <p:spPr>
          <a:xfrm>
            <a:off x="4265171" y="1753759"/>
            <a:ext cx="1531089" cy="1807535"/>
          </a:xfrm>
          <a:prstGeom prst="rect">
            <a:avLst/>
          </a:prstGeom>
          <a:solidFill>
            <a:srgbClr val="F7BB9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buFont typeface="Arial" panose="020B0604020202020204" pitchFamily="34" charset="0"/>
              <a:buNone/>
            </a:pPr>
            <a:r>
              <a:rPr lang="en-GB" altLang="en-US" dirty="0">
                <a:solidFill>
                  <a:schemeClr val="tx1"/>
                </a:solidFill>
              </a:rPr>
              <a:t>Talk to a partner about the link you spotted.</a:t>
            </a:r>
          </a:p>
        </p:txBody>
      </p:sp>
      <p:pic>
        <p:nvPicPr>
          <p:cNvPr id="33" name="Picture 32">
            <a:extLst>
              <a:ext uri="{FF2B5EF4-FFF2-40B4-BE49-F238E27FC236}">
                <a16:creationId xmlns:a16="http://schemas.microsoft.com/office/drawing/2014/main" id="{A4DBAB08-A64D-4C5A-AC0B-11362508C8B2}"/>
              </a:ext>
            </a:extLst>
          </p:cNvPr>
          <p:cNvPicPr>
            <a:picLocks noChangeAspect="1"/>
          </p:cNvPicPr>
          <p:nvPr/>
        </p:nvPicPr>
        <p:blipFill rotWithShape="1">
          <a:blip r:embed="rId12" cstate="print">
            <a:extLst>
              <a:ext uri="{28A0092B-C50C-407E-A947-70E740481C1C}">
                <a14:useLocalDpi xmlns:a14="http://schemas.microsoft.com/office/drawing/2010/main"/>
              </a:ext>
            </a:extLst>
          </a:blip>
          <a:srcRect l="27139" b="63026"/>
          <a:stretch/>
        </p:blipFill>
        <p:spPr>
          <a:xfrm>
            <a:off x="6241381" y="3877172"/>
            <a:ext cx="1781714" cy="2535703"/>
          </a:xfrm>
          <a:prstGeom prst="rect">
            <a:avLst/>
          </a:prstGeom>
        </p:spPr>
      </p:pic>
      <p:sp>
        <p:nvSpPr>
          <p:cNvPr id="35" name="Rectangle 34">
            <a:extLst>
              <a:ext uri="{FF2B5EF4-FFF2-40B4-BE49-F238E27FC236}">
                <a16:creationId xmlns:a16="http://schemas.microsoft.com/office/drawing/2014/main" id="{29E1AFC2-B3F4-430C-B7F9-F3437739011A}"/>
              </a:ext>
            </a:extLst>
          </p:cNvPr>
          <p:cNvSpPr/>
          <p:nvPr/>
        </p:nvSpPr>
        <p:spPr>
          <a:xfrm>
            <a:off x="6347125" y="1753759"/>
            <a:ext cx="1531089" cy="1807535"/>
          </a:xfrm>
          <a:prstGeom prst="rect">
            <a:avLst/>
          </a:prstGeom>
          <a:solidFill>
            <a:srgbClr val="F7BB9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buFont typeface="Arial" panose="020B0604020202020204" pitchFamily="34" charset="0"/>
              <a:buNone/>
            </a:pPr>
            <a:r>
              <a:rPr lang="en-GB" altLang="en-US" dirty="0">
                <a:solidFill>
                  <a:schemeClr val="tx1"/>
                </a:solidFill>
              </a:rPr>
              <a:t>Did they see a similar link?</a:t>
            </a:r>
          </a:p>
        </p:txBody>
      </p:sp>
      <p:pic>
        <p:nvPicPr>
          <p:cNvPr id="32" name="Picture 31">
            <a:extLst>
              <a:ext uri="{FF2B5EF4-FFF2-40B4-BE49-F238E27FC236}">
                <a16:creationId xmlns:a16="http://schemas.microsoft.com/office/drawing/2014/main" id="{76B08106-2E46-4CA5-85FD-23D06E8E85FB}"/>
              </a:ext>
            </a:extLst>
          </p:cNvPr>
          <p:cNvPicPr>
            <a:picLocks noChangeAspect="1"/>
          </p:cNvPicPr>
          <p:nvPr/>
        </p:nvPicPr>
        <p:blipFill rotWithShape="1">
          <a:blip r:embed="rId13" cstate="print">
            <a:extLst>
              <a:ext uri="{28A0092B-C50C-407E-A947-70E740481C1C}">
                <a14:useLocalDpi xmlns:a14="http://schemas.microsoft.com/office/drawing/2010/main"/>
              </a:ext>
            </a:extLst>
          </a:blip>
          <a:srcRect b="61423"/>
          <a:stretch/>
        </p:blipFill>
        <p:spPr>
          <a:xfrm>
            <a:off x="8084984" y="3767284"/>
            <a:ext cx="2063950" cy="2645590"/>
          </a:xfrm>
          <a:prstGeom prst="rect">
            <a:avLst/>
          </a:prstGeom>
        </p:spPr>
      </p:pic>
      <p:sp>
        <p:nvSpPr>
          <p:cNvPr id="36" name="Rectangle 35">
            <a:extLst>
              <a:ext uri="{FF2B5EF4-FFF2-40B4-BE49-F238E27FC236}">
                <a16:creationId xmlns:a16="http://schemas.microsoft.com/office/drawing/2014/main" id="{BFA23F0C-A03A-4A38-9A09-389AAF1BA6F9}"/>
              </a:ext>
            </a:extLst>
          </p:cNvPr>
          <p:cNvSpPr/>
          <p:nvPr/>
        </p:nvSpPr>
        <p:spPr>
          <a:xfrm>
            <a:off x="8439716" y="1753759"/>
            <a:ext cx="1531089" cy="1807535"/>
          </a:xfrm>
          <a:prstGeom prst="rect">
            <a:avLst/>
          </a:prstGeom>
          <a:solidFill>
            <a:srgbClr val="F7BB9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buFont typeface="Arial" panose="020B0604020202020204" pitchFamily="34" charset="0"/>
              <a:buNone/>
            </a:pPr>
            <a:r>
              <a:rPr lang="en-GB" altLang="en-US" dirty="0">
                <a:solidFill>
                  <a:schemeClr val="tx1"/>
                </a:solidFill>
              </a:rPr>
              <a:t>Can you explain any results that don’t follow this link?</a:t>
            </a:r>
          </a:p>
        </p:txBody>
      </p:sp>
    </p:spTree>
    <p:extLst>
      <p:ext uri="{BB962C8B-B14F-4D97-AF65-F5344CB8AC3E}">
        <p14:creationId xmlns:p14="http://schemas.microsoft.com/office/powerpoint/2010/main" val="2040463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5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ppt_x"/>
                                          </p:val>
                                        </p:tav>
                                        <p:tav tm="100000">
                                          <p:val>
                                            <p:strVal val="#ppt_x"/>
                                          </p:val>
                                        </p:tav>
                                      </p:tavLst>
                                    </p:anim>
                                    <p:anim calcmode="lin" valueType="num">
                                      <p:cBhvr additive="base">
                                        <p:cTn id="12" dur="500" fill="hold"/>
                                        <p:tgtEl>
                                          <p:spTgt spid="31"/>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500" fill="hold"/>
                                        <p:tgtEl>
                                          <p:spTgt spid="33"/>
                                        </p:tgtEl>
                                        <p:attrNameLst>
                                          <p:attrName>ppt_x</p:attrName>
                                        </p:attrNameLst>
                                      </p:cBhvr>
                                      <p:tavLst>
                                        <p:tav tm="0">
                                          <p:val>
                                            <p:strVal val="#ppt_x"/>
                                          </p:val>
                                        </p:tav>
                                        <p:tav tm="100000">
                                          <p:val>
                                            <p:strVal val="#ppt_x"/>
                                          </p:val>
                                        </p:tav>
                                      </p:tavLst>
                                    </p:anim>
                                    <p:anim calcmode="lin" valueType="num">
                                      <p:cBhvr additive="base">
                                        <p:cTn id="16" dur="500" fill="hold"/>
                                        <p:tgtEl>
                                          <p:spTgt spid="33"/>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75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ppt_x"/>
                                          </p:val>
                                        </p:tav>
                                        <p:tav tm="100000">
                                          <p:val>
                                            <p:strVal val="#ppt_x"/>
                                          </p:val>
                                        </p:tav>
                                      </p:tavLst>
                                    </p:anim>
                                    <p:anim calcmode="lin" valueType="num">
                                      <p:cBhvr additive="base">
                                        <p:cTn id="20"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down)">
                                      <p:cBhvr>
                                        <p:cTn id="25" dur="500"/>
                                        <p:tgtEl>
                                          <p:spTgt spid="7"/>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500"/>
                                        <p:tgtEl>
                                          <p:spTgt spid="2"/>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37"/>
                                        </p:tgtEl>
                                        <p:attrNameLst>
                                          <p:attrName>style.visibility</p:attrName>
                                        </p:attrNameLst>
                                      </p:cBhvr>
                                      <p:to>
                                        <p:strVal val="visible"/>
                                      </p:to>
                                    </p:set>
                                    <p:animEffect transition="in" filter="wipe(down)">
                                      <p:cBhvr>
                                        <p:cTn id="34" dur="500"/>
                                        <p:tgtEl>
                                          <p:spTgt spid="37"/>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fade">
                                      <p:cBhvr>
                                        <p:cTn id="38" dur="500"/>
                                        <p:tgtEl>
                                          <p:spTgt spid="34"/>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down)">
                                      <p:cBhvr>
                                        <p:cTn id="43" dur="500"/>
                                        <p:tgtEl>
                                          <p:spTgt spid="38"/>
                                        </p:tgtEl>
                                      </p:cBhvr>
                                    </p:animEffect>
                                  </p:childTnLst>
                                </p:cTn>
                              </p:par>
                            </p:childTnLst>
                          </p:cTn>
                        </p:par>
                        <p:par>
                          <p:cTn id="44" fill="hold">
                            <p:stCondLst>
                              <p:cond delay="500"/>
                            </p:stCondLst>
                            <p:childTnLst>
                              <p:par>
                                <p:cTn id="45" presetID="10" presetClass="entr" presetSubtype="0" fill="hold" grpId="0" nodeType="after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fade">
                                      <p:cBhvr>
                                        <p:cTn id="47" dur="500"/>
                                        <p:tgtEl>
                                          <p:spTgt spid="35"/>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wipe(down)">
                                      <p:cBhvr>
                                        <p:cTn id="52" dur="500"/>
                                        <p:tgtEl>
                                          <p:spTgt spid="39"/>
                                        </p:tgtEl>
                                      </p:cBhvr>
                                    </p:animEffect>
                                  </p:childTnLst>
                                </p:cTn>
                              </p:par>
                            </p:childTnLst>
                          </p:cTn>
                        </p:par>
                        <p:par>
                          <p:cTn id="53" fill="hold">
                            <p:stCondLst>
                              <p:cond delay="500"/>
                            </p:stCondLst>
                            <p:childTnLst>
                              <p:par>
                                <p:cTn id="54" presetID="10" presetClass="entr" presetSubtype="0" fill="hold" grpId="0" nodeType="afterEffect">
                                  <p:stCondLst>
                                    <p:cond delay="0"/>
                                  </p:stCondLst>
                                  <p:childTnLst>
                                    <p:set>
                                      <p:cBhvr>
                                        <p:cTn id="55" dur="1" fill="hold">
                                          <p:stCondLst>
                                            <p:cond delay="0"/>
                                          </p:stCondLst>
                                        </p:cTn>
                                        <p:tgtEl>
                                          <p:spTgt spid="36"/>
                                        </p:tgtEl>
                                        <p:attrNameLst>
                                          <p:attrName>style.visibility</p:attrName>
                                        </p:attrNameLst>
                                      </p:cBhvr>
                                      <p:to>
                                        <p:strVal val="visible"/>
                                      </p:to>
                                    </p:set>
                                    <p:animEffect transition="in" filter="fade">
                                      <p:cBhvr>
                                        <p:cTn id="5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37" grpId="0" animBg="1"/>
      <p:bldP spid="38" grpId="0" animBg="1"/>
      <p:bldP spid="39" grpId="0" animBg="1"/>
      <p:bldP spid="34" grpId="0" animBg="1"/>
      <p:bldP spid="35" grpId="0" animBg="1"/>
      <p:bldP spid="36"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47A8ED33-5789-4B06-BF47-3F5F22B99D1D}"/>
              </a:ext>
            </a:extLst>
          </p:cNvPr>
          <p:cNvPicPr>
            <a:picLocks noChangeAspect="1"/>
          </p:cNvPicPr>
          <p:nvPr/>
        </p:nvPicPr>
        <p:blipFill rotWithShape="1">
          <a:blip r:embed="rId2">
            <a:extLst>
              <a:ext uri="{28A0092B-C50C-407E-A947-70E740481C1C}">
                <a14:useLocalDpi xmlns:a14="http://schemas.microsoft.com/office/drawing/2010/main"/>
              </a:ext>
            </a:extLst>
          </a:blip>
          <a:srcRect l="4862" t="-17399" r="5046" b="21569"/>
          <a:stretch/>
        </p:blipFill>
        <p:spPr>
          <a:xfrm>
            <a:off x="1968618" y="226504"/>
            <a:ext cx="8237989" cy="6187639"/>
          </a:xfrm>
          <a:prstGeom prst="roundRect">
            <a:avLst>
              <a:gd name="adj" fmla="val 2702"/>
            </a:avLst>
          </a:prstGeom>
        </p:spPr>
      </p:pic>
      <p:sp>
        <p:nvSpPr>
          <p:cNvPr id="12" name="Rectangle 11"/>
          <p:cNvSpPr/>
          <p:nvPr/>
        </p:nvSpPr>
        <p:spPr>
          <a:xfrm>
            <a:off x="2279651" y="765176"/>
            <a:ext cx="7632699" cy="584775"/>
          </a:xfrm>
          <a:prstGeom prst="rect">
            <a:avLst/>
          </a:prstGeom>
        </p:spPr>
        <p:txBody>
          <a:bodyPr wrap="square">
            <a:spAutoFit/>
          </a:bodyPr>
          <a:lstStyle/>
          <a:p>
            <a:pPr algn="ctr"/>
            <a:r>
              <a:rPr lang="en-GB" sz="3200" b="1" dirty="0">
                <a:latin typeface="+mj-lt"/>
              </a:rPr>
              <a:t>Finding a Link</a:t>
            </a:r>
          </a:p>
        </p:txBody>
      </p:sp>
      <p:grpSp>
        <p:nvGrpSpPr>
          <p:cNvPr id="18" name="ICONS"/>
          <p:cNvGrpSpPr/>
          <p:nvPr/>
        </p:nvGrpSpPr>
        <p:grpSpPr>
          <a:xfrm>
            <a:off x="9004751" y="621486"/>
            <a:ext cx="1238498" cy="864000"/>
            <a:chOff x="7480751" y="621486"/>
            <a:chExt cx="1238498" cy="864000"/>
          </a:xfrm>
        </p:grpSpPr>
        <p:pic>
          <p:nvPicPr>
            <p:cNvPr id="24" name="Assessment" hidden="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7480751" y="621486"/>
              <a:ext cx="1238498" cy="864000"/>
            </a:xfrm>
            <a:prstGeom prst="rect">
              <a:avLst/>
            </a:prstGeom>
          </p:spPr>
        </p:pic>
      </p:grpSp>
      <p:sp>
        <p:nvSpPr>
          <p:cNvPr id="38" name="Arc 37">
            <a:extLst>
              <a:ext uri="{FF2B5EF4-FFF2-40B4-BE49-F238E27FC236}">
                <a16:creationId xmlns:a16="http://schemas.microsoft.com/office/drawing/2014/main" id="{2F9F8575-C4DF-4AC3-B64E-1DD588C4E1C2}"/>
              </a:ext>
            </a:extLst>
          </p:cNvPr>
          <p:cNvSpPr/>
          <p:nvPr/>
        </p:nvSpPr>
        <p:spPr>
          <a:xfrm rot="12742858">
            <a:off x="6569548" y="2549579"/>
            <a:ext cx="1948157" cy="1948157"/>
          </a:xfrm>
          <a:prstGeom prst="arc">
            <a:avLst/>
          </a:prstGeom>
          <a:ln w="57150">
            <a:solidFill>
              <a:srgbClr val="FFE00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9" name="Arc 38">
            <a:extLst>
              <a:ext uri="{FF2B5EF4-FFF2-40B4-BE49-F238E27FC236}">
                <a16:creationId xmlns:a16="http://schemas.microsoft.com/office/drawing/2014/main" id="{B7310001-724B-4620-9037-5BE6EB737D08}"/>
              </a:ext>
            </a:extLst>
          </p:cNvPr>
          <p:cNvSpPr/>
          <p:nvPr/>
        </p:nvSpPr>
        <p:spPr>
          <a:xfrm rot="12742858">
            <a:off x="8282474" y="2421097"/>
            <a:ext cx="2314305" cy="2314305"/>
          </a:xfrm>
          <a:prstGeom prst="arc">
            <a:avLst/>
          </a:prstGeom>
          <a:ln w="57150">
            <a:solidFill>
              <a:srgbClr val="FFE00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pic>
        <p:nvPicPr>
          <p:cNvPr id="33" name="Picture 32">
            <a:extLst>
              <a:ext uri="{FF2B5EF4-FFF2-40B4-BE49-F238E27FC236}">
                <a16:creationId xmlns:a16="http://schemas.microsoft.com/office/drawing/2014/main" id="{A4DBAB08-A64D-4C5A-AC0B-11362508C8B2}"/>
              </a:ext>
            </a:extLst>
          </p:cNvPr>
          <p:cNvPicPr>
            <a:picLocks noChangeAspect="1"/>
          </p:cNvPicPr>
          <p:nvPr/>
        </p:nvPicPr>
        <p:blipFill rotWithShape="1">
          <a:blip r:embed="rId10" cstate="print">
            <a:extLst>
              <a:ext uri="{28A0092B-C50C-407E-A947-70E740481C1C}">
                <a14:useLocalDpi xmlns:a14="http://schemas.microsoft.com/office/drawing/2010/main"/>
              </a:ext>
            </a:extLst>
          </a:blip>
          <a:srcRect l="27139" b="63026"/>
          <a:stretch/>
        </p:blipFill>
        <p:spPr>
          <a:xfrm>
            <a:off x="6241381" y="3877172"/>
            <a:ext cx="1781714" cy="2535703"/>
          </a:xfrm>
          <a:prstGeom prst="rect">
            <a:avLst/>
          </a:prstGeom>
        </p:spPr>
      </p:pic>
      <p:sp>
        <p:nvSpPr>
          <p:cNvPr id="35" name="Rectangle 34">
            <a:extLst>
              <a:ext uri="{FF2B5EF4-FFF2-40B4-BE49-F238E27FC236}">
                <a16:creationId xmlns:a16="http://schemas.microsoft.com/office/drawing/2014/main" id="{29E1AFC2-B3F4-430C-B7F9-F3437739011A}"/>
              </a:ext>
            </a:extLst>
          </p:cNvPr>
          <p:cNvSpPr/>
          <p:nvPr/>
        </p:nvSpPr>
        <p:spPr>
          <a:xfrm>
            <a:off x="6661026" y="1753759"/>
            <a:ext cx="1531089" cy="1807535"/>
          </a:xfrm>
          <a:prstGeom prst="rect">
            <a:avLst/>
          </a:prstGeom>
          <a:solidFill>
            <a:srgbClr val="F7BB9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buFont typeface="Arial" panose="020B0604020202020204" pitchFamily="34" charset="0"/>
              <a:buNone/>
            </a:pPr>
            <a:r>
              <a:rPr lang="en-GB" altLang="en-US" dirty="0">
                <a:solidFill>
                  <a:schemeClr val="tx1"/>
                </a:solidFill>
              </a:rPr>
              <a:t>If an object weighs 1kg, gravity will pull it down with a force of 10N.</a:t>
            </a:r>
          </a:p>
        </p:txBody>
      </p:sp>
      <p:pic>
        <p:nvPicPr>
          <p:cNvPr id="32" name="Picture 31">
            <a:extLst>
              <a:ext uri="{FF2B5EF4-FFF2-40B4-BE49-F238E27FC236}">
                <a16:creationId xmlns:a16="http://schemas.microsoft.com/office/drawing/2014/main" id="{76B08106-2E46-4CA5-85FD-23D06E8E85FB}"/>
              </a:ext>
            </a:extLst>
          </p:cNvPr>
          <p:cNvPicPr>
            <a:picLocks noChangeAspect="1"/>
          </p:cNvPicPr>
          <p:nvPr/>
        </p:nvPicPr>
        <p:blipFill rotWithShape="1">
          <a:blip r:embed="rId11" cstate="print">
            <a:extLst>
              <a:ext uri="{28A0092B-C50C-407E-A947-70E740481C1C}">
                <a14:useLocalDpi xmlns:a14="http://schemas.microsoft.com/office/drawing/2010/main"/>
              </a:ext>
            </a:extLst>
          </a:blip>
          <a:srcRect b="61423"/>
          <a:stretch/>
        </p:blipFill>
        <p:spPr>
          <a:xfrm>
            <a:off x="8084984" y="3767284"/>
            <a:ext cx="2063950" cy="2645590"/>
          </a:xfrm>
          <a:prstGeom prst="rect">
            <a:avLst/>
          </a:prstGeom>
        </p:spPr>
      </p:pic>
      <p:sp>
        <p:nvSpPr>
          <p:cNvPr id="36" name="Rectangle 35">
            <a:extLst>
              <a:ext uri="{FF2B5EF4-FFF2-40B4-BE49-F238E27FC236}">
                <a16:creationId xmlns:a16="http://schemas.microsoft.com/office/drawing/2014/main" id="{BFA23F0C-A03A-4A38-9A09-389AAF1BA6F9}"/>
              </a:ext>
            </a:extLst>
          </p:cNvPr>
          <p:cNvSpPr/>
          <p:nvPr/>
        </p:nvSpPr>
        <p:spPr>
          <a:xfrm>
            <a:off x="8439716" y="1753759"/>
            <a:ext cx="1531089" cy="1807535"/>
          </a:xfrm>
          <a:prstGeom prst="rect">
            <a:avLst/>
          </a:prstGeom>
          <a:solidFill>
            <a:srgbClr val="F7BB9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buFont typeface="Arial" panose="020B0604020202020204" pitchFamily="34" charset="0"/>
              <a:buNone/>
            </a:pPr>
            <a:r>
              <a:rPr lang="en-GB" altLang="en-US" dirty="0">
                <a:solidFill>
                  <a:schemeClr val="tx1"/>
                </a:solidFill>
              </a:rPr>
              <a:t>Have another look at your results. Do they follow this pattern?</a:t>
            </a:r>
          </a:p>
        </p:txBody>
      </p:sp>
      <p:sp>
        <p:nvSpPr>
          <p:cNvPr id="3" name="Arc 2">
            <a:extLst>
              <a:ext uri="{FF2B5EF4-FFF2-40B4-BE49-F238E27FC236}">
                <a16:creationId xmlns:a16="http://schemas.microsoft.com/office/drawing/2014/main" id="{6F035AA6-91C5-4193-B24F-F514983CF4D2}"/>
              </a:ext>
            </a:extLst>
          </p:cNvPr>
          <p:cNvSpPr/>
          <p:nvPr/>
        </p:nvSpPr>
        <p:spPr>
          <a:xfrm rot="5400000">
            <a:off x="2890754" y="2925353"/>
            <a:ext cx="1043595" cy="1174726"/>
          </a:xfrm>
          <a:prstGeom prst="arc">
            <a:avLst/>
          </a:prstGeom>
          <a:ln w="57150">
            <a:solidFill>
              <a:srgbClr val="FFE00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pic>
        <p:nvPicPr>
          <p:cNvPr id="30" name="Picture 29">
            <a:extLst>
              <a:ext uri="{FF2B5EF4-FFF2-40B4-BE49-F238E27FC236}">
                <a16:creationId xmlns:a16="http://schemas.microsoft.com/office/drawing/2014/main" id="{BFEBE335-EE70-47DE-B4C0-5117CA3FCB75}"/>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b="61283"/>
          <a:stretch/>
        </p:blipFill>
        <p:spPr>
          <a:xfrm>
            <a:off x="2026052" y="3765573"/>
            <a:ext cx="1931864" cy="2645590"/>
          </a:xfrm>
          <a:prstGeom prst="rect">
            <a:avLst/>
          </a:prstGeom>
        </p:spPr>
      </p:pic>
      <p:sp>
        <p:nvSpPr>
          <p:cNvPr id="2" name="Rectangle 1">
            <a:extLst>
              <a:ext uri="{FF2B5EF4-FFF2-40B4-BE49-F238E27FC236}">
                <a16:creationId xmlns:a16="http://schemas.microsoft.com/office/drawing/2014/main" id="{AB629426-35D8-42A5-8953-80F9E882824C}"/>
              </a:ext>
            </a:extLst>
          </p:cNvPr>
          <p:cNvSpPr/>
          <p:nvPr/>
        </p:nvSpPr>
        <p:spPr>
          <a:xfrm>
            <a:off x="2215114" y="1349950"/>
            <a:ext cx="2040805" cy="2211343"/>
          </a:xfrm>
          <a:prstGeom prst="rect">
            <a:avLst/>
          </a:prstGeom>
          <a:solidFill>
            <a:srgbClr val="F7BB9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buFont typeface="Arial" panose="020B0604020202020204" pitchFamily="34" charset="0"/>
              <a:buNone/>
            </a:pPr>
            <a:r>
              <a:rPr lang="en-GB" altLang="en-US" dirty="0">
                <a:solidFill>
                  <a:schemeClr val="tx1"/>
                </a:solidFill>
              </a:rPr>
              <a:t>You should have discovered that gravity pulls objects down with a force of approximately 1N for every 100g.</a:t>
            </a:r>
          </a:p>
        </p:txBody>
      </p:sp>
      <p:sp>
        <p:nvSpPr>
          <p:cNvPr id="27" name="Arc 26">
            <a:extLst>
              <a:ext uri="{FF2B5EF4-FFF2-40B4-BE49-F238E27FC236}">
                <a16:creationId xmlns:a16="http://schemas.microsoft.com/office/drawing/2014/main" id="{44F8AB86-00E1-4B5E-9F9E-055DC56D6F4C}"/>
              </a:ext>
            </a:extLst>
          </p:cNvPr>
          <p:cNvSpPr/>
          <p:nvPr/>
        </p:nvSpPr>
        <p:spPr>
          <a:xfrm rot="4927786">
            <a:off x="4899412" y="3121048"/>
            <a:ext cx="914400" cy="914400"/>
          </a:xfrm>
          <a:prstGeom prst="arc">
            <a:avLst/>
          </a:prstGeom>
          <a:ln w="57150">
            <a:solidFill>
              <a:srgbClr val="FFE00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pic>
        <p:nvPicPr>
          <p:cNvPr id="31" name="Picture 30">
            <a:extLst>
              <a:ext uri="{FF2B5EF4-FFF2-40B4-BE49-F238E27FC236}">
                <a16:creationId xmlns:a16="http://schemas.microsoft.com/office/drawing/2014/main" id="{FA1D4313-D776-4307-AE4C-A3FEA0C5B5F6}"/>
              </a:ext>
            </a:extLst>
          </p:cNvPr>
          <p:cNvPicPr>
            <a:picLocks noChangeAspect="1"/>
          </p:cNvPicPr>
          <p:nvPr/>
        </p:nvPicPr>
        <p:blipFill rotWithShape="1">
          <a:blip r:embed="rId13" cstate="print">
            <a:extLst>
              <a:ext uri="{28A0092B-C50C-407E-A947-70E740481C1C}">
                <a14:useLocalDpi xmlns:a14="http://schemas.microsoft.com/office/drawing/2010/main"/>
              </a:ext>
            </a:extLst>
          </a:blip>
          <a:srcRect b="61385"/>
          <a:stretch/>
        </p:blipFill>
        <p:spPr>
          <a:xfrm>
            <a:off x="4012475" y="3764699"/>
            <a:ext cx="2151655" cy="2648177"/>
          </a:xfrm>
          <a:prstGeom prst="rect">
            <a:avLst/>
          </a:prstGeom>
        </p:spPr>
      </p:pic>
      <p:sp>
        <p:nvSpPr>
          <p:cNvPr id="34" name="Rectangle 33">
            <a:extLst>
              <a:ext uri="{FF2B5EF4-FFF2-40B4-BE49-F238E27FC236}">
                <a16:creationId xmlns:a16="http://schemas.microsoft.com/office/drawing/2014/main" id="{E9BC13A0-CD9E-4AB1-BD21-F3F9A4453A4F}"/>
              </a:ext>
            </a:extLst>
          </p:cNvPr>
          <p:cNvSpPr/>
          <p:nvPr/>
        </p:nvSpPr>
        <p:spPr>
          <a:xfrm>
            <a:off x="4497182" y="1941217"/>
            <a:ext cx="1931348" cy="1620076"/>
          </a:xfrm>
          <a:prstGeom prst="rect">
            <a:avLst/>
          </a:prstGeom>
          <a:solidFill>
            <a:srgbClr val="F7BB9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buFont typeface="Arial" panose="020B0604020202020204" pitchFamily="34" charset="0"/>
              <a:buNone/>
            </a:pPr>
            <a:r>
              <a:rPr lang="en-GB" altLang="en-US" dirty="0">
                <a:solidFill>
                  <a:schemeClr val="tx1"/>
                </a:solidFill>
              </a:rPr>
              <a:t>So if an object weighs 200g, gravity will pull it down with a force of 2N.</a:t>
            </a:r>
          </a:p>
        </p:txBody>
      </p:sp>
    </p:spTree>
    <p:extLst>
      <p:ext uri="{BB962C8B-B14F-4D97-AF65-F5344CB8AC3E}">
        <p14:creationId xmlns:p14="http://schemas.microsoft.com/office/powerpoint/2010/main" val="627470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5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ppt_x"/>
                                          </p:val>
                                        </p:tav>
                                        <p:tav tm="100000">
                                          <p:val>
                                            <p:strVal val="#ppt_x"/>
                                          </p:val>
                                        </p:tav>
                                      </p:tavLst>
                                    </p:anim>
                                    <p:anim calcmode="lin" valueType="num">
                                      <p:cBhvr additive="base">
                                        <p:cTn id="12" dur="500" fill="hold"/>
                                        <p:tgtEl>
                                          <p:spTgt spid="31"/>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500" fill="hold"/>
                                        <p:tgtEl>
                                          <p:spTgt spid="33"/>
                                        </p:tgtEl>
                                        <p:attrNameLst>
                                          <p:attrName>ppt_x</p:attrName>
                                        </p:attrNameLst>
                                      </p:cBhvr>
                                      <p:tavLst>
                                        <p:tav tm="0">
                                          <p:val>
                                            <p:strVal val="#ppt_x"/>
                                          </p:val>
                                        </p:tav>
                                        <p:tav tm="100000">
                                          <p:val>
                                            <p:strVal val="#ppt_x"/>
                                          </p:val>
                                        </p:tav>
                                      </p:tavLst>
                                    </p:anim>
                                    <p:anim calcmode="lin" valueType="num">
                                      <p:cBhvr additive="base">
                                        <p:cTn id="16" dur="500" fill="hold"/>
                                        <p:tgtEl>
                                          <p:spTgt spid="33"/>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75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ppt_x"/>
                                          </p:val>
                                        </p:tav>
                                        <p:tav tm="100000">
                                          <p:val>
                                            <p:strVal val="#ppt_x"/>
                                          </p:val>
                                        </p:tav>
                                      </p:tavLst>
                                    </p:anim>
                                    <p:anim calcmode="lin" valueType="num">
                                      <p:cBhvr additive="base">
                                        <p:cTn id="20"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down)">
                                      <p:cBhvr>
                                        <p:cTn id="25" dur="500"/>
                                        <p:tgtEl>
                                          <p:spTgt spid="3"/>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500"/>
                                        <p:tgtEl>
                                          <p:spTgt spid="2"/>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wipe(down)">
                                      <p:cBhvr>
                                        <p:cTn id="34" dur="500"/>
                                        <p:tgtEl>
                                          <p:spTgt spid="27"/>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fade">
                                      <p:cBhvr>
                                        <p:cTn id="38" dur="500"/>
                                        <p:tgtEl>
                                          <p:spTgt spid="34"/>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down)">
                                      <p:cBhvr>
                                        <p:cTn id="43" dur="500"/>
                                        <p:tgtEl>
                                          <p:spTgt spid="38"/>
                                        </p:tgtEl>
                                      </p:cBhvr>
                                    </p:animEffect>
                                  </p:childTnLst>
                                </p:cTn>
                              </p:par>
                            </p:childTnLst>
                          </p:cTn>
                        </p:par>
                        <p:par>
                          <p:cTn id="44" fill="hold">
                            <p:stCondLst>
                              <p:cond delay="500"/>
                            </p:stCondLst>
                            <p:childTnLst>
                              <p:par>
                                <p:cTn id="45" presetID="10" presetClass="entr" presetSubtype="0" fill="hold" grpId="0" nodeType="after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fade">
                                      <p:cBhvr>
                                        <p:cTn id="47" dur="500"/>
                                        <p:tgtEl>
                                          <p:spTgt spid="35"/>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wipe(down)">
                                      <p:cBhvr>
                                        <p:cTn id="52" dur="500"/>
                                        <p:tgtEl>
                                          <p:spTgt spid="39"/>
                                        </p:tgtEl>
                                      </p:cBhvr>
                                    </p:animEffect>
                                  </p:childTnLst>
                                </p:cTn>
                              </p:par>
                            </p:childTnLst>
                          </p:cTn>
                        </p:par>
                        <p:par>
                          <p:cTn id="53" fill="hold">
                            <p:stCondLst>
                              <p:cond delay="500"/>
                            </p:stCondLst>
                            <p:childTnLst>
                              <p:par>
                                <p:cTn id="54" presetID="10" presetClass="entr" presetSubtype="0" fill="hold" grpId="0" nodeType="afterEffect">
                                  <p:stCondLst>
                                    <p:cond delay="0"/>
                                  </p:stCondLst>
                                  <p:childTnLst>
                                    <p:set>
                                      <p:cBhvr>
                                        <p:cTn id="55" dur="1" fill="hold">
                                          <p:stCondLst>
                                            <p:cond delay="0"/>
                                          </p:stCondLst>
                                        </p:cTn>
                                        <p:tgtEl>
                                          <p:spTgt spid="36"/>
                                        </p:tgtEl>
                                        <p:attrNameLst>
                                          <p:attrName>style.visibility</p:attrName>
                                        </p:attrNameLst>
                                      </p:cBhvr>
                                      <p:to>
                                        <p:strVal val="visible"/>
                                      </p:to>
                                    </p:set>
                                    <p:animEffect transition="in" filter="fade">
                                      <p:cBhvr>
                                        <p:cTn id="5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9" grpId="0" animBg="1"/>
      <p:bldP spid="35" grpId="0" animBg="1"/>
      <p:bldP spid="36" grpId="0" animBg="1"/>
      <p:bldP spid="3" grpId="0" animBg="1"/>
      <p:bldP spid="2" grpId="0" animBg="1"/>
      <p:bldP spid="27" grpId="0" animBg="1"/>
      <p:bldP spid="34"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smtClean="0"/>
              <a:t>REFLECTION - LO: To explore the effect that gravity has on objects and how the first theory of gravity was developed. </a:t>
            </a:r>
            <a:endParaRPr lang="en-GB" sz="3600" dirty="0"/>
          </a:p>
        </p:txBody>
      </p:sp>
      <p:sp>
        <p:nvSpPr>
          <p:cNvPr id="3" name="Content Placeholder 2"/>
          <p:cNvSpPr>
            <a:spLocks noGrp="1"/>
          </p:cNvSpPr>
          <p:nvPr>
            <p:ph idx="1"/>
          </p:nvPr>
        </p:nvSpPr>
        <p:spPr/>
        <p:txBody>
          <a:bodyPr>
            <a:normAutofit/>
          </a:bodyPr>
          <a:lstStyle/>
          <a:p>
            <a:r>
              <a:rPr lang="en-GB" sz="3200" dirty="0" smtClean="0">
                <a:hlinkClick r:id="rId2"/>
              </a:rPr>
              <a:t>https://www.bbc.co.uk/bitesize/topics/zf66fg8/articles/zqbm3k7</a:t>
            </a:r>
            <a:endParaRPr lang="en-GB" sz="3200" dirty="0" smtClean="0"/>
          </a:p>
          <a:p>
            <a:endParaRPr lang="en-GB" sz="3200" dirty="0"/>
          </a:p>
          <a:p>
            <a:r>
              <a:rPr lang="en-GB" sz="3200" dirty="0" smtClean="0"/>
              <a:t>Science quiz</a:t>
            </a:r>
            <a:endParaRPr lang="en-GB" sz="3200" dirty="0"/>
          </a:p>
        </p:txBody>
      </p:sp>
    </p:spTree>
    <p:extLst>
      <p:ext uri="{BB962C8B-B14F-4D97-AF65-F5344CB8AC3E}">
        <p14:creationId xmlns:p14="http://schemas.microsoft.com/office/powerpoint/2010/main" val="347728894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TotalTime>
  <Words>4120</Words>
  <Application>Microsoft Office PowerPoint</Application>
  <PresentationFormat>Widescreen</PresentationFormat>
  <Paragraphs>414</Paragraphs>
  <Slides>61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61</vt:i4>
      </vt:variant>
    </vt:vector>
  </HeadingPairs>
  <TitlesOfParts>
    <vt:vector size="68" baseType="lpstr">
      <vt:lpstr>Arial</vt:lpstr>
      <vt:lpstr>Calibri</vt:lpstr>
      <vt:lpstr>Calibri Light</vt:lpstr>
      <vt:lpstr>Comic Sans MS</vt:lpstr>
      <vt:lpstr>Times New Roman</vt:lpstr>
      <vt:lpstr>Twinkl</vt:lpstr>
      <vt:lpstr>Office Theme</vt:lpstr>
      <vt:lpstr>Good Morning</vt:lpstr>
      <vt:lpstr>Protecting Species</vt:lpstr>
      <vt:lpstr>Spellings – Look/Cover/Spell/Check</vt:lpstr>
      <vt:lpstr>Maths</vt:lpstr>
      <vt:lpstr>RECALL</vt:lpstr>
      <vt:lpstr>LO: To be able to multiply a 4-digit number by a 2-digit number</vt:lpstr>
      <vt:lpstr>LO: To be able to multiply a 4-digit number by a 2-digit number</vt:lpstr>
      <vt:lpstr>LO: To be able to multiply a 4-digit number by a 2-digit number</vt:lpstr>
      <vt:lpstr>LO: To be able to multiply a 4-digit number by a 2-digit number</vt:lpstr>
      <vt:lpstr>LO: To be able to multiply a 4-digit number by a 2-digit number</vt:lpstr>
      <vt:lpstr>LO: To be able to multiply a 4-digit number by a 2-digit number</vt:lpstr>
      <vt:lpstr>LO: To be able to multiply a 4-digit number by a 2-digit number</vt:lpstr>
      <vt:lpstr>LO: To be able to multiply a 4-digit number by a 2-digit number</vt:lpstr>
      <vt:lpstr>LO: To be able to multiply a 4-digit number by a 2-digit number</vt:lpstr>
      <vt:lpstr>REFLECTION - LO: To be able to multiply a 4-digit number by a 2-digit number</vt:lpstr>
      <vt:lpstr>Break</vt:lpstr>
      <vt:lpstr>English</vt:lpstr>
      <vt:lpstr>Introduction</vt:lpstr>
      <vt:lpstr>Introduction</vt:lpstr>
      <vt:lpstr>Introduction</vt:lpstr>
      <vt:lpstr>LO: To create a narrative poem that choose the appropriate vocabulary to describe setting, characters and atmosphere</vt:lpstr>
      <vt:lpstr>LO: To create a narrative poem that choose the appropriate vocabulary to describe setting, characters and atmosphere</vt:lpstr>
      <vt:lpstr>LO: To create a narrative poem that choose the appropriate vocabulary to describe setting, characters and atmosphere</vt:lpstr>
      <vt:lpstr>LO: To create a narrative poem that choose the appropriate vocabulary to describe setting, characters and atmosphere</vt:lpstr>
      <vt:lpstr>LO: To create a narrative poem that choose the appropriate vocabulary to describe setting, characters and atmosphere</vt:lpstr>
      <vt:lpstr>LO: To create a narrative poem that choose the appropriate vocabulary to describe setting, characters and atmosphere</vt:lpstr>
      <vt:lpstr>REFLECTION - LO: To create a narrative poem that choose the appropriate vocabulary to describe setting, characters and atmosphere</vt:lpstr>
      <vt:lpstr>Reading Comprehension</vt:lpstr>
      <vt:lpstr>LO: To be able to identify and explain how meaning is enhanced through choice of words and phrases (2g)</vt:lpstr>
      <vt:lpstr>LO: To be able to identify and explain how meaning is enhanced through choice of words and phrases (2g)</vt:lpstr>
      <vt:lpstr>LO: To be able to identify and explain how meaning is enhanced through choice of words and phrases (2g)</vt:lpstr>
      <vt:lpstr>LO: To be able to identify and explain how meaning is enhanced through choice of words and phrases (2g)</vt:lpstr>
      <vt:lpstr>LO: To be able to identify and explain how meaning is enhanced through choice of words and phrases (2g)</vt:lpstr>
      <vt:lpstr>LO: To be able to identify and explain how meaning is enhanced through choice of words and phrases (2g)</vt:lpstr>
      <vt:lpstr>LO: To be able to identify and explain how meaning is enhanced through choice of words and phrases (2g)</vt:lpstr>
      <vt:lpstr>LO: To be able to identify and explain how meaning is enhanced through choice of words and phrases (2g)</vt:lpstr>
      <vt:lpstr>LO: To be able to identify and explain how meaning is enhanced through choice of words and phrases (2g)</vt:lpstr>
      <vt:lpstr>LO: To be able to identify and explain how meaning is enhanced through choice of words and phrases (2g)</vt:lpstr>
      <vt:lpstr>LO: To be able to identify and explain how meaning is enhanced through choice of words and phrases (2g)</vt:lpstr>
      <vt:lpstr>LO: To be able to identify and explain how meaning is enhanced through choice of words and phrases (2g)</vt:lpstr>
      <vt:lpstr>LO: To be able to identify and explain how meaning is enhanced through choice of words and phrases (2g)</vt:lpstr>
      <vt:lpstr>LO: To be able to identify and explain how meaning is enhanced through choice of words and phrases (2g)</vt:lpstr>
      <vt:lpstr>Word of the Day Challenge</vt:lpstr>
      <vt:lpstr>Word of the Day Challenge</vt:lpstr>
      <vt:lpstr>Word of the Day Challenge</vt:lpstr>
      <vt:lpstr>Lunch</vt:lpstr>
      <vt:lpstr>PSHE – Drugs - Lesson 4 – Running Your Life </vt:lpstr>
      <vt:lpstr>LO: To have healthy aspirations</vt:lpstr>
      <vt:lpstr>PowerPoint Presentation</vt:lpstr>
      <vt:lpstr>PowerPoint Presentation</vt:lpstr>
      <vt:lpstr>LO: To have healthy aspirations</vt:lpstr>
      <vt:lpstr>LO: To have healthy aspirations</vt:lpstr>
      <vt:lpstr>LO: To have healthy aspirations</vt:lpstr>
      <vt:lpstr>LO: To have healthy aspirations</vt:lpstr>
      <vt:lpstr>REFLECTION - LO: To have healthy aspirations</vt:lpstr>
      <vt:lpstr>Science – Forces Lesson 2</vt:lpstr>
      <vt:lpstr>LO: To explore the effect that gravity has on objects and how the first theory of gravity was developed. </vt:lpstr>
      <vt:lpstr>LO: To explore the effect that gravity has on objects and how the first theory of gravity was developed. </vt:lpstr>
      <vt:lpstr>PowerPoint Presentation</vt:lpstr>
      <vt:lpstr>PowerPoint Presentation</vt:lpstr>
      <vt:lpstr>REFLECTION - LO: To explore the effect that gravity has on objects and how the first theory of gravity was developed. </vt:lpstr>
    </vt:vector>
  </TitlesOfParts>
  <Company>Langold-Dyscarr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Good Morning</dc:title>
  <dc:creator>Andrea Davison</dc:creator>
  <cp:lastModifiedBy>Andrea Davison</cp:lastModifiedBy>
  <cp:revision>12</cp:revision>
  <dcterms:created xsi:type="dcterms:W3CDTF">2021-02-02T07:47:22Z</dcterms:created>
  <dcterms:modified xsi:type="dcterms:W3CDTF">2021-02-04T14:52:44Z</dcterms:modified>
</cp:coreProperties>
</file>