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9"/>
  </p:notesMasterIdLst>
  <p:sldIdLst>
    <p:sldId id="256" r:id="rId2"/>
    <p:sldId id="264" r:id="rId3"/>
    <p:sldId id="257" r:id="rId4"/>
    <p:sldId id="258" r:id="rId5"/>
    <p:sldId id="265" r:id="rId6"/>
    <p:sldId id="266" r:id="rId7"/>
    <p:sldId id="267" r:id="rId8"/>
    <p:sldId id="268" r:id="rId9"/>
    <p:sldId id="269" r:id="rId10"/>
    <p:sldId id="272" r:id="rId11"/>
    <p:sldId id="270" r:id="rId12"/>
    <p:sldId id="271" r:id="rId13"/>
    <p:sldId id="273" r:id="rId14"/>
    <p:sldId id="274" r:id="rId15"/>
    <p:sldId id="275" r:id="rId16"/>
    <p:sldId id="276" r:id="rId17"/>
    <p:sldId id="277" r:id="rId18"/>
    <p:sldId id="278" r:id="rId19"/>
    <p:sldId id="279" r:id="rId20"/>
    <p:sldId id="280" r:id="rId21"/>
    <p:sldId id="281" r:id="rId22"/>
    <p:sldId id="282" r:id="rId23"/>
    <p:sldId id="283" r:id="rId24"/>
    <p:sldId id="259" r:id="rId25"/>
    <p:sldId id="260" r:id="rId26"/>
    <p:sldId id="261" r:id="rId27"/>
    <p:sldId id="262" r:id="rId28"/>
    <p:sldId id="26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302" r:id="rId45"/>
    <p:sldId id="299" r:id="rId46"/>
    <p:sldId id="300" r:id="rId47"/>
    <p:sldId id="303" r:id="rId48"/>
    <p:sldId id="304" r:id="rId49"/>
    <p:sldId id="305" r:id="rId50"/>
    <p:sldId id="306" r:id="rId51"/>
    <p:sldId id="307" r:id="rId52"/>
    <p:sldId id="308" r:id="rId53"/>
    <p:sldId id="312" r:id="rId54"/>
    <p:sldId id="309" r:id="rId55"/>
    <p:sldId id="313" r:id="rId56"/>
    <p:sldId id="310" r:id="rId57"/>
    <p:sldId id="314" r:id="rId58"/>
    <p:sldId id="315" r:id="rId59"/>
    <p:sldId id="316" r:id="rId60"/>
    <p:sldId id="317" r:id="rId61"/>
    <p:sldId id="318" r:id="rId62"/>
    <p:sldId id="319" r:id="rId63"/>
    <p:sldId id="320" r:id="rId64"/>
    <p:sldId id="321" r:id="rId65"/>
    <p:sldId id="322" r:id="rId66"/>
    <p:sldId id="311"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01" r:id="rId10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notesMaster" Target="notesMasters/notesMaster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CEB306-3F41-4C71-A476-2D7A16696B97}" type="datetimeFigureOut">
              <a:rPr lang="en-GB" smtClean="0"/>
              <a:t>19/01/2021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6A5E5A-65EC-4B4E-8F10-3CE9C4C938C0}" type="slidenum">
              <a:rPr lang="en-GB" smtClean="0"/>
              <a:t>‹#›</a:t>
            </a:fld>
            <a:endParaRPr lang="en-GB"/>
          </a:p>
        </p:txBody>
      </p:sp>
    </p:spTree>
    <p:extLst>
      <p:ext uri="{BB962C8B-B14F-4D97-AF65-F5344CB8AC3E}">
        <p14:creationId xmlns:p14="http://schemas.microsoft.com/office/powerpoint/2010/main" val="19172345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vimeo.com/481316945" TargetMode="External"/><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918f94e33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1" name="Google Shape;421;g918f94e33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4456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video on this slide is hosted online on Vimeo. You may be given the option to ‘Enable Content’ and will need to click this to allow it to play. Alternatively you can access the video by going to this URL: </a:t>
            </a:r>
            <a:r>
              <a:rPr lang="en-GB" sz="1800" u="sng" dirty="0">
                <a:solidFill>
                  <a:srgbClr val="0000FF"/>
                </a:solidFill>
                <a:effectLst/>
                <a:latin typeface="Segoe UI" panose="020B0502040204020203" pitchFamily="34" charset="0"/>
                <a:ea typeface="Calibri" panose="020F0502020204030204" pitchFamily="34" charset="0"/>
                <a:hlinkClick r:id="rId3"/>
              </a:rPr>
              <a:t>https://vimeo.com/481316945</a:t>
            </a:r>
            <a:endParaRPr lang="en-GB" dirty="0"/>
          </a:p>
        </p:txBody>
      </p:sp>
      <p:sp>
        <p:nvSpPr>
          <p:cNvPr id="4" name="Slide Number Placeholder 3"/>
          <p:cNvSpPr>
            <a:spLocks noGrp="1"/>
          </p:cNvSpPr>
          <p:nvPr>
            <p:ph type="sldNum" sz="quarter" idx="5"/>
          </p:nvPr>
        </p:nvSpPr>
        <p:spPr/>
        <p:txBody>
          <a:bodyPr/>
          <a:lstStyle/>
          <a:p>
            <a:fld id="{1DC6EEE4-AF89-4FF3-9A28-7EAC2CED8814}" type="slidenum">
              <a:rPr lang="en-GB" smtClean="0"/>
              <a:t>103</a:t>
            </a:fld>
            <a:endParaRPr lang="en-GB"/>
          </a:p>
        </p:txBody>
      </p:sp>
    </p:spTree>
    <p:extLst>
      <p:ext uri="{BB962C8B-B14F-4D97-AF65-F5344CB8AC3E}">
        <p14:creationId xmlns:p14="http://schemas.microsoft.com/office/powerpoint/2010/main" val="4115458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B29B687-2321-48C4-A0E7-9C42D9F0097D}"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3567348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B29B687-2321-48C4-A0E7-9C42D9F0097D}"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810960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B29B687-2321-48C4-A0E7-9C42D9F0097D}"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4147653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B29B687-2321-48C4-A0E7-9C42D9F0097D}"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1685028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B29B687-2321-48C4-A0E7-9C42D9F0097D}" type="datetimeFigureOut">
              <a:rPr lang="en-GB" smtClean="0"/>
              <a:t>19/01/2021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2420984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B29B687-2321-48C4-A0E7-9C42D9F0097D}" type="datetimeFigureOut">
              <a:rPr lang="en-GB" smtClean="0"/>
              <a:t>19/01/2021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1601128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29B687-2321-48C4-A0E7-9C42D9F0097D}" type="datetimeFigureOut">
              <a:rPr lang="en-GB" smtClean="0"/>
              <a:t>19/01/2021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3812939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B29B687-2321-48C4-A0E7-9C42D9F0097D}"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3290173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B29B687-2321-48C4-A0E7-9C42D9F0097D}" type="datetimeFigureOut">
              <a:rPr lang="en-GB" smtClean="0"/>
              <a:t>19/01/2021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4018655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B29B687-2321-48C4-A0E7-9C42D9F0097D}"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3360451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B29B687-2321-48C4-A0E7-9C42D9F0097D}" type="datetimeFigureOut">
              <a:rPr lang="en-GB" smtClean="0"/>
              <a:t>19/01/2021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D82DA4-7800-4AF3-851E-CA7AC508148B}" type="slidenum">
              <a:rPr lang="en-GB" smtClean="0"/>
              <a:t>‹#›</a:t>
            </a:fld>
            <a:endParaRPr lang="en-GB"/>
          </a:p>
        </p:txBody>
      </p:sp>
    </p:spTree>
    <p:extLst>
      <p:ext uri="{BB962C8B-B14F-4D97-AF65-F5344CB8AC3E}">
        <p14:creationId xmlns:p14="http://schemas.microsoft.com/office/powerpoint/2010/main" val="28288354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607443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231966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116271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817906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005882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757354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67989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078807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566186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907514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56012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7314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30148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4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68896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29B687-2321-48C4-A0E7-9C42D9F0097D}" type="datetimeFigureOut">
              <a:rPr lang="en-GB" smtClean="0"/>
              <a:t>19/01/2021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D82DA4-7800-4AF3-851E-CA7AC508148B}" type="slidenum">
              <a:rPr lang="en-GB" smtClean="0"/>
              <a:t>‹#›</a:t>
            </a:fld>
            <a:endParaRPr lang="en-GB"/>
          </a:p>
        </p:txBody>
      </p:sp>
    </p:spTree>
    <p:extLst>
      <p:ext uri="{BB962C8B-B14F-4D97-AF65-F5344CB8AC3E}">
        <p14:creationId xmlns:p14="http://schemas.microsoft.com/office/powerpoint/2010/main" val="4511401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bbc.co.uk/bitesize/topics/z4mmn39/articles/z3btrwx#:~:text=A%20narrative%20poem%20is%20a,rhyme%2C%20like%20in%20a%20poem"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image" Target="../media/image10.png"/><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5.png"/><Relationship Id="rId2" Type="http://schemas.openxmlformats.org/officeDocument/2006/relationships/slide" Target="slide23.xml"/><Relationship Id="rId1" Type="http://schemas.openxmlformats.org/officeDocument/2006/relationships/slideLayout" Target="../slideLayouts/slideLayout13.xml"/><Relationship Id="rId6" Type="http://schemas.openxmlformats.org/officeDocument/2006/relationships/hyperlink" Target="https://www.bl.uk/collection-items/beowulf" TargetMode="External"/><Relationship Id="rId5" Type="http://schemas.openxmlformats.org/officeDocument/2006/relationships/image" Target="../media/image14.png"/><Relationship Id="rId4" Type="http://schemas.openxmlformats.org/officeDocument/2006/relationships/hyperlink" Target="https://www.youtube.com/watch?v=CH-_GwoO4xI"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 Target="slide23.xml"/><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1.png"/></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 Target="slide2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 Target="slide23.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 Target="slide23.xml"/><Relationship Id="rId1" Type="http://schemas.openxmlformats.org/officeDocument/2006/relationships/slideLayout" Target="../slideLayouts/slideLayout22.xml"/><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 Target="slide23.xml"/><Relationship Id="rId1" Type="http://schemas.openxmlformats.org/officeDocument/2006/relationships/slideLayout" Target="../slideLayouts/slideLayout24.xml"/><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slide" Target="slide2.xml"/><Relationship Id="rId7" Type="http://schemas.openxmlformats.org/officeDocument/2006/relationships/slide" Target="slide13.xml"/><Relationship Id="rId2" Type="http://schemas.openxmlformats.org/officeDocument/2006/relationships/slide" Target="slide22.xml"/><Relationship Id="rId1" Type="http://schemas.openxmlformats.org/officeDocument/2006/relationships/slideLayout" Target="../slideLayouts/slideLayout25.xml"/><Relationship Id="rId6" Type="http://schemas.openxmlformats.org/officeDocument/2006/relationships/slide" Target="slide20.xml"/><Relationship Id="rId5" Type="http://schemas.openxmlformats.org/officeDocument/2006/relationships/slide" Target="slide19.xml"/><Relationship Id="rId4" Type="http://schemas.openxmlformats.org/officeDocument/2006/relationships/slide" Target="slide14.xml"/><Relationship Id="rId9" Type="http://schemas.openxmlformats.org/officeDocument/2006/relationships/slide" Target="slide12.xml"/></Relationships>
</file>

<file path=ppt/slides/_rels/slide4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4.xml"/><Relationship Id="rId4" Type="http://schemas.openxmlformats.org/officeDocument/2006/relationships/image" Target="../media/image45.png"/></Relationships>
</file>

<file path=ppt/slides/_rels/slide5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4.xml"/><Relationship Id="rId4" Type="http://schemas.openxmlformats.org/officeDocument/2006/relationships/image" Target="../media/image51.png"/></Relationships>
</file>

<file path=ppt/slides/_rels/slide5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8.png"/><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9.png"/><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2.png"/><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4.png"/><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4.png"/><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5.png"/><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6.png"/><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6.png"/><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7.png"/><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7.png"/><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8.png"/><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8.png"/><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9.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9.png"/><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0.png"/><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1.png"/><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2.png"/><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3.png"/><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4.png"/><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5.png"/><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6.png"/><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7.png"/><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hyperlink" Target="https://vimeo.com/481316945" TargetMode="Externa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video" Target="https://player.vimeo.com/video/481316945?app_id=122963" TargetMode="External"/><Relationship Id="rId4" Type="http://schemas.openxmlformats.org/officeDocument/2006/relationships/image" Target="../media/image78.jpeg"/></Relationships>
</file>

<file path=ppt/slides/_rels/slide10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79.png"/><Relationship Id="rId1" Type="http://schemas.openxmlformats.org/officeDocument/2006/relationships/slideLayout" Target="../slideLayouts/slideLayout4.xml"/></Relationships>
</file>

<file path=ppt/slides/_rels/slide10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Monday 1</a:t>
            </a:r>
            <a:r>
              <a:rPr lang="en-GB" baseline="30000" dirty="0" smtClean="0"/>
              <a:t>st</a:t>
            </a:r>
            <a:r>
              <a:rPr lang="en-GB" dirty="0" smtClean="0"/>
              <a:t> February</a:t>
            </a:r>
            <a:endParaRPr lang="en-GB" dirty="0"/>
          </a:p>
        </p:txBody>
      </p:sp>
    </p:spTree>
    <p:extLst>
      <p:ext uri="{BB962C8B-B14F-4D97-AF65-F5344CB8AC3E}">
        <p14:creationId xmlns:p14="http://schemas.microsoft.com/office/powerpoint/2010/main" val="1901515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pic>
        <p:nvPicPr>
          <p:cNvPr id="423" name="Google Shape;423;p86" descr="image1.JPG"/>
          <p:cNvPicPr preferRelativeResize="0"/>
          <p:nvPr/>
        </p:nvPicPr>
        <p:blipFill rotWithShape="1">
          <a:blip r:embed="rId3">
            <a:alphaModFix/>
          </a:blip>
          <a:srcRect t="8762" b="15565"/>
          <a:stretch/>
        </p:blipFill>
        <p:spPr>
          <a:xfrm>
            <a:off x="152400" y="152400"/>
            <a:ext cx="6297400" cy="6358750"/>
          </a:xfrm>
          <a:prstGeom prst="rect">
            <a:avLst/>
          </a:prstGeom>
          <a:noFill/>
          <a:ln>
            <a:noFill/>
          </a:ln>
        </p:spPr>
      </p:pic>
      <p:sp>
        <p:nvSpPr>
          <p:cNvPr id="424" name="Google Shape;424;p86"/>
          <p:cNvSpPr txBox="1"/>
          <p:nvPr/>
        </p:nvSpPr>
        <p:spPr>
          <a:xfrm>
            <a:off x="6716100" y="315300"/>
            <a:ext cx="5281500" cy="619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3000">
                <a:solidFill>
                  <a:schemeClr val="dk1"/>
                </a:solidFill>
                <a:latin typeface="Questrial"/>
                <a:ea typeface="Questrial"/>
                <a:cs typeface="Questrial"/>
                <a:sym typeface="Questrial"/>
              </a:rPr>
              <a:t>R) Who were the monarchs during Shakespeare’s life?</a:t>
            </a:r>
            <a:endParaRPr sz="3000">
              <a:solidFill>
                <a:schemeClr val="dk1"/>
              </a:solidFill>
              <a:latin typeface="Questrial"/>
              <a:ea typeface="Questrial"/>
              <a:cs typeface="Questrial"/>
              <a:sym typeface="Questrial"/>
            </a:endParaRPr>
          </a:p>
          <a:p>
            <a:pPr marL="0" lvl="0" indent="0" algn="l" rtl="0">
              <a:spcBef>
                <a:spcPts val="0"/>
              </a:spcBef>
              <a:spcAft>
                <a:spcPts val="0"/>
              </a:spcAft>
              <a:buClr>
                <a:schemeClr val="dk1"/>
              </a:buClr>
              <a:buSzPts val="1100"/>
              <a:buFont typeface="Arial"/>
              <a:buNone/>
            </a:pPr>
            <a:r>
              <a:rPr lang="en-GB" sz="3000">
                <a:solidFill>
                  <a:schemeClr val="dk1"/>
                </a:solidFill>
                <a:latin typeface="Questrial"/>
                <a:ea typeface="Questrial"/>
                <a:cs typeface="Questrial"/>
                <a:sym typeface="Questrial"/>
              </a:rPr>
              <a:t>I) Using this text, how do you know Shakespeare is still important? Remember to use quotes.</a:t>
            </a:r>
            <a:endParaRPr sz="3000">
              <a:solidFill>
                <a:schemeClr val="dk1"/>
              </a:solidFill>
              <a:latin typeface="Questrial"/>
              <a:ea typeface="Questrial"/>
              <a:cs typeface="Questrial"/>
              <a:sym typeface="Questrial"/>
            </a:endParaRPr>
          </a:p>
          <a:p>
            <a:pPr marL="0" lvl="0" indent="0" algn="l" rtl="0">
              <a:spcBef>
                <a:spcPts val="0"/>
              </a:spcBef>
              <a:spcAft>
                <a:spcPts val="0"/>
              </a:spcAft>
              <a:buClr>
                <a:schemeClr val="dk1"/>
              </a:buClr>
              <a:buSzPts val="1100"/>
              <a:buFont typeface="Arial"/>
              <a:buNone/>
            </a:pPr>
            <a:r>
              <a:rPr lang="en-GB" sz="3000">
                <a:solidFill>
                  <a:schemeClr val="dk1"/>
                </a:solidFill>
                <a:latin typeface="Questrial"/>
                <a:ea typeface="Questrial"/>
                <a:cs typeface="Questrial"/>
                <a:sym typeface="Questrial"/>
              </a:rPr>
              <a:t>C) Why do you think the author chose not to give any specific information about Shakespeare and his life? </a:t>
            </a:r>
            <a:endParaRPr sz="3000"/>
          </a:p>
        </p:txBody>
      </p:sp>
    </p:spTree>
    <p:extLst>
      <p:ext uri="{BB962C8B-B14F-4D97-AF65-F5344CB8AC3E}">
        <p14:creationId xmlns:p14="http://schemas.microsoft.com/office/powerpoint/2010/main" val="3974846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Spellings – Look/Cover/Spell/Check</a:t>
            </a:r>
            <a:endParaRPr lang="en-GB" dirty="0"/>
          </a:p>
        </p:txBody>
      </p:sp>
      <p:sp>
        <p:nvSpPr>
          <p:cNvPr id="4" name="Content Placeholder 3"/>
          <p:cNvSpPr>
            <a:spLocks noGrp="1"/>
          </p:cNvSpPr>
          <p:nvPr>
            <p:ph sz="half" idx="1"/>
          </p:nvPr>
        </p:nvSpPr>
        <p:spPr/>
        <p:txBody>
          <a:bodyPr/>
          <a:lstStyle/>
          <a:p>
            <a:r>
              <a:rPr lang="en-GB" dirty="0" smtClean="0"/>
              <a:t>Lente, Jack, Elliot, Alicia</a:t>
            </a:r>
          </a:p>
          <a:p>
            <a:pPr marL="0" indent="0">
              <a:buNone/>
            </a:pPr>
            <a:endParaRPr lang="en-GB" dirty="0"/>
          </a:p>
        </p:txBody>
      </p:sp>
      <p:pic>
        <p:nvPicPr>
          <p:cNvPr id="6" name="Content Placeholder 5"/>
          <p:cNvPicPr>
            <a:picLocks noGrp="1" noChangeAspect="1"/>
          </p:cNvPicPr>
          <p:nvPr>
            <p:ph sz="half" idx="2"/>
          </p:nvPr>
        </p:nvPicPr>
        <p:blipFill>
          <a:blip r:embed="rId2"/>
          <a:stretch>
            <a:fillRect/>
          </a:stretch>
        </p:blipFill>
        <p:spPr>
          <a:xfrm>
            <a:off x="6934200" y="1690688"/>
            <a:ext cx="3749040" cy="4469702"/>
          </a:xfrm>
          <a:prstGeom prst="rect">
            <a:avLst/>
          </a:prstGeom>
        </p:spPr>
      </p:pic>
      <p:pic>
        <p:nvPicPr>
          <p:cNvPr id="7" name="Picture 6"/>
          <p:cNvPicPr>
            <a:picLocks noChangeAspect="1"/>
          </p:cNvPicPr>
          <p:nvPr/>
        </p:nvPicPr>
        <p:blipFill>
          <a:blip r:embed="rId3"/>
          <a:stretch>
            <a:fillRect/>
          </a:stretch>
        </p:blipFill>
        <p:spPr>
          <a:xfrm>
            <a:off x="1600200" y="2359439"/>
            <a:ext cx="3002280" cy="3817524"/>
          </a:xfrm>
          <a:prstGeom prst="rect">
            <a:avLst/>
          </a:prstGeom>
        </p:spPr>
      </p:pic>
    </p:spTree>
    <p:extLst>
      <p:ext uri="{BB962C8B-B14F-4D97-AF65-F5344CB8AC3E}">
        <p14:creationId xmlns:p14="http://schemas.microsoft.com/office/powerpoint/2010/main" val="22985890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a:t>
            </a:r>
            <a:endParaRPr lang="en-GB" dirty="0"/>
          </a:p>
        </p:txBody>
      </p:sp>
      <p:sp>
        <p:nvSpPr>
          <p:cNvPr id="5" name="Subtitle 4"/>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2456911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a:bodyPr>
          <a:lstStyle/>
          <a:p>
            <a:r>
              <a:rPr lang="en-GB" sz="3200" dirty="0" smtClean="0"/>
              <a:t>Use the column method to solve:</a:t>
            </a:r>
          </a:p>
          <a:p>
            <a:r>
              <a:rPr lang="en-GB" sz="3200" dirty="0" smtClean="0"/>
              <a:t>2223 x 3 =</a:t>
            </a:r>
          </a:p>
          <a:p>
            <a:r>
              <a:rPr lang="en-GB" sz="3200" dirty="0" smtClean="0"/>
              <a:t>2232 x 3 =</a:t>
            </a:r>
          </a:p>
          <a:p>
            <a:r>
              <a:rPr lang="en-GB" sz="3200" dirty="0" smtClean="0"/>
              <a:t>2322 x 3 =</a:t>
            </a:r>
          </a:p>
          <a:p>
            <a:r>
              <a:rPr lang="en-GB" sz="3200" dirty="0" smtClean="0"/>
              <a:t>4322 x 3 =</a:t>
            </a:r>
          </a:p>
          <a:p>
            <a:r>
              <a:rPr lang="en-GB" sz="3200" dirty="0" smtClean="0"/>
              <a:t>4324 x 3 =</a:t>
            </a:r>
            <a:endParaRPr lang="en-GB" sz="3200" dirty="0"/>
          </a:p>
        </p:txBody>
      </p:sp>
    </p:spTree>
    <p:extLst>
      <p:ext uri="{BB962C8B-B14F-4D97-AF65-F5344CB8AC3E}">
        <p14:creationId xmlns:p14="http://schemas.microsoft.com/office/powerpoint/2010/main" val="2180467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graphicFrame>
        <p:nvGraphicFramePr>
          <p:cNvPr id="4" name="Content Placeholder 3"/>
          <p:cNvGraphicFramePr>
            <a:graphicFrameLocks noGrp="1"/>
          </p:cNvGraphicFramePr>
          <p:nvPr>
            <p:ph idx="1"/>
          </p:nvPr>
        </p:nvGraphicFramePr>
        <p:xfrm>
          <a:off x="1127760" y="2057400"/>
          <a:ext cx="9845039" cy="3887725"/>
        </p:xfrm>
        <a:graphic>
          <a:graphicData uri="http://schemas.openxmlformats.org/drawingml/2006/table">
            <a:tbl>
              <a:tblPr firstRow="1" firstCol="1" bandRow="1"/>
              <a:tblGrid>
                <a:gridCol w="7767287">
                  <a:extLst>
                    <a:ext uri="{9D8B030D-6E8A-4147-A177-3AD203B41FA5}">
                      <a16:colId xmlns:a16="http://schemas.microsoft.com/office/drawing/2014/main" val="3364982821"/>
                    </a:ext>
                  </a:extLst>
                </a:gridCol>
                <a:gridCol w="2077752">
                  <a:extLst>
                    <a:ext uri="{9D8B030D-6E8A-4147-A177-3AD203B41FA5}">
                      <a16:colId xmlns:a16="http://schemas.microsoft.com/office/drawing/2014/main" val="622572989"/>
                    </a:ext>
                  </a:extLst>
                </a:gridCol>
              </a:tblGrid>
              <a:tr h="95250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3427517"/>
                  </a:ext>
                </a:extLst>
              </a:tr>
              <a:tr h="95250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that involves multiplying a 2-digit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6039394"/>
                  </a:ext>
                </a:extLst>
              </a:tr>
              <a:tr h="63500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recombine the numbers through addition to find the answer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8056634"/>
                  </a:ext>
                </a:extLst>
              </a:tr>
              <a:tr h="63500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use the grid to help me multiply the partitioned numbers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5324233"/>
                  </a:ext>
                </a:extLst>
              </a:tr>
              <a:tr h="63500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partition a calculation and put the numbers into a grid</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49925"/>
                  </a:ext>
                </a:extLst>
              </a:tr>
            </a:tbl>
          </a:graphicData>
        </a:graphic>
      </p:graphicFrame>
    </p:spTree>
    <p:extLst>
      <p:ext uri="{BB962C8B-B14F-4D97-AF65-F5344CB8AC3E}">
        <p14:creationId xmlns:p14="http://schemas.microsoft.com/office/powerpoint/2010/main" val="12975647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23 x 22 =</a:t>
            </a:r>
          </a:p>
          <a:p>
            <a:pPr marL="0" indent="0">
              <a:buNone/>
            </a:pPr>
            <a:endParaRPr lang="en-GB" sz="3200" dirty="0"/>
          </a:p>
          <a:p>
            <a:pPr marL="0" indent="0">
              <a:buNone/>
            </a:pPr>
            <a:r>
              <a:rPr lang="en-GB" sz="3200" dirty="0" smtClean="0"/>
              <a:t>Before we look at using the written column method to solve this kind of calculation, we are going to look at partitioning a calculation into separate calculations and recombining them.  We are going to start with something called the grid method.</a:t>
            </a:r>
            <a:endParaRPr lang="en-GB" sz="3200" dirty="0"/>
          </a:p>
        </p:txBody>
      </p:sp>
    </p:spTree>
    <p:extLst>
      <p:ext uri="{BB962C8B-B14F-4D97-AF65-F5344CB8AC3E}">
        <p14:creationId xmlns:p14="http://schemas.microsoft.com/office/powerpoint/2010/main" val="3124369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23 x 22 =</a:t>
            </a:r>
          </a:p>
          <a:p>
            <a:endParaRPr lang="en-GB" sz="3200" dirty="0"/>
          </a:p>
          <a:p>
            <a:r>
              <a:rPr lang="en-GB" sz="3200" dirty="0" smtClean="0"/>
              <a:t>TP:  What is the value of each of these numbers in the calculation?</a:t>
            </a:r>
          </a:p>
          <a:p>
            <a:endParaRPr lang="en-GB" sz="3200" dirty="0"/>
          </a:p>
          <a:p>
            <a:r>
              <a:rPr lang="en-GB" sz="3200" dirty="0" smtClean="0"/>
              <a:t>TP:  If I was to partition this calculation into separate calculations, there should be 4 separate calculations.  What are these partitioned calculations?  Remember the place value of the numbers.</a:t>
            </a:r>
            <a:endParaRPr lang="en-GB" sz="3200" dirty="0"/>
          </a:p>
        </p:txBody>
      </p:sp>
    </p:spTree>
    <p:extLst>
      <p:ext uri="{BB962C8B-B14F-4D97-AF65-F5344CB8AC3E}">
        <p14:creationId xmlns:p14="http://schemas.microsoft.com/office/powerpoint/2010/main" val="3585635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4" name="Content Placeholder 3"/>
          <p:cNvSpPr>
            <a:spLocks noGrp="1"/>
          </p:cNvSpPr>
          <p:nvPr>
            <p:ph sz="half" idx="1"/>
          </p:nvPr>
        </p:nvSpPr>
        <p:spPr/>
        <p:txBody>
          <a:bodyPr/>
          <a:lstStyle/>
          <a:p>
            <a:r>
              <a:rPr lang="en-GB" dirty="0" smtClean="0"/>
              <a:t>23 x 22 =</a:t>
            </a:r>
          </a:p>
          <a:p>
            <a:endParaRPr lang="en-GB" dirty="0"/>
          </a:p>
          <a:p>
            <a:r>
              <a:rPr lang="en-GB" dirty="0" smtClean="0"/>
              <a:t>20 x 20 =</a:t>
            </a:r>
          </a:p>
          <a:p>
            <a:r>
              <a:rPr lang="en-GB" dirty="0" smtClean="0"/>
              <a:t>20 x 2 =</a:t>
            </a:r>
          </a:p>
          <a:p>
            <a:r>
              <a:rPr lang="en-GB" dirty="0" smtClean="0"/>
              <a:t>3 x 30 =</a:t>
            </a:r>
          </a:p>
          <a:p>
            <a:r>
              <a:rPr lang="en-GB" dirty="0" smtClean="0"/>
              <a:t>3 x 2 =</a:t>
            </a:r>
            <a:endParaRPr lang="en-GB" dirty="0"/>
          </a:p>
        </p:txBody>
      </p:sp>
      <p:sp>
        <p:nvSpPr>
          <p:cNvPr id="5" name="Content Placeholder 4"/>
          <p:cNvSpPr>
            <a:spLocks noGrp="1"/>
          </p:cNvSpPr>
          <p:nvPr>
            <p:ph sz="half" idx="2"/>
          </p:nvPr>
        </p:nvSpPr>
        <p:spPr/>
        <p:txBody>
          <a:bodyPr/>
          <a:lstStyle/>
          <a:p>
            <a:r>
              <a:rPr lang="en-GB" dirty="0" smtClean="0"/>
              <a:t>To help us put these into a order we use a grid</a:t>
            </a:r>
          </a:p>
          <a:p>
            <a:endParaRPr lang="en-GB" dirty="0"/>
          </a:p>
          <a:p>
            <a:endParaRPr lang="en-GB" dirty="0"/>
          </a:p>
        </p:txBody>
      </p:sp>
      <p:graphicFrame>
        <p:nvGraphicFramePr>
          <p:cNvPr id="6" name="Table 5"/>
          <p:cNvGraphicFramePr>
            <a:graphicFrameLocks noGrp="1"/>
          </p:cNvGraphicFramePr>
          <p:nvPr>
            <p:extLst/>
          </p:nvPr>
        </p:nvGraphicFramePr>
        <p:xfrm>
          <a:off x="6891021" y="3452654"/>
          <a:ext cx="3743958" cy="1097280"/>
        </p:xfrm>
        <a:graphic>
          <a:graphicData uri="http://schemas.openxmlformats.org/drawingml/2006/table">
            <a:tbl>
              <a:tblPr firstRow="1" bandRow="1">
                <a:tableStyleId>{5C22544A-7EE6-4342-B048-85BDC9FD1C3A}</a:tableStyleId>
              </a:tblPr>
              <a:tblGrid>
                <a:gridCol w="1247986">
                  <a:extLst>
                    <a:ext uri="{9D8B030D-6E8A-4147-A177-3AD203B41FA5}">
                      <a16:colId xmlns:a16="http://schemas.microsoft.com/office/drawing/2014/main" val="2700851196"/>
                    </a:ext>
                  </a:extLst>
                </a:gridCol>
                <a:gridCol w="1247986">
                  <a:extLst>
                    <a:ext uri="{9D8B030D-6E8A-4147-A177-3AD203B41FA5}">
                      <a16:colId xmlns:a16="http://schemas.microsoft.com/office/drawing/2014/main" val="2917574555"/>
                    </a:ext>
                  </a:extLst>
                </a:gridCol>
                <a:gridCol w="1247986">
                  <a:extLst>
                    <a:ext uri="{9D8B030D-6E8A-4147-A177-3AD203B41FA5}">
                      <a16:colId xmlns:a16="http://schemas.microsoft.com/office/drawing/2014/main" val="3141857420"/>
                    </a:ext>
                  </a:extLst>
                </a:gridCol>
              </a:tblGrid>
              <a:tr h="0">
                <a:tc>
                  <a:txBody>
                    <a:bodyPr/>
                    <a:lstStyle/>
                    <a:p>
                      <a:pPr algn="ctr"/>
                      <a:r>
                        <a:rPr lang="en-GB" b="1" dirty="0" smtClean="0"/>
                        <a:t>x</a:t>
                      </a:r>
                      <a:endParaRPr lang="en-GB" b="1" dirty="0"/>
                    </a:p>
                  </a:txBody>
                  <a:tcPr/>
                </a:tc>
                <a:tc>
                  <a:txBody>
                    <a:bodyPr/>
                    <a:lstStyle/>
                    <a:p>
                      <a:pPr algn="ctr"/>
                      <a:r>
                        <a:rPr lang="en-GB" b="0" dirty="0" smtClean="0"/>
                        <a:t>20</a:t>
                      </a:r>
                      <a:endParaRPr lang="en-GB" b="0" dirty="0"/>
                    </a:p>
                  </a:txBody>
                  <a:tcPr/>
                </a:tc>
                <a:tc>
                  <a:txBody>
                    <a:bodyPr/>
                    <a:lstStyle/>
                    <a:p>
                      <a:pPr algn="ctr"/>
                      <a:r>
                        <a:rPr lang="en-GB" b="0" dirty="0" smtClean="0"/>
                        <a:t>3</a:t>
                      </a:r>
                      <a:endParaRPr lang="en-GB" b="0" dirty="0"/>
                    </a:p>
                  </a:txBody>
                  <a:tcPr/>
                </a:tc>
                <a:extLst>
                  <a:ext uri="{0D108BD9-81ED-4DB2-BD59-A6C34878D82A}">
                    <a16:rowId xmlns:a16="http://schemas.microsoft.com/office/drawing/2014/main" val="2372512054"/>
                  </a:ext>
                </a:extLst>
              </a:tr>
              <a:tr h="0">
                <a:tc>
                  <a:txBody>
                    <a:bodyPr/>
                    <a:lstStyle/>
                    <a:p>
                      <a:pPr algn="ctr"/>
                      <a:r>
                        <a:rPr lang="en-GB" b="1" dirty="0" smtClean="0"/>
                        <a:t>20</a:t>
                      </a:r>
                      <a:endParaRPr lang="en-GB" b="1" dirty="0"/>
                    </a:p>
                  </a:txBody>
                  <a:tcPr/>
                </a:tc>
                <a:tc>
                  <a:txBody>
                    <a:bodyPr/>
                    <a:lstStyle/>
                    <a:p>
                      <a:pPr algn="ctr"/>
                      <a:endParaRPr lang="en-GB"/>
                    </a:p>
                  </a:txBody>
                  <a:tcPr/>
                </a:tc>
                <a:tc>
                  <a:txBody>
                    <a:bodyPr/>
                    <a:lstStyle/>
                    <a:p>
                      <a:pPr algn="ctr"/>
                      <a:endParaRPr lang="en-GB"/>
                    </a:p>
                  </a:txBody>
                  <a:tcPr/>
                </a:tc>
                <a:extLst>
                  <a:ext uri="{0D108BD9-81ED-4DB2-BD59-A6C34878D82A}">
                    <a16:rowId xmlns:a16="http://schemas.microsoft.com/office/drawing/2014/main" val="2001742361"/>
                  </a:ext>
                </a:extLst>
              </a:tr>
              <a:tr h="0">
                <a:tc>
                  <a:txBody>
                    <a:bodyPr/>
                    <a:lstStyle/>
                    <a:p>
                      <a:pPr algn="ctr"/>
                      <a:r>
                        <a:rPr lang="en-GB" b="1" dirty="0" smtClean="0"/>
                        <a:t>2</a:t>
                      </a:r>
                      <a:endParaRPr lang="en-GB" b="1" dirty="0"/>
                    </a:p>
                  </a:txBody>
                  <a:tcPr/>
                </a:tc>
                <a:tc>
                  <a:txBody>
                    <a:bodyPr/>
                    <a:lstStyle/>
                    <a:p>
                      <a:pPr algn="ctr"/>
                      <a:endParaRPr lang="en-GB"/>
                    </a:p>
                  </a:txBody>
                  <a:tcPr/>
                </a:tc>
                <a:tc>
                  <a:txBody>
                    <a:bodyPr/>
                    <a:lstStyle/>
                    <a:p>
                      <a:pPr algn="ctr"/>
                      <a:endParaRPr lang="en-GB" dirty="0"/>
                    </a:p>
                  </a:txBody>
                  <a:tcPr/>
                </a:tc>
                <a:extLst>
                  <a:ext uri="{0D108BD9-81ED-4DB2-BD59-A6C34878D82A}">
                    <a16:rowId xmlns:a16="http://schemas.microsoft.com/office/drawing/2014/main" val="2041397391"/>
                  </a:ext>
                </a:extLst>
              </a:tr>
            </a:tbl>
          </a:graphicData>
        </a:graphic>
      </p:graphicFrame>
    </p:spTree>
    <p:extLst>
      <p:ext uri="{BB962C8B-B14F-4D97-AF65-F5344CB8AC3E}">
        <p14:creationId xmlns:p14="http://schemas.microsoft.com/office/powerpoint/2010/main" val="3969698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4" name="Content Placeholder 3"/>
          <p:cNvSpPr>
            <a:spLocks noGrp="1"/>
          </p:cNvSpPr>
          <p:nvPr>
            <p:ph sz="half" idx="1"/>
          </p:nvPr>
        </p:nvSpPr>
        <p:spPr/>
        <p:txBody>
          <a:bodyPr/>
          <a:lstStyle/>
          <a:p>
            <a:r>
              <a:rPr lang="en-GB" dirty="0" smtClean="0"/>
              <a:t>23 x 22 =</a:t>
            </a:r>
          </a:p>
          <a:p>
            <a:endParaRPr lang="en-GB" dirty="0"/>
          </a:p>
          <a:p>
            <a:r>
              <a:rPr lang="en-GB" dirty="0" smtClean="0"/>
              <a:t>20 x 20 =</a:t>
            </a:r>
          </a:p>
          <a:p>
            <a:r>
              <a:rPr lang="en-GB" dirty="0" smtClean="0"/>
              <a:t>20 x 2 =</a:t>
            </a:r>
          </a:p>
          <a:p>
            <a:r>
              <a:rPr lang="en-GB" dirty="0" smtClean="0"/>
              <a:t>3 x 30 =</a:t>
            </a:r>
          </a:p>
          <a:p>
            <a:r>
              <a:rPr lang="en-GB" dirty="0" smtClean="0"/>
              <a:t>3 x 2 =</a:t>
            </a:r>
            <a:endParaRPr lang="en-GB" dirty="0"/>
          </a:p>
        </p:txBody>
      </p:sp>
      <p:sp>
        <p:nvSpPr>
          <p:cNvPr id="5" name="Content Placeholder 4"/>
          <p:cNvSpPr>
            <a:spLocks noGrp="1"/>
          </p:cNvSpPr>
          <p:nvPr>
            <p:ph sz="half" idx="2"/>
          </p:nvPr>
        </p:nvSpPr>
        <p:spPr/>
        <p:txBody>
          <a:bodyPr/>
          <a:lstStyle/>
          <a:p>
            <a:r>
              <a:rPr lang="en-GB" dirty="0" smtClean="0"/>
              <a:t>TP:  Now we can do the calculations</a:t>
            </a:r>
          </a:p>
          <a:p>
            <a:endParaRPr lang="en-GB" dirty="0"/>
          </a:p>
          <a:p>
            <a:endParaRPr lang="en-GB" dirty="0"/>
          </a:p>
        </p:txBody>
      </p:sp>
      <p:graphicFrame>
        <p:nvGraphicFramePr>
          <p:cNvPr id="6" name="Table 5"/>
          <p:cNvGraphicFramePr>
            <a:graphicFrameLocks noGrp="1"/>
          </p:cNvGraphicFramePr>
          <p:nvPr>
            <p:extLst/>
          </p:nvPr>
        </p:nvGraphicFramePr>
        <p:xfrm>
          <a:off x="6891021" y="3452654"/>
          <a:ext cx="3743958" cy="1097280"/>
        </p:xfrm>
        <a:graphic>
          <a:graphicData uri="http://schemas.openxmlformats.org/drawingml/2006/table">
            <a:tbl>
              <a:tblPr firstRow="1" bandRow="1">
                <a:tableStyleId>{5C22544A-7EE6-4342-B048-85BDC9FD1C3A}</a:tableStyleId>
              </a:tblPr>
              <a:tblGrid>
                <a:gridCol w="1247986">
                  <a:extLst>
                    <a:ext uri="{9D8B030D-6E8A-4147-A177-3AD203B41FA5}">
                      <a16:colId xmlns:a16="http://schemas.microsoft.com/office/drawing/2014/main" val="2700851196"/>
                    </a:ext>
                  </a:extLst>
                </a:gridCol>
                <a:gridCol w="1247986">
                  <a:extLst>
                    <a:ext uri="{9D8B030D-6E8A-4147-A177-3AD203B41FA5}">
                      <a16:colId xmlns:a16="http://schemas.microsoft.com/office/drawing/2014/main" val="2917574555"/>
                    </a:ext>
                  </a:extLst>
                </a:gridCol>
                <a:gridCol w="1247986">
                  <a:extLst>
                    <a:ext uri="{9D8B030D-6E8A-4147-A177-3AD203B41FA5}">
                      <a16:colId xmlns:a16="http://schemas.microsoft.com/office/drawing/2014/main" val="3141857420"/>
                    </a:ext>
                  </a:extLst>
                </a:gridCol>
              </a:tblGrid>
              <a:tr h="0">
                <a:tc>
                  <a:txBody>
                    <a:bodyPr/>
                    <a:lstStyle/>
                    <a:p>
                      <a:pPr algn="ctr"/>
                      <a:r>
                        <a:rPr lang="en-GB" b="1" dirty="0" smtClean="0"/>
                        <a:t>x</a:t>
                      </a:r>
                      <a:endParaRPr lang="en-GB" b="1" dirty="0"/>
                    </a:p>
                  </a:txBody>
                  <a:tcPr/>
                </a:tc>
                <a:tc>
                  <a:txBody>
                    <a:bodyPr/>
                    <a:lstStyle/>
                    <a:p>
                      <a:pPr algn="ctr"/>
                      <a:r>
                        <a:rPr lang="en-GB" b="0" dirty="0" smtClean="0"/>
                        <a:t>20</a:t>
                      </a:r>
                      <a:endParaRPr lang="en-GB" b="0" dirty="0"/>
                    </a:p>
                  </a:txBody>
                  <a:tcPr/>
                </a:tc>
                <a:tc>
                  <a:txBody>
                    <a:bodyPr/>
                    <a:lstStyle/>
                    <a:p>
                      <a:pPr algn="ctr"/>
                      <a:r>
                        <a:rPr lang="en-GB" b="0" dirty="0" smtClean="0"/>
                        <a:t>3</a:t>
                      </a:r>
                      <a:endParaRPr lang="en-GB" b="0" dirty="0"/>
                    </a:p>
                  </a:txBody>
                  <a:tcPr/>
                </a:tc>
                <a:extLst>
                  <a:ext uri="{0D108BD9-81ED-4DB2-BD59-A6C34878D82A}">
                    <a16:rowId xmlns:a16="http://schemas.microsoft.com/office/drawing/2014/main" val="2372512054"/>
                  </a:ext>
                </a:extLst>
              </a:tr>
              <a:tr h="0">
                <a:tc>
                  <a:txBody>
                    <a:bodyPr/>
                    <a:lstStyle/>
                    <a:p>
                      <a:pPr algn="ctr"/>
                      <a:r>
                        <a:rPr lang="en-GB" b="1" dirty="0" smtClean="0"/>
                        <a:t>20</a:t>
                      </a:r>
                      <a:endParaRPr lang="en-GB" b="1" dirty="0"/>
                    </a:p>
                  </a:txBody>
                  <a:tcPr/>
                </a:tc>
                <a:tc>
                  <a:txBody>
                    <a:bodyPr/>
                    <a:lstStyle/>
                    <a:p>
                      <a:pPr algn="ctr"/>
                      <a:endParaRPr lang="en-GB" dirty="0"/>
                    </a:p>
                  </a:txBody>
                  <a:tcPr/>
                </a:tc>
                <a:tc>
                  <a:txBody>
                    <a:bodyPr/>
                    <a:lstStyle/>
                    <a:p>
                      <a:pPr algn="ctr"/>
                      <a:endParaRPr lang="en-GB"/>
                    </a:p>
                  </a:txBody>
                  <a:tcPr/>
                </a:tc>
                <a:extLst>
                  <a:ext uri="{0D108BD9-81ED-4DB2-BD59-A6C34878D82A}">
                    <a16:rowId xmlns:a16="http://schemas.microsoft.com/office/drawing/2014/main" val="2001742361"/>
                  </a:ext>
                </a:extLst>
              </a:tr>
              <a:tr h="0">
                <a:tc>
                  <a:txBody>
                    <a:bodyPr/>
                    <a:lstStyle/>
                    <a:p>
                      <a:pPr algn="ctr"/>
                      <a:r>
                        <a:rPr lang="en-GB" b="1" dirty="0" smtClean="0"/>
                        <a:t>2</a:t>
                      </a:r>
                      <a:endParaRPr lang="en-GB" b="1" dirty="0"/>
                    </a:p>
                  </a:txBody>
                  <a:tcPr/>
                </a:tc>
                <a:tc>
                  <a:txBody>
                    <a:bodyPr/>
                    <a:lstStyle/>
                    <a:p>
                      <a:pPr algn="ctr"/>
                      <a:endParaRPr lang="en-GB"/>
                    </a:p>
                  </a:txBody>
                  <a:tcPr/>
                </a:tc>
                <a:tc>
                  <a:txBody>
                    <a:bodyPr/>
                    <a:lstStyle/>
                    <a:p>
                      <a:pPr algn="ctr"/>
                      <a:endParaRPr lang="en-GB" dirty="0"/>
                    </a:p>
                  </a:txBody>
                  <a:tcPr/>
                </a:tc>
                <a:extLst>
                  <a:ext uri="{0D108BD9-81ED-4DB2-BD59-A6C34878D82A}">
                    <a16:rowId xmlns:a16="http://schemas.microsoft.com/office/drawing/2014/main" val="2041397391"/>
                  </a:ext>
                </a:extLst>
              </a:tr>
            </a:tbl>
          </a:graphicData>
        </a:graphic>
      </p:graphicFrame>
    </p:spTree>
    <p:extLst>
      <p:ext uri="{BB962C8B-B14F-4D97-AF65-F5344CB8AC3E}">
        <p14:creationId xmlns:p14="http://schemas.microsoft.com/office/powerpoint/2010/main" val="1569694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4" name="Content Placeholder 3"/>
          <p:cNvSpPr>
            <a:spLocks noGrp="1"/>
          </p:cNvSpPr>
          <p:nvPr>
            <p:ph sz="half" idx="1"/>
          </p:nvPr>
        </p:nvSpPr>
        <p:spPr/>
        <p:txBody>
          <a:bodyPr/>
          <a:lstStyle/>
          <a:p>
            <a:r>
              <a:rPr lang="en-GB" dirty="0" smtClean="0"/>
              <a:t>23 x 22 =</a:t>
            </a:r>
          </a:p>
          <a:p>
            <a:endParaRPr lang="en-GB" dirty="0"/>
          </a:p>
          <a:p>
            <a:r>
              <a:rPr lang="en-GB" dirty="0" smtClean="0"/>
              <a:t>20 x 20 =</a:t>
            </a:r>
          </a:p>
          <a:p>
            <a:r>
              <a:rPr lang="en-GB" dirty="0" smtClean="0"/>
              <a:t>20 x 2 =</a:t>
            </a:r>
          </a:p>
          <a:p>
            <a:r>
              <a:rPr lang="en-GB" dirty="0" smtClean="0"/>
              <a:t>3 x 30 =</a:t>
            </a:r>
          </a:p>
          <a:p>
            <a:r>
              <a:rPr lang="en-GB" dirty="0" smtClean="0"/>
              <a:t>3 x 2 =</a:t>
            </a:r>
            <a:endParaRPr lang="en-GB" dirty="0"/>
          </a:p>
        </p:txBody>
      </p:sp>
      <p:sp>
        <p:nvSpPr>
          <p:cNvPr id="5" name="Content Placeholder 4"/>
          <p:cNvSpPr>
            <a:spLocks noGrp="1"/>
          </p:cNvSpPr>
          <p:nvPr>
            <p:ph sz="half" idx="2"/>
          </p:nvPr>
        </p:nvSpPr>
        <p:spPr/>
        <p:txBody>
          <a:bodyPr/>
          <a:lstStyle/>
          <a:p>
            <a:r>
              <a:rPr lang="en-GB" dirty="0" smtClean="0"/>
              <a:t>TP:  Now we can do the calculations</a:t>
            </a:r>
          </a:p>
          <a:p>
            <a:endParaRPr lang="en-GB" dirty="0"/>
          </a:p>
          <a:p>
            <a:endParaRPr lang="en-GB" dirty="0"/>
          </a:p>
        </p:txBody>
      </p:sp>
      <p:graphicFrame>
        <p:nvGraphicFramePr>
          <p:cNvPr id="6" name="Table 5"/>
          <p:cNvGraphicFramePr>
            <a:graphicFrameLocks noGrp="1"/>
          </p:cNvGraphicFramePr>
          <p:nvPr>
            <p:extLst/>
          </p:nvPr>
        </p:nvGraphicFramePr>
        <p:xfrm>
          <a:off x="6891021" y="3452654"/>
          <a:ext cx="3743958" cy="1097280"/>
        </p:xfrm>
        <a:graphic>
          <a:graphicData uri="http://schemas.openxmlformats.org/drawingml/2006/table">
            <a:tbl>
              <a:tblPr firstRow="1" bandRow="1">
                <a:tableStyleId>{5C22544A-7EE6-4342-B048-85BDC9FD1C3A}</a:tableStyleId>
              </a:tblPr>
              <a:tblGrid>
                <a:gridCol w="1247986">
                  <a:extLst>
                    <a:ext uri="{9D8B030D-6E8A-4147-A177-3AD203B41FA5}">
                      <a16:colId xmlns:a16="http://schemas.microsoft.com/office/drawing/2014/main" val="2700851196"/>
                    </a:ext>
                  </a:extLst>
                </a:gridCol>
                <a:gridCol w="1247986">
                  <a:extLst>
                    <a:ext uri="{9D8B030D-6E8A-4147-A177-3AD203B41FA5}">
                      <a16:colId xmlns:a16="http://schemas.microsoft.com/office/drawing/2014/main" val="2917574555"/>
                    </a:ext>
                  </a:extLst>
                </a:gridCol>
                <a:gridCol w="1247986">
                  <a:extLst>
                    <a:ext uri="{9D8B030D-6E8A-4147-A177-3AD203B41FA5}">
                      <a16:colId xmlns:a16="http://schemas.microsoft.com/office/drawing/2014/main" val="3141857420"/>
                    </a:ext>
                  </a:extLst>
                </a:gridCol>
              </a:tblGrid>
              <a:tr h="0">
                <a:tc>
                  <a:txBody>
                    <a:bodyPr/>
                    <a:lstStyle/>
                    <a:p>
                      <a:pPr algn="ctr"/>
                      <a:r>
                        <a:rPr lang="en-GB" b="1" dirty="0" smtClean="0"/>
                        <a:t>x</a:t>
                      </a:r>
                      <a:endParaRPr lang="en-GB" b="1" dirty="0"/>
                    </a:p>
                  </a:txBody>
                  <a:tcPr/>
                </a:tc>
                <a:tc>
                  <a:txBody>
                    <a:bodyPr/>
                    <a:lstStyle/>
                    <a:p>
                      <a:pPr algn="ctr"/>
                      <a:r>
                        <a:rPr lang="en-GB" b="0" dirty="0" smtClean="0"/>
                        <a:t>20</a:t>
                      </a:r>
                      <a:endParaRPr lang="en-GB" b="0" dirty="0"/>
                    </a:p>
                  </a:txBody>
                  <a:tcPr/>
                </a:tc>
                <a:tc>
                  <a:txBody>
                    <a:bodyPr/>
                    <a:lstStyle/>
                    <a:p>
                      <a:pPr algn="ctr"/>
                      <a:r>
                        <a:rPr lang="en-GB" b="0" dirty="0" smtClean="0"/>
                        <a:t>3</a:t>
                      </a:r>
                      <a:endParaRPr lang="en-GB" b="0" dirty="0"/>
                    </a:p>
                  </a:txBody>
                  <a:tcPr/>
                </a:tc>
                <a:extLst>
                  <a:ext uri="{0D108BD9-81ED-4DB2-BD59-A6C34878D82A}">
                    <a16:rowId xmlns:a16="http://schemas.microsoft.com/office/drawing/2014/main" val="2372512054"/>
                  </a:ext>
                </a:extLst>
              </a:tr>
              <a:tr h="0">
                <a:tc>
                  <a:txBody>
                    <a:bodyPr/>
                    <a:lstStyle/>
                    <a:p>
                      <a:pPr algn="ctr"/>
                      <a:r>
                        <a:rPr lang="en-GB" b="1" dirty="0" smtClean="0"/>
                        <a:t>20</a:t>
                      </a:r>
                      <a:endParaRPr lang="en-GB" b="1" dirty="0"/>
                    </a:p>
                  </a:txBody>
                  <a:tcPr/>
                </a:tc>
                <a:tc>
                  <a:txBody>
                    <a:bodyPr/>
                    <a:lstStyle/>
                    <a:p>
                      <a:pPr algn="ctr"/>
                      <a:r>
                        <a:rPr lang="en-GB" dirty="0" smtClean="0"/>
                        <a:t>400</a:t>
                      </a:r>
                      <a:endParaRPr lang="en-GB" dirty="0"/>
                    </a:p>
                  </a:txBody>
                  <a:tcPr/>
                </a:tc>
                <a:tc>
                  <a:txBody>
                    <a:bodyPr/>
                    <a:lstStyle/>
                    <a:p>
                      <a:pPr algn="ctr"/>
                      <a:r>
                        <a:rPr lang="en-GB" dirty="0" smtClean="0"/>
                        <a:t>60</a:t>
                      </a:r>
                      <a:endParaRPr lang="en-GB" dirty="0"/>
                    </a:p>
                  </a:txBody>
                  <a:tcPr/>
                </a:tc>
                <a:extLst>
                  <a:ext uri="{0D108BD9-81ED-4DB2-BD59-A6C34878D82A}">
                    <a16:rowId xmlns:a16="http://schemas.microsoft.com/office/drawing/2014/main" val="2001742361"/>
                  </a:ext>
                </a:extLst>
              </a:tr>
              <a:tr h="0">
                <a:tc>
                  <a:txBody>
                    <a:bodyPr/>
                    <a:lstStyle/>
                    <a:p>
                      <a:pPr algn="ctr"/>
                      <a:r>
                        <a:rPr lang="en-GB" b="1" dirty="0" smtClean="0"/>
                        <a:t>2</a:t>
                      </a:r>
                      <a:endParaRPr lang="en-GB" b="1" dirty="0"/>
                    </a:p>
                  </a:txBody>
                  <a:tcPr/>
                </a:tc>
                <a:tc>
                  <a:txBody>
                    <a:bodyPr/>
                    <a:lstStyle/>
                    <a:p>
                      <a:pPr algn="ctr"/>
                      <a:r>
                        <a:rPr lang="en-GB" dirty="0" smtClean="0"/>
                        <a:t>40</a:t>
                      </a:r>
                      <a:endParaRPr lang="en-GB" dirty="0"/>
                    </a:p>
                  </a:txBody>
                  <a:tcPr/>
                </a:tc>
                <a:tc>
                  <a:txBody>
                    <a:bodyPr/>
                    <a:lstStyle/>
                    <a:p>
                      <a:pPr algn="ctr"/>
                      <a:r>
                        <a:rPr lang="en-GB" dirty="0" smtClean="0"/>
                        <a:t>6</a:t>
                      </a:r>
                      <a:endParaRPr lang="en-GB" dirty="0"/>
                    </a:p>
                  </a:txBody>
                  <a:tcPr/>
                </a:tc>
                <a:extLst>
                  <a:ext uri="{0D108BD9-81ED-4DB2-BD59-A6C34878D82A}">
                    <a16:rowId xmlns:a16="http://schemas.microsoft.com/office/drawing/2014/main" val="2041397391"/>
                  </a:ext>
                </a:extLst>
              </a:tr>
            </a:tbl>
          </a:graphicData>
        </a:graphic>
      </p:graphicFrame>
    </p:spTree>
    <p:extLst>
      <p:ext uri="{BB962C8B-B14F-4D97-AF65-F5344CB8AC3E}">
        <p14:creationId xmlns:p14="http://schemas.microsoft.com/office/powerpoint/2010/main" val="26014287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4" name="Content Placeholder 3"/>
          <p:cNvSpPr>
            <a:spLocks noGrp="1"/>
          </p:cNvSpPr>
          <p:nvPr>
            <p:ph sz="half" idx="1"/>
          </p:nvPr>
        </p:nvSpPr>
        <p:spPr/>
        <p:txBody>
          <a:bodyPr/>
          <a:lstStyle/>
          <a:p>
            <a:r>
              <a:rPr lang="en-GB" dirty="0" smtClean="0"/>
              <a:t>23 x 22 =</a:t>
            </a:r>
          </a:p>
          <a:p>
            <a:endParaRPr lang="en-GB" dirty="0"/>
          </a:p>
          <a:p>
            <a:r>
              <a:rPr lang="en-GB" dirty="0" smtClean="0"/>
              <a:t>20 x 20 =</a:t>
            </a:r>
          </a:p>
          <a:p>
            <a:r>
              <a:rPr lang="en-GB" dirty="0" smtClean="0"/>
              <a:t>20 x 2 =</a:t>
            </a:r>
          </a:p>
          <a:p>
            <a:r>
              <a:rPr lang="en-GB" dirty="0" smtClean="0"/>
              <a:t>3 x 30 =</a:t>
            </a:r>
          </a:p>
          <a:p>
            <a:r>
              <a:rPr lang="en-GB" dirty="0" smtClean="0"/>
              <a:t>3 x 2 =</a:t>
            </a:r>
            <a:endParaRPr lang="en-GB" dirty="0"/>
          </a:p>
        </p:txBody>
      </p:sp>
      <p:sp>
        <p:nvSpPr>
          <p:cNvPr id="5" name="Content Placeholder 4"/>
          <p:cNvSpPr>
            <a:spLocks noGrp="1"/>
          </p:cNvSpPr>
          <p:nvPr>
            <p:ph sz="half" idx="2"/>
          </p:nvPr>
        </p:nvSpPr>
        <p:spPr/>
        <p:txBody>
          <a:bodyPr/>
          <a:lstStyle/>
          <a:p>
            <a:r>
              <a:rPr lang="en-GB" dirty="0" smtClean="0"/>
              <a:t>TP:  What do we now do with these partitioned answers?</a:t>
            </a:r>
          </a:p>
          <a:p>
            <a:endParaRPr lang="en-GB" dirty="0"/>
          </a:p>
          <a:p>
            <a:endParaRPr lang="en-GB" dirty="0"/>
          </a:p>
        </p:txBody>
      </p:sp>
      <p:graphicFrame>
        <p:nvGraphicFramePr>
          <p:cNvPr id="6" name="Table 5"/>
          <p:cNvGraphicFramePr>
            <a:graphicFrameLocks noGrp="1"/>
          </p:cNvGraphicFramePr>
          <p:nvPr>
            <p:extLst/>
          </p:nvPr>
        </p:nvGraphicFramePr>
        <p:xfrm>
          <a:off x="6891021" y="3452654"/>
          <a:ext cx="3743958" cy="1097280"/>
        </p:xfrm>
        <a:graphic>
          <a:graphicData uri="http://schemas.openxmlformats.org/drawingml/2006/table">
            <a:tbl>
              <a:tblPr firstRow="1" bandRow="1">
                <a:tableStyleId>{5C22544A-7EE6-4342-B048-85BDC9FD1C3A}</a:tableStyleId>
              </a:tblPr>
              <a:tblGrid>
                <a:gridCol w="1247986">
                  <a:extLst>
                    <a:ext uri="{9D8B030D-6E8A-4147-A177-3AD203B41FA5}">
                      <a16:colId xmlns:a16="http://schemas.microsoft.com/office/drawing/2014/main" val="2700851196"/>
                    </a:ext>
                  </a:extLst>
                </a:gridCol>
                <a:gridCol w="1247986">
                  <a:extLst>
                    <a:ext uri="{9D8B030D-6E8A-4147-A177-3AD203B41FA5}">
                      <a16:colId xmlns:a16="http://schemas.microsoft.com/office/drawing/2014/main" val="2917574555"/>
                    </a:ext>
                  </a:extLst>
                </a:gridCol>
                <a:gridCol w="1247986">
                  <a:extLst>
                    <a:ext uri="{9D8B030D-6E8A-4147-A177-3AD203B41FA5}">
                      <a16:colId xmlns:a16="http://schemas.microsoft.com/office/drawing/2014/main" val="3141857420"/>
                    </a:ext>
                  </a:extLst>
                </a:gridCol>
              </a:tblGrid>
              <a:tr h="0">
                <a:tc>
                  <a:txBody>
                    <a:bodyPr/>
                    <a:lstStyle/>
                    <a:p>
                      <a:pPr algn="ctr"/>
                      <a:r>
                        <a:rPr lang="en-GB" b="1" dirty="0" smtClean="0"/>
                        <a:t>x</a:t>
                      </a:r>
                      <a:endParaRPr lang="en-GB" b="1" dirty="0"/>
                    </a:p>
                  </a:txBody>
                  <a:tcPr/>
                </a:tc>
                <a:tc>
                  <a:txBody>
                    <a:bodyPr/>
                    <a:lstStyle/>
                    <a:p>
                      <a:pPr algn="ctr"/>
                      <a:r>
                        <a:rPr lang="en-GB" b="0" dirty="0" smtClean="0"/>
                        <a:t>20</a:t>
                      </a:r>
                      <a:endParaRPr lang="en-GB" b="0" dirty="0"/>
                    </a:p>
                  </a:txBody>
                  <a:tcPr/>
                </a:tc>
                <a:tc>
                  <a:txBody>
                    <a:bodyPr/>
                    <a:lstStyle/>
                    <a:p>
                      <a:pPr algn="ctr"/>
                      <a:r>
                        <a:rPr lang="en-GB" b="0" dirty="0" smtClean="0"/>
                        <a:t>3</a:t>
                      </a:r>
                      <a:endParaRPr lang="en-GB" b="0" dirty="0"/>
                    </a:p>
                  </a:txBody>
                  <a:tcPr/>
                </a:tc>
                <a:extLst>
                  <a:ext uri="{0D108BD9-81ED-4DB2-BD59-A6C34878D82A}">
                    <a16:rowId xmlns:a16="http://schemas.microsoft.com/office/drawing/2014/main" val="2372512054"/>
                  </a:ext>
                </a:extLst>
              </a:tr>
              <a:tr h="0">
                <a:tc>
                  <a:txBody>
                    <a:bodyPr/>
                    <a:lstStyle/>
                    <a:p>
                      <a:pPr algn="ctr"/>
                      <a:r>
                        <a:rPr lang="en-GB" b="1" dirty="0" smtClean="0"/>
                        <a:t>20</a:t>
                      </a:r>
                      <a:endParaRPr lang="en-GB" b="1" dirty="0"/>
                    </a:p>
                  </a:txBody>
                  <a:tcPr/>
                </a:tc>
                <a:tc>
                  <a:txBody>
                    <a:bodyPr/>
                    <a:lstStyle/>
                    <a:p>
                      <a:pPr algn="ctr"/>
                      <a:r>
                        <a:rPr lang="en-GB" dirty="0" smtClean="0"/>
                        <a:t>400</a:t>
                      </a:r>
                      <a:endParaRPr lang="en-GB" dirty="0"/>
                    </a:p>
                  </a:txBody>
                  <a:tcPr/>
                </a:tc>
                <a:tc>
                  <a:txBody>
                    <a:bodyPr/>
                    <a:lstStyle/>
                    <a:p>
                      <a:pPr algn="ctr"/>
                      <a:r>
                        <a:rPr lang="en-GB" dirty="0" smtClean="0"/>
                        <a:t>60</a:t>
                      </a:r>
                      <a:endParaRPr lang="en-GB" dirty="0"/>
                    </a:p>
                  </a:txBody>
                  <a:tcPr/>
                </a:tc>
                <a:extLst>
                  <a:ext uri="{0D108BD9-81ED-4DB2-BD59-A6C34878D82A}">
                    <a16:rowId xmlns:a16="http://schemas.microsoft.com/office/drawing/2014/main" val="2001742361"/>
                  </a:ext>
                </a:extLst>
              </a:tr>
              <a:tr h="0">
                <a:tc>
                  <a:txBody>
                    <a:bodyPr/>
                    <a:lstStyle/>
                    <a:p>
                      <a:pPr algn="ctr"/>
                      <a:r>
                        <a:rPr lang="en-GB" b="1" dirty="0" smtClean="0"/>
                        <a:t>2</a:t>
                      </a:r>
                      <a:endParaRPr lang="en-GB" b="1" dirty="0"/>
                    </a:p>
                  </a:txBody>
                  <a:tcPr/>
                </a:tc>
                <a:tc>
                  <a:txBody>
                    <a:bodyPr/>
                    <a:lstStyle/>
                    <a:p>
                      <a:pPr algn="ctr"/>
                      <a:r>
                        <a:rPr lang="en-GB" dirty="0" smtClean="0"/>
                        <a:t>40</a:t>
                      </a:r>
                      <a:endParaRPr lang="en-GB" dirty="0"/>
                    </a:p>
                  </a:txBody>
                  <a:tcPr/>
                </a:tc>
                <a:tc>
                  <a:txBody>
                    <a:bodyPr/>
                    <a:lstStyle/>
                    <a:p>
                      <a:pPr algn="ctr"/>
                      <a:r>
                        <a:rPr lang="en-GB" dirty="0" smtClean="0"/>
                        <a:t>6</a:t>
                      </a:r>
                      <a:endParaRPr lang="en-GB" dirty="0"/>
                    </a:p>
                  </a:txBody>
                  <a:tcPr/>
                </a:tc>
                <a:extLst>
                  <a:ext uri="{0D108BD9-81ED-4DB2-BD59-A6C34878D82A}">
                    <a16:rowId xmlns:a16="http://schemas.microsoft.com/office/drawing/2014/main" val="2041397391"/>
                  </a:ext>
                </a:extLst>
              </a:tr>
            </a:tbl>
          </a:graphicData>
        </a:graphic>
      </p:graphicFrame>
    </p:spTree>
    <p:extLst>
      <p:ext uri="{BB962C8B-B14F-4D97-AF65-F5344CB8AC3E}">
        <p14:creationId xmlns:p14="http://schemas.microsoft.com/office/powerpoint/2010/main" val="4089112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4" name="Content Placeholder 3"/>
          <p:cNvSpPr>
            <a:spLocks noGrp="1"/>
          </p:cNvSpPr>
          <p:nvPr>
            <p:ph sz="half" idx="1"/>
          </p:nvPr>
        </p:nvSpPr>
        <p:spPr/>
        <p:txBody>
          <a:bodyPr/>
          <a:lstStyle/>
          <a:p>
            <a:r>
              <a:rPr lang="en-GB" dirty="0" smtClean="0"/>
              <a:t>23 x 22 =</a:t>
            </a:r>
          </a:p>
          <a:p>
            <a:endParaRPr lang="en-GB" dirty="0"/>
          </a:p>
          <a:p>
            <a:r>
              <a:rPr lang="en-GB" dirty="0" smtClean="0"/>
              <a:t>20 x 20 =</a:t>
            </a:r>
          </a:p>
          <a:p>
            <a:r>
              <a:rPr lang="en-GB" dirty="0" smtClean="0"/>
              <a:t>20 x 2 =</a:t>
            </a:r>
          </a:p>
          <a:p>
            <a:r>
              <a:rPr lang="en-GB" dirty="0" smtClean="0"/>
              <a:t>3 x 30 =</a:t>
            </a:r>
          </a:p>
          <a:p>
            <a:r>
              <a:rPr lang="en-GB" dirty="0" smtClean="0"/>
              <a:t>3 x 2 =</a:t>
            </a:r>
            <a:endParaRPr lang="en-GB" dirty="0"/>
          </a:p>
        </p:txBody>
      </p:sp>
      <p:sp>
        <p:nvSpPr>
          <p:cNvPr id="5" name="Content Placeholder 4"/>
          <p:cNvSpPr>
            <a:spLocks noGrp="1"/>
          </p:cNvSpPr>
          <p:nvPr>
            <p:ph sz="half" idx="2"/>
          </p:nvPr>
        </p:nvSpPr>
        <p:spPr/>
        <p:txBody>
          <a:bodyPr/>
          <a:lstStyle/>
          <a:p>
            <a:r>
              <a:rPr lang="en-GB" dirty="0" smtClean="0"/>
              <a:t>TP:  What is the answer?</a:t>
            </a:r>
          </a:p>
          <a:p>
            <a:endParaRPr lang="en-GB" dirty="0" smtClean="0"/>
          </a:p>
          <a:p>
            <a:r>
              <a:rPr lang="en-GB" dirty="0" smtClean="0"/>
              <a:t>400 + 60 + 40 + 6 =</a:t>
            </a:r>
          </a:p>
          <a:p>
            <a:endParaRPr lang="en-GB" dirty="0"/>
          </a:p>
          <a:p>
            <a:endParaRPr lang="en-GB" dirty="0"/>
          </a:p>
        </p:txBody>
      </p:sp>
      <p:graphicFrame>
        <p:nvGraphicFramePr>
          <p:cNvPr id="6" name="Table 5"/>
          <p:cNvGraphicFramePr>
            <a:graphicFrameLocks noGrp="1"/>
          </p:cNvGraphicFramePr>
          <p:nvPr>
            <p:extLst/>
          </p:nvPr>
        </p:nvGraphicFramePr>
        <p:xfrm>
          <a:off x="6891021" y="3452654"/>
          <a:ext cx="3743958" cy="1097280"/>
        </p:xfrm>
        <a:graphic>
          <a:graphicData uri="http://schemas.openxmlformats.org/drawingml/2006/table">
            <a:tbl>
              <a:tblPr firstRow="1" bandRow="1">
                <a:tableStyleId>{5C22544A-7EE6-4342-B048-85BDC9FD1C3A}</a:tableStyleId>
              </a:tblPr>
              <a:tblGrid>
                <a:gridCol w="1247986">
                  <a:extLst>
                    <a:ext uri="{9D8B030D-6E8A-4147-A177-3AD203B41FA5}">
                      <a16:colId xmlns:a16="http://schemas.microsoft.com/office/drawing/2014/main" val="2700851196"/>
                    </a:ext>
                  </a:extLst>
                </a:gridCol>
                <a:gridCol w="1247986">
                  <a:extLst>
                    <a:ext uri="{9D8B030D-6E8A-4147-A177-3AD203B41FA5}">
                      <a16:colId xmlns:a16="http://schemas.microsoft.com/office/drawing/2014/main" val="2917574555"/>
                    </a:ext>
                  </a:extLst>
                </a:gridCol>
                <a:gridCol w="1247986">
                  <a:extLst>
                    <a:ext uri="{9D8B030D-6E8A-4147-A177-3AD203B41FA5}">
                      <a16:colId xmlns:a16="http://schemas.microsoft.com/office/drawing/2014/main" val="3141857420"/>
                    </a:ext>
                  </a:extLst>
                </a:gridCol>
              </a:tblGrid>
              <a:tr h="0">
                <a:tc>
                  <a:txBody>
                    <a:bodyPr/>
                    <a:lstStyle/>
                    <a:p>
                      <a:pPr algn="ctr"/>
                      <a:r>
                        <a:rPr lang="en-GB" b="1" dirty="0" smtClean="0"/>
                        <a:t>x</a:t>
                      </a:r>
                      <a:endParaRPr lang="en-GB" b="1" dirty="0"/>
                    </a:p>
                  </a:txBody>
                  <a:tcPr/>
                </a:tc>
                <a:tc>
                  <a:txBody>
                    <a:bodyPr/>
                    <a:lstStyle/>
                    <a:p>
                      <a:pPr algn="ctr"/>
                      <a:r>
                        <a:rPr lang="en-GB" b="0" dirty="0" smtClean="0"/>
                        <a:t>20</a:t>
                      </a:r>
                      <a:endParaRPr lang="en-GB" b="0" dirty="0"/>
                    </a:p>
                  </a:txBody>
                  <a:tcPr/>
                </a:tc>
                <a:tc>
                  <a:txBody>
                    <a:bodyPr/>
                    <a:lstStyle/>
                    <a:p>
                      <a:pPr algn="ctr"/>
                      <a:r>
                        <a:rPr lang="en-GB" b="0" dirty="0" smtClean="0"/>
                        <a:t>3</a:t>
                      </a:r>
                      <a:endParaRPr lang="en-GB" b="0" dirty="0"/>
                    </a:p>
                  </a:txBody>
                  <a:tcPr/>
                </a:tc>
                <a:extLst>
                  <a:ext uri="{0D108BD9-81ED-4DB2-BD59-A6C34878D82A}">
                    <a16:rowId xmlns:a16="http://schemas.microsoft.com/office/drawing/2014/main" val="2372512054"/>
                  </a:ext>
                </a:extLst>
              </a:tr>
              <a:tr h="0">
                <a:tc>
                  <a:txBody>
                    <a:bodyPr/>
                    <a:lstStyle/>
                    <a:p>
                      <a:pPr algn="ctr"/>
                      <a:r>
                        <a:rPr lang="en-GB" b="1" dirty="0" smtClean="0"/>
                        <a:t>20</a:t>
                      </a:r>
                      <a:endParaRPr lang="en-GB" b="1" dirty="0"/>
                    </a:p>
                  </a:txBody>
                  <a:tcPr/>
                </a:tc>
                <a:tc>
                  <a:txBody>
                    <a:bodyPr/>
                    <a:lstStyle/>
                    <a:p>
                      <a:pPr algn="ctr"/>
                      <a:r>
                        <a:rPr lang="en-GB" dirty="0" smtClean="0"/>
                        <a:t>400</a:t>
                      </a:r>
                      <a:endParaRPr lang="en-GB" dirty="0"/>
                    </a:p>
                  </a:txBody>
                  <a:tcPr/>
                </a:tc>
                <a:tc>
                  <a:txBody>
                    <a:bodyPr/>
                    <a:lstStyle/>
                    <a:p>
                      <a:pPr algn="ctr"/>
                      <a:r>
                        <a:rPr lang="en-GB" dirty="0" smtClean="0"/>
                        <a:t>60</a:t>
                      </a:r>
                      <a:endParaRPr lang="en-GB" dirty="0"/>
                    </a:p>
                  </a:txBody>
                  <a:tcPr/>
                </a:tc>
                <a:extLst>
                  <a:ext uri="{0D108BD9-81ED-4DB2-BD59-A6C34878D82A}">
                    <a16:rowId xmlns:a16="http://schemas.microsoft.com/office/drawing/2014/main" val="2001742361"/>
                  </a:ext>
                </a:extLst>
              </a:tr>
              <a:tr h="0">
                <a:tc>
                  <a:txBody>
                    <a:bodyPr/>
                    <a:lstStyle/>
                    <a:p>
                      <a:pPr algn="ctr"/>
                      <a:r>
                        <a:rPr lang="en-GB" b="1" dirty="0" smtClean="0"/>
                        <a:t>2</a:t>
                      </a:r>
                      <a:endParaRPr lang="en-GB" b="1" dirty="0"/>
                    </a:p>
                  </a:txBody>
                  <a:tcPr/>
                </a:tc>
                <a:tc>
                  <a:txBody>
                    <a:bodyPr/>
                    <a:lstStyle/>
                    <a:p>
                      <a:pPr algn="ctr"/>
                      <a:r>
                        <a:rPr lang="en-GB" dirty="0" smtClean="0"/>
                        <a:t>40</a:t>
                      </a:r>
                      <a:endParaRPr lang="en-GB" dirty="0"/>
                    </a:p>
                  </a:txBody>
                  <a:tcPr/>
                </a:tc>
                <a:tc>
                  <a:txBody>
                    <a:bodyPr/>
                    <a:lstStyle/>
                    <a:p>
                      <a:pPr algn="ctr"/>
                      <a:r>
                        <a:rPr lang="en-GB" dirty="0" smtClean="0"/>
                        <a:t>6</a:t>
                      </a:r>
                      <a:endParaRPr lang="en-GB" dirty="0"/>
                    </a:p>
                  </a:txBody>
                  <a:tcPr/>
                </a:tc>
                <a:extLst>
                  <a:ext uri="{0D108BD9-81ED-4DB2-BD59-A6C34878D82A}">
                    <a16:rowId xmlns:a16="http://schemas.microsoft.com/office/drawing/2014/main" val="2041397391"/>
                  </a:ext>
                </a:extLst>
              </a:tr>
            </a:tbl>
          </a:graphicData>
        </a:graphic>
      </p:graphicFrame>
    </p:spTree>
    <p:extLst>
      <p:ext uri="{BB962C8B-B14F-4D97-AF65-F5344CB8AC3E}">
        <p14:creationId xmlns:p14="http://schemas.microsoft.com/office/powerpoint/2010/main" val="26588213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4" name="Content Placeholder 3"/>
          <p:cNvSpPr>
            <a:spLocks noGrp="1"/>
          </p:cNvSpPr>
          <p:nvPr>
            <p:ph sz="half" idx="1"/>
          </p:nvPr>
        </p:nvSpPr>
        <p:spPr/>
        <p:txBody>
          <a:bodyPr/>
          <a:lstStyle/>
          <a:p>
            <a:r>
              <a:rPr lang="en-GB" dirty="0" smtClean="0"/>
              <a:t>45 x 42 =</a:t>
            </a:r>
          </a:p>
          <a:p>
            <a:endParaRPr lang="en-GB" dirty="0"/>
          </a:p>
          <a:p>
            <a:r>
              <a:rPr lang="en-GB" dirty="0" smtClean="0"/>
              <a:t>TP:  Help me fill in the grid.</a:t>
            </a:r>
            <a:endParaRPr lang="en-GB" dirty="0"/>
          </a:p>
        </p:txBody>
      </p:sp>
      <p:graphicFrame>
        <p:nvGraphicFramePr>
          <p:cNvPr id="6" name="Content Placeholder 5"/>
          <p:cNvGraphicFramePr>
            <a:graphicFrameLocks noGrp="1"/>
          </p:cNvGraphicFramePr>
          <p:nvPr>
            <p:ph sz="half" idx="2"/>
            <p:extLst/>
          </p:nvPr>
        </p:nvGraphicFramePr>
        <p:xfrm>
          <a:off x="6172200" y="1825625"/>
          <a:ext cx="5181600" cy="3447414"/>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1020969788"/>
                    </a:ext>
                  </a:extLst>
                </a:gridCol>
                <a:gridCol w="1727200">
                  <a:extLst>
                    <a:ext uri="{9D8B030D-6E8A-4147-A177-3AD203B41FA5}">
                      <a16:colId xmlns:a16="http://schemas.microsoft.com/office/drawing/2014/main" val="783041334"/>
                    </a:ext>
                  </a:extLst>
                </a:gridCol>
                <a:gridCol w="1727200">
                  <a:extLst>
                    <a:ext uri="{9D8B030D-6E8A-4147-A177-3AD203B41FA5}">
                      <a16:colId xmlns:a16="http://schemas.microsoft.com/office/drawing/2014/main" val="163524461"/>
                    </a:ext>
                  </a:extLst>
                </a:gridCol>
              </a:tblGrid>
              <a:tr h="1149138">
                <a:tc>
                  <a:txBody>
                    <a:bodyPr/>
                    <a:lstStyle/>
                    <a:p>
                      <a:pPr algn="ctr"/>
                      <a:endParaRPr lang="en-GB" b="1" dirty="0" smtClean="0"/>
                    </a:p>
                    <a:p>
                      <a:pPr algn="ctr"/>
                      <a:r>
                        <a:rPr lang="en-GB" b="1" dirty="0" smtClean="0"/>
                        <a:t>x</a:t>
                      </a:r>
                      <a:endParaRPr lang="en-GB" b="1" dirty="0"/>
                    </a:p>
                  </a:txBody>
                  <a:tcPr/>
                </a:tc>
                <a:tc>
                  <a:txBody>
                    <a:bodyPr/>
                    <a:lstStyle/>
                    <a:p>
                      <a:pPr algn="ctr"/>
                      <a:endParaRPr lang="en-GB" b="0"/>
                    </a:p>
                  </a:txBody>
                  <a:tcPr/>
                </a:tc>
                <a:tc>
                  <a:txBody>
                    <a:bodyPr/>
                    <a:lstStyle/>
                    <a:p>
                      <a:pPr algn="ctr"/>
                      <a:endParaRPr lang="en-GB" b="0" dirty="0"/>
                    </a:p>
                  </a:txBody>
                  <a:tcPr/>
                </a:tc>
                <a:extLst>
                  <a:ext uri="{0D108BD9-81ED-4DB2-BD59-A6C34878D82A}">
                    <a16:rowId xmlns:a16="http://schemas.microsoft.com/office/drawing/2014/main" val="2476078614"/>
                  </a:ext>
                </a:extLst>
              </a:tr>
              <a:tr h="1149138">
                <a:tc>
                  <a:txBody>
                    <a:bodyPr/>
                    <a:lstStyle/>
                    <a:p>
                      <a:pPr algn="ctr"/>
                      <a:endParaRPr lang="en-GB" b="1" dirty="0"/>
                    </a:p>
                  </a:txBody>
                  <a:tcPr/>
                </a:tc>
                <a:tc>
                  <a:txBody>
                    <a:bodyPr/>
                    <a:lstStyle/>
                    <a:p>
                      <a:pPr algn="ctr"/>
                      <a:endParaRPr lang="en-GB"/>
                    </a:p>
                  </a:txBody>
                  <a:tcPr/>
                </a:tc>
                <a:tc>
                  <a:txBody>
                    <a:bodyPr/>
                    <a:lstStyle/>
                    <a:p>
                      <a:pPr algn="ctr"/>
                      <a:endParaRPr lang="en-GB"/>
                    </a:p>
                  </a:txBody>
                  <a:tcPr/>
                </a:tc>
                <a:extLst>
                  <a:ext uri="{0D108BD9-81ED-4DB2-BD59-A6C34878D82A}">
                    <a16:rowId xmlns:a16="http://schemas.microsoft.com/office/drawing/2014/main" val="742009693"/>
                  </a:ext>
                </a:extLst>
              </a:tr>
              <a:tr h="1149138">
                <a:tc>
                  <a:txBody>
                    <a:bodyPr/>
                    <a:lstStyle/>
                    <a:p>
                      <a:pPr algn="ctr"/>
                      <a:endParaRPr lang="en-GB" b="1" dirty="0"/>
                    </a:p>
                  </a:txBody>
                  <a:tcPr/>
                </a:tc>
                <a:tc>
                  <a:txBody>
                    <a:bodyPr/>
                    <a:lstStyle/>
                    <a:p>
                      <a:pPr algn="ctr"/>
                      <a:endParaRPr lang="en-GB"/>
                    </a:p>
                  </a:txBody>
                  <a:tcPr/>
                </a:tc>
                <a:tc>
                  <a:txBody>
                    <a:bodyPr/>
                    <a:lstStyle/>
                    <a:p>
                      <a:pPr algn="ctr"/>
                      <a:endParaRPr lang="en-GB" dirty="0"/>
                    </a:p>
                  </a:txBody>
                  <a:tcPr/>
                </a:tc>
                <a:extLst>
                  <a:ext uri="{0D108BD9-81ED-4DB2-BD59-A6C34878D82A}">
                    <a16:rowId xmlns:a16="http://schemas.microsoft.com/office/drawing/2014/main" val="2280232810"/>
                  </a:ext>
                </a:extLst>
              </a:tr>
            </a:tbl>
          </a:graphicData>
        </a:graphic>
      </p:graphicFrame>
    </p:spTree>
    <p:extLst>
      <p:ext uri="{BB962C8B-B14F-4D97-AF65-F5344CB8AC3E}">
        <p14:creationId xmlns:p14="http://schemas.microsoft.com/office/powerpoint/2010/main" val="1769390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4" name="Content Placeholder 3"/>
          <p:cNvSpPr>
            <a:spLocks noGrp="1"/>
          </p:cNvSpPr>
          <p:nvPr>
            <p:ph sz="half" idx="1"/>
          </p:nvPr>
        </p:nvSpPr>
        <p:spPr/>
        <p:txBody>
          <a:bodyPr/>
          <a:lstStyle/>
          <a:p>
            <a:r>
              <a:rPr lang="en-GB" dirty="0" smtClean="0"/>
              <a:t>45 x 42 =</a:t>
            </a:r>
          </a:p>
          <a:p>
            <a:endParaRPr lang="en-GB" dirty="0"/>
          </a:p>
          <a:p>
            <a:r>
              <a:rPr lang="en-GB" dirty="0" smtClean="0"/>
              <a:t>TP:  Help me fill in the calculations</a:t>
            </a:r>
            <a:endParaRPr lang="en-GB" dirty="0"/>
          </a:p>
        </p:txBody>
      </p:sp>
      <p:graphicFrame>
        <p:nvGraphicFramePr>
          <p:cNvPr id="6" name="Content Placeholder 5"/>
          <p:cNvGraphicFramePr>
            <a:graphicFrameLocks noGrp="1"/>
          </p:cNvGraphicFramePr>
          <p:nvPr>
            <p:ph sz="half" idx="2"/>
            <p:extLst/>
          </p:nvPr>
        </p:nvGraphicFramePr>
        <p:xfrm>
          <a:off x="6172200" y="1825625"/>
          <a:ext cx="5181600" cy="3447414"/>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1020969788"/>
                    </a:ext>
                  </a:extLst>
                </a:gridCol>
                <a:gridCol w="1727200">
                  <a:extLst>
                    <a:ext uri="{9D8B030D-6E8A-4147-A177-3AD203B41FA5}">
                      <a16:colId xmlns:a16="http://schemas.microsoft.com/office/drawing/2014/main" val="783041334"/>
                    </a:ext>
                  </a:extLst>
                </a:gridCol>
                <a:gridCol w="1727200">
                  <a:extLst>
                    <a:ext uri="{9D8B030D-6E8A-4147-A177-3AD203B41FA5}">
                      <a16:colId xmlns:a16="http://schemas.microsoft.com/office/drawing/2014/main" val="163524461"/>
                    </a:ext>
                  </a:extLst>
                </a:gridCol>
              </a:tblGrid>
              <a:tr h="1149138">
                <a:tc>
                  <a:txBody>
                    <a:bodyPr/>
                    <a:lstStyle/>
                    <a:p>
                      <a:pPr algn="ctr"/>
                      <a:endParaRPr lang="en-GB" b="1" dirty="0" smtClean="0"/>
                    </a:p>
                    <a:p>
                      <a:pPr algn="ctr"/>
                      <a:r>
                        <a:rPr lang="en-GB" b="1" dirty="0" smtClean="0"/>
                        <a:t>x</a:t>
                      </a:r>
                      <a:endParaRPr lang="en-GB" b="1" dirty="0"/>
                    </a:p>
                  </a:txBody>
                  <a:tcPr/>
                </a:tc>
                <a:tc>
                  <a:txBody>
                    <a:bodyPr/>
                    <a:lstStyle/>
                    <a:p>
                      <a:pPr algn="ctr"/>
                      <a:endParaRPr lang="en-GB" b="0" dirty="0" smtClean="0"/>
                    </a:p>
                    <a:p>
                      <a:pPr algn="ctr"/>
                      <a:r>
                        <a:rPr lang="en-GB" b="0" dirty="0" smtClean="0"/>
                        <a:t>40</a:t>
                      </a:r>
                      <a:endParaRPr lang="en-GB" b="0" dirty="0"/>
                    </a:p>
                  </a:txBody>
                  <a:tcPr/>
                </a:tc>
                <a:tc>
                  <a:txBody>
                    <a:bodyPr/>
                    <a:lstStyle/>
                    <a:p>
                      <a:pPr algn="ctr"/>
                      <a:endParaRPr lang="en-GB" b="0" dirty="0" smtClean="0"/>
                    </a:p>
                    <a:p>
                      <a:pPr algn="ctr"/>
                      <a:r>
                        <a:rPr lang="en-GB" b="0" dirty="0" smtClean="0"/>
                        <a:t>5</a:t>
                      </a:r>
                      <a:endParaRPr lang="en-GB" b="0" dirty="0"/>
                    </a:p>
                  </a:txBody>
                  <a:tcPr/>
                </a:tc>
                <a:extLst>
                  <a:ext uri="{0D108BD9-81ED-4DB2-BD59-A6C34878D82A}">
                    <a16:rowId xmlns:a16="http://schemas.microsoft.com/office/drawing/2014/main" val="2476078614"/>
                  </a:ext>
                </a:extLst>
              </a:tr>
              <a:tr h="1149138">
                <a:tc>
                  <a:txBody>
                    <a:bodyPr/>
                    <a:lstStyle/>
                    <a:p>
                      <a:pPr algn="ctr"/>
                      <a:endParaRPr lang="en-GB" b="1" dirty="0" smtClean="0"/>
                    </a:p>
                    <a:p>
                      <a:pPr algn="ctr"/>
                      <a:r>
                        <a:rPr lang="en-GB" b="1" dirty="0" smtClean="0"/>
                        <a:t>40</a:t>
                      </a:r>
                      <a:endParaRPr lang="en-GB" b="1" dirty="0"/>
                    </a:p>
                  </a:txBody>
                  <a:tcPr/>
                </a:tc>
                <a:tc>
                  <a:txBody>
                    <a:bodyPr/>
                    <a:lstStyle/>
                    <a:p>
                      <a:pPr algn="ctr"/>
                      <a:endParaRPr lang="en-GB"/>
                    </a:p>
                  </a:txBody>
                  <a:tcPr/>
                </a:tc>
                <a:tc>
                  <a:txBody>
                    <a:bodyPr/>
                    <a:lstStyle/>
                    <a:p>
                      <a:pPr algn="ctr"/>
                      <a:endParaRPr lang="en-GB"/>
                    </a:p>
                  </a:txBody>
                  <a:tcPr/>
                </a:tc>
                <a:extLst>
                  <a:ext uri="{0D108BD9-81ED-4DB2-BD59-A6C34878D82A}">
                    <a16:rowId xmlns:a16="http://schemas.microsoft.com/office/drawing/2014/main" val="742009693"/>
                  </a:ext>
                </a:extLst>
              </a:tr>
              <a:tr h="1149138">
                <a:tc>
                  <a:txBody>
                    <a:bodyPr/>
                    <a:lstStyle/>
                    <a:p>
                      <a:pPr algn="ctr"/>
                      <a:endParaRPr lang="en-GB" b="1" dirty="0" smtClean="0"/>
                    </a:p>
                    <a:p>
                      <a:pPr algn="ctr"/>
                      <a:r>
                        <a:rPr lang="en-GB" b="1" dirty="0" smtClean="0"/>
                        <a:t>2</a:t>
                      </a:r>
                      <a:endParaRPr lang="en-GB" b="1" dirty="0"/>
                    </a:p>
                  </a:txBody>
                  <a:tcPr/>
                </a:tc>
                <a:tc>
                  <a:txBody>
                    <a:bodyPr/>
                    <a:lstStyle/>
                    <a:p>
                      <a:pPr algn="ctr"/>
                      <a:endParaRPr lang="en-GB"/>
                    </a:p>
                  </a:txBody>
                  <a:tcPr/>
                </a:tc>
                <a:tc>
                  <a:txBody>
                    <a:bodyPr/>
                    <a:lstStyle/>
                    <a:p>
                      <a:pPr algn="ctr"/>
                      <a:endParaRPr lang="en-GB" dirty="0"/>
                    </a:p>
                  </a:txBody>
                  <a:tcPr/>
                </a:tc>
                <a:extLst>
                  <a:ext uri="{0D108BD9-81ED-4DB2-BD59-A6C34878D82A}">
                    <a16:rowId xmlns:a16="http://schemas.microsoft.com/office/drawing/2014/main" val="2280232810"/>
                  </a:ext>
                </a:extLst>
              </a:tr>
            </a:tbl>
          </a:graphicData>
        </a:graphic>
      </p:graphicFrame>
    </p:spTree>
    <p:extLst>
      <p:ext uri="{BB962C8B-B14F-4D97-AF65-F5344CB8AC3E}">
        <p14:creationId xmlns:p14="http://schemas.microsoft.com/office/powerpoint/2010/main" val="2070218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4" name="Content Placeholder 3"/>
          <p:cNvSpPr>
            <a:spLocks noGrp="1"/>
          </p:cNvSpPr>
          <p:nvPr>
            <p:ph sz="half" idx="1"/>
          </p:nvPr>
        </p:nvSpPr>
        <p:spPr/>
        <p:txBody>
          <a:bodyPr/>
          <a:lstStyle/>
          <a:p>
            <a:r>
              <a:rPr lang="en-GB" dirty="0" smtClean="0"/>
              <a:t>45 x 42 =</a:t>
            </a:r>
          </a:p>
          <a:p>
            <a:endParaRPr lang="en-GB" dirty="0"/>
          </a:p>
          <a:p>
            <a:r>
              <a:rPr lang="en-GB" dirty="0" smtClean="0"/>
              <a:t>TP:  What do I do with all these partitioned answers?</a:t>
            </a:r>
            <a:endParaRPr lang="en-GB" dirty="0"/>
          </a:p>
        </p:txBody>
      </p:sp>
      <p:graphicFrame>
        <p:nvGraphicFramePr>
          <p:cNvPr id="6" name="Content Placeholder 5"/>
          <p:cNvGraphicFramePr>
            <a:graphicFrameLocks noGrp="1"/>
          </p:cNvGraphicFramePr>
          <p:nvPr>
            <p:ph sz="half" idx="2"/>
            <p:extLst/>
          </p:nvPr>
        </p:nvGraphicFramePr>
        <p:xfrm>
          <a:off x="6172200" y="1825625"/>
          <a:ext cx="5181600" cy="3447414"/>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1020969788"/>
                    </a:ext>
                  </a:extLst>
                </a:gridCol>
                <a:gridCol w="1727200">
                  <a:extLst>
                    <a:ext uri="{9D8B030D-6E8A-4147-A177-3AD203B41FA5}">
                      <a16:colId xmlns:a16="http://schemas.microsoft.com/office/drawing/2014/main" val="783041334"/>
                    </a:ext>
                  </a:extLst>
                </a:gridCol>
                <a:gridCol w="1727200">
                  <a:extLst>
                    <a:ext uri="{9D8B030D-6E8A-4147-A177-3AD203B41FA5}">
                      <a16:colId xmlns:a16="http://schemas.microsoft.com/office/drawing/2014/main" val="163524461"/>
                    </a:ext>
                  </a:extLst>
                </a:gridCol>
              </a:tblGrid>
              <a:tr h="1149138">
                <a:tc>
                  <a:txBody>
                    <a:bodyPr/>
                    <a:lstStyle/>
                    <a:p>
                      <a:pPr algn="ctr"/>
                      <a:endParaRPr lang="en-GB" b="1" dirty="0" smtClean="0"/>
                    </a:p>
                    <a:p>
                      <a:pPr algn="ctr"/>
                      <a:r>
                        <a:rPr lang="en-GB" b="1" dirty="0" smtClean="0"/>
                        <a:t>x</a:t>
                      </a:r>
                      <a:endParaRPr lang="en-GB" b="1" dirty="0"/>
                    </a:p>
                  </a:txBody>
                  <a:tcPr/>
                </a:tc>
                <a:tc>
                  <a:txBody>
                    <a:bodyPr/>
                    <a:lstStyle/>
                    <a:p>
                      <a:pPr algn="ctr"/>
                      <a:endParaRPr lang="en-GB" b="0" dirty="0" smtClean="0"/>
                    </a:p>
                    <a:p>
                      <a:pPr algn="ctr"/>
                      <a:r>
                        <a:rPr lang="en-GB" b="0" dirty="0" smtClean="0"/>
                        <a:t>40</a:t>
                      </a:r>
                      <a:endParaRPr lang="en-GB" b="0" dirty="0"/>
                    </a:p>
                  </a:txBody>
                  <a:tcPr/>
                </a:tc>
                <a:tc>
                  <a:txBody>
                    <a:bodyPr/>
                    <a:lstStyle/>
                    <a:p>
                      <a:pPr algn="ctr"/>
                      <a:endParaRPr lang="en-GB" b="0" dirty="0" smtClean="0"/>
                    </a:p>
                    <a:p>
                      <a:pPr algn="ctr"/>
                      <a:r>
                        <a:rPr lang="en-GB" b="0" dirty="0" smtClean="0"/>
                        <a:t>5</a:t>
                      </a:r>
                      <a:endParaRPr lang="en-GB" b="0" dirty="0"/>
                    </a:p>
                  </a:txBody>
                  <a:tcPr/>
                </a:tc>
                <a:extLst>
                  <a:ext uri="{0D108BD9-81ED-4DB2-BD59-A6C34878D82A}">
                    <a16:rowId xmlns:a16="http://schemas.microsoft.com/office/drawing/2014/main" val="2476078614"/>
                  </a:ext>
                </a:extLst>
              </a:tr>
              <a:tr h="1149138">
                <a:tc>
                  <a:txBody>
                    <a:bodyPr/>
                    <a:lstStyle/>
                    <a:p>
                      <a:pPr algn="ctr"/>
                      <a:endParaRPr lang="en-GB" b="1" dirty="0" smtClean="0"/>
                    </a:p>
                    <a:p>
                      <a:pPr algn="ctr"/>
                      <a:r>
                        <a:rPr lang="en-GB" b="1" dirty="0" smtClean="0"/>
                        <a:t>40</a:t>
                      </a:r>
                      <a:endParaRPr lang="en-GB" b="1" dirty="0"/>
                    </a:p>
                  </a:txBody>
                  <a:tcPr/>
                </a:tc>
                <a:tc>
                  <a:txBody>
                    <a:bodyPr/>
                    <a:lstStyle/>
                    <a:p>
                      <a:pPr algn="ctr"/>
                      <a:endParaRPr lang="en-GB" dirty="0" smtClean="0"/>
                    </a:p>
                    <a:p>
                      <a:pPr algn="ctr"/>
                      <a:r>
                        <a:rPr lang="en-GB" dirty="0" smtClean="0"/>
                        <a:t>1600</a:t>
                      </a:r>
                      <a:endParaRPr lang="en-GB" dirty="0"/>
                    </a:p>
                  </a:txBody>
                  <a:tcPr/>
                </a:tc>
                <a:tc>
                  <a:txBody>
                    <a:bodyPr/>
                    <a:lstStyle/>
                    <a:p>
                      <a:pPr algn="ctr"/>
                      <a:endParaRPr lang="en-GB" dirty="0" smtClean="0"/>
                    </a:p>
                    <a:p>
                      <a:pPr algn="ctr"/>
                      <a:r>
                        <a:rPr lang="en-GB" dirty="0" smtClean="0"/>
                        <a:t>200</a:t>
                      </a:r>
                      <a:endParaRPr lang="en-GB" dirty="0"/>
                    </a:p>
                  </a:txBody>
                  <a:tcPr/>
                </a:tc>
                <a:extLst>
                  <a:ext uri="{0D108BD9-81ED-4DB2-BD59-A6C34878D82A}">
                    <a16:rowId xmlns:a16="http://schemas.microsoft.com/office/drawing/2014/main" val="742009693"/>
                  </a:ext>
                </a:extLst>
              </a:tr>
              <a:tr h="1149138">
                <a:tc>
                  <a:txBody>
                    <a:bodyPr/>
                    <a:lstStyle/>
                    <a:p>
                      <a:pPr algn="ctr"/>
                      <a:endParaRPr lang="en-GB" b="1" dirty="0" smtClean="0"/>
                    </a:p>
                    <a:p>
                      <a:pPr algn="ctr"/>
                      <a:r>
                        <a:rPr lang="en-GB" b="1" dirty="0" smtClean="0"/>
                        <a:t>2</a:t>
                      </a:r>
                      <a:endParaRPr lang="en-GB" b="1" dirty="0"/>
                    </a:p>
                  </a:txBody>
                  <a:tcPr/>
                </a:tc>
                <a:tc>
                  <a:txBody>
                    <a:bodyPr/>
                    <a:lstStyle/>
                    <a:p>
                      <a:pPr algn="ctr"/>
                      <a:endParaRPr lang="en-GB" dirty="0" smtClean="0"/>
                    </a:p>
                    <a:p>
                      <a:pPr algn="ctr"/>
                      <a:r>
                        <a:rPr lang="en-GB" dirty="0" smtClean="0"/>
                        <a:t>80</a:t>
                      </a:r>
                      <a:endParaRPr lang="en-GB" dirty="0"/>
                    </a:p>
                  </a:txBody>
                  <a:tcPr/>
                </a:tc>
                <a:tc>
                  <a:txBody>
                    <a:bodyPr/>
                    <a:lstStyle/>
                    <a:p>
                      <a:pPr algn="ctr"/>
                      <a:endParaRPr lang="en-GB" dirty="0" smtClean="0"/>
                    </a:p>
                    <a:p>
                      <a:pPr algn="ctr"/>
                      <a:r>
                        <a:rPr lang="en-GB" dirty="0" smtClean="0"/>
                        <a:t>10</a:t>
                      </a:r>
                      <a:endParaRPr lang="en-GB" dirty="0"/>
                    </a:p>
                  </a:txBody>
                  <a:tcPr/>
                </a:tc>
                <a:extLst>
                  <a:ext uri="{0D108BD9-81ED-4DB2-BD59-A6C34878D82A}">
                    <a16:rowId xmlns:a16="http://schemas.microsoft.com/office/drawing/2014/main" val="2280232810"/>
                  </a:ext>
                </a:extLst>
              </a:tr>
            </a:tbl>
          </a:graphicData>
        </a:graphic>
      </p:graphicFrame>
    </p:spTree>
    <p:extLst>
      <p:ext uri="{BB962C8B-B14F-4D97-AF65-F5344CB8AC3E}">
        <p14:creationId xmlns:p14="http://schemas.microsoft.com/office/powerpoint/2010/main" val="2875707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4" name="Content Placeholder 3"/>
          <p:cNvSpPr>
            <a:spLocks noGrp="1"/>
          </p:cNvSpPr>
          <p:nvPr>
            <p:ph sz="half" idx="1"/>
          </p:nvPr>
        </p:nvSpPr>
        <p:spPr/>
        <p:txBody>
          <a:bodyPr/>
          <a:lstStyle/>
          <a:p>
            <a:r>
              <a:rPr lang="en-GB" dirty="0" smtClean="0"/>
              <a:t>45 x 42 =</a:t>
            </a:r>
          </a:p>
          <a:p>
            <a:endParaRPr lang="en-GB" dirty="0"/>
          </a:p>
          <a:p>
            <a:r>
              <a:rPr lang="en-GB" dirty="0" smtClean="0"/>
              <a:t>TP:  What is the answer?</a:t>
            </a:r>
            <a:endParaRPr lang="en-GB" dirty="0"/>
          </a:p>
        </p:txBody>
      </p:sp>
      <p:graphicFrame>
        <p:nvGraphicFramePr>
          <p:cNvPr id="6" name="Content Placeholder 5"/>
          <p:cNvGraphicFramePr>
            <a:graphicFrameLocks noGrp="1"/>
          </p:cNvGraphicFramePr>
          <p:nvPr>
            <p:ph sz="half" idx="2"/>
            <p:extLst/>
          </p:nvPr>
        </p:nvGraphicFramePr>
        <p:xfrm>
          <a:off x="6172200" y="1825625"/>
          <a:ext cx="5181600" cy="3447414"/>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1020969788"/>
                    </a:ext>
                  </a:extLst>
                </a:gridCol>
                <a:gridCol w="1727200">
                  <a:extLst>
                    <a:ext uri="{9D8B030D-6E8A-4147-A177-3AD203B41FA5}">
                      <a16:colId xmlns:a16="http://schemas.microsoft.com/office/drawing/2014/main" val="783041334"/>
                    </a:ext>
                  </a:extLst>
                </a:gridCol>
                <a:gridCol w="1727200">
                  <a:extLst>
                    <a:ext uri="{9D8B030D-6E8A-4147-A177-3AD203B41FA5}">
                      <a16:colId xmlns:a16="http://schemas.microsoft.com/office/drawing/2014/main" val="163524461"/>
                    </a:ext>
                  </a:extLst>
                </a:gridCol>
              </a:tblGrid>
              <a:tr h="1149138">
                <a:tc>
                  <a:txBody>
                    <a:bodyPr/>
                    <a:lstStyle/>
                    <a:p>
                      <a:pPr algn="ctr"/>
                      <a:endParaRPr lang="en-GB" b="1" dirty="0" smtClean="0"/>
                    </a:p>
                    <a:p>
                      <a:pPr algn="ctr"/>
                      <a:r>
                        <a:rPr lang="en-GB" b="1" dirty="0" smtClean="0"/>
                        <a:t>x</a:t>
                      </a:r>
                      <a:endParaRPr lang="en-GB" b="1" dirty="0"/>
                    </a:p>
                  </a:txBody>
                  <a:tcPr/>
                </a:tc>
                <a:tc>
                  <a:txBody>
                    <a:bodyPr/>
                    <a:lstStyle/>
                    <a:p>
                      <a:pPr algn="ctr"/>
                      <a:endParaRPr lang="en-GB" b="0" dirty="0" smtClean="0"/>
                    </a:p>
                    <a:p>
                      <a:pPr algn="ctr"/>
                      <a:r>
                        <a:rPr lang="en-GB" b="0" dirty="0" smtClean="0"/>
                        <a:t>40</a:t>
                      </a:r>
                      <a:endParaRPr lang="en-GB" b="0" dirty="0"/>
                    </a:p>
                  </a:txBody>
                  <a:tcPr/>
                </a:tc>
                <a:tc>
                  <a:txBody>
                    <a:bodyPr/>
                    <a:lstStyle/>
                    <a:p>
                      <a:pPr algn="ctr"/>
                      <a:endParaRPr lang="en-GB" b="0" dirty="0" smtClean="0"/>
                    </a:p>
                    <a:p>
                      <a:pPr algn="ctr"/>
                      <a:r>
                        <a:rPr lang="en-GB" b="0" dirty="0" smtClean="0"/>
                        <a:t>5</a:t>
                      </a:r>
                      <a:endParaRPr lang="en-GB" b="0" dirty="0"/>
                    </a:p>
                  </a:txBody>
                  <a:tcPr/>
                </a:tc>
                <a:extLst>
                  <a:ext uri="{0D108BD9-81ED-4DB2-BD59-A6C34878D82A}">
                    <a16:rowId xmlns:a16="http://schemas.microsoft.com/office/drawing/2014/main" val="2476078614"/>
                  </a:ext>
                </a:extLst>
              </a:tr>
              <a:tr h="1149138">
                <a:tc>
                  <a:txBody>
                    <a:bodyPr/>
                    <a:lstStyle/>
                    <a:p>
                      <a:pPr algn="ctr"/>
                      <a:endParaRPr lang="en-GB" b="1" dirty="0" smtClean="0"/>
                    </a:p>
                    <a:p>
                      <a:pPr algn="ctr"/>
                      <a:r>
                        <a:rPr lang="en-GB" b="1" dirty="0" smtClean="0"/>
                        <a:t>40</a:t>
                      </a:r>
                      <a:endParaRPr lang="en-GB" b="1" dirty="0"/>
                    </a:p>
                  </a:txBody>
                  <a:tcPr/>
                </a:tc>
                <a:tc>
                  <a:txBody>
                    <a:bodyPr/>
                    <a:lstStyle/>
                    <a:p>
                      <a:pPr algn="ctr"/>
                      <a:endParaRPr lang="en-GB" dirty="0" smtClean="0"/>
                    </a:p>
                    <a:p>
                      <a:pPr algn="ctr"/>
                      <a:r>
                        <a:rPr lang="en-GB" dirty="0" smtClean="0"/>
                        <a:t>1600</a:t>
                      </a:r>
                      <a:endParaRPr lang="en-GB" dirty="0"/>
                    </a:p>
                  </a:txBody>
                  <a:tcPr/>
                </a:tc>
                <a:tc>
                  <a:txBody>
                    <a:bodyPr/>
                    <a:lstStyle/>
                    <a:p>
                      <a:pPr algn="ctr"/>
                      <a:endParaRPr lang="en-GB" dirty="0" smtClean="0"/>
                    </a:p>
                    <a:p>
                      <a:pPr algn="ctr"/>
                      <a:r>
                        <a:rPr lang="en-GB" dirty="0" smtClean="0"/>
                        <a:t>200</a:t>
                      </a:r>
                      <a:endParaRPr lang="en-GB" dirty="0"/>
                    </a:p>
                  </a:txBody>
                  <a:tcPr/>
                </a:tc>
                <a:extLst>
                  <a:ext uri="{0D108BD9-81ED-4DB2-BD59-A6C34878D82A}">
                    <a16:rowId xmlns:a16="http://schemas.microsoft.com/office/drawing/2014/main" val="742009693"/>
                  </a:ext>
                </a:extLst>
              </a:tr>
              <a:tr h="1149138">
                <a:tc>
                  <a:txBody>
                    <a:bodyPr/>
                    <a:lstStyle/>
                    <a:p>
                      <a:pPr algn="ctr"/>
                      <a:endParaRPr lang="en-GB" b="1" dirty="0" smtClean="0"/>
                    </a:p>
                    <a:p>
                      <a:pPr algn="ctr"/>
                      <a:r>
                        <a:rPr lang="en-GB" b="1" dirty="0" smtClean="0"/>
                        <a:t>2</a:t>
                      </a:r>
                      <a:endParaRPr lang="en-GB" b="1" dirty="0"/>
                    </a:p>
                  </a:txBody>
                  <a:tcPr/>
                </a:tc>
                <a:tc>
                  <a:txBody>
                    <a:bodyPr/>
                    <a:lstStyle/>
                    <a:p>
                      <a:pPr algn="ctr"/>
                      <a:endParaRPr lang="en-GB" dirty="0" smtClean="0"/>
                    </a:p>
                    <a:p>
                      <a:pPr algn="ctr"/>
                      <a:r>
                        <a:rPr lang="en-GB" dirty="0" smtClean="0"/>
                        <a:t>80</a:t>
                      </a:r>
                      <a:endParaRPr lang="en-GB" dirty="0"/>
                    </a:p>
                  </a:txBody>
                  <a:tcPr/>
                </a:tc>
                <a:tc>
                  <a:txBody>
                    <a:bodyPr/>
                    <a:lstStyle/>
                    <a:p>
                      <a:pPr algn="ctr"/>
                      <a:endParaRPr lang="en-GB" dirty="0" smtClean="0"/>
                    </a:p>
                    <a:p>
                      <a:pPr algn="ctr"/>
                      <a:r>
                        <a:rPr lang="en-GB" dirty="0" smtClean="0"/>
                        <a:t>10</a:t>
                      </a:r>
                      <a:endParaRPr lang="en-GB" dirty="0"/>
                    </a:p>
                  </a:txBody>
                  <a:tcPr/>
                </a:tc>
                <a:extLst>
                  <a:ext uri="{0D108BD9-81ED-4DB2-BD59-A6C34878D82A}">
                    <a16:rowId xmlns:a16="http://schemas.microsoft.com/office/drawing/2014/main" val="2280232810"/>
                  </a:ext>
                </a:extLst>
              </a:tr>
            </a:tbl>
          </a:graphicData>
        </a:graphic>
      </p:graphicFrame>
      <p:sp>
        <p:nvSpPr>
          <p:cNvPr id="3" name="TextBox 2"/>
          <p:cNvSpPr txBox="1"/>
          <p:nvPr/>
        </p:nvSpPr>
        <p:spPr>
          <a:xfrm>
            <a:off x="6172200" y="5532120"/>
            <a:ext cx="5044440" cy="584775"/>
          </a:xfrm>
          <a:prstGeom prst="rect">
            <a:avLst/>
          </a:prstGeom>
          <a:noFill/>
        </p:spPr>
        <p:txBody>
          <a:bodyPr wrap="square" rtlCol="0">
            <a:spAutoFit/>
          </a:bodyPr>
          <a:lstStyle/>
          <a:p>
            <a:r>
              <a:rPr lang="en-GB" sz="3200" dirty="0" smtClean="0"/>
              <a:t>1600 + 200 + 80 + 10 =</a:t>
            </a:r>
            <a:endParaRPr lang="en-GB" sz="3200" dirty="0"/>
          </a:p>
        </p:txBody>
      </p:sp>
    </p:spTree>
    <p:extLst>
      <p:ext uri="{BB962C8B-B14F-4D97-AF65-F5344CB8AC3E}">
        <p14:creationId xmlns:p14="http://schemas.microsoft.com/office/powerpoint/2010/main" val="9690372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sp>
        <p:nvSpPr>
          <p:cNvPr id="4" name="Content Placeholder 3"/>
          <p:cNvSpPr>
            <a:spLocks noGrp="1"/>
          </p:cNvSpPr>
          <p:nvPr>
            <p:ph sz="half" idx="1"/>
          </p:nvPr>
        </p:nvSpPr>
        <p:spPr/>
        <p:txBody>
          <a:bodyPr/>
          <a:lstStyle/>
          <a:p>
            <a:r>
              <a:rPr lang="en-GB" dirty="0" smtClean="0"/>
              <a:t>TP:  Try these calculations</a:t>
            </a:r>
            <a:endParaRPr lang="en-GB" dirty="0"/>
          </a:p>
        </p:txBody>
      </p:sp>
      <p:pic>
        <p:nvPicPr>
          <p:cNvPr id="6" name="Content Placeholder 5"/>
          <p:cNvPicPr>
            <a:picLocks noGrp="1" noChangeAspect="1"/>
          </p:cNvPicPr>
          <p:nvPr>
            <p:ph sz="half" idx="2"/>
          </p:nvPr>
        </p:nvPicPr>
        <p:blipFill>
          <a:blip r:embed="rId2"/>
          <a:stretch>
            <a:fillRect/>
          </a:stretch>
        </p:blipFill>
        <p:spPr>
          <a:xfrm>
            <a:off x="6609897" y="3642360"/>
            <a:ext cx="5124903" cy="954639"/>
          </a:xfrm>
          <a:prstGeom prst="rect">
            <a:avLst/>
          </a:prstGeom>
        </p:spPr>
      </p:pic>
    </p:spTree>
    <p:extLst>
      <p:ext uri="{BB962C8B-B14F-4D97-AF65-F5344CB8AC3E}">
        <p14:creationId xmlns:p14="http://schemas.microsoft.com/office/powerpoint/2010/main" val="912800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graphicFrame>
        <p:nvGraphicFramePr>
          <p:cNvPr id="4" name="Content Placeholder 3"/>
          <p:cNvGraphicFramePr>
            <a:graphicFrameLocks noGrp="1"/>
          </p:cNvGraphicFramePr>
          <p:nvPr>
            <p:ph idx="1"/>
            <p:extLst/>
          </p:nvPr>
        </p:nvGraphicFramePr>
        <p:xfrm>
          <a:off x="838200" y="1825625"/>
          <a:ext cx="10515600" cy="314452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2745129058"/>
                    </a:ext>
                  </a:extLst>
                </a:gridCol>
                <a:gridCol w="3505200">
                  <a:extLst>
                    <a:ext uri="{9D8B030D-6E8A-4147-A177-3AD203B41FA5}">
                      <a16:colId xmlns:a16="http://schemas.microsoft.com/office/drawing/2014/main" val="4271468580"/>
                    </a:ext>
                  </a:extLst>
                </a:gridCol>
                <a:gridCol w="3505200">
                  <a:extLst>
                    <a:ext uri="{9D8B030D-6E8A-4147-A177-3AD203B41FA5}">
                      <a16:colId xmlns:a16="http://schemas.microsoft.com/office/drawing/2014/main" val="3326116157"/>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3566831787"/>
                  </a:ext>
                </a:extLst>
              </a:tr>
              <a:tr h="370840">
                <a:tc>
                  <a:txBody>
                    <a:bodyPr/>
                    <a:lstStyle/>
                    <a:p>
                      <a:r>
                        <a:rPr lang="en-GB" sz="2000" dirty="0" smtClean="0"/>
                        <a:t>Look at these calculations.  Partition</a:t>
                      </a:r>
                      <a:r>
                        <a:rPr lang="en-GB" sz="2000" baseline="0" dirty="0" smtClean="0"/>
                        <a:t> these calculations into smaller calculations and put them in a grid.</a:t>
                      </a:r>
                    </a:p>
                    <a:p>
                      <a:r>
                        <a:rPr lang="en-GB" sz="2400" dirty="0" smtClean="0"/>
                        <a:t> </a:t>
                      </a:r>
                    </a:p>
                    <a:p>
                      <a:r>
                        <a:rPr lang="en-GB" sz="2400" dirty="0" smtClean="0"/>
                        <a:t>24 x 22</a:t>
                      </a:r>
                    </a:p>
                    <a:p>
                      <a:r>
                        <a:rPr lang="en-GB" sz="2400" dirty="0" smtClean="0"/>
                        <a:t>25 x 22</a:t>
                      </a:r>
                    </a:p>
                    <a:p>
                      <a:r>
                        <a:rPr lang="en-GB" sz="2400" dirty="0" smtClean="0"/>
                        <a:t>26 x 22</a:t>
                      </a:r>
                    </a:p>
                  </a:txBody>
                  <a:tcPr/>
                </a:tc>
                <a:tc>
                  <a:txBody>
                    <a:bodyPr/>
                    <a:lstStyle/>
                    <a:p>
                      <a:r>
                        <a:rPr lang="en-GB" sz="2000" dirty="0" smtClean="0"/>
                        <a:t>Now solve the partitioned</a:t>
                      </a:r>
                      <a:r>
                        <a:rPr lang="en-GB" sz="2000" baseline="0" dirty="0" smtClean="0"/>
                        <a:t> calculations within the grid</a:t>
                      </a:r>
                      <a:endParaRPr lang="en-GB" sz="2000" dirty="0"/>
                    </a:p>
                  </a:txBody>
                  <a:tcPr/>
                </a:tc>
                <a:tc>
                  <a:txBody>
                    <a:bodyPr/>
                    <a:lstStyle/>
                    <a:p>
                      <a:r>
                        <a:rPr lang="en-GB" sz="2000" dirty="0" smtClean="0"/>
                        <a:t>No recombine the answers to find the answer to the calculations</a:t>
                      </a:r>
                      <a:endParaRPr lang="en-GB" sz="2000" dirty="0"/>
                    </a:p>
                  </a:txBody>
                  <a:tcPr/>
                </a:tc>
                <a:extLst>
                  <a:ext uri="{0D108BD9-81ED-4DB2-BD59-A6C34878D82A}">
                    <a16:rowId xmlns:a16="http://schemas.microsoft.com/office/drawing/2014/main" val="3203609123"/>
                  </a:ext>
                </a:extLst>
              </a:tr>
            </a:tbl>
          </a:graphicData>
        </a:graphic>
      </p:graphicFrame>
      <p:sp>
        <p:nvSpPr>
          <p:cNvPr id="5" name="TextBox 4"/>
          <p:cNvSpPr txBox="1"/>
          <p:nvPr/>
        </p:nvSpPr>
        <p:spPr>
          <a:xfrm>
            <a:off x="8077200" y="5577840"/>
            <a:ext cx="3596640" cy="646331"/>
          </a:xfrm>
          <a:prstGeom prst="rect">
            <a:avLst/>
          </a:prstGeom>
          <a:noFill/>
        </p:spPr>
        <p:txBody>
          <a:bodyPr wrap="square" rtlCol="0">
            <a:spAutoFit/>
          </a:bodyPr>
          <a:lstStyle/>
          <a:p>
            <a:r>
              <a:rPr lang="en-GB" dirty="0" smtClean="0"/>
              <a:t>EXT:  How would you use the grid method to solve 232 x 22 =</a:t>
            </a:r>
            <a:endParaRPr lang="en-GB" dirty="0"/>
          </a:p>
        </p:txBody>
      </p:sp>
    </p:spTree>
    <p:extLst>
      <p:ext uri="{BB962C8B-B14F-4D97-AF65-F5344CB8AC3E}">
        <p14:creationId xmlns:p14="http://schemas.microsoft.com/office/powerpoint/2010/main" val="2433655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graphicFrame>
        <p:nvGraphicFramePr>
          <p:cNvPr id="4" name="Content Placeholder 3"/>
          <p:cNvGraphicFramePr>
            <a:graphicFrameLocks noGrp="1"/>
          </p:cNvGraphicFramePr>
          <p:nvPr>
            <p:ph idx="1"/>
            <p:extLst/>
          </p:nvPr>
        </p:nvGraphicFramePr>
        <p:xfrm>
          <a:off x="838200" y="1825624"/>
          <a:ext cx="10515600" cy="4849495"/>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2745129058"/>
                    </a:ext>
                  </a:extLst>
                </a:gridCol>
                <a:gridCol w="3505200">
                  <a:extLst>
                    <a:ext uri="{9D8B030D-6E8A-4147-A177-3AD203B41FA5}">
                      <a16:colId xmlns:a16="http://schemas.microsoft.com/office/drawing/2014/main" val="4271468580"/>
                    </a:ext>
                  </a:extLst>
                </a:gridCol>
                <a:gridCol w="3505200">
                  <a:extLst>
                    <a:ext uri="{9D8B030D-6E8A-4147-A177-3AD203B41FA5}">
                      <a16:colId xmlns:a16="http://schemas.microsoft.com/office/drawing/2014/main" val="3326116157"/>
                    </a:ext>
                  </a:extLst>
                </a:gridCol>
              </a:tblGrid>
              <a:tr h="571911">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3566831787"/>
                  </a:ext>
                </a:extLst>
              </a:tr>
              <a:tr h="4277584">
                <a:tc>
                  <a:txBody>
                    <a:bodyPr/>
                    <a:lstStyle/>
                    <a:p>
                      <a:r>
                        <a:rPr lang="en-GB" sz="2000" dirty="0" smtClean="0"/>
                        <a:t>Look at these calculations.  Partition</a:t>
                      </a:r>
                      <a:r>
                        <a:rPr lang="en-GB" sz="2000" baseline="0" dirty="0" smtClean="0"/>
                        <a:t> these calculations into smaller calculations and put them in a grid.</a:t>
                      </a:r>
                    </a:p>
                    <a:p>
                      <a:r>
                        <a:rPr lang="en-GB" sz="2400" dirty="0" smtClean="0"/>
                        <a:t> </a:t>
                      </a:r>
                    </a:p>
                    <a:p>
                      <a:r>
                        <a:rPr lang="en-GB" sz="2400" dirty="0" smtClean="0"/>
                        <a:t>24 x 22</a:t>
                      </a:r>
                    </a:p>
                    <a:p>
                      <a:r>
                        <a:rPr lang="en-GB" sz="2400" dirty="0" smtClean="0"/>
                        <a:t>25 x 22</a:t>
                      </a:r>
                    </a:p>
                    <a:p>
                      <a:r>
                        <a:rPr lang="en-GB" sz="2400" dirty="0" smtClean="0"/>
                        <a:t>26 x 22</a:t>
                      </a:r>
                    </a:p>
                  </a:txBody>
                  <a:tcPr/>
                </a:tc>
                <a:tc>
                  <a:txBody>
                    <a:bodyPr/>
                    <a:lstStyle/>
                    <a:p>
                      <a:r>
                        <a:rPr lang="en-GB" sz="2000" dirty="0" smtClean="0"/>
                        <a:t>Now solve the partitioned</a:t>
                      </a:r>
                      <a:r>
                        <a:rPr lang="en-GB" sz="2000" baseline="0" dirty="0" smtClean="0"/>
                        <a:t> calculations within the grid</a:t>
                      </a:r>
                      <a:endParaRPr lang="en-GB" sz="2000" dirty="0"/>
                    </a:p>
                  </a:txBody>
                  <a:tcPr/>
                </a:tc>
                <a:tc>
                  <a:txBody>
                    <a:bodyPr/>
                    <a:lstStyle/>
                    <a:p>
                      <a:r>
                        <a:rPr lang="en-GB" sz="1400" dirty="0" smtClean="0"/>
                        <a:t>No recombine the answers to find the answer to the calculations</a:t>
                      </a:r>
                    </a:p>
                    <a:p>
                      <a:endParaRPr lang="en-GB" sz="1400" dirty="0" smtClean="0"/>
                    </a:p>
                    <a:p>
                      <a:r>
                        <a:rPr lang="en-GB" sz="2000" dirty="0" smtClean="0">
                          <a:solidFill>
                            <a:srgbClr val="FF0000"/>
                          </a:solidFill>
                        </a:rPr>
                        <a:t>400</a:t>
                      </a:r>
                      <a:r>
                        <a:rPr lang="en-GB" sz="2000" baseline="0" dirty="0" smtClean="0">
                          <a:solidFill>
                            <a:srgbClr val="FF0000"/>
                          </a:solidFill>
                        </a:rPr>
                        <a:t> + 80 + 40 + 8 = 528</a:t>
                      </a:r>
                    </a:p>
                    <a:p>
                      <a:endParaRPr lang="en-GB" sz="2000" baseline="0" dirty="0" smtClean="0">
                        <a:solidFill>
                          <a:srgbClr val="FF0000"/>
                        </a:solidFill>
                      </a:endParaRPr>
                    </a:p>
                    <a:p>
                      <a:endParaRPr lang="en-GB" sz="2000" baseline="0" dirty="0" smtClean="0">
                        <a:solidFill>
                          <a:srgbClr val="FF0000"/>
                        </a:solidFill>
                      </a:endParaRPr>
                    </a:p>
                    <a:p>
                      <a:endParaRPr lang="en-GB" sz="2000" baseline="0" dirty="0" smtClean="0">
                        <a:solidFill>
                          <a:srgbClr val="FF0000"/>
                        </a:solidFill>
                      </a:endParaRPr>
                    </a:p>
                    <a:p>
                      <a:r>
                        <a:rPr lang="en-GB" sz="2000" baseline="0" dirty="0" smtClean="0">
                          <a:solidFill>
                            <a:srgbClr val="FF0000"/>
                          </a:solidFill>
                        </a:rPr>
                        <a:t>400 + 100 + 40 + 10 = 550</a:t>
                      </a:r>
                    </a:p>
                    <a:p>
                      <a:endParaRPr lang="en-GB" sz="2000" baseline="0" dirty="0" smtClean="0">
                        <a:solidFill>
                          <a:srgbClr val="FF0000"/>
                        </a:solidFill>
                      </a:endParaRPr>
                    </a:p>
                    <a:p>
                      <a:endParaRPr lang="en-GB" sz="2000" baseline="0" dirty="0" smtClean="0">
                        <a:solidFill>
                          <a:srgbClr val="FF0000"/>
                        </a:solidFill>
                      </a:endParaRPr>
                    </a:p>
                    <a:p>
                      <a:endParaRPr lang="en-GB" sz="2000" baseline="0" dirty="0" smtClean="0">
                        <a:solidFill>
                          <a:srgbClr val="FF0000"/>
                        </a:solidFill>
                      </a:endParaRPr>
                    </a:p>
                    <a:p>
                      <a:r>
                        <a:rPr lang="en-GB" sz="2000" baseline="0" dirty="0" smtClean="0">
                          <a:solidFill>
                            <a:srgbClr val="FF0000"/>
                          </a:solidFill>
                        </a:rPr>
                        <a:t>400 + 120 + 40 + 12 = 572</a:t>
                      </a:r>
                      <a:endParaRPr lang="en-GB" sz="2000" dirty="0">
                        <a:solidFill>
                          <a:srgbClr val="FF0000"/>
                        </a:solidFill>
                      </a:endParaRPr>
                    </a:p>
                  </a:txBody>
                  <a:tcPr/>
                </a:tc>
                <a:extLst>
                  <a:ext uri="{0D108BD9-81ED-4DB2-BD59-A6C34878D82A}">
                    <a16:rowId xmlns:a16="http://schemas.microsoft.com/office/drawing/2014/main" val="3203609123"/>
                  </a:ext>
                </a:extLst>
              </a:tr>
            </a:tbl>
          </a:graphicData>
        </a:graphic>
      </p:graphicFrame>
      <p:sp>
        <p:nvSpPr>
          <p:cNvPr id="5" name="TextBox 4"/>
          <p:cNvSpPr txBox="1"/>
          <p:nvPr/>
        </p:nvSpPr>
        <p:spPr>
          <a:xfrm>
            <a:off x="248921" y="117842"/>
            <a:ext cx="3596640" cy="646331"/>
          </a:xfrm>
          <a:prstGeom prst="rect">
            <a:avLst/>
          </a:prstGeom>
          <a:noFill/>
        </p:spPr>
        <p:txBody>
          <a:bodyPr wrap="square" rtlCol="0">
            <a:spAutoFit/>
          </a:bodyPr>
          <a:lstStyle/>
          <a:p>
            <a:r>
              <a:rPr lang="en-GB" dirty="0" smtClean="0"/>
              <a:t>EXT:  How would you use the grid method to solve 232 x 22 =</a:t>
            </a:r>
            <a:endParaRPr lang="en-GB" dirty="0"/>
          </a:p>
        </p:txBody>
      </p:sp>
      <p:graphicFrame>
        <p:nvGraphicFramePr>
          <p:cNvPr id="3" name="Table 2"/>
          <p:cNvGraphicFramePr>
            <a:graphicFrameLocks noGrp="1"/>
          </p:cNvGraphicFramePr>
          <p:nvPr>
            <p:extLst/>
          </p:nvPr>
        </p:nvGraphicFramePr>
        <p:xfrm>
          <a:off x="2047241" y="2762250"/>
          <a:ext cx="2616201" cy="1097280"/>
        </p:xfrm>
        <a:graphic>
          <a:graphicData uri="http://schemas.openxmlformats.org/drawingml/2006/table">
            <a:tbl>
              <a:tblPr firstRow="1" bandRow="1">
                <a:tableStyleId>{21E4AEA4-8DFA-4A89-87EB-49C32662AFE0}</a:tableStyleId>
              </a:tblPr>
              <a:tblGrid>
                <a:gridCol w="872067">
                  <a:extLst>
                    <a:ext uri="{9D8B030D-6E8A-4147-A177-3AD203B41FA5}">
                      <a16:colId xmlns:a16="http://schemas.microsoft.com/office/drawing/2014/main" val="2220951661"/>
                    </a:ext>
                  </a:extLst>
                </a:gridCol>
                <a:gridCol w="872067">
                  <a:extLst>
                    <a:ext uri="{9D8B030D-6E8A-4147-A177-3AD203B41FA5}">
                      <a16:colId xmlns:a16="http://schemas.microsoft.com/office/drawing/2014/main" val="4235888039"/>
                    </a:ext>
                  </a:extLst>
                </a:gridCol>
                <a:gridCol w="872067">
                  <a:extLst>
                    <a:ext uri="{9D8B030D-6E8A-4147-A177-3AD203B41FA5}">
                      <a16:colId xmlns:a16="http://schemas.microsoft.com/office/drawing/2014/main" val="861654312"/>
                    </a:ext>
                  </a:extLst>
                </a:gridCol>
              </a:tblGrid>
              <a:tr h="232551">
                <a:tc>
                  <a:txBody>
                    <a:bodyPr/>
                    <a:lstStyle/>
                    <a:p>
                      <a:pPr algn="ctr"/>
                      <a:r>
                        <a:rPr lang="en-GB" dirty="0" smtClean="0">
                          <a:solidFill>
                            <a:srgbClr val="FF0000"/>
                          </a:solidFill>
                        </a:rPr>
                        <a:t>x</a:t>
                      </a:r>
                      <a:endParaRPr lang="en-GB" dirty="0">
                        <a:solidFill>
                          <a:srgbClr val="FF0000"/>
                        </a:solidFill>
                      </a:endParaRPr>
                    </a:p>
                  </a:txBody>
                  <a:tcPr/>
                </a:tc>
                <a:tc>
                  <a:txBody>
                    <a:bodyPr/>
                    <a:lstStyle/>
                    <a:p>
                      <a:pPr algn="ctr"/>
                      <a:r>
                        <a:rPr lang="en-GB" dirty="0" smtClean="0">
                          <a:solidFill>
                            <a:srgbClr val="FF0000"/>
                          </a:solidFill>
                        </a:rPr>
                        <a:t>20</a:t>
                      </a:r>
                      <a:endParaRPr lang="en-GB" dirty="0">
                        <a:solidFill>
                          <a:srgbClr val="FF0000"/>
                        </a:solidFill>
                      </a:endParaRPr>
                    </a:p>
                  </a:txBody>
                  <a:tcPr/>
                </a:tc>
                <a:tc>
                  <a:txBody>
                    <a:bodyPr/>
                    <a:lstStyle/>
                    <a:p>
                      <a:pPr algn="ctr"/>
                      <a:r>
                        <a:rPr lang="en-GB" dirty="0" smtClean="0">
                          <a:solidFill>
                            <a:srgbClr val="FF0000"/>
                          </a:solidFill>
                        </a:rPr>
                        <a:t>4</a:t>
                      </a:r>
                      <a:endParaRPr lang="en-GB" dirty="0">
                        <a:solidFill>
                          <a:srgbClr val="FF0000"/>
                        </a:solidFill>
                      </a:endParaRPr>
                    </a:p>
                  </a:txBody>
                  <a:tcPr/>
                </a:tc>
                <a:extLst>
                  <a:ext uri="{0D108BD9-81ED-4DB2-BD59-A6C34878D82A}">
                    <a16:rowId xmlns:a16="http://schemas.microsoft.com/office/drawing/2014/main" val="2245655224"/>
                  </a:ext>
                </a:extLst>
              </a:tr>
              <a:tr h="232551">
                <a:tc>
                  <a:txBody>
                    <a:bodyPr/>
                    <a:lstStyle/>
                    <a:p>
                      <a:pPr algn="ctr"/>
                      <a:r>
                        <a:rPr lang="en-GB" dirty="0" smtClean="0">
                          <a:solidFill>
                            <a:srgbClr val="FF0000"/>
                          </a:solidFill>
                        </a:rPr>
                        <a:t>20</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2274226019"/>
                  </a:ext>
                </a:extLst>
              </a:tr>
              <a:tr h="232551">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572259636"/>
                  </a:ext>
                </a:extLst>
              </a:tr>
            </a:tbl>
          </a:graphicData>
        </a:graphic>
      </p:graphicFrame>
      <p:graphicFrame>
        <p:nvGraphicFramePr>
          <p:cNvPr id="6" name="Table 5"/>
          <p:cNvGraphicFramePr>
            <a:graphicFrameLocks noGrp="1"/>
          </p:cNvGraphicFramePr>
          <p:nvPr>
            <p:extLst/>
          </p:nvPr>
        </p:nvGraphicFramePr>
        <p:xfrm>
          <a:off x="2047241" y="4007802"/>
          <a:ext cx="2616201" cy="1097280"/>
        </p:xfrm>
        <a:graphic>
          <a:graphicData uri="http://schemas.openxmlformats.org/drawingml/2006/table">
            <a:tbl>
              <a:tblPr firstRow="1" bandRow="1">
                <a:tableStyleId>{00A15C55-8517-42AA-B614-E9B94910E393}</a:tableStyleId>
              </a:tblPr>
              <a:tblGrid>
                <a:gridCol w="872067">
                  <a:extLst>
                    <a:ext uri="{9D8B030D-6E8A-4147-A177-3AD203B41FA5}">
                      <a16:colId xmlns:a16="http://schemas.microsoft.com/office/drawing/2014/main" val="3768881675"/>
                    </a:ext>
                  </a:extLst>
                </a:gridCol>
                <a:gridCol w="872067">
                  <a:extLst>
                    <a:ext uri="{9D8B030D-6E8A-4147-A177-3AD203B41FA5}">
                      <a16:colId xmlns:a16="http://schemas.microsoft.com/office/drawing/2014/main" val="2835084369"/>
                    </a:ext>
                  </a:extLst>
                </a:gridCol>
                <a:gridCol w="872067">
                  <a:extLst>
                    <a:ext uri="{9D8B030D-6E8A-4147-A177-3AD203B41FA5}">
                      <a16:colId xmlns:a16="http://schemas.microsoft.com/office/drawing/2014/main" val="536524443"/>
                    </a:ext>
                  </a:extLst>
                </a:gridCol>
              </a:tblGrid>
              <a:tr h="315066">
                <a:tc>
                  <a:txBody>
                    <a:bodyPr/>
                    <a:lstStyle/>
                    <a:p>
                      <a:pPr algn="ctr"/>
                      <a:r>
                        <a:rPr lang="en-GB" dirty="0" smtClean="0">
                          <a:solidFill>
                            <a:srgbClr val="FF0000"/>
                          </a:solidFill>
                        </a:rPr>
                        <a:t>x</a:t>
                      </a:r>
                      <a:endParaRPr lang="en-GB" dirty="0">
                        <a:solidFill>
                          <a:srgbClr val="FF0000"/>
                        </a:solidFill>
                      </a:endParaRPr>
                    </a:p>
                  </a:txBody>
                  <a:tcPr/>
                </a:tc>
                <a:tc>
                  <a:txBody>
                    <a:bodyPr/>
                    <a:lstStyle/>
                    <a:p>
                      <a:pPr algn="ctr"/>
                      <a:r>
                        <a:rPr lang="en-GB" dirty="0" smtClean="0">
                          <a:solidFill>
                            <a:srgbClr val="FF0000"/>
                          </a:solidFill>
                        </a:rPr>
                        <a:t>20</a:t>
                      </a:r>
                      <a:endParaRPr lang="en-GB" dirty="0">
                        <a:solidFill>
                          <a:srgbClr val="FF0000"/>
                        </a:solidFill>
                      </a:endParaRPr>
                    </a:p>
                  </a:txBody>
                  <a:tcPr/>
                </a:tc>
                <a:tc>
                  <a:txBody>
                    <a:bodyPr/>
                    <a:lstStyle/>
                    <a:p>
                      <a:pPr algn="ctr"/>
                      <a:r>
                        <a:rPr lang="en-GB" dirty="0" smtClean="0">
                          <a:solidFill>
                            <a:srgbClr val="FF0000"/>
                          </a:solidFill>
                        </a:rPr>
                        <a:t>5</a:t>
                      </a:r>
                      <a:endParaRPr lang="en-GB" dirty="0">
                        <a:solidFill>
                          <a:srgbClr val="FF0000"/>
                        </a:solidFill>
                      </a:endParaRPr>
                    </a:p>
                  </a:txBody>
                  <a:tcPr/>
                </a:tc>
                <a:extLst>
                  <a:ext uri="{0D108BD9-81ED-4DB2-BD59-A6C34878D82A}">
                    <a16:rowId xmlns:a16="http://schemas.microsoft.com/office/drawing/2014/main" val="1366446091"/>
                  </a:ext>
                </a:extLst>
              </a:tr>
              <a:tr h="315066">
                <a:tc>
                  <a:txBody>
                    <a:bodyPr/>
                    <a:lstStyle/>
                    <a:p>
                      <a:pPr algn="ctr"/>
                      <a:r>
                        <a:rPr lang="en-GB" dirty="0" smtClean="0">
                          <a:solidFill>
                            <a:srgbClr val="FF0000"/>
                          </a:solidFill>
                        </a:rPr>
                        <a:t>20</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a:solidFill>
                          <a:srgbClr val="FF0000"/>
                        </a:solidFill>
                      </a:endParaRPr>
                    </a:p>
                  </a:txBody>
                  <a:tcPr/>
                </a:tc>
                <a:extLst>
                  <a:ext uri="{0D108BD9-81ED-4DB2-BD59-A6C34878D82A}">
                    <a16:rowId xmlns:a16="http://schemas.microsoft.com/office/drawing/2014/main" val="4205047112"/>
                  </a:ext>
                </a:extLst>
              </a:tr>
              <a:tr h="315066">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endParaRPr lang="en-GB">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1089966682"/>
                  </a:ext>
                </a:extLst>
              </a:tr>
            </a:tbl>
          </a:graphicData>
        </a:graphic>
      </p:graphicFrame>
      <p:graphicFrame>
        <p:nvGraphicFramePr>
          <p:cNvPr id="7" name="Table 6"/>
          <p:cNvGraphicFramePr>
            <a:graphicFrameLocks noGrp="1"/>
          </p:cNvGraphicFramePr>
          <p:nvPr>
            <p:extLst/>
          </p:nvPr>
        </p:nvGraphicFramePr>
        <p:xfrm>
          <a:off x="2047241" y="5352365"/>
          <a:ext cx="2631441" cy="1097280"/>
        </p:xfrm>
        <a:graphic>
          <a:graphicData uri="http://schemas.openxmlformats.org/drawingml/2006/table">
            <a:tbl>
              <a:tblPr firstRow="1" bandRow="1">
                <a:tableStyleId>{93296810-A885-4BE3-A3E7-6D5BEEA58F35}</a:tableStyleId>
              </a:tblPr>
              <a:tblGrid>
                <a:gridCol w="877147">
                  <a:extLst>
                    <a:ext uri="{9D8B030D-6E8A-4147-A177-3AD203B41FA5}">
                      <a16:colId xmlns:a16="http://schemas.microsoft.com/office/drawing/2014/main" val="1550363891"/>
                    </a:ext>
                  </a:extLst>
                </a:gridCol>
                <a:gridCol w="877147">
                  <a:extLst>
                    <a:ext uri="{9D8B030D-6E8A-4147-A177-3AD203B41FA5}">
                      <a16:colId xmlns:a16="http://schemas.microsoft.com/office/drawing/2014/main" val="2096060183"/>
                    </a:ext>
                  </a:extLst>
                </a:gridCol>
                <a:gridCol w="877147">
                  <a:extLst>
                    <a:ext uri="{9D8B030D-6E8A-4147-A177-3AD203B41FA5}">
                      <a16:colId xmlns:a16="http://schemas.microsoft.com/office/drawing/2014/main" val="4217445185"/>
                    </a:ext>
                  </a:extLst>
                </a:gridCol>
              </a:tblGrid>
              <a:tr h="343677">
                <a:tc>
                  <a:txBody>
                    <a:bodyPr/>
                    <a:lstStyle/>
                    <a:p>
                      <a:pPr algn="ctr"/>
                      <a:r>
                        <a:rPr lang="en-GB" dirty="0" smtClean="0">
                          <a:solidFill>
                            <a:srgbClr val="FF0000"/>
                          </a:solidFill>
                        </a:rPr>
                        <a:t>x</a:t>
                      </a:r>
                      <a:endParaRPr lang="en-GB" dirty="0">
                        <a:solidFill>
                          <a:srgbClr val="FF0000"/>
                        </a:solidFill>
                      </a:endParaRPr>
                    </a:p>
                  </a:txBody>
                  <a:tcPr/>
                </a:tc>
                <a:tc>
                  <a:txBody>
                    <a:bodyPr/>
                    <a:lstStyle/>
                    <a:p>
                      <a:pPr algn="ctr"/>
                      <a:r>
                        <a:rPr lang="en-GB" dirty="0" smtClean="0">
                          <a:solidFill>
                            <a:srgbClr val="FF0000"/>
                          </a:solidFill>
                        </a:rPr>
                        <a:t>20</a:t>
                      </a:r>
                      <a:endParaRPr lang="en-GB" dirty="0">
                        <a:solidFill>
                          <a:srgbClr val="FF0000"/>
                        </a:solidFill>
                      </a:endParaRPr>
                    </a:p>
                  </a:txBody>
                  <a:tcPr/>
                </a:tc>
                <a:tc>
                  <a:txBody>
                    <a:bodyPr/>
                    <a:lstStyle/>
                    <a:p>
                      <a:pPr algn="ctr"/>
                      <a:r>
                        <a:rPr lang="en-GB" dirty="0" smtClean="0">
                          <a:solidFill>
                            <a:srgbClr val="FF0000"/>
                          </a:solidFill>
                        </a:rPr>
                        <a:t>6</a:t>
                      </a:r>
                      <a:endParaRPr lang="en-GB" dirty="0">
                        <a:solidFill>
                          <a:srgbClr val="FF0000"/>
                        </a:solidFill>
                      </a:endParaRPr>
                    </a:p>
                  </a:txBody>
                  <a:tcPr/>
                </a:tc>
                <a:extLst>
                  <a:ext uri="{0D108BD9-81ED-4DB2-BD59-A6C34878D82A}">
                    <a16:rowId xmlns:a16="http://schemas.microsoft.com/office/drawing/2014/main" val="537010731"/>
                  </a:ext>
                </a:extLst>
              </a:tr>
              <a:tr h="343677">
                <a:tc>
                  <a:txBody>
                    <a:bodyPr/>
                    <a:lstStyle/>
                    <a:p>
                      <a:pPr algn="ctr"/>
                      <a:r>
                        <a:rPr lang="en-GB" dirty="0" smtClean="0">
                          <a:solidFill>
                            <a:srgbClr val="FF0000"/>
                          </a:solidFill>
                        </a:rPr>
                        <a:t>20</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a:solidFill>
                          <a:srgbClr val="FF0000"/>
                        </a:solidFill>
                      </a:endParaRPr>
                    </a:p>
                  </a:txBody>
                  <a:tcPr/>
                </a:tc>
                <a:extLst>
                  <a:ext uri="{0D108BD9-81ED-4DB2-BD59-A6C34878D82A}">
                    <a16:rowId xmlns:a16="http://schemas.microsoft.com/office/drawing/2014/main" val="473730591"/>
                  </a:ext>
                </a:extLst>
              </a:tr>
              <a:tr h="343677">
                <a:tc>
                  <a:txBody>
                    <a:bodyPr/>
                    <a:lstStyle/>
                    <a:p>
                      <a:pPr algn="ctr"/>
                      <a:r>
                        <a:rPr lang="en-GB" dirty="0" smtClean="0">
                          <a:solidFill>
                            <a:srgbClr val="FF0000"/>
                          </a:solidFill>
                        </a:rPr>
                        <a:t>2</a:t>
                      </a:r>
                      <a:endParaRPr lang="en-GB" dirty="0">
                        <a:solidFill>
                          <a:srgbClr val="FF0000"/>
                        </a:solidFill>
                      </a:endParaRPr>
                    </a:p>
                  </a:txBody>
                  <a:tcPr/>
                </a:tc>
                <a:tc>
                  <a:txBody>
                    <a:bodyPr/>
                    <a:lstStyle/>
                    <a:p>
                      <a:pPr algn="ctr"/>
                      <a:endParaRPr lang="en-GB" dirty="0">
                        <a:solidFill>
                          <a:srgbClr val="FF0000"/>
                        </a:solidFill>
                      </a:endParaRPr>
                    </a:p>
                  </a:txBody>
                  <a:tcPr/>
                </a:tc>
                <a:tc>
                  <a:txBody>
                    <a:bodyPr/>
                    <a:lstStyle/>
                    <a:p>
                      <a:pPr algn="ctr"/>
                      <a:endParaRPr lang="en-GB" dirty="0">
                        <a:solidFill>
                          <a:srgbClr val="FF0000"/>
                        </a:solidFill>
                      </a:endParaRPr>
                    </a:p>
                  </a:txBody>
                  <a:tcPr/>
                </a:tc>
                <a:extLst>
                  <a:ext uri="{0D108BD9-81ED-4DB2-BD59-A6C34878D82A}">
                    <a16:rowId xmlns:a16="http://schemas.microsoft.com/office/drawing/2014/main" val="38114994"/>
                  </a:ext>
                </a:extLst>
              </a:tr>
            </a:tbl>
          </a:graphicData>
        </a:graphic>
      </p:graphicFrame>
      <p:graphicFrame>
        <p:nvGraphicFramePr>
          <p:cNvPr id="8" name="Table 7"/>
          <p:cNvGraphicFramePr>
            <a:graphicFrameLocks noGrp="1"/>
          </p:cNvGraphicFramePr>
          <p:nvPr>
            <p:extLst/>
          </p:nvPr>
        </p:nvGraphicFramePr>
        <p:xfrm>
          <a:off x="4787899" y="2762250"/>
          <a:ext cx="2616201" cy="1097280"/>
        </p:xfrm>
        <a:graphic>
          <a:graphicData uri="http://schemas.openxmlformats.org/drawingml/2006/table">
            <a:tbl>
              <a:tblPr firstRow="1" bandRow="1">
                <a:tableStyleId>{21E4AEA4-8DFA-4A89-87EB-49C32662AFE0}</a:tableStyleId>
              </a:tblPr>
              <a:tblGrid>
                <a:gridCol w="872067">
                  <a:extLst>
                    <a:ext uri="{9D8B030D-6E8A-4147-A177-3AD203B41FA5}">
                      <a16:colId xmlns:a16="http://schemas.microsoft.com/office/drawing/2014/main" val="1246734248"/>
                    </a:ext>
                  </a:extLst>
                </a:gridCol>
                <a:gridCol w="872067">
                  <a:extLst>
                    <a:ext uri="{9D8B030D-6E8A-4147-A177-3AD203B41FA5}">
                      <a16:colId xmlns:a16="http://schemas.microsoft.com/office/drawing/2014/main" val="1274663816"/>
                    </a:ext>
                  </a:extLst>
                </a:gridCol>
                <a:gridCol w="872067">
                  <a:extLst>
                    <a:ext uri="{9D8B030D-6E8A-4147-A177-3AD203B41FA5}">
                      <a16:colId xmlns:a16="http://schemas.microsoft.com/office/drawing/2014/main" val="2643601024"/>
                    </a:ext>
                  </a:extLst>
                </a:gridCol>
              </a:tblGrid>
              <a:tr h="232551">
                <a:tc>
                  <a:txBody>
                    <a:bodyPr/>
                    <a:lstStyle/>
                    <a:p>
                      <a:pPr algn="ctr"/>
                      <a:r>
                        <a:rPr lang="en-GB" dirty="0" smtClean="0"/>
                        <a:t>x</a:t>
                      </a:r>
                      <a:endParaRPr lang="en-GB" dirty="0"/>
                    </a:p>
                  </a:txBody>
                  <a:tcPr/>
                </a:tc>
                <a:tc>
                  <a:txBody>
                    <a:bodyPr/>
                    <a:lstStyle/>
                    <a:p>
                      <a:pPr algn="ctr"/>
                      <a:r>
                        <a:rPr lang="en-GB" dirty="0" smtClean="0"/>
                        <a:t>20</a:t>
                      </a:r>
                      <a:endParaRPr lang="en-GB" dirty="0"/>
                    </a:p>
                  </a:txBody>
                  <a:tcPr/>
                </a:tc>
                <a:tc>
                  <a:txBody>
                    <a:bodyPr/>
                    <a:lstStyle/>
                    <a:p>
                      <a:pPr algn="ctr"/>
                      <a:r>
                        <a:rPr lang="en-GB" dirty="0" smtClean="0"/>
                        <a:t>4</a:t>
                      </a:r>
                      <a:endParaRPr lang="en-GB" dirty="0"/>
                    </a:p>
                  </a:txBody>
                  <a:tcPr/>
                </a:tc>
                <a:extLst>
                  <a:ext uri="{0D108BD9-81ED-4DB2-BD59-A6C34878D82A}">
                    <a16:rowId xmlns:a16="http://schemas.microsoft.com/office/drawing/2014/main" val="243388732"/>
                  </a:ext>
                </a:extLst>
              </a:tr>
              <a:tr h="232551">
                <a:tc>
                  <a:txBody>
                    <a:bodyPr/>
                    <a:lstStyle/>
                    <a:p>
                      <a:pPr algn="ctr"/>
                      <a:r>
                        <a:rPr lang="en-GB" dirty="0" smtClean="0"/>
                        <a:t>20</a:t>
                      </a:r>
                      <a:endParaRPr lang="en-GB" dirty="0"/>
                    </a:p>
                  </a:txBody>
                  <a:tcPr/>
                </a:tc>
                <a:tc>
                  <a:txBody>
                    <a:bodyPr/>
                    <a:lstStyle/>
                    <a:p>
                      <a:pPr algn="ctr"/>
                      <a:r>
                        <a:rPr lang="en-GB" dirty="0" smtClean="0">
                          <a:solidFill>
                            <a:srgbClr val="FF0000"/>
                          </a:solidFill>
                        </a:rPr>
                        <a:t>400</a:t>
                      </a:r>
                      <a:endParaRPr lang="en-GB" dirty="0">
                        <a:solidFill>
                          <a:srgbClr val="FF0000"/>
                        </a:solidFill>
                      </a:endParaRPr>
                    </a:p>
                  </a:txBody>
                  <a:tcPr/>
                </a:tc>
                <a:tc>
                  <a:txBody>
                    <a:bodyPr/>
                    <a:lstStyle/>
                    <a:p>
                      <a:pPr algn="ctr"/>
                      <a:r>
                        <a:rPr lang="en-GB" dirty="0" smtClean="0">
                          <a:solidFill>
                            <a:srgbClr val="FF0000"/>
                          </a:solidFill>
                        </a:rPr>
                        <a:t>80</a:t>
                      </a:r>
                      <a:endParaRPr lang="en-GB" dirty="0">
                        <a:solidFill>
                          <a:srgbClr val="FF0000"/>
                        </a:solidFill>
                      </a:endParaRPr>
                    </a:p>
                  </a:txBody>
                  <a:tcPr/>
                </a:tc>
                <a:extLst>
                  <a:ext uri="{0D108BD9-81ED-4DB2-BD59-A6C34878D82A}">
                    <a16:rowId xmlns:a16="http://schemas.microsoft.com/office/drawing/2014/main" val="722006861"/>
                  </a:ext>
                </a:extLst>
              </a:tr>
              <a:tr h="232551">
                <a:tc>
                  <a:txBody>
                    <a:bodyPr/>
                    <a:lstStyle/>
                    <a:p>
                      <a:pPr algn="ctr"/>
                      <a:r>
                        <a:rPr lang="en-GB" dirty="0" smtClean="0"/>
                        <a:t>2</a:t>
                      </a:r>
                      <a:endParaRPr lang="en-GB" dirty="0"/>
                    </a:p>
                  </a:txBody>
                  <a:tcPr/>
                </a:tc>
                <a:tc>
                  <a:txBody>
                    <a:bodyPr/>
                    <a:lstStyle/>
                    <a:p>
                      <a:pPr algn="ctr"/>
                      <a:r>
                        <a:rPr lang="en-GB" dirty="0" smtClean="0">
                          <a:solidFill>
                            <a:srgbClr val="FF0000"/>
                          </a:solidFill>
                        </a:rPr>
                        <a:t>40</a:t>
                      </a:r>
                      <a:endParaRPr lang="en-GB" dirty="0">
                        <a:solidFill>
                          <a:srgbClr val="FF0000"/>
                        </a:solidFill>
                      </a:endParaRPr>
                    </a:p>
                  </a:txBody>
                  <a:tcPr/>
                </a:tc>
                <a:tc>
                  <a:txBody>
                    <a:bodyPr/>
                    <a:lstStyle/>
                    <a:p>
                      <a:pPr algn="ctr"/>
                      <a:r>
                        <a:rPr lang="en-GB" dirty="0" smtClean="0">
                          <a:solidFill>
                            <a:srgbClr val="FF0000"/>
                          </a:solidFill>
                        </a:rPr>
                        <a:t>8</a:t>
                      </a:r>
                      <a:endParaRPr lang="en-GB" dirty="0">
                        <a:solidFill>
                          <a:srgbClr val="FF0000"/>
                        </a:solidFill>
                      </a:endParaRPr>
                    </a:p>
                  </a:txBody>
                  <a:tcPr/>
                </a:tc>
                <a:extLst>
                  <a:ext uri="{0D108BD9-81ED-4DB2-BD59-A6C34878D82A}">
                    <a16:rowId xmlns:a16="http://schemas.microsoft.com/office/drawing/2014/main" val="1679970617"/>
                  </a:ext>
                </a:extLst>
              </a:tr>
            </a:tbl>
          </a:graphicData>
        </a:graphic>
      </p:graphicFrame>
      <p:graphicFrame>
        <p:nvGraphicFramePr>
          <p:cNvPr id="9" name="Table 8"/>
          <p:cNvGraphicFramePr>
            <a:graphicFrameLocks noGrp="1"/>
          </p:cNvGraphicFramePr>
          <p:nvPr>
            <p:extLst/>
          </p:nvPr>
        </p:nvGraphicFramePr>
        <p:xfrm>
          <a:off x="4787899" y="4007802"/>
          <a:ext cx="2616201" cy="1097280"/>
        </p:xfrm>
        <a:graphic>
          <a:graphicData uri="http://schemas.openxmlformats.org/drawingml/2006/table">
            <a:tbl>
              <a:tblPr firstRow="1" bandRow="1">
                <a:tableStyleId>{00A15C55-8517-42AA-B614-E9B94910E393}</a:tableStyleId>
              </a:tblPr>
              <a:tblGrid>
                <a:gridCol w="872067">
                  <a:extLst>
                    <a:ext uri="{9D8B030D-6E8A-4147-A177-3AD203B41FA5}">
                      <a16:colId xmlns:a16="http://schemas.microsoft.com/office/drawing/2014/main" val="518181176"/>
                    </a:ext>
                  </a:extLst>
                </a:gridCol>
                <a:gridCol w="872067">
                  <a:extLst>
                    <a:ext uri="{9D8B030D-6E8A-4147-A177-3AD203B41FA5}">
                      <a16:colId xmlns:a16="http://schemas.microsoft.com/office/drawing/2014/main" val="2233280522"/>
                    </a:ext>
                  </a:extLst>
                </a:gridCol>
                <a:gridCol w="872067">
                  <a:extLst>
                    <a:ext uri="{9D8B030D-6E8A-4147-A177-3AD203B41FA5}">
                      <a16:colId xmlns:a16="http://schemas.microsoft.com/office/drawing/2014/main" val="1333790560"/>
                    </a:ext>
                  </a:extLst>
                </a:gridCol>
              </a:tblGrid>
              <a:tr h="315066">
                <a:tc>
                  <a:txBody>
                    <a:bodyPr/>
                    <a:lstStyle/>
                    <a:p>
                      <a:pPr algn="ctr"/>
                      <a:r>
                        <a:rPr lang="en-GB" dirty="0" smtClean="0"/>
                        <a:t>x</a:t>
                      </a:r>
                      <a:endParaRPr lang="en-GB" dirty="0"/>
                    </a:p>
                  </a:txBody>
                  <a:tcPr/>
                </a:tc>
                <a:tc>
                  <a:txBody>
                    <a:bodyPr/>
                    <a:lstStyle/>
                    <a:p>
                      <a:pPr algn="ctr"/>
                      <a:r>
                        <a:rPr lang="en-GB" dirty="0" smtClean="0"/>
                        <a:t>20</a:t>
                      </a:r>
                      <a:endParaRPr lang="en-GB" dirty="0"/>
                    </a:p>
                  </a:txBody>
                  <a:tcPr/>
                </a:tc>
                <a:tc>
                  <a:txBody>
                    <a:bodyPr/>
                    <a:lstStyle/>
                    <a:p>
                      <a:pPr algn="ctr"/>
                      <a:r>
                        <a:rPr lang="en-GB" dirty="0" smtClean="0"/>
                        <a:t>5</a:t>
                      </a:r>
                      <a:endParaRPr lang="en-GB" dirty="0"/>
                    </a:p>
                  </a:txBody>
                  <a:tcPr/>
                </a:tc>
                <a:extLst>
                  <a:ext uri="{0D108BD9-81ED-4DB2-BD59-A6C34878D82A}">
                    <a16:rowId xmlns:a16="http://schemas.microsoft.com/office/drawing/2014/main" val="456824426"/>
                  </a:ext>
                </a:extLst>
              </a:tr>
              <a:tr h="315066">
                <a:tc>
                  <a:txBody>
                    <a:bodyPr/>
                    <a:lstStyle/>
                    <a:p>
                      <a:pPr algn="ctr"/>
                      <a:r>
                        <a:rPr lang="en-GB" dirty="0" smtClean="0"/>
                        <a:t>20</a:t>
                      </a:r>
                      <a:endParaRPr lang="en-GB" dirty="0"/>
                    </a:p>
                  </a:txBody>
                  <a:tcPr/>
                </a:tc>
                <a:tc>
                  <a:txBody>
                    <a:bodyPr/>
                    <a:lstStyle/>
                    <a:p>
                      <a:pPr algn="ctr"/>
                      <a:r>
                        <a:rPr lang="en-GB" dirty="0" smtClean="0">
                          <a:solidFill>
                            <a:srgbClr val="FF0000"/>
                          </a:solidFill>
                        </a:rPr>
                        <a:t>400</a:t>
                      </a:r>
                      <a:endParaRPr lang="en-GB" dirty="0">
                        <a:solidFill>
                          <a:srgbClr val="FF0000"/>
                        </a:solidFill>
                      </a:endParaRPr>
                    </a:p>
                  </a:txBody>
                  <a:tcPr/>
                </a:tc>
                <a:tc>
                  <a:txBody>
                    <a:bodyPr/>
                    <a:lstStyle/>
                    <a:p>
                      <a:pPr algn="ctr"/>
                      <a:r>
                        <a:rPr lang="en-GB" dirty="0" smtClean="0">
                          <a:solidFill>
                            <a:srgbClr val="FF0000"/>
                          </a:solidFill>
                        </a:rPr>
                        <a:t>100</a:t>
                      </a:r>
                      <a:endParaRPr lang="en-GB" dirty="0">
                        <a:solidFill>
                          <a:srgbClr val="FF0000"/>
                        </a:solidFill>
                      </a:endParaRPr>
                    </a:p>
                  </a:txBody>
                  <a:tcPr/>
                </a:tc>
                <a:extLst>
                  <a:ext uri="{0D108BD9-81ED-4DB2-BD59-A6C34878D82A}">
                    <a16:rowId xmlns:a16="http://schemas.microsoft.com/office/drawing/2014/main" val="3646478808"/>
                  </a:ext>
                </a:extLst>
              </a:tr>
              <a:tr h="315066">
                <a:tc>
                  <a:txBody>
                    <a:bodyPr/>
                    <a:lstStyle/>
                    <a:p>
                      <a:pPr algn="ctr"/>
                      <a:r>
                        <a:rPr lang="en-GB" dirty="0" smtClean="0"/>
                        <a:t>2</a:t>
                      </a:r>
                      <a:endParaRPr lang="en-GB" dirty="0"/>
                    </a:p>
                  </a:txBody>
                  <a:tcPr/>
                </a:tc>
                <a:tc>
                  <a:txBody>
                    <a:bodyPr/>
                    <a:lstStyle/>
                    <a:p>
                      <a:pPr algn="ctr"/>
                      <a:r>
                        <a:rPr lang="en-GB" dirty="0" smtClean="0">
                          <a:solidFill>
                            <a:srgbClr val="FF0000"/>
                          </a:solidFill>
                        </a:rPr>
                        <a:t>40</a:t>
                      </a:r>
                      <a:endParaRPr lang="en-GB" dirty="0">
                        <a:solidFill>
                          <a:srgbClr val="FF0000"/>
                        </a:solidFill>
                      </a:endParaRPr>
                    </a:p>
                  </a:txBody>
                  <a:tcPr/>
                </a:tc>
                <a:tc>
                  <a:txBody>
                    <a:bodyPr/>
                    <a:lstStyle/>
                    <a:p>
                      <a:pPr algn="ctr"/>
                      <a:r>
                        <a:rPr lang="en-GB" dirty="0" smtClean="0">
                          <a:solidFill>
                            <a:srgbClr val="FF0000"/>
                          </a:solidFill>
                        </a:rPr>
                        <a:t>10</a:t>
                      </a:r>
                      <a:endParaRPr lang="en-GB" dirty="0">
                        <a:solidFill>
                          <a:srgbClr val="FF0000"/>
                        </a:solidFill>
                      </a:endParaRPr>
                    </a:p>
                  </a:txBody>
                  <a:tcPr/>
                </a:tc>
                <a:extLst>
                  <a:ext uri="{0D108BD9-81ED-4DB2-BD59-A6C34878D82A}">
                    <a16:rowId xmlns:a16="http://schemas.microsoft.com/office/drawing/2014/main" val="1745179735"/>
                  </a:ext>
                </a:extLst>
              </a:tr>
            </a:tbl>
          </a:graphicData>
        </a:graphic>
      </p:graphicFrame>
      <p:graphicFrame>
        <p:nvGraphicFramePr>
          <p:cNvPr id="10" name="Table 9"/>
          <p:cNvGraphicFramePr>
            <a:graphicFrameLocks noGrp="1"/>
          </p:cNvGraphicFramePr>
          <p:nvPr>
            <p:extLst/>
          </p:nvPr>
        </p:nvGraphicFramePr>
        <p:xfrm>
          <a:off x="4787899" y="5364430"/>
          <a:ext cx="2631441" cy="1097280"/>
        </p:xfrm>
        <a:graphic>
          <a:graphicData uri="http://schemas.openxmlformats.org/drawingml/2006/table">
            <a:tbl>
              <a:tblPr firstRow="1" bandRow="1">
                <a:tableStyleId>{93296810-A885-4BE3-A3E7-6D5BEEA58F35}</a:tableStyleId>
              </a:tblPr>
              <a:tblGrid>
                <a:gridCol w="877147">
                  <a:extLst>
                    <a:ext uri="{9D8B030D-6E8A-4147-A177-3AD203B41FA5}">
                      <a16:colId xmlns:a16="http://schemas.microsoft.com/office/drawing/2014/main" val="89749485"/>
                    </a:ext>
                  </a:extLst>
                </a:gridCol>
                <a:gridCol w="877147">
                  <a:extLst>
                    <a:ext uri="{9D8B030D-6E8A-4147-A177-3AD203B41FA5}">
                      <a16:colId xmlns:a16="http://schemas.microsoft.com/office/drawing/2014/main" val="2851281641"/>
                    </a:ext>
                  </a:extLst>
                </a:gridCol>
                <a:gridCol w="877147">
                  <a:extLst>
                    <a:ext uri="{9D8B030D-6E8A-4147-A177-3AD203B41FA5}">
                      <a16:colId xmlns:a16="http://schemas.microsoft.com/office/drawing/2014/main" val="2668258776"/>
                    </a:ext>
                  </a:extLst>
                </a:gridCol>
              </a:tblGrid>
              <a:tr h="343677">
                <a:tc>
                  <a:txBody>
                    <a:bodyPr/>
                    <a:lstStyle/>
                    <a:p>
                      <a:pPr algn="ctr"/>
                      <a:r>
                        <a:rPr lang="en-GB" dirty="0" smtClean="0"/>
                        <a:t>x</a:t>
                      </a:r>
                      <a:endParaRPr lang="en-GB" dirty="0"/>
                    </a:p>
                  </a:txBody>
                  <a:tcPr/>
                </a:tc>
                <a:tc>
                  <a:txBody>
                    <a:bodyPr/>
                    <a:lstStyle/>
                    <a:p>
                      <a:pPr algn="ctr"/>
                      <a:r>
                        <a:rPr lang="en-GB" dirty="0" smtClean="0"/>
                        <a:t>20</a:t>
                      </a:r>
                      <a:endParaRPr lang="en-GB" dirty="0"/>
                    </a:p>
                  </a:txBody>
                  <a:tcPr/>
                </a:tc>
                <a:tc>
                  <a:txBody>
                    <a:bodyPr/>
                    <a:lstStyle/>
                    <a:p>
                      <a:pPr algn="ctr"/>
                      <a:r>
                        <a:rPr lang="en-GB" dirty="0" smtClean="0"/>
                        <a:t>6</a:t>
                      </a:r>
                      <a:endParaRPr lang="en-GB" dirty="0"/>
                    </a:p>
                  </a:txBody>
                  <a:tcPr/>
                </a:tc>
                <a:extLst>
                  <a:ext uri="{0D108BD9-81ED-4DB2-BD59-A6C34878D82A}">
                    <a16:rowId xmlns:a16="http://schemas.microsoft.com/office/drawing/2014/main" val="1830463067"/>
                  </a:ext>
                </a:extLst>
              </a:tr>
              <a:tr h="343677">
                <a:tc>
                  <a:txBody>
                    <a:bodyPr/>
                    <a:lstStyle/>
                    <a:p>
                      <a:pPr algn="ctr"/>
                      <a:r>
                        <a:rPr lang="en-GB" dirty="0" smtClean="0"/>
                        <a:t>20</a:t>
                      </a:r>
                      <a:endParaRPr lang="en-GB" dirty="0"/>
                    </a:p>
                  </a:txBody>
                  <a:tcPr/>
                </a:tc>
                <a:tc>
                  <a:txBody>
                    <a:bodyPr/>
                    <a:lstStyle/>
                    <a:p>
                      <a:pPr algn="ctr"/>
                      <a:r>
                        <a:rPr lang="en-GB" dirty="0" smtClean="0">
                          <a:solidFill>
                            <a:srgbClr val="FF0000"/>
                          </a:solidFill>
                        </a:rPr>
                        <a:t>400</a:t>
                      </a:r>
                      <a:endParaRPr lang="en-GB" dirty="0">
                        <a:solidFill>
                          <a:srgbClr val="FF0000"/>
                        </a:solidFill>
                      </a:endParaRPr>
                    </a:p>
                  </a:txBody>
                  <a:tcPr/>
                </a:tc>
                <a:tc>
                  <a:txBody>
                    <a:bodyPr/>
                    <a:lstStyle/>
                    <a:p>
                      <a:pPr algn="ctr"/>
                      <a:r>
                        <a:rPr lang="en-GB" dirty="0" smtClean="0">
                          <a:solidFill>
                            <a:srgbClr val="FF0000"/>
                          </a:solidFill>
                        </a:rPr>
                        <a:t>120</a:t>
                      </a:r>
                      <a:endParaRPr lang="en-GB" dirty="0">
                        <a:solidFill>
                          <a:srgbClr val="FF0000"/>
                        </a:solidFill>
                      </a:endParaRPr>
                    </a:p>
                  </a:txBody>
                  <a:tcPr/>
                </a:tc>
                <a:extLst>
                  <a:ext uri="{0D108BD9-81ED-4DB2-BD59-A6C34878D82A}">
                    <a16:rowId xmlns:a16="http://schemas.microsoft.com/office/drawing/2014/main" val="2742627563"/>
                  </a:ext>
                </a:extLst>
              </a:tr>
              <a:tr h="343677">
                <a:tc>
                  <a:txBody>
                    <a:bodyPr/>
                    <a:lstStyle/>
                    <a:p>
                      <a:pPr algn="ctr"/>
                      <a:r>
                        <a:rPr lang="en-GB" dirty="0" smtClean="0"/>
                        <a:t>2</a:t>
                      </a:r>
                      <a:endParaRPr lang="en-GB" dirty="0"/>
                    </a:p>
                  </a:txBody>
                  <a:tcPr/>
                </a:tc>
                <a:tc>
                  <a:txBody>
                    <a:bodyPr/>
                    <a:lstStyle/>
                    <a:p>
                      <a:pPr algn="ctr"/>
                      <a:r>
                        <a:rPr lang="en-GB" dirty="0" smtClean="0">
                          <a:solidFill>
                            <a:srgbClr val="FF0000"/>
                          </a:solidFill>
                        </a:rPr>
                        <a:t>40</a:t>
                      </a:r>
                      <a:endParaRPr lang="en-GB" dirty="0">
                        <a:solidFill>
                          <a:srgbClr val="FF0000"/>
                        </a:solidFill>
                      </a:endParaRPr>
                    </a:p>
                  </a:txBody>
                  <a:tcPr/>
                </a:tc>
                <a:tc>
                  <a:txBody>
                    <a:bodyPr/>
                    <a:lstStyle/>
                    <a:p>
                      <a:pPr algn="ctr"/>
                      <a:r>
                        <a:rPr lang="en-GB" dirty="0" smtClean="0">
                          <a:solidFill>
                            <a:srgbClr val="FF0000"/>
                          </a:solidFill>
                        </a:rPr>
                        <a:t>12</a:t>
                      </a:r>
                      <a:endParaRPr lang="en-GB" dirty="0">
                        <a:solidFill>
                          <a:srgbClr val="FF0000"/>
                        </a:solidFill>
                      </a:endParaRPr>
                    </a:p>
                  </a:txBody>
                  <a:tcPr/>
                </a:tc>
                <a:extLst>
                  <a:ext uri="{0D108BD9-81ED-4DB2-BD59-A6C34878D82A}">
                    <a16:rowId xmlns:a16="http://schemas.microsoft.com/office/drawing/2014/main" val="3105874531"/>
                  </a:ext>
                </a:extLst>
              </a:tr>
            </a:tbl>
          </a:graphicData>
        </a:graphic>
      </p:graphicFrame>
    </p:spTree>
    <p:extLst>
      <p:ext uri="{BB962C8B-B14F-4D97-AF65-F5344CB8AC3E}">
        <p14:creationId xmlns:p14="http://schemas.microsoft.com/office/powerpoint/2010/main" val="6417500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pic>
        <p:nvPicPr>
          <p:cNvPr id="4" name="Content Placeholder 3"/>
          <p:cNvPicPr>
            <a:picLocks noGrp="1" noChangeAspect="1"/>
          </p:cNvPicPr>
          <p:nvPr>
            <p:ph idx="1"/>
          </p:nvPr>
        </p:nvPicPr>
        <p:blipFill>
          <a:blip r:embed="rId2"/>
          <a:stretch>
            <a:fillRect/>
          </a:stretch>
        </p:blipFill>
        <p:spPr>
          <a:xfrm>
            <a:off x="838200" y="1986756"/>
            <a:ext cx="3833090" cy="2310924"/>
          </a:xfrm>
          <a:prstGeom prst="rect">
            <a:avLst/>
          </a:prstGeom>
        </p:spPr>
      </p:pic>
      <p:pic>
        <p:nvPicPr>
          <p:cNvPr id="5" name="Picture 4"/>
          <p:cNvPicPr>
            <a:picLocks noChangeAspect="1"/>
          </p:cNvPicPr>
          <p:nvPr/>
        </p:nvPicPr>
        <p:blipFill>
          <a:blip r:embed="rId3"/>
          <a:stretch>
            <a:fillRect/>
          </a:stretch>
        </p:blipFill>
        <p:spPr>
          <a:xfrm>
            <a:off x="4776787" y="1986756"/>
            <a:ext cx="3847247" cy="3347244"/>
          </a:xfrm>
          <a:prstGeom prst="rect">
            <a:avLst/>
          </a:prstGeom>
        </p:spPr>
      </p:pic>
      <p:pic>
        <p:nvPicPr>
          <p:cNvPr id="6" name="Picture 5"/>
          <p:cNvPicPr>
            <a:picLocks noChangeAspect="1"/>
          </p:cNvPicPr>
          <p:nvPr/>
        </p:nvPicPr>
        <p:blipFill>
          <a:blip r:embed="rId4"/>
          <a:stretch>
            <a:fillRect/>
          </a:stretch>
        </p:blipFill>
        <p:spPr>
          <a:xfrm>
            <a:off x="8763000" y="1986756"/>
            <a:ext cx="3323330" cy="3103404"/>
          </a:xfrm>
          <a:prstGeom prst="rect">
            <a:avLst/>
          </a:prstGeom>
        </p:spPr>
      </p:pic>
    </p:spTree>
    <p:extLst>
      <p:ext uri="{BB962C8B-B14F-4D97-AF65-F5344CB8AC3E}">
        <p14:creationId xmlns:p14="http://schemas.microsoft.com/office/powerpoint/2010/main" val="1150194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pic>
        <p:nvPicPr>
          <p:cNvPr id="4" name="Content Placeholder 3"/>
          <p:cNvPicPr>
            <a:picLocks noGrp="1" noChangeAspect="1"/>
          </p:cNvPicPr>
          <p:nvPr>
            <p:ph idx="1"/>
          </p:nvPr>
        </p:nvPicPr>
        <p:blipFill>
          <a:blip r:embed="rId2"/>
          <a:stretch>
            <a:fillRect/>
          </a:stretch>
        </p:blipFill>
        <p:spPr>
          <a:xfrm>
            <a:off x="1082040" y="1648296"/>
            <a:ext cx="9829799" cy="4802795"/>
          </a:xfrm>
          <a:prstGeom prst="rect">
            <a:avLst/>
          </a:prstGeom>
        </p:spPr>
      </p:pic>
    </p:spTree>
    <p:extLst>
      <p:ext uri="{BB962C8B-B14F-4D97-AF65-F5344CB8AC3E}">
        <p14:creationId xmlns:p14="http://schemas.microsoft.com/office/powerpoint/2010/main" val="128539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be able to multiply a 2-digit number by a 2-digit number using the grid method.</a:t>
            </a:r>
            <a:endParaRPr lang="en-GB" dirty="0"/>
          </a:p>
        </p:txBody>
      </p:sp>
      <p:graphicFrame>
        <p:nvGraphicFramePr>
          <p:cNvPr id="4" name="Content Placeholder 3"/>
          <p:cNvGraphicFramePr>
            <a:graphicFrameLocks noGrp="1"/>
          </p:cNvGraphicFramePr>
          <p:nvPr>
            <p:ph idx="1"/>
          </p:nvPr>
        </p:nvGraphicFramePr>
        <p:xfrm>
          <a:off x="1127760" y="2057400"/>
          <a:ext cx="9845039" cy="3887725"/>
        </p:xfrm>
        <a:graphic>
          <a:graphicData uri="http://schemas.openxmlformats.org/drawingml/2006/table">
            <a:tbl>
              <a:tblPr firstRow="1" firstCol="1" bandRow="1"/>
              <a:tblGrid>
                <a:gridCol w="7767287">
                  <a:extLst>
                    <a:ext uri="{9D8B030D-6E8A-4147-A177-3AD203B41FA5}">
                      <a16:colId xmlns:a16="http://schemas.microsoft.com/office/drawing/2014/main" val="3364982821"/>
                    </a:ext>
                  </a:extLst>
                </a:gridCol>
                <a:gridCol w="2077752">
                  <a:extLst>
                    <a:ext uri="{9D8B030D-6E8A-4147-A177-3AD203B41FA5}">
                      <a16:colId xmlns:a16="http://schemas.microsoft.com/office/drawing/2014/main" val="622572989"/>
                    </a:ext>
                  </a:extLst>
                </a:gridCol>
              </a:tblGrid>
              <a:tr h="95250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3427517"/>
                  </a:ext>
                </a:extLst>
              </a:tr>
              <a:tr h="95250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that involves multiplying a 2-digit number by a 2-digit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6039394"/>
                  </a:ext>
                </a:extLst>
              </a:tr>
              <a:tr h="63500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recombine the numbers through addition to find the answer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8056634"/>
                  </a:ext>
                </a:extLst>
              </a:tr>
              <a:tr h="63500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use the grid to help me multiply the partitioned numbers</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5324233"/>
                  </a:ext>
                </a:extLst>
              </a:tr>
              <a:tr h="63500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partition a calculation and put the numbers into a grid</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49925"/>
                  </a:ext>
                </a:extLst>
              </a:tr>
            </a:tbl>
          </a:graphicData>
        </a:graphic>
      </p:graphicFrame>
    </p:spTree>
    <p:extLst>
      <p:ext uri="{BB962C8B-B14F-4D97-AF65-F5344CB8AC3E}">
        <p14:creationId xmlns:p14="http://schemas.microsoft.com/office/powerpoint/2010/main" val="22743112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Assembly and 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2875096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Narrative/Epic Poetry </a:t>
            </a:r>
            <a:endParaRPr lang="en-GB" dirty="0"/>
          </a:p>
        </p:txBody>
      </p:sp>
      <p:sp>
        <p:nvSpPr>
          <p:cNvPr id="5" name="Subtitle 4"/>
          <p:cNvSpPr>
            <a:spLocks noGrp="1"/>
          </p:cNvSpPr>
          <p:nvPr>
            <p:ph type="subTitle" idx="1"/>
          </p:nvPr>
        </p:nvSpPr>
        <p:spPr/>
        <p:txBody>
          <a:bodyPr/>
          <a:lstStyle/>
          <a:p>
            <a:r>
              <a:rPr lang="en-GB" dirty="0" smtClean="0"/>
              <a:t>Read through the slides and do the activities</a:t>
            </a:r>
            <a:endParaRPr lang="en-GB" dirty="0"/>
          </a:p>
        </p:txBody>
      </p:sp>
    </p:spTree>
    <p:extLst>
      <p:ext uri="{BB962C8B-B14F-4D97-AF65-F5344CB8AC3E}">
        <p14:creationId xmlns:p14="http://schemas.microsoft.com/office/powerpoint/2010/main" val="291213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We are going to be concentrating on Narrative/Epic Poem that was first told in Anglo-Saxon/Viking times called ‘Beowulf’.  We are going to find out what the poem is about, we are going to look at narrative poetry and then have a go at writing our own Narrative Poem about ‘Beowulf’.</a:t>
            </a:r>
          </a:p>
          <a:p>
            <a:endParaRPr lang="en-GB" sz="3200" dirty="0"/>
          </a:p>
          <a:p>
            <a:endParaRPr lang="en-GB" sz="3200" dirty="0"/>
          </a:p>
        </p:txBody>
      </p:sp>
    </p:spTree>
    <p:extLst>
      <p:ext uri="{BB962C8B-B14F-4D97-AF65-F5344CB8AC3E}">
        <p14:creationId xmlns:p14="http://schemas.microsoft.com/office/powerpoint/2010/main" val="4272431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 narrative poem is a type of poem that tells a story. Narrative poems tend to be quite long. They tell a story like in a novel and also use rhythm and rhyme, like in a poem.</a:t>
            </a:r>
          </a:p>
          <a:p>
            <a:pPr marL="0" indent="0">
              <a:buNone/>
            </a:pPr>
            <a:endParaRPr lang="en-GB" sz="3200" dirty="0"/>
          </a:p>
          <a:p>
            <a:pPr marL="0" indent="0">
              <a:buNone/>
            </a:pPr>
            <a:r>
              <a:rPr lang="en-GB" sz="3200" dirty="0" smtClean="0">
                <a:hlinkClick r:id="rId2"/>
              </a:rPr>
              <a:t>https://www.bbc.co.uk/bitesize/topics/z4mmn39/articles/z3btrwx#:~:text=A%20narrative%20poem%20is%20a,rhyme%2C%20like%20in%20a%20poem</a:t>
            </a:r>
            <a:r>
              <a:rPr lang="en-GB" sz="3200" dirty="0" smtClean="0"/>
              <a:t>.</a:t>
            </a:r>
          </a:p>
          <a:p>
            <a:pPr marL="0" indent="0">
              <a:buNone/>
            </a:pPr>
            <a:endParaRPr lang="en-GB" sz="3200" dirty="0"/>
          </a:p>
        </p:txBody>
      </p:sp>
    </p:spTree>
    <p:extLst>
      <p:ext uri="{BB962C8B-B14F-4D97-AF65-F5344CB8AC3E}">
        <p14:creationId xmlns:p14="http://schemas.microsoft.com/office/powerpoint/2010/main" val="26130792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know what the story of ‘Beowulf’ is about and to put it in chronological order</a:t>
            </a:r>
            <a:endParaRPr lang="en-GB" dirty="0"/>
          </a:p>
        </p:txBody>
      </p:sp>
      <p:sp>
        <p:nvSpPr>
          <p:cNvPr id="3" name="Content Placeholder 2"/>
          <p:cNvSpPr>
            <a:spLocks noGrp="1"/>
          </p:cNvSpPr>
          <p:nvPr>
            <p:ph idx="1"/>
          </p:nvPr>
        </p:nvSpPr>
        <p:spPr/>
        <p:txBody>
          <a:bodyPr>
            <a:normAutofit/>
          </a:bodyPr>
          <a:lstStyle/>
          <a:p>
            <a:r>
              <a:rPr lang="en-GB" sz="3200" dirty="0" smtClean="0"/>
              <a:t>Let us find out about Beowulf</a:t>
            </a:r>
            <a:endParaRPr lang="en-GB" sz="3200" dirty="0"/>
          </a:p>
        </p:txBody>
      </p:sp>
    </p:spTree>
    <p:extLst>
      <p:ext uri="{BB962C8B-B14F-4D97-AF65-F5344CB8AC3E}">
        <p14:creationId xmlns:p14="http://schemas.microsoft.com/office/powerpoint/2010/main" val="22039708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1981201" y="479426"/>
            <a:ext cx="8220075" cy="993775"/>
          </a:xfrm>
        </p:spPr>
        <p:txBody>
          <a:bodyPr/>
          <a:lstStyle/>
          <a:p>
            <a:r>
              <a:rPr lang="en-GB" altLang="en-US" sz="3600">
                <a:latin typeface="Twinkl SemiBold"/>
              </a:rPr>
              <a:t>An Epic Poem</a:t>
            </a:r>
          </a:p>
        </p:txBody>
      </p:sp>
      <p:sp>
        <p:nvSpPr>
          <p:cNvPr id="8" name="Rectangle 7"/>
          <p:cNvSpPr>
            <a:spLocks noChangeArrowheads="1"/>
          </p:cNvSpPr>
          <p:nvPr/>
        </p:nvSpPr>
        <p:spPr bwMode="auto">
          <a:xfrm>
            <a:off x="4079876" y="2744789"/>
            <a:ext cx="6138863" cy="771525"/>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32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solidFill>
                  <a:srgbClr val="000000"/>
                </a:solidFill>
                <a:cs typeface="Arial" panose="020B0604020202020204" pitchFamily="34" charset="0"/>
              </a:rPr>
              <a:t>Beowulf is one of the first recorded stories we have in Britain and it was written in Old English.</a:t>
            </a:r>
            <a:endParaRPr lang="en-GB" altLang="en-US"/>
          </a:p>
        </p:txBody>
      </p:sp>
      <p:grpSp>
        <p:nvGrpSpPr>
          <p:cNvPr id="12" name="Group 11"/>
          <p:cNvGrpSpPr>
            <a:grpSpLocks/>
          </p:cNvGrpSpPr>
          <p:nvPr/>
        </p:nvGrpSpPr>
        <p:grpSpPr bwMode="auto">
          <a:xfrm>
            <a:off x="4340226" y="3130550"/>
            <a:ext cx="6327775" cy="3530600"/>
            <a:chOff x="2816653" y="3130755"/>
            <a:chExt cx="6327347" cy="3529890"/>
          </a:xfrm>
        </p:grpSpPr>
        <p:sp>
          <p:nvSpPr>
            <p:cNvPr id="10251" name="Rectangle 9"/>
            <p:cNvSpPr>
              <a:spLocks noChangeArrowheads="1"/>
            </p:cNvSpPr>
            <p:nvPr/>
          </p:nvSpPr>
          <p:spPr bwMode="auto">
            <a:xfrm>
              <a:off x="2816653" y="5031284"/>
              <a:ext cx="5254410" cy="772107"/>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t>Other famous epic poems are The Song of Hiawatha, Gilgamesh and the Iliad.</a:t>
              </a:r>
            </a:p>
          </p:txBody>
        </p:sp>
        <p:pic>
          <p:nvPicPr>
            <p:cNvPr id="1025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13856" y="3130755"/>
              <a:ext cx="2030144" cy="35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roup 6"/>
          <p:cNvGrpSpPr>
            <a:grpSpLocks/>
          </p:cNvGrpSpPr>
          <p:nvPr/>
        </p:nvGrpSpPr>
        <p:grpSpPr bwMode="auto">
          <a:xfrm>
            <a:off x="1981201" y="603251"/>
            <a:ext cx="8626475" cy="2359025"/>
            <a:chOff x="457198" y="602899"/>
            <a:chExt cx="8626287" cy="2359356"/>
          </a:xfrm>
        </p:grpSpPr>
        <p:sp>
          <p:nvSpPr>
            <p:cNvPr id="10249" name="Rectangle 4"/>
            <p:cNvSpPr>
              <a:spLocks noChangeArrowheads="1"/>
            </p:cNvSpPr>
            <p:nvPr/>
          </p:nvSpPr>
          <p:spPr bwMode="auto">
            <a:xfrm>
              <a:off x="457198" y="1358596"/>
              <a:ext cx="6280670" cy="1049106"/>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0" tIns="108000" rIns="1152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r>
                <a:rPr lang="en-GB" altLang="en-US">
                  <a:solidFill>
                    <a:srgbClr val="000000"/>
                  </a:solidFill>
                  <a:cs typeface="Arial" panose="020B0604020202020204" pitchFamily="34" charset="0"/>
                </a:rPr>
                <a:t>Beowulf is a famous </a:t>
              </a:r>
              <a:r>
                <a:rPr lang="en-GB" altLang="en-US" b="1">
                  <a:solidFill>
                    <a:srgbClr val="00B050"/>
                  </a:solidFill>
                  <a:cs typeface="Arial" panose="020B0604020202020204" pitchFamily="34" charset="0"/>
                  <a:hlinkClick r:id="rId3" action="ppaction://hlinksldjump"/>
                </a:rPr>
                <a:t>epic</a:t>
              </a:r>
              <a:r>
                <a:rPr lang="en-GB" altLang="en-US">
                  <a:solidFill>
                    <a:srgbClr val="000000"/>
                  </a:solidFill>
                  <a:cs typeface="Arial" panose="020B0604020202020204" pitchFamily="34" charset="0"/>
                </a:rPr>
                <a:t> poem. </a:t>
              </a:r>
            </a:p>
            <a:p>
              <a:r>
                <a:rPr lang="en-GB" altLang="en-US">
                  <a:solidFill>
                    <a:srgbClr val="000000"/>
                  </a:solidFill>
                  <a:cs typeface="Arial" panose="020B0604020202020204" pitchFamily="34" charset="0"/>
                </a:rPr>
                <a:t>‘</a:t>
              </a:r>
              <a:r>
                <a:rPr lang="en-GB" altLang="en-US" b="1">
                  <a:solidFill>
                    <a:srgbClr val="00B050"/>
                  </a:solidFill>
                  <a:cs typeface="Arial" panose="020B0604020202020204" pitchFamily="34" charset="0"/>
                  <a:hlinkClick r:id="rId3" action="ppaction://hlinksldjump"/>
                </a:rPr>
                <a:t>Epic</a:t>
              </a:r>
              <a:r>
                <a:rPr lang="en-GB" altLang="en-US">
                  <a:solidFill>
                    <a:srgbClr val="000000"/>
                  </a:solidFill>
                  <a:cs typeface="Arial" panose="020B0604020202020204" pitchFamily="34" charset="0"/>
                </a:rPr>
                <a:t>’ means a very long poem about heroes and warriors.</a:t>
              </a:r>
            </a:p>
          </p:txBody>
        </p:sp>
        <p:pic>
          <p:nvPicPr>
            <p:cNvPr id="10250"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43858" y="602899"/>
              <a:ext cx="3639627" cy="2359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 name="Group 10"/>
          <p:cNvGrpSpPr>
            <a:grpSpLocks/>
          </p:cNvGrpSpPr>
          <p:nvPr/>
        </p:nvGrpSpPr>
        <p:grpSpPr bwMode="auto">
          <a:xfrm>
            <a:off x="1981200" y="2293939"/>
            <a:ext cx="6280150" cy="2365375"/>
            <a:chOff x="457198" y="2294179"/>
            <a:chExt cx="6280669" cy="2365921"/>
          </a:xfrm>
        </p:grpSpPr>
        <p:pic>
          <p:nvPicPr>
            <p:cNvPr id="10247"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55819" y="2294179"/>
              <a:ext cx="1542422" cy="2188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Rectangle 8"/>
            <p:cNvSpPr>
              <a:spLocks noChangeArrowheads="1"/>
            </p:cNvSpPr>
            <p:nvPr/>
          </p:nvSpPr>
          <p:spPr bwMode="auto">
            <a:xfrm>
              <a:off x="457198" y="3887993"/>
              <a:ext cx="6280669" cy="772107"/>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solidFill>
                    <a:srgbClr val="000000"/>
                  </a:solidFill>
                  <a:cs typeface="Arial" panose="020B0604020202020204" pitchFamily="34" charset="0"/>
                </a:rPr>
                <a:t>Beowulf is the hero of a Scandinavian tribe, the Geats, and the poem tells of his battle with a monster called Grendel.</a:t>
              </a:r>
              <a:endParaRPr lang="en-GB" altLang="en-US"/>
            </a:p>
          </p:txBody>
        </p:sp>
      </p:grpSp>
    </p:spTree>
    <p:extLst>
      <p:ext uri="{BB962C8B-B14F-4D97-AF65-F5344CB8AC3E}">
        <p14:creationId xmlns:p14="http://schemas.microsoft.com/office/powerpoint/2010/main" val="28350827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a:spLocks noChangeArrowheads="1"/>
          </p:cNvSpPr>
          <p:nvPr/>
        </p:nvSpPr>
        <p:spPr bwMode="auto">
          <a:xfrm>
            <a:off x="1968501" y="2511426"/>
            <a:ext cx="8240713" cy="1603375"/>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0" tIns="108000" rIns="1404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solidFill>
                  <a:srgbClr val="000000"/>
                </a:solidFill>
                <a:cs typeface="Arial" panose="020B0604020202020204" pitchFamily="34" charset="0"/>
              </a:rPr>
              <a:t>There is one surviving </a:t>
            </a:r>
            <a:r>
              <a:rPr lang="en-GB" altLang="en-US" b="1">
                <a:solidFill>
                  <a:srgbClr val="00B050"/>
                </a:solidFill>
                <a:cs typeface="Arial" panose="020B0604020202020204" pitchFamily="34" charset="0"/>
                <a:hlinkClick r:id="rId2" action="ppaction://hlinksldjump"/>
              </a:rPr>
              <a:t>manuscript</a:t>
            </a:r>
            <a:r>
              <a:rPr lang="en-GB" altLang="en-US" b="1">
                <a:solidFill>
                  <a:srgbClr val="00B050"/>
                </a:solidFill>
                <a:cs typeface="Arial" panose="020B0604020202020204" pitchFamily="34" charset="0"/>
              </a:rPr>
              <a:t> </a:t>
            </a:r>
            <a:r>
              <a:rPr lang="en-GB" altLang="en-US">
                <a:cs typeface="Arial" panose="020B0604020202020204" pitchFamily="34" charset="0"/>
              </a:rPr>
              <a:t>in the British Museum. Experts believe it is around 1000 years old! </a:t>
            </a:r>
          </a:p>
          <a:p>
            <a:pPr eaLnBrk="1" hangingPunct="1"/>
            <a:endParaRPr lang="en-GB" altLang="en-US">
              <a:cs typeface="Arial" panose="020B0604020202020204" pitchFamily="34" charset="0"/>
            </a:endParaRPr>
          </a:p>
          <a:p>
            <a:pPr eaLnBrk="1" hangingPunct="1"/>
            <a:r>
              <a:rPr lang="en-GB" altLang="en-US">
                <a:solidFill>
                  <a:srgbClr val="000000"/>
                </a:solidFill>
                <a:cs typeface="Arial" panose="020B0604020202020204" pitchFamily="34" charset="0"/>
              </a:rPr>
              <a:t>Old English, the language spoken by the Anglo-Saxons, was very different to the English we speak today.</a:t>
            </a:r>
          </a:p>
        </p:txBody>
      </p:sp>
      <p:sp>
        <p:nvSpPr>
          <p:cNvPr id="11267" name="Title 20"/>
          <p:cNvSpPr>
            <a:spLocks noGrp="1"/>
          </p:cNvSpPr>
          <p:nvPr>
            <p:ph type="title"/>
          </p:nvPr>
        </p:nvSpPr>
        <p:spPr>
          <a:xfrm>
            <a:off x="1981201" y="479426"/>
            <a:ext cx="8220075" cy="993775"/>
          </a:xfrm>
        </p:spPr>
        <p:txBody>
          <a:bodyPr/>
          <a:lstStyle/>
          <a:p>
            <a:r>
              <a:rPr lang="en-GB" altLang="en-US" sz="3600">
                <a:latin typeface="Twinkl SemiBold"/>
              </a:rPr>
              <a:t>Beowulf</a:t>
            </a:r>
          </a:p>
        </p:txBody>
      </p:sp>
      <p:sp>
        <p:nvSpPr>
          <p:cNvPr id="5" name="Rectangle 4"/>
          <p:cNvSpPr>
            <a:spLocks noChangeArrowheads="1"/>
          </p:cNvSpPr>
          <p:nvPr/>
        </p:nvSpPr>
        <p:spPr bwMode="auto">
          <a:xfrm>
            <a:off x="1968501" y="1358900"/>
            <a:ext cx="8240713" cy="1049338"/>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0" tIns="108000" rIns="1152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r>
              <a:rPr lang="en-GB" altLang="en-US">
                <a:solidFill>
                  <a:srgbClr val="000000"/>
                </a:solidFill>
                <a:cs typeface="Arial" panose="020B0604020202020204" pitchFamily="34" charset="0"/>
              </a:rPr>
              <a:t>The story of Beowulf, first told around 800AD, tells of events around 200 years before that. It wasn’t written down back then. Instead, the story was passed down orally by storytellers.</a:t>
            </a:r>
          </a:p>
        </p:txBody>
      </p:sp>
      <p:pic>
        <p:nvPicPr>
          <p:cNvPr id="1126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7013" y="1358901"/>
            <a:ext cx="2366962" cy="483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hlinkClick r:id="rId4"/>
          </p:cNvPr>
          <p:cNvSpPr>
            <a:spLocks noChangeArrowheads="1"/>
          </p:cNvSpPr>
          <p:nvPr/>
        </p:nvSpPr>
        <p:spPr bwMode="auto">
          <a:xfrm>
            <a:off x="2903538" y="4294188"/>
            <a:ext cx="2495550" cy="1325562"/>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solidFill>
                  <a:srgbClr val="000000"/>
                </a:solidFill>
                <a:cs typeface="Arial" panose="020B0604020202020204" pitchFamily="34" charset="0"/>
              </a:rPr>
              <a:t>Listen to the start of Beowulf in Old English! Can you understand any of it?</a:t>
            </a:r>
          </a:p>
        </p:txBody>
      </p:sp>
      <p:pic>
        <p:nvPicPr>
          <p:cNvPr id="4" name="Picture 3">
            <a:hlinkClick r:id="rId4"/>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859214" y="5537200"/>
            <a:ext cx="585787"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ectangle 22">
            <a:hlinkClick r:id="rId6"/>
          </p:cNvPr>
          <p:cNvSpPr>
            <a:spLocks noChangeArrowheads="1"/>
          </p:cNvSpPr>
          <p:nvPr/>
        </p:nvSpPr>
        <p:spPr bwMode="auto">
          <a:xfrm>
            <a:off x="5680075" y="4303713"/>
            <a:ext cx="2497138" cy="1327150"/>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solidFill>
                  <a:srgbClr val="000000"/>
                </a:solidFill>
                <a:cs typeface="Arial" panose="020B0604020202020204" pitchFamily="34" charset="0"/>
              </a:rPr>
              <a:t>Have a look at </a:t>
            </a:r>
            <a:r>
              <a:rPr lang="en-GB" altLang="en-US">
                <a:solidFill>
                  <a:srgbClr val="000000"/>
                </a:solidFill>
                <a:cs typeface="Arial" panose="020B0604020202020204" pitchFamily="34" charset="0"/>
                <a:hlinkClick r:id="rId6"/>
              </a:rPr>
              <a:t>Beowulf</a:t>
            </a:r>
            <a:r>
              <a:rPr lang="en-GB" altLang="en-US">
                <a:solidFill>
                  <a:srgbClr val="000000"/>
                </a:solidFill>
                <a:cs typeface="Arial" panose="020B0604020202020204" pitchFamily="34" charset="0"/>
              </a:rPr>
              <a:t> written down. Can you understand any of it?</a:t>
            </a:r>
          </a:p>
        </p:txBody>
      </p:sp>
      <p:pic>
        <p:nvPicPr>
          <p:cNvPr id="6" name="Picture 5">
            <a:hlinkClick r:id="rId6"/>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203950" y="5537201"/>
            <a:ext cx="1384300"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92353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5" grpId="0" animBg="1"/>
      <p:bldP spid="17" grpId="0" animBg="1"/>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032000"/>
            <a:ext cx="1524000" cy="410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20"/>
          <p:cNvSpPr>
            <a:spLocks noGrp="1"/>
          </p:cNvSpPr>
          <p:nvPr>
            <p:ph type="title"/>
          </p:nvPr>
        </p:nvSpPr>
        <p:spPr>
          <a:xfrm>
            <a:off x="1981201" y="479426"/>
            <a:ext cx="8220075" cy="993775"/>
          </a:xfrm>
        </p:spPr>
        <p:txBody>
          <a:bodyPr/>
          <a:lstStyle/>
          <a:p>
            <a:r>
              <a:rPr lang="en-GB" altLang="en-US" sz="3600">
                <a:latin typeface="Twinkl SemiBold"/>
              </a:rPr>
              <a:t>Characters and Places</a:t>
            </a:r>
          </a:p>
        </p:txBody>
      </p:sp>
      <p:graphicFrame>
        <p:nvGraphicFramePr>
          <p:cNvPr id="2" name="Table 1"/>
          <p:cNvGraphicFramePr>
            <a:graphicFrameLocks noGrp="1"/>
          </p:cNvGraphicFramePr>
          <p:nvPr/>
        </p:nvGraphicFramePr>
        <p:xfrm>
          <a:off x="2303464" y="1397000"/>
          <a:ext cx="7585075" cy="2967040"/>
        </p:xfrm>
        <a:graphic>
          <a:graphicData uri="http://schemas.openxmlformats.org/drawingml/2006/table">
            <a:tbl>
              <a:tblPr firstRow="1" bandRow="1">
                <a:tableStyleId>{5C22544A-7EE6-4342-B048-85BDC9FD1C3A}</a:tableStyleId>
              </a:tblPr>
              <a:tblGrid>
                <a:gridCol w="2669135">
                  <a:extLst>
                    <a:ext uri="{9D8B030D-6E8A-4147-A177-3AD203B41FA5}">
                      <a16:colId xmlns:a16="http://schemas.microsoft.com/office/drawing/2014/main" val="1503122103"/>
                    </a:ext>
                  </a:extLst>
                </a:gridCol>
                <a:gridCol w="4915940">
                  <a:extLst>
                    <a:ext uri="{9D8B030D-6E8A-4147-A177-3AD203B41FA5}">
                      <a16:colId xmlns:a16="http://schemas.microsoft.com/office/drawing/2014/main" val="3576837828"/>
                    </a:ext>
                  </a:extLst>
                </a:gridCol>
              </a:tblGrid>
              <a:tr h="370880">
                <a:tc>
                  <a:txBody>
                    <a:bodyPr/>
                    <a:lstStyle/>
                    <a:p>
                      <a:r>
                        <a:rPr lang="en-GB" sz="1800" dirty="0">
                          <a:solidFill>
                            <a:schemeClr val="tx1"/>
                          </a:solidFill>
                        </a:rPr>
                        <a:t>Beowulf </a:t>
                      </a:r>
                      <a:r>
                        <a:rPr lang="en-GB" sz="1600" b="0" i="1" dirty="0">
                          <a:solidFill>
                            <a:schemeClr val="tx1"/>
                          </a:solidFill>
                        </a:rPr>
                        <a:t>(bay-oh-wolf)</a:t>
                      </a:r>
                      <a:endParaRPr lang="en-GB" sz="1800" b="0" i="1" dirty="0">
                        <a:solidFill>
                          <a:schemeClr val="tx1"/>
                        </a:solidFill>
                      </a:endParaRPr>
                    </a:p>
                  </a:txBody>
                  <a:tcPr marL="91457" marR="91457" marT="45725" marB="45725">
                    <a:solidFill>
                      <a:srgbClr val="FFF1C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solidFill>
                            <a:prstClr val="black"/>
                          </a:solidFill>
                          <a:latin typeface="Twinkl" pitchFamily="50" charset="0"/>
                          <a:cs typeface="Arial" panose="020B0604020202020204" pitchFamily="34" charset="0"/>
                        </a:rPr>
                        <a:t>the hero of the story from </a:t>
                      </a:r>
                      <a:r>
                        <a:rPr lang="en-GB" sz="1800" b="0" dirty="0" err="1">
                          <a:solidFill>
                            <a:prstClr val="black"/>
                          </a:solidFill>
                          <a:latin typeface="Twinkl" pitchFamily="50" charset="0"/>
                          <a:cs typeface="Arial" panose="020B0604020202020204" pitchFamily="34" charset="0"/>
                        </a:rPr>
                        <a:t>Geatland</a:t>
                      </a:r>
                      <a:endParaRPr lang="en-GB" sz="1800" b="0" dirty="0"/>
                    </a:p>
                  </a:txBody>
                  <a:tcPr marL="91457" marR="91457" marT="45725" marB="45725">
                    <a:solidFill>
                      <a:srgbClr val="FFF1C9"/>
                    </a:solidFill>
                  </a:tcPr>
                </a:tc>
                <a:extLst>
                  <a:ext uri="{0D108BD9-81ED-4DB2-BD59-A6C34878D82A}">
                    <a16:rowId xmlns:a16="http://schemas.microsoft.com/office/drawing/2014/main" val="3319484227"/>
                  </a:ext>
                </a:extLst>
              </a:tr>
              <a:tr h="370880">
                <a:tc>
                  <a:txBody>
                    <a:bodyPr/>
                    <a:lstStyle/>
                    <a:p>
                      <a:r>
                        <a:rPr lang="en-GB" sz="1800" b="1" dirty="0"/>
                        <a:t>Hrothgar </a:t>
                      </a:r>
                      <a:r>
                        <a:rPr lang="en-GB" sz="1600" b="0" i="1" dirty="0"/>
                        <a:t>(</a:t>
                      </a:r>
                      <a:r>
                        <a:rPr lang="en-GB" sz="1600" b="0" i="1" dirty="0" err="1"/>
                        <a:t>hroth</a:t>
                      </a:r>
                      <a:r>
                        <a:rPr lang="en-GB" sz="1600" b="0" i="1" dirty="0"/>
                        <a:t>-gar)</a:t>
                      </a:r>
                      <a:endParaRPr lang="en-GB" sz="1800" b="0" i="1" dirty="0"/>
                    </a:p>
                  </a:txBody>
                  <a:tcPr marL="91457" marR="91457" marT="45725" marB="45725">
                    <a:solidFill>
                      <a:srgbClr val="FDCF80"/>
                    </a:solidFill>
                  </a:tcPr>
                </a:tc>
                <a:tc>
                  <a:txBody>
                    <a:bodyPr/>
                    <a:lstStyle/>
                    <a:p>
                      <a:r>
                        <a:rPr lang="en-GB" sz="1800" dirty="0">
                          <a:solidFill>
                            <a:prstClr val="black"/>
                          </a:solidFill>
                          <a:latin typeface="Twinkl" pitchFamily="50" charset="0"/>
                          <a:cs typeface="Arial" panose="020B0604020202020204" pitchFamily="34" charset="0"/>
                        </a:rPr>
                        <a:t>the King of Denmark</a:t>
                      </a:r>
                      <a:endParaRPr lang="en-GB" sz="1800" b="0" dirty="0"/>
                    </a:p>
                  </a:txBody>
                  <a:tcPr marL="91457" marR="91457" marT="45725" marB="45725">
                    <a:solidFill>
                      <a:srgbClr val="FDCF80"/>
                    </a:solidFill>
                  </a:tcPr>
                </a:tc>
                <a:extLst>
                  <a:ext uri="{0D108BD9-81ED-4DB2-BD59-A6C34878D82A}">
                    <a16:rowId xmlns:a16="http://schemas.microsoft.com/office/drawing/2014/main" val="2268150854"/>
                  </a:ext>
                </a:extLst>
              </a:tr>
              <a:tr h="370880">
                <a:tc>
                  <a:txBody>
                    <a:bodyPr/>
                    <a:lstStyle/>
                    <a:p>
                      <a:r>
                        <a:rPr lang="en-GB" sz="1800" b="1" dirty="0"/>
                        <a:t>Grendel </a:t>
                      </a:r>
                      <a:r>
                        <a:rPr lang="en-GB" sz="1600" b="0" i="1" dirty="0"/>
                        <a:t>(</a:t>
                      </a:r>
                      <a:r>
                        <a:rPr lang="en-GB" sz="1600" b="0" i="1" dirty="0" err="1"/>
                        <a:t>gren</a:t>
                      </a:r>
                      <a:r>
                        <a:rPr lang="en-GB" sz="1600" b="0" i="1" dirty="0"/>
                        <a:t>-dell)</a:t>
                      </a:r>
                      <a:endParaRPr lang="en-GB" sz="1800" b="0" i="1" dirty="0"/>
                    </a:p>
                  </a:txBody>
                  <a:tcPr marL="91457" marR="91457" marT="45725" marB="45725">
                    <a:solidFill>
                      <a:srgbClr val="FFF1C9"/>
                    </a:solidFill>
                  </a:tcPr>
                </a:tc>
                <a:tc>
                  <a:txBody>
                    <a:bodyPr/>
                    <a:lstStyle/>
                    <a:p>
                      <a:r>
                        <a:rPr lang="en-GB" sz="1800" dirty="0">
                          <a:solidFill>
                            <a:prstClr val="black"/>
                          </a:solidFill>
                          <a:latin typeface="Twinkl" pitchFamily="50" charset="0"/>
                          <a:cs typeface="Arial" panose="020B0604020202020204" pitchFamily="34" charset="0"/>
                        </a:rPr>
                        <a:t>a monster believed to be a descendent of Cain</a:t>
                      </a:r>
                      <a:endParaRPr lang="en-GB" sz="1800" b="0" dirty="0"/>
                    </a:p>
                  </a:txBody>
                  <a:tcPr marL="91457" marR="91457" marT="45725" marB="45725">
                    <a:solidFill>
                      <a:srgbClr val="FFF1C9"/>
                    </a:solidFill>
                  </a:tcPr>
                </a:tc>
                <a:extLst>
                  <a:ext uri="{0D108BD9-81ED-4DB2-BD59-A6C34878D82A}">
                    <a16:rowId xmlns:a16="http://schemas.microsoft.com/office/drawing/2014/main" val="3960339178"/>
                  </a:ext>
                </a:extLst>
              </a:tr>
              <a:tr h="370880">
                <a:tc>
                  <a:txBody>
                    <a:bodyPr/>
                    <a:lstStyle/>
                    <a:p>
                      <a:r>
                        <a:rPr lang="en-GB" sz="1800" b="1" dirty="0"/>
                        <a:t>Grendel’s Mother</a:t>
                      </a:r>
                    </a:p>
                  </a:txBody>
                  <a:tcPr marL="91457" marR="91457" marT="45725" marB="45725">
                    <a:solidFill>
                      <a:srgbClr val="FDCF80"/>
                    </a:solidFill>
                  </a:tcPr>
                </a:tc>
                <a:tc>
                  <a:txBody>
                    <a:bodyPr/>
                    <a:lstStyle/>
                    <a:p>
                      <a:r>
                        <a:rPr lang="en-GB" sz="1800" dirty="0">
                          <a:solidFill>
                            <a:prstClr val="black"/>
                          </a:solidFill>
                          <a:latin typeface="Twinkl" pitchFamily="50" charset="0"/>
                          <a:cs typeface="Arial" panose="020B0604020202020204" pitchFamily="34" charset="0"/>
                        </a:rPr>
                        <a:t>a hag who lives in a swamp</a:t>
                      </a:r>
                      <a:endParaRPr lang="en-GB" sz="1800" b="0" dirty="0"/>
                    </a:p>
                  </a:txBody>
                  <a:tcPr marL="91457" marR="91457" marT="45725" marB="45725">
                    <a:solidFill>
                      <a:srgbClr val="FDCF80"/>
                    </a:solidFill>
                  </a:tcPr>
                </a:tc>
                <a:extLst>
                  <a:ext uri="{0D108BD9-81ED-4DB2-BD59-A6C34878D82A}">
                    <a16:rowId xmlns:a16="http://schemas.microsoft.com/office/drawing/2014/main" val="4211563001"/>
                  </a:ext>
                </a:extLst>
              </a:tr>
              <a:tr h="370880">
                <a:tc>
                  <a:txBody>
                    <a:bodyPr/>
                    <a:lstStyle/>
                    <a:p>
                      <a:r>
                        <a:rPr lang="en-GB" sz="1800" b="1" dirty="0" err="1"/>
                        <a:t>Wiglaf</a:t>
                      </a:r>
                      <a:r>
                        <a:rPr lang="en-GB" sz="1800" dirty="0"/>
                        <a:t> </a:t>
                      </a:r>
                      <a:r>
                        <a:rPr lang="en-GB" sz="1800" i="1" dirty="0"/>
                        <a:t>(wee-</a:t>
                      </a:r>
                      <a:r>
                        <a:rPr lang="en-GB" sz="1800" i="1" dirty="0" err="1"/>
                        <a:t>lahf</a:t>
                      </a:r>
                      <a:r>
                        <a:rPr lang="en-GB" sz="1800" i="1" dirty="0"/>
                        <a:t>)</a:t>
                      </a:r>
                    </a:p>
                  </a:txBody>
                  <a:tcPr marL="91457" marR="91457" marT="45725" marB="45725">
                    <a:solidFill>
                      <a:srgbClr val="FFF1C9"/>
                    </a:solidFill>
                  </a:tcPr>
                </a:tc>
                <a:tc>
                  <a:txBody>
                    <a:bodyPr/>
                    <a:lstStyle/>
                    <a:p>
                      <a:r>
                        <a:rPr lang="en-GB" sz="1800" dirty="0">
                          <a:solidFill>
                            <a:prstClr val="black"/>
                          </a:solidFill>
                          <a:latin typeface="Twinkl" pitchFamily="50" charset="0"/>
                          <a:cs typeface="Arial" panose="020B0604020202020204" pitchFamily="34" charset="0"/>
                        </a:rPr>
                        <a:t>a young kinsman of Beowulf</a:t>
                      </a:r>
                      <a:endParaRPr lang="en-GB" sz="1800" b="0" dirty="0"/>
                    </a:p>
                  </a:txBody>
                  <a:tcPr marL="91457" marR="91457" marT="45725" marB="45725">
                    <a:solidFill>
                      <a:srgbClr val="FFF1C9"/>
                    </a:solidFill>
                  </a:tcPr>
                </a:tc>
                <a:extLst>
                  <a:ext uri="{0D108BD9-81ED-4DB2-BD59-A6C34878D82A}">
                    <a16:rowId xmlns:a16="http://schemas.microsoft.com/office/drawing/2014/main" val="3323752316"/>
                  </a:ext>
                </a:extLst>
              </a:tr>
              <a:tr h="370880">
                <a:tc>
                  <a:txBody>
                    <a:bodyPr/>
                    <a:lstStyle/>
                    <a:p>
                      <a:r>
                        <a:rPr lang="en-GB" sz="1800" b="1" dirty="0"/>
                        <a:t>Denmark</a:t>
                      </a:r>
                      <a:r>
                        <a:rPr lang="en-GB" sz="1800" dirty="0"/>
                        <a:t> </a:t>
                      </a:r>
                      <a:r>
                        <a:rPr lang="en-GB" sz="1800" i="1" dirty="0"/>
                        <a:t>(den-mark)</a:t>
                      </a:r>
                    </a:p>
                  </a:txBody>
                  <a:tcPr marL="91457" marR="91457" marT="45725" marB="45725">
                    <a:solidFill>
                      <a:srgbClr val="FDCF80"/>
                    </a:solidFill>
                  </a:tcPr>
                </a:tc>
                <a:tc>
                  <a:txBody>
                    <a:bodyPr/>
                    <a:lstStyle/>
                    <a:p>
                      <a:r>
                        <a:rPr lang="en-GB" sz="1800" dirty="0">
                          <a:solidFill>
                            <a:prstClr val="black"/>
                          </a:solidFill>
                          <a:latin typeface="Twinkl" pitchFamily="50" charset="0"/>
                          <a:cs typeface="Arial" panose="020B0604020202020204" pitchFamily="34" charset="0"/>
                        </a:rPr>
                        <a:t>where the Danes lived</a:t>
                      </a:r>
                      <a:endParaRPr lang="en-GB" sz="1800" b="0" dirty="0"/>
                    </a:p>
                  </a:txBody>
                  <a:tcPr marL="91457" marR="91457" marT="45725" marB="45725">
                    <a:solidFill>
                      <a:srgbClr val="FDCF80"/>
                    </a:solidFill>
                  </a:tcPr>
                </a:tc>
                <a:extLst>
                  <a:ext uri="{0D108BD9-81ED-4DB2-BD59-A6C34878D82A}">
                    <a16:rowId xmlns:a16="http://schemas.microsoft.com/office/drawing/2014/main" val="2172895686"/>
                  </a:ext>
                </a:extLst>
              </a:tr>
              <a:tr h="370880">
                <a:tc>
                  <a:txBody>
                    <a:bodyPr/>
                    <a:lstStyle/>
                    <a:p>
                      <a:r>
                        <a:rPr lang="en-GB" sz="1800" b="1" dirty="0" err="1"/>
                        <a:t>Geatland</a:t>
                      </a:r>
                      <a:r>
                        <a:rPr lang="en-GB" sz="1800" b="1" dirty="0"/>
                        <a:t> </a:t>
                      </a:r>
                      <a:r>
                        <a:rPr lang="en-GB" sz="1600" i="1" dirty="0"/>
                        <a:t>(</a:t>
                      </a:r>
                      <a:r>
                        <a:rPr lang="en-GB" sz="1600" i="1" dirty="0" err="1"/>
                        <a:t>gaey</a:t>
                      </a:r>
                      <a:r>
                        <a:rPr lang="en-GB" sz="1600" i="1" dirty="0"/>
                        <a:t>-</a:t>
                      </a:r>
                      <a:r>
                        <a:rPr lang="en-GB" sz="1600" i="1" dirty="0" err="1"/>
                        <a:t>aht</a:t>
                      </a:r>
                      <a:r>
                        <a:rPr lang="en-GB" sz="1600" i="1" dirty="0"/>
                        <a:t>-land)</a:t>
                      </a:r>
                      <a:endParaRPr lang="en-GB" sz="1800" i="1" dirty="0"/>
                    </a:p>
                  </a:txBody>
                  <a:tcPr marL="91457" marR="91457" marT="45725" marB="45725">
                    <a:solidFill>
                      <a:srgbClr val="FFF1C9"/>
                    </a:solidFill>
                  </a:tcPr>
                </a:tc>
                <a:tc>
                  <a:txBody>
                    <a:bodyPr/>
                    <a:lstStyle/>
                    <a:p>
                      <a:r>
                        <a:rPr lang="en-GB" sz="1800" dirty="0">
                          <a:solidFill>
                            <a:prstClr val="black"/>
                          </a:solidFill>
                          <a:latin typeface="Twinkl" pitchFamily="50" charset="0"/>
                          <a:cs typeface="Arial" panose="020B0604020202020204" pitchFamily="34" charset="0"/>
                        </a:rPr>
                        <a:t>where the </a:t>
                      </a:r>
                      <a:r>
                        <a:rPr lang="en-GB" sz="1800" dirty="0" err="1">
                          <a:solidFill>
                            <a:prstClr val="black"/>
                          </a:solidFill>
                          <a:latin typeface="Twinkl" pitchFamily="50" charset="0"/>
                          <a:cs typeface="Arial" panose="020B0604020202020204" pitchFamily="34" charset="0"/>
                        </a:rPr>
                        <a:t>Geats</a:t>
                      </a:r>
                      <a:r>
                        <a:rPr lang="en-GB" sz="1800" dirty="0">
                          <a:solidFill>
                            <a:prstClr val="black"/>
                          </a:solidFill>
                          <a:latin typeface="Twinkl" pitchFamily="50" charset="0"/>
                          <a:cs typeface="Arial" panose="020B0604020202020204" pitchFamily="34" charset="0"/>
                        </a:rPr>
                        <a:t> lived</a:t>
                      </a:r>
                      <a:endParaRPr lang="en-GB" sz="1800" b="0" dirty="0"/>
                    </a:p>
                  </a:txBody>
                  <a:tcPr marL="91457" marR="91457" marT="45725" marB="45725">
                    <a:solidFill>
                      <a:srgbClr val="FFF1C9"/>
                    </a:solidFill>
                  </a:tcPr>
                </a:tc>
                <a:extLst>
                  <a:ext uri="{0D108BD9-81ED-4DB2-BD59-A6C34878D82A}">
                    <a16:rowId xmlns:a16="http://schemas.microsoft.com/office/drawing/2014/main" val="3539818715"/>
                  </a:ext>
                </a:extLst>
              </a:tr>
              <a:tr h="370880">
                <a:tc>
                  <a:txBody>
                    <a:bodyPr/>
                    <a:lstStyle/>
                    <a:p>
                      <a:r>
                        <a:rPr lang="en-GB" sz="1800" b="1" dirty="0" err="1"/>
                        <a:t>Heorot</a:t>
                      </a:r>
                      <a:r>
                        <a:rPr lang="en-GB" sz="1800" dirty="0"/>
                        <a:t> </a:t>
                      </a:r>
                      <a:r>
                        <a:rPr lang="en-GB" sz="1800" i="1" dirty="0"/>
                        <a:t>(hay-oh-</a:t>
                      </a:r>
                      <a:r>
                        <a:rPr lang="en-GB" sz="1800" i="1" dirty="0" err="1"/>
                        <a:t>roht</a:t>
                      </a:r>
                      <a:r>
                        <a:rPr lang="en-GB" sz="1800" i="1" dirty="0"/>
                        <a:t>)</a:t>
                      </a:r>
                    </a:p>
                  </a:txBody>
                  <a:tcPr marL="91457" marR="91457" marT="45725" marB="45725">
                    <a:solidFill>
                      <a:srgbClr val="FDCF80"/>
                    </a:solidFill>
                  </a:tcPr>
                </a:tc>
                <a:tc>
                  <a:txBody>
                    <a:bodyPr/>
                    <a:lstStyle/>
                    <a:p>
                      <a:r>
                        <a:rPr lang="en-GB" sz="1800" dirty="0">
                          <a:solidFill>
                            <a:prstClr val="black"/>
                          </a:solidFill>
                          <a:latin typeface="Twinkl" pitchFamily="50" charset="0"/>
                          <a:cs typeface="Arial" panose="020B0604020202020204" pitchFamily="34" charset="0"/>
                        </a:rPr>
                        <a:t>Hrothgar’s hall</a:t>
                      </a:r>
                      <a:endParaRPr lang="en-GB" sz="1800" b="0" dirty="0"/>
                    </a:p>
                  </a:txBody>
                  <a:tcPr marL="91457" marR="91457" marT="45725" marB="45725">
                    <a:solidFill>
                      <a:srgbClr val="FDCF80"/>
                    </a:solidFill>
                  </a:tcPr>
                </a:tc>
                <a:extLst>
                  <a:ext uri="{0D108BD9-81ED-4DB2-BD59-A6C34878D82A}">
                    <a16:rowId xmlns:a16="http://schemas.microsoft.com/office/drawing/2014/main" val="1054798118"/>
                  </a:ext>
                </a:extLst>
              </a:tr>
            </a:tbl>
          </a:graphicData>
        </a:graphic>
      </p:graphicFrame>
      <p:pic>
        <p:nvPicPr>
          <p:cNvPr id="12321"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27200" y="4338638"/>
            <a:ext cx="17145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22"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747126" y="2486025"/>
            <a:ext cx="1920875" cy="393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23"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08850" y="3135314"/>
            <a:ext cx="2255838" cy="326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43312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1981201" y="479426"/>
            <a:ext cx="8220075" cy="993775"/>
          </a:xfrm>
        </p:spPr>
        <p:txBody>
          <a:bodyPr/>
          <a:lstStyle/>
          <a:p>
            <a:r>
              <a:rPr lang="en-GB" altLang="en-US" sz="3600">
                <a:latin typeface="Twinkl SemiBold"/>
              </a:rPr>
              <a:t>Hrothgar Builds Heorot</a:t>
            </a:r>
          </a:p>
        </p:txBody>
      </p:sp>
      <p:sp>
        <p:nvSpPr>
          <p:cNvPr id="5" name="Rectangle 4"/>
          <p:cNvSpPr>
            <a:spLocks noChangeArrowheads="1"/>
          </p:cNvSpPr>
          <p:nvPr/>
        </p:nvSpPr>
        <p:spPr bwMode="auto">
          <a:xfrm>
            <a:off x="1960564" y="1358900"/>
            <a:ext cx="4294187" cy="1049338"/>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a:r>
              <a:rPr lang="en-GB" altLang="en-US">
                <a:solidFill>
                  <a:srgbClr val="000000"/>
                </a:solidFill>
                <a:cs typeface="Arial" panose="020B0604020202020204" pitchFamily="34" charset="0"/>
              </a:rPr>
              <a:t>The story began when the King of the Danes, Hrothgar, built a </a:t>
            </a:r>
            <a:r>
              <a:rPr lang="en-GB" altLang="en-US" b="1">
                <a:solidFill>
                  <a:srgbClr val="00B050"/>
                </a:solidFill>
                <a:cs typeface="Arial" panose="020B0604020202020204" pitchFamily="34" charset="0"/>
                <a:hlinkClick r:id="rId2" action="ppaction://hlinksldjump"/>
              </a:rPr>
              <a:t>mead-hall</a:t>
            </a:r>
            <a:r>
              <a:rPr lang="en-GB" altLang="en-US">
                <a:solidFill>
                  <a:srgbClr val="000000"/>
                </a:solidFill>
                <a:cs typeface="Arial" panose="020B0604020202020204" pitchFamily="34" charset="0"/>
              </a:rPr>
              <a:t>.  He called the hall, Heorot, meaning hart.</a:t>
            </a:r>
          </a:p>
        </p:txBody>
      </p:sp>
      <p:sp>
        <p:nvSpPr>
          <p:cNvPr id="15" name="Rectangle 14"/>
          <p:cNvSpPr>
            <a:spLocks noChangeArrowheads="1"/>
          </p:cNvSpPr>
          <p:nvPr/>
        </p:nvSpPr>
        <p:spPr bwMode="auto">
          <a:xfrm>
            <a:off x="6980238" y="1358901"/>
            <a:ext cx="2806700" cy="1325563"/>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t>Use dictionaries and the Internet to find a modern English word which means ‘hart’. </a:t>
            </a:r>
          </a:p>
        </p:txBody>
      </p:sp>
      <p:sp>
        <p:nvSpPr>
          <p:cNvPr id="23" name="Rectangle 22"/>
          <p:cNvSpPr>
            <a:spLocks noChangeArrowheads="1"/>
          </p:cNvSpPr>
          <p:nvPr/>
        </p:nvSpPr>
        <p:spPr bwMode="auto">
          <a:xfrm>
            <a:off x="6980238" y="3819525"/>
            <a:ext cx="2806700" cy="1603104"/>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t>Why do you think Hrothgar called the mead-hall Heorot? What does the word symbolise?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60563" y="2408238"/>
            <a:ext cx="4291012"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753351" y="2608263"/>
            <a:ext cx="1268413"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00914" y="5045075"/>
            <a:ext cx="2103437" cy="136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24610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10"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2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1968501" y="2576514"/>
            <a:ext cx="7021513" cy="1049337"/>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684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t>Grendel, a monster who lived nearby, </a:t>
            </a:r>
            <a:r>
              <a:rPr lang="en-GB" altLang="en-US" b="1">
                <a:solidFill>
                  <a:srgbClr val="00B050"/>
                </a:solidFill>
                <a:hlinkClick r:id="rId2" action="ppaction://hlinksldjump"/>
              </a:rPr>
              <a:t>despised</a:t>
            </a:r>
            <a:r>
              <a:rPr lang="en-GB" altLang="en-US"/>
              <a:t> the noise from the celebrations. One night, he decided to attack the hall, killing and </a:t>
            </a:r>
            <a:r>
              <a:rPr lang="en-GB" altLang="en-US" b="1">
                <a:solidFill>
                  <a:srgbClr val="00B050"/>
                </a:solidFill>
                <a:hlinkClick r:id="rId2" action="ppaction://hlinksldjump"/>
              </a:rPr>
              <a:t>devouring</a:t>
            </a:r>
            <a:r>
              <a:rPr lang="en-GB" altLang="en-US"/>
              <a:t> thirty of Hrothgar’s warriors.</a:t>
            </a:r>
          </a:p>
        </p:txBody>
      </p:sp>
      <p:sp>
        <p:nvSpPr>
          <p:cNvPr id="14339" name="Title 20"/>
          <p:cNvSpPr>
            <a:spLocks noGrp="1"/>
          </p:cNvSpPr>
          <p:nvPr>
            <p:ph type="title"/>
          </p:nvPr>
        </p:nvSpPr>
        <p:spPr>
          <a:xfrm>
            <a:off x="1981201" y="479426"/>
            <a:ext cx="8220075" cy="993775"/>
          </a:xfrm>
        </p:spPr>
        <p:txBody>
          <a:bodyPr/>
          <a:lstStyle/>
          <a:p>
            <a:r>
              <a:rPr lang="en-GB" altLang="en-US" sz="3600">
                <a:latin typeface="Twinkl SemiBold"/>
              </a:rPr>
              <a:t>Grendel Attacks</a:t>
            </a:r>
          </a:p>
        </p:txBody>
      </p:sp>
      <p:sp>
        <p:nvSpPr>
          <p:cNvPr id="5" name="Rectangle 4"/>
          <p:cNvSpPr>
            <a:spLocks noChangeArrowheads="1"/>
          </p:cNvSpPr>
          <p:nvPr/>
        </p:nvSpPr>
        <p:spPr bwMode="auto">
          <a:xfrm>
            <a:off x="1968500" y="1358900"/>
            <a:ext cx="6635750" cy="1049338"/>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60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solidFill>
                  <a:srgbClr val="000000"/>
                </a:solidFill>
                <a:cs typeface="Arial" panose="020B0604020202020204" pitchFamily="34" charset="0"/>
              </a:rPr>
              <a:t>Once Heorot was built, King Hrothgar and his people enjoyed feasts and celebrations there. The hall was filled with the sounds, sights and smells of happy gatherings.</a:t>
            </a:r>
          </a:p>
        </p:txBody>
      </p:sp>
      <p:sp>
        <p:nvSpPr>
          <p:cNvPr id="15" name="Rectangle 14"/>
          <p:cNvSpPr>
            <a:spLocks noChangeArrowheads="1"/>
          </p:cNvSpPr>
          <p:nvPr/>
        </p:nvSpPr>
        <p:spPr bwMode="auto">
          <a:xfrm>
            <a:off x="3513138" y="4202114"/>
            <a:ext cx="5156200" cy="1603375"/>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t>What does the word ‘</a:t>
            </a:r>
            <a:r>
              <a:rPr lang="en-GB" altLang="en-US" b="1">
                <a:solidFill>
                  <a:srgbClr val="00B050"/>
                </a:solidFill>
                <a:hlinkClick r:id="rId2" action="ppaction://hlinksldjump"/>
              </a:rPr>
              <a:t>devouring</a:t>
            </a:r>
            <a:r>
              <a:rPr lang="en-GB" altLang="en-US"/>
              <a:t>’ make you think about Grendel?</a:t>
            </a:r>
          </a:p>
          <a:p>
            <a:pPr algn="ctr" eaLnBrk="1" hangingPunct="1"/>
            <a:endParaRPr lang="en-GB" altLang="en-US"/>
          </a:p>
          <a:p>
            <a:pPr algn="ctr" eaLnBrk="1" hangingPunct="1"/>
            <a:r>
              <a:rPr lang="en-GB" altLang="en-US"/>
              <a:t>Why do you think Grendel ‘</a:t>
            </a:r>
            <a:r>
              <a:rPr lang="en-GB" altLang="en-US" b="1">
                <a:solidFill>
                  <a:srgbClr val="00B050"/>
                </a:solidFill>
                <a:hlinkClick r:id="rId2" action="ppaction://hlinksldjump"/>
              </a:rPr>
              <a:t>despised</a:t>
            </a:r>
            <a:r>
              <a:rPr lang="en-GB" altLang="en-US"/>
              <a:t>’ the noise from the celebrations? </a:t>
            </a:r>
          </a:p>
        </p:txBody>
      </p:sp>
      <p:pic>
        <p:nvPicPr>
          <p:cNvPr id="1434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8288" y="366714"/>
            <a:ext cx="2640012"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59370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1973264" y="2962275"/>
            <a:ext cx="3913187" cy="1601788"/>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684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t>The Danes lived in fear of Grendel for over twelve years! During that time, the people abandoned Heorot and lived quietly in their homes.</a:t>
            </a:r>
          </a:p>
        </p:txBody>
      </p:sp>
      <p:sp>
        <p:nvSpPr>
          <p:cNvPr id="15363" name="Title 20"/>
          <p:cNvSpPr>
            <a:spLocks noGrp="1"/>
          </p:cNvSpPr>
          <p:nvPr>
            <p:ph type="title"/>
          </p:nvPr>
        </p:nvSpPr>
        <p:spPr>
          <a:xfrm>
            <a:off x="1981201" y="479426"/>
            <a:ext cx="8220075" cy="993775"/>
          </a:xfrm>
        </p:spPr>
        <p:txBody>
          <a:bodyPr/>
          <a:lstStyle/>
          <a:p>
            <a:r>
              <a:rPr lang="en-GB" altLang="en-US" sz="3600">
                <a:latin typeface="Twinkl SemiBold"/>
              </a:rPr>
              <a:t>Heorot Lies Silent</a:t>
            </a:r>
          </a:p>
        </p:txBody>
      </p:sp>
      <p:sp>
        <p:nvSpPr>
          <p:cNvPr id="5" name="Rectangle 4"/>
          <p:cNvSpPr>
            <a:spLocks noChangeArrowheads="1"/>
          </p:cNvSpPr>
          <p:nvPr/>
        </p:nvSpPr>
        <p:spPr bwMode="auto">
          <a:xfrm>
            <a:off x="1968500" y="1358901"/>
            <a:ext cx="3810000" cy="1603375"/>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60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t>After Grendel’s attack, King Hrothgar and the Danes were terrified of Grendel.  The celebrations and feasts at Heorot came to an end. </a:t>
            </a:r>
          </a:p>
        </p:txBody>
      </p:sp>
      <p:sp>
        <p:nvSpPr>
          <p:cNvPr id="15" name="Rectangle 14"/>
          <p:cNvSpPr>
            <a:spLocks noChangeArrowheads="1"/>
          </p:cNvSpPr>
          <p:nvPr/>
        </p:nvSpPr>
        <p:spPr bwMode="auto">
          <a:xfrm>
            <a:off x="3630613" y="4983163"/>
            <a:ext cx="5156200" cy="1047750"/>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t>Heorot lay empty for twelve years. What does this tell you about what Hrothgar’s people felt about Grendel?</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73725" y="1358900"/>
            <a:ext cx="4535488"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3239" y="4564063"/>
            <a:ext cx="1055687"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3045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1968501" y="2794001"/>
            <a:ext cx="6118225" cy="1325563"/>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t>King Hrothgar was grateful for Beowulf’s help and agreed to hold another feast in Heorot. After the feast, Beowulf stayed in the great hall while all the Danes went back to their homes.  </a:t>
            </a:r>
          </a:p>
        </p:txBody>
      </p:sp>
      <p:sp>
        <p:nvSpPr>
          <p:cNvPr id="16387" name="Title 20"/>
          <p:cNvSpPr>
            <a:spLocks noGrp="1"/>
          </p:cNvSpPr>
          <p:nvPr>
            <p:ph type="title"/>
          </p:nvPr>
        </p:nvSpPr>
        <p:spPr>
          <a:xfrm>
            <a:off x="1981201" y="479426"/>
            <a:ext cx="8220075" cy="993775"/>
          </a:xfrm>
        </p:spPr>
        <p:txBody>
          <a:bodyPr/>
          <a:lstStyle/>
          <a:p>
            <a:r>
              <a:rPr lang="en-GB" altLang="en-US" sz="3600">
                <a:latin typeface="Twinkl SemiBold"/>
              </a:rPr>
              <a:t>Beowulf Travels to Denmark</a:t>
            </a:r>
          </a:p>
        </p:txBody>
      </p:sp>
      <p:sp>
        <p:nvSpPr>
          <p:cNvPr id="5" name="Rectangle 4"/>
          <p:cNvSpPr>
            <a:spLocks noChangeArrowheads="1"/>
          </p:cNvSpPr>
          <p:nvPr/>
        </p:nvSpPr>
        <p:spPr bwMode="auto">
          <a:xfrm>
            <a:off x="1968501" y="1358900"/>
            <a:ext cx="6118225" cy="1049338"/>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t>Eventually, news travelled over the water to the Geats where the young warrior Beowulf heard of King Hrothgar’s plight. He sailed to Denmark to offer help.</a:t>
            </a:r>
          </a:p>
        </p:txBody>
      </p:sp>
      <p:sp>
        <p:nvSpPr>
          <p:cNvPr id="15" name="Rectangle 14"/>
          <p:cNvSpPr>
            <a:spLocks noChangeArrowheads="1"/>
          </p:cNvSpPr>
          <p:nvPr/>
        </p:nvSpPr>
        <p:spPr bwMode="auto">
          <a:xfrm>
            <a:off x="1968500" y="5002214"/>
            <a:ext cx="6007100" cy="771525"/>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a:r>
              <a:rPr lang="en-GB" altLang="en-US"/>
              <a:t>Why did it take so long for Beowulf to hear of Grendel’s attack? How would the news have travelled? </a:t>
            </a:r>
          </a:p>
        </p:txBody>
      </p:sp>
      <p:pic>
        <p:nvPicPr>
          <p:cNvPr id="163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85076" y="334963"/>
            <a:ext cx="3082925" cy="636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76599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1968501" y="2794001"/>
            <a:ext cx="6118225" cy="1325563"/>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72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solidFill>
                  <a:srgbClr val="000000"/>
                </a:solidFill>
                <a:cs typeface="Arial" panose="020B0604020202020204" pitchFamily="34" charset="0"/>
              </a:rPr>
              <a:t>After a long battle, Beowulf, using no weapons,  finally managed to defeat Grendel by tearing off his arm! Grendel fled to his home in the marshes and died.</a:t>
            </a:r>
          </a:p>
        </p:txBody>
      </p:sp>
      <p:sp>
        <p:nvSpPr>
          <p:cNvPr id="17411" name="Title 20"/>
          <p:cNvSpPr>
            <a:spLocks noGrp="1"/>
          </p:cNvSpPr>
          <p:nvPr>
            <p:ph type="title"/>
          </p:nvPr>
        </p:nvSpPr>
        <p:spPr>
          <a:xfrm>
            <a:off x="1981201" y="479426"/>
            <a:ext cx="8220075" cy="993775"/>
          </a:xfrm>
        </p:spPr>
        <p:txBody>
          <a:bodyPr/>
          <a:lstStyle/>
          <a:p>
            <a:r>
              <a:rPr lang="en-GB" altLang="en-US" sz="3600">
                <a:latin typeface="Twinkl SemiBold"/>
              </a:rPr>
              <a:t>Beowulf’s First Battle</a:t>
            </a:r>
          </a:p>
        </p:txBody>
      </p:sp>
      <p:sp>
        <p:nvSpPr>
          <p:cNvPr id="5" name="Rectangle 4"/>
          <p:cNvSpPr>
            <a:spLocks noChangeArrowheads="1"/>
          </p:cNvSpPr>
          <p:nvPr/>
        </p:nvSpPr>
        <p:spPr bwMode="auto">
          <a:xfrm>
            <a:off x="1968501" y="1358901"/>
            <a:ext cx="6118225" cy="1325563"/>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t>Grendel was furious about the feast and attacked Heorot! Beowulf, pretending to be asleep, leapt up and fought Grendel. His men drew their swords but Grendel’s skin was so tough that they could not pierce it. </a:t>
            </a:r>
          </a:p>
        </p:txBody>
      </p:sp>
      <p:sp>
        <p:nvSpPr>
          <p:cNvPr id="15" name="Rectangle 14"/>
          <p:cNvSpPr>
            <a:spLocks noChangeArrowheads="1"/>
          </p:cNvSpPr>
          <p:nvPr/>
        </p:nvSpPr>
        <p:spPr bwMode="auto">
          <a:xfrm>
            <a:off x="3987801" y="4635501"/>
            <a:ext cx="3363913" cy="1325563"/>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a:r>
              <a:rPr lang="en-GB" altLang="en-US"/>
              <a:t>Why did Beowulf insist on fighting Grendel without any weapons? What did this prove about him?</a:t>
            </a:r>
          </a:p>
        </p:txBody>
      </p:sp>
      <p:pic>
        <p:nvPicPr>
          <p:cNvPr id="1741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10464" y="195264"/>
            <a:ext cx="3157537" cy="65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043238"/>
            <a:ext cx="2279650" cy="367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4714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2589214" y="2895600"/>
            <a:ext cx="6118225" cy="1049338"/>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76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t>However, Grendel’s mother was angry that her son had been killed and attacked Heorot. She killed one of Hrothgar’s best warriors before escaping.</a:t>
            </a:r>
          </a:p>
        </p:txBody>
      </p:sp>
      <p:sp>
        <p:nvSpPr>
          <p:cNvPr id="18435" name="Title 20"/>
          <p:cNvSpPr>
            <a:spLocks noGrp="1"/>
          </p:cNvSpPr>
          <p:nvPr>
            <p:ph type="title"/>
          </p:nvPr>
        </p:nvSpPr>
        <p:spPr>
          <a:xfrm>
            <a:off x="1981201" y="479426"/>
            <a:ext cx="8220075" cy="993775"/>
          </a:xfrm>
        </p:spPr>
        <p:txBody>
          <a:bodyPr/>
          <a:lstStyle/>
          <a:p>
            <a:r>
              <a:rPr lang="en-GB" altLang="en-US" sz="3600">
                <a:latin typeface="Twinkl SemiBold"/>
              </a:rPr>
              <a:t>Beowulf’s Second Battle</a:t>
            </a:r>
          </a:p>
        </p:txBody>
      </p:sp>
      <p:sp>
        <p:nvSpPr>
          <p:cNvPr id="5" name="Rectangle 4"/>
          <p:cNvSpPr>
            <a:spLocks noChangeArrowheads="1"/>
          </p:cNvSpPr>
          <p:nvPr/>
        </p:nvSpPr>
        <p:spPr bwMode="auto">
          <a:xfrm>
            <a:off x="1968501" y="1358900"/>
            <a:ext cx="6118225" cy="1049338"/>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t>After hearing that Grendel had been killed, Hrothgar and his thanes returned to Heorot. They ate and slept in the hall once again, finally feeling safe.</a:t>
            </a:r>
          </a:p>
        </p:txBody>
      </p:sp>
      <p:sp>
        <p:nvSpPr>
          <p:cNvPr id="15" name="Rectangle 14"/>
          <p:cNvSpPr>
            <a:spLocks noChangeArrowheads="1"/>
          </p:cNvSpPr>
          <p:nvPr/>
        </p:nvSpPr>
        <p:spPr bwMode="auto">
          <a:xfrm>
            <a:off x="1968500" y="4449764"/>
            <a:ext cx="6216650" cy="1603375"/>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t>Beowulf and his men tracked her to her lair below a lake. One of his men gave him his sword to fight her but when it was useless. Instead, he took her own sword from her and cut off her head with it. Her poisonous blood dissolved the weapon! Beowulf returned to Heorot triumphant!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81176" y="2259014"/>
            <a:ext cx="1616075" cy="233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59638" y="1"/>
            <a:ext cx="3408362" cy="676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60162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1968501" y="3362326"/>
            <a:ext cx="6118225" cy="771525"/>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r>
              <a:rPr lang="en-GB" altLang="en-US">
                <a:solidFill>
                  <a:srgbClr val="000000"/>
                </a:solidFill>
                <a:cs typeface="Arial" panose="020B0604020202020204" pitchFamily="34" charset="0"/>
              </a:rPr>
              <a:t>Before he returned to Geatland, Hrothgar warned Beowulf about the dangers of pride and fame…</a:t>
            </a:r>
          </a:p>
        </p:txBody>
      </p:sp>
      <p:sp>
        <p:nvSpPr>
          <p:cNvPr id="19459" name="Title 20"/>
          <p:cNvSpPr>
            <a:spLocks noGrp="1"/>
          </p:cNvSpPr>
          <p:nvPr>
            <p:ph type="title"/>
          </p:nvPr>
        </p:nvSpPr>
        <p:spPr>
          <a:xfrm>
            <a:off x="1981201" y="479426"/>
            <a:ext cx="8220075" cy="993775"/>
          </a:xfrm>
        </p:spPr>
        <p:txBody>
          <a:bodyPr/>
          <a:lstStyle/>
          <a:p>
            <a:r>
              <a:rPr lang="en-GB" altLang="en-US" sz="3600">
                <a:latin typeface="Twinkl SemiBold"/>
              </a:rPr>
              <a:t>Beowulf Returns Home</a:t>
            </a:r>
          </a:p>
        </p:txBody>
      </p:sp>
      <p:sp>
        <p:nvSpPr>
          <p:cNvPr id="5" name="Rectangle 4"/>
          <p:cNvSpPr>
            <a:spLocks noChangeArrowheads="1"/>
          </p:cNvSpPr>
          <p:nvPr/>
        </p:nvSpPr>
        <p:spPr bwMode="auto">
          <a:xfrm>
            <a:off x="1968501" y="1443039"/>
            <a:ext cx="6862763" cy="1601787"/>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36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r>
              <a:rPr lang="en-GB" altLang="en-US">
                <a:solidFill>
                  <a:srgbClr val="000000"/>
                </a:solidFill>
                <a:cs typeface="Arial" panose="020B0604020202020204" pitchFamily="34" charset="0"/>
              </a:rPr>
              <a:t>Hrothgar was overjoyed when Beowulf returned to Heorot. He declared Beowulf a hero and gave him many gifts including his family’s </a:t>
            </a:r>
            <a:r>
              <a:rPr lang="en-GB" altLang="en-US" b="1">
                <a:solidFill>
                  <a:srgbClr val="00B050"/>
                </a:solidFill>
                <a:cs typeface="Arial" panose="020B0604020202020204" pitchFamily="34" charset="0"/>
                <a:hlinkClick r:id="rId2" action="ppaction://hlinksldjump"/>
              </a:rPr>
              <a:t>heirloom</a:t>
            </a:r>
            <a:r>
              <a:rPr lang="en-GB" altLang="en-US">
                <a:solidFill>
                  <a:srgbClr val="000000"/>
                </a:solidFill>
                <a:cs typeface="Arial" panose="020B0604020202020204" pitchFamily="34" charset="0"/>
              </a:rPr>
              <a:t> sword. He thanked Beowulf for his help and told him they would always be friends. </a:t>
            </a:r>
          </a:p>
        </p:txBody>
      </p:sp>
      <p:sp>
        <p:nvSpPr>
          <p:cNvPr id="15" name="Rectangle 14"/>
          <p:cNvSpPr>
            <a:spLocks noChangeArrowheads="1"/>
          </p:cNvSpPr>
          <p:nvPr/>
        </p:nvSpPr>
        <p:spPr bwMode="auto">
          <a:xfrm>
            <a:off x="3032126" y="4743450"/>
            <a:ext cx="6118225" cy="1049338"/>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a:r>
              <a:rPr lang="en-GB" altLang="en-US"/>
              <a:t>Why do you think King Hrothgar gave Beowulf a warning? What does this suggest might happen at the end of the story?</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58050" y="698501"/>
            <a:ext cx="3328988"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35612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1973263" y="2846388"/>
            <a:ext cx="7008812" cy="1047750"/>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solidFill>
                  <a:srgbClr val="000000"/>
                </a:solidFill>
                <a:cs typeface="Arial" panose="020B0604020202020204" pitchFamily="34" charset="0"/>
              </a:rPr>
              <a:t>Fifty years after Beowulf killed Grendel’s mother, one of King Beowulf’s servants stole a golden cup from a dragon’s </a:t>
            </a:r>
            <a:r>
              <a:rPr lang="en-GB" altLang="en-US" b="1">
                <a:solidFill>
                  <a:srgbClr val="00B050"/>
                </a:solidFill>
                <a:cs typeface="Arial" panose="020B0604020202020204" pitchFamily="34" charset="0"/>
                <a:hlinkClick r:id="rId2" action="ppaction://hlinksldjump"/>
              </a:rPr>
              <a:t>lair</a:t>
            </a:r>
            <a:r>
              <a:rPr lang="en-GB" altLang="en-US">
                <a:solidFill>
                  <a:srgbClr val="000000"/>
                </a:solidFill>
                <a:cs typeface="Arial" panose="020B0604020202020204" pitchFamily="34" charset="0"/>
              </a:rPr>
              <a:t>.</a:t>
            </a:r>
            <a:endParaRPr lang="en-GB" altLang="en-US"/>
          </a:p>
        </p:txBody>
      </p:sp>
      <p:sp>
        <p:nvSpPr>
          <p:cNvPr id="20483" name="Title 20"/>
          <p:cNvSpPr>
            <a:spLocks noGrp="1"/>
          </p:cNvSpPr>
          <p:nvPr>
            <p:ph type="title"/>
          </p:nvPr>
        </p:nvSpPr>
        <p:spPr>
          <a:xfrm>
            <a:off x="1981201" y="479426"/>
            <a:ext cx="8220075" cy="993775"/>
          </a:xfrm>
        </p:spPr>
        <p:txBody>
          <a:bodyPr/>
          <a:lstStyle/>
          <a:p>
            <a:r>
              <a:rPr lang="en-GB" altLang="en-US" sz="3600">
                <a:latin typeface="Twinkl SemiBold"/>
              </a:rPr>
              <a:t>Beowulf King of the Geats</a:t>
            </a:r>
          </a:p>
        </p:txBody>
      </p:sp>
      <p:sp>
        <p:nvSpPr>
          <p:cNvPr id="5" name="Rectangle 4"/>
          <p:cNvSpPr>
            <a:spLocks noChangeArrowheads="1"/>
          </p:cNvSpPr>
          <p:nvPr/>
        </p:nvSpPr>
        <p:spPr bwMode="auto">
          <a:xfrm>
            <a:off x="1968501" y="1443039"/>
            <a:ext cx="6862763" cy="1049337"/>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solidFill>
                  <a:srgbClr val="000000"/>
                </a:solidFill>
                <a:cs typeface="Arial" panose="020B0604020202020204" pitchFamily="34" charset="0"/>
              </a:rPr>
              <a:t>Many years later, Beowulf became the King of his people, the Geats. He reigned for a long time and was well liked by his people because he was a good king.</a:t>
            </a:r>
            <a:endParaRPr lang="en-GB" altLang="en-US"/>
          </a:p>
        </p:txBody>
      </p:sp>
      <p:sp>
        <p:nvSpPr>
          <p:cNvPr id="9" name="Rectangle 8"/>
          <p:cNvSpPr>
            <a:spLocks noChangeArrowheads="1"/>
          </p:cNvSpPr>
          <p:nvPr/>
        </p:nvSpPr>
        <p:spPr bwMode="auto">
          <a:xfrm>
            <a:off x="1973264" y="4248151"/>
            <a:ext cx="7177087" cy="773113"/>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396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eaLnBrk="1" hangingPunct="1"/>
            <a:r>
              <a:rPr lang="en-GB" altLang="en-US">
                <a:solidFill>
                  <a:srgbClr val="000000"/>
                </a:solidFill>
                <a:cs typeface="Arial" panose="020B0604020202020204" pitchFamily="34" charset="0"/>
              </a:rPr>
              <a:t>The dragon was furious and left its cave, burning everything in its path.</a:t>
            </a:r>
            <a:endParaRPr lang="en-GB" alt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86676" y="2165350"/>
            <a:ext cx="2925763"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59576" y="4037014"/>
            <a:ext cx="3908425" cy="209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94563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1973263" y="2846388"/>
            <a:ext cx="7008812" cy="1325562"/>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r>
              <a:rPr lang="en-GB" altLang="en-US">
                <a:solidFill>
                  <a:srgbClr val="000000"/>
                </a:solidFill>
                <a:cs typeface="Arial" panose="020B0604020202020204" pitchFamily="34" charset="0"/>
              </a:rPr>
              <a:t>Frightened, all but one of his warriors ran to hide in the forest nearby. The one who remained was named Wiglaf and he came to Beowulf’s aid. They defeated the dragon together but not before Beowulf was fatally wounded.</a:t>
            </a:r>
          </a:p>
        </p:txBody>
      </p:sp>
      <p:sp>
        <p:nvSpPr>
          <p:cNvPr id="21507" name="Title 20"/>
          <p:cNvSpPr>
            <a:spLocks noGrp="1"/>
          </p:cNvSpPr>
          <p:nvPr>
            <p:ph type="title"/>
          </p:nvPr>
        </p:nvSpPr>
        <p:spPr>
          <a:xfrm>
            <a:off x="1981201" y="479426"/>
            <a:ext cx="8220075" cy="993775"/>
          </a:xfrm>
        </p:spPr>
        <p:txBody>
          <a:bodyPr/>
          <a:lstStyle/>
          <a:p>
            <a:r>
              <a:rPr lang="en-GB" altLang="en-US" sz="3600">
                <a:latin typeface="Twinkl SemiBold"/>
              </a:rPr>
              <a:t>Beowulf’s Third Battle</a:t>
            </a:r>
          </a:p>
        </p:txBody>
      </p:sp>
      <p:sp>
        <p:nvSpPr>
          <p:cNvPr id="5" name="Rectangle 4"/>
          <p:cNvSpPr>
            <a:spLocks noChangeArrowheads="1"/>
          </p:cNvSpPr>
          <p:nvPr/>
        </p:nvSpPr>
        <p:spPr bwMode="auto">
          <a:xfrm>
            <a:off x="1968500" y="1443039"/>
            <a:ext cx="7181850" cy="1049337"/>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r>
              <a:rPr lang="en-GB" altLang="en-US">
                <a:solidFill>
                  <a:srgbClr val="000000"/>
                </a:solidFill>
                <a:cs typeface="Arial" panose="020B0604020202020204" pitchFamily="34" charset="0"/>
              </a:rPr>
              <a:t>Beowulf told his warriors that he would fight the dragon alone and they were to wait for him. By now an old man, Beowulf quickly found himself outmatched and overpowered by the dragon.</a:t>
            </a:r>
            <a:endParaRPr lang="en-GB" altLang="en-US" b="1">
              <a:solidFill>
                <a:srgbClr val="000000"/>
              </a:solidFill>
              <a:cs typeface="Arial" panose="020B0604020202020204" pitchFamily="34" charset="0"/>
            </a:endParaRPr>
          </a:p>
        </p:txBody>
      </p:sp>
      <p:sp>
        <p:nvSpPr>
          <p:cNvPr id="8" name="Rectangle 7"/>
          <p:cNvSpPr>
            <a:spLocks noChangeArrowheads="1"/>
          </p:cNvSpPr>
          <p:nvPr/>
        </p:nvSpPr>
        <p:spPr bwMode="auto">
          <a:xfrm>
            <a:off x="3040064" y="4525964"/>
            <a:ext cx="5748337" cy="771525"/>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a:r>
              <a:rPr lang="en-GB" altLang="en-US"/>
              <a:t>Explain how King Hrothgar’s warning relates to Beowulf’s defeat by the dragon.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78763" y="784225"/>
            <a:ext cx="2335212" cy="544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98547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ChangeArrowheads="1"/>
          </p:cNvSpPr>
          <p:nvPr/>
        </p:nvSpPr>
        <p:spPr bwMode="auto">
          <a:xfrm>
            <a:off x="1973263" y="2846388"/>
            <a:ext cx="7008812" cy="1047750"/>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eaLnBrk="1" hangingPunct="1"/>
            <a:r>
              <a:rPr lang="en-GB" altLang="en-US">
                <a:solidFill>
                  <a:srgbClr val="000000"/>
                </a:solidFill>
                <a:cs typeface="Arial" panose="020B0604020202020204" pitchFamily="34" charset="0"/>
              </a:rPr>
              <a:t>To honour their great king, they built a </a:t>
            </a:r>
            <a:r>
              <a:rPr lang="en-GB" altLang="en-US" b="1">
                <a:solidFill>
                  <a:srgbClr val="00B050"/>
                </a:solidFill>
                <a:cs typeface="Arial" panose="020B0604020202020204" pitchFamily="34" charset="0"/>
                <a:hlinkClick r:id="rId2" action="ppaction://hlinksldjump"/>
              </a:rPr>
              <a:t>barrow</a:t>
            </a:r>
            <a:r>
              <a:rPr lang="en-GB" altLang="en-US">
                <a:cs typeface="Arial" panose="020B0604020202020204" pitchFamily="34" charset="0"/>
              </a:rPr>
              <a:t>,</a:t>
            </a:r>
            <a:r>
              <a:rPr lang="en-GB" altLang="en-US">
                <a:solidFill>
                  <a:srgbClr val="000000"/>
                </a:solidFill>
                <a:cs typeface="Arial" panose="020B0604020202020204" pitchFamily="34" charset="0"/>
              </a:rPr>
              <a:t> which could be seen from the sea, in his memory. He was buried with the gold and treasures given to him by Hrothgar.</a:t>
            </a:r>
          </a:p>
        </p:txBody>
      </p:sp>
      <p:sp>
        <p:nvSpPr>
          <p:cNvPr id="5" name="Rectangle 4"/>
          <p:cNvSpPr>
            <a:spLocks noChangeArrowheads="1"/>
          </p:cNvSpPr>
          <p:nvPr/>
        </p:nvSpPr>
        <p:spPr bwMode="auto">
          <a:xfrm>
            <a:off x="1968500" y="1443039"/>
            <a:ext cx="7181850" cy="1049337"/>
          </a:xfrm>
          <a:prstGeom prst="rect">
            <a:avLst/>
          </a:prstGeom>
          <a:solidFill>
            <a:srgbClr val="FDCF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r>
              <a:rPr lang="en-GB" altLang="en-US">
                <a:solidFill>
                  <a:srgbClr val="000000"/>
                </a:solidFill>
                <a:cs typeface="Arial" panose="020B0604020202020204" pitchFamily="34" charset="0"/>
              </a:rPr>
              <a:t>The Geats burned Beowulf on a huge </a:t>
            </a:r>
            <a:r>
              <a:rPr lang="en-GB" altLang="en-US" b="1">
                <a:solidFill>
                  <a:srgbClr val="00B050"/>
                </a:solidFill>
                <a:cs typeface="Arial" panose="020B0604020202020204" pitchFamily="34" charset="0"/>
                <a:hlinkClick r:id="rId2" action="ppaction://hlinksldjump"/>
              </a:rPr>
              <a:t>funeral pyre</a:t>
            </a:r>
            <a:r>
              <a:rPr lang="en-GB" altLang="en-US" b="1">
                <a:solidFill>
                  <a:srgbClr val="00B050"/>
                </a:solidFill>
                <a:cs typeface="Arial" panose="020B0604020202020204" pitchFamily="34" charset="0"/>
              </a:rPr>
              <a:t> </a:t>
            </a:r>
            <a:r>
              <a:rPr lang="en-GB" altLang="en-US">
                <a:solidFill>
                  <a:srgbClr val="000000"/>
                </a:solidFill>
                <a:cs typeface="Arial" panose="020B0604020202020204" pitchFamily="34" charset="0"/>
              </a:rPr>
              <a:t>and he was greatly mourned. His people didn’t know who would protect them with Beowulf gone.</a:t>
            </a:r>
          </a:p>
        </p:txBody>
      </p:sp>
      <p:sp>
        <p:nvSpPr>
          <p:cNvPr id="22532" name="Title 20"/>
          <p:cNvSpPr>
            <a:spLocks noGrp="1"/>
          </p:cNvSpPr>
          <p:nvPr>
            <p:ph type="title"/>
          </p:nvPr>
        </p:nvSpPr>
        <p:spPr>
          <a:xfrm>
            <a:off x="1981201" y="479426"/>
            <a:ext cx="8220075" cy="993775"/>
          </a:xfrm>
        </p:spPr>
        <p:txBody>
          <a:bodyPr/>
          <a:lstStyle/>
          <a:p>
            <a:r>
              <a:rPr lang="en-GB" altLang="en-US" sz="3600">
                <a:latin typeface="Twinkl SemiBold"/>
              </a:rPr>
              <a:t>Beowulf’s Funeral</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37526" y="1376364"/>
            <a:ext cx="2530475" cy="377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6262688" y="4492625"/>
            <a:ext cx="3213100" cy="1327150"/>
          </a:xfrm>
          <a:prstGeom prst="rect">
            <a:avLst/>
          </a:prstGeom>
          <a:solidFill>
            <a:srgbClr val="F6BB9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Twinkl"/>
              </a:defRPr>
            </a:lvl1pPr>
            <a:lvl2pPr marL="742950" indent="-285750">
              <a:defRPr>
                <a:solidFill>
                  <a:schemeClr val="tx1"/>
                </a:solidFill>
                <a:latin typeface="Twinkl"/>
              </a:defRPr>
            </a:lvl2pPr>
            <a:lvl3pPr marL="1143000" indent="-228600">
              <a:defRPr>
                <a:solidFill>
                  <a:schemeClr val="tx1"/>
                </a:solidFill>
                <a:latin typeface="Twinkl"/>
              </a:defRPr>
            </a:lvl3pPr>
            <a:lvl4pPr marL="1600200" indent="-228600">
              <a:defRPr>
                <a:solidFill>
                  <a:schemeClr val="tx1"/>
                </a:solidFill>
                <a:latin typeface="Twinkl"/>
              </a:defRPr>
            </a:lvl4pPr>
            <a:lvl5pPr marL="2057400" indent="-228600">
              <a:defRPr>
                <a:solidFill>
                  <a:schemeClr val="tx1"/>
                </a:solidFill>
                <a:latin typeface="Twinkl"/>
              </a:defRPr>
            </a:lvl5pPr>
            <a:lvl6pPr marL="2514600" indent="-228600" fontAlgn="base">
              <a:spcBef>
                <a:spcPct val="0"/>
              </a:spcBef>
              <a:spcAft>
                <a:spcPct val="0"/>
              </a:spcAft>
              <a:defRPr>
                <a:solidFill>
                  <a:schemeClr val="tx1"/>
                </a:solidFill>
                <a:latin typeface="Twinkl"/>
              </a:defRPr>
            </a:lvl6pPr>
            <a:lvl7pPr marL="2971800" indent="-228600" fontAlgn="base">
              <a:spcBef>
                <a:spcPct val="0"/>
              </a:spcBef>
              <a:spcAft>
                <a:spcPct val="0"/>
              </a:spcAft>
              <a:defRPr>
                <a:solidFill>
                  <a:schemeClr val="tx1"/>
                </a:solidFill>
                <a:latin typeface="Twinkl"/>
              </a:defRPr>
            </a:lvl7pPr>
            <a:lvl8pPr marL="3429000" indent="-228600" fontAlgn="base">
              <a:spcBef>
                <a:spcPct val="0"/>
              </a:spcBef>
              <a:spcAft>
                <a:spcPct val="0"/>
              </a:spcAft>
              <a:defRPr>
                <a:solidFill>
                  <a:schemeClr val="tx1"/>
                </a:solidFill>
                <a:latin typeface="Twinkl"/>
              </a:defRPr>
            </a:lvl8pPr>
            <a:lvl9pPr marL="3886200" indent="-228600" fontAlgn="base">
              <a:spcBef>
                <a:spcPct val="0"/>
              </a:spcBef>
              <a:spcAft>
                <a:spcPct val="0"/>
              </a:spcAft>
              <a:defRPr>
                <a:solidFill>
                  <a:schemeClr val="tx1"/>
                </a:solidFill>
                <a:latin typeface="Twinkl"/>
              </a:defRPr>
            </a:lvl9pPr>
          </a:lstStyle>
          <a:p>
            <a:pPr algn="ctr"/>
            <a:r>
              <a:rPr lang="en-GB" altLang="en-US"/>
              <a:t>What was a barrow? Some famous barrows are found at Sutton Hoo. Use the Internet to find out what these are.</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66913" y="3894139"/>
            <a:ext cx="3554412" cy="251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82659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p:cNvSpPr>
            <a:spLocks noGrp="1"/>
          </p:cNvSpPr>
          <p:nvPr>
            <p:ph type="title"/>
          </p:nvPr>
        </p:nvSpPr>
        <p:spPr>
          <a:xfrm>
            <a:off x="1981201" y="479426"/>
            <a:ext cx="8220075" cy="993775"/>
          </a:xfrm>
        </p:spPr>
        <p:txBody>
          <a:bodyPr/>
          <a:lstStyle/>
          <a:p>
            <a:r>
              <a:rPr lang="en-GB" altLang="en-US" sz="3600">
                <a:latin typeface="Twinkl SemiBold"/>
              </a:rPr>
              <a:t>Glossary</a:t>
            </a:r>
          </a:p>
        </p:txBody>
      </p:sp>
      <p:graphicFrame>
        <p:nvGraphicFramePr>
          <p:cNvPr id="9" name="Table 8"/>
          <p:cNvGraphicFramePr>
            <a:graphicFrameLocks noGrp="1"/>
          </p:cNvGraphicFramePr>
          <p:nvPr/>
        </p:nvGraphicFramePr>
        <p:xfrm>
          <a:off x="2203450" y="1539876"/>
          <a:ext cx="7785100" cy="3336921"/>
        </p:xfrm>
        <a:graphic>
          <a:graphicData uri="http://schemas.openxmlformats.org/drawingml/2006/table">
            <a:tbl>
              <a:tblPr firstRow="1" bandRow="1">
                <a:tableStyleId>{5C22544A-7EE6-4342-B048-85BDC9FD1C3A}</a:tableStyleId>
              </a:tblPr>
              <a:tblGrid>
                <a:gridCol w="1584578">
                  <a:extLst>
                    <a:ext uri="{9D8B030D-6E8A-4147-A177-3AD203B41FA5}">
                      <a16:colId xmlns:a16="http://schemas.microsoft.com/office/drawing/2014/main" val="1503122103"/>
                    </a:ext>
                  </a:extLst>
                </a:gridCol>
                <a:gridCol w="6200522">
                  <a:extLst>
                    <a:ext uri="{9D8B030D-6E8A-4147-A177-3AD203B41FA5}">
                      <a16:colId xmlns:a16="http://schemas.microsoft.com/office/drawing/2014/main" val="3576837828"/>
                    </a:ext>
                  </a:extLst>
                </a:gridCol>
              </a:tblGrid>
              <a:tr h="370769">
                <a:tc>
                  <a:txBody>
                    <a:bodyPr/>
                    <a:lstStyle/>
                    <a:p>
                      <a:r>
                        <a:rPr lang="en-GB" sz="1800" dirty="0">
                          <a:solidFill>
                            <a:srgbClr val="699329"/>
                          </a:solidFill>
                        </a:rPr>
                        <a:t>Barrow</a:t>
                      </a:r>
                    </a:p>
                  </a:txBody>
                  <a:tcPr marL="91441" marR="91441" marT="45711" marB="45711">
                    <a:solidFill>
                      <a:srgbClr val="FFF1C9"/>
                    </a:solidFill>
                  </a:tcPr>
                </a:tc>
                <a:tc>
                  <a:txBody>
                    <a:bodyPr/>
                    <a:lstStyle/>
                    <a:p>
                      <a:pPr eaLnBrk="0" fontAlgn="base" hangingPunct="0">
                        <a:spcBef>
                          <a:spcPct val="0"/>
                        </a:spcBef>
                        <a:spcAft>
                          <a:spcPct val="0"/>
                        </a:spcAft>
                      </a:pPr>
                      <a:r>
                        <a:rPr lang="en-GB" sz="1800" b="0" dirty="0">
                          <a:solidFill>
                            <a:prstClr val="black"/>
                          </a:solidFill>
                          <a:latin typeface="Twinkl" pitchFamily="50" charset="0"/>
                          <a:cs typeface="Arial" panose="020B0604020202020204" pitchFamily="34" charset="0"/>
                        </a:rPr>
                        <a:t>a small hill or tumulus built over a burial chamber</a:t>
                      </a:r>
                    </a:p>
                  </a:txBody>
                  <a:tcPr marL="91441" marR="91441" marT="45711" marB="45711">
                    <a:solidFill>
                      <a:srgbClr val="FFF1C9"/>
                    </a:solidFill>
                  </a:tcPr>
                </a:tc>
                <a:extLst>
                  <a:ext uri="{0D108BD9-81ED-4DB2-BD59-A6C34878D82A}">
                    <a16:rowId xmlns:a16="http://schemas.microsoft.com/office/drawing/2014/main" val="3319484227"/>
                  </a:ext>
                </a:extLst>
              </a:tr>
              <a:tr h="370769">
                <a:tc>
                  <a:txBody>
                    <a:bodyPr/>
                    <a:lstStyle/>
                    <a:p>
                      <a:r>
                        <a:rPr lang="en-GB" sz="1800" b="1" i="0" dirty="0">
                          <a:solidFill>
                            <a:srgbClr val="699329"/>
                          </a:solidFill>
                        </a:rPr>
                        <a:t>Epic</a:t>
                      </a:r>
                      <a:endParaRPr lang="en-GB" sz="1800" b="0" i="0" dirty="0">
                        <a:solidFill>
                          <a:srgbClr val="699329"/>
                        </a:solidFill>
                      </a:endParaRPr>
                    </a:p>
                  </a:txBody>
                  <a:tcPr marL="91441" marR="91441" marT="45711" marB="45711">
                    <a:solidFill>
                      <a:srgbClr val="FDCF80"/>
                    </a:solidFill>
                  </a:tcPr>
                </a:tc>
                <a:tc>
                  <a:txBody>
                    <a:bodyPr/>
                    <a:lstStyle/>
                    <a:p>
                      <a:pPr eaLnBrk="0" fontAlgn="base" hangingPunct="0">
                        <a:spcBef>
                          <a:spcPct val="0"/>
                        </a:spcBef>
                        <a:spcAft>
                          <a:spcPct val="0"/>
                        </a:spcAft>
                      </a:pPr>
                      <a:r>
                        <a:rPr lang="en-GB" sz="1800" dirty="0">
                          <a:solidFill>
                            <a:prstClr val="black"/>
                          </a:solidFill>
                          <a:latin typeface="Twinkl" pitchFamily="50" charset="0"/>
                          <a:cs typeface="Arial" panose="020B0604020202020204" pitchFamily="34" charset="0"/>
                        </a:rPr>
                        <a:t>very long tale about a legendary hero</a:t>
                      </a:r>
                    </a:p>
                  </a:txBody>
                  <a:tcPr marL="91441" marR="91441" marT="45711" marB="45711">
                    <a:solidFill>
                      <a:srgbClr val="FDCF80"/>
                    </a:solidFill>
                  </a:tcPr>
                </a:tc>
                <a:extLst>
                  <a:ext uri="{0D108BD9-81ED-4DB2-BD59-A6C34878D82A}">
                    <a16:rowId xmlns:a16="http://schemas.microsoft.com/office/drawing/2014/main" val="2268150854"/>
                  </a:ext>
                </a:extLst>
              </a:tr>
              <a:tr h="370769">
                <a:tc>
                  <a:txBody>
                    <a:bodyPr/>
                    <a:lstStyle/>
                    <a:p>
                      <a:r>
                        <a:rPr lang="en-GB" sz="1800" b="1" dirty="0">
                          <a:solidFill>
                            <a:srgbClr val="699329"/>
                          </a:solidFill>
                        </a:rPr>
                        <a:t>Despise</a:t>
                      </a:r>
                      <a:endParaRPr lang="en-GB" sz="1800" b="0" i="1" dirty="0">
                        <a:solidFill>
                          <a:srgbClr val="699329"/>
                        </a:solidFill>
                      </a:endParaRPr>
                    </a:p>
                  </a:txBody>
                  <a:tcPr marL="91441" marR="91441" marT="45711" marB="45711">
                    <a:solidFill>
                      <a:srgbClr val="FFF1C9"/>
                    </a:solidFill>
                  </a:tcPr>
                </a:tc>
                <a:tc>
                  <a:txBody>
                    <a:bodyPr/>
                    <a:lstStyle/>
                    <a:p>
                      <a:pPr eaLnBrk="0" fontAlgn="base" hangingPunct="0">
                        <a:spcBef>
                          <a:spcPct val="0"/>
                        </a:spcBef>
                        <a:spcAft>
                          <a:spcPct val="0"/>
                        </a:spcAft>
                      </a:pPr>
                      <a:r>
                        <a:rPr lang="en-GB" sz="1800" dirty="0">
                          <a:solidFill>
                            <a:prstClr val="black"/>
                          </a:solidFill>
                          <a:latin typeface="Twinkl" pitchFamily="50" charset="0"/>
                          <a:cs typeface="Arial" panose="020B0604020202020204" pitchFamily="34" charset="0"/>
                        </a:rPr>
                        <a:t>to dislike a lot</a:t>
                      </a:r>
                    </a:p>
                  </a:txBody>
                  <a:tcPr marL="91441" marR="91441" marT="45711" marB="45711">
                    <a:solidFill>
                      <a:srgbClr val="FFF1C9"/>
                    </a:solidFill>
                  </a:tcPr>
                </a:tc>
                <a:extLst>
                  <a:ext uri="{0D108BD9-81ED-4DB2-BD59-A6C34878D82A}">
                    <a16:rowId xmlns:a16="http://schemas.microsoft.com/office/drawing/2014/main" val="3960339178"/>
                  </a:ext>
                </a:extLst>
              </a:tr>
              <a:tr h="370769">
                <a:tc>
                  <a:txBody>
                    <a:bodyPr/>
                    <a:lstStyle/>
                    <a:p>
                      <a:r>
                        <a:rPr lang="en-GB" sz="1800" b="1" dirty="0">
                          <a:solidFill>
                            <a:srgbClr val="699329"/>
                          </a:solidFill>
                        </a:rPr>
                        <a:t>Devour</a:t>
                      </a:r>
                    </a:p>
                  </a:txBody>
                  <a:tcPr marL="91441" marR="91441" marT="45711" marB="45711">
                    <a:solidFill>
                      <a:srgbClr val="FDCF80"/>
                    </a:solidFill>
                  </a:tcPr>
                </a:tc>
                <a:tc>
                  <a:txBody>
                    <a:bodyPr/>
                    <a:lstStyle/>
                    <a:p>
                      <a:pPr eaLnBrk="0" fontAlgn="base" hangingPunct="0">
                        <a:spcBef>
                          <a:spcPct val="0"/>
                        </a:spcBef>
                        <a:spcAft>
                          <a:spcPct val="0"/>
                        </a:spcAft>
                      </a:pPr>
                      <a:r>
                        <a:rPr lang="en-GB" sz="1800" dirty="0">
                          <a:solidFill>
                            <a:prstClr val="black"/>
                          </a:solidFill>
                          <a:latin typeface="Twinkl" pitchFamily="50" charset="0"/>
                          <a:cs typeface="Arial" panose="020B0604020202020204" pitchFamily="34" charset="0"/>
                        </a:rPr>
                        <a:t>to eat something quickly and eagerly</a:t>
                      </a:r>
                      <a:endParaRPr lang="en-GB" sz="1800" b="1" dirty="0">
                        <a:solidFill>
                          <a:prstClr val="black"/>
                        </a:solidFill>
                        <a:latin typeface="Twinkl" pitchFamily="50" charset="0"/>
                        <a:cs typeface="Arial" panose="020B0604020202020204" pitchFamily="34" charset="0"/>
                      </a:endParaRPr>
                    </a:p>
                  </a:txBody>
                  <a:tcPr marL="91441" marR="91441" marT="45711" marB="45711">
                    <a:solidFill>
                      <a:srgbClr val="FDCF80"/>
                    </a:solidFill>
                  </a:tcPr>
                </a:tc>
                <a:extLst>
                  <a:ext uri="{0D108BD9-81ED-4DB2-BD59-A6C34878D82A}">
                    <a16:rowId xmlns:a16="http://schemas.microsoft.com/office/drawing/2014/main" val="4211563001"/>
                  </a:ext>
                </a:extLst>
              </a:tr>
              <a:tr h="370769">
                <a:tc>
                  <a:txBody>
                    <a:bodyPr/>
                    <a:lstStyle/>
                    <a:p>
                      <a:r>
                        <a:rPr lang="en-GB" sz="1800" b="1" i="0" dirty="0">
                          <a:solidFill>
                            <a:srgbClr val="699329"/>
                          </a:solidFill>
                        </a:rPr>
                        <a:t>Funeral pyre</a:t>
                      </a:r>
                      <a:endParaRPr lang="en-GB" sz="1800" i="0" dirty="0">
                        <a:solidFill>
                          <a:srgbClr val="699329"/>
                        </a:solidFill>
                      </a:endParaRPr>
                    </a:p>
                  </a:txBody>
                  <a:tcPr marL="91441" marR="91441" marT="45711" marB="45711">
                    <a:solidFill>
                      <a:srgbClr val="FFF1C9"/>
                    </a:solidFill>
                  </a:tcPr>
                </a:tc>
                <a:tc>
                  <a:txBody>
                    <a:bodyPr/>
                    <a:lstStyle/>
                    <a:p>
                      <a:pPr eaLnBrk="0" fontAlgn="base" hangingPunct="0">
                        <a:spcBef>
                          <a:spcPct val="0"/>
                        </a:spcBef>
                        <a:spcAft>
                          <a:spcPct val="0"/>
                        </a:spcAft>
                      </a:pPr>
                      <a:r>
                        <a:rPr lang="en-GB" sz="1800" dirty="0">
                          <a:solidFill>
                            <a:prstClr val="black"/>
                          </a:solidFill>
                          <a:latin typeface="Twinkl" pitchFamily="50" charset="0"/>
                          <a:cs typeface="Arial" panose="020B0604020202020204" pitchFamily="34" charset="0"/>
                        </a:rPr>
                        <a:t>a pile of wood for burning the bodies of the dead</a:t>
                      </a:r>
                    </a:p>
                  </a:txBody>
                  <a:tcPr marL="91441" marR="91441" marT="45711" marB="45711">
                    <a:solidFill>
                      <a:srgbClr val="FFF1C9"/>
                    </a:solidFill>
                  </a:tcPr>
                </a:tc>
                <a:extLst>
                  <a:ext uri="{0D108BD9-81ED-4DB2-BD59-A6C34878D82A}">
                    <a16:rowId xmlns:a16="http://schemas.microsoft.com/office/drawing/2014/main" val="3323752316"/>
                  </a:ext>
                </a:extLst>
              </a:tr>
              <a:tr h="370769">
                <a:tc>
                  <a:txBody>
                    <a:bodyPr/>
                    <a:lstStyle/>
                    <a:p>
                      <a:r>
                        <a:rPr lang="en-GB" sz="1800" b="1" dirty="0">
                          <a:solidFill>
                            <a:srgbClr val="699329"/>
                          </a:solidFill>
                        </a:rPr>
                        <a:t>Heirloom</a:t>
                      </a:r>
                      <a:endParaRPr lang="en-GB" sz="1800" i="1" dirty="0">
                        <a:solidFill>
                          <a:srgbClr val="699329"/>
                        </a:solidFill>
                      </a:endParaRPr>
                    </a:p>
                  </a:txBody>
                  <a:tcPr marL="91441" marR="91441" marT="45711" marB="45711">
                    <a:solidFill>
                      <a:srgbClr val="FDCF80"/>
                    </a:solidFill>
                  </a:tcPr>
                </a:tc>
                <a:tc>
                  <a:txBody>
                    <a:bodyPr/>
                    <a:lstStyle/>
                    <a:p>
                      <a:pPr eaLnBrk="0" fontAlgn="base" hangingPunct="0">
                        <a:spcBef>
                          <a:spcPct val="0"/>
                        </a:spcBef>
                        <a:spcAft>
                          <a:spcPct val="0"/>
                        </a:spcAft>
                      </a:pPr>
                      <a:r>
                        <a:rPr lang="en-GB" sz="1800" dirty="0">
                          <a:solidFill>
                            <a:prstClr val="black"/>
                          </a:solidFill>
                          <a:latin typeface="Twinkl" pitchFamily="50" charset="0"/>
                          <a:cs typeface="Arial" panose="020B0604020202020204" pitchFamily="34" charset="0"/>
                        </a:rPr>
                        <a:t>an object passed down through the generations of a family</a:t>
                      </a:r>
                    </a:p>
                  </a:txBody>
                  <a:tcPr marL="91441" marR="91441" marT="45711" marB="45711">
                    <a:solidFill>
                      <a:srgbClr val="FDCF80"/>
                    </a:solidFill>
                  </a:tcPr>
                </a:tc>
                <a:extLst>
                  <a:ext uri="{0D108BD9-81ED-4DB2-BD59-A6C34878D82A}">
                    <a16:rowId xmlns:a16="http://schemas.microsoft.com/office/drawing/2014/main" val="2172895686"/>
                  </a:ext>
                </a:extLst>
              </a:tr>
              <a:tr h="370769">
                <a:tc>
                  <a:txBody>
                    <a:bodyPr/>
                    <a:lstStyle/>
                    <a:p>
                      <a:r>
                        <a:rPr lang="en-GB" sz="1800" b="1" dirty="0">
                          <a:solidFill>
                            <a:srgbClr val="699329"/>
                          </a:solidFill>
                        </a:rPr>
                        <a:t>Lair</a:t>
                      </a:r>
                      <a:endParaRPr lang="en-GB" sz="1800" i="1" dirty="0">
                        <a:solidFill>
                          <a:srgbClr val="699329"/>
                        </a:solidFill>
                      </a:endParaRPr>
                    </a:p>
                  </a:txBody>
                  <a:tcPr marL="91441" marR="91441" marT="45711" marB="45711">
                    <a:solidFill>
                      <a:srgbClr val="FFF1C9"/>
                    </a:solidFill>
                  </a:tcPr>
                </a:tc>
                <a:tc>
                  <a:txBody>
                    <a:bodyPr/>
                    <a:lstStyle/>
                    <a:p>
                      <a:r>
                        <a:rPr lang="en-GB" sz="1800" dirty="0">
                          <a:solidFill>
                            <a:prstClr val="black"/>
                          </a:solidFill>
                          <a:latin typeface="Twinkl" pitchFamily="50" charset="0"/>
                          <a:cs typeface="Arial" panose="020B0604020202020204" pitchFamily="34" charset="0"/>
                        </a:rPr>
                        <a:t>an underground hiding place</a:t>
                      </a:r>
                      <a:endParaRPr lang="en-GB" sz="1800" b="0" dirty="0"/>
                    </a:p>
                  </a:txBody>
                  <a:tcPr marL="91441" marR="91441" marT="45711" marB="45711">
                    <a:solidFill>
                      <a:srgbClr val="FFF1C9"/>
                    </a:solidFill>
                  </a:tcPr>
                </a:tc>
                <a:extLst>
                  <a:ext uri="{0D108BD9-81ED-4DB2-BD59-A6C34878D82A}">
                    <a16:rowId xmlns:a16="http://schemas.microsoft.com/office/drawing/2014/main" val="3539818715"/>
                  </a:ext>
                </a:extLst>
              </a:tr>
              <a:tr h="370769">
                <a:tc>
                  <a:txBody>
                    <a:bodyPr/>
                    <a:lstStyle/>
                    <a:p>
                      <a:r>
                        <a:rPr lang="en-GB" sz="1800" b="1" i="0" dirty="0">
                          <a:solidFill>
                            <a:srgbClr val="699329"/>
                          </a:solidFill>
                        </a:rPr>
                        <a:t>Manuscript</a:t>
                      </a:r>
                    </a:p>
                  </a:txBody>
                  <a:tcPr marL="91441" marR="91441" marT="45711" marB="45711">
                    <a:solidFill>
                      <a:srgbClr val="FDCF80"/>
                    </a:solidFill>
                  </a:tcPr>
                </a:tc>
                <a:tc>
                  <a:txBody>
                    <a:bodyPr/>
                    <a:lstStyle/>
                    <a:p>
                      <a:r>
                        <a:rPr lang="en-GB" sz="1800" b="0" i="0" kern="1200" dirty="0">
                          <a:solidFill>
                            <a:schemeClr val="dk1"/>
                          </a:solidFill>
                          <a:effectLst/>
                          <a:latin typeface="+mn-lt"/>
                          <a:ea typeface="+mn-ea"/>
                          <a:cs typeface="+mn-cs"/>
                        </a:rPr>
                        <a:t>an old handwritten book</a:t>
                      </a:r>
                      <a:endParaRPr lang="en-GB" sz="1800" b="0" dirty="0"/>
                    </a:p>
                  </a:txBody>
                  <a:tcPr marL="91441" marR="91441" marT="45711" marB="45711">
                    <a:solidFill>
                      <a:srgbClr val="FDCF80"/>
                    </a:solidFill>
                  </a:tcPr>
                </a:tc>
                <a:extLst>
                  <a:ext uri="{0D108BD9-81ED-4DB2-BD59-A6C34878D82A}">
                    <a16:rowId xmlns:a16="http://schemas.microsoft.com/office/drawing/2014/main" val="1437338668"/>
                  </a:ext>
                </a:extLst>
              </a:tr>
              <a:tr h="370769">
                <a:tc>
                  <a:txBody>
                    <a:bodyPr/>
                    <a:lstStyle/>
                    <a:p>
                      <a:r>
                        <a:rPr lang="en-GB" sz="1800" b="1" dirty="0">
                          <a:solidFill>
                            <a:srgbClr val="699329"/>
                          </a:solidFill>
                        </a:rPr>
                        <a:t>Mead hall</a:t>
                      </a:r>
                      <a:endParaRPr lang="en-GB" sz="1800" i="1" dirty="0">
                        <a:solidFill>
                          <a:srgbClr val="699329"/>
                        </a:solidFill>
                      </a:endParaRPr>
                    </a:p>
                  </a:txBody>
                  <a:tcPr marL="91441" marR="91441" marT="45711" marB="45711">
                    <a:solidFill>
                      <a:srgbClr val="FDCF80"/>
                    </a:solidFill>
                  </a:tcPr>
                </a:tc>
                <a:tc>
                  <a:txBody>
                    <a:bodyPr/>
                    <a:lstStyle/>
                    <a:p>
                      <a:r>
                        <a:rPr lang="en-GB" sz="1800" dirty="0">
                          <a:solidFill>
                            <a:prstClr val="black"/>
                          </a:solidFill>
                          <a:latin typeface="Twinkl" pitchFamily="50" charset="0"/>
                          <a:cs typeface="Arial" panose="020B0604020202020204" pitchFamily="34" charset="0"/>
                        </a:rPr>
                        <a:t>a large hall or palace for Scandinavian tribes</a:t>
                      </a:r>
                      <a:endParaRPr lang="en-GB" sz="1800" b="0" dirty="0"/>
                    </a:p>
                  </a:txBody>
                  <a:tcPr marL="91441" marR="91441" marT="45711" marB="45711">
                    <a:solidFill>
                      <a:srgbClr val="FDCF80"/>
                    </a:solidFill>
                  </a:tcPr>
                </a:tc>
                <a:extLst>
                  <a:ext uri="{0D108BD9-81ED-4DB2-BD59-A6C34878D82A}">
                    <a16:rowId xmlns:a16="http://schemas.microsoft.com/office/drawing/2014/main" val="1054798118"/>
                  </a:ext>
                </a:extLst>
              </a:tr>
            </a:tbl>
          </a:graphicData>
        </a:graphic>
      </p:graphicFrame>
      <p:sp>
        <p:nvSpPr>
          <p:cNvPr id="2" name="Rectangle 1">
            <a:hlinkClick r:id="rId2" action="ppaction://hlinksldjump"/>
          </p:cNvPr>
          <p:cNvSpPr/>
          <p:nvPr/>
        </p:nvSpPr>
        <p:spPr>
          <a:xfrm>
            <a:off x="2203451" y="1539875"/>
            <a:ext cx="1577975" cy="355600"/>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9">
            <a:hlinkClick r:id="rId3" action="ppaction://hlinksldjump"/>
          </p:cNvPr>
          <p:cNvSpPr/>
          <p:nvPr/>
        </p:nvSpPr>
        <p:spPr>
          <a:xfrm>
            <a:off x="2203451" y="1912938"/>
            <a:ext cx="1577975" cy="355600"/>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Rectangle 11">
            <a:hlinkClick r:id="rId4" action="ppaction://hlinksldjump"/>
          </p:cNvPr>
          <p:cNvSpPr/>
          <p:nvPr/>
        </p:nvSpPr>
        <p:spPr>
          <a:xfrm>
            <a:off x="2203451" y="2286000"/>
            <a:ext cx="1577975" cy="355600"/>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ectangle 12">
            <a:hlinkClick r:id="rId4" action="ppaction://hlinksldjump"/>
          </p:cNvPr>
          <p:cNvSpPr/>
          <p:nvPr/>
        </p:nvSpPr>
        <p:spPr>
          <a:xfrm>
            <a:off x="2203451" y="2649539"/>
            <a:ext cx="1577975" cy="357187"/>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ectangle 13">
            <a:hlinkClick r:id="rId2" action="ppaction://hlinksldjump"/>
          </p:cNvPr>
          <p:cNvSpPr/>
          <p:nvPr/>
        </p:nvSpPr>
        <p:spPr>
          <a:xfrm>
            <a:off x="2203451" y="3022600"/>
            <a:ext cx="1577975" cy="3571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Rectangle 14">
            <a:hlinkClick r:id="rId5" action="ppaction://hlinksldjump"/>
          </p:cNvPr>
          <p:cNvSpPr/>
          <p:nvPr/>
        </p:nvSpPr>
        <p:spPr>
          <a:xfrm>
            <a:off x="2203451" y="3395664"/>
            <a:ext cx="1577975" cy="357187"/>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Rectangle 15">
            <a:hlinkClick r:id="rId6" action="ppaction://hlinksldjump"/>
          </p:cNvPr>
          <p:cNvSpPr/>
          <p:nvPr/>
        </p:nvSpPr>
        <p:spPr>
          <a:xfrm>
            <a:off x="2203451" y="3768725"/>
            <a:ext cx="1577975" cy="3571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ectangle 16">
            <a:hlinkClick r:id="rId7" action="ppaction://hlinksldjump"/>
          </p:cNvPr>
          <p:cNvSpPr/>
          <p:nvPr/>
        </p:nvSpPr>
        <p:spPr>
          <a:xfrm>
            <a:off x="2203451" y="4506913"/>
            <a:ext cx="1577975" cy="355600"/>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Arrow: Right 2">
            <a:hlinkClick r:id="rId8" action="ppaction://hlinksldjump"/>
          </p:cNvPr>
          <p:cNvSpPr/>
          <p:nvPr/>
        </p:nvSpPr>
        <p:spPr>
          <a:xfrm>
            <a:off x="9226550" y="5938839"/>
            <a:ext cx="762000" cy="377825"/>
          </a:xfrm>
          <a:prstGeom prst="rightArrow">
            <a:avLst/>
          </a:prstGeom>
          <a:solidFill>
            <a:srgbClr val="69932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ectangle 17">
            <a:hlinkClick r:id="rId9" action="ppaction://hlinksldjump"/>
          </p:cNvPr>
          <p:cNvSpPr/>
          <p:nvPr/>
        </p:nvSpPr>
        <p:spPr>
          <a:xfrm>
            <a:off x="2211389" y="4149725"/>
            <a:ext cx="1577975" cy="3571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17280791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know what the story of ‘Beowulf’ is about and to put it in chronological order</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Use the 2 star sheet.  </a:t>
            </a:r>
            <a:endParaRPr lang="en-GB" sz="3200" dirty="0"/>
          </a:p>
          <a:p>
            <a:endParaRPr lang="en-GB" sz="3200" dirty="0"/>
          </a:p>
        </p:txBody>
      </p:sp>
      <p:pic>
        <p:nvPicPr>
          <p:cNvPr id="4" name="Picture 3"/>
          <p:cNvPicPr>
            <a:picLocks noChangeAspect="1"/>
          </p:cNvPicPr>
          <p:nvPr/>
        </p:nvPicPr>
        <p:blipFill>
          <a:blip r:embed="rId2"/>
          <a:stretch>
            <a:fillRect/>
          </a:stretch>
        </p:blipFill>
        <p:spPr>
          <a:xfrm>
            <a:off x="838200" y="3188017"/>
            <a:ext cx="8092440" cy="2988946"/>
          </a:xfrm>
          <a:prstGeom prst="rect">
            <a:avLst/>
          </a:prstGeom>
        </p:spPr>
      </p:pic>
    </p:spTree>
    <p:extLst>
      <p:ext uri="{BB962C8B-B14F-4D97-AF65-F5344CB8AC3E}">
        <p14:creationId xmlns:p14="http://schemas.microsoft.com/office/powerpoint/2010/main" val="31985928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LO: To know what the story of ‘Beowulf’ is about and to put it in chronological order</a:t>
            </a:r>
            <a:endParaRPr lang="en-GB" dirty="0"/>
          </a:p>
        </p:txBody>
      </p:sp>
      <p:sp>
        <p:nvSpPr>
          <p:cNvPr id="3" name="Content Placeholder 2"/>
          <p:cNvSpPr>
            <a:spLocks noGrp="1"/>
          </p:cNvSpPr>
          <p:nvPr>
            <p:ph idx="1"/>
          </p:nvPr>
        </p:nvSpPr>
        <p:spPr/>
        <p:txBody>
          <a:bodyPr>
            <a:normAutofit/>
          </a:bodyPr>
          <a:lstStyle/>
          <a:p>
            <a:r>
              <a:rPr lang="en-GB" sz="3200" dirty="0" smtClean="0"/>
              <a:t>Let is go through the events.</a:t>
            </a:r>
          </a:p>
          <a:p>
            <a:r>
              <a:rPr lang="en-GB" sz="3200" dirty="0" smtClean="0"/>
              <a:t>What extra information did you put about each event?</a:t>
            </a:r>
            <a:endParaRPr lang="en-GB" sz="3200" dirty="0"/>
          </a:p>
        </p:txBody>
      </p:sp>
    </p:spTree>
    <p:extLst>
      <p:ext uri="{BB962C8B-B14F-4D97-AF65-F5344CB8AC3E}">
        <p14:creationId xmlns:p14="http://schemas.microsoft.com/office/powerpoint/2010/main" val="20291794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Reading Comprehension</a:t>
            </a:r>
            <a:endParaRPr lang="en-GB" dirty="0"/>
          </a:p>
        </p:txBody>
      </p:sp>
      <p:sp>
        <p:nvSpPr>
          <p:cNvPr id="5" name="Subtitle 4"/>
          <p:cNvSpPr>
            <a:spLocks noGrp="1"/>
          </p:cNvSpPr>
          <p:nvPr>
            <p:ph type="subTitle" idx="1"/>
          </p:nvPr>
        </p:nvSpPr>
        <p:spPr/>
        <p:txBody>
          <a:bodyPr/>
          <a:lstStyle/>
          <a:p>
            <a:r>
              <a:rPr lang="en-GB" dirty="0" smtClean="0"/>
              <a:t>LO: To answer questions about the epic poem ‘Beowulf’</a:t>
            </a:r>
            <a:endParaRPr lang="en-GB" dirty="0"/>
          </a:p>
        </p:txBody>
      </p:sp>
    </p:spTree>
    <p:extLst>
      <p:ext uri="{BB962C8B-B14F-4D97-AF65-F5344CB8AC3E}">
        <p14:creationId xmlns:p14="http://schemas.microsoft.com/office/powerpoint/2010/main" val="964206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1600200" y="2082006"/>
            <a:ext cx="8991600" cy="3838575"/>
          </a:xfrm>
          <a:prstGeom prst="rect">
            <a:avLst/>
          </a:prstGeom>
        </p:spPr>
      </p:pic>
    </p:spTree>
    <p:extLst>
      <p:ext uri="{BB962C8B-B14F-4D97-AF65-F5344CB8AC3E}">
        <p14:creationId xmlns:p14="http://schemas.microsoft.com/office/powerpoint/2010/main" val="7693625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2100262" y="2291556"/>
            <a:ext cx="7991475" cy="3419475"/>
          </a:xfrm>
          <a:prstGeom prst="rect">
            <a:avLst/>
          </a:prstGeom>
        </p:spPr>
      </p:pic>
    </p:spTree>
    <p:extLst>
      <p:ext uri="{BB962C8B-B14F-4D97-AF65-F5344CB8AC3E}">
        <p14:creationId xmlns:p14="http://schemas.microsoft.com/office/powerpoint/2010/main" val="22632362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1691640" y="1825625"/>
            <a:ext cx="8153734" cy="4351338"/>
          </a:xfrm>
          <a:prstGeom prst="rect">
            <a:avLst/>
          </a:prstGeom>
        </p:spPr>
      </p:pic>
    </p:spTree>
    <p:extLst>
      <p:ext uri="{BB962C8B-B14F-4D97-AF65-F5344CB8AC3E}">
        <p14:creationId xmlns:p14="http://schemas.microsoft.com/office/powerpoint/2010/main" val="23716892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2774612" y="1825625"/>
            <a:ext cx="6642776" cy="4351338"/>
          </a:xfrm>
          <a:prstGeom prst="rect">
            <a:avLst/>
          </a:prstGeom>
        </p:spPr>
      </p:pic>
    </p:spTree>
    <p:extLst>
      <p:ext uri="{BB962C8B-B14F-4D97-AF65-F5344CB8AC3E}">
        <p14:creationId xmlns:p14="http://schemas.microsoft.com/office/powerpoint/2010/main" val="22107192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2152650" y="2062956"/>
            <a:ext cx="7886700" cy="3876675"/>
          </a:xfrm>
          <a:prstGeom prst="rect">
            <a:avLst/>
          </a:prstGeom>
        </p:spPr>
      </p:pic>
    </p:spTree>
    <p:extLst>
      <p:ext uri="{BB962C8B-B14F-4D97-AF65-F5344CB8AC3E}">
        <p14:creationId xmlns:p14="http://schemas.microsoft.com/office/powerpoint/2010/main" val="11339227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4" name="Content Placeholder 3"/>
          <p:cNvPicPr>
            <a:picLocks noGrp="1" noChangeAspect="1"/>
          </p:cNvPicPr>
          <p:nvPr>
            <p:ph idx="1"/>
          </p:nvPr>
        </p:nvPicPr>
        <p:blipFill>
          <a:blip r:embed="rId2"/>
          <a:stretch>
            <a:fillRect/>
          </a:stretch>
        </p:blipFill>
        <p:spPr>
          <a:xfrm>
            <a:off x="1962150" y="2691606"/>
            <a:ext cx="8267700" cy="2619375"/>
          </a:xfrm>
          <a:prstGeom prst="rect">
            <a:avLst/>
          </a:prstGeom>
        </p:spPr>
      </p:pic>
    </p:spTree>
    <p:extLst>
      <p:ext uri="{BB962C8B-B14F-4D97-AF65-F5344CB8AC3E}">
        <p14:creationId xmlns:p14="http://schemas.microsoft.com/office/powerpoint/2010/main" val="299711601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6" name="Content Placeholder 5"/>
          <p:cNvPicPr>
            <a:picLocks noGrp="1" noChangeAspect="1"/>
          </p:cNvPicPr>
          <p:nvPr>
            <p:ph sz="half" idx="1"/>
          </p:nvPr>
        </p:nvPicPr>
        <p:blipFill>
          <a:blip r:embed="rId2"/>
          <a:stretch>
            <a:fillRect/>
          </a:stretch>
        </p:blipFill>
        <p:spPr>
          <a:xfrm>
            <a:off x="0" y="1996440"/>
            <a:ext cx="6019800" cy="4180523"/>
          </a:xfrm>
          <a:prstGeom prst="rect">
            <a:avLst/>
          </a:prstGeom>
        </p:spPr>
      </p:pic>
      <p:pic>
        <p:nvPicPr>
          <p:cNvPr id="7" name="Content Placeholder 6"/>
          <p:cNvPicPr>
            <a:picLocks noGrp="1" noChangeAspect="1"/>
          </p:cNvPicPr>
          <p:nvPr>
            <p:ph sz="half" idx="2"/>
          </p:nvPr>
        </p:nvPicPr>
        <p:blipFill>
          <a:blip r:embed="rId3"/>
          <a:stretch>
            <a:fillRect/>
          </a:stretch>
        </p:blipFill>
        <p:spPr>
          <a:xfrm>
            <a:off x="5455920" y="2712720"/>
            <a:ext cx="6537960" cy="1606559"/>
          </a:xfrm>
          <a:prstGeom prst="rect">
            <a:avLst/>
          </a:prstGeom>
        </p:spPr>
      </p:pic>
    </p:spTree>
    <p:extLst>
      <p:ext uri="{BB962C8B-B14F-4D97-AF65-F5344CB8AC3E}">
        <p14:creationId xmlns:p14="http://schemas.microsoft.com/office/powerpoint/2010/main" val="154559751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6" name="Content Placeholder 5"/>
          <p:cNvPicPr>
            <a:picLocks noGrp="1" noChangeAspect="1"/>
          </p:cNvPicPr>
          <p:nvPr>
            <p:ph sz="half" idx="1"/>
          </p:nvPr>
        </p:nvPicPr>
        <p:blipFill>
          <a:blip r:embed="rId2"/>
          <a:stretch>
            <a:fillRect/>
          </a:stretch>
        </p:blipFill>
        <p:spPr>
          <a:xfrm>
            <a:off x="0" y="1996440"/>
            <a:ext cx="6019800" cy="4180523"/>
          </a:xfrm>
          <a:prstGeom prst="rect">
            <a:avLst/>
          </a:prstGeom>
        </p:spPr>
      </p:pic>
      <p:pic>
        <p:nvPicPr>
          <p:cNvPr id="7" name="Content Placeholder 6"/>
          <p:cNvPicPr>
            <a:picLocks noGrp="1" noChangeAspect="1"/>
          </p:cNvPicPr>
          <p:nvPr>
            <p:ph sz="half" idx="2"/>
          </p:nvPr>
        </p:nvPicPr>
        <p:blipFill>
          <a:blip r:embed="rId3"/>
          <a:stretch>
            <a:fillRect/>
          </a:stretch>
        </p:blipFill>
        <p:spPr>
          <a:xfrm>
            <a:off x="5455920" y="2712720"/>
            <a:ext cx="6537960" cy="1606559"/>
          </a:xfrm>
          <a:prstGeom prst="rect">
            <a:avLst/>
          </a:prstGeom>
        </p:spPr>
      </p:pic>
      <p:pic>
        <p:nvPicPr>
          <p:cNvPr id="3" name="Picture 2"/>
          <p:cNvPicPr>
            <a:picLocks noChangeAspect="1"/>
          </p:cNvPicPr>
          <p:nvPr/>
        </p:nvPicPr>
        <p:blipFill>
          <a:blip r:embed="rId4"/>
          <a:stretch>
            <a:fillRect/>
          </a:stretch>
        </p:blipFill>
        <p:spPr>
          <a:xfrm>
            <a:off x="5676900" y="4535496"/>
            <a:ext cx="6096000" cy="1000125"/>
          </a:xfrm>
          <a:prstGeom prst="rect">
            <a:avLst/>
          </a:prstGeom>
        </p:spPr>
      </p:pic>
    </p:spTree>
    <p:extLst>
      <p:ext uri="{BB962C8B-B14F-4D97-AF65-F5344CB8AC3E}">
        <p14:creationId xmlns:p14="http://schemas.microsoft.com/office/powerpoint/2010/main" val="179267904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6" name="Content Placeholder 5"/>
          <p:cNvPicPr>
            <a:picLocks noGrp="1" noChangeAspect="1"/>
          </p:cNvPicPr>
          <p:nvPr>
            <p:ph sz="half" idx="1"/>
          </p:nvPr>
        </p:nvPicPr>
        <p:blipFill>
          <a:blip r:embed="rId2"/>
          <a:stretch>
            <a:fillRect/>
          </a:stretch>
        </p:blipFill>
        <p:spPr>
          <a:xfrm>
            <a:off x="457200" y="2434599"/>
            <a:ext cx="5181600" cy="2218990"/>
          </a:xfrm>
          <a:prstGeom prst="rect">
            <a:avLst/>
          </a:prstGeom>
        </p:spPr>
      </p:pic>
      <p:pic>
        <p:nvPicPr>
          <p:cNvPr id="7" name="Content Placeholder 6"/>
          <p:cNvPicPr>
            <a:picLocks noGrp="1" noChangeAspect="1"/>
          </p:cNvPicPr>
          <p:nvPr>
            <p:ph sz="half" idx="2"/>
          </p:nvPr>
        </p:nvPicPr>
        <p:blipFill>
          <a:blip r:embed="rId3"/>
          <a:stretch>
            <a:fillRect/>
          </a:stretch>
        </p:blipFill>
        <p:spPr>
          <a:xfrm>
            <a:off x="4724400" y="4791700"/>
            <a:ext cx="7223759" cy="1860584"/>
          </a:xfrm>
          <a:prstGeom prst="rect">
            <a:avLst/>
          </a:prstGeom>
        </p:spPr>
      </p:pic>
    </p:spTree>
    <p:extLst>
      <p:ext uri="{BB962C8B-B14F-4D97-AF65-F5344CB8AC3E}">
        <p14:creationId xmlns:p14="http://schemas.microsoft.com/office/powerpoint/2010/main" val="49198774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6" name="Content Placeholder 5"/>
          <p:cNvPicPr>
            <a:picLocks noGrp="1" noChangeAspect="1"/>
          </p:cNvPicPr>
          <p:nvPr>
            <p:ph sz="half" idx="1"/>
          </p:nvPr>
        </p:nvPicPr>
        <p:blipFill>
          <a:blip r:embed="rId2"/>
          <a:stretch>
            <a:fillRect/>
          </a:stretch>
        </p:blipFill>
        <p:spPr>
          <a:xfrm>
            <a:off x="381000" y="2327129"/>
            <a:ext cx="5181600" cy="2218990"/>
          </a:xfrm>
          <a:prstGeom prst="rect">
            <a:avLst/>
          </a:prstGeom>
        </p:spPr>
      </p:pic>
      <p:pic>
        <p:nvPicPr>
          <p:cNvPr id="7" name="Content Placeholder 6"/>
          <p:cNvPicPr>
            <a:picLocks noGrp="1" noChangeAspect="1"/>
          </p:cNvPicPr>
          <p:nvPr>
            <p:ph sz="half" idx="2"/>
          </p:nvPr>
        </p:nvPicPr>
        <p:blipFill>
          <a:blip r:embed="rId3"/>
          <a:stretch>
            <a:fillRect/>
          </a:stretch>
        </p:blipFill>
        <p:spPr>
          <a:xfrm>
            <a:off x="4724400" y="4791700"/>
            <a:ext cx="7223759" cy="1860584"/>
          </a:xfrm>
          <a:prstGeom prst="rect">
            <a:avLst/>
          </a:prstGeom>
        </p:spPr>
      </p:pic>
      <p:pic>
        <p:nvPicPr>
          <p:cNvPr id="3" name="Picture 2"/>
          <p:cNvPicPr>
            <a:picLocks noChangeAspect="1"/>
          </p:cNvPicPr>
          <p:nvPr/>
        </p:nvPicPr>
        <p:blipFill>
          <a:blip r:embed="rId4"/>
          <a:stretch>
            <a:fillRect/>
          </a:stretch>
        </p:blipFill>
        <p:spPr>
          <a:xfrm>
            <a:off x="4000500" y="1340426"/>
            <a:ext cx="8191500" cy="2218989"/>
          </a:xfrm>
          <a:prstGeom prst="rect">
            <a:avLst/>
          </a:prstGeom>
        </p:spPr>
      </p:pic>
    </p:spTree>
    <p:extLst>
      <p:ext uri="{BB962C8B-B14F-4D97-AF65-F5344CB8AC3E}">
        <p14:creationId xmlns:p14="http://schemas.microsoft.com/office/powerpoint/2010/main" val="175772813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304201"/>
            <a:ext cx="5181600" cy="3394185"/>
          </a:xfrm>
          <a:prstGeom prst="rect">
            <a:avLst/>
          </a:prstGeom>
        </p:spPr>
      </p:pic>
      <p:pic>
        <p:nvPicPr>
          <p:cNvPr id="7" name="Content Placeholder 6"/>
          <p:cNvPicPr>
            <a:picLocks noGrp="1" noChangeAspect="1"/>
          </p:cNvPicPr>
          <p:nvPr>
            <p:ph sz="half" idx="2"/>
          </p:nvPr>
        </p:nvPicPr>
        <p:blipFill>
          <a:blip r:embed="rId3"/>
          <a:stretch>
            <a:fillRect/>
          </a:stretch>
        </p:blipFill>
        <p:spPr>
          <a:xfrm>
            <a:off x="3825240" y="1488584"/>
            <a:ext cx="7528560" cy="1478690"/>
          </a:xfrm>
          <a:prstGeom prst="rect">
            <a:avLst/>
          </a:prstGeom>
        </p:spPr>
      </p:pic>
    </p:spTree>
    <p:extLst>
      <p:ext uri="{BB962C8B-B14F-4D97-AF65-F5344CB8AC3E}">
        <p14:creationId xmlns:p14="http://schemas.microsoft.com/office/powerpoint/2010/main" val="388273280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answer questions about the epic poem ‘Beowulf’</a:t>
            </a:r>
            <a:endParaRPr lang="en-GB" dirty="0"/>
          </a:p>
        </p:txBody>
      </p:sp>
      <p:pic>
        <p:nvPicPr>
          <p:cNvPr id="6" name="Content Placeholder 5"/>
          <p:cNvPicPr>
            <a:picLocks noGrp="1" noChangeAspect="1"/>
          </p:cNvPicPr>
          <p:nvPr>
            <p:ph sz="half" idx="1"/>
          </p:nvPr>
        </p:nvPicPr>
        <p:blipFill>
          <a:blip r:embed="rId2"/>
          <a:stretch>
            <a:fillRect/>
          </a:stretch>
        </p:blipFill>
        <p:spPr>
          <a:xfrm>
            <a:off x="838200" y="2304201"/>
            <a:ext cx="5181600" cy="3394185"/>
          </a:xfrm>
          <a:prstGeom prst="rect">
            <a:avLst/>
          </a:prstGeom>
        </p:spPr>
      </p:pic>
      <p:pic>
        <p:nvPicPr>
          <p:cNvPr id="7" name="Content Placeholder 6"/>
          <p:cNvPicPr>
            <a:picLocks noGrp="1" noChangeAspect="1"/>
          </p:cNvPicPr>
          <p:nvPr>
            <p:ph sz="half" idx="2"/>
          </p:nvPr>
        </p:nvPicPr>
        <p:blipFill>
          <a:blip r:embed="rId3"/>
          <a:stretch>
            <a:fillRect/>
          </a:stretch>
        </p:blipFill>
        <p:spPr>
          <a:xfrm>
            <a:off x="3825240" y="1488584"/>
            <a:ext cx="7528560" cy="1478690"/>
          </a:xfrm>
          <a:prstGeom prst="rect">
            <a:avLst/>
          </a:prstGeom>
        </p:spPr>
      </p:pic>
      <p:pic>
        <p:nvPicPr>
          <p:cNvPr id="3" name="Picture 2"/>
          <p:cNvPicPr>
            <a:picLocks noChangeAspect="1"/>
          </p:cNvPicPr>
          <p:nvPr/>
        </p:nvPicPr>
        <p:blipFill>
          <a:blip r:embed="rId4"/>
          <a:stretch>
            <a:fillRect/>
          </a:stretch>
        </p:blipFill>
        <p:spPr>
          <a:xfrm>
            <a:off x="3222307" y="3580787"/>
            <a:ext cx="8734425" cy="1562100"/>
          </a:xfrm>
          <a:prstGeom prst="rect">
            <a:avLst/>
          </a:prstGeom>
        </p:spPr>
      </p:pic>
    </p:spTree>
    <p:extLst>
      <p:ext uri="{BB962C8B-B14F-4D97-AF65-F5344CB8AC3E}">
        <p14:creationId xmlns:p14="http://schemas.microsoft.com/office/powerpoint/2010/main" val="160763083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048000" y="323596"/>
            <a:ext cx="7934960" cy="4077208"/>
          </a:xfrm>
          <a:prstGeom prst="cloudCallout">
            <a:avLst>
              <a:gd name="adj1" fmla="val -41995"/>
              <a:gd name="adj2" fmla="val 56384"/>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diplomacy</a:t>
            </a:r>
            <a:endParaRPr lang="en-US" sz="8200" dirty="0">
              <a:solidFill>
                <a:schemeClr val="tx1"/>
              </a:solidFill>
              <a:cs typeface="Calibri"/>
            </a:endParaRPr>
          </a:p>
        </p:txBody>
      </p:sp>
    </p:spTree>
    <p:extLst>
      <p:ext uri="{BB962C8B-B14F-4D97-AF65-F5344CB8AC3E}">
        <p14:creationId xmlns:p14="http://schemas.microsoft.com/office/powerpoint/2010/main" val="145537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diplomacy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“I need to handle this delicate situation with my expert tact and </a:t>
            </a:r>
            <a:r>
              <a:rPr lang="en-US" sz="6000" dirty="0" smtClean="0">
                <a:solidFill>
                  <a:srgbClr val="FF0000"/>
                </a:solidFill>
                <a:cs typeface="Calibri"/>
              </a:rPr>
              <a:t>diplomacy</a:t>
            </a:r>
            <a:r>
              <a:rPr lang="en-US" sz="6000" dirty="0" smtClean="0">
                <a:cs typeface="Calibri"/>
              </a:rPr>
              <a:t>.”</a:t>
            </a:r>
            <a:endParaRPr lang="en-US" sz="6000" dirty="0">
              <a:solidFill>
                <a:srgbClr val="FF0000"/>
              </a:solidFill>
              <a:cs typeface="Calibri"/>
            </a:endParaRPr>
          </a:p>
        </p:txBody>
      </p:sp>
      <p:sp>
        <p:nvSpPr>
          <p:cNvPr id="4" name="Cloud Callout 3"/>
          <p:cNvSpPr/>
          <p:nvPr/>
        </p:nvSpPr>
        <p:spPr>
          <a:xfrm>
            <a:off x="419331" y="716743"/>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404702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diplomacy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4126362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diplomacy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6000" dirty="0" smtClean="0">
                <a:cs typeface="Calibri"/>
              </a:rPr>
              <a:t>Noun. the </a:t>
            </a:r>
            <a:r>
              <a:rPr lang="en-GB" sz="6000" dirty="0">
                <a:cs typeface="Calibri"/>
              </a:rPr>
              <a:t>management of relationships between </a:t>
            </a:r>
            <a:r>
              <a:rPr lang="en-GB" sz="6000" dirty="0" smtClean="0">
                <a:cs typeface="Calibri"/>
              </a:rPr>
              <a:t>countries or </a:t>
            </a:r>
            <a:r>
              <a:rPr lang="en-GB" sz="6000" dirty="0">
                <a:cs typeface="Calibri"/>
              </a:rPr>
              <a:t>the skill in dealing with people without offending or upsetting </a:t>
            </a:r>
            <a:r>
              <a:rPr lang="en-GB" sz="6000" dirty="0" smtClean="0">
                <a:cs typeface="Calibri"/>
              </a:rPr>
              <a:t>them.</a:t>
            </a:r>
            <a:endParaRPr lang="en-GB" sz="6000" dirty="0">
              <a:cs typeface="Calibri"/>
            </a:endParaRPr>
          </a:p>
        </p:txBody>
      </p:sp>
    </p:spTree>
    <p:extLst>
      <p:ext uri="{BB962C8B-B14F-4D97-AF65-F5344CB8AC3E}">
        <p14:creationId xmlns:p14="http://schemas.microsoft.com/office/powerpoint/2010/main" val="323724216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diplomacy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lnSpcReduction="10000"/>
          </a:bodyPr>
          <a:lstStyle/>
          <a:p>
            <a:pPr marL="0" indent="0" algn="ctr">
              <a:buNone/>
            </a:pPr>
            <a:r>
              <a:rPr lang="en-GB" sz="4000" dirty="0" smtClean="0">
                <a:solidFill>
                  <a:srgbClr val="FF0000"/>
                </a:solidFill>
                <a:cs typeface="Calibri"/>
              </a:rPr>
              <a:t>Diplomacy</a:t>
            </a:r>
            <a:r>
              <a:rPr lang="en-GB" sz="4000" dirty="0" smtClean="0">
                <a:cs typeface="Calibri"/>
              </a:rPr>
              <a:t> </a:t>
            </a:r>
            <a:r>
              <a:rPr lang="en-GB" sz="4000" dirty="0">
                <a:cs typeface="Calibri"/>
              </a:rPr>
              <a:t>has so far failed to bring an end to the </a:t>
            </a:r>
            <a:r>
              <a:rPr lang="en-GB" sz="4000" dirty="0" smtClean="0">
                <a:cs typeface="Calibri"/>
              </a:rPr>
              <a:t>fighting.</a:t>
            </a:r>
          </a:p>
          <a:p>
            <a:pPr marL="0" indent="0" algn="ctr">
              <a:buNone/>
            </a:pPr>
            <a:endParaRPr lang="en-GB" sz="4000" dirty="0">
              <a:cs typeface="Calibri"/>
            </a:endParaRPr>
          </a:p>
          <a:p>
            <a:pPr marL="0" indent="0" algn="ctr">
              <a:buNone/>
            </a:pPr>
            <a:r>
              <a:rPr lang="en-GB" sz="4000" dirty="0">
                <a:cs typeface="Calibri"/>
              </a:rPr>
              <a:t>It took all her tact and </a:t>
            </a:r>
            <a:r>
              <a:rPr lang="en-GB" sz="4000" dirty="0">
                <a:solidFill>
                  <a:srgbClr val="FF0000"/>
                </a:solidFill>
                <a:cs typeface="Calibri"/>
              </a:rPr>
              <a:t>diplomacy</a:t>
            </a:r>
            <a:r>
              <a:rPr lang="en-GB" sz="4000" dirty="0">
                <a:cs typeface="Calibri"/>
              </a:rPr>
              <a:t> to persuade him not to </a:t>
            </a:r>
            <a:r>
              <a:rPr lang="en-GB" sz="4000" dirty="0" smtClean="0">
                <a:cs typeface="Calibri"/>
              </a:rPr>
              <a:t>resign.</a:t>
            </a:r>
          </a:p>
          <a:p>
            <a:pPr marL="0" indent="0" algn="ctr">
              <a:buNone/>
            </a:pPr>
            <a:endParaRPr lang="en-GB" sz="4000" dirty="0">
              <a:cs typeface="Calibri"/>
            </a:endParaRPr>
          </a:p>
          <a:p>
            <a:pPr marL="0" indent="0" algn="ctr">
              <a:buNone/>
            </a:pPr>
            <a:r>
              <a:rPr lang="en-GB" sz="4000" dirty="0" smtClean="0">
                <a:solidFill>
                  <a:srgbClr val="FF0000"/>
                </a:solidFill>
                <a:cs typeface="Calibri"/>
              </a:rPr>
              <a:t>Diplomacy</a:t>
            </a:r>
            <a:r>
              <a:rPr lang="en-GB" sz="4000" dirty="0" smtClean="0">
                <a:cs typeface="Calibri"/>
              </a:rPr>
              <a:t> is not Miss Davison’s strong point.</a:t>
            </a:r>
            <a:endParaRPr lang="en-US" sz="4000" dirty="0">
              <a:cs typeface="Calibri"/>
            </a:endParaRPr>
          </a:p>
        </p:txBody>
      </p:sp>
    </p:spTree>
    <p:extLst>
      <p:ext uri="{BB962C8B-B14F-4D97-AF65-F5344CB8AC3E}">
        <p14:creationId xmlns:p14="http://schemas.microsoft.com/office/powerpoint/2010/main" val="6293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diplomacy</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a:cs typeface="Calibri"/>
              </a:rPr>
              <a:t>Say </a:t>
            </a:r>
            <a:r>
              <a:rPr lang="en-US" sz="4000" dirty="0" smtClean="0">
                <a:solidFill>
                  <a:srgbClr val="FF0000"/>
                </a:solidFill>
                <a:cs typeface="Calibri"/>
              </a:rPr>
              <a:t>diplomacy  </a:t>
            </a:r>
            <a:r>
              <a:rPr lang="en-US" sz="4000" dirty="0">
                <a:cs typeface="Calibri"/>
              </a:rPr>
              <a:t>if you </a:t>
            </a:r>
            <a:r>
              <a:rPr lang="en-US" sz="4000" dirty="0" smtClean="0">
                <a:cs typeface="Calibri"/>
              </a:rPr>
              <a:t>see someone dealing with people without upsetting them or managing relationships between countries. </a:t>
            </a:r>
          </a:p>
          <a:p>
            <a:pPr marL="0" indent="0" algn="ctr">
              <a:buNone/>
            </a:pPr>
            <a:endParaRPr lang="en-US" sz="4000" dirty="0">
              <a:cs typeface="Calibri"/>
            </a:endParaRPr>
          </a:p>
        </p:txBody>
      </p:sp>
      <p:pic>
        <p:nvPicPr>
          <p:cNvPr id="5" name="Picture 4"/>
          <p:cNvPicPr>
            <a:picLocks noChangeAspect="1"/>
          </p:cNvPicPr>
          <p:nvPr/>
        </p:nvPicPr>
        <p:blipFill>
          <a:blip r:embed="rId2"/>
          <a:stretch>
            <a:fillRect/>
          </a:stretch>
        </p:blipFill>
        <p:spPr>
          <a:xfrm>
            <a:off x="285403" y="3697895"/>
            <a:ext cx="3367174" cy="1683587"/>
          </a:xfrm>
          <a:prstGeom prst="rect">
            <a:avLst/>
          </a:prstGeom>
        </p:spPr>
      </p:pic>
      <p:pic>
        <p:nvPicPr>
          <p:cNvPr id="6" name="Picture 5"/>
          <p:cNvPicPr>
            <a:picLocks noChangeAspect="1"/>
          </p:cNvPicPr>
          <p:nvPr/>
        </p:nvPicPr>
        <p:blipFill>
          <a:blip r:embed="rId3"/>
          <a:stretch>
            <a:fillRect/>
          </a:stretch>
        </p:blipFill>
        <p:spPr>
          <a:xfrm>
            <a:off x="4115781" y="3697895"/>
            <a:ext cx="3168506" cy="2112338"/>
          </a:xfrm>
          <a:prstGeom prst="rect">
            <a:avLst/>
          </a:prstGeom>
        </p:spPr>
      </p:pic>
      <p:pic>
        <p:nvPicPr>
          <p:cNvPr id="7" name="Picture 6"/>
          <p:cNvPicPr>
            <a:picLocks noChangeAspect="1"/>
          </p:cNvPicPr>
          <p:nvPr/>
        </p:nvPicPr>
        <p:blipFill>
          <a:blip r:embed="rId4"/>
          <a:stretch>
            <a:fillRect/>
          </a:stretch>
        </p:blipFill>
        <p:spPr>
          <a:xfrm>
            <a:off x="8032086" y="3841114"/>
            <a:ext cx="2619375" cy="1743075"/>
          </a:xfrm>
          <a:prstGeom prst="rect">
            <a:avLst/>
          </a:prstGeom>
        </p:spPr>
      </p:pic>
    </p:spTree>
    <p:extLst>
      <p:ext uri="{BB962C8B-B14F-4D97-AF65-F5344CB8AC3E}">
        <p14:creationId xmlns:p14="http://schemas.microsoft.com/office/powerpoint/2010/main" val="335387999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diplomacy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232804816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diplomacy</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r>
              <a:rPr lang="en-GB" sz="6000" dirty="0" smtClean="0">
                <a:cs typeface="Calibri"/>
              </a:rPr>
              <a:t>Noun. the </a:t>
            </a:r>
            <a:r>
              <a:rPr lang="en-GB" sz="6000" dirty="0">
                <a:cs typeface="Calibri"/>
              </a:rPr>
              <a:t>management of relationships between </a:t>
            </a:r>
            <a:r>
              <a:rPr lang="en-GB" sz="6000" dirty="0" smtClean="0">
                <a:cs typeface="Calibri"/>
              </a:rPr>
              <a:t>countries or </a:t>
            </a:r>
            <a:r>
              <a:rPr lang="en-GB" sz="6000" dirty="0">
                <a:cs typeface="Calibri"/>
              </a:rPr>
              <a:t>the skill in dealing with people without offending or upsetting </a:t>
            </a:r>
            <a:r>
              <a:rPr lang="en-GB" sz="6000" dirty="0" smtClean="0">
                <a:cs typeface="Calibri"/>
              </a:rPr>
              <a:t>them.</a:t>
            </a:r>
            <a:endParaRPr lang="en-GB" sz="6000" dirty="0">
              <a:cs typeface="Calibri"/>
            </a:endParaRPr>
          </a:p>
        </p:txBody>
      </p:sp>
    </p:spTree>
    <p:extLst>
      <p:ext uri="{BB962C8B-B14F-4D97-AF65-F5344CB8AC3E}">
        <p14:creationId xmlns:p14="http://schemas.microsoft.com/office/powerpoint/2010/main" val="377523480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15200412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PSHE</a:t>
            </a:r>
            <a:endParaRPr lang="en-GB" dirty="0"/>
          </a:p>
        </p:txBody>
      </p:sp>
      <p:sp>
        <p:nvSpPr>
          <p:cNvPr id="3" name="Subtitle 2"/>
          <p:cNvSpPr>
            <a:spLocks noGrp="1"/>
          </p:cNvSpPr>
          <p:nvPr>
            <p:ph type="subTitle" idx="1"/>
          </p:nvPr>
        </p:nvSpPr>
        <p:spPr/>
        <p:txBody>
          <a:bodyPr/>
          <a:lstStyle/>
          <a:p>
            <a:r>
              <a:rPr lang="en-GB" dirty="0" smtClean="0"/>
              <a:t>Internet Safety Week</a:t>
            </a:r>
            <a:endParaRPr lang="en-GB" dirty="0"/>
          </a:p>
        </p:txBody>
      </p:sp>
    </p:spTree>
    <p:extLst>
      <p:ext uri="{BB962C8B-B14F-4D97-AF65-F5344CB8AC3E}">
        <p14:creationId xmlns:p14="http://schemas.microsoft.com/office/powerpoint/2010/main" val="410566167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Internet Safety</a:t>
            </a:r>
            <a:endParaRPr lang="en-GB" dirty="0"/>
          </a:p>
        </p:txBody>
      </p:sp>
      <p:sp>
        <p:nvSpPr>
          <p:cNvPr id="3" name="Subtitle 2"/>
          <p:cNvSpPr>
            <a:spLocks noGrp="1"/>
          </p:cNvSpPr>
          <p:nvPr>
            <p:ph type="subTitle" idx="1"/>
          </p:nvPr>
        </p:nvSpPr>
        <p:spPr/>
        <p:txBody>
          <a:bodyPr/>
          <a:lstStyle/>
          <a:p>
            <a:r>
              <a:rPr lang="en-GB" dirty="0" smtClean="0"/>
              <a:t>Spring 1 Week 5</a:t>
            </a:r>
            <a:endParaRPr lang="en-GB" dirty="0"/>
          </a:p>
        </p:txBody>
      </p:sp>
      <p:pic>
        <p:nvPicPr>
          <p:cNvPr id="5" name="Picture 4"/>
          <p:cNvPicPr>
            <a:picLocks noChangeAspect="1"/>
          </p:cNvPicPr>
          <p:nvPr/>
        </p:nvPicPr>
        <p:blipFill>
          <a:blip r:embed="rId2"/>
          <a:stretch>
            <a:fillRect/>
          </a:stretch>
        </p:blipFill>
        <p:spPr>
          <a:xfrm>
            <a:off x="3933825" y="4070032"/>
            <a:ext cx="4324350" cy="1552575"/>
          </a:xfrm>
          <a:prstGeom prst="rect">
            <a:avLst/>
          </a:prstGeom>
        </p:spPr>
      </p:pic>
    </p:spTree>
    <p:extLst>
      <p:ext uri="{BB962C8B-B14F-4D97-AF65-F5344CB8AC3E}">
        <p14:creationId xmlns:p14="http://schemas.microsoft.com/office/powerpoint/2010/main" val="9038090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Introduction</a:t>
            </a:r>
            <a:endParaRPr lang="en-GB" dirty="0"/>
          </a:p>
        </p:txBody>
      </p:sp>
      <p:sp>
        <p:nvSpPr>
          <p:cNvPr id="6" name="Subtitle 5"/>
          <p:cNvSpPr>
            <a:spLocks noGrp="1"/>
          </p:cNvSpPr>
          <p:nvPr>
            <p:ph type="subTitle" idx="1"/>
          </p:nvPr>
        </p:nvSpPr>
        <p:spPr/>
        <p:txBody>
          <a:bodyPr/>
          <a:lstStyle/>
          <a:p>
            <a:r>
              <a:rPr lang="en-GB" dirty="0" smtClean="0"/>
              <a:t>Assembly</a:t>
            </a:r>
            <a:endParaRPr lang="en-GB" dirty="0"/>
          </a:p>
        </p:txBody>
      </p:sp>
      <p:pic>
        <p:nvPicPr>
          <p:cNvPr id="4" name="Picture 3"/>
          <p:cNvPicPr>
            <a:picLocks noChangeAspect="1"/>
          </p:cNvPicPr>
          <p:nvPr/>
        </p:nvPicPr>
        <p:blipFill>
          <a:blip r:embed="rId2"/>
          <a:stretch>
            <a:fillRect/>
          </a:stretch>
        </p:blipFill>
        <p:spPr>
          <a:xfrm>
            <a:off x="4053840" y="4000976"/>
            <a:ext cx="4305300" cy="1774984"/>
          </a:xfrm>
          <a:prstGeom prst="rect">
            <a:avLst/>
          </a:prstGeom>
        </p:spPr>
      </p:pic>
    </p:spTree>
    <p:extLst>
      <p:ext uri="{BB962C8B-B14F-4D97-AF65-F5344CB8AC3E}">
        <p14:creationId xmlns:p14="http://schemas.microsoft.com/office/powerpoint/2010/main" val="189417089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548640" y="365125"/>
            <a:ext cx="11353800" cy="5944235"/>
          </a:xfrm>
          <a:prstGeom prst="rect">
            <a:avLst/>
          </a:prstGeom>
        </p:spPr>
      </p:pic>
    </p:spTree>
    <p:extLst>
      <p:ext uri="{BB962C8B-B14F-4D97-AF65-F5344CB8AC3E}">
        <p14:creationId xmlns:p14="http://schemas.microsoft.com/office/powerpoint/2010/main" val="351118034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1"/>
          </p:nvPr>
        </p:nvPicPr>
        <p:blipFill>
          <a:blip r:embed="rId2"/>
          <a:stretch>
            <a:fillRect/>
          </a:stretch>
        </p:blipFill>
        <p:spPr>
          <a:xfrm>
            <a:off x="838200" y="1996440"/>
            <a:ext cx="5181600" cy="4180523"/>
          </a:xfrm>
          <a:prstGeom prst="rect">
            <a:avLst/>
          </a:prstGeom>
        </p:spPr>
      </p:pic>
      <p:sp>
        <p:nvSpPr>
          <p:cNvPr id="7" name="Content Placeholder 6"/>
          <p:cNvSpPr>
            <a:spLocks noGrp="1"/>
          </p:cNvSpPr>
          <p:nvPr>
            <p:ph sz="half" idx="2"/>
          </p:nvPr>
        </p:nvSpPr>
        <p:spPr/>
        <p:txBody>
          <a:bodyPr/>
          <a:lstStyle/>
          <a:p>
            <a:r>
              <a:rPr lang="en-GB" dirty="0" smtClean="0"/>
              <a:t>Tuesday 9</a:t>
            </a:r>
            <a:r>
              <a:rPr lang="en-GB" baseline="30000" dirty="0" smtClean="0"/>
              <a:t>th</a:t>
            </a:r>
            <a:r>
              <a:rPr lang="en-GB" dirty="0" smtClean="0"/>
              <a:t> February is Safer Internet Day! </a:t>
            </a:r>
            <a:r>
              <a:rPr lang="en-GB" dirty="0"/>
              <a:t>A</a:t>
            </a:r>
            <a:r>
              <a:rPr lang="en-GB" dirty="0" smtClean="0"/>
              <a:t> day celebrated across the globe in over 170 countries, with thousands of children joining in across the UK.</a:t>
            </a:r>
          </a:p>
          <a:p>
            <a:r>
              <a:rPr lang="en-GB" dirty="0" smtClean="0"/>
              <a:t>It’s a day when we celebrate all the great things about being online and remind ourselves how we can stay safe.</a:t>
            </a:r>
          </a:p>
          <a:p>
            <a:endParaRPr lang="en-GB" dirty="0"/>
          </a:p>
        </p:txBody>
      </p:sp>
      <p:pic>
        <p:nvPicPr>
          <p:cNvPr id="4" name="Picture 3"/>
          <p:cNvPicPr>
            <a:picLocks noChangeAspect="1"/>
          </p:cNvPicPr>
          <p:nvPr/>
        </p:nvPicPr>
        <p:blipFill>
          <a:blip r:embed="rId3"/>
          <a:stretch>
            <a:fillRect/>
          </a:stretch>
        </p:blipFill>
        <p:spPr>
          <a:xfrm>
            <a:off x="3215640" y="251301"/>
            <a:ext cx="4450081" cy="1574324"/>
          </a:xfrm>
          <a:prstGeom prst="rect">
            <a:avLst/>
          </a:prstGeom>
        </p:spPr>
      </p:pic>
    </p:spTree>
    <p:extLst>
      <p:ext uri="{BB962C8B-B14F-4D97-AF65-F5344CB8AC3E}">
        <p14:creationId xmlns:p14="http://schemas.microsoft.com/office/powerpoint/2010/main" val="89587055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1"/>
          </p:nvPr>
        </p:nvPicPr>
        <p:blipFill>
          <a:blip r:embed="rId2"/>
          <a:stretch>
            <a:fillRect/>
          </a:stretch>
        </p:blipFill>
        <p:spPr>
          <a:xfrm>
            <a:off x="1185862" y="2103120"/>
            <a:ext cx="4486275" cy="3550920"/>
          </a:xfrm>
          <a:prstGeom prst="rect">
            <a:avLst/>
          </a:prstGeom>
        </p:spPr>
      </p:pic>
      <p:sp>
        <p:nvSpPr>
          <p:cNvPr id="7" name="Content Placeholder 6"/>
          <p:cNvSpPr>
            <a:spLocks noGrp="1"/>
          </p:cNvSpPr>
          <p:nvPr>
            <p:ph sz="half" idx="2"/>
          </p:nvPr>
        </p:nvSpPr>
        <p:spPr/>
        <p:txBody>
          <a:bodyPr/>
          <a:lstStyle/>
          <a:p>
            <a:r>
              <a:rPr lang="en-GB" dirty="0" smtClean="0"/>
              <a:t>Playing games</a:t>
            </a:r>
          </a:p>
          <a:p>
            <a:r>
              <a:rPr lang="en-GB" dirty="0" smtClean="0"/>
              <a:t>Chatting to your friends</a:t>
            </a:r>
          </a:p>
          <a:p>
            <a:r>
              <a:rPr lang="en-GB" dirty="0" smtClean="0"/>
              <a:t>Video calling friends and family</a:t>
            </a:r>
          </a:p>
          <a:p>
            <a:r>
              <a:rPr lang="en-GB" dirty="0" smtClean="0"/>
              <a:t>Learning new things</a:t>
            </a:r>
          </a:p>
          <a:p>
            <a:r>
              <a:rPr lang="en-GB" dirty="0" smtClean="0"/>
              <a:t>Listening to music</a:t>
            </a:r>
          </a:p>
          <a:p>
            <a:r>
              <a:rPr lang="en-GB" dirty="0" smtClean="0"/>
              <a:t>Watching videos</a:t>
            </a:r>
          </a:p>
          <a:p>
            <a:endParaRPr lang="en-GB" dirty="0"/>
          </a:p>
        </p:txBody>
      </p:sp>
      <p:pic>
        <p:nvPicPr>
          <p:cNvPr id="4" name="Picture 3"/>
          <p:cNvPicPr>
            <a:picLocks noChangeAspect="1"/>
          </p:cNvPicPr>
          <p:nvPr/>
        </p:nvPicPr>
        <p:blipFill>
          <a:blip r:embed="rId3"/>
          <a:stretch>
            <a:fillRect/>
          </a:stretch>
        </p:blipFill>
        <p:spPr>
          <a:xfrm>
            <a:off x="3703320" y="231933"/>
            <a:ext cx="3546157" cy="1593692"/>
          </a:xfrm>
          <a:prstGeom prst="rect">
            <a:avLst/>
          </a:prstGeom>
        </p:spPr>
      </p:pic>
    </p:spTree>
    <p:extLst>
      <p:ext uri="{BB962C8B-B14F-4D97-AF65-F5344CB8AC3E}">
        <p14:creationId xmlns:p14="http://schemas.microsoft.com/office/powerpoint/2010/main" val="82096624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1"/>
          </p:nvPr>
        </p:nvPicPr>
        <p:blipFill>
          <a:blip r:embed="rId2"/>
          <a:stretch>
            <a:fillRect/>
          </a:stretch>
        </p:blipFill>
        <p:spPr>
          <a:xfrm>
            <a:off x="838200" y="2526893"/>
            <a:ext cx="5181600" cy="2948801"/>
          </a:xfrm>
          <a:prstGeom prst="rect">
            <a:avLst/>
          </a:prstGeom>
        </p:spPr>
      </p:pic>
      <p:sp>
        <p:nvSpPr>
          <p:cNvPr id="7" name="Content Placeholder 6"/>
          <p:cNvSpPr>
            <a:spLocks noGrp="1"/>
          </p:cNvSpPr>
          <p:nvPr>
            <p:ph sz="half" idx="2"/>
          </p:nvPr>
        </p:nvSpPr>
        <p:spPr/>
        <p:txBody>
          <a:bodyPr/>
          <a:lstStyle/>
          <a:p>
            <a:r>
              <a:rPr lang="en-GB" dirty="0" smtClean="0"/>
              <a:t>This year for Safer Internet Day we are looking at trust online. Let’s have a think, what is trust? </a:t>
            </a:r>
          </a:p>
          <a:p>
            <a:endParaRPr lang="en-GB" dirty="0" smtClean="0"/>
          </a:p>
          <a:p>
            <a:r>
              <a:rPr lang="en-GB" dirty="0" smtClean="0"/>
              <a:t>I’m going to give you 30 seconds to turn and tell the person next to you what you think ‘trust’ is and then we’ll come back together and discuss as a group.</a:t>
            </a:r>
          </a:p>
          <a:p>
            <a:endParaRPr lang="en-GB" dirty="0"/>
          </a:p>
        </p:txBody>
      </p:sp>
      <p:pic>
        <p:nvPicPr>
          <p:cNvPr id="4" name="Picture 3"/>
          <p:cNvPicPr>
            <a:picLocks noChangeAspect="1"/>
          </p:cNvPicPr>
          <p:nvPr/>
        </p:nvPicPr>
        <p:blipFill>
          <a:blip r:embed="rId3"/>
          <a:stretch>
            <a:fillRect/>
          </a:stretch>
        </p:blipFill>
        <p:spPr>
          <a:xfrm>
            <a:off x="3840480" y="0"/>
            <a:ext cx="3855721" cy="1825625"/>
          </a:xfrm>
          <a:prstGeom prst="rect">
            <a:avLst/>
          </a:prstGeom>
        </p:spPr>
      </p:pic>
    </p:spTree>
    <p:extLst>
      <p:ext uri="{BB962C8B-B14F-4D97-AF65-F5344CB8AC3E}">
        <p14:creationId xmlns:p14="http://schemas.microsoft.com/office/powerpoint/2010/main" val="14987552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1"/>
          </p:nvPr>
        </p:nvPicPr>
        <p:blipFill>
          <a:blip r:embed="rId2"/>
          <a:stretch>
            <a:fillRect/>
          </a:stretch>
        </p:blipFill>
        <p:spPr>
          <a:xfrm>
            <a:off x="838200" y="1825626"/>
            <a:ext cx="5181600" cy="4351338"/>
          </a:xfrm>
          <a:prstGeom prst="rect">
            <a:avLst/>
          </a:prstGeom>
        </p:spPr>
      </p:pic>
      <p:sp>
        <p:nvSpPr>
          <p:cNvPr id="7" name="Content Placeholder 6"/>
          <p:cNvSpPr>
            <a:spLocks noGrp="1"/>
          </p:cNvSpPr>
          <p:nvPr>
            <p:ph sz="half" idx="2"/>
          </p:nvPr>
        </p:nvSpPr>
        <p:spPr/>
        <p:txBody>
          <a:bodyPr>
            <a:normAutofit fontScale="70000" lnSpcReduction="20000"/>
          </a:bodyPr>
          <a:lstStyle/>
          <a:p>
            <a:r>
              <a:rPr lang="en-GB" dirty="0" smtClean="0"/>
              <a:t>Can we trust everything we see online? Give me a thumbs up if you think we can trust everything we see online, or a thumbs down if you think we can’t trust everything we see online. </a:t>
            </a:r>
          </a:p>
          <a:p>
            <a:pPr marL="0" indent="0">
              <a:buNone/>
            </a:pPr>
            <a:r>
              <a:rPr lang="en-GB" dirty="0" smtClean="0"/>
              <a:t> </a:t>
            </a:r>
          </a:p>
          <a:p>
            <a:r>
              <a:rPr lang="en-GB" dirty="0" smtClean="0"/>
              <a:t>I can see lots of thumbs down. Yes – that’s right. Although there is lots of great information online that is useful and trustworthy, it’s important to remember that there is also information online that is not so trustworthy and may even been there to try and confuse or persuade us. </a:t>
            </a:r>
          </a:p>
          <a:p>
            <a:pPr marL="0" indent="0">
              <a:buNone/>
            </a:pPr>
            <a:r>
              <a:rPr lang="en-GB" dirty="0" smtClean="0"/>
              <a:t> </a:t>
            </a:r>
          </a:p>
          <a:p>
            <a:r>
              <a:rPr lang="en-GB" dirty="0" smtClean="0"/>
              <a:t>TP: Can you think of any examples of things you’ve seen online that you couldn’t trust?  </a:t>
            </a:r>
          </a:p>
          <a:p>
            <a:endParaRPr lang="en-GB" dirty="0"/>
          </a:p>
        </p:txBody>
      </p:sp>
      <p:pic>
        <p:nvPicPr>
          <p:cNvPr id="4" name="Picture 3"/>
          <p:cNvPicPr>
            <a:picLocks noChangeAspect="1"/>
          </p:cNvPicPr>
          <p:nvPr/>
        </p:nvPicPr>
        <p:blipFill>
          <a:blip r:embed="rId3"/>
          <a:stretch>
            <a:fillRect/>
          </a:stretch>
        </p:blipFill>
        <p:spPr>
          <a:xfrm>
            <a:off x="3764280" y="281781"/>
            <a:ext cx="4175761" cy="1303179"/>
          </a:xfrm>
          <a:prstGeom prst="rect">
            <a:avLst/>
          </a:prstGeom>
        </p:spPr>
      </p:pic>
    </p:spTree>
    <p:extLst>
      <p:ext uri="{BB962C8B-B14F-4D97-AF65-F5344CB8AC3E}">
        <p14:creationId xmlns:p14="http://schemas.microsoft.com/office/powerpoint/2010/main" val="408195113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1"/>
          </p:nvPr>
        </p:nvPicPr>
        <p:blipFill>
          <a:blip r:embed="rId2"/>
          <a:stretch>
            <a:fillRect/>
          </a:stretch>
        </p:blipFill>
        <p:spPr>
          <a:xfrm>
            <a:off x="838200" y="1825625"/>
            <a:ext cx="5181600" cy="4351338"/>
          </a:xfrm>
          <a:prstGeom prst="rect">
            <a:avLst/>
          </a:prstGeom>
        </p:spPr>
      </p:pic>
      <p:sp>
        <p:nvSpPr>
          <p:cNvPr id="7" name="Content Placeholder 6"/>
          <p:cNvSpPr>
            <a:spLocks noGrp="1"/>
          </p:cNvSpPr>
          <p:nvPr>
            <p:ph sz="half" idx="2"/>
          </p:nvPr>
        </p:nvSpPr>
        <p:spPr/>
        <p:txBody>
          <a:bodyPr>
            <a:normAutofit fontScale="92500" lnSpcReduction="20000"/>
          </a:bodyPr>
          <a:lstStyle/>
          <a:p>
            <a:r>
              <a:rPr lang="en-GB" dirty="0" smtClean="0"/>
              <a:t>We are now going to play a game called ‘Trust it or Check it?’ I will show you an example of something you might see online. I would like you to have a think about whether you would trust it, or not trust it and check with an adult. I will be asking for your thoughts on each example.</a:t>
            </a:r>
          </a:p>
          <a:p>
            <a:endParaRPr lang="en-GB" dirty="0" smtClean="0"/>
          </a:p>
          <a:p>
            <a:r>
              <a:rPr lang="en-GB" dirty="0" smtClean="0"/>
              <a:t>We will also be looking at how seeing each of these examples online might make us feel. </a:t>
            </a:r>
            <a:endParaRPr lang="en-GB" dirty="0"/>
          </a:p>
        </p:txBody>
      </p:sp>
      <p:pic>
        <p:nvPicPr>
          <p:cNvPr id="4" name="Picture 3"/>
          <p:cNvPicPr>
            <a:picLocks noChangeAspect="1"/>
          </p:cNvPicPr>
          <p:nvPr/>
        </p:nvPicPr>
        <p:blipFill>
          <a:blip r:embed="rId3"/>
          <a:stretch>
            <a:fillRect/>
          </a:stretch>
        </p:blipFill>
        <p:spPr>
          <a:xfrm>
            <a:off x="4191000" y="236061"/>
            <a:ext cx="3368041" cy="1303179"/>
          </a:xfrm>
          <a:prstGeom prst="rect">
            <a:avLst/>
          </a:prstGeom>
        </p:spPr>
      </p:pic>
    </p:spTree>
    <p:extLst>
      <p:ext uri="{BB962C8B-B14F-4D97-AF65-F5344CB8AC3E}">
        <p14:creationId xmlns:p14="http://schemas.microsoft.com/office/powerpoint/2010/main" val="335010559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1"/>
          </p:nvPr>
        </p:nvPicPr>
        <p:blipFill>
          <a:blip r:embed="rId2"/>
          <a:stretch>
            <a:fillRect/>
          </a:stretch>
        </p:blipFill>
        <p:spPr>
          <a:xfrm>
            <a:off x="838200" y="1691639"/>
            <a:ext cx="5181600" cy="4485323"/>
          </a:xfrm>
          <a:prstGeom prst="rect">
            <a:avLst/>
          </a:prstGeom>
        </p:spPr>
      </p:pic>
      <p:sp>
        <p:nvSpPr>
          <p:cNvPr id="7" name="Content Placeholder 6"/>
          <p:cNvSpPr>
            <a:spLocks noGrp="1"/>
          </p:cNvSpPr>
          <p:nvPr>
            <p:ph sz="half" idx="2"/>
          </p:nvPr>
        </p:nvSpPr>
        <p:spPr/>
        <p:txBody>
          <a:bodyPr>
            <a:normAutofit/>
          </a:bodyPr>
          <a:lstStyle/>
          <a:p>
            <a:r>
              <a:rPr lang="en-GB" dirty="0" smtClean="0"/>
              <a:t>TP: If you saw this trade in an online game would you trust it or check it?</a:t>
            </a:r>
          </a:p>
          <a:p>
            <a:pPr marL="0" indent="0">
              <a:buNone/>
            </a:pPr>
            <a:r>
              <a:rPr lang="en-GB" dirty="0" smtClean="0"/>
              <a:t> </a:t>
            </a:r>
          </a:p>
          <a:p>
            <a:pPr marL="0" indent="0">
              <a:buNone/>
            </a:pPr>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276786471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1"/>
          </p:nvPr>
        </p:nvPicPr>
        <p:blipFill>
          <a:blip r:embed="rId2"/>
          <a:stretch>
            <a:fillRect/>
          </a:stretch>
        </p:blipFill>
        <p:spPr>
          <a:xfrm>
            <a:off x="838200" y="1691639"/>
            <a:ext cx="5181600" cy="4485323"/>
          </a:xfrm>
          <a:prstGeom prst="rect">
            <a:avLst/>
          </a:prstGeom>
        </p:spPr>
      </p:pic>
      <p:sp>
        <p:nvSpPr>
          <p:cNvPr id="7" name="Content Placeholder 6"/>
          <p:cNvSpPr>
            <a:spLocks noGrp="1"/>
          </p:cNvSpPr>
          <p:nvPr>
            <p:ph sz="half" idx="2"/>
          </p:nvPr>
        </p:nvSpPr>
        <p:spPr/>
        <p:txBody>
          <a:bodyPr>
            <a:normAutofit fontScale="85000" lnSpcReduction="20000"/>
          </a:bodyPr>
          <a:lstStyle/>
          <a:p>
            <a:r>
              <a:rPr lang="en-GB" dirty="0" smtClean="0"/>
              <a:t>If you saw this trade in an online game would you trust it or check it?</a:t>
            </a:r>
          </a:p>
          <a:p>
            <a:r>
              <a:rPr lang="en-GB" dirty="0" smtClean="0"/>
              <a:t> </a:t>
            </a:r>
          </a:p>
          <a:p>
            <a:r>
              <a:rPr lang="en-GB" dirty="0" smtClean="0"/>
              <a:t>This looks like someone is trying to make an unofficial trade. Agreeing on a trade should always be done using the official trading system in the game - this will make sure it is safe and trustworthy. Make sure that you feel the trade is fair before accepting.</a:t>
            </a:r>
          </a:p>
          <a:p>
            <a:r>
              <a:rPr lang="en-GB" dirty="0" smtClean="0"/>
              <a:t> </a:t>
            </a:r>
          </a:p>
          <a:p>
            <a:r>
              <a:rPr lang="en-GB" dirty="0" smtClean="0"/>
              <a:t>How would seeing something like this make you feel?</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327513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1"/>
          </p:nvPr>
        </p:nvPicPr>
        <p:blipFill>
          <a:blip r:embed="rId2"/>
          <a:stretch>
            <a:fillRect/>
          </a:stretch>
        </p:blipFill>
        <p:spPr>
          <a:xfrm>
            <a:off x="838200" y="1691639"/>
            <a:ext cx="5181600" cy="4485323"/>
          </a:xfrm>
          <a:prstGeom prst="rect">
            <a:avLst/>
          </a:prstGeom>
        </p:spPr>
      </p:pic>
      <p:sp>
        <p:nvSpPr>
          <p:cNvPr id="7" name="Content Placeholder 6"/>
          <p:cNvSpPr>
            <a:spLocks noGrp="1"/>
          </p:cNvSpPr>
          <p:nvPr>
            <p:ph sz="half" idx="2"/>
          </p:nvPr>
        </p:nvSpPr>
        <p:spPr/>
        <p:txBody>
          <a:bodyPr>
            <a:normAutofit fontScale="92500"/>
          </a:bodyPr>
          <a:lstStyle/>
          <a:p>
            <a:r>
              <a:rPr lang="en-GB" dirty="0" smtClean="0"/>
              <a:t> This looks like someone is trying to make an unofficial trade. Agreeing on a trade should always be done using the official trading system in the game - this will make sure it is safe and trustworthy. Make sure that you feel the trade is fair before accepting.</a:t>
            </a:r>
          </a:p>
          <a:p>
            <a:pPr marL="0" indent="0">
              <a:buNone/>
            </a:pPr>
            <a:r>
              <a:rPr lang="en-GB" dirty="0" smtClean="0"/>
              <a:t> </a:t>
            </a:r>
          </a:p>
          <a:p>
            <a:r>
              <a:rPr lang="en-GB" dirty="0" smtClean="0"/>
              <a:t>TP: How would seeing something like this make you feel?</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1828502495"/>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838200" y="1691640"/>
            <a:ext cx="5181600" cy="4617720"/>
          </a:xfrm>
          <a:prstGeom prst="rect">
            <a:avLst/>
          </a:prstGeom>
        </p:spPr>
      </p:pic>
      <p:sp>
        <p:nvSpPr>
          <p:cNvPr id="7" name="Content Placeholder 6"/>
          <p:cNvSpPr>
            <a:spLocks noGrp="1"/>
          </p:cNvSpPr>
          <p:nvPr>
            <p:ph sz="half" idx="2"/>
          </p:nvPr>
        </p:nvSpPr>
        <p:spPr/>
        <p:txBody>
          <a:bodyPr>
            <a:normAutofit/>
          </a:bodyPr>
          <a:lstStyle/>
          <a:p>
            <a:r>
              <a:rPr lang="en-GB" dirty="0" smtClean="0"/>
              <a:t>TP: If you saw this advert online would you trust it or check it?</a:t>
            </a:r>
          </a:p>
          <a:p>
            <a:pPr marL="0" indent="0">
              <a:buNone/>
            </a:pPr>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4049946776"/>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838200" y="1691640"/>
            <a:ext cx="5181600" cy="4617720"/>
          </a:xfrm>
          <a:prstGeom prst="rect">
            <a:avLst/>
          </a:prstGeom>
        </p:spPr>
      </p:pic>
      <p:sp>
        <p:nvSpPr>
          <p:cNvPr id="7" name="Content Placeholder 6"/>
          <p:cNvSpPr>
            <a:spLocks noGrp="1"/>
          </p:cNvSpPr>
          <p:nvPr>
            <p:ph sz="half" idx="2"/>
          </p:nvPr>
        </p:nvSpPr>
        <p:spPr/>
        <p:txBody>
          <a:bodyPr>
            <a:normAutofit lnSpcReduction="10000"/>
          </a:bodyPr>
          <a:lstStyle/>
          <a:p>
            <a:r>
              <a:rPr lang="en-GB" dirty="0" smtClean="0"/>
              <a:t>It can be tricky to tell if an online advert is trustworthy or not. It’s always best to check and if you weren’t sure, you could look up the advert separately online and speak to an adult you trust about whether it’s real or not. </a:t>
            </a:r>
          </a:p>
          <a:p>
            <a:pPr marL="0" indent="0">
              <a:buNone/>
            </a:pPr>
            <a:endParaRPr lang="en-GB" dirty="0" smtClean="0"/>
          </a:p>
          <a:p>
            <a:r>
              <a:rPr lang="en-GB" dirty="0" smtClean="0"/>
              <a:t>TP: How would seeing something like this make you feel?</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3987758376"/>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137160" y="1691640"/>
            <a:ext cx="5882640" cy="4617720"/>
          </a:xfrm>
          <a:prstGeom prst="rect">
            <a:avLst/>
          </a:prstGeom>
        </p:spPr>
      </p:pic>
      <p:sp>
        <p:nvSpPr>
          <p:cNvPr id="7" name="Content Placeholder 6"/>
          <p:cNvSpPr>
            <a:spLocks noGrp="1"/>
          </p:cNvSpPr>
          <p:nvPr>
            <p:ph sz="half" idx="2"/>
          </p:nvPr>
        </p:nvSpPr>
        <p:spPr/>
        <p:txBody>
          <a:bodyPr>
            <a:normAutofit/>
          </a:bodyPr>
          <a:lstStyle/>
          <a:p>
            <a:r>
              <a:rPr lang="en-GB" dirty="0" smtClean="0"/>
              <a:t>TP: If you saw this chain message online would you trust it or check it?</a:t>
            </a:r>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425523237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137160" y="1691640"/>
            <a:ext cx="5882640" cy="4617720"/>
          </a:xfrm>
          <a:prstGeom prst="rect">
            <a:avLst/>
          </a:prstGeom>
        </p:spPr>
      </p:pic>
      <p:sp>
        <p:nvSpPr>
          <p:cNvPr id="7" name="Content Placeholder 6"/>
          <p:cNvSpPr>
            <a:spLocks noGrp="1"/>
          </p:cNvSpPr>
          <p:nvPr>
            <p:ph sz="half" idx="2"/>
          </p:nvPr>
        </p:nvSpPr>
        <p:spPr/>
        <p:txBody>
          <a:bodyPr>
            <a:normAutofit fontScale="92500" lnSpcReduction="10000"/>
          </a:bodyPr>
          <a:lstStyle/>
          <a:p>
            <a:r>
              <a:rPr lang="en-GB" dirty="0" smtClean="0"/>
              <a:t>It can be worrying if you receive a chain message. It’s important to remember that these are not true. However, if you are worried by what you have read or seen it’s always good to talk to an adult you trust. It’s best not to share these on as this might cause more people to worry.</a:t>
            </a:r>
          </a:p>
          <a:p>
            <a:pPr marL="0" indent="0">
              <a:buNone/>
            </a:pPr>
            <a:endParaRPr lang="en-GB" dirty="0" smtClean="0"/>
          </a:p>
          <a:p>
            <a:r>
              <a:rPr lang="en-GB" dirty="0" smtClean="0"/>
              <a:t>TP: How would seeing something like this make you feel?</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265840338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137160" y="1825625"/>
            <a:ext cx="5882640" cy="4351337"/>
          </a:xfrm>
          <a:prstGeom prst="rect">
            <a:avLst/>
          </a:prstGeom>
        </p:spPr>
      </p:pic>
      <p:sp>
        <p:nvSpPr>
          <p:cNvPr id="7" name="Content Placeholder 6"/>
          <p:cNvSpPr>
            <a:spLocks noGrp="1"/>
          </p:cNvSpPr>
          <p:nvPr>
            <p:ph sz="half" idx="2"/>
          </p:nvPr>
        </p:nvSpPr>
        <p:spPr/>
        <p:txBody>
          <a:bodyPr>
            <a:normAutofit/>
          </a:bodyPr>
          <a:lstStyle/>
          <a:p>
            <a:r>
              <a:rPr lang="en-GB" dirty="0" smtClean="0"/>
              <a:t>TP: If you saw this news headline online would you trust it or check it?</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17799539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137160" y="1825625"/>
            <a:ext cx="5882640" cy="4351337"/>
          </a:xfrm>
          <a:prstGeom prst="rect">
            <a:avLst/>
          </a:prstGeom>
        </p:spPr>
      </p:pic>
      <p:sp>
        <p:nvSpPr>
          <p:cNvPr id="7" name="Content Placeholder 6"/>
          <p:cNvSpPr>
            <a:spLocks noGrp="1"/>
          </p:cNvSpPr>
          <p:nvPr>
            <p:ph sz="half" idx="2"/>
          </p:nvPr>
        </p:nvSpPr>
        <p:spPr/>
        <p:txBody>
          <a:bodyPr>
            <a:normAutofit fontScale="85000" lnSpcReduction="20000"/>
          </a:bodyPr>
          <a:lstStyle/>
          <a:p>
            <a:r>
              <a:rPr lang="en-GB" dirty="0" smtClean="0"/>
              <a:t>This example looks like it could be a joke. People usually share jokes to make people laugh. They tend to be very exaggerated, or they can be sarcastic (saying one thing, but meaning the opposite) and might even be trying to make fun of something or someone. It’s important to read past the headline and look at who it is written by.</a:t>
            </a:r>
          </a:p>
          <a:p>
            <a:pPr marL="0" indent="0">
              <a:buNone/>
            </a:pPr>
            <a:endParaRPr lang="en-GB" dirty="0" smtClean="0"/>
          </a:p>
          <a:p>
            <a:r>
              <a:rPr lang="en-GB" dirty="0" smtClean="0"/>
              <a:t>TP: How do you think seeing something like this would make you feel?</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345943673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0" y="1825625"/>
            <a:ext cx="6019800" cy="4351338"/>
          </a:xfrm>
          <a:prstGeom prst="rect">
            <a:avLst/>
          </a:prstGeom>
        </p:spPr>
      </p:pic>
      <p:sp>
        <p:nvSpPr>
          <p:cNvPr id="7" name="Content Placeholder 6"/>
          <p:cNvSpPr>
            <a:spLocks noGrp="1"/>
          </p:cNvSpPr>
          <p:nvPr>
            <p:ph sz="half" idx="2"/>
          </p:nvPr>
        </p:nvSpPr>
        <p:spPr/>
        <p:txBody>
          <a:bodyPr>
            <a:normAutofit/>
          </a:bodyPr>
          <a:lstStyle/>
          <a:p>
            <a:r>
              <a:rPr lang="en-GB" dirty="0" smtClean="0"/>
              <a:t>TP: If you saw this competition online would you trust it or check it?</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67868640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0" y="1825625"/>
            <a:ext cx="6019800" cy="4351338"/>
          </a:xfrm>
          <a:prstGeom prst="rect">
            <a:avLst/>
          </a:prstGeom>
        </p:spPr>
      </p:pic>
      <p:sp>
        <p:nvSpPr>
          <p:cNvPr id="7" name="Content Placeholder 6"/>
          <p:cNvSpPr>
            <a:spLocks noGrp="1"/>
          </p:cNvSpPr>
          <p:nvPr>
            <p:ph sz="half" idx="2"/>
          </p:nvPr>
        </p:nvSpPr>
        <p:spPr/>
        <p:txBody>
          <a:bodyPr>
            <a:normAutofit fontScale="77500" lnSpcReduction="20000"/>
          </a:bodyPr>
          <a:lstStyle/>
          <a:p>
            <a:r>
              <a:rPr lang="en-GB" dirty="0" smtClean="0"/>
              <a:t>It can be really tempting to enter competitions online and sometimes they are genuine, and you can win some great prizes! It can be helpful to think to yourself that if something seems too good to be true online, it probably isn’t true. This might be an example of ‘phishing.’ It’s probably trying to collect personal information such as usernames and emails to gain access to people’s accounts. Be careful about sharing personal information online and always check with an adult before entering any competitions. </a:t>
            </a:r>
          </a:p>
          <a:p>
            <a:pPr marL="0" indent="0">
              <a:buNone/>
            </a:pPr>
            <a:r>
              <a:rPr lang="en-GB" dirty="0" smtClean="0"/>
              <a:t> </a:t>
            </a:r>
          </a:p>
          <a:p>
            <a:r>
              <a:rPr lang="en-GB" dirty="0" smtClean="0"/>
              <a:t>TP: How would seeing something like this make you feel?</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201347931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228600" y="1825625"/>
            <a:ext cx="5791200" cy="4351338"/>
          </a:xfrm>
          <a:prstGeom prst="rect">
            <a:avLst/>
          </a:prstGeom>
        </p:spPr>
      </p:pic>
      <p:sp>
        <p:nvSpPr>
          <p:cNvPr id="7" name="Content Placeholder 6"/>
          <p:cNvSpPr>
            <a:spLocks noGrp="1"/>
          </p:cNvSpPr>
          <p:nvPr>
            <p:ph sz="half" idx="2"/>
          </p:nvPr>
        </p:nvSpPr>
        <p:spPr/>
        <p:txBody>
          <a:bodyPr>
            <a:normAutofit/>
          </a:bodyPr>
          <a:lstStyle/>
          <a:p>
            <a:r>
              <a:rPr lang="en-GB" dirty="0" smtClean="0"/>
              <a:t>TP: If you saw this video online would you trust it or check it?</a:t>
            </a:r>
          </a:p>
          <a:p>
            <a:pPr marL="0" indent="0">
              <a:buNone/>
            </a:pPr>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325310825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228600" y="1825625"/>
            <a:ext cx="5791200" cy="4351338"/>
          </a:xfrm>
          <a:prstGeom prst="rect">
            <a:avLst/>
          </a:prstGeom>
        </p:spPr>
      </p:pic>
      <p:sp>
        <p:nvSpPr>
          <p:cNvPr id="7" name="Content Placeholder 6"/>
          <p:cNvSpPr>
            <a:spLocks noGrp="1"/>
          </p:cNvSpPr>
          <p:nvPr>
            <p:ph sz="half" idx="2"/>
          </p:nvPr>
        </p:nvSpPr>
        <p:spPr/>
        <p:txBody>
          <a:bodyPr>
            <a:normAutofit fontScale="92500"/>
          </a:bodyPr>
          <a:lstStyle/>
          <a:p>
            <a:r>
              <a:rPr lang="en-GB" dirty="0" smtClean="0"/>
              <a:t>Remember that just like photos, videos can be edited too. You also might not be given all the correct information. In this example, where it says ‘first time trick shot’, this probably isn’t true and more than likely took a lot of time and effort.</a:t>
            </a:r>
          </a:p>
          <a:p>
            <a:pPr marL="0" indent="0">
              <a:buNone/>
            </a:pPr>
            <a:r>
              <a:rPr lang="en-GB" dirty="0" smtClean="0"/>
              <a:t> </a:t>
            </a:r>
          </a:p>
          <a:p>
            <a:r>
              <a:rPr lang="en-GB" dirty="0" smtClean="0"/>
              <a:t>TP: How would seeing something like this make you feel?</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154483022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121920" y="1691641"/>
            <a:ext cx="5897880" cy="4485322"/>
          </a:xfrm>
          <a:prstGeom prst="rect">
            <a:avLst/>
          </a:prstGeom>
        </p:spPr>
      </p:pic>
      <p:sp>
        <p:nvSpPr>
          <p:cNvPr id="7" name="Content Placeholder 6"/>
          <p:cNvSpPr>
            <a:spLocks noGrp="1"/>
          </p:cNvSpPr>
          <p:nvPr>
            <p:ph sz="half" idx="2"/>
          </p:nvPr>
        </p:nvSpPr>
        <p:spPr/>
        <p:txBody>
          <a:bodyPr>
            <a:normAutofit/>
          </a:bodyPr>
          <a:lstStyle/>
          <a:p>
            <a:r>
              <a:rPr lang="en-GB" dirty="0" smtClean="0"/>
              <a:t>TP: If you received this message online would you trust it or check it?</a:t>
            </a:r>
          </a:p>
          <a:p>
            <a:pPr marL="0" indent="0">
              <a:buNone/>
            </a:pPr>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112486521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121920" y="1691641"/>
            <a:ext cx="5897880" cy="4485322"/>
          </a:xfrm>
          <a:prstGeom prst="rect">
            <a:avLst/>
          </a:prstGeom>
        </p:spPr>
      </p:pic>
      <p:sp>
        <p:nvSpPr>
          <p:cNvPr id="7" name="Content Placeholder 6"/>
          <p:cNvSpPr>
            <a:spLocks noGrp="1"/>
          </p:cNvSpPr>
          <p:nvPr>
            <p:ph sz="half" idx="2"/>
          </p:nvPr>
        </p:nvSpPr>
        <p:spPr/>
        <p:txBody>
          <a:bodyPr>
            <a:normAutofit fontScale="85000" lnSpcReduction="20000"/>
          </a:bodyPr>
          <a:lstStyle/>
          <a:p>
            <a:r>
              <a:rPr lang="en-GB" dirty="0" smtClean="0"/>
              <a:t>Make sure you always keep your personal information safe online. If a stranger online asks to meet up, for any personal information or for pictures or videos it is really important not to share any of these and to tell an adult you trust straight away. They can help you and make sure the correct action is taken, like blocking the user so they can’t contact you again and making a report.</a:t>
            </a:r>
          </a:p>
          <a:p>
            <a:pPr marL="0" indent="0">
              <a:buNone/>
            </a:pPr>
            <a:r>
              <a:rPr lang="en-GB" dirty="0" smtClean="0"/>
              <a:t> </a:t>
            </a:r>
          </a:p>
          <a:p>
            <a:r>
              <a:rPr lang="en-GB" dirty="0" smtClean="0"/>
              <a:t>TP: How would seeing something like this make you feel?</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216423599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121920" y="1825625"/>
            <a:ext cx="5897880" cy="4351338"/>
          </a:xfrm>
          <a:prstGeom prst="rect">
            <a:avLst/>
          </a:prstGeom>
        </p:spPr>
      </p:pic>
      <p:sp>
        <p:nvSpPr>
          <p:cNvPr id="7" name="Content Placeholder 6"/>
          <p:cNvSpPr>
            <a:spLocks noGrp="1"/>
          </p:cNvSpPr>
          <p:nvPr>
            <p:ph sz="half" idx="2"/>
          </p:nvPr>
        </p:nvSpPr>
        <p:spPr/>
        <p:txBody>
          <a:bodyPr/>
          <a:lstStyle/>
          <a:p>
            <a:r>
              <a:rPr lang="en-GB" dirty="0" smtClean="0"/>
              <a:t>Good job everyone! It was great to hear your thoughts. Hopefully you are now able to answer my next question:</a:t>
            </a:r>
          </a:p>
          <a:p>
            <a:pPr marL="0" indent="0">
              <a:buNone/>
            </a:pPr>
            <a:endParaRPr lang="en-GB" dirty="0" smtClean="0"/>
          </a:p>
          <a:p>
            <a:r>
              <a:rPr lang="en-GB" dirty="0" smtClean="0"/>
              <a:t>TP: What should we do if we see something and we’re not sure if we can trust it online?</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401355723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243840" y="1825625"/>
            <a:ext cx="5775960" cy="4351338"/>
          </a:xfrm>
          <a:prstGeom prst="rect">
            <a:avLst/>
          </a:prstGeom>
        </p:spPr>
      </p:pic>
      <p:sp>
        <p:nvSpPr>
          <p:cNvPr id="7" name="Content Placeholder 6"/>
          <p:cNvSpPr>
            <a:spLocks noGrp="1"/>
          </p:cNvSpPr>
          <p:nvPr>
            <p:ph sz="half" idx="2"/>
          </p:nvPr>
        </p:nvSpPr>
        <p:spPr/>
        <p:txBody>
          <a:bodyPr>
            <a:normAutofit fontScale="70000" lnSpcReduction="20000"/>
          </a:bodyPr>
          <a:lstStyle/>
          <a:p>
            <a:r>
              <a:rPr lang="en-GB" dirty="0" smtClean="0"/>
              <a:t>Think of yourself as an internet detective, and actively try to find out more. It’s really important to question things online. Ask yourself: What is it trying to get me to do? What are the risks?</a:t>
            </a:r>
          </a:p>
          <a:p>
            <a:pPr marL="0" indent="0">
              <a:buNone/>
            </a:pPr>
            <a:endParaRPr lang="en-GB" dirty="0" smtClean="0"/>
          </a:p>
          <a:p>
            <a:r>
              <a:rPr lang="en-GB" dirty="0" smtClean="0"/>
              <a:t>You could ask an adult or look on another website or app - three is a good number to check! You could also look in a book.</a:t>
            </a:r>
          </a:p>
          <a:p>
            <a:pPr marL="0" indent="0">
              <a:buNone/>
            </a:pPr>
            <a:endParaRPr lang="en-GB" dirty="0" smtClean="0"/>
          </a:p>
          <a:p>
            <a:r>
              <a:rPr lang="en-GB" dirty="0" smtClean="0"/>
              <a:t>Being an internet detective will help you to become more aware and make sensible decisions on whether something is trustworthy online, but remember, just like in the game we played today, we also need to think about how what we see online makes us feel.</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112134197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259080" y="1691640"/>
            <a:ext cx="5760720" cy="4485323"/>
          </a:xfrm>
          <a:prstGeom prst="rect">
            <a:avLst/>
          </a:prstGeom>
        </p:spPr>
      </p:pic>
      <p:sp>
        <p:nvSpPr>
          <p:cNvPr id="7" name="Content Placeholder 6"/>
          <p:cNvSpPr>
            <a:spLocks noGrp="1"/>
          </p:cNvSpPr>
          <p:nvPr>
            <p:ph sz="half" idx="2"/>
          </p:nvPr>
        </p:nvSpPr>
        <p:spPr/>
        <p:txBody>
          <a:bodyPr/>
          <a:lstStyle/>
          <a:p>
            <a:r>
              <a:rPr lang="en-GB" dirty="0" smtClean="0"/>
              <a:t>Who can put up their hand and tell me what we should we do if we see something online that makes us feel upset, scared, angry, worried or confused?</a:t>
            </a:r>
          </a:p>
          <a:p>
            <a:pPr marL="0" indent="0">
              <a:buNone/>
            </a:pPr>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80500541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259080" y="1825625"/>
            <a:ext cx="5760720" cy="4351338"/>
          </a:xfrm>
          <a:prstGeom prst="rect">
            <a:avLst/>
          </a:prstGeom>
        </p:spPr>
      </p:pic>
      <p:sp>
        <p:nvSpPr>
          <p:cNvPr id="7" name="Content Placeholder 6"/>
          <p:cNvSpPr>
            <a:spLocks noGrp="1"/>
          </p:cNvSpPr>
          <p:nvPr>
            <p:ph sz="half" idx="2"/>
          </p:nvPr>
        </p:nvSpPr>
        <p:spPr/>
        <p:txBody>
          <a:bodyPr>
            <a:normAutofit fontScale="92500" lnSpcReduction="20000"/>
          </a:bodyPr>
          <a:lstStyle/>
          <a:p>
            <a:r>
              <a:rPr lang="en-GB" dirty="0" smtClean="0"/>
              <a:t>There are lots of things you can do to help, but most importantly, make sure you talk to an adult you trust for help. This could be an adult at school or at home.</a:t>
            </a:r>
          </a:p>
          <a:p>
            <a:pPr marL="0" indent="0">
              <a:buNone/>
            </a:pPr>
            <a:endParaRPr lang="en-GB" dirty="0" smtClean="0"/>
          </a:p>
          <a:p>
            <a:r>
              <a:rPr lang="en-GB" dirty="0" smtClean="0"/>
              <a:t>Remember, there is lots of information when you go online, some true, some not. Use the advice from this assembly to help you decide and to make sure you keep yourself and others safe when online.</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301843039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stretch>
            <a:fillRect/>
          </a:stretch>
        </p:blipFill>
        <p:spPr>
          <a:xfrm>
            <a:off x="259080" y="1825625"/>
            <a:ext cx="5760720" cy="4351338"/>
          </a:xfrm>
          <a:prstGeom prst="rect">
            <a:avLst/>
          </a:prstGeom>
        </p:spPr>
      </p:pic>
      <p:sp>
        <p:nvSpPr>
          <p:cNvPr id="7" name="Content Placeholder 6"/>
          <p:cNvSpPr>
            <a:spLocks noGrp="1"/>
          </p:cNvSpPr>
          <p:nvPr>
            <p:ph sz="half" idx="2"/>
          </p:nvPr>
        </p:nvSpPr>
        <p:spPr/>
        <p:txBody>
          <a:bodyPr/>
          <a:lstStyle/>
          <a:p>
            <a:r>
              <a:rPr lang="en-GB" dirty="0" smtClean="0"/>
              <a:t>You’ll be learning more about exploring reliability and trust online later today/this week (if applicable).</a:t>
            </a:r>
          </a:p>
          <a:p>
            <a:endParaRPr lang="en-GB" dirty="0" smtClean="0"/>
          </a:p>
          <a:p>
            <a:r>
              <a:rPr lang="en-GB" dirty="0" smtClean="0"/>
              <a:t>Thank you for joining in and sharing your thoughts. I hope everyone has a happy Safer Internet Day this year!</a:t>
            </a:r>
          </a:p>
          <a:p>
            <a:endParaRPr lang="en-GB" dirty="0"/>
          </a:p>
        </p:txBody>
      </p:sp>
      <p:pic>
        <p:nvPicPr>
          <p:cNvPr id="4" name="Picture 3"/>
          <p:cNvPicPr>
            <a:picLocks noChangeAspect="1"/>
          </p:cNvPicPr>
          <p:nvPr/>
        </p:nvPicPr>
        <p:blipFill>
          <a:blip r:embed="rId3"/>
          <a:stretch>
            <a:fillRect/>
          </a:stretch>
        </p:blipFill>
        <p:spPr>
          <a:xfrm>
            <a:off x="3368040" y="144621"/>
            <a:ext cx="4511040" cy="1547019"/>
          </a:xfrm>
          <a:prstGeom prst="rect">
            <a:avLst/>
          </a:prstGeom>
        </p:spPr>
      </p:pic>
    </p:spTree>
    <p:extLst>
      <p:ext uri="{BB962C8B-B14F-4D97-AF65-F5344CB8AC3E}">
        <p14:creationId xmlns:p14="http://schemas.microsoft.com/office/powerpoint/2010/main" val="135695246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Lesson 1</a:t>
            </a:r>
            <a:endParaRPr lang="en-GB" dirty="0"/>
          </a:p>
        </p:txBody>
      </p:sp>
      <p:sp>
        <p:nvSpPr>
          <p:cNvPr id="6" name="Subtitle 5"/>
          <p:cNvSpPr>
            <a:spLocks noGrp="1"/>
          </p:cNvSpPr>
          <p:nvPr>
            <p:ph type="subTitle" idx="1"/>
          </p:nvPr>
        </p:nvSpPr>
        <p:spPr/>
        <p:txBody>
          <a:bodyPr>
            <a:normAutofit fontScale="70000" lnSpcReduction="20000"/>
          </a:bodyPr>
          <a:lstStyle/>
          <a:p>
            <a:r>
              <a:rPr lang="en-GB" dirty="0" smtClean="0"/>
              <a:t>LO: To be able to describe and recognise some methods used to encourage people to buy things online.</a:t>
            </a:r>
          </a:p>
          <a:p>
            <a:r>
              <a:rPr lang="en-GB" dirty="0" smtClean="0"/>
              <a:t>LO: To be able to give examples of when and why it is important to understand the motive behind online</a:t>
            </a:r>
          </a:p>
          <a:p>
            <a:r>
              <a:rPr lang="en-GB" dirty="0" smtClean="0"/>
              <a:t>content.</a:t>
            </a:r>
          </a:p>
          <a:p>
            <a:r>
              <a:rPr lang="en-GB" dirty="0" smtClean="0"/>
              <a:t>LO: To be able to use questions to help decide what can and cannot be trusted online.</a:t>
            </a:r>
            <a:endParaRPr lang="en-GB" dirty="0"/>
          </a:p>
        </p:txBody>
      </p:sp>
      <p:pic>
        <p:nvPicPr>
          <p:cNvPr id="4" name="Picture 3"/>
          <p:cNvPicPr>
            <a:picLocks noChangeAspect="1"/>
          </p:cNvPicPr>
          <p:nvPr/>
        </p:nvPicPr>
        <p:blipFill>
          <a:blip r:embed="rId2"/>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134869136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1800" dirty="0" smtClean="0"/>
              <a:t>LO: To be able to describe and recognise some methods used to encourage people to buy things online.</a:t>
            </a:r>
            <a:r>
              <a:rPr lang="en-GB" dirty="0" smtClean="0"/>
              <a:t/>
            </a:r>
            <a:br>
              <a:rPr lang="en-GB" dirty="0" smtClean="0"/>
            </a:br>
            <a:r>
              <a:rPr lang="en-GB" sz="1800" dirty="0" smtClean="0"/>
              <a:t>LO: To be able to give examples of when and why it is important to understand the motive behind online</a:t>
            </a:r>
            <a:br>
              <a:rPr lang="en-GB" sz="1800" dirty="0" smtClean="0"/>
            </a:br>
            <a:r>
              <a:rPr lang="en-GB" sz="1800" dirty="0" smtClean="0"/>
              <a:t>content.</a:t>
            </a:r>
            <a:br>
              <a:rPr lang="en-GB" sz="1800" dirty="0" smtClean="0"/>
            </a:br>
            <a:r>
              <a:rPr lang="en-GB" sz="1800" dirty="0" smtClean="0"/>
              <a:t>LO: To be able to use questions to help decide what can and cannot be trusted online.</a:t>
            </a:r>
            <a:br>
              <a:rPr lang="en-GB" sz="1800" dirty="0" smtClean="0"/>
            </a:br>
            <a:endParaRPr lang="en-GB" sz="1800" dirty="0"/>
          </a:p>
        </p:txBody>
      </p:sp>
      <p:sp>
        <p:nvSpPr>
          <p:cNvPr id="3" name="Content Placeholder 2"/>
          <p:cNvSpPr>
            <a:spLocks noGrp="1"/>
          </p:cNvSpPr>
          <p:nvPr>
            <p:ph idx="1"/>
          </p:nvPr>
        </p:nvSpPr>
        <p:spPr/>
        <p:txBody>
          <a:bodyPr>
            <a:normAutofit fontScale="92500" lnSpcReduction="20000"/>
          </a:bodyPr>
          <a:lstStyle/>
          <a:p>
            <a:r>
              <a:rPr lang="en-GB" sz="3200" dirty="0" smtClean="0"/>
              <a:t>TP:  What do thee words mean?</a:t>
            </a:r>
          </a:p>
          <a:p>
            <a:r>
              <a:rPr lang="en-GB" sz="3200" dirty="0" smtClean="0"/>
              <a:t>Advert</a:t>
            </a:r>
          </a:p>
          <a:p>
            <a:r>
              <a:rPr lang="en-GB" sz="3200" dirty="0" smtClean="0"/>
              <a:t>Profit</a:t>
            </a:r>
          </a:p>
          <a:p>
            <a:r>
              <a:rPr lang="en-GB" sz="3200" dirty="0" smtClean="0"/>
              <a:t>Motive</a:t>
            </a:r>
          </a:p>
          <a:p>
            <a:r>
              <a:rPr lang="en-GB" sz="3200" dirty="0" smtClean="0"/>
              <a:t>Unboxing</a:t>
            </a:r>
          </a:p>
          <a:p>
            <a:r>
              <a:rPr lang="en-GB" sz="3200" dirty="0" smtClean="0"/>
              <a:t>Giveaway</a:t>
            </a:r>
          </a:p>
          <a:p>
            <a:r>
              <a:rPr lang="en-GB" sz="3200" dirty="0" err="1" smtClean="0"/>
              <a:t>Merch</a:t>
            </a:r>
            <a:endParaRPr lang="en-GB" sz="3200" dirty="0" smtClean="0"/>
          </a:p>
          <a:p>
            <a:r>
              <a:rPr lang="en-GB" sz="3200" dirty="0" smtClean="0"/>
              <a:t>Collab</a:t>
            </a:r>
          </a:p>
          <a:p>
            <a:r>
              <a:rPr lang="en-GB" sz="3200" dirty="0" smtClean="0"/>
              <a:t>affiliate link</a:t>
            </a:r>
          </a:p>
          <a:p>
            <a:endParaRPr lang="en-GB" sz="3200" dirty="0"/>
          </a:p>
        </p:txBody>
      </p:sp>
      <p:pic>
        <p:nvPicPr>
          <p:cNvPr id="4" name="Picture 3"/>
          <p:cNvPicPr>
            <a:picLocks noChangeAspect="1"/>
          </p:cNvPicPr>
          <p:nvPr/>
        </p:nvPicPr>
        <p:blipFill>
          <a:blip r:embed="rId2"/>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417442044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1800" dirty="0" smtClean="0"/>
              <a:t>LO: To be able to describe and recognise some methods used to encourage people to buy things online.</a:t>
            </a:r>
            <a:r>
              <a:rPr lang="en-GB" dirty="0" smtClean="0"/>
              <a:t/>
            </a:r>
            <a:br>
              <a:rPr lang="en-GB" dirty="0" smtClean="0"/>
            </a:br>
            <a:r>
              <a:rPr lang="en-GB" sz="1800" dirty="0" smtClean="0"/>
              <a:t>LO: To be able to give examples of when and why it is important to understand the motive behind online</a:t>
            </a:r>
            <a:br>
              <a:rPr lang="en-GB" sz="1800" dirty="0" smtClean="0"/>
            </a:br>
            <a:r>
              <a:rPr lang="en-GB" sz="1800" dirty="0" smtClean="0"/>
              <a:t>content.</a:t>
            </a:r>
            <a:br>
              <a:rPr lang="en-GB" sz="1800" dirty="0" smtClean="0"/>
            </a:br>
            <a:r>
              <a:rPr lang="en-GB" sz="1800" dirty="0" smtClean="0"/>
              <a:t>LO: To be able to use questions to help decide what can and cannot be trusted online.</a:t>
            </a:r>
            <a:br>
              <a:rPr lang="en-GB" sz="1800" dirty="0" smtClean="0"/>
            </a:br>
            <a:endParaRPr lang="en-GB" sz="1800" dirty="0"/>
          </a:p>
        </p:txBody>
      </p:sp>
      <p:sp>
        <p:nvSpPr>
          <p:cNvPr id="3" name="Content Placeholder 2"/>
          <p:cNvSpPr>
            <a:spLocks noGrp="1"/>
          </p:cNvSpPr>
          <p:nvPr>
            <p:ph idx="1"/>
          </p:nvPr>
        </p:nvSpPr>
        <p:spPr/>
        <p:txBody>
          <a:bodyPr>
            <a:normAutofit fontScale="62500" lnSpcReduction="20000"/>
          </a:bodyPr>
          <a:lstStyle/>
          <a:p>
            <a:r>
              <a:rPr lang="en-GB" sz="3200" dirty="0" smtClean="0"/>
              <a:t>TP:  What do thee words mean?</a:t>
            </a:r>
          </a:p>
          <a:p>
            <a:r>
              <a:rPr lang="en-GB" sz="3200" dirty="0" smtClean="0">
                <a:solidFill>
                  <a:srgbClr val="FF0000"/>
                </a:solidFill>
              </a:rPr>
              <a:t>Advert</a:t>
            </a:r>
            <a:r>
              <a:rPr lang="en-GB" sz="3200" dirty="0" smtClean="0"/>
              <a:t> – an advertisement </a:t>
            </a:r>
          </a:p>
          <a:p>
            <a:r>
              <a:rPr lang="en-GB" sz="3200" dirty="0" smtClean="0">
                <a:solidFill>
                  <a:srgbClr val="FF0000"/>
                </a:solidFill>
              </a:rPr>
              <a:t>Profit </a:t>
            </a:r>
            <a:r>
              <a:rPr lang="en-GB" sz="3200" dirty="0" smtClean="0"/>
              <a:t>- money that is earned in trade or business after paying the costs of producing and selling goods and services OR the good result or advantage that can be achieved by a particular action or activity</a:t>
            </a:r>
          </a:p>
          <a:p>
            <a:r>
              <a:rPr lang="en-GB" sz="3200" dirty="0" smtClean="0">
                <a:solidFill>
                  <a:srgbClr val="FF0000"/>
                </a:solidFill>
              </a:rPr>
              <a:t>Motive</a:t>
            </a:r>
            <a:r>
              <a:rPr lang="en-GB" sz="3200" dirty="0" smtClean="0"/>
              <a:t> – a reason for doing something</a:t>
            </a:r>
          </a:p>
          <a:p>
            <a:r>
              <a:rPr lang="en-GB" sz="3200" dirty="0" smtClean="0">
                <a:solidFill>
                  <a:srgbClr val="FF0000"/>
                </a:solidFill>
              </a:rPr>
              <a:t>Unboxing</a:t>
            </a:r>
            <a:r>
              <a:rPr lang="en-GB" sz="3200" dirty="0" smtClean="0"/>
              <a:t> - the activity of taking new products out of their packaging, especially on videos on the internet</a:t>
            </a:r>
          </a:p>
          <a:p>
            <a:r>
              <a:rPr lang="en-GB" sz="3200" dirty="0" smtClean="0">
                <a:solidFill>
                  <a:srgbClr val="FF0000"/>
                </a:solidFill>
              </a:rPr>
              <a:t>Giveaway</a:t>
            </a:r>
            <a:r>
              <a:rPr lang="en-GB" sz="3200" dirty="0" smtClean="0"/>
              <a:t> - something that tells or shows something secret, often without intending to OR something that is given free to a customer</a:t>
            </a:r>
          </a:p>
          <a:p>
            <a:r>
              <a:rPr lang="en-GB" sz="3200" dirty="0" err="1" smtClean="0">
                <a:solidFill>
                  <a:srgbClr val="FF0000"/>
                </a:solidFill>
              </a:rPr>
              <a:t>Merch</a:t>
            </a:r>
            <a:r>
              <a:rPr lang="en-GB" sz="3200" dirty="0" smtClean="0"/>
              <a:t> – informal for merchandise - goods that are bought and sold</a:t>
            </a:r>
          </a:p>
          <a:p>
            <a:r>
              <a:rPr lang="en-GB" sz="3200" dirty="0" smtClean="0">
                <a:solidFill>
                  <a:srgbClr val="FF0000"/>
                </a:solidFill>
              </a:rPr>
              <a:t>Collab</a:t>
            </a:r>
            <a:r>
              <a:rPr lang="en-GB" sz="3200" dirty="0" smtClean="0"/>
              <a:t> - short for collaboration : a situation in which two or more people work together to create, achieve, or promote (= encourage people to buy or use) something</a:t>
            </a:r>
          </a:p>
          <a:p>
            <a:r>
              <a:rPr lang="en-GB" sz="3200" dirty="0" smtClean="0">
                <a:solidFill>
                  <a:srgbClr val="FF0000"/>
                </a:solidFill>
              </a:rPr>
              <a:t>affiliate link </a:t>
            </a:r>
            <a:r>
              <a:rPr lang="en-GB" sz="3200" dirty="0" smtClean="0"/>
              <a:t>- to cause a group to become part of or form a close relationship with another, usually larger, group, or organization</a:t>
            </a:r>
          </a:p>
          <a:p>
            <a:endParaRPr lang="en-GB" sz="3200" dirty="0"/>
          </a:p>
        </p:txBody>
      </p:sp>
      <p:pic>
        <p:nvPicPr>
          <p:cNvPr id="4" name="Picture 3"/>
          <p:cNvPicPr>
            <a:picLocks noChangeAspect="1"/>
          </p:cNvPicPr>
          <p:nvPr/>
        </p:nvPicPr>
        <p:blipFill>
          <a:blip r:embed="rId2"/>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208357150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1800" dirty="0" smtClean="0"/>
              <a:t>LO: To be able to describe and recognise some methods used to encourage people to buy things online.</a:t>
            </a:r>
            <a:r>
              <a:rPr lang="en-GB" dirty="0" smtClean="0"/>
              <a:t/>
            </a:r>
            <a:br>
              <a:rPr lang="en-GB" dirty="0" smtClean="0"/>
            </a:br>
            <a:r>
              <a:rPr lang="en-GB" sz="1800" dirty="0" smtClean="0"/>
              <a:t>LO: To be able to give examples of when and why it is important to understand the motive behind online</a:t>
            </a:r>
            <a:br>
              <a:rPr lang="en-GB" sz="1800" dirty="0" smtClean="0"/>
            </a:br>
            <a:r>
              <a:rPr lang="en-GB" sz="1800" dirty="0" smtClean="0"/>
              <a:t>content.</a:t>
            </a:r>
            <a:br>
              <a:rPr lang="en-GB" sz="1800" dirty="0" smtClean="0"/>
            </a:br>
            <a:r>
              <a:rPr lang="en-GB" sz="1800" dirty="0" smtClean="0"/>
              <a:t>LO: To be able to use questions to help decide what can and cannot be trusted online.</a:t>
            </a:r>
            <a:br>
              <a:rPr lang="en-GB" sz="1800" dirty="0" smtClean="0"/>
            </a:br>
            <a:endParaRPr lang="en-GB" sz="1800" dirty="0"/>
          </a:p>
        </p:txBody>
      </p:sp>
      <p:pic>
        <p:nvPicPr>
          <p:cNvPr id="7" name="Content Placeholder 6"/>
          <p:cNvPicPr>
            <a:picLocks noGrp="1" noChangeAspect="1"/>
          </p:cNvPicPr>
          <p:nvPr>
            <p:ph sz="half" idx="1"/>
          </p:nvPr>
        </p:nvPicPr>
        <p:blipFill>
          <a:blip r:embed="rId2"/>
          <a:stretch>
            <a:fillRect/>
          </a:stretch>
        </p:blipFill>
        <p:spPr>
          <a:xfrm>
            <a:off x="259080" y="1825624"/>
            <a:ext cx="5760720" cy="4351339"/>
          </a:xfrm>
          <a:prstGeom prst="rect">
            <a:avLst/>
          </a:prstGeom>
        </p:spPr>
      </p:pic>
      <p:sp>
        <p:nvSpPr>
          <p:cNvPr id="6" name="Content Placeholder 5"/>
          <p:cNvSpPr>
            <a:spLocks noGrp="1"/>
          </p:cNvSpPr>
          <p:nvPr>
            <p:ph sz="half" idx="2"/>
          </p:nvPr>
        </p:nvSpPr>
        <p:spPr/>
        <p:txBody>
          <a:bodyPr>
            <a:normAutofit lnSpcReduction="10000"/>
          </a:bodyPr>
          <a:lstStyle/>
          <a:p>
            <a:r>
              <a:rPr lang="en-GB" dirty="0" smtClean="0"/>
              <a:t>Teacher chooses a letter or randomly select one to begin. </a:t>
            </a:r>
          </a:p>
          <a:p>
            <a:r>
              <a:rPr lang="en-GB" dirty="0" smtClean="0"/>
              <a:t>You must think of answers for each of the four categories beginning with that letter within a set time limit (e.g. 2 minutes).</a:t>
            </a:r>
          </a:p>
          <a:p>
            <a:r>
              <a:rPr lang="en-GB" dirty="0" smtClean="0"/>
              <a:t> After the time limit is up, I will take some answers and add up points. </a:t>
            </a:r>
          </a:p>
          <a:p>
            <a:r>
              <a:rPr lang="en-GB" dirty="0" smtClean="0"/>
              <a:t>We will play more than one round using different letters.</a:t>
            </a:r>
            <a:endParaRPr lang="en-GB" dirty="0"/>
          </a:p>
        </p:txBody>
      </p:sp>
      <p:pic>
        <p:nvPicPr>
          <p:cNvPr id="4" name="Picture 3"/>
          <p:cNvPicPr>
            <a:picLocks noChangeAspect="1"/>
          </p:cNvPicPr>
          <p:nvPr/>
        </p:nvPicPr>
        <p:blipFill>
          <a:blip r:embed="rId3"/>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4279319586"/>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1800" dirty="0" smtClean="0"/>
              <a:t>LO: To be able to describe and recognise some methods used to encourage people to buy things online.</a:t>
            </a:r>
            <a:r>
              <a:rPr lang="en-GB" dirty="0" smtClean="0"/>
              <a:t/>
            </a:r>
            <a:br>
              <a:rPr lang="en-GB" dirty="0" smtClean="0"/>
            </a:br>
            <a:r>
              <a:rPr lang="en-GB" sz="1800" dirty="0" smtClean="0"/>
              <a:t>LO: To be able to give examples of when and why it is important to understand the motive behind online</a:t>
            </a:r>
            <a:br>
              <a:rPr lang="en-GB" sz="1800" dirty="0" smtClean="0"/>
            </a:br>
            <a:r>
              <a:rPr lang="en-GB" sz="1800" dirty="0" smtClean="0"/>
              <a:t>content.</a:t>
            </a:r>
            <a:br>
              <a:rPr lang="en-GB" sz="1800" dirty="0" smtClean="0"/>
            </a:br>
            <a:r>
              <a:rPr lang="en-GB" sz="1800" dirty="0" smtClean="0"/>
              <a:t>LO: To be able to use questions to help decide what can and cannot be trusted online.</a:t>
            </a:r>
            <a:br>
              <a:rPr lang="en-GB" sz="1800" dirty="0" smtClean="0"/>
            </a:br>
            <a:endParaRPr lang="en-GB" sz="1800" dirty="0"/>
          </a:p>
        </p:txBody>
      </p:sp>
      <p:pic>
        <p:nvPicPr>
          <p:cNvPr id="3" name="Content Placeholder 2"/>
          <p:cNvPicPr>
            <a:picLocks noGrp="1" noChangeAspect="1"/>
          </p:cNvPicPr>
          <p:nvPr>
            <p:ph sz="half" idx="1"/>
          </p:nvPr>
        </p:nvPicPr>
        <p:blipFill>
          <a:blip r:embed="rId2"/>
          <a:stretch>
            <a:fillRect/>
          </a:stretch>
        </p:blipFill>
        <p:spPr>
          <a:xfrm>
            <a:off x="838200" y="1825625"/>
            <a:ext cx="5181600" cy="4351337"/>
          </a:xfrm>
          <a:prstGeom prst="rect">
            <a:avLst/>
          </a:prstGeom>
        </p:spPr>
      </p:pic>
      <p:sp>
        <p:nvSpPr>
          <p:cNvPr id="6" name="Content Placeholder 5"/>
          <p:cNvSpPr>
            <a:spLocks noGrp="1"/>
          </p:cNvSpPr>
          <p:nvPr>
            <p:ph sz="half" idx="2"/>
          </p:nvPr>
        </p:nvSpPr>
        <p:spPr/>
        <p:txBody>
          <a:bodyPr>
            <a:normAutofit lnSpcReduction="10000"/>
          </a:bodyPr>
          <a:lstStyle/>
          <a:p>
            <a:r>
              <a:rPr lang="en-GB" dirty="0" smtClean="0"/>
              <a:t>Teacher chooses a letter or randomly select one to begin. </a:t>
            </a:r>
          </a:p>
          <a:p>
            <a:r>
              <a:rPr lang="en-GB" dirty="0" smtClean="0"/>
              <a:t>You must think of answers for each of the four categories beginning with that letter within a set time limit (e.g. 2 minutes).</a:t>
            </a:r>
          </a:p>
          <a:p>
            <a:r>
              <a:rPr lang="en-GB" dirty="0" smtClean="0"/>
              <a:t> After the time limit is up, I will take some answers and add up points. </a:t>
            </a:r>
          </a:p>
          <a:p>
            <a:r>
              <a:rPr lang="en-GB" dirty="0" smtClean="0"/>
              <a:t>We will play more than one round using different letters.</a:t>
            </a:r>
          </a:p>
          <a:p>
            <a:endParaRPr lang="en-GB" dirty="0"/>
          </a:p>
        </p:txBody>
      </p:sp>
      <p:pic>
        <p:nvPicPr>
          <p:cNvPr id="4" name="Picture 3"/>
          <p:cNvPicPr>
            <a:picLocks noChangeAspect="1"/>
          </p:cNvPicPr>
          <p:nvPr/>
        </p:nvPicPr>
        <p:blipFill>
          <a:blip r:embed="rId3"/>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71498732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1800" dirty="0" smtClean="0"/>
              <a:t>LO: To be able to describe and recognise some methods used to encourage people to buy things online.</a:t>
            </a:r>
            <a:r>
              <a:rPr lang="en-GB" dirty="0" smtClean="0"/>
              <a:t/>
            </a:r>
            <a:br>
              <a:rPr lang="en-GB" dirty="0" smtClean="0"/>
            </a:br>
            <a:r>
              <a:rPr lang="en-GB" sz="1800" dirty="0" smtClean="0"/>
              <a:t>LO: To be able to give examples of when and why it is important to understand the motive behind online</a:t>
            </a:r>
            <a:br>
              <a:rPr lang="en-GB" sz="1800" dirty="0" smtClean="0"/>
            </a:br>
            <a:r>
              <a:rPr lang="en-GB" sz="1800" dirty="0" smtClean="0"/>
              <a:t>content.</a:t>
            </a:r>
            <a:br>
              <a:rPr lang="en-GB" sz="1800" dirty="0" smtClean="0"/>
            </a:br>
            <a:r>
              <a:rPr lang="en-GB" sz="1800" dirty="0" smtClean="0"/>
              <a:t>LO: To be able to use questions to help decide what can and cannot be trusted online.</a:t>
            </a:r>
            <a:br>
              <a:rPr lang="en-GB" sz="1800" dirty="0" smtClean="0"/>
            </a:br>
            <a:endParaRPr lang="en-GB" sz="1800" dirty="0"/>
          </a:p>
        </p:txBody>
      </p:sp>
      <p:pic>
        <p:nvPicPr>
          <p:cNvPr id="7" name="Content Placeholder 6"/>
          <p:cNvPicPr>
            <a:picLocks noGrp="1" noChangeAspect="1"/>
          </p:cNvPicPr>
          <p:nvPr>
            <p:ph sz="half" idx="1"/>
          </p:nvPr>
        </p:nvPicPr>
        <p:blipFill>
          <a:blip r:embed="rId2"/>
          <a:stretch>
            <a:fillRect/>
          </a:stretch>
        </p:blipFill>
        <p:spPr>
          <a:xfrm>
            <a:off x="838200" y="2529689"/>
            <a:ext cx="5181600" cy="2943210"/>
          </a:xfrm>
          <a:prstGeom prst="rect">
            <a:avLst/>
          </a:prstGeom>
        </p:spPr>
      </p:pic>
      <p:sp>
        <p:nvSpPr>
          <p:cNvPr id="3" name="Content Placeholder 2"/>
          <p:cNvSpPr>
            <a:spLocks noGrp="1"/>
          </p:cNvSpPr>
          <p:nvPr>
            <p:ph sz="half" idx="2"/>
          </p:nvPr>
        </p:nvSpPr>
        <p:spPr/>
        <p:txBody>
          <a:bodyPr>
            <a:normAutofit fontScale="92500" lnSpcReduction="20000"/>
          </a:bodyPr>
          <a:lstStyle/>
          <a:p>
            <a:r>
              <a:rPr lang="en-GB" dirty="0" smtClean="0"/>
              <a:t>TP:  Remind me, what is an advert?</a:t>
            </a:r>
          </a:p>
          <a:p>
            <a:endParaRPr lang="en-GB" dirty="0"/>
          </a:p>
          <a:p>
            <a:r>
              <a:rPr lang="en-GB" dirty="0" smtClean="0"/>
              <a:t>TP: Have </a:t>
            </a:r>
            <a:r>
              <a:rPr lang="en-GB" dirty="0"/>
              <a:t>you seen an advert before? If so, where</a:t>
            </a:r>
            <a:r>
              <a:rPr lang="en-GB" dirty="0" smtClean="0"/>
              <a:t>?</a:t>
            </a:r>
          </a:p>
          <a:p>
            <a:endParaRPr lang="en-GB" dirty="0"/>
          </a:p>
          <a:p>
            <a:r>
              <a:rPr lang="en-GB" dirty="0" smtClean="0"/>
              <a:t>TP: Was </a:t>
            </a:r>
            <a:r>
              <a:rPr lang="en-GB" dirty="0"/>
              <a:t>it online or offline</a:t>
            </a:r>
            <a:r>
              <a:rPr lang="en-GB" dirty="0" smtClean="0"/>
              <a:t>?</a:t>
            </a:r>
          </a:p>
          <a:p>
            <a:endParaRPr lang="en-GB" dirty="0"/>
          </a:p>
          <a:p>
            <a:r>
              <a:rPr lang="en-GB" dirty="0" smtClean="0"/>
              <a:t>TP: What </a:t>
            </a:r>
            <a:r>
              <a:rPr lang="en-GB" dirty="0"/>
              <a:t>did it look like</a:t>
            </a:r>
            <a:r>
              <a:rPr lang="en-GB" dirty="0" smtClean="0"/>
              <a:t>?</a:t>
            </a:r>
          </a:p>
          <a:p>
            <a:endParaRPr lang="en-GB" dirty="0"/>
          </a:p>
          <a:p>
            <a:r>
              <a:rPr lang="en-GB" dirty="0" smtClean="0"/>
              <a:t>TP:  If on line, where did you see it?  For example, at the side.</a:t>
            </a:r>
            <a:endParaRPr lang="en-GB" dirty="0"/>
          </a:p>
        </p:txBody>
      </p:sp>
      <p:pic>
        <p:nvPicPr>
          <p:cNvPr id="4" name="Picture 3"/>
          <p:cNvPicPr>
            <a:picLocks noChangeAspect="1"/>
          </p:cNvPicPr>
          <p:nvPr/>
        </p:nvPicPr>
        <p:blipFill>
          <a:blip r:embed="rId3"/>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377586805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1800" dirty="0" smtClean="0"/>
              <a:t>LO: To be able to describe and recognise some methods used to encourage people to buy things online.</a:t>
            </a:r>
            <a:r>
              <a:rPr lang="en-GB" dirty="0" smtClean="0"/>
              <a:t/>
            </a:r>
            <a:br>
              <a:rPr lang="en-GB" dirty="0" smtClean="0"/>
            </a:br>
            <a:r>
              <a:rPr lang="en-GB" sz="1800" dirty="0" smtClean="0"/>
              <a:t>LO: To be able to give examples of when and why it is important to understand the motive behind online</a:t>
            </a:r>
            <a:br>
              <a:rPr lang="en-GB" sz="1800" dirty="0" smtClean="0"/>
            </a:br>
            <a:r>
              <a:rPr lang="en-GB" sz="1800" dirty="0" smtClean="0"/>
              <a:t>content.</a:t>
            </a:r>
            <a:br>
              <a:rPr lang="en-GB" sz="1800" dirty="0" smtClean="0"/>
            </a:br>
            <a:r>
              <a:rPr lang="en-GB" sz="1800" dirty="0" smtClean="0"/>
              <a:t>LO: To be able to use questions to help decide what can and cannot be trusted online.</a:t>
            </a:r>
            <a:br>
              <a:rPr lang="en-GB" sz="1800" dirty="0" smtClean="0"/>
            </a:br>
            <a:endParaRPr lang="en-GB" sz="1800" dirty="0"/>
          </a:p>
        </p:txBody>
      </p:sp>
      <p:sp>
        <p:nvSpPr>
          <p:cNvPr id="3" name="Content Placeholder 2"/>
          <p:cNvSpPr>
            <a:spLocks noGrp="1"/>
          </p:cNvSpPr>
          <p:nvPr>
            <p:ph idx="1"/>
          </p:nvPr>
        </p:nvSpPr>
        <p:spPr/>
        <p:txBody>
          <a:bodyPr>
            <a:normAutofit/>
          </a:bodyPr>
          <a:lstStyle/>
          <a:p>
            <a:r>
              <a:rPr lang="en-GB" sz="3200" dirty="0" smtClean="0"/>
              <a:t>EXPLAIN:  We are going to watch a video and your challenge is to spot every time an advert appears.  Raise your hand every time you see an advert on screen and I will keep a tally.</a:t>
            </a:r>
          </a:p>
          <a:p>
            <a:endParaRPr lang="en-GB" sz="3200" dirty="0" smtClean="0"/>
          </a:p>
          <a:p>
            <a:r>
              <a:rPr lang="en-GB" sz="3200" dirty="0">
                <a:hlinkClick r:id="rId2"/>
              </a:rPr>
              <a:t>https://</a:t>
            </a:r>
            <a:r>
              <a:rPr lang="en-GB" sz="3200" dirty="0" smtClean="0">
                <a:hlinkClick r:id="rId2"/>
              </a:rPr>
              <a:t>vimeo.com/481316945</a:t>
            </a:r>
            <a:endParaRPr lang="en-GB" sz="3200" dirty="0" smtClean="0"/>
          </a:p>
          <a:p>
            <a:endParaRPr lang="en-GB" sz="3200" dirty="0"/>
          </a:p>
          <a:p>
            <a:endParaRPr lang="en-GB" sz="3200" dirty="0"/>
          </a:p>
        </p:txBody>
      </p:sp>
      <p:pic>
        <p:nvPicPr>
          <p:cNvPr id="4" name="Picture 3"/>
          <p:cNvPicPr>
            <a:picLocks noChangeAspect="1"/>
          </p:cNvPicPr>
          <p:nvPr/>
        </p:nvPicPr>
        <p:blipFill>
          <a:blip r:embed="rId3"/>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3805357722"/>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Safer Internet Day 2021: All the adverts (English subtitles)">
            <a:hlinkClick r:id="" action="ppaction://media"/>
            <a:extLst>
              <a:ext uri="{FF2B5EF4-FFF2-40B4-BE49-F238E27FC236}">
                <a16:creationId xmlns:a16="http://schemas.microsoft.com/office/drawing/2014/main" id="{8CD88F1E-E30A-4E75-8130-FE6D3215988A}"/>
              </a:ext>
            </a:extLst>
          </p:cNvPr>
          <p:cNvPicPr>
            <a:picLocks noRot="1" noChangeAspect="1"/>
          </p:cNvPicPr>
          <p:nvPr>
            <a:videoFile r:link="rId1"/>
          </p:nvPr>
        </p:nvPicPr>
        <p:blipFill>
          <a:blip r:embed="rId4"/>
          <a:stretch>
            <a:fillRect/>
          </a:stretch>
        </p:blipFill>
        <p:spPr>
          <a:xfrm>
            <a:off x="0" y="-5366"/>
            <a:ext cx="12182475" cy="6863366"/>
          </a:xfrm>
          <a:prstGeom prst="rect">
            <a:avLst/>
          </a:prstGeom>
        </p:spPr>
      </p:pic>
    </p:spTree>
    <p:extLst>
      <p:ext uri="{BB962C8B-B14F-4D97-AF65-F5344CB8AC3E}">
        <p14:creationId xmlns:p14="http://schemas.microsoft.com/office/powerpoint/2010/main" val="2100996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1800" dirty="0" smtClean="0"/>
              <a:t>LO: To be able to describe and recognise some methods used to encourage people to buy things online.</a:t>
            </a:r>
            <a:r>
              <a:rPr lang="en-GB" dirty="0" smtClean="0"/>
              <a:t/>
            </a:r>
            <a:br>
              <a:rPr lang="en-GB" dirty="0" smtClean="0"/>
            </a:br>
            <a:r>
              <a:rPr lang="en-GB" sz="1800" dirty="0" smtClean="0"/>
              <a:t>LO: To be able to give examples of when and why it is important to understand the motive behind online</a:t>
            </a:r>
            <a:br>
              <a:rPr lang="en-GB" sz="1800" dirty="0" smtClean="0"/>
            </a:br>
            <a:r>
              <a:rPr lang="en-GB" sz="1800" dirty="0" smtClean="0"/>
              <a:t>content.</a:t>
            </a:r>
            <a:br>
              <a:rPr lang="en-GB" sz="1800" dirty="0" smtClean="0"/>
            </a:br>
            <a:r>
              <a:rPr lang="en-GB" sz="1800" dirty="0" smtClean="0"/>
              <a:t>LO: To be able to use questions to help decide what can and cannot be trusted online.</a:t>
            </a:r>
            <a:br>
              <a:rPr lang="en-GB" sz="1800" dirty="0" smtClean="0"/>
            </a:br>
            <a:endParaRPr lang="en-GB" sz="1800" dirty="0"/>
          </a:p>
        </p:txBody>
      </p:sp>
      <p:sp>
        <p:nvSpPr>
          <p:cNvPr id="3" name="Content Placeholder 2"/>
          <p:cNvSpPr>
            <a:spLocks noGrp="1"/>
          </p:cNvSpPr>
          <p:nvPr>
            <p:ph sz="half" idx="1"/>
          </p:nvPr>
        </p:nvSpPr>
        <p:spPr/>
        <p:txBody>
          <a:bodyPr>
            <a:normAutofit fontScale="85000" lnSpcReduction="20000"/>
          </a:bodyPr>
          <a:lstStyle/>
          <a:p>
            <a:r>
              <a:rPr lang="en-GB" sz="3200" dirty="0" smtClean="0"/>
              <a:t>TP:  How many adverts did you see and have you seen these types of adverts before and where?</a:t>
            </a:r>
          </a:p>
          <a:p>
            <a:endParaRPr lang="en-GB" sz="3200" dirty="0"/>
          </a:p>
          <a:p>
            <a:r>
              <a:rPr lang="en-GB" sz="3200" dirty="0" smtClean="0"/>
              <a:t>EXPLAIN:  We are going to watch the clip again.  Each time, I am going to pause at the time stamp shown.  Each time, you need to complete the relevant worksheet section</a:t>
            </a:r>
          </a:p>
          <a:p>
            <a:r>
              <a:rPr lang="en-GB" sz="3200" dirty="0" smtClean="0"/>
              <a:t>(Sheet Slide 26)</a:t>
            </a:r>
          </a:p>
        </p:txBody>
      </p:sp>
      <p:pic>
        <p:nvPicPr>
          <p:cNvPr id="6" name="Content Placeholder 5"/>
          <p:cNvPicPr>
            <a:picLocks noGrp="1" noChangeAspect="1"/>
          </p:cNvPicPr>
          <p:nvPr>
            <p:ph sz="half" idx="2"/>
          </p:nvPr>
        </p:nvPicPr>
        <p:blipFill>
          <a:blip r:embed="rId2"/>
          <a:stretch>
            <a:fillRect/>
          </a:stretch>
        </p:blipFill>
        <p:spPr>
          <a:xfrm>
            <a:off x="6918453" y="1508760"/>
            <a:ext cx="4770627" cy="5090159"/>
          </a:xfrm>
          <a:prstGeom prst="rect">
            <a:avLst/>
          </a:prstGeom>
        </p:spPr>
      </p:pic>
      <p:pic>
        <p:nvPicPr>
          <p:cNvPr id="4" name="Picture 3"/>
          <p:cNvPicPr>
            <a:picLocks noChangeAspect="1"/>
          </p:cNvPicPr>
          <p:nvPr/>
        </p:nvPicPr>
        <p:blipFill>
          <a:blip r:embed="rId3"/>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1395194479"/>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1800" dirty="0" smtClean="0"/>
              <a:t>LO: To be able to describe and recognise some methods used to encourage people to buy things online.</a:t>
            </a:r>
            <a:r>
              <a:rPr lang="en-GB" dirty="0" smtClean="0"/>
              <a:t/>
            </a:r>
            <a:br>
              <a:rPr lang="en-GB" dirty="0" smtClean="0"/>
            </a:br>
            <a:r>
              <a:rPr lang="en-GB" sz="1800" dirty="0" smtClean="0"/>
              <a:t>LO: To be able to give examples of when and why it is important to understand the motive behind online</a:t>
            </a:r>
            <a:br>
              <a:rPr lang="en-GB" sz="1800" dirty="0" smtClean="0"/>
            </a:br>
            <a:r>
              <a:rPr lang="en-GB" sz="1800" dirty="0" smtClean="0"/>
              <a:t>content.</a:t>
            </a:r>
            <a:br>
              <a:rPr lang="en-GB" sz="1800" dirty="0" smtClean="0"/>
            </a:br>
            <a:r>
              <a:rPr lang="en-GB" sz="1800" dirty="0" smtClean="0"/>
              <a:t>LO: To be able to use questions to help decide what can and cannot be trusted online.</a:t>
            </a:r>
            <a:br>
              <a:rPr lang="en-GB" sz="1800" dirty="0" smtClean="0"/>
            </a:br>
            <a:endParaRPr lang="en-GB" sz="1800" dirty="0"/>
          </a:p>
        </p:txBody>
      </p:sp>
      <p:sp>
        <p:nvSpPr>
          <p:cNvPr id="3" name="Content Placeholder 2"/>
          <p:cNvSpPr>
            <a:spLocks noGrp="1"/>
          </p:cNvSpPr>
          <p:nvPr>
            <p:ph idx="1"/>
          </p:nvPr>
        </p:nvSpPr>
        <p:spPr/>
        <p:txBody>
          <a:bodyPr>
            <a:normAutofit lnSpcReduction="10000"/>
          </a:bodyPr>
          <a:lstStyle/>
          <a:p>
            <a:r>
              <a:rPr lang="en-GB" sz="3200" dirty="0" smtClean="0"/>
              <a:t>EXPLAIN: Technically</a:t>
            </a:r>
            <a:r>
              <a:rPr lang="en-GB" sz="3200" dirty="0"/>
              <a:t>, every section of the worksheet is an</a:t>
            </a:r>
          </a:p>
          <a:p>
            <a:r>
              <a:rPr lang="en-GB" sz="3200" dirty="0"/>
              <a:t>advert. The focus of the activity </a:t>
            </a:r>
            <a:r>
              <a:rPr lang="en-GB" sz="3200" dirty="0" smtClean="0"/>
              <a:t>was on </a:t>
            </a:r>
            <a:r>
              <a:rPr lang="en-GB" sz="3200" dirty="0"/>
              <a:t>circling the features</a:t>
            </a:r>
          </a:p>
          <a:p>
            <a:r>
              <a:rPr lang="en-GB" sz="3200" dirty="0"/>
              <a:t>shown in the video </a:t>
            </a:r>
            <a:r>
              <a:rPr lang="en-GB" sz="3200" dirty="0" smtClean="0"/>
              <a:t>to help you identify </a:t>
            </a:r>
            <a:r>
              <a:rPr lang="en-GB" sz="3200" dirty="0"/>
              <a:t>it as such.</a:t>
            </a:r>
          </a:p>
          <a:p>
            <a:endParaRPr lang="en-GB" sz="3200" dirty="0" smtClean="0"/>
          </a:p>
          <a:p>
            <a:r>
              <a:rPr lang="en-GB" sz="3200" dirty="0" smtClean="0"/>
              <a:t>TP: How </a:t>
            </a:r>
            <a:r>
              <a:rPr lang="en-GB" sz="3200" dirty="0"/>
              <a:t>do </a:t>
            </a:r>
            <a:r>
              <a:rPr lang="en-GB" sz="3200" dirty="0" smtClean="0"/>
              <a:t>you </a:t>
            </a:r>
            <a:r>
              <a:rPr lang="en-GB" sz="3200" dirty="0"/>
              <a:t>feel about online adverts?</a:t>
            </a:r>
          </a:p>
          <a:p>
            <a:r>
              <a:rPr lang="en-GB" sz="3200" dirty="0" smtClean="0"/>
              <a:t>TP: Do you </a:t>
            </a:r>
            <a:r>
              <a:rPr lang="en-GB" sz="3200" dirty="0"/>
              <a:t>prefer to watch or skip adverts?</a:t>
            </a:r>
          </a:p>
          <a:p>
            <a:r>
              <a:rPr lang="en-GB" sz="3200" dirty="0" smtClean="0"/>
              <a:t>TP: Have you </a:t>
            </a:r>
            <a:r>
              <a:rPr lang="en-GB" sz="3200" dirty="0"/>
              <a:t>wanted to buy/download something because </a:t>
            </a:r>
            <a:r>
              <a:rPr lang="en-GB" sz="3200" dirty="0" smtClean="0"/>
              <a:t>they saw </a:t>
            </a:r>
            <a:r>
              <a:rPr lang="en-GB" sz="3200" dirty="0"/>
              <a:t>an advert for it online?</a:t>
            </a:r>
          </a:p>
        </p:txBody>
      </p:sp>
      <p:pic>
        <p:nvPicPr>
          <p:cNvPr id="4" name="Picture 3"/>
          <p:cNvPicPr>
            <a:picLocks noChangeAspect="1"/>
          </p:cNvPicPr>
          <p:nvPr/>
        </p:nvPicPr>
        <p:blipFill>
          <a:blip r:embed="rId2"/>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384480123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1800" dirty="0" smtClean="0"/>
              <a:t>LO: To be able to describe and recognise some methods used to encourage people to buy things online.</a:t>
            </a:r>
            <a:r>
              <a:rPr lang="en-GB" dirty="0" smtClean="0"/>
              <a:t/>
            </a:r>
            <a:br>
              <a:rPr lang="en-GB" dirty="0" smtClean="0"/>
            </a:br>
            <a:r>
              <a:rPr lang="en-GB" sz="1800" dirty="0" smtClean="0"/>
              <a:t>LO: To be able to give examples of when and why it is important to understand the motive behind online</a:t>
            </a:r>
            <a:br>
              <a:rPr lang="en-GB" sz="1800" dirty="0" smtClean="0"/>
            </a:br>
            <a:r>
              <a:rPr lang="en-GB" sz="1800" dirty="0" smtClean="0"/>
              <a:t>content.</a:t>
            </a:r>
            <a:br>
              <a:rPr lang="en-GB" sz="1800" dirty="0" smtClean="0"/>
            </a:br>
            <a:r>
              <a:rPr lang="en-GB" sz="1800" dirty="0" smtClean="0"/>
              <a:t>LO: To be able to use questions to help decide what can and cannot be trusted online.</a:t>
            </a:r>
            <a:br>
              <a:rPr lang="en-GB" sz="1800" dirty="0" smtClean="0"/>
            </a:br>
            <a:endParaRPr lang="en-GB" sz="1800" dirty="0"/>
          </a:p>
        </p:txBody>
      </p:sp>
      <p:pic>
        <p:nvPicPr>
          <p:cNvPr id="5" name="Content Placeholder 4"/>
          <p:cNvPicPr>
            <a:picLocks noGrp="1" noChangeAspect="1"/>
          </p:cNvPicPr>
          <p:nvPr>
            <p:ph idx="1"/>
          </p:nvPr>
        </p:nvPicPr>
        <p:blipFill>
          <a:blip r:embed="rId2"/>
          <a:stretch>
            <a:fillRect/>
          </a:stretch>
        </p:blipFill>
        <p:spPr>
          <a:xfrm>
            <a:off x="1280160" y="2082553"/>
            <a:ext cx="9890760" cy="4342853"/>
          </a:xfrm>
          <a:prstGeom prst="rect">
            <a:avLst/>
          </a:prstGeom>
        </p:spPr>
      </p:pic>
      <p:pic>
        <p:nvPicPr>
          <p:cNvPr id="4" name="Picture 3"/>
          <p:cNvPicPr>
            <a:picLocks noChangeAspect="1"/>
          </p:cNvPicPr>
          <p:nvPr/>
        </p:nvPicPr>
        <p:blipFill>
          <a:blip r:embed="rId3"/>
          <a:stretch>
            <a:fillRect/>
          </a:stretch>
        </p:blipFill>
        <p:spPr>
          <a:xfrm>
            <a:off x="9616441" y="205581"/>
            <a:ext cx="2179320" cy="1303179"/>
          </a:xfrm>
          <a:prstGeom prst="rect">
            <a:avLst/>
          </a:prstGeom>
        </p:spPr>
      </p:pic>
    </p:spTree>
    <p:extLst>
      <p:ext uri="{BB962C8B-B14F-4D97-AF65-F5344CB8AC3E}">
        <p14:creationId xmlns:p14="http://schemas.microsoft.com/office/powerpoint/2010/main" val="3474836072"/>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1216997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TotalTime>
  <Words>4959</Words>
  <Application>Microsoft Office PowerPoint</Application>
  <PresentationFormat>Widescreen</PresentationFormat>
  <Paragraphs>566</Paragraphs>
  <Slides>107</Slides>
  <Notes>2</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107</vt:i4>
      </vt:variant>
    </vt:vector>
  </HeadingPairs>
  <TitlesOfParts>
    <vt:vector size="117" baseType="lpstr">
      <vt:lpstr>Arial</vt:lpstr>
      <vt:lpstr>Calibri</vt:lpstr>
      <vt:lpstr>Calibri Light</vt:lpstr>
      <vt:lpstr>Comic Sans MS</vt:lpstr>
      <vt:lpstr>Questrial</vt:lpstr>
      <vt:lpstr>Segoe UI</vt:lpstr>
      <vt:lpstr>Times New Roman</vt:lpstr>
      <vt:lpstr>Twinkl</vt:lpstr>
      <vt:lpstr>Twinkl SemiBold</vt:lpstr>
      <vt:lpstr>Office Theme</vt:lpstr>
      <vt:lpstr>Good Morning</vt:lpstr>
      <vt:lpstr>PowerPoint Presentation</vt:lpstr>
      <vt:lpstr>Spellings – Look/Cover/Spell/Check</vt:lpstr>
      <vt:lpstr>Maths</vt:lpstr>
      <vt:lpstr>RECALL</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LO: To be able to multiply a 2-digit number by a 2-digit number using the grid method.</vt:lpstr>
      <vt:lpstr>Assembly and Break</vt:lpstr>
      <vt:lpstr>Narrative/Epic Poetry </vt:lpstr>
      <vt:lpstr>Introduction</vt:lpstr>
      <vt:lpstr>Introduction</vt:lpstr>
      <vt:lpstr>LO: To know what the story of ‘Beowulf’ is about and to put it in chronological order</vt:lpstr>
      <vt:lpstr>An Epic Poem</vt:lpstr>
      <vt:lpstr>Beowulf</vt:lpstr>
      <vt:lpstr>Characters and Places</vt:lpstr>
      <vt:lpstr>Hrothgar Builds Heorot</vt:lpstr>
      <vt:lpstr>Grendel Attacks</vt:lpstr>
      <vt:lpstr>Heorot Lies Silent</vt:lpstr>
      <vt:lpstr>Beowulf Travels to Denmark</vt:lpstr>
      <vt:lpstr>Beowulf’s First Battle</vt:lpstr>
      <vt:lpstr>Beowulf’s Second Battle</vt:lpstr>
      <vt:lpstr>Beowulf Returns Home</vt:lpstr>
      <vt:lpstr>Beowulf King of the Geats</vt:lpstr>
      <vt:lpstr>Beowulf’s Third Battle</vt:lpstr>
      <vt:lpstr>Beowulf’s Funeral</vt:lpstr>
      <vt:lpstr>Glossary</vt:lpstr>
      <vt:lpstr>LO: To know what the story of ‘Beowulf’ is about and to put it in chronological order</vt:lpstr>
      <vt:lpstr>REFLECTION - LO: To know what the story of ‘Beowulf’ is about and to put it in chronological order</vt:lpstr>
      <vt:lpstr>Reading Comprehension</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LO: To answer questions about the epic poem ‘Beowulf’</vt:lpstr>
      <vt:lpstr>PowerPoint Presentation</vt:lpstr>
      <vt:lpstr>diplomacy</vt:lpstr>
      <vt:lpstr>diplomacy</vt:lpstr>
      <vt:lpstr>diplomacy</vt:lpstr>
      <vt:lpstr>diplomacy</vt:lpstr>
      <vt:lpstr>diplomacy</vt:lpstr>
      <vt:lpstr>diplomacy</vt:lpstr>
      <vt:lpstr>diplomacy</vt:lpstr>
      <vt:lpstr>Lunch</vt:lpstr>
      <vt:lpstr>PSHE</vt:lpstr>
      <vt:lpstr>Internet Safety</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Lesson 1</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 </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 </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 </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 </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 </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 </vt:lpstr>
      <vt:lpstr>PowerPoint Presentation</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 </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 </vt:lpstr>
      <vt:lpstr>LO: To be able to describe and recognise some methods used to encourage people to buy things online. LO: To be able to give examples of when and why it is important to understand the motive behind online content. LO: To be able to use questions to help decide what can and cannot be trusted online. </vt:lpstr>
      <vt:lpstr>PE</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8</cp:revision>
  <dcterms:created xsi:type="dcterms:W3CDTF">2021-01-19T15:47:39Z</dcterms:created>
  <dcterms:modified xsi:type="dcterms:W3CDTF">2021-01-19T19:06:03Z</dcterms:modified>
</cp:coreProperties>
</file>