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notesMasterIdLst>
    <p:notesMasterId r:id="rId26"/>
  </p:notesMasterIdLst>
  <p:sldIdLst>
    <p:sldId id="256" r:id="rId3"/>
    <p:sldId id="1029" r:id="rId4"/>
    <p:sldId id="1008" r:id="rId5"/>
    <p:sldId id="1009" r:id="rId6"/>
    <p:sldId id="1011" r:id="rId7"/>
    <p:sldId id="1012" r:id="rId8"/>
    <p:sldId id="1016" r:id="rId9"/>
    <p:sldId id="1017" r:id="rId10"/>
    <p:sldId id="1018" r:id="rId11"/>
    <p:sldId id="1019" r:id="rId12"/>
    <p:sldId id="1020" r:id="rId13"/>
    <p:sldId id="1022" r:id="rId14"/>
    <p:sldId id="1031" r:id="rId15"/>
    <p:sldId id="1025" r:id="rId16"/>
    <p:sldId id="1026" r:id="rId17"/>
    <p:sldId id="1030" r:id="rId18"/>
    <p:sldId id="1014" r:id="rId19"/>
    <p:sldId id="1013" r:id="rId20"/>
    <p:sldId id="1010" r:id="rId21"/>
    <p:sldId id="1015" r:id="rId22"/>
    <p:sldId id="1021" r:id="rId23"/>
    <p:sldId id="1024" r:id="rId24"/>
    <p:sldId id="40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08C2F381-1777-245C-43F7-FBA3957C2FC2}" name="Kate Garlick" initials="KG" userId="247d839a940f1946" providerId="Windows Live"/>
  <p188:author id="{DE2173D4-1BC1-96AC-194B-886B5D9930CD}" name="Annabel McDonald" initials="AM" userId="df39f375605b57f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abel McDonald" initials="AM" lastIdx="113" clrIdx="0">
    <p:extLst>
      <p:ext uri="{19B8F6BF-5375-455C-9EA6-DF929625EA0E}">
        <p15:presenceInfo xmlns:p15="http://schemas.microsoft.com/office/powerpoint/2012/main" userId="df39f375605b57fc" providerId="Windows Live"/>
      </p:ext>
    </p:extLst>
  </p:cmAuthor>
  <p:cmAuthor id="2" name="Kate Garlick" initials="KG" lastIdx="14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Emily Adkins" initials="EA" lastIdx="49" clrIdx="2">
    <p:extLst>
      <p:ext uri="{19B8F6BF-5375-455C-9EA6-DF929625EA0E}">
        <p15:presenceInfo xmlns:p15="http://schemas.microsoft.com/office/powerpoint/2012/main" userId="221ef2226ed9685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5E4"/>
    <a:srgbClr val="ECDFF5"/>
    <a:srgbClr val="616161"/>
    <a:srgbClr val="E8E9FE"/>
    <a:srgbClr val="C9F0EF"/>
    <a:srgbClr val="CDF3E6"/>
    <a:srgbClr val="FFF2CC"/>
    <a:srgbClr val="FFC999"/>
    <a:srgbClr val="FFBDD5"/>
    <a:srgbClr val="FFE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81" autoAdjust="0"/>
    <p:restoredTop sz="84330" autoAdjust="0"/>
  </p:normalViewPr>
  <p:slideViewPr>
    <p:cSldViewPr snapToGrid="0">
      <p:cViewPr varScale="1">
        <p:scale>
          <a:sx n="55" d="100"/>
          <a:sy n="55" d="100"/>
        </p:scale>
        <p:origin x="1108" y="44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microsoft.com/office/2018/10/relationships/authors" Target="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microsoft.com/office/2016/11/relationships/changesInfo" Target="changesInfos/changesInfo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mma Barlow" userId="ed66d411-907b-4041-b26e-f60791993a39" providerId="ADAL" clId="{242A7D4A-E554-4201-B337-6E4E060A4537}"/>
    <pc:docChg chg="modSld">
      <pc:chgData name="Gemma Barlow" userId="ed66d411-907b-4041-b26e-f60791993a39" providerId="ADAL" clId="{242A7D4A-E554-4201-B337-6E4E060A4537}" dt="2026-06-30T11:59:56.902" v="2" actId="21"/>
      <pc:docMkLst>
        <pc:docMk/>
      </pc:docMkLst>
      <pc:sldChg chg="modSp mod">
        <pc:chgData name="Gemma Barlow" userId="ed66d411-907b-4041-b26e-f60791993a39" providerId="ADAL" clId="{242A7D4A-E554-4201-B337-6E4E060A4537}" dt="2026-06-30T11:59:56.902" v="2" actId="21"/>
        <pc:sldMkLst>
          <pc:docMk/>
          <pc:sldMk cId="1714878842" sldId="1008"/>
        </pc:sldMkLst>
        <pc:spChg chg="mod">
          <ac:chgData name="Gemma Barlow" userId="ed66d411-907b-4041-b26e-f60791993a39" providerId="ADAL" clId="{242A7D4A-E554-4201-B337-6E4E060A4537}" dt="2026-06-30T11:59:56.902" v="2" actId="21"/>
          <ac:spMkLst>
            <pc:docMk/>
            <pc:sldMk cId="1714878842" sldId="1008"/>
            <ac:spMk id="3" creationId="{4C77C607-2708-B1D0-5261-B2E0D975042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6CAC97-46B4-4203-B359-6F6C3FB6D647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460CA-E4DF-44B0-820C-F2AC221E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9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460CA-E4DF-44B0-820C-F2AC221EA0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146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762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62BDF-6EFC-A865-A307-93220226F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312E68-15B3-5C28-E4F9-51B4D10DA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21EC21-47FC-A096-4CAB-2FCCFED77D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42BED8-3E42-8066-F02F-343075DC3E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1874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352EA-65A8-898E-3E97-C84126692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6C3A08-59DD-4470-8285-4105DAEDC4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E758E5-2D2A-2E97-AC55-9C4E0C128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3B783-F450-095E-BE88-79358EA3F3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3480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8B2E16-901B-455D-5002-41EEAED6EB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87BA47-4F95-C394-50FC-47B2DECA72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A24970-90F7-BE0F-5098-D111FD43CF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A5FBC0-B763-023A-35EC-2C861AD826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03358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A10ED-FFE9-625C-011B-520F063B7C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799DB7-D81F-7123-213D-5266282E82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6FD4ED-E2C6-D806-CB7E-315AF55C6D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22E1F4-11DE-000D-2C9C-74A8F75982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9471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A47AE-9430-0AB1-8EA2-32AD12ACAB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15C8E6-FC04-E9B0-8692-015955330D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A4D3EB-BF62-DFF2-1B19-79E7408EDC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FE18F8-11E9-DA73-27C1-B0F4BADD87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27865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791FF3-91BA-8086-945E-2154C299A7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569EC5-C81B-3728-8D2C-CF0FF10FA3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7548FF-62A6-1F1B-0A9B-1304DF9215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DE8652-AC3E-2433-9B52-B082B8E853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38354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D101AE-3D8B-B123-622E-2853AF97B6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F242B3-F0F2-95BC-F27A-8185928CD0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330B53-577E-F5A7-34A1-95945E549A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D28F7-A126-C933-6A93-701C68B2A2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29330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C79A60-93E5-BDFA-F4AD-9F2120930F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C1B0D4-DBDF-8A7F-9DA4-4349777C80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505251-A920-DAA5-188A-67A1DDB817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23D412-F2F9-A288-D141-D6E1181AB4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39328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7F04A-C036-37C0-F638-92FF390ED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94EB53-BC7C-A486-4CD6-F88965C054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C3A42C-D8DE-7AEA-B543-BEBADCABA6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BE86A2-3738-F454-6365-25F6641B2B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2878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7F5B22-C1E1-B70A-CEDC-400827442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E4BCFA-501F-6A7C-1077-63AB6C28E0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F66B33-4386-E754-19AF-595EF47B9E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0DEC2A-EC80-E3C6-CA40-C3EE0148C7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71583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130209-F3F4-63A5-A280-4959702E8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D3D5D1-0BFF-6822-F718-FD5325BB44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3A66B9-8F9F-0FBA-6105-347D69B1DE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351D53-D802-96E6-A0BA-A323865F21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79156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CA9045-EB23-3CC4-2E50-61F58CE83A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9307F0-111E-F086-F547-9686CF14E4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9D0AAE-4872-B30C-B469-502A7C1E2C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953AF9-32EB-EC6C-443A-0FEFF9A6C5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88167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A2419-5D96-EE65-5A62-CB528177B6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EF26A9-CCA2-8FC0-5FCF-41EDB7BBA0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562BE4-D875-B3C6-555F-680A848537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8A40DA-6DFE-5C1C-02AE-3703317FAF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13145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FC39B9-E18F-E09A-595D-9FCAE21EFF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5E7A7A-5F79-1EBB-338E-B26E02A743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919F4F-4017-D695-3C1A-F352C06846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B03D77-8881-D739-F248-76E6D1EE3C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73232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FCFE4E-84E9-511D-4984-722317C7ED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88BF68-B237-AF36-0D82-2D1E2255CF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6061CB-2C6E-1F05-FCC0-660A4296DA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E520D9-CB9E-3D88-4459-03534871CC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05190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914452-D77D-0A84-8328-0153E2593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D9A2FB-9B74-2445-2D2A-2347443990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AE79B6-BCB7-4409-7F13-31DD5EE1F9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351D48-F1A5-AD33-E2BF-9E60D675E0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35113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3EAEB-41BA-702B-FBB7-799E90497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9FA17B-7247-4F2E-C7EC-147F0CEDF3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66F050-0ABE-0D1B-14F3-D03DC4E823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A9F29C-E69B-3789-6B72-1788206E97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59209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B1AB49-FE46-E936-72D6-C34BA804C1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CBE5C1-59E2-B9CE-4AB8-94571A80C4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3FEC74-E321-5DEC-F6F1-CEAC0D618C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209E9F-79CE-B193-9AFE-E14FEF2379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77630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6F54CC-F56F-A6B9-42EB-4DC30E8615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BFA8AF-CA10-1B02-6E03-2E553CB86A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9AEB09-D142-1E4E-F926-7E35993F58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BE35EA-882E-7F8E-3B72-977431F0E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86123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B4876E-3D67-852B-9E10-8D5A44DA29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580920-0172-8F77-3E64-3A2B1BA896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190DDC-9621-6235-7DF0-B14FAE782D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512EB7-934F-DFAD-03F2-7905B0A36F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5679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BC19E-6003-405A-A598-FF69F0384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1039A-6193-463B-84BB-4B932160A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F0C71-6325-4293-8E43-F245DD148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74499-BDB3-4097-9E62-53DB86DFD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4D520-AFEA-4F8F-A8D8-21CE23D44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4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11580-CA97-400A-A099-5758B2FAC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05BA8-6186-41FC-B7CA-12BFFE193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DE8AC-7766-490A-814B-9B54DC7C7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02B55-69DA-4EE6-B296-BE8BE95D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99F90-60AC-4EF6-9798-2FA63A75F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93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60E27-D6E4-476C-B385-7DF3F5EFB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DDEB3-7D4E-453C-A4B5-31B9C20AB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3186-15C0-4895-9A18-46ADB818F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B5C9D-0541-4333-98F3-8B6CBE8FB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250F9-9ACC-4837-86DA-45BB00C7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8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6DAB5-2BC4-43FE-AF66-8982C4E2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829DF-3D04-45CD-8C47-1D73EEA3CA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42241-96D8-4399-B141-6F733D902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2A9D8E-B321-492D-80B7-AED55AF91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42442-29D8-44C3-BBEA-91656455A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DC593-8AA7-4F8A-A417-C9946CD2E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698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91B1E-6BBE-4DDB-87B2-536815616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E0D30-FD4E-4FB4-B20D-7DDFB2455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38113F-87E3-4249-8E41-60C88AFE1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3820DD-3351-4F43-A3B4-AD2FC4721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409F19-6CB8-4BD4-A725-F7117C1FE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F6F97D-A223-447A-9B51-A90B45316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0C5A07-CEAF-4AF9-800A-E54067D52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4E3E23-3195-4908-A4DC-AFFCD58D0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8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D00F4-3C3A-47D2-87F8-4E8E79B2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94CC89-262D-4509-9237-1E4F9A633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720AD-565B-4D21-A9E0-E1642CE7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B617B-4BF7-49EF-A6CD-490C96DC6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6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2C35D8-4E25-4D5A-9A97-20AD8FBDD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80AB88-934B-4593-B002-3C507AE00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11A704-7605-4359-8098-A0DFDC369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6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185C7-7734-4BFE-8CAF-BBC7E246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D9DB6-0AB3-4B2F-ADE8-BF012E3FC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645F5B-371E-4323-8F1F-1751172B5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0E439-C476-43C9-A7AC-6E19033B5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58B25-7C04-4CA9-9A02-A76C5EBE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970FC-30BA-474A-B13F-75C311961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319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0A9DC-DEBE-48F6-818F-05F0B253E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678859-2157-498A-9C12-17577B37D1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234D3-2AB1-48D3-9D93-E5A75AF1B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44E824-9B50-46D4-8C1C-A741C4744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453A0C-269F-4226-BB6F-7560E32D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035B6-7314-41A7-942F-DA17E5956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99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FE77-9662-4B2F-BB26-D327B04F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95FED-715B-449F-8F23-800E5F9D0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CFEA6-2B01-43E8-BEA3-8CA92CC57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67B90-6C8E-41BB-A405-EB195BC99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C8EBF-98A6-4AAF-BB2D-C6408CEB0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394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7E769C-4D08-4C2E-B0D3-8DD3C98C5B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E806F-B0E8-43A1-BCBB-CF13C123D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B579C-6B3D-4C32-92D0-A60D1B4C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726E-216C-4E7F-8DD6-50DCFAEA8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157A-9CF1-442D-BACC-54E3584D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3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62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67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178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84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4756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20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222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7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6348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368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220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E8657C-C0C7-4C76-A1EF-73AA7FBF8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E9F91-0AB0-4C6D-999A-096BAC69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4D9E0-3275-4C74-8987-5647EE5056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983C8-4286-49E6-9DBA-EE1CF6571D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BA1CF-D007-4906-B844-961379DA2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30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77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frog.org/blog/257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unifrog.org/blog/256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A99C96D-E9B1-41A7-82FD-190A1F261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55280"/>
            <a:ext cx="9144000" cy="2507320"/>
          </a:xfrm>
        </p:spPr>
        <p:txBody>
          <a:bodyPr>
            <a:normAutofit/>
          </a:bodyPr>
          <a:lstStyle/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 4 PSHE and careers</a:t>
            </a:r>
          </a:p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lesson information</a:t>
            </a:r>
          </a:p>
        </p:txBody>
      </p:sp>
    </p:spTree>
    <p:extLst>
      <p:ext uri="{BB962C8B-B14F-4D97-AF65-F5344CB8AC3E}">
        <p14:creationId xmlns:p14="http://schemas.microsoft.com/office/powerpoint/2010/main" val="1841099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primary PSHE and careers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F81E61-95B5-A3E0-D138-6CA348B9BE33}"/>
              </a:ext>
            </a:extLst>
          </p:cNvPr>
          <p:cNvSpPr txBox="1"/>
          <p:nvPr/>
        </p:nvSpPr>
        <p:spPr>
          <a:xfrm>
            <a:off x="311150" y="1247762"/>
            <a:ext cx="11569700" cy="4770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PSHE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Department for Education statutory R(S)HE guidance and the PSHE Association’s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Careers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CDI’s learning objectives and the PSHE Association’s careers education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Find out more here: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Unifrog’s primary PSHE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Unifrog’s primary Careers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349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A7110-A9F3-F8EF-9335-13BDCFF3C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77FBAEA-8A4C-CB02-E387-57625CFE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Year 4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77C607-2708-B1D0-5261-B2E0D975042C}"/>
              </a:ext>
            </a:extLst>
          </p:cNvPr>
          <p:cNvSpPr txBox="1"/>
          <p:nvPr/>
        </p:nvSpPr>
        <p:spPr>
          <a:xfrm>
            <a:off x="311150" y="1200598"/>
            <a:ext cx="11569700" cy="4603302"/>
          </a:xfrm>
          <a:prstGeom prst="rect">
            <a:avLst/>
          </a:prstGeom>
          <a:noFill/>
        </p:spPr>
        <p:txBody>
          <a:bodyPr wrap="square" numCol="2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GB" sz="17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 online friendships look like?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cyberbullying?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personal data and how is it shared online?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a healthy family look like?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makes a healthy diet?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keeps you safe when you go out?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look after their mental health?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does loss impact people’s emotions?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personal boundaries and what is consent?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my personal responsibilities as I grow up?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7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risks of gambling?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respectfully manage conflicts?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should we respect living things?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7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7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stereotypes affect careers?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different jobs work together?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people do different types of work?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 stories contain accurate careers information?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subjects at school link to jobs?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achieve a goal?</a:t>
            </a:r>
          </a:p>
        </p:txBody>
      </p:sp>
    </p:spTree>
    <p:extLst>
      <p:ext uri="{BB962C8B-B14F-4D97-AF65-F5344CB8AC3E}">
        <p14:creationId xmlns:p14="http://schemas.microsoft.com/office/powerpoint/2010/main" val="1714878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EA8A9-7095-3612-765A-9FE9835A2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9439E78-226F-FD30-51F7-3F7166635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 online friendships look like?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82EAC9C-D9BE-2F9D-6BC9-DF0A3790B3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8862926"/>
              </p:ext>
            </p:extLst>
          </p:nvPr>
        </p:nvGraphicFramePr>
        <p:xfrm>
          <a:off x="180654" y="1126998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knowing people online is different to knowing someone in person.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ways they can get support and strategies they can use if they feel uncomfortable with online friendships. 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how to identify who to trust online and that people can be anonymous online.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five ways people can interact with friends online.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and answer the questions about each of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discuss the four questions about each of them.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 pairs, role play, draw, explain, or rewrite the scenario so that it shows being a good online friend.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Optional: Listen to the scenarios and decide whether the person is acting professionally or unprofessionally.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Friends, friendships, online, professional, unprofessional, interact, social media, catfishing, pressure, safety.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A6715A8-254F-BC39-7183-642A7A178AA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447674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6C141A-B9B2-AAEB-55E6-BE3329510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5948EE7-A789-8372-F268-12547CD48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cyberbullying?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BB48A14-4410-FB02-5414-220598F6CE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0626966"/>
              </p:ext>
            </p:extLst>
          </p:nvPr>
        </p:nvGraphicFramePr>
        <p:xfrm>
          <a:off x="180654" y="1221898"/>
          <a:ext cx="11830691" cy="4414203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6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cyberbullying.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different types of unkind behaviour online.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people can get help if they are being cyberbullied.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6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five kind and five unkind behaviours and define bullying.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we can communicate both online and offline and discuss how people can be unkind online.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unkind behaviours to their definitions.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they can get support for unkind behaviour online.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cyberbullying.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and decide on the type of unkind behaviour online.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the scenarios are examples of cyberbullying.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Read about the jobs which help to stop cyberbullying and decide why they are important.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6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Catfishing, harassment, trolling, provoke, embarrass, bullying, cyberbullying, unkind behaviour, block, report, content moderator, app developer, helpline worker.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550C938-B081-F612-BBC3-E49C833C00CA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070526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4C6F10-34A5-4E88-FAB8-4F1A8C9CBA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B5DDABC-E802-5A24-304A-B7BDEECD0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personal data and how is it shared online?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B0C8CB6-BBBF-6D94-CA5A-2EFD15CDE5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200077"/>
              </p:ext>
            </p:extLst>
          </p:nvPr>
        </p:nvGraphicFramePr>
        <p:xfrm>
          <a:off x="180654" y="1221898"/>
          <a:ext cx="11830691" cy="438715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personal data is and identify if it has been shared deliberately or by accident.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Describe some ways to protect personal data while using the internet.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that things they do online leave a digital footprint which can be used to target them.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Suggest types of personal information people might share online.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Judge whether personal data has been shared deliberately or by accident.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and answer questions in a quiz about protecting personal data.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how accepting terms and conditions or cookies can affect someone’s online experience.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Act out leaving a digital footprint and the consequences.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the most important points around personal data.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a job that involves protecting personal data.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Internet, online, personal data, notification, targeted ads, digital footprint, terms and conditions, cookies.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E8E0953-381E-E3BB-1228-AA604BD8784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4014202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0B2487-D07D-D2FC-9DAF-5150535A92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54DA9E5-7964-774A-A55F-0C38D8509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a healthy family look like?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5CE3A51-CD22-3388-C307-18C4B07383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814251"/>
              </p:ext>
            </p:extLst>
          </p:nvPr>
        </p:nvGraphicFramePr>
        <p:xfrm>
          <a:off x="180654" y="1015729"/>
          <a:ext cx="11830691" cy="490531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that families help and care for each other.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personal boundaries and why they are important in families.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what a trusted adult is.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ways that families can care for and support each other.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identify how each family member is helping to care for one another.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what personal boundaries are and then decide if the boundaries listed on the slides are okay or not for families to set. 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Role play setting boundaries.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trusted adults are.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the characters in the scenario </a:t>
                      </a:r>
                      <a:r>
                        <a:rPr kumimoji="0" lang="en-US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are showing healthy family life and</a:t>
                      </a: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 are respecting boundaries.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Match the words with the definitions and decide which scenario is showing which definition.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Helping, empathy, protection, care, respecting differences, personal boundaries, trusted adults, global nomad, third culture kid, cross-cultural kid.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CE33E26-06E0-3298-040D-CB58ED068B6F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0365851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4DE0D0-A2DE-6C45-2CCF-927BEB3AE1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3E91C0E-7D0A-54D9-921C-0476E2129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makes a healthy diet?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C37EB35-DACD-55F4-05B9-3E691AB90B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1106938"/>
              </p:ext>
            </p:extLst>
          </p:nvPr>
        </p:nvGraphicFramePr>
        <p:xfrm>
          <a:off x="180654" y="1196485"/>
          <a:ext cx="11830691" cy="456285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ways to help look after teeth and why it is important.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have a balanced diet and why it is important.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Link the words to make a full sentence.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 and decide what will happen if the person continues unhealthy habits over time.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that healthy habits can impact teeth.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eat well guide and think about examples of each food type as well as the nutritional content of food.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food wrappers and discuss what the information means.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who and how to ask for help if worried about food or eating.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how to make each example meal more balanced, and then design a balanced meal or balanced menu for the day.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Teeth, digestion, nutrients, vitamins, minerals, protein, carbohydrates, dairy, fat.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DC49891-5EAB-52F9-B89B-44F8CEAB262E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983779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32636-40E1-89E7-D17E-46B7DBFB53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C67E698-C038-4CCF-A56E-C802A84382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keeps you safe when you go out?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1F1D2ED-A947-985C-685C-C961C43CA6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6430446"/>
              </p:ext>
            </p:extLst>
          </p:nvPr>
        </p:nvGraphicFramePr>
        <p:xfrm>
          <a:off x="180654" y="1276858"/>
          <a:ext cx="11830691" cy="432968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of the key safety points related to roads, rail, water, and fireworks.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when to call the emergency services.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State how to effectively call the emergency services.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Correctly order the steps in The Green Cross Code.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Assess and evaluate risks in different situations.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hazards in their local area.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it is appropriate to call the emergency services in different situations.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Role-play calling the emergency services.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Recall key learning points in a quiz.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the pros and cons of working as an emergency call handler.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Green Cross Code, hazards, risks, risky, roads, railways, water safety code, fireworks, emergency services, call handler.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DA29143-A363-20C6-E3FB-A8CB8B4BB69B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8696364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017FE-6268-8897-CFAF-814F70540C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9752FEC-4DE2-193D-C70D-EFFC512CD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look after their mental health?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6E80A6A-97B8-7361-A22F-3094FFC52B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3013058"/>
              </p:ext>
            </p:extLst>
          </p:nvPr>
        </p:nvGraphicFramePr>
        <p:xfrm>
          <a:off x="180654" y="1401318"/>
          <a:ext cx="11830691" cy="405536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looking after your mental health is as important as looking after your physical health.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strategies which can support with positive mental health.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activities and rank them from most enjoyable to least enjoyable.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some ways to look after mental health. Then decide which ones of these are being used in a scenario.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some self-care strategies and practise using them. Then reflect on which one they liked the best.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Design an advert, TV or radio script, or role play which promotes self-care strategies.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Self-care, community, gratitude, kindness, mindfulness, positive self-talk, nature, calming breathing, promote.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C23612F-9790-672A-B8B7-06FF66C6B66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8638414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901001-ACD3-03D0-AC41-C9EB4C0506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692A5C7-BCDB-5AB9-9853-20761CE50B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does loss impact people’s emotions?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779CFDB-76CB-C5CA-52B7-AA5BCC5067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424782"/>
              </p:ext>
            </p:extLst>
          </p:nvPr>
        </p:nvGraphicFramePr>
        <p:xfrm>
          <a:off x="180654" y="1164586"/>
          <a:ext cx="11830691" cy="456285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loss and grief and explain how they link together.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grief can change over time and how it can impact behaviour.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of getting support with loss and grief.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loss and grief and explain the link between them.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that people might behave when grieving.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why the people are grieving, how it’s making them behave, and how this has changed over time.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different strategies for getting support with grief and decide which characters in scenarios have used these.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 importance of helping others with grief and how to do this.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the three careers which support people with loss and grief and discuss which skills they might need for these jobs.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Loss, grief, grieve, grieving, divorce, death, celebrant, funeral director, counsellor.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F83CED8-5BDC-6286-E608-6756033BB48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7659428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C9278B-DC72-BDEA-FFC4-18F84F11BA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C00D1D5-04C7-084C-EDB2-27931DA7D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personal boundaries and what is consent?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7E5D684-647D-C025-55A1-D3C86560C6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465881"/>
              </p:ext>
            </p:extLst>
          </p:nvPr>
        </p:nvGraphicFramePr>
        <p:xfrm>
          <a:off x="180654" y="1143320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personal boundary is and suggest different types of personal boundaries people might have.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consent is and recall some situations when consent is needed.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what is okay and not okay </a:t>
                      </a:r>
                      <a:r>
                        <a:rPr kumimoji="0" lang="en-GB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when it comes to 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personal boundaries and consent.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difference between a boundary and a personal boundary.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different types of personal boundaries.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what to say if someone doesn’t respect a personal boundary.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consent has been given in a range of scenarios.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Complete sentences to explain personal boundaries and consent, and invent a scenario where someone asks for consent and their decision is respected.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suggest advice a counsellor could give to improve a relationship.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Personal boundaries, consent, permission, respect, comfortable, uncomfortable, trust, relationship.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7B840DD-7C08-1C16-CDC4-43DA588DA18E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4963071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EEAD96-6D0C-38D4-4C8E-1C5CCE442E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5959F84-A2C0-1A50-733C-8A3D0F29A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my personal responsibilities as </a:t>
            </a: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 grow up?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C5FD0BB-FFF3-DB70-920B-F3F709FE5CA4}"/>
              </a:ext>
            </a:extLst>
          </p:cNvPr>
          <p:cNvGraphicFramePr>
            <a:graphicFrameLocks noGrp="1"/>
          </p:cNvGraphicFramePr>
          <p:nvPr/>
        </p:nvGraphicFramePr>
        <p:xfrm>
          <a:off x="180654" y="1157829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changes that happen during puberty.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to look after themselves during puberty.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to look after themselves during transitions.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the questions about growing up.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independence and responsibility.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how each person is becoming more independent or responsible.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about some changes that happen during puberty, how to look after yourself, and where to find out more.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about different transitions and some strategies which help during transitions.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story and decide how the character is showing independence and responsibility.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Independence, responsibility, skin, acne, puberty, body odour, mood swings, body hair, transition.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7A032D9-1049-3223-0B45-6ED7D7B76E7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4448573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FC2435-BE88-36D1-28DD-A4430639C9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32E820C-86F0-749A-EC53-C0D778CDD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risks of gambling?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4AC8A82-FD12-AA2F-5373-A441FC79F7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6490653"/>
              </p:ext>
            </p:extLst>
          </p:nvPr>
        </p:nvGraphicFramePr>
        <p:xfrm>
          <a:off x="180654" y="1536727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gambling is and give some examples.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the risks of gambling and explain some of the negative effects.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gambling is.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Investigate and evaluate the risks of gambling.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the effects of gambling in relation to a scenario.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loot boxes should be considered gambling.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to keep money safe.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jobs related to gambling.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Gambling, bet, betting, risk, addiction, dopamine, loot box, gambling app, bank account.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33B8210-57B2-E2AE-C86B-D81E5B7BDAA5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9149511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B0E9E0-2FF9-5692-3EDE-83D8BA31DC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62D0EDF-11D3-A2B9-5336-F8AE5CE55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respectfully manage conflicts?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DDAEE8B-7187-377E-E116-A139CD7AB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7752554"/>
              </p:ext>
            </p:extLst>
          </p:nvPr>
        </p:nvGraphicFramePr>
        <p:xfrm>
          <a:off x="180654" y="1355971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strategies to help deal with disappointment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strategies which help to deal with conflict.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how each statement could be more polite.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some strategies which help to manage disappointment.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if the characters managed their disappointment well.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that conflict can make us feel.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some strategies which help to respectfully manage conflict.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if the characters managed the conflicts well.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Role play managing disappointment or conflict in a positive way.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how conflict and disappointment can happen in a work setting.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Conflict, disappointment, manners, frustration, feelings, compromise.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DC4C4FD-922E-8F6F-C536-3AFD9776BFCF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8687512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D290D8-275D-44DA-F56D-BB8D30A3BE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C4669D1-F091-CFA4-946C-1D73FD2CE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should we respect living things?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21863C4-F2C1-0B3B-4A96-E8E420C91D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979802"/>
              </p:ext>
            </p:extLst>
          </p:nvPr>
        </p:nvGraphicFramePr>
        <p:xfrm>
          <a:off x="180654" y="1270243"/>
          <a:ext cx="11830691" cy="428853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we should care for living things.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show empathy for living things.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show empathy for others.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key words and put them in sentences.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photographs of different environments and decide if they have been treated with respect.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scenarios and decide if empathy or compassion has been shown in each of them. If not, role play how to show empathy or compassion.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how to show empathy, compassion, and respect in a scenario.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and label an environment which has been treated with respect.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the careers which have jobs linked to protecting the environment.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Empathy, compassion, environment, respect, zoologist, recycling officer.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DE056C8-BBA8-A662-15A4-8FB9D90B646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3854028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5A2FE3-E583-31B1-049A-136EFC0ED5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FC052BE-EA82-93CA-66E4-1870CA7B4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stereotypes affect careers?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9EE3CB9-74C4-FFB4-7B1A-B7A2A719F7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3469940"/>
              </p:ext>
            </p:extLst>
          </p:nvPr>
        </p:nvGraphicFramePr>
        <p:xfrm>
          <a:off x="180654" y="1559052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stereotype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challenge stereotypes.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a quick sketch of a job.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a scenario about making assumptions.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a video about stereotypes.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scenarios and answer questions about stereotypes.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to challenge stereotypes in a calm and respectful way.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Act out how to challenge stereotypes.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Compare pictures from the starter and reflect on stereotypes about jobs.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Computer games tester, stereotype, opinion, assumption, calm, respectful, challenge.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58EB876-007C-6618-DB1F-0CA5F256C6F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9954033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0B685B-442C-501F-5BFE-56124488E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9317376-C811-8206-C6F0-DFE4F487D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different jobs work together?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40D466A-26AE-32FB-7810-86051A6AB2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9550126"/>
              </p:ext>
            </p:extLst>
          </p:nvPr>
        </p:nvGraphicFramePr>
        <p:xfrm>
          <a:off x="180654" y="1675638"/>
          <a:ext cx="11830691" cy="35067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organisations have different job roles.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different roles are required in an organisation in order for it to run.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different job roles in schools.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the questions about what would happen if people in school didn’t do their jobs.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and answer the questions.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Work in teams to sort and deliver letters throughout the classroom.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jobs in a restaurant and discuss what would happen if they didn’t do their jobs.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Chef, teacher, teaching assistant, caretaker, office staff, headteacher, delivery centre, letters, addresses, delivery driver, waiting staff, cleaner, manager, kitchen assistant.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791435D-7648-AAC3-62AD-21E3D82BABB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27608926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26B45-CFAF-BFA4-EBD9-F764FCA0C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1B02E6A-56AE-82A4-89D4-6D11D17EF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people do different types of jobs?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262EF90-D93B-E346-011B-4F022C5815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270431"/>
              </p:ext>
            </p:extLst>
          </p:nvPr>
        </p:nvGraphicFramePr>
        <p:xfrm>
          <a:off x="180654" y="1264158"/>
          <a:ext cx="11830691" cy="432968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different people do jobs for different reasons.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some unfair barriers people face at work and how to challenge or overcome these.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which jobs they might like to do and why.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why Ben is doing his job.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personal profiles and use the information to determine why each person is doing their job.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on unfair barriers at work.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what the unfair barriers are and how to challenge or overcome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questions about future paid careers.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Animal care assistant, skills, interests, salary, kitchen assistant,  CEO, costumer designer, lifeguard, bank manager, discrimination, interview, minimum wage.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27674DD-E840-8A86-9114-FFC2AB2E586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2384910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8AEC79-3DE3-C2F3-A5A3-F3AA60911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743C829-3AF8-3ED0-E741-BB639BB570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 stories contain accurate careers information?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733206C-13E8-AB45-4B86-3E0C6C5F19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771339"/>
              </p:ext>
            </p:extLst>
          </p:nvPr>
        </p:nvGraphicFramePr>
        <p:xfrm>
          <a:off x="180654" y="1559052"/>
          <a:ext cx="11830691" cy="378104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Identify themes about work within stories.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Use critical thinking skills to make decisions about careers information.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Open Sans"/>
                          <a:ea typeface="Open Sans"/>
                          <a:cs typeface="Open Sans"/>
                        </a:rPr>
                        <a:t>Identify whether information about careers in stories is accurate.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if stories have themes about work and what the themes are trying to tell the reader.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themes about work in the two stories read to the class.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Use critical thinking skills to decide if Big Foot is real.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Use critical thinking skills to decide if two jobs are real.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accurate and inaccurate careers information in stories.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Theme, career, critical thinking, accurate, job advert, interview, evidence, facts, personal feelings, job description.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1EFCC8D-5B17-E1EA-4FB0-8645CFC1392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42440589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98EDF3-4E40-7494-2400-1527E14E37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2127091-24DC-C940-3467-297FD0EC9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subjects at school link to jobs?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F9E9123-F324-6201-D6C9-E62C234885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556575"/>
              </p:ext>
            </p:extLst>
          </p:nvPr>
        </p:nvGraphicFramePr>
        <p:xfrm>
          <a:off x="180654" y="1357031"/>
          <a:ext cx="11830691" cy="409651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jobs which use the skills learnt in different subjects at school.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most jobs use more than one skill.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 subjects they enjoy and link these to some jobs.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their favourite subject is, why they like it, and some skills they might use in it.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Think of some jobs that use the same skills that different subjects at school also use.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Classify jobs into Venn diagrams.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some subjects they enjoy; how these link to jobs they’ve explored; how those jobs interest them; and what they can do to find out more.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Careers, skills, subjects, problem solving, numeracy, writing, reading, observation, critical thinking, creativity, artistic skills, organising, research skills, teamwork, attention to detail, confidence, caring, open-mindedness, Venn diagram, classify.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4CA0AEF-60A7-7EA7-E027-C10662F02D9D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5192440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F06865-492F-0B57-2CAE-3F4F63DDB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6441CC6-9766-4DCE-97B4-1990168F8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</a:t>
            </a:r>
            <a:r>
              <a:rPr lang="en-GB" sz="3200" b="1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 achieve a goal?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C7FD37D-49B4-338B-D497-5F07B1AB77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085435"/>
              </p:ext>
            </p:extLst>
          </p:nvPr>
        </p:nvGraphicFramePr>
        <p:xfrm>
          <a:off x="180654" y="1729562"/>
          <a:ext cx="11830691" cy="319125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goals are.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set goals in different ways.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what goals are and where we can set them in our lives.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how to set goals using RAM and backwards action planning.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setting goals for others using RAM and backwards action planning.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setting their own goals using both RAM and backwards action planning.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how the goal setting went.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Goals, RAM, backwards action planning, pros, cons.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BE7990B-5A02-F085-AA9C-E140DE2415D6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22202070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116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6881</TotalTime>
  <Words>3280</Words>
  <Application>Microsoft Office PowerPoint</Application>
  <PresentationFormat>Widescreen</PresentationFormat>
  <Paragraphs>372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Open sans</vt:lpstr>
      <vt:lpstr>Open sans</vt:lpstr>
      <vt:lpstr>Office Theme</vt:lpstr>
      <vt:lpstr>4_Office Theme</vt:lpstr>
      <vt:lpstr>PowerPoint Presentation</vt:lpstr>
      <vt:lpstr>Unifrog’s primary PSHE and careers curriculum</vt:lpstr>
      <vt:lpstr>Unifrog’s Year 4 curriculum</vt:lpstr>
      <vt:lpstr>What do online friendships look like?</vt:lpstr>
      <vt:lpstr>What is cyberbullying?</vt:lpstr>
      <vt:lpstr>What is personal data and how is it shared online?</vt:lpstr>
      <vt:lpstr>What does a healthy family look like?</vt:lpstr>
      <vt:lpstr>What makes a healthy diet?</vt:lpstr>
      <vt:lpstr>What keeps you safe when you go out?</vt:lpstr>
      <vt:lpstr>How can people look after their mental health?</vt:lpstr>
      <vt:lpstr>How does loss impact people’s emotions?</vt:lpstr>
      <vt:lpstr>What are personal boundaries and what is consent?</vt:lpstr>
      <vt:lpstr>What are my personal responsibilities as I grow up?</vt:lpstr>
      <vt:lpstr>What are the risks of gambling?</vt:lpstr>
      <vt:lpstr>How can I respectfully manage conflicts?</vt:lpstr>
      <vt:lpstr>Why should we respect living things?</vt:lpstr>
      <vt:lpstr>How can stereotypes affect careers?</vt:lpstr>
      <vt:lpstr>How do different jobs work together?</vt:lpstr>
      <vt:lpstr>Why do people do different types of jobs?</vt:lpstr>
      <vt:lpstr>Do stories contain accurate careers information?</vt:lpstr>
      <vt:lpstr>How do subjects at school link to jobs?</vt:lpstr>
      <vt:lpstr>How can I achieve a goal?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Adkins</dc:creator>
  <cp:lastModifiedBy>Gemma Barlow</cp:lastModifiedBy>
  <cp:revision>614</cp:revision>
  <dcterms:created xsi:type="dcterms:W3CDTF">2021-12-13T14:38:16Z</dcterms:created>
  <dcterms:modified xsi:type="dcterms:W3CDTF">2026-06-30T12:04:07Z</dcterms:modified>
</cp:coreProperties>
</file>