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76" r:id="rId3"/>
    <p:sldMasterId id="2147483688" r:id="rId4"/>
  </p:sldMasterIdLst>
  <p:notesMasterIdLst>
    <p:notesMasterId r:id="rId27"/>
  </p:notesMasterIdLst>
  <p:handoutMasterIdLst>
    <p:handoutMasterId r:id="rId28"/>
  </p:handoutMasterIdLst>
  <p:sldIdLst>
    <p:sldId id="316" r:id="rId5"/>
    <p:sldId id="315" r:id="rId6"/>
    <p:sldId id="259" r:id="rId7"/>
    <p:sldId id="258" r:id="rId8"/>
    <p:sldId id="289" r:id="rId9"/>
    <p:sldId id="297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268" r:id="rId19"/>
    <p:sldId id="269" r:id="rId20"/>
    <p:sldId id="270" r:id="rId21"/>
    <p:sldId id="271" r:id="rId22"/>
    <p:sldId id="325" r:id="rId23"/>
    <p:sldId id="312" r:id="rId24"/>
    <p:sldId id="313" r:id="rId25"/>
    <p:sldId id="31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5F701-DDAE-4AD4-BE0B-3C14F1190E76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7DE85-A6DA-42E0-91EF-1C5D6A190E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7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471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9058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1D1C085-6F8B-4A61-9ECB-8915FD7667E6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D4D8F-1428-4AE1-979D-64906923AF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1627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AFEDB-028C-4133-8533-9A44CD2ADEA5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9F0B-F488-45A5-9986-BDAABB429E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210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864B3-F8D4-4204-B185-AD9A47A91B8E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289FC-791E-481A-9904-92B3CE6764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8397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AA122-59AA-47E6-AB27-1B5EDBCB6381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C52F6-ACC9-4BB9-9D05-D9BBCE3656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37392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4383-0A85-4F40-B899-9B8CBEF06F73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AB046-E6F8-4827-AD07-FE7AD6C3DC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97533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1E4CA-8B73-4A53-84A2-69232EF324CD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4CE8-6260-43BD-9A0A-7E882BE9D3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0674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DD014-5F02-4534-B719-C59082433022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E67CF-3432-4562-B6F0-1C5B7A286B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28223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E14AE-DB44-44A1-9ECE-DF9041328A49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D26D-128C-4E3A-BC14-2B35F1DA83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7089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ADCBC-C753-4EEF-9729-A3DCC19A8700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B970E-A52B-41A6-A84B-FDFE6D494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5141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EDFF3-22D0-459A-9835-26E1F7D64F88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1AF43-59F6-4EF3-BF38-FA490FC37F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760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C294-C270-44E3-9E5F-E79FD5BDA614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904AC-7237-45B0-A3BF-91AF73B44F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11789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9598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0433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2642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5974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5262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275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5882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4173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1093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131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495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44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301299F8-4944-4999-9CD0-91BEA26BE0E3}" type="datetime3">
              <a:rPr lang="en-GB" altLang="en-US"/>
              <a:pPr>
                <a:defRPr/>
              </a:pPr>
              <a:t>30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9F25E64-0B3F-4506-99EC-691AA73CAC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14097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93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6" Type="http://schemas.openxmlformats.org/officeDocument/2006/relationships/image" Target="../media/image24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5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8195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4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 x 7 =		2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9 =		8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9 =		3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 x 9 =		11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6 =		3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10 x 6 =		8 x 9 =	</a:t>
            </a:r>
          </a:p>
        </p:txBody>
      </p:sp>
    </p:spTree>
    <p:extLst>
      <p:ext uri="{BB962C8B-B14F-4D97-AF65-F5344CB8AC3E}">
        <p14:creationId xmlns:p14="http://schemas.microsoft.com/office/powerpoint/2010/main" val="70675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0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8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8A669-0437-7148-8C0E-570DF4D03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188" y="1787639"/>
            <a:ext cx="25019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B2C929-1AE0-1640-83F2-28373B6E7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100" y="1108529"/>
            <a:ext cx="93218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618296" y="23130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328B10C-69F4-3143-8F88-297A949BF7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1910" y="734507"/>
            <a:ext cx="13335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BF49C0-F2C4-2142-9EFE-3FFBFD9CF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9695" y="1761130"/>
            <a:ext cx="26162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B3B419-AC01-6B4E-8F7B-D80B36D761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5197" y="2580350"/>
            <a:ext cx="2616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BEB2759-562B-204A-B44B-4718E58B0D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9500" y="4928471"/>
            <a:ext cx="48895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857094-08EF-3A45-9AD7-BE310409B2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6217" y="5503284"/>
            <a:ext cx="261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71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find the area of rectilinear shapes by counting squares.</a:t>
            </a: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Use two clues and an image of Shape A to compare and find th</a:t>
            </a:r>
            <a:r>
              <a:rPr lang="en-GB" sz="2400" dirty="0" smtClean="0"/>
              <a:t>e possible area of Shae B on a grid; Draw a rectilinear shape, with a smaller or bigger area than a given value.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Compare the area of rectilinear shapes where some parts of the shapes take up a half, quarter or three-quarters of a grid square.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Compare the area of rectilinear shapes.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Compare the area of squares and rectangles.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243" y="901473"/>
            <a:ext cx="9505950" cy="554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233" y="1001485"/>
            <a:ext cx="9515475" cy="549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Find the area of the shapes below.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F00FEF-17B4-4ADD-AFED-A380281375C6}"/>
              </a:ext>
            </a:extLst>
          </p:cNvPr>
          <p:cNvSpPr txBox="1"/>
          <p:nvPr/>
        </p:nvSpPr>
        <p:spPr>
          <a:xfrm>
            <a:off x="3034348" y="1754015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18C99A-AA42-4338-960E-A23E132FFBA7}"/>
              </a:ext>
            </a:extLst>
          </p:cNvPr>
          <p:cNvSpPr txBox="1"/>
          <p:nvPr/>
        </p:nvSpPr>
        <p:spPr>
          <a:xfrm>
            <a:off x="5820622" y="1754015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2E3055-3A71-4367-9162-3D58C4CD84D9}"/>
              </a:ext>
            </a:extLst>
          </p:cNvPr>
          <p:cNvSpPr txBox="1"/>
          <p:nvPr/>
        </p:nvSpPr>
        <p:spPr>
          <a:xfrm>
            <a:off x="8606896" y="1754014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AA2CC55B-8987-43BE-A6F0-7DA3489B7ED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04532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E4BB2D8-972C-4040-A4E4-F5A517EA54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90806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46A92811-57A2-41F2-A460-2F102F511D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77080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00D175F-7FCE-4665-996D-5DA80BC7A9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04532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0D366CC-7BF6-4669-A977-55A6A7994F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90806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59FCF89-7FF7-4A69-A810-8DA9D17BB6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77080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115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Find the area of the shapes below.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F00FEF-17B4-4ADD-AFED-A380281375C6}"/>
              </a:ext>
            </a:extLst>
          </p:cNvPr>
          <p:cNvSpPr txBox="1"/>
          <p:nvPr/>
        </p:nvSpPr>
        <p:spPr>
          <a:xfrm>
            <a:off x="3034348" y="1754015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18C99A-AA42-4338-960E-A23E132FFBA7}"/>
              </a:ext>
            </a:extLst>
          </p:cNvPr>
          <p:cNvSpPr txBox="1"/>
          <p:nvPr/>
        </p:nvSpPr>
        <p:spPr>
          <a:xfrm>
            <a:off x="5820622" y="1754015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2E3055-3A71-4367-9162-3D58C4CD84D9}"/>
              </a:ext>
            </a:extLst>
          </p:cNvPr>
          <p:cNvSpPr txBox="1"/>
          <p:nvPr/>
        </p:nvSpPr>
        <p:spPr>
          <a:xfrm>
            <a:off x="8606896" y="1754014"/>
            <a:ext cx="516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B5208D-C8E4-445F-AE02-5A2E3E5003BC}"/>
              </a:ext>
            </a:extLst>
          </p:cNvPr>
          <p:cNvSpPr txBox="1"/>
          <p:nvPr/>
        </p:nvSpPr>
        <p:spPr>
          <a:xfrm>
            <a:off x="2104532" y="4550673"/>
            <a:ext cx="2376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 squares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A669C0-6A1E-44AB-8AEC-79E80B97B21D}"/>
              </a:ext>
            </a:extLst>
          </p:cNvPr>
          <p:cNvSpPr txBox="1"/>
          <p:nvPr/>
        </p:nvSpPr>
        <p:spPr>
          <a:xfrm>
            <a:off x="4890806" y="4550673"/>
            <a:ext cx="2376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 squares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F360C3-A0DD-4A75-9D38-E7178303BC86}"/>
              </a:ext>
            </a:extLst>
          </p:cNvPr>
          <p:cNvSpPr txBox="1"/>
          <p:nvPr/>
        </p:nvSpPr>
        <p:spPr>
          <a:xfrm>
            <a:off x="7677080" y="4550673"/>
            <a:ext cx="2376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squares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3CD880E-3ACD-4A63-9130-AD605F9CF74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04532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6CD1D4FF-84DB-4FD5-AC5C-8FAB340D9AC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90806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3BC6C54C-205B-472E-B099-9F32547B62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77080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49F569E6-909E-430A-B7F6-9AD3A375296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04532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8DEA4C-3D0C-4EF7-8246-7C3CF4F62A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90806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1B82676B-0D5A-4BEA-8BC3-D99BF45651B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77080" y="2113009"/>
          <a:ext cx="2376000" cy="23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60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380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shape with the largest area.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81805B0-8ABD-45DC-881D-C551C62FED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1738494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D823CE0-70CB-427D-948E-41CC1BF1B65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1738494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0534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Circle the shape with the largest area.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40D095C-8D18-42ED-9CAC-4DB125278C5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1738494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55964A4-6993-4E36-BD6B-D592651747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1738494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233FB9A0-262D-41DF-85E8-52B17D482393}"/>
              </a:ext>
            </a:extLst>
          </p:cNvPr>
          <p:cNvSpPr/>
          <p:nvPr/>
        </p:nvSpPr>
        <p:spPr>
          <a:xfrm>
            <a:off x="2962033" y="1619224"/>
            <a:ext cx="3310560" cy="3310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30310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Insert &lt;, &gt; or = to correctly compare the shapes below.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26C540D-63F7-487B-AB06-6064A0A7104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2487991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45C8350-8985-44FB-BFBF-E565A5BD84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402" y="2487991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A1408FB-61E2-4D38-8204-E6E5F50A3E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13153" y="1452927"/>
          <a:ext cx="223147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1819">
                  <a:extLst>
                    <a:ext uri="{9D8B030D-6E8A-4147-A177-3AD203B41FA5}">
                      <a16:colId xmlns:a16="http://schemas.microsoft.com/office/drawing/2014/main" val="4001696761"/>
                    </a:ext>
                  </a:extLst>
                </a:gridCol>
                <a:gridCol w="348008">
                  <a:extLst>
                    <a:ext uri="{9D8B030D-6E8A-4147-A177-3AD203B41FA5}">
                      <a16:colId xmlns:a16="http://schemas.microsoft.com/office/drawing/2014/main" val="3719980498"/>
                    </a:ext>
                  </a:extLst>
                </a:gridCol>
                <a:gridCol w="511819">
                  <a:extLst>
                    <a:ext uri="{9D8B030D-6E8A-4147-A177-3AD203B41FA5}">
                      <a16:colId xmlns:a16="http://schemas.microsoft.com/office/drawing/2014/main" val="4500039"/>
                    </a:ext>
                  </a:extLst>
                </a:gridCol>
                <a:gridCol w="348008">
                  <a:extLst>
                    <a:ext uri="{9D8B030D-6E8A-4147-A177-3AD203B41FA5}">
                      <a16:colId xmlns:a16="http://schemas.microsoft.com/office/drawing/2014/main" val="1741555736"/>
                    </a:ext>
                  </a:extLst>
                </a:gridCol>
                <a:gridCol w="511819">
                  <a:extLst>
                    <a:ext uri="{9D8B030D-6E8A-4147-A177-3AD203B41FA5}">
                      <a16:colId xmlns:a16="http://schemas.microsoft.com/office/drawing/2014/main" val="2603128006"/>
                    </a:ext>
                  </a:extLst>
                </a:gridCol>
              </a:tblGrid>
              <a:tr h="219603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5731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072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Insert &lt;, &gt; or = to correctly compare the shapes below.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26C540D-63F7-487B-AB06-6064A0A71048}"/>
              </a:ext>
            </a:extLst>
          </p:cNvPr>
          <p:cNvGraphicFramePr>
            <a:graphicFrameLocks noGrp="1"/>
          </p:cNvGraphicFramePr>
          <p:nvPr/>
        </p:nvGraphicFramePr>
        <p:xfrm>
          <a:off x="3417402" y="2487991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45C8350-8985-44FB-BFBF-E565A5BD84DC}"/>
              </a:ext>
            </a:extLst>
          </p:cNvPr>
          <p:cNvGraphicFramePr>
            <a:graphicFrameLocks noGrp="1"/>
          </p:cNvGraphicFramePr>
          <p:nvPr/>
        </p:nvGraphicFramePr>
        <p:xfrm>
          <a:off x="3417402" y="2487991"/>
          <a:ext cx="5357196" cy="3125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33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446433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  <a:tr h="446433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17799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A1408FB-61E2-4D38-8204-E6E5F50A3EE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13153" y="1452927"/>
          <a:ext cx="2231473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1819">
                  <a:extLst>
                    <a:ext uri="{9D8B030D-6E8A-4147-A177-3AD203B41FA5}">
                      <a16:colId xmlns:a16="http://schemas.microsoft.com/office/drawing/2014/main" val="4001696761"/>
                    </a:ext>
                  </a:extLst>
                </a:gridCol>
                <a:gridCol w="348008">
                  <a:extLst>
                    <a:ext uri="{9D8B030D-6E8A-4147-A177-3AD203B41FA5}">
                      <a16:colId xmlns:a16="http://schemas.microsoft.com/office/drawing/2014/main" val="3719980498"/>
                    </a:ext>
                  </a:extLst>
                </a:gridCol>
                <a:gridCol w="511819">
                  <a:extLst>
                    <a:ext uri="{9D8B030D-6E8A-4147-A177-3AD203B41FA5}">
                      <a16:colId xmlns:a16="http://schemas.microsoft.com/office/drawing/2014/main" val="4500039"/>
                    </a:ext>
                  </a:extLst>
                </a:gridCol>
                <a:gridCol w="348008">
                  <a:extLst>
                    <a:ext uri="{9D8B030D-6E8A-4147-A177-3AD203B41FA5}">
                      <a16:colId xmlns:a16="http://schemas.microsoft.com/office/drawing/2014/main" val="1741555736"/>
                    </a:ext>
                  </a:extLst>
                </a:gridCol>
                <a:gridCol w="511819">
                  <a:extLst>
                    <a:ext uri="{9D8B030D-6E8A-4147-A177-3AD203B41FA5}">
                      <a16:colId xmlns:a16="http://schemas.microsoft.com/office/drawing/2014/main" val="2603128006"/>
                    </a:ext>
                  </a:extLst>
                </a:gridCol>
              </a:tblGrid>
              <a:tr h="219603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5731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11423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Compare the shapes below.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statement is incorrect?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has an area smaller than B.</a:t>
            </a: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area of A is 4 squares smaller than B.</a:t>
            </a: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 has an area of 14 squares.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97052AC-93CF-4D8A-9CED-576D8FFB66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00052" y="1399749"/>
          <a:ext cx="4591896" cy="2295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658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D9627C8-1AD1-42D5-82AB-24E7850BB0D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00052" y="1399749"/>
          <a:ext cx="4591896" cy="2295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658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0309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Compare the shapes below.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statement is incorrect?</a:t>
            </a: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has an area smaller than B.</a:t>
            </a: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area of A is 4 squares smaller than B.</a:t>
            </a:r>
          </a:p>
          <a:p>
            <a:pPr marL="457200" indent="-457200" defTabSz="685800">
              <a:buFontTx/>
              <a:buAutoNum type="arabicPeriod"/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has an area of 14 squares. (B = 13 squares)</a:t>
            </a:r>
          </a:p>
          <a:p>
            <a:pPr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A9AEE0-7AEF-46AE-B35B-320DB8A0711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00052" y="1399749"/>
          <a:ext cx="4591896" cy="2295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658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0970ACE-EF28-49E8-ABBD-54A3FB7E14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00052" y="1399749"/>
          <a:ext cx="4591896" cy="2295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658">
                  <a:extLst>
                    <a:ext uri="{9D8B030D-6E8A-4147-A177-3AD203B41FA5}">
                      <a16:colId xmlns:a16="http://schemas.microsoft.com/office/drawing/2014/main" val="331425009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93460880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2869133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06515537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63258762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22037095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827198723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1805383859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269381274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369847441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6190357"/>
                    </a:ext>
                  </a:extLst>
                </a:gridCol>
                <a:gridCol w="382658">
                  <a:extLst>
                    <a:ext uri="{9D8B030D-6E8A-4147-A177-3AD203B41FA5}">
                      <a16:colId xmlns:a16="http://schemas.microsoft.com/office/drawing/2014/main" val="3507317160"/>
                    </a:ext>
                  </a:extLst>
                </a:gridCol>
              </a:tblGrid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4259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94321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131015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148179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5724368"/>
                  </a:ext>
                </a:extLst>
              </a:tr>
              <a:tr h="382658"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88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1190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85145"/>
              </p:ext>
            </p:extLst>
          </p:nvPr>
        </p:nvGraphicFramePr>
        <p:xfrm>
          <a:off x="1555812" y="261254"/>
          <a:ext cx="10358844" cy="6356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62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1228" y="1325337"/>
            <a:ext cx="3508194" cy="14868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0396" y="3073471"/>
            <a:ext cx="3479026" cy="16414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1228" y="4976129"/>
            <a:ext cx="3508194" cy="16137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1311550"/>
            <a:ext cx="3432617" cy="14494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9422" y="3075157"/>
            <a:ext cx="3432617" cy="1596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52543" y="4982744"/>
            <a:ext cx="3365381" cy="16431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40" y="1311550"/>
            <a:ext cx="3493610" cy="14494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65150" y="3073471"/>
            <a:ext cx="3510500" cy="15818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65149" y="4982744"/>
            <a:ext cx="3449505" cy="163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6871" y="865414"/>
            <a:ext cx="8752115" cy="571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5" y="1028700"/>
            <a:ext cx="7903028" cy="551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362075"/>
            <a:ext cx="9013372" cy="522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006923"/>
              </p:ext>
            </p:extLst>
          </p:nvPr>
        </p:nvGraphicFramePr>
        <p:xfrm>
          <a:off x="1534886" y="261254"/>
          <a:ext cx="10379770" cy="6084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3874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039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= B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&lt; B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 &lt; B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 is incorrect because the area of A is 1 square smaller than B.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 is incorrect because the area of B is 3 squares smaller than A.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 is incorrect because both shapes have an equal area.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543" y="800100"/>
            <a:ext cx="8703128" cy="578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243" y="1028700"/>
            <a:ext cx="7723414" cy="551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257" y="1335648"/>
            <a:ext cx="8882743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514</Words>
  <Application>Microsoft Office PowerPoint</Application>
  <PresentationFormat>Widescreen</PresentationFormat>
  <Paragraphs>134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Office Theme</vt:lpstr>
      <vt:lpstr>Merecat</vt:lpstr>
      <vt:lpstr>1_Office Theme</vt:lpstr>
      <vt:lpstr>Challenge 4</vt:lpstr>
      <vt:lpstr>PowerPoint Presentation</vt:lpstr>
      <vt:lpstr>L.O.  - To find the area of rectilinear shapes by counting squares.</vt:lpstr>
      <vt:lpstr>True or false:  </vt:lpstr>
      <vt:lpstr>True or false: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54</cp:revision>
  <cp:lastPrinted>2021-01-30T13:20:35Z</cp:lastPrinted>
  <dcterms:created xsi:type="dcterms:W3CDTF">2020-08-21T17:24:32Z</dcterms:created>
  <dcterms:modified xsi:type="dcterms:W3CDTF">2021-01-30T14:10:49Z</dcterms:modified>
</cp:coreProperties>
</file>