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5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58" r:id="rId25"/>
    <p:sldId id="259" r:id="rId26"/>
    <p:sldId id="260"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261" r:id="rId43"/>
    <p:sldId id="262" r:id="rId44"/>
    <p:sldId id="263" r:id="rId45"/>
    <p:sldId id="264" r:id="rId46"/>
    <p:sldId id="302" r:id="rId47"/>
    <p:sldId id="303" r:id="rId48"/>
    <p:sldId id="304" r:id="rId49"/>
    <p:sldId id="305" r:id="rId50"/>
    <p:sldId id="306" r:id="rId51"/>
    <p:sldId id="307" r:id="rId52"/>
    <p:sldId id="308" r:id="rId53"/>
    <p:sldId id="309" r:id="rId54"/>
    <p:sldId id="312" r:id="rId55"/>
    <p:sldId id="313" r:id="rId56"/>
    <p:sldId id="314" r:id="rId57"/>
    <p:sldId id="315" r:id="rId58"/>
    <p:sldId id="316" r:id="rId59"/>
    <p:sldId id="310" r:id="rId60"/>
    <p:sldId id="311"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698839C-FCDF-446D-A9D1-9A7A087B5E30}"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2488657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8839C-FCDF-446D-A9D1-9A7A087B5E30}"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1457712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98839C-FCDF-446D-A9D1-9A7A087B5E30}"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1254623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698839C-FCDF-446D-A9D1-9A7A087B5E30}"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1510938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698839C-FCDF-446D-A9D1-9A7A087B5E30}"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1694287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698839C-FCDF-446D-A9D1-9A7A087B5E30}"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3841821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98839C-FCDF-446D-A9D1-9A7A087B5E30}"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3605352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698839C-FCDF-446D-A9D1-9A7A087B5E30}"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227598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698839C-FCDF-446D-A9D1-9A7A087B5E30}"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518962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8839C-FCDF-446D-A9D1-9A7A087B5E30}"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2165633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698839C-FCDF-446D-A9D1-9A7A087B5E30}"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5AECEC-786F-4617-9882-FA485873C0CA}" type="slidenum">
              <a:rPr lang="en-GB" smtClean="0"/>
              <a:t>‹#›</a:t>
            </a:fld>
            <a:endParaRPr lang="en-GB"/>
          </a:p>
        </p:txBody>
      </p:sp>
    </p:spTree>
    <p:extLst>
      <p:ext uri="{BB962C8B-B14F-4D97-AF65-F5344CB8AC3E}">
        <p14:creationId xmlns:p14="http://schemas.microsoft.com/office/powerpoint/2010/main" val="1936201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98839C-FCDF-446D-A9D1-9A7A087B5E30}" type="datetimeFigureOut">
              <a:rPr lang="en-GB" smtClean="0"/>
              <a:t>15/02/2021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5AECEC-786F-4617-9882-FA485873C0CA}" type="slidenum">
              <a:rPr lang="en-GB" smtClean="0"/>
              <a:t>‹#›</a:t>
            </a:fld>
            <a:endParaRPr lang="en-GB"/>
          </a:p>
        </p:txBody>
      </p:sp>
    </p:spTree>
    <p:extLst>
      <p:ext uri="{BB962C8B-B14F-4D97-AF65-F5344CB8AC3E}">
        <p14:creationId xmlns:p14="http://schemas.microsoft.com/office/powerpoint/2010/main" val="76151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Thursday 25</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1337962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Getting Granny’s New Glasses – Part 1</a:t>
            </a:r>
            <a:endParaRPr lang="en-GB" dirty="0"/>
          </a:p>
        </p:txBody>
      </p:sp>
      <p:sp>
        <p:nvSpPr>
          <p:cNvPr id="5" name="Content Placeholder 4"/>
          <p:cNvSpPr>
            <a:spLocks noGrp="1"/>
          </p:cNvSpPr>
          <p:nvPr>
            <p:ph sz="half" idx="1"/>
          </p:nvPr>
        </p:nvSpPr>
        <p:spPr>
          <a:xfrm>
            <a:off x="838200" y="1825625"/>
            <a:ext cx="3694611" cy="4351338"/>
          </a:xfrm>
        </p:spPr>
        <p:txBody>
          <a:bodyPr>
            <a:normAutofit fontScale="70000" lnSpcReduction="20000"/>
          </a:bodyPr>
          <a:lstStyle/>
          <a:p>
            <a:pPr marL="0" indent="0">
              <a:buNone/>
            </a:pPr>
            <a:r>
              <a:rPr lang="en-GB" i="1" dirty="0" smtClean="0"/>
              <a:t>Granny needs new glasses but she lives at least two day’s journey from the nearest eye-hospital.</a:t>
            </a:r>
          </a:p>
          <a:p>
            <a:pPr marL="0" indent="0">
              <a:buNone/>
            </a:pPr>
            <a:r>
              <a:rPr lang="en-GB" dirty="0" smtClean="0"/>
              <a:t>Granny could hear the distant roar of the river, and smell the pine needles beneath her feet, and feel the presence of her grandson, Mani; but she couldn’t see the river or the trees; and of her grandson she could only make out his fuzzy hair, and sometimes, when she was very close, his blackberry eyes and the gleam of his teeth when he smiled.</a:t>
            </a:r>
            <a:endParaRPr lang="en-GB" dirty="0"/>
          </a:p>
        </p:txBody>
      </p:sp>
      <p:sp>
        <p:nvSpPr>
          <p:cNvPr id="6" name="Content Placeholder 5"/>
          <p:cNvSpPr>
            <a:spLocks noGrp="1"/>
          </p:cNvSpPr>
          <p:nvPr>
            <p:ph sz="half" idx="2"/>
          </p:nvPr>
        </p:nvSpPr>
        <p:spPr>
          <a:xfrm>
            <a:off x="7276010" y="1825625"/>
            <a:ext cx="4077789" cy="4351338"/>
          </a:xfrm>
        </p:spPr>
        <p:txBody>
          <a:bodyPr>
            <a:normAutofit fontScale="70000" lnSpcReduction="20000"/>
          </a:bodyPr>
          <a:lstStyle/>
          <a:p>
            <a:r>
              <a:rPr lang="en-GB" dirty="0" smtClean="0"/>
              <a:t>What is another word for eye-hospital?</a:t>
            </a:r>
          </a:p>
          <a:p>
            <a:endParaRPr lang="en-GB" dirty="0"/>
          </a:p>
          <a:p>
            <a:endParaRPr lang="en-GB" dirty="0"/>
          </a:p>
          <a:p>
            <a:r>
              <a:rPr lang="en-GB" dirty="0" smtClean="0"/>
              <a:t>What did Granny need?</a:t>
            </a:r>
          </a:p>
          <a:p>
            <a:endParaRPr lang="en-GB" dirty="0"/>
          </a:p>
          <a:p>
            <a:endParaRPr lang="en-GB" dirty="0" smtClean="0"/>
          </a:p>
          <a:p>
            <a:r>
              <a:rPr lang="en-GB" dirty="0" smtClean="0"/>
              <a:t>Why did Granny put up with not being able to see her Grandson properly?</a:t>
            </a:r>
          </a:p>
          <a:p>
            <a:endParaRPr lang="en-GB" dirty="0"/>
          </a:p>
          <a:p>
            <a:endParaRPr lang="en-GB" dirty="0" smtClean="0"/>
          </a:p>
          <a:p>
            <a:r>
              <a:rPr lang="en-GB" dirty="0" smtClean="0"/>
              <a:t>What do you think will happen in the rest of </a:t>
            </a:r>
            <a:r>
              <a:rPr lang="en-GB" smtClean="0"/>
              <a:t>the story?</a:t>
            </a:r>
            <a:endParaRPr lang="en-GB" dirty="0" smtClean="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3974591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a:xfrm>
            <a:off x="838200" y="1874360"/>
            <a:ext cx="5181600" cy="4351338"/>
          </a:xfrm>
        </p:spPr>
        <p:txBody>
          <a:bodyPr/>
          <a:lstStyle/>
          <a:p>
            <a:r>
              <a:rPr lang="en-GB" dirty="0" smtClean="0"/>
              <a:t>Lente, Jack, Alicia and Elliot</a:t>
            </a:r>
            <a:endParaRPr lang="en-GB" dirty="0"/>
          </a:p>
        </p:txBody>
      </p:sp>
      <p:sp>
        <p:nvSpPr>
          <p:cNvPr id="5" name="Content Placeholder 4"/>
          <p:cNvSpPr>
            <a:spLocks noGrp="1"/>
          </p:cNvSpPr>
          <p:nvPr>
            <p:ph sz="half" idx="2"/>
          </p:nvPr>
        </p:nvSpPr>
        <p:spPr/>
        <p:txBody>
          <a:bodyPr/>
          <a:lstStyle/>
          <a:p>
            <a:r>
              <a:rPr lang="en-GB" dirty="0" smtClean="0"/>
              <a:t>Rest of class</a:t>
            </a:r>
          </a:p>
          <a:p>
            <a:endParaRPr lang="en-GB" dirty="0" smtClean="0"/>
          </a:p>
          <a:p>
            <a:endParaRPr lang="en-GB" dirty="0"/>
          </a:p>
        </p:txBody>
      </p:sp>
      <p:graphicFrame>
        <p:nvGraphicFramePr>
          <p:cNvPr id="8" name="Table 7"/>
          <p:cNvGraphicFramePr>
            <a:graphicFrameLocks noGrp="1"/>
          </p:cNvGraphicFramePr>
          <p:nvPr>
            <p:extLst/>
          </p:nvPr>
        </p:nvGraphicFramePr>
        <p:xfrm>
          <a:off x="6531610" y="2336959"/>
          <a:ext cx="4380230" cy="3974940"/>
        </p:xfrm>
        <a:graphic>
          <a:graphicData uri="http://schemas.openxmlformats.org/drawingml/2006/table">
            <a:tbl>
              <a:tblPr firstRow="1" firstCol="1" bandRow="1"/>
              <a:tblGrid>
                <a:gridCol w="4380230">
                  <a:extLst>
                    <a:ext uri="{9D8B030D-6E8A-4147-A177-3AD203B41FA5}">
                      <a16:colId xmlns:a16="http://schemas.microsoft.com/office/drawing/2014/main" val="545385504"/>
                    </a:ext>
                  </a:extLst>
                </a:gridCol>
              </a:tblGrid>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therefore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8027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7762014"/>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38661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236090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through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229791"/>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various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78953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weight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8413136"/>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woman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373881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75660"/>
                  </a:ext>
                </a:extLst>
              </a:tr>
              <a:tr h="397494">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1804045"/>
                  </a:ext>
                </a:extLst>
              </a:tr>
            </a:tbl>
          </a:graphicData>
        </a:graphic>
      </p:graphicFrame>
      <p:graphicFrame>
        <p:nvGraphicFramePr>
          <p:cNvPr id="9" name="Table 8"/>
          <p:cNvGraphicFramePr>
            <a:graphicFrameLocks noGrp="1"/>
          </p:cNvGraphicFramePr>
          <p:nvPr>
            <p:extLst/>
          </p:nvPr>
        </p:nvGraphicFramePr>
        <p:xfrm>
          <a:off x="984250" y="2336962"/>
          <a:ext cx="4304030" cy="4216179"/>
        </p:xfrm>
        <a:graphic>
          <a:graphicData uri="http://schemas.openxmlformats.org/drawingml/2006/table">
            <a:tbl>
              <a:tblPr firstRow="1" firstCol="1" bandRow="1"/>
              <a:tblGrid>
                <a:gridCol w="4304030">
                  <a:extLst>
                    <a:ext uri="{9D8B030D-6E8A-4147-A177-3AD203B41FA5}">
                      <a16:colId xmlns:a16="http://schemas.microsoft.com/office/drawing/2014/main" val="2358439352"/>
                    </a:ext>
                  </a:extLst>
                </a:gridCol>
              </a:tblGrid>
              <a:tr h="69402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892007"/>
                  </a:ext>
                </a:extLst>
              </a:tr>
              <a:tr h="34701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4439710"/>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alcohol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92228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7147639"/>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385299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analysis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56004"/>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argument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2234093"/>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8359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atmosphere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730595"/>
                  </a:ext>
                </a:extLst>
              </a:tr>
              <a:tr h="347010">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audible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7716593"/>
                  </a:ext>
                </a:extLst>
              </a:tr>
            </a:tbl>
          </a:graphicData>
        </a:graphic>
      </p:graphicFrame>
    </p:spTree>
    <p:extLst>
      <p:ext uri="{BB962C8B-B14F-4D97-AF65-F5344CB8AC3E}">
        <p14:creationId xmlns:p14="http://schemas.microsoft.com/office/powerpoint/2010/main" val="1724462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740418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a:t>Write the decimal equivalent to:</a:t>
            </a:r>
          </a:p>
          <a:p>
            <a:r>
              <a:rPr lang="en-GB" sz="3200" dirty="0"/>
              <a:t>1/100</a:t>
            </a:r>
          </a:p>
          <a:p>
            <a:r>
              <a:rPr lang="en-GB" sz="3200" dirty="0"/>
              <a:t>2/100</a:t>
            </a:r>
          </a:p>
          <a:p>
            <a:r>
              <a:rPr lang="en-GB" sz="3200" dirty="0"/>
              <a:t>3/100</a:t>
            </a:r>
          </a:p>
          <a:p>
            <a:r>
              <a:rPr lang="en-GB" sz="3200" dirty="0"/>
              <a:t>4/100</a:t>
            </a:r>
          </a:p>
          <a:p>
            <a:r>
              <a:rPr lang="en-GB" sz="3200" dirty="0"/>
              <a:t>5/100</a:t>
            </a:r>
          </a:p>
          <a:p>
            <a:r>
              <a:rPr lang="en-GB" sz="3200" dirty="0"/>
              <a:t>6/100</a:t>
            </a:r>
          </a:p>
          <a:p>
            <a:r>
              <a:rPr lang="en-GB" sz="3200" dirty="0"/>
              <a:t>7/100</a:t>
            </a:r>
          </a:p>
          <a:p>
            <a:r>
              <a:rPr lang="en-GB" sz="3200" dirty="0"/>
              <a:t>8/100</a:t>
            </a:r>
          </a:p>
          <a:p>
            <a:r>
              <a:rPr lang="en-GB" sz="3200" dirty="0"/>
              <a:t>9/100</a:t>
            </a:r>
          </a:p>
          <a:p>
            <a:r>
              <a:rPr lang="en-GB" sz="3200" dirty="0"/>
              <a:t>10/100</a:t>
            </a:r>
          </a:p>
          <a:p>
            <a:endParaRPr lang="en-GB" sz="3200" dirty="0"/>
          </a:p>
        </p:txBody>
      </p:sp>
    </p:spTree>
    <p:extLst>
      <p:ext uri="{BB962C8B-B14F-4D97-AF65-F5344CB8AC3E}">
        <p14:creationId xmlns:p14="http://schemas.microsoft.com/office/powerpoint/2010/main" val="2478760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pic>
        <p:nvPicPr>
          <p:cNvPr id="4" name="Content Placeholder 3"/>
          <p:cNvPicPr>
            <a:picLocks noGrp="1" noChangeAspect="1"/>
          </p:cNvPicPr>
          <p:nvPr>
            <p:ph idx="1"/>
          </p:nvPr>
        </p:nvPicPr>
        <p:blipFill>
          <a:blip r:embed="rId2"/>
          <a:stretch>
            <a:fillRect/>
          </a:stretch>
        </p:blipFill>
        <p:spPr>
          <a:xfrm>
            <a:off x="2299855" y="1953492"/>
            <a:ext cx="5655586" cy="4087090"/>
          </a:xfrm>
          <a:prstGeom prst="rect">
            <a:avLst/>
          </a:prstGeom>
        </p:spPr>
      </p:pic>
    </p:spTree>
    <p:extLst>
      <p:ext uri="{BB962C8B-B14F-4D97-AF65-F5344CB8AC3E}">
        <p14:creationId xmlns:p14="http://schemas.microsoft.com/office/powerpoint/2010/main" val="282659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5" name="Content Placeholder 4"/>
          <p:cNvGraphicFramePr>
            <a:graphicFrameLocks noGrp="1"/>
          </p:cNvGraphicFramePr>
          <p:nvPr>
            <p:ph idx="1"/>
            <p:extLst/>
          </p:nvPr>
        </p:nvGraphicFramePr>
        <p:xfrm>
          <a:off x="1967345" y="1842653"/>
          <a:ext cx="8395855" cy="4360700"/>
        </p:xfrm>
        <a:graphic>
          <a:graphicData uri="http://schemas.openxmlformats.org/drawingml/2006/table">
            <a:tbl>
              <a:tblPr firstRow="1" firstCol="1" bandRow="1"/>
              <a:tblGrid>
                <a:gridCol w="6623946">
                  <a:extLst>
                    <a:ext uri="{9D8B030D-6E8A-4147-A177-3AD203B41FA5}">
                      <a16:colId xmlns:a16="http://schemas.microsoft.com/office/drawing/2014/main" val="1650512271"/>
                    </a:ext>
                  </a:extLst>
                </a:gridCol>
                <a:gridCol w="1771909">
                  <a:extLst>
                    <a:ext uri="{9D8B030D-6E8A-4147-A177-3AD203B41FA5}">
                      <a16:colId xmlns:a16="http://schemas.microsoft.com/office/drawing/2014/main" val="608482851"/>
                    </a:ext>
                  </a:extLst>
                </a:gridCol>
              </a:tblGrid>
              <a:tr h="875806">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2256852"/>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questions involving the place value of numbers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727485"/>
                  </a:ext>
                </a:extLst>
              </a:tr>
              <a:tr h="58387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partition a number involving hundredths and represent it as a calculation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3575502"/>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create a part-whole model to show the place value of each digit involving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8178418"/>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place counters on a place value grid showing the value of each digit involving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269280"/>
                  </a:ext>
                </a:extLst>
              </a:tr>
            </a:tbl>
          </a:graphicData>
        </a:graphic>
      </p:graphicFrame>
    </p:spTree>
    <p:extLst>
      <p:ext uri="{BB962C8B-B14F-4D97-AF65-F5344CB8AC3E}">
        <p14:creationId xmlns:p14="http://schemas.microsoft.com/office/powerpoint/2010/main" val="2376430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3708400"/>
        </p:xfrm>
        <a:graphic>
          <a:graphicData uri="http://schemas.openxmlformats.org/drawingml/2006/table">
            <a:tbl>
              <a:tblPr firstRow="1" bandRow="1">
                <a:tableStyleId>{5C22544A-7EE6-4342-B048-85BDC9FD1C3A}</a:tableStyleId>
              </a:tblPr>
              <a:tblGrid>
                <a:gridCol w="518160">
                  <a:extLst>
                    <a:ext uri="{9D8B030D-6E8A-4147-A177-3AD203B41FA5}">
                      <a16:colId xmlns:a16="http://schemas.microsoft.com/office/drawing/2014/main" val="2762183642"/>
                    </a:ext>
                  </a:extLst>
                </a:gridCol>
                <a:gridCol w="518160">
                  <a:extLst>
                    <a:ext uri="{9D8B030D-6E8A-4147-A177-3AD203B41FA5}">
                      <a16:colId xmlns:a16="http://schemas.microsoft.com/office/drawing/2014/main" val="324344563"/>
                    </a:ext>
                  </a:extLst>
                </a:gridCol>
                <a:gridCol w="518160">
                  <a:extLst>
                    <a:ext uri="{9D8B030D-6E8A-4147-A177-3AD203B41FA5}">
                      <a16:colId xmlns:a16="http://schemas.microsoft.com/office/drawing/2014/main" val="2942214087"/>
                    </a:ext>
                  </a:extLst>
                </a:gridCol>
                <a:gridCol w="518160">
                  <a:extLst>
                    <a:ext uri="{9D8B030D-6E8A-4147-A177-3AD203B41FA5}">
                      <a16:colId xmlns:a16="http://schemas.microsoft.com/office/drawing/2014/main" val="2747526311"/>
                    </a:ext>
                  </a:extLst>
                </a:gridCol>
                <a:gridCol w="518160">
                  <a:extLst>
                    <a:ext uri="{9D8B030D-6E8A-4147-A177-3AD203B41FA5}">
                      <a16:colId xmlns:a16="http://schemas.microsoft.com/office/drawing/2014/main" val="1450399382"/>
                    </a:ext>
                  </a:extLst>
                </a:gridCol>
                <a:gridCol w="518160">
                  <a:extLst>
                    <a:ext uri="{9D8B030D-6E8A-4147-A177-3AD203B41FA5}">
                      <a16:colId xmlns:a16="http://schemas.microsoft.com/office/drawing/2014/main" val="1708573343"/>
                    </a:ext>
                  </a:extLst>
                </a:gridCol>
                <a:gridCol w="518160">
                  <a:extLst>
                    <a:ext uri="{9D8B030D-6E8A-4147-A177-3AD203B41FA5}">
                      <a16:colId xmlns:a16="http://schemas.microsoft.com/office/drawing/2014/main" val="1134795813"/>
                    </a:ext>
                  </a:extLst>
                </a:gridCol>
                <a:gridCol w="518160">
                  <a:extLst>
                    <a:ext uri="{9D8B030D-6E8A-4147-A177-3AD203B41FA5}">
                      <a16:colId xmlns:a16="http://schemas.microsoft.com/office/drawing/2014/main" val="3173681370"/>
                    </a:ext>
                  </a:extLst>
                </a:gridCol>
                <a:gridCol w="518160">
                  <a:extLst>
                    <a:ext uri="{9D8B030D-6E8A-4147-A177-3AD203B41FA5}">
                      <a16:colId xmlns:a16="http://schemas.microsoft.com/office/drawing/2014/main" val="3591458901"/>
                    </a:ext>
                  </a:extLst>
                </a:gridCol>
                <a:gridCol w="518160">
                  <a:extLst>
                    <a:ext uri="{9D8B030D-6E8A-4147-A177-3AD203B41FA5}">
                      <a16:colId xmlns:a16="http://schemas.microsoft.com/office/drawing/2014/main" val="2803401326"/>
                    </a:ext>
                  </a:extLst>
                </a:gridCol>
              </a:tblGrid>
              <a:tr h="370840">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348724515"/>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70593223"/>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7551200"/>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46201937"/>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70326417"/>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78945084"/>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21166544"/>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73469554"/>
                  </a:ext>
                </a:extLst>
              </a:tr>
              <a:tr h="370840">
                <a:tc>
                  <a:txBody>
                    <a:bodyPr/>
                    <a:lstStyle/>
                    <a:p>
                      <a:endParaRPr lang="en-GB"/>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43226912"/>
                  </a:ext>
                </a:extLst>
              </a:tr>
              <a:tr h="370840">
                <a:tc>
                  <a:txBody>
                    <a:bodyPr/>
                    <a:lstStyle/>
                    <a:p>
                      <a:endParaRPr lang="en-GB" dirty="0"/>
                    </a:p>
                  </a:txBody>
                  <a:tcPr>
                    <a:solidFill>
                      <a:srgbClr val="FF0000"/>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11751393"/>
                  </a:ext>
                </a:extLst>
              </a:tr>
            </a:tbl>
          </a:graphicData>
        </a:graphic>
      </p:graphicFrame>
      <p:sp>
        <p:nvSpPr>
          <p:cNvPr id="5" name="Content Placeholder 4"/>
          <p:cNvSpPr>
            <a:spLocks noGrp="1"/>
          </p:cNvSpPr>
          <p:nvPr>
            <p:ph sz="half" idx="2"/>
          </p:nvPr>
        </p:nvSpPr>
        <p:spPr/>
        <p:txBody>
          <a:bodyPr/>
          <a:lstStyle/>
          <a:p>
            <a:r>
              <a:rPr lang="en-GB" dirty="0" smtClean="0"/>
              <a:t>TP: What is a hundredth?</a:t>
            </a:r>
          </a:p>
          <a:p>
            <a:endParaRPr lang="en-GB" dirty="0"/>
          </a:p>
          <a:p>
            <a:r>
              <a:rPr lang="en-GB" dirty="0" smtClean="0"/>
              <a:t>TP:  What does equivalent mean?</a:t>
            </a:r>
          </a:p>
          <a:p>
            <a:endParaRPr lang="en-GB" dirty="0"/>
          </a:p>
          <a:p>
            <a:r>
              <a:rPr lang="en-GB" dirty="0" smtClean="0"/>
              <a:t>TP: How many hundredths are equivalent to one tenth?</a:t>
            </a:r>
            <a:endParaRPr lang="en-GB" dirty="0"/>
          </a:p>
        </p:txBody>
      </p:sp>
    </p:spTree>
    <p:extLst>
      <p:ext uri="{BB962C8B-B14F-4D97-AF65-F5344CB8AC3E}">
        <p14:creationId xmlns:p14="http://schemas.microsoft.com/office/powerpoint/2010/main" val="3859861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pic>
        <p:nvPicPr>
          <p:cNvPr id="7" name="Content Placeholder 6"/>
          <p:cNvPicPr>
            <a:picLocks noGrp="1" noChangeAspect="1"/>
          </p:cNvPicPr>
          <p:nvPr>
            <p:ph sz="half" idx="1"/>
          </p:nvPr>
        </p:nvPicPr>
        <p:blipFill>
          <a:blip r:embed="rId2"/>
          <a:stretch>
            <a:fillRect/>
          </a:stretch>
        </p:blipFill>
        <p:spPr>
          <a:xfrm>
            <a:off x="318655" y="2813843"/>
            <a:ext cx="5361709" cy="1955583"/>
          </a:xfrm>
          <a:prstGeom prst="rect">
            <a:avLst/>
          </a:prstGeom>
        </p:spPr>
      </p:pic>
      <p:sp>
        <p:nvSpPr>
          <p:cNvPr id="5" name="Content Placeholder 4"/>
          <p:cNvSpPr>
            <a:spLocks noGrp="1"/>
          </p:cNvSpPr>
          <p:nvPr>
            <p:ph sz="half" idx="2"/>
          </p:nvPr>
        </p:nvSpPr>
        <p:spPr/>
        <p:txBody>
          <a:bodyPr/>
          <a:lstStyle/>
          <a:p>
            <a:r>
              <a:rPr lang="en-GB" dirty="0"/>
              <a:t>TP: Write the decimal represented in each place value </a:t>
            </a:r>
            <a:r>
              <a:rPr lang="en-GB" dirty="0" smtClean="0"/>
              <a:t>grid by completing this sentence stem:</a:t>
            </a:r>
          </a:p>
          <a:p>
            <a:endParaRPr lang="en-GB" dirty="0"/>
          </a:p>
        </p:txBody>
      </p:sp>
      <p:pic>
        <p:nvPicPr>
          <p:cNvPr id="6" name="Picture 5"/>
          <p:cNvPicPr>
            <a:picLocks noChangeAspect="1"/>
          </p:cNvPicPr>
          <p:nvPr/>
        </p:nvPicPr>
        <p:blipFill>
          <a:blip r:embed="rId3"/>
          <a:stretch>
            <a:fillRect/>
          </a:stretch>
        </p:blipFill>
        <p:spPr>
          <a:xfrm>
            <a:off x="6664036" y="3539836"/>
            <a:ext cx="4689764" cy="2459181"/>
          </a:xfrm>
          <a:prstGeom prst="rect">
            <a:avLst/>
          </a:prstGeom>
        </p:spPr>
      </p:pic>
      <p:sp>
        <p:nvSpPr>
          <p:cNvPr id="8" name="TextBox 7"/>
          <p:cNvSpPr txBox="1"/>
          <p:nvPr/>
        </p:nvSpPr>
        <p:spPr>
          <a:xfrm>
            <a:off x="1094509" y="5140036"/>
            <a:ext cx="3685309" cy="1569660"/>
          </a:xfrm>
          <a:prstGeom prst="rect">
            <a:avLst/>
          </a:prstGeom>
          <a:noFill/>
        </p:spPr>
        <p:txBody>
          <a:bodyPr wrap="square" rtlCol="0">
            <a:spAutoFit/>
          </a:bodyPr>
          <a:lstStyle/>
          <a:p>
            <a:r>
              <a:rPr lang="en-GB" sz="2400" dirty="0" smtClean="0"/>
              <a:t>TP: If I was to make these place value counters, what digit/s do I need to write inside each of them?</a:t>
            </a:r>
            <a:endParaRPr lang="en-GB" sz="2400" dirty="0"/>
          </a:p>
        </p:txBody>
      </p:sp>
    </p:spTree>
    <p:extLst>
      <p:ext uri="{BB962C8B-B14F-4D97-AF65-F5344CB8AC3E}">
        <p14:creationId xmlns:p14="http://schemas.microsoft.com/office/powerpoint/2010/main" val="4011288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5" name="Content Placeholder 4"/>
          <p:cNvSpPr>
            <a:spLocks noGrp="1"/>
          </p:cNvSpPr>
          <p:nvPr>
            <p:ph sz="half" idx="2"/>
          </p:nvPr>
        </p:nvSpPr>
        <p:spPr/>
        <p:txBody>
          <a:bodyPr/>
          <a:lstStyle/>
          <a:p>
            <a:r>
              <a:rPr lang="en-GB" dirty="0"/>
              <a:t>TP: Write the decimal represented in each place value </a:t>
            </a:r>
            <a:r>
              <a:rPr lang="en-GB" dirty="0" smtClean="0"/>
              <a:t>grid by completing this sentence stem:</a:t>
            </a:r>
          </a:p>
          <a:p>
            <a:endParaRPr lang="en-GB" dirty="0"/>
          </a:p>
        </p:txBody>
      </p:sp>
      <p:pic>
        <p:nvPicPr>
          <p:cNvPr id="6" name="Picture 5"/>
          <p:cNvPicPr>
            <a:picLocks noChangeAspect="1"/>
          </p:cNvPicPr>
          <p:nvPr/>
        </p:nvPicPr>
        <p:blipFill>
          <a:blip r:embed="rId2"/>
          <a:stretch>
            <a:fillRect/>
          </a:stretch>
        </p:blipFill>
        <p:spPr>
          <a:xfrm>
            <a:off x="6664036" y="3539836"/>
            <a:ext cx="4689764" cy="2459181"/>
          </a:xfrm>
          <a:prstGeom prst="rect">
            <a:avLst/>
          </a:prstGeom>
        </p:spPr>
      </p:pic>
      <p:pic>
        <p:nvPicPr>
          <p:cNvPr id="4" name="Content Placeholder 3"/>
          <p:cNvPicPr>
            <a:picLocks noGrp="1" noChangeAspect="1"/>
          </p:cNvPicPr>
          <p:nvPr>
            <p:ph sz="half" idx="1"/>
          </p:nvPr>
        </p:nvPicPr>
        <p:blipFill>
          <a:blip r:embed="rId3"/>
          <a:stretch>
            <a:fillRect/>
          </a:stretch>
        </p:blipFill>
        <p:spPr>
          <a:xfrm>
            <a:off x="637308" y="2549236"/>
            <a:ext cx="5347855" cy="1775908"/>
          </a:xfrm>
          <a:prstGeom prst="rect">
            <a:avLst/>
          </a:prstGeom>
        </p:spPr>
      </p:pic>
      <p:sp>
        <p:nvSpPr>
          <p:cNvPr id="8" name="TextBox 7"/>
          <p:cNvSpPr txBox="1"/>
          <p:nvPr/>
        </p:nvSpPr>
        <p:spPr>
          <a:xfrm>
            <a:off x="1191491" y="4225636"/>
            <a:ext cx="4308764" cy="1846659"/>
          </a:xfrm>
          <a:prstGeom prst="rect">
            <a:avLst/>
          </a:prstGeom>
          <a:noFill/>
        </p:spPr>
        <p:txBody>
          <a:bodyPr wrap="square" rtlCol="0">
            <a:spAutoFit/>
          </a:bodyPr>
          <a:lstStyle/>
          <a:p>
            <a:r>
              <a:rPr lang="en-GB" sz="2400" dirty="0"/>
              <a:t>TP: If I was to make these place value counters, what digit/s do I need to write inside each of them?</a:t>
            </a:r>
          </a:p>
          <a:p>
            <a:endParaRPr lang="en-GB" dirty="0"/>
          </a:p>
        </p:txBody>
      </p:sp>
    </p:spTree>
    <p:extLst>
      <p:ext uri="{BB962C8B-B14F-4D97-AF65-F5344CB8AC3E}">
        <p14:creationId xmlns:p14="http://schemas.microsoft.com/office/powerpoint/2010/main" val="2651790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6" name="Content Placeholder 5"/>
          <p:cNvGraphicFramePr>
            <a:graphicFrameLocks noGrp="1"/>
          </p:cNvGraphicFramePr>
          <p:nvPr>
            <p:ph sz="half" idx="1"/>
            <p:extLst/>
          </p:nvPr>
        </p:nvGraphicFramePr>
        <p:xfrm>
          <a:off x="838200" y="1825625"/>
          <a:ext cx="5181600" cy="1285240"/>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069751612"/>
                    </a:ext>
                  </a:extLst>
                </a:gridCol>
                <a:gridCol w="1727200">
                  <a:extLst>
                    <a:ext uri="{9D8B030D-6E8A-4147-A177-3AD203B41FA5}">
                      <a16:colId xmlns:a16="http://schemas.microsoft.com/office/drawing/2014/main" val="4013421"/>
                    </a:ext>
                  </a:extLst>
                </a:gridCol>
                <a:gridCol w="1727200">
                  <a:extLst>
                    <a:ext uri="{9D8B030D-6E8A-4147-A177-3AD203B41FA5}">
                      <a16:colId xmlns:a16="http://schemas.microsoft.com/office/drawing/2014/main" val="3623217115"/>
                    </a:ext>
                  </a:extLst>
                </a:gridCol>
              </a:tblGrid>
              <a:tr h="370840">
                <a:tc>
                  <a:txBody>
                    <a:bodyPr/>
                    <a:lstStyle/>
                    <a:p>
                      <a:pPr algn="ctr"/>
                      <a:r>
                        <a:rPr lang="en-GB" dirty="0" smtClean="0"/>
                        <a:t>Ones</a:t>
                      </a:r>
                      <a:endParaRPr lang="en-GB" dirty="0"/>
                    </a:p>
                  </a:txBody>
                  <a:tcPr/>
                </a:tc>
                <a:tc>
                  <a:txBody>
                    <a:bodyPr/>
                    <a:lstStyle/>
                    <a:p>
                      <a:pPr algn="ctr"/>
                      <a:r>
                        <a:rPr lang="en-GB" dirty="0" smtClean="0"/>
                        <a:t>Tenths</a:t>
                      </a:r>
                      <a:endParaRPr lang="en-GB" dirty="0"/>
                    </a:p>
                  </a:txBody>
                  <a:tcPr/>
                </a:tc>
                <a:tc>
                  <a:txBody>
                    <a:bodyPr/>
                    <a:lstStyle/>
                    <a:p>
                      <a:pPr algn="ctr"/>
                      <a:r>
                        <a:rPr lang="en-GB" dirty="0" smtClean="0"/>
                        <a:t>Hundredths</a:t>
                      </a:r>
                      <a:endParaRPr lang="en-GB" dirty="0"/>
                    </a:p>
                  </a:txBody>
                  <a:tcPr/>
                </a:tc>
                <a:extLst>
                  <a:ext uri="{0D108BD9-81ED-4DB2-BD59-A6C34878D82A}">
                    <a16:rowId xmlns:a16="http://schemas.microsoft.com/office/drawing/2014/main" val="513823983"/>
                  </a:ext>
                </a:extLst>
              </a:tr>
              <a:tr h="370840">
                <a:tc>
                  <a:txBody>
                    <a:bodyPr/>
                    <a:lstStyle/>
                    <a:p>
                      <a:pPr algn="ctr"/>
                      <a:endParaRPr lang="en-GB" dirty="0" smtClean="0"/>
                    </a:p>
                    <a:p>
                      <a:pPr algn="ctr"/>
                      <a:endParaRPr lang="en-GB" dirty="0" smtClean="0"/>
                    </a:p>
                    <a:p>
                      <a:pPr algn="ctr"/>
                      <a:endParaRPr lang="en-GB" dirty="0"/>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2689786401"/>
                  </a:ext>
                </a:extLst>
              </a:tr>
            </a:tbl>
          </a:graphicData>
        </a:graphic>
      </p:graphicFrame>
      <p:sp>
        <p:nvSpPr>
          <p:cNvPr id="5" name="Content Placeholder 4"/>
          <p:cNvSpPr>
            <a:spLocks noGrp="1"/>
          </p:cNvSpPr>
          <p:nvPr>
            <p:ph sz="half" idx="2"/>
          </p:nvPr>
        </p:nvSpPr>
        <p:spPr/>
        <p:txBody>
          <a:bodyPr>
            <a:normAutofit lnSpcReduction="10000"/>
          </a:bodyPr>
          <a:lstStyle/>
          <a:p>
            <a:r>
              <a:rPr lang="en-GB" dirty="0" smtClean="0"/>
              <a:t>TP:  On you white boards draw this place value grid.</a:t>
            </a:r>
          </a:p>
          <a:p>
            <a:endParaRPr lang="en-GB" dirty="0"/>
          </a:p>
          <a:p>
            <a:r>
              <a:rPr lang="en-GB" dirty="0" smtClean="0"/>
              <a:t>TP:  Place these decimals on your place value grids in figures and underneath using place value counters.</a:t>
            </a:r>
          </a:p>
          <a:p>
            <a:endParaRPr lang="en-GB" dirty="0"/>
          </a:p>
          <a:p>
            <a:r>
              <a:rPr lang="en-GB" dirty="0" smtClean="0"/>
              <a:t>TP: </a:t>
            </a:r>
            <a:r>
              <a:rPr lang="en-GB" dirty="0"/>
              <a:t>C</a:t>
            </a:r>
            <a:r>
              <a:rPr lang="en-GB" dirty="0" smtClean="0"/>
              <a:t>omplete the sentence stem for each.</a:t>
            </a:r>
          </a:p>
        </p:txBody>
      </p:sp>
      <p:sp>
        <p:nvSpPr>
          <p:cNvPr id="7" name="Oval 6"/>
          <p:cNvSpPr/>
          <p:nvPr/>
        </p:nvSpPr>
        <p:spPr>
          <a:xfrm>
            <a:off x="2452254" y="1953490"/>
            <a:ext cx="235528" cy="2216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a:stretch>
            <a:fillRect/>
          </a:stretch>
        </p:blipFill>
        <p:spPr>
          <a:xfrm>
            <a:off x="2437824" y="2524131"/>
            <a:ext cx="249958" cy="237765"/>
          </a:xfrm>
          <a:prstGeom prst="rect">
            <a:avLst/>
          </a:prstGeom>
        </p:spPr>
      </p:pic>
      <p:pic>
        <p:nvPicPr>
          <p:cNvPr id="9" name="Picture 8"/>
          <p:cNvPicPr>
            <a:picLocks noChangeAspect="1"/>
          </p:cNvPicPr>
          <p:nvPr/>
        </p:nvPicPr>
        <p:blipFill>
          <a:blip r:embed="rId3"/>
          <a:stretch>
            <a:fillRect/>
          </a:stretch>
        </p:blipFill>
        <p:spPr>
          <a:xfrm>
            <a:off x="1296698" y="3437687"/>
            <a:ext cx="3724275" cy="466725"/>
          </a:xfrm>
          <a:prstGeom prst="rect">
            <a:avLst/>
          </a:prstGeom>
        </p:spPr>
      </p:pic>
      <p:pic>
        <p:nvPicPr>
          <p:cNvPr id="10" name="Picture 9"/>
          <p:cNvPicPr>
            <a:picLocks noChangeAspect="1"/>
          </p:cNvPicPr>
          <p:nvPr/>
        </p:nvPicPr>
        <p:blipFill>
          <a:blip r:embed="rId4"/>
          <a:stretch>
            <a:fillRect/>
          </a:stretch>
        </p:blipFill>
        <p:spPr>
          <a:xfrm>
            <a:off x="916114" y="4373389"/>
            <a:ext cx="4694327" cy="2456901"/>
          </a:xfrm>
          <a:prstGeom prst="rect">
            <a:avLst/>
          </a:prstGeom>
        </p:spPr>
      </p:pic>
    </p:spTree>
    <p:extLst>
      <p:ext uri="{BB962C8B-B14F-4D97-AF65-F5344CB8AC3E}">
        <p14:creationId xmlns:p14="http://schemas.microsoft.com/office/powerpoint/2010/main" val="3774280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4" name="Content Placeholder 3"/>
          <p:cNvSpPr>
            <a:spLocks noGrp="1"/>
          </p:cNvSpPr>
          <p:nvPr>
            <p:ph sz="half" idx="1"/>
          </p:nvPr>
        </p:nvSpPr>
        <p:spPr/>
        <p:txBody>
          <a:bodyPr>
            <a:normAutofit fontScale="92500"/>
          </a:bodyPr>
          <a:lstStyle/>
          <a:p>
            <a:r>
              <a:rPr lang="en-GB" dirty="0" smtClean="0"/>
              <a:t>Part-whole model</a:t>
            </a:r>
          </a:p>
          <a:p>
            <a:endParaRPr lang="en-GB" dirty="0"/>
          </a:p>
        </p:txBody>
      </p:sp>
      <p:sp>
        <p:nvSpPr>
          <p:cNvPr id="5" name="Content Placeholder 4"/>
          <p:cNvSpPr>
            <a:spLocks noGrp="1"/>
          </p:cNvSpPr>
          <p:nvPr>
            <p:ph sz="half" idx="2"/>
          </p:nvPr>
        </p:nvSpPr>
        <p:spPr/>
        <p:txBody>
          <a:bodyPr>
            <a:normAutofit fontScale="92500"/>
          </a:bodyPr>
          <a:lstStyle/>
          <a:p>
            <a:r>
              <a:rPr lang="en-GB" dirty="0" smtClean="0"/>
              <a:t>Riley has placed five 0.01 counters in the part-whole model to show the place value of the hundredths.</a:t>
            </a:r>
          </a:p>
          <a:p>
            <a:endParaRPr lang="en-GB" dirty="0"/>
          </a:p>
          <a:p>
            <a:r>
              <a:rPr lang="en-GB" dirty="0" smtClean="0"/>
              <a:t>TP:  What other counters does he need to make 0.35?</a:t>
            </a:r>
          </a:p>
          <a:p>
            <a:endParaRPr lang="en-GB" dirty="0"/>
          </a:p>
          <a:p>
            <a:r>
              <a:rPr lang="en-GB" dirty="0" smtClean="0"/>
              <a:t>TP:  What other ways could we represent the hundredth counters and the tenth counters?</a:t>
            </a:r>
            <a:endParaRPr lang="en-GB" dirty="0"/>
          </a:p>
        </p:txBody>
      </p:sp>
      <p:sp>
        <p:nvSpPr>
          <p:cNvPr id="6" name="Oval 5"/>
          <p:cNvSpPr/>
          <p:nvPr/>
        </p:nvSpPr>
        <p:spPr>
          <a:xfrm>
            <a:off x="1717964" y="2338749"/>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0.35</a:t>
            </a:r>
            <a:endParaRPr lang="en-GB" dirty="0">
              <a:ln w="0"/>
              <a:solidFill>
                <a:schemeClr val="tx1"/>
              </a:solidFill>
              <a:effectLst>
                <a:outerShdw blurRad="38100" dist="19050" dir="2700000" algn="tl" rotWithShape="0">
                  <a:schemeClr val="dk1">
                    <a:alpha val="40000"/>
                  </a:schemeClr>
                </a:outerShdw>
              </a:effectLst>
            </a:endParaRPr>
          </a:p>
        </p:txBody>
      </p:sp>
      <p:pic>
        <p:nvPicPr>
          <p:cNvPr id="7" name="Picture 6"/>
          <p:cNvPicPr>
            <a:picLocks noChangeAspect="1"/>
          </p:cNvPicPr>
          <p:nvPr/>
        </p:nvPicPr>
        <p:blipFill>
          <a:blip r:embed="rId2"/>
          <a:stretch>
            <a:fillRect/>
          </a:stretch>
        </p:blipFill>
        <p:spPr>
          <a:xfrm>
            <a:off x="507829" y="4506514"/>
            <a:ext cx="1810669" cy="1670449"/>
          </a:xfrm>
          <a:prstGeom prst="rect">
            <a:avLst/>
          </a:prstGeom>
        </p:spPr>
      </p:pic>
      <p:sp>
        <p:nvSpPr>
          <p:cNvPr id="8" name="Oval 7"/>
          <p:cNvSpPr/>
          <p:nvPr/>
        </p:nvSpPr>
        <p:spPr>
          <a:xfrm>
            <a:off x="3103419" y="4506514"/>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a:endCxn id="6" idx="3"/>
          </p:cNvCxnSpPr>
          <p:nvPr/>
        </p:nvCxnSpPr>
        <p:spPr>
          <a:xfrm flipV="1">
            <a:off x="1413163" y="3757820"/>
            <a:ext cx="568565" cy="748694"/>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a:endCxn id="6" idx="5"/>
          </p:cNvCxnSpPr>
          <p:nvPr/>
        </p:nvCxnSpPr>
        <p:spPr>
          <a:xfrm flipH="1" flipV="1">
            <a:off x="3255291" y="3757820"/>
            <a:ext cx="629575" cy="748694"/>
          </a:xfrm>
          <a:prstGeom prst="line">
            <a:avLst/>
          </a:prstGeom>
        </p:spPr>
        <p:style>
          <a:lnRef idx="1">
            <a:schemeClr val="dk1"/>
          </a:lnRef>
          <a:fillRef idx="0">
            <a:schemeClr val="dk1"/>
          </a:fillRef>
          <a:effectRef idx="0">
            <a:schemeClr val="dk1"/>
          </a:effectRef>
          <a:fontRef idx="minor">
            <a:schemeClr val="tx1"/>
          </a:fontRef>
        </p:style>
      </p:cxnSp>
      <p:sp>
        <p:nvSpPr>
          <p:cNvPr id="14" name="Oval 13"/>
          <p:cNvSpPr/>
          <p:nvPr/>
        </p:nvSpPr>
        <p:spPr>
          <a:xfrm>
            <a:off x="3255291" y="4716945"/>
            <a:ext cx="895923"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0.01</a:t>
            </a:r>
            <a:endParaRPr lang="en-GB" dirty="0"/>
          </a:p>
        </p:txBody>
      </p:sp>
      <p:pic>
        <p:nvPicPr>
          <p:cNvPr id="15" name="Picture 14"/>
          <p:cNvPicPr>
            <a:picLocks noChangeAspect="1"/>
          </p:cNvPicPr>
          <p:nvPr/>
        </p:nvPicPr>
        <p:blipFill>
          <a:blip r:embed="rId3"/>
          <a:stretch>
            <a:fillRect/>
          </a:stretch>
        </p:blipFill>
        <p:spPr>
          <a:xfrm>
            <a:off x="3807323" y="4419082"/>
            <a:ext cx="908383" cy="707197"/>
          </a:xfrm>
          <a:prstGeom prst="rect">
            <a:avLst/>
          </a:prstGeom>
        </p:spPr>
      </p:pic>
      <p:pic>
        <p:nvPicPr>
          <p:cNvPr id="16" name="Picture 15"/>
          <p:cNvPicPr>
            <a:picLocks noChangeAspect="1"/>
          </p:cNvPicPr>
          <p:nvPr/>
        </p:nvPicPr>
        <p:blipFill>
          <a:blip r:embed="rId3"/>
          <a:stretch>
            <a:fillRect/>
          </a:stretch>
        </p:blipFill>
        <p:spPr>
          <a:xfrm>
            <a:off x="3848894" y="5269258"/>
            <a:ext cx="908383" cy="707197"/>
          </a:xfrm>
          <a:prstGeom prst="rect">
            <a:avLst/>
          </a:prstGeom>
          <a:solidFill>
            <a:schemeClr val="bg1"/>
          </a:solidFill>
        </p:spPr>
      </p:pic>
      <p:pic>
        <p:nvPicPr>
          <p:cNvPr id="17" name="Picture 16"/>
          <p:cNvPicPr>
            <a:picLocks noChangeAspect="1"/>
          </p:cNvPicPr>
          <p:nvPr/>
        </p:nvPicPr>
        <p:blipFill>
          <a:blip r:embed="rId3"/>
          <a:stretch>
            <a:fillRect/>
          </a:stretch>
        </p:blipFill>
        <p:spPr>
          <a:xfrm>
            <a:off x="4458156" y="4868983"/>
            <a:ext cx="908383" cy="707197"/>
          </a:xfrm>
          <a:prstGeom prst="rect">
            <a:avLst/>
          </a:prstGeom>
        </p:spPr>
      </p:pic>
      <p:pic>
        <p:nvPicPr>
          <p:cNvPr id="18" name="Picture 17"/>
          <p:cNvPicPr>
            <a:picLocks noChangeAspect="1"/>
          </p:cNvPicPr>
          <p:nvPr/>
        </p:nvPicPr>
        <p:blipFill>
          <a:blip r:embed="rId3"/>
          <a:stretch>
            <a:fillRect/>
          </a:stretch>
        </p:blipFill>
        <p:spPr>
          <a:xfrm>
            <a:off x="3095581" y="5294070"/>
            <a:ext cx="908383" cy="707197"/>
          </a:xfrm>
          <a:prstGeom prst="rect">
            <a:avLst/>
          </a:prstGeom>
        </p:spPr>
      </p:pic>
    </p:spTree>
    <p:extLst>
      <p:ext uri="{BB962C8B-B14F-4D97-AF65-F5344CB8AC3E}">
        <p14:creationId xmlns:p14="http://schemas.microsoft.com/office/powerpoint/2010/main" val="566666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4" name="Content Placeholder 3"/>
          <p:cNvSpPr>
            <a:spLocks noGrp="1"/>
          </p:cNvSpPr>
          <p:nvPr>
            <p:ph sz="half" idx="1"/>
          </p:nvPr>
        </p:nvSpPr>
        <p:spPr/>
        <p:txBody>
          <a:bodyPr>
            <a:normAutofit lnSpcReduction="10000"/>
          </a:bodyPr>
          <a:lstStyle/>
          <a:p>
            <a:r>
              <a:rPr lang="en-GB" dirty="0" smtClean="0"/>
              <a:t>Part-whole model</a:t>
            </a:r>
          </a:p>
          <a:p>
            <a:endParaRPr lang="en-GB" dirty="0"/>
          </a:p>
        </p:txBody>
      </p:sp>
      <p:sp>
        <p:nvSpPr>
          <p:cNvPr id="5" name="Content Placeholder 4"/>
          <p:cNvSpPr>
            <a:spLocks noGrp="1"/>
          </p:cNvSpPr>
          <p:nvPr>
            <p:ph sz="half" idx="2"/>
          </p:nvPr>
        </p:nvSpPr>
        <p:spPr/>
        <p:txBody>
          <a:bodyPr>
            <a:normAutofit lnSpcReduction="10000"/>
          </a:bodyPr>
          <a:lstStyle/>
          <a:p>
            <a:pPr marL="0" indent="0">
              <a:buNone/>
            </a:pPr>
            <a:r>
              <a:rPr lang="en-GB" dirty="0" smtClean="0"/>
              <a:t>TP:  What other ways could we represent the hundredth counters and the tenth counters?</a:t>
            </a:r>
          </a:p>
          <a:p>
            <a:pPr marL="0" indent="0">
              <a:buNone/>
            </a:pPr>
            <a:endParaRPr lang="en-GB" dirty="0"/>
          </a:p>
          <a:p>
            <a:pPr marL="0" indent="0">
              <a:buNone/>
            </a:pPr>
            <a:r>
              <a:rPr lang="en-GB" dirty="0" smtClean="0"/>
              <a:t>We could:</a:t>
            </a:r>
          </a:p>
          <a:p>
            <a:r>
              <a:rPr lang="en-GB" dirty="0" smtClean="0"/>
              <a:t>Add all the 0.01 counters together and write 0.05</a:t>
            </a:r>
          </a:p>
          <a:p>
            <a:r>
              <a:rPr lang="en-GB" dirty="0" smtClean="0"/>
              <a:t>Change the 0.01 to 1/100</a:t>
            </a:r>
          </a:p>
          <a:p>
            <a:r>
              <a:rPr lang="en-GB" dirty="0" smtClean="0"/>
              <a:t>Add the five 1/100 together and write 5/100</a:t>
            </a:r>
          </a:p>
          <a:p>
            <a:endParaRPr lang="en-GB" dirty="0"/>
          </a:p>
        </p:txBody>
      </p:sp>
      <p:sp>
        <p:nvSpPr>
          <p:cNvPr id="6" name="Oval 5"/>
          <p:cNvSpPr/>
          <p:nvPr/>
        </p:nvSpPr>
        <p:spPr>
          <a:xfrm>
            <a:off x="1717964" y="2338749"/>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0.35</a:t>
            </a:r>
            <a:endParaRPr lang="en-GB" dirty="0">
              <a:ln w="0"/>
              <a:solidFill>
                <a:schemeClr val="tx1"/>
              </a:solidFill>
              <a:effectLst>
                <a:outerShdw blurRad="38100" dist="19050" dir="2700000" algn="tl" rotWithShape="0">
                  <a:schemeClr val="dk1">
                    <a:alpha val="40000"/>
                  </a:schemeClr>
                </a:outerShdw>
              </a:effectLst>
            </a:endParaRPr>
          </a:p>
        </p:txBody>
      </p:sp>
      <p:pic>
        <p:nvPicPr>
          <p:cNvPr id="7" name="Picture 6"/>
          <p:cNvPicPr>
            <a:picLocks noChangeAspect="1"/>
          </p:cNvPicPr>
          <p:nvPr/>
        </p:nvPicPr>
        <p:blipFill>
          <a:blip r:embed="rId2"/>
          <a:stretch>
            <a:fillRect/>
          </a:stretch>
        </p:blipFill>
        <p:spPr>
          <a:xfrm>
            <a:off x="507829" y="4506514"/>
            <a:ext cx="1810669" cy="1670449"/>
          </a:xfrm>
          <a:prstGeom prst="rect">
            <a:avLst/>
          </a:prstGeom>
        </p:spPr>
      </p:pic>
      <p:sp>
        <p:nvSpPr>
          <p:cNvPr id="8" name="Oval 7"/>
          <p:cNvSpPr/>
          <p:nvPr/>
        </p:nvSpPr>
        <p:spPr>
          <a:xfrm>
            <a:off x="3103419" y="4506514"/>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a:endCxn id="6" idx="3"/>
          </p:cNvCxnSpPr>
          <p:nvPr/>
        </p:nvCxnSpPr>
        <p:spPr>
          <a:xfrm flipV="1">
            <a:off x="1413163" y="3757820"/>
            <a:ext cx="568565" cy="748694"/>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a:endCxn id="6" idx="5"/>
          </p:cNvCxnSpPr>
          <p:nvPr/>
        </p:nvCxnSpPr>
        <p:spPr>
          <a:xfrm flipH="1" flipV="1">
            <a:off x="3255291" y="3757820"/>
            <a:ext cx="629575" cy="748694"/>
          </a:xfrm>
          <a:prstGeom prst="line">
            <a:avLst/>
          </a:prstGeom>
        </p:spPr>
        <p:style>
          <a:lnRef idx="1">
            <a:schemeClr val="dk1"/>
          </a:lnRef>
          <a:fillRef idx="0">
            <a:schemeClr val="dk1"/>
          </a:fillRef>
          <a:effectRef idx="0">
            <a:schemeClr val="dk1"/>
          </a:effectRef>
          <a:fontRef idx="minor">
            <a:schemeClr val="tx1"/>
          </a:fontRef>
        </p:style>
      </p:cxnSp>
      <p:sp>
        <p:nvSpPr>
          <p:cNvPr id="14" name="Oval 13"/>
          <p:cNvSpPr/>
          <p:nvPr/>
        </p:nvSpPr>
        <p:spPr>
          <a:xfrm>
            <a:off x="3255291" y="4716945"/>
            <a:ext cx="895923"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0.01</a:t>
            </a:r>
            <a:endParaRPr lang="en-GB" dirty="0"/>
          </a:p>
        </p:txBody>
      </p:sp>
      <p:pic>
        <p:nvPicPr>
          <p:cNvPr id="15" name="Picture 14"/>
          <p:cNvPicPr>
            <a:picLocks noChangeAspect="1"/>
          </p:cNvPicPr>
          <p:nvPr/>
        </p:nvPicPr>
        <p:blipFill>
          <a:blip r:embed="rId3"/>
          <a:stretch>
            <a:fillRect/>
          </a:stretch>
        </p:blipFill>
        <p:spPr>
          <a:xfrm>
            <a:off x="3807323" y="4419082"/>
            <a:ext cx="908383" cy="707197"/>
          </a:xfrm>
          <a:prstGeom prst="rect">
            <a:avLst/>
          </a:prstGeom>
        </p:spPr>
      </p:pic>
      <p:pic>
        <p:nvPicPr>
          <p:cNvPr id="16" name="Picture 15"/>
          <p:cNvPicPr>
            <a:picLocks noChangeAspect="1"/>
          </p:cNvPicPr>
          <p:nvPr/>
        </p:nvPicPr>
        <p:blipFill>
          <a:blip r:embed="rId3"/>
          <a:stretch>
            <a:fillRect/>
          </a:stretch>
        </p:blipFill>
        <p:spPr>
          <a:xfrm>
            <a:off x="3848894" y="5269258"/>
            <a:ext cx="908383" cy="707197"/>
          </a:xfrm>
          <a:prstGeom prst="rect">
            <a:avLst/>
          </a:prstGeom>
          <a:solidFill>
            <a:schemeClr val="bg1"/>
          </a:solidFill>
        </p:spPr>
      </p:pic>
      <p:pic>
        <p:nvPicPr>
          <p:cNvPr id="17" name="Picture 16"/>
          <p:cNvPicPr>
            <a:picLocks noChangeAspect="1"/>
          </p:cNvPicPr>
          <p:nvPr/>
        </p:nvPicPr>
        <p:blipFill>
          <a:blip r:embed="rId3"/>
          <a:stretch>
            <a:fillRect/>
          </a:stretch>
        </p:blipFill>
        <p:spPr>
          <a:xfrm>
            <a:off x="4458156" y="4868983"/>
            <a:ext cx="908383" cy="707197"/>
          </a:xfrm>
          <a:prstGeom prst="rect">
            <a:avLst/>
          </a:prstGeom>
        </p:spPr>
      </p:pic>
      <p:pic>
        <p:nvPicPr>
          <p:cNvPr id="18" name="Picture 17"/>
          <p:cNvPicPr>
            <a:picLocks noChangeAspect="1"/>
          </p:cNvPicPr>
          <p:nvPr/>
        </p:nvPicPr>
        <p:blipFill>
          <a:blip r:embed="rId3"/>
          <a:stretch>
            <a:fillRect/>
          </a:stretch>
        </p:blipFill>
        <p:spPr>
          <a:xfrm>
            <a:off x="3095581" y="5294070"/>
            <a:ext cx="908383" cy="707197"/>
          </a:xfrm>
          <a:prstGeom prst="rect">
            <a:avLst/>
          </a:prstGeom>
        </p:spPr>
      </p:pic>
    </p:spTree>
    <p:extLst>
      <p:ext uri="{BB962C8B-B14F-4D97-AF65-F5344CB8AC3E}">
        <p14:creationId xmlns:p14="http://schemas.microsoft.com/office/powerpoint/2010/main" val="1849412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4" name="Content Placeholder 3"/>
          <p:cNvSpPr>
            <a:spLocks noGrp="1"/>
          </p:cNvSpPr>
          <p:nvPr>
            <p:ph sz="half" idx="1"/>
          </p:nvPr>
        </p:nvSpPr>
        <p:spPr/>
        <p:txBody>
          <a:bodyPr/>
          <a:lstStyle/>
          <a:p>
            <a:r>
              <a:rPr lang="en-GB" dirty="0" smtClean="0"/>
              <a:t>Part-whole model</a:t>
            </a:r>
          </a:p>
          <a:p>
            <a:endParaRPr lang="en-GB" dirty="0"/>
          </a:p>
        </p:txBody>
      </p:sp>
      <p:sp>
        <p:nvSpPr>
          <p:cNvPr id="5" name="Content Placeholder 4"/>
          <p:cNvSpPr>
            <a:spLocks noGrp="1"/>
          </p:cNvSpPr>
          <p:nvPr>
            <p:ph sz="half" idx="2"/>
          </p:nvPr>
        </p:nvSpPr>
        <p:spPr/>
        <p:txBody>
          <a:bodyPr/>
          <a:lstStyle/>
          <a:p>
            <a:r>
              <a:rPr lang="en-GB" dirty="0" smtClean="0"/>
              <a:t>TP:  Represent the decimals below on a part-whole model.</a:t>
            </a:r>
          </a:p>
          <a:p>
            <a:endParaRPr lang="en-GB" dirty="0"/>
          </a:p>
          <a:p>
            <a:endParaRPr lang="en-GB" dirty="0" smtClean="0"/>
          </a:p>
          <a:p>
            <a:endParaRPr lang="en-GB" dirty="0"/>
          </a:p>
          <a:p>
            <a:endParaRPr lang="en-GB" dirty="0" smtClean="0"/>
          </a:p>
          <a:p>
            <a:r>
              <a:rPr lang="en-GB" dirty="0" smtClean="0"/>
              <a:t>TP:  How many different ways can you partition each number?</a:t>
            </a:r>
            <a:endParaRPr lang="en-GB" dirty="0"/>
          </a:p>
        </p:txBody>
      </p:sp>
      <p:sp>
        <p:nvSpPr>
          <p:cNvPr id="6" name="Oval 5"/>
          <p:cNvSpPr/>
          <p:nvPr/>
        </p:nvSpPr>
        <p:spPr>
          <a:xfrm>
            <a:off x="1717964" y="2338749"/>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pic>
        <p:nvPicPr>
          <p:cNvPr id="7" name="Picture 6"/>
          <p:cNvPicPr>
            <a:picLocks noChangeAspect="1"/>
          </p:cNvPicPr>
          <p:nvPr/>
        </p:nvPicPr>
        <p:blipFill>
          <a:blip r:embed="rId2"/>
          <a:stretch>
            <a:fillRect/>
          </a:stretch>
        </p:blipFill>
        <p:spPr>
          <a:xfrm>
            <a:off x="507829" y="4506514"/>
            <a:ext cx="1810669" cy="1670449"/>
          </a:xfrm>
          <a:prstGeom prst="rect">
            <a:avLst/>
          </a:prstGeom>
        </p:spPr>
      </p:pic>
      <p:sp>
        <p:nvSpPr>
          <p:cNvPr id="8" name="Oval 7"/>
          <p:cNvSpPr/>
          <p:nvPr/>
        </p:nvSpPr>
        <p:spPr>
          <a:xfrm>
            <a:off x="3103419" y="4506514"/>
            <a:ext cx="1801091" cy="1662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a:endCxn id="6" idx="3"/>
          </p:cNvCxnSpPr>
          <p:nvPr/>
        </p:nvCxnSpPr>
        <p:spPr>
          <a:xfrm flipV="1">
            <a:off x="1413163" y="3757820"/>
            <a:ext cx="568565" cy="748694"/>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a:endCxn id="6" idx="5"/>
          </p:cNvCxnSpPr>
          <p:nvPr/>
        </p:nvCxnSpPr>
        <p:spPr>
          <a:xfrm flipH="1" flipV="1">
            <a:off x="3255291" y="3757820"/>
            <a:ext cx="629575" cy="748694"/>
          </a:xfrm>
          <a:prstGeom prst="line">
            <a:avLst/>
          </a:prstGeom>
        </p:spPr>
        <p:style>
          <a:lnRef idx="1">
            <a:schemeClr val="dk1"/>
          </a:lnRef>
          <a:fillRef idx="0">
            <a:schemeClr val="dk1"/>
          </a:fillRef>
          <a:effectRef idx="0">
            <a:schemeClr val="dk1"/>
          </a:effectRef>
          <a:fontRef idx="minor">
            <a:schemeClr val="tx1"/>
          </a:fontRef>
        </p:style>
      </p:cxnSp>
      <p:pic>
        <p:nvPicPr>
          <p:cNvPr id="9" name="Picture 8"/>
          <p:cNvPicPr>
            <a:picLocks noChangeAspect="1"/>
          </p:cNvPicPr>
          <p:nvPr/>
        </p:nvPicPr>
        <p:blipFill>
          <a:blip r:embed="rId3"/>
          <a:stretch>
            <a:fillRect/>
          </a:stretch>
        </p:blipFill>
        <p:spPr>
          <a:xfrm>
            <a:off x="6019800" y="3242532"/>
            <a:ext cx="4911436" cy="927686"/>
          </a:xfrm>
          <a:prstGeom prst="rect">
            <a:avLst/>
          </a:prstGeom>
        </p:spPr>
      </p:pic>
    </p:spTree>
    <p:extLst>
      <p:ext uri="{BB962C8B-B14F-4D97-AF65-F5344CB8AC3E}">
        <p14:creationId xmlns:p14="http://schemas.microsoft.com/office/powerpoint/2010/main" val="2439051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4" name="Content Placeholder 3"/>
          <p:cNvSpPr>
            <a:spLocks noGrp="1"/>
          </p:cNvSpPr>
          <p:nvPr>
            <p:ph sz="half" idx="1"/>
          </p:nvPr>
        </p:nvSpPr>
        <p:spPr/>
        <p:txBody>
          <a:bodyPr/>
          <a:lstStyle/>
          <a:p>
            <a:r>
              <a:rPr lang="en-GB" dirty="0" smtClean="0"/>
              <a:t>Look </a:t>
            </a:r>
            <a:r>
              <a:rPr lang="en-GB" dirty="0"/>
              <a:t>at the decimals you have represented on the place </a:t>
            </a:r>
            <a:r>
              <a:rPr lang="en-GB" dirty="0" smtClean="0"/>
              <a:t>value grid </a:t>
            </a:r>
            <a:r>
              <a:rPr lang="en-GB" dirty="0"/>
              <a:t>and in the part whole models.</a:t>
            </a:r>
          </a:p>
          <a:p>
            <a:r>
              <a:rPr lang="en-GB" dirty="0" smtClean="0"/>
              <a:t>TP: What’s </a:t>
            </a:r>
            <a:r>
              <a:rPr lang="en-GB" dirty="0"/>
              <a:t>the same about the numbers? What’s different?</a:t>
            </a:r>
          </a:p>
        </p:txBody>
      </p:sp>
      <p:pic>
        <p:nvPicPr>
          <p:cNvPr id="6" name="Content Placeholder 5"/>
          <p:cNvPicPr>
            <a:picLocks noGrp="1" noChangeAspect="1"/>
          </p:cNvPicPr>
          <p:nvPr>
            <p:ph sz="half" idx="2"/>
          </p:nvPr>
        </p:nvPicPr>
        <p:blipFill>
          <a:blip r:embed="rId2"/>
          <a:stretch>
            <a:fillRect/>
          </a:stretch>
        </p:blipFill>
        <p:spPr>
          <a:xfrm>
            <a:off x="6446095" y="2388031"/>
            <a:ext cx="4907705" cy="926672"/>
          </a:xfrm>
          <a:prstGeom prst="rect">
            <a:avLst/>
          </a:prstGeom>
        </p:spPr>
      </p:pic>
    </p:spTree>
    <p:extLst>
      <p:ext uri="{BB962C8B-B14F-4D97-AF65-F5344CB8AC3E}">
        <p14:creationId xmlns:p14="http://schemas.microsoft.com/office/powerpoint/2010/main" val="2402580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smtClean="0"/>
              <a:t>TP:  0.43.  I want to make a partition calculation.  For example,</a:t>
            </a:r>
          </a:p>
          <a:p>
            <a:r>
              <a:rPr lang="en-GB" sz="3200" dirty="0" smtClean="0"/>
              <a:t>_____ + _____ = 0.43</a:t>
            </a:r>
          </a:p>
          <a:p>
            <a:endParaRPr lang="en-GB" sz="3200" dirty="0"/>
          </a:p>
          <a:p>
            <a:r>
              <a:rPr lang="en-GB" sz="3200" dirty="0" smtClean="0"/>
              <a:t>TP:  What digits would I have to put into the blank spaces to make this partition calculation true?</a:t>
            </a:r>
          </a:p>
          <a:p>
            <a:endParaRPr lang="en-GB" sz="3200" dirty="0" smtClean="0"/>
          </a:p>
          <a:p>
            <a:r>
              <a:rPr lang="en-GB" sz="3200" dirty="0" smtClean="0"/>
              <a:t>TP:  Can you do this another way?</a:t>
            </a:r>
          </a:p>
          <a:p>
            <a:endParaRPr lang="en-GB" sz="3200" dirty="0" smtClean="0"/>
          </a:p>
          <a:p>
            <a:r>
              <a:rPr lang="en-GB" sz="3200" dirty="0" smtClean="0"/>
              <a:t>TP:  What is the same?  What is different?  About the calculations?</a:t>
            </a:r>
          </a:p>
          <a:p>
            <a:endParaRPr lang="en-GB" sz="3200" dirty="0"/>
          </a:p>
          <a:p>
            <a:r>
              <a:rPr lang="en-GB" sz="3200" dirty="0" smtClean="0"/>
              <a:t>TP:  How would I partition, using the above method 4.39?</a:t>
            </a:r>
            <a:endParaRPr lang="en-GB" sz="3200" dirty="0"/>
          </a:p>
        </p:txBody>
      </p:sp>
    </p:spTree>
    <p:extLst>
      <p:ext uri="{BB962C8B-B14F-4D97-AF65-F5344CB8AC3E}">
        <p14:creationId xmlns:p14="http://schemas.microsoft.com/office/powerpoint/2010/main" val="4283039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3" name="Content Placeholder 2"/>
          <p:cNvSpPr>
            <a:spLocks noGrp="1"/>
          </p:cNvSpPr>
          <p:nvPr>
            <p:ph sz="half" idx="1"/>
          </p:nvPr>
        </p:nvSpPr>
        <p:spPr/>
        <p:txBody>
          <a:bodyPr>
            <a:normAutofit fontScale="85000" lnSpcReduction="20000"/>
          </a:bodyPr>
          <a:lstStyle/>
          <a:p>
            <a:r>
              <a:rPr lang="en-GB" sz="3200" dirty="0" smtClean="0"/>
              <a:t>How many different ways can be made by combining two of the following groups of counters?</a:t>
            </a:r>
          </a:p>
          <a:p>
            <a:endParaRPr lang="en-GB" sz="3200" dirty="0"/>
          </a:p>
          <a:p>
            <a:r>
              <a:rPr lang="en-GB" sz="3200" dirty="0" smtClean="0"/>
              <a:t>TP:  How would you go about solving this?  How do you need to work?</a:t>
            </a:r>
          </a:p>
          <a:p>
            <a:endParaRPr lang="en-GB" sz="3200" dirty="0"/>
          </a:p>
          <a:p>
            <a:r>
              <a:rPr lang="en-GB" sz="3200" dirty="0" smtClean="0"/>
              <a:t>TP:  How would you present this?</a:t>
            </a:r>
            <a:endParaRPr lang="en-GB" sz="3200" dirty="0"/>
          </a:p>
        </p:txBody>
      </p:sp>
      <p:sp>
        <p:nvSpPr>
          <p:cNvPr id="4" name="Content Placeholder 3"/>
          <p:cNvSpPr>
            <a:spLocks noGrp="1"/>
          </p:cNvSpPr>
          <p:nvPr>
            <p:ph sz="half" idx="2"/>
          </p:nvPr>
        </p:nvSpPr>
        <p:spPr/>
        <p:txBody>
          <a:bodyPr>
            <a:normAutofit fontScale="85000" lnSpcReduction="20000"/>
          </a:bodyPr>
          <a:lstStyle/>
          <a:p>
            <a:r>
              <a:rPr lang="en-GB" dirty="0" smtClean="0"/>
              <a:t>Group 1</a:t>
            </a:r>
          </a:p>
          <a:p>
            <a:r>
              <a:rPr lang="en-GB" dirty="0" smtClean="0"/>
              <a:t>0.1, 0.1, 0.1</a:t>
            </a:r>
          </a:p>
          <a:p>
            <a:endParaRPr lang="en-GB" dirty="0"/>
          </a:p>
          <a:p>
            <a:r>
              <a:rPr lang="en-GB" dirty="0" smtClean="0"/>
              <a:t>Group 2</a:t>
            </a:r>
          </a:p>
          <a:p>
            <a:r>
              <a:rPr lang="en-GB" dirty="0" smtClean="0"/>
              <a:t>0.01, 0.01, 0.01</a:t>
            </a:r>
          </a:p>
          <a:p>
            <a:endParaRPr lang="en-GB" dirty="0"/>
          </a:p>
          <a:p>
            <a:r>
              <a:rPr lang="en-GB" dirty="0" smtClean="0"/>
              <a:t>Group 3</a:t>
            </a:r>
          </a:p>
          <a:p>
            <a:r>
              <a:rPr lang="en-GB" dirty="0" smtClean="0"/>
              <a:t>1/10, 1/10, 1/10, 1/10</a:t>
            </a:r>
          </a:p>
          <a:p>
            <a:endParaRPr lang="en-GB" dirty="0"/>
          </a:p>
          <a:p>
            <a:r>
              <a:rPr lang="en-GB" dirty="0" smtClean="0"/>
              <a:t>Group 4</a:t>
            </a:r>
          </a:p>
          <a:p>
            <a:r>
              <a:rPr lang="en-GB" dirty="0" smtClean="0"/>
              <a:t>1/100, 1/100, 1/100, 1/100</a:t>
            </a:r>
            <a:endParaRPr lang="en-GB" dirty="0"/>
          </a:p>
        </p:txBody>
      </p:sp>
    </p:spTree>
    <p:extLst>
      <p:ext uri="{BB962C8B-B14F-4D97-AF65-F5344CB8AC3E}">
        <p14:creationId xmlns:p14="http://schemas.microsoft.com/office/powerpoint/2010/main" val="630220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4" name="Content Placeholder 3"/>
          <p:cNvGraphicFramePr>
            <a:graphicFrameLocks noGrp="1"/>
          </p:cNvGraphicFramePr>
          <p:nvPr>
            <p:ph idx="1"/>
            <p:extLst/>
          </p:nvPr>
        </p:nvGraphicFramePr>
        <p:xfrm>
          <a:off x="838200" y="1825625"/>
          <a:ext cx="10515600" cy="484632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006337123"/>
                    </a:ext>
                  </a:extLst>
                </a:gridCol>
                <a:gridCol w="3505200">
                  <a:extLst>
                    <a:ext uri="{9D8B030D-6E8A-4147-A177-3AD203B41FA5}">
                      <a16:colId xmlns:a16="http://schemas.microsoft.com/office/drawing/2014/main" val="1285715175"/>
                    </a:ext>
                  </a:extLst>
                </a:gridCol>
                <a:gridCol w="3505200">
                  <a:extLst>
                    <a:ext uri="{9D8B030D-6E8A-4147-A177-3AD203B41FA5}">
                      <a16:colId xmlns:a16="http://schemas.microsoft.com/office/drawing/2014/main" val="951653455"/>
                    </a:ext>
                  </a:extLst>
                </a:gridCol>
              </a:tblGrid>
              <a:tr h="136398">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638004266"/>
                  </a:ext>
                </a:extLst>
              </a:tr>
              <a:tr h="1446195">
                <a:tc>
                  <a:txBody>
                    <a:bodyPr/>
                    <a:lstStyle/>
                    <a:p>
                      <a:r>
                        <a:rPr lang="en-GB" dirty="0" smtClean="0"/>
                        <a:t>Complete the sentence stem for each of the numbers below:</a:t>
                      </a:r>
                    </a:p>
                    <a:p>
                      <a:endParaRPr lang="en-GB" dirty="0" smtClean="0"/>
                    </a:p>
                    <a:p>
                      <a:pPr marL="342900" indent="-342900">
                        <a:buFont typeface="+mj-lt"/>
                        <a:buAutoNum type="arabicPeriod"/>
                      </a:pPr>
                      <a:r>
                        <a:rPr lang="en-GB" dirty="0" smtClean="0"/>
                        <a:t>0.08</a:t>
                      </a:r>
                    </a:p>
                    <a:p>
                      <a:pPr marL="342900" indent="-342900">
                        <a:buFont typeface="+mj-lt"/>
                        <a:buAutoNum type="arabicPeriod"/>
                      </a:pPr>
                      <a:r>
                        <a:rPr lang="en-GB" dirty="0" smtClean="0"/>
                        <a:t>0.34</a:t>
                      </a:r>
                    </a:p>
                    <a:p>
                      <a:pPr marL="342900" indent="-342900">
                        <a:buFont typeface="+mj-lt"/>
                        <a:buAutoNum type="arabicPeriod"/>
                      </a:pPr>
                      <a:r>
                        <a:rPr lang="en-GB" dirty="0" smtClean="0"/>
                        <a:t>2.67</a:t>
                      </a:r>
                    </a:p>
                    <a:p>
                      <a:pPr marL="342900" indent="-342900">
                        <a:buFont typeface="+mj-lt"/>
                        <a:buAutoNum type="arabicPeriod"/>
                      </a:pPr>
                      <a:r>
                        <a:rPr lang="en-GB" dirty="0" smtClean="0"/>
                        <a:t>3.82</a:t>
                      </a:r>
                    </a:p>
                    <a:p>
                      <a:pPr marL="342900" indent="-342900">
                        <a:buFont typeface="+mj-lt"/>
                        <a:buAutoNum type="arabicPeriod"/>
                      </a:pPr>
                      <a:r>
                        <a:rPr lang="en-GB" dirty="0" smtClean="0"/>
                        <a:t>7.72</a:t>
                      </a:r>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endParaRPr lang="en-GB" dirty="0"/>
                    </a:p>
                  </a:txBody>
                  <a:tcPr/>
                </a:tc>
                <a:tc>
                  <a:txBody>
                    <a:bodyPr/>
                    <a:lstStyle/>
                    <a:p>
                      <a:r>
                        <a:rPr lang="en-GB" dirty="0" smtClean="0"/>
                        <a:t>Draw a part-whole model and</a:t>
                      </a:r>
                      <a:r>
                        <a:rPr lang="en-GB" baseline="0" dirty="0" smtClean="0"/>
                        <a:t> partition these numbers</a:t>
                      </a:r>
                    </a:p>
                    <a:p>
                      <a:endParaRPr lang="en-GB" baseline="0" dirty="0" smtClean="0"/>
                    </a:p>
                    <a:p>
                      <a:pPr marL="342900" indent="-342900">
                        <a:buAutoNum type="arabicPeriod"/>
                      </a:pPr>
                      <a:r>
                        <a:rPr lang="en-GB" baseline="0" dirty="0" smtClean="0"/>
                        <a:t>0.28</a:t>
                      </a:r>
                    </a:p>
                    <a:p>
                      <a:pPr marL="342900" indent="-342900">
                        <a:buAutoNum type="arabicPeriod"/>
                      </a:pPr>
                      <a:r>
                        <a:rPr lang="en-GB" baseline="0" dirty="0" smtClean="0"/>
                        <a:t>0.63</a:t>
                      </a:r>
                    </a:p>
                    <a:p>
                      <a:pPr marL="342900" indent="-342900">
                        <a:buAutoNum type="arabicPeriod"/>
                      </a:pPr>
                      <a:r>
                        <a:rPr lang="en-GB" baseline="0" dirty="0" smtClean="0"/>
                        <a:t>0.43</a:t>
                      </a:r>
                    </a:p>
                    <a:p>
                      <a:pPr marL="342900" indent="-342900">
                        <a:buAutoNum type="arabicPeriod"/>
                      </a:pPr>
                      <a:r>
                        <a:rPr lang="en-GB" baseline="0" dirty="0" smtClean="0"/>
                        <a:t>0.83</a:t>
                      </a:r>
                    </a:p>
                    <a:p>
                      <a:pPr marL="342900" indent="-342900">
                        <a:buAutoNum type="arabicPeriod"/>
                      </a:pPr>
                      <a:r>
                        <a:rPr lang="en-GB" baseline="0" dirty="0" smtClean="0"/>
                        <a:t>0.37</a:t>
                      </a:r>
                      <a:endParaRPr lang="en-GB" dirty="0"/>
                    </a:p>
                  </a:txBody>
                  <a:tcPr/>
                </a:tc>
                <a:tc>
                  <a:txBody>
                    <a:bodyPr/>
                    <a:lstStyle/>
                    <a:p>
                      <a:r>
                        <a:rPr lang="en-GB" dirty="0" smtClean="0"/>
                        <a:t>Partition</a:t>
                      </a:r>
                      <a:r>
                        <a:rPr lang="en-GB" baseline="0" dirty="0" smtClean="0"/>
                        <a:t> these numbers</a:t>
                      </a:r>
                    </a:p>
                    <a:p>
                      <a:endParaRPr lang="en-GB" baseline="0" dirty="0" smtClean="0"/>
                    </a:p>
                    <a:p>
                      <a:pPr marL="342900" indent="-342900">
                        <a:buAutoNum type="arabicPeriod"/>
                      </a:pPr>
                      <a:r>
                        <a:rPr lang="en-GB" baseline="0" dirty="0" smtClean="0"/>
                        <a:t>0.34</a:t>
                      </a:r>
                    </a:p>
                    <a:p>
                      <a:pPr marL="342900" indent="-342900">
                        <a:buAutoNum type="arabicPeriod"/>
                      </a:pPr>
                      <a:r>
                        <a:rPr lang="en-GB" baseline="0" dirty="0" smtClean="0"/>
                        <a:t>0.53</a:t>
                      </a:r>
                    </a:p>
                    <a:p>
                      <a:pPr marL="342900" indent="-342900">
                        <a:buAutoNum type="arabicPeriod"/>
                      </a:pPr>
                      <a:r>
                        <a:rPr lang="en-GB" baseline="0" dirty="0" smtClean="0"/>
                        <a:t>0.05</a:t>
                      </a:r>
                    </a:p>
                    <a:p>
                      <a:pPr marL="342900" indent="-342900">
                        <a:buAutoNum type="arabicPeriod"/>
                      </a:pPr>
                      <a:r>
                        <a:rPr lang="en-GB" baseline="0" dirty="0" smtClean="0"/>
                        <a:t>1.48</a:t>
                      </a:r>
                    </a:p>
                    <a:p>
                      <a:pPr marL="342900" indent="-342900">
                        <a:buAutoNum type="arabicPeriod"/>
                      </a:pPr>
                      <a:r>
                        <a:rPr lang="en-GB" baseline="0" dirty="0" smtClean="0"/>
                        <a:t>7.38</a:t>
                      </a:r>
                      <a:endParaRPr lang="en-GB" dirty="0"/>
                    </a:p>
                  </a:txBody>
                  <a:tcPr/>
                </a:tc>
                <a:extLst>
                  <a:ext uri="{0D108BD9-81ED-4DB2-BD59-A6C34878D82A}">
                    <a16:rowId xmlns:a16="http://schemas.microsoft.com/office/drawing/2014/main" val="1671557484"/>
                  </a:ext>
                </a:extLst>
              </a:tr>
            </a:tbl>
          </a:graphicData>
        </a:graphic>
      </p:graphicFrame>
      <p:pic>
        <p:nvPicPr>
          <p:cNvPr id="5" name="Picture 4"/>
          <p:cNvPicPr>
            <a:picLocks noChangeAspect="1"/>
          </p:cNvPicPr>
          <p:nvPr/>
        </p:nvPicPr>
        <p:blipFill>
          <a:blip r:embed="rId2"/>
          <a:stretch>
            <a:fillRect/>
          </a:stretch>
        </p:blipFill>
        <p:spPr>
          <a:xfrm>
            <a:off x="969818" y="4606636"/>
            <a:ext cx="2507673" cy="1738745"/>
          </a:xfrm>
          <a:prstGeom prst="rect">
            <a:avLst/>
          </a:prstGeom>
        </p:spPr>
      </p:pic>
      <p:sp>
        <p:nvSpPr>
          <p:cNvPr id="6" name="TextBox 5"/>
          <p:cNvSpPr txBox="1"/>
          <p:nvPr/>
        </p:nvSpPr>
        <p:spPr>
          <a:xfrm>
            <a:off x="8049491" y="4606636"/>
            <a:ext cx="3304309" cy="1200329"/>
          </a:xfrm>
          <a:prstGeom prst="rect">
            <a:avLst/>
          </a:prstGeom>
          <a:noFill/>
        </p:spPr>
        <p:txBody>
          <a:bodyPr wrap="square" rtlCol="0">
            <a:spAutoFit/>
          </a:bodyPr>
          <a:lstStyle/>
          <a:p>
            <a:r>
              <a:rPr lang="en-GB" b="1" dirty="0" smtClean="0"/>
              <a:t>Extension</a:t>
            </a:r>
            <a:r>
              <a:rPr lang="en-GB" dirty="0" smtClean="0"/>
              <a:t> – Can you write the above partitions in a different way?</a:t>
            </a:r>
          </a:p>
          <a:p>
            <a:endParaRPr lang="en-GB" dirty="0"/>
          </a:p>
        </p:txBody>
      </p:sp>
    </p:spTree>
    <p:extLst>
      <p:ext uri="{BB962C8B-B14F-4D97-AF65-F5344CB8AC3E}">
        <p14:creationId xmlns:p14="http://schemas.microsoft.com/office/powerpoint/2010/main" val="4037581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4" name="Content Placeholder 3"/>
          <p:cNvGraphicFramePr>
            <a:graphicFrameLocks noGrp="1"/>
          </p:cNvGraphicFramePr>
          <p:nvPr>
            <p:ph idx="1"/>
            <p:extLst/>
          </p:nvPr>
        </p:nvGraphicFramePr>
        <p:xfrm>
          <a:off x="838200" y="1825625"/>
          <a:ext cx="10515600" cy="484632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006337123"/>
                    </a:ext>
                  </a:extLst>
                </a:gridCol>
                <a:gridCol w="3505200">
                  <a:extLst>
                    <a:ext uri="{9D8B030D-6E8A-4147-A177-3AD203B41FA5}">
                      <a16:colId xmlns:a16="http://schemas.microsoft.com/office/drawing/2014/main" val="1285715175"/>
                    </a:ext>
                  </a:extLst>
                </a:gridCol>
                <a:gridCol w="3505200">
                  <a:extLst>
                    <a:ext uri="{9D8B030D-6E8A-4147-A177-3AD203B41FA5}">
                      <a16:colId xmlns:a16="http://schemas.microsoft.com/office/drawing/2014/main" val="951653455"/>
                    </a:ext>
                  </a:extLst>
                </a:gridCol>
              </a:tblGrid>
              <a:tr h="136398">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638004266"/>
                  </a:ext>
                </a:extLst>
              </a:tr>
              <a:tr h="1446195">
                <a:tc>
                  <a:txBody>
                    <a:bodyPr/>
                    <a:lstStyle/>
                    <a:p>
                      <a:r>
                        <a:rPr lang="en-GB" dirty="0" smtClean="0"/>
                        <a:t>Complete the sentence stem for each of the numbers below:</a:t>
                      </a:r>
                    </a:p>
                    <a:p>
                      <a:endParaRPr lang="en-GB" dirty="0" smtClean="0"/>
                    </a:p>
                    <a:p>
                      <a:pPr marL="342900" indent="-342900">
                        <a:buFont typeface="+mj-lt"/>
                        <a:buAutoNum type="arabicPeriod"/>
                      </a:pPr>
                      <a:r>
                        <a:rPr lang="en-GB" dirty="0" smtClean="0"/>
                        <a:t>0.08</a:t>
                      </a:r>
                    </a:p>
                    <a:p>
                      <a:pPr marL="342900" indent="-342900">
                        <a:buFont typeface="+mj-lt"/>
                        <a:buAutoNum type="arabicPeriod"/>
                      </a:pPr>
                      <a:r>
                        <a:rPr lang="en-GB" dirty="0" smtClean="0"/>
                        <a:t>0.34</a:t>
                      </a:r>
                    </a:p>
                    <a:p>
                      <a:pPr marL="342900" indent="-342900">
                        <a:buFont typeface="+mj-lt"/>
                        <a:buAutoNum type="arabicPeriod"/>
                      </a:pPr>
                      <a:r>
                        <a:rPr lang="en-GB" dirty="0" smtClean="0"/>
                        <a:t>2.67</a:t>
                      </a:r>
                    </a:p>
                    <a:p>
                      <a:pPr marL="342900" indent="-342900">
                        <a:buFont typeface="+mj-lt"/>
                        <a:buAutoNum type="arabicPeriod"/>
                      </a:pPr>
                      <a:r>
                        <a:rPr lang="en-GB" dirty="0" smtClean="0"/>
                        <a:t>3.82</a:t>
                      </a:r>
                    </a:p>
                    <a:p>
                      <a:pPr marL="342900" indent="-342900">
                        <a:buFont typeface="+mj-lt"/>
                        <a:buAutoNum type="arabicPeriod"/>
                      </a:pPr>
                      <a:r>
                        <a:rPr lang="en-GB" dirty="0" smtClean="0"/>
                        <a:t>7.72</a:t>
                      </a:r>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pPr marL="342900" indent="-342900">
                        <a:buFont typeface="+mj-lt"/>
                        <a:buAutoNum type="arabicPeriod"/>
                      </a:pPr>
                      <a:endParaRPr lang="en-GB" dirty="0" smtClean="0"/>
                    </a:p>
                    <a:p>
                      <a:endParaRPr lang="en-GB" dirty="0"/>
                    </a:p>
                  </a:txBody>
                  <a:tcPr/>
                </a:tc>
                <a:tc>
                  <a:txBody>
                    <a:bodyPr/>
                    <a:lstStyle/>
                    <a:p>
                      <a:r>
                        <a:rPr lang="en-GB" dirty="0" smtClean="0"/>
                        <a:t>Draw a part-whole model and</a:t>
                      </a:r>
                      <a:r>
                        <a:rPr lang="en-GB" baseline="0" dirty="0" smtClean="0"/>
                        <a:t> partition these numbers</a:t>
                      </a:r>
                    </a:p>
                    <a:p>
                      <a:endParaRPr lang="en-GB" baseline="0" dirty="0" smtClean="0"/>
                    </a:p>
                    <a:p>
                      <a:pPr marL="342900" indent="-342900">
                        <a:buAutoNum type="arabicPeriod"/>
                      </a:pPr>
                      <a:r>
                        <a:rPr lang="en-GB" baseline="0" dirty="0" smtClean="0"/>
                        <a:t>0.28</a:t>
                      </a:r>
                    </a:p>
                    <a:p>
                      <a:pPr marL="342900" indent="-342900">
                        <a:buAutoNum type="arabicPeriod"/>
                      </a:pPr>
                      <a:r>
                        <a:rPr lang="en-GB" baseline="0" dirty="0" smtClean="0"/>
                        <a:t>0.63</a:t>
                      </a:r>
                    </a:p>
                    <a:p>
                      <a:pPr marL="342900" indent="-342900">
                        <a:buAutoNum type="arabicPeriod"/>
                      </a:pPr>
                      <a:r>
                        <a:rPr lang="en-GB" baseline="0" dirty="0" smtClean="0"/>
                        <a:t>0.43</a:t>
                      </a:r>
                    </a:p>
                    <a:p>
                      <a:pPr marL="342900" indent="-342900">
                        <a:buAutoNum type="arabicPeriod"/>
                      </a:pPr>
                      <a:r>
                        <a:rPr lang="en-GB" baseline="0" dirty="0" smtClean="0"/>
                        <a:t>0.83</a:t>
                      </a:r>
                    </a:p>
                    <a:p>
                      <a:pPr marL="342900" indent="-342900">
                        <a:buAutoNum type="arabicPeriod"/>
                      </a:pPr>
                      <a:r>
                        <a:rPr lang="en-GB" baseline="0" dirty="0" smtClean="0"/>
                        <a:t>0.37</a:t>
                      </a:r>
                      <a:endParaRPr lang="en-GB" dirty="0"/>
                    </a:p>
                  </a:txBody>
                  <a:tcPr/>
                </a:tc>
                <a:tc>
                  <a:txBody>
                    <a:bodyPr/>
                    <a:lstStyle/>
                    <a:p>
                      <a:r>
                        <a:rPr lang="en-GB" dirty="0" smtClean="0"/>
                        <a:t>Partition</a:t>
                      </a:r>
                      <a:r>
                        <a:rPr lang="en-GB" baseline="0" dirty="0" smtClean="0"/>
                        <a:t> these numbers as decimals</a:t>
                      </a:r>
                    </a:p>
                    <a:p>
                      <a:pPr marL="342900" indent="-342900">
                        <a:buAutoNum type="arabicPeriod"/>
                      </a:pPr>
                      <a:r>
                        <a:rPr lang="en-GB" baseline="0" dirty="0" smtClean="0"/>
                        <a:t>0.34 </a:t>
                      </a:r>
                      <a:r>
                        <a:rPr lang="en-GB" baseline="0" dirty="0" smtClean="0">
                          <a:solidFill>
                            <a:srgbClr val="FF0000"/>
                          </a:solidFill>
                        </a:rPr>
                        <a:t>= 0 + 0.3 + 0.04</a:t>
                      </a:r>
                      <a:endParaRPr lang="en-GB" baseline="0" dirty="0" smtClean="0"/>
                    </a:p>
                    <a:p>
                      <a:pPr marL="342900" indent="-342900">
                        <a:buAutoNum type="arabicPeriod"/>
                      </a:pPr>
                      <a:r>
                        <a:rPr lang="en-GB" baseline="0" dirty="0" smtClean="0"/>
                        <a:t>0.53 </a:t>
                      </a:r>
                      <a:r>
                        <a:rPr lang="en-GB" baseline="0" dirty="0" smtClean="0">
                          <a:solidFill>
                            <a:srgbClr val="FF0000"/>
                          </a:solidFill>
                        </a:rPr>
                        <a:t>= 0 + 0.5 + 0.03</a:t>
                      </a:r>
                      <a:endParaRPr lang="en-GB" baseline="0" dirty="0" smtClean="0"/>
                    </a:p>
                    <a:p>
                      <a:pPr marL="342900" indent="-342900">
                        <a:buAutoNum type="arabicPeriod"/>
                      </a:pPr>
                      <a:r>
                        <a:rPr lang="en-GB" baseline="0" dirty="0" smtClean="0"/>
                        <a:t>0.05 </a:t>
                      </a:r>
                      <a:r>
                        <a:rPr lang="en-GB" baseline="0" dirty="0" smtClean="0">
                          <a:solidFill>
                            <a:srgbClr val="FF0000"/>
                          </a:solidFill>
                        </a:rPr>
                        <a:t>= 0 + 0 + 0.05</a:t>
                      </a:r>
                      <a:endParaRPr lang="en-GB" baseline="0" dirty="0" smtClean="0"/>
                    </a:p>
                    <a:p>
                      <a:pPr marL="342900" indent="-342900">
                        <a:buAutoNum type="arabicPeriod"/>
                      </a:pPr>
                      <a:r>
                        <a:rPr lang="en-GB" baseline="0" dirty="0" smtClean="0"/>
                        <a:t>1.48 </a:t>
                      </a:r>
                      <a:r>
                        <a:rPr lang="en-GB" baseline="0" dirty="0" smtClean="0">
                          <a:solidFill>
                            <a:srgbClr val="FF0000"/>
                          </a:solidFill>
                        </a:rPr>
                        <a:t>= 1 + 0.4 + 0.08</a:t>
                      </a:r>
                      <a:endParaRPr lang="en-GB" baseline="0" dirty="0" smtClean="0"/>
                    </a:p>
                    <a:p>
                      <a:pPr marL="342900" indent="-342900">
                        <a:buAutoNum type="arabicPeriod"/>
                      </a:pPr>
                      <a:r>
                        <a:rPr lang="en-GB" baseline="0" dirty="0" smtClean="0"/>
                        <a:t>7.38 </a:t>
                      </a:r>
                      <a:r>
                        <a:rPr lang="en-GB" baseline="0" dirty="0" smtClean="0">
                          <a:solidFill>
                            <a:srgbClr val="FF0000"/>
                          </a:solidFill>
                        </a:rPr>
                        <a:t>= 7 + 0.3 + 0.08</a:t>
                      </a:r>
                      <a:endParaRPr lang="en-GB" dirty="0"/>
                    </a:p>
                  </a:txBody>
                  <a:tcPr/>
                </a:tc>
                <a:extLst>
                  <a:ext uri="{0D108BD9-81ED-4DB2-BD59-A6C34878D82A}">
                    <a16:rowId xmlns:a16="http://schemas.microsoft.com/office/drawing/2014/main" val="1671557484"/>
                  </a:ext>
                </a:extLst>
              </a:tr>
            </a:tbl>
          </a:graphicData>
        </a:graphic>
      </p:graphicFrame>
      <p:pic>
        <p:nvPicPr>
          <p:cNvPr id="5" name="Picture 4"/>
          <p:cNvPicPr>
            <a:picLocks noChangeAspect="1"/>
          </p:cNvPicPr>
          <p:nvPr/>
        </p:nvPicPr>
        <p:blipFill>
          <a:blip r:embed="rId2"/>
          <a:stretch>
            <a:fillRect/>
          </a:stretch>
        </p:blipFill>
        <p:spPr>
          <a:xfrm>
            <a:off x="969818" y="4606636"/>
            <a:ext cx="2507673" cy="1738745"/>
          </a:xfrm>
          <a:prstGeom prst="rect">
            <a:avLst/>
          </a:prstGeom>
        </p:spPr>
      </p:pic>
      <p:sp>
        <p:nvSpPr>
          <p:cNvPr id="3" name="TextBox 2"/>
          <p:cNvSpPr txBox="1"/>
          <p:nvPr/>
        </p:nvSpPr>
        <p:spPr>
          <a:xfrm>
            <a:off x="7966363" y="4128654"/>
            <a:ext cx="3387437" cy="2585323"/>
          </a:xfrm>
          <a:prstGeom prst="rect">
            <a:avLst/>
          </a:prstGeom>
          <a:noFill/>
        </p:spPr>
        <p:txBody>
          <a:bodyPr wrap="square" rtlCol="0">
            <a:spAutoFit/>
          </a:bodyPr>
          <a:lstStyle/>
          <a:p>
            <a:pPr lvl="0"/>
            <a:r>
              <a:rPr lang="en-GB" b="1" dirty="0">
                <a:solidFill>
                  <a:prstClr val="black"/>
                </a:solidFill>
              </a:rPr>
              <a:t>Extension</a:t>
            </a:r>
            <a:r>
              <a:rPr lang="en-GB" dirty="0">
                <a:solidFill>
                  <a:prstClr val="black"/>
                </a:solidFill>
              </a:rPr>
              <a:t> – Can you write the above partitions in a different way?</a:t>
            </a:r>
          </a:p>
          <a:p>
            <a:pPr marL="342900" indent="-342900">
              <a:buAutoNum type="arabicPeriod"/>
            </a:pPr>
            <a:r>
              <a:rPr lang="en-GB" dirty="0" smtClean="0">
                <a:solidFill>
                  <a:srgbClr val="FF0000"/>
                </a:solidFill>
              </a:rPr>
              <a:t>0 + 3/10 + 4/100</a:t>
            </a:r>
          </a:p>
          <a:p>
            <a:pPr marL="342900" indent="-342900">
              <a:buAutoNum type="arabicPeriod"/>
            </a:pPr>
            <a:r>
              <a:rPr lang="en-GB" dirty="0" smtClean="0">
                <a:solidFill>
                  <a:srgbClr val="FF0000"/>
                </a:solidFill>
              </a:rPr>
              <a:t>0 + 5/10 + 3/100</a:t>
            </a:r>
          </a:p>
          <a:p>
            <a:pPr marL="342900" indent="-342900">
              <a:buAutoNum type="arabicPeriod"/>
            </a:pPr>
            <a:r>
              <a:rPr lang="en-GB" dirty="0" smtClean="0">
                <a:solidFill>
                  <a:srgbClr val="FF0000"/>
                </a:solidFill>
              </a:rPr>
              <a:t>0 + 0 + 5/100</a:t>
            </a:r>
          </a:p>
          <a:p>
            <a:pPr marL="342900" indent="-342900">
              <a:buAutoNum type="arabicPeriod"/>
            </a:pPr>
            <a:r>
              <a:rPr lang="en-GB" dirty="0" smtClean="0">
                <a:solidFill>
                  <a:srgbClr val="FF0000"/>
                </a:solidFill>
              </a:rPr>
              <a:t>1 + 4/10 + 8/100</a:t>
            </a:r>
          </a:p>
          <a:p>
            <a:pPr marL="342900" indent="-342900">
              <a:buAutoNum type="arabicPeriod"/>
            </a:pPr>
            <a:r>
              <a:rPr lang="en-GB" dirty="0" smtClean="0">
                <a:solidFill>
                  <a:srgbClr val="FF0000"/>
                </a:solidFill>
              </a:rPr>
              <a:t>7 + 3/10 + 8/100</a:t>
            </a:r>
          </a:p>
          <a:p>
            <a:pPr marL="342900" indent="-342900">
              <a:buAutoNum type="arabicPeriod"/>
            </a:pPr>
            <a:endParaRPr lang="en-GB" dirty="0"/>
          </a:p>
        </p:txBody>
      </p:sp>
    </p:spTree>
    <p:extLst>
      <p:ext uri="{BB962C8B-B14F-4D97-AF65-F5344CB8AC3E}">
        <p14:creationId xmlns:p14="http://schemas.microsoft.com/office/powerpoint/2010/main" val="3874693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sp>
        <p:nvSpPr>
          <p:cNvPr id="4" name="TextBox 3"/>
          <p:cNvSpPr txBox="1"/>
          <p:nvPr/>
        </p:nvSpPr>
        <p:spPr>
          <a:xfrm>
            <a:off x="678873" y="1884218"/>
            <a:ext cx="3020291" cy="4524315"/>
          </a:xfrm>
          <a:prstGeom prst="rect">
            <a:avLst/>
          </a:prstGeom>
          <a:noFill/>
        </p:spPr>
        <p:txBody>
          <a:bodyPr wrap="square" rtlCol="0">
            <a:spAutoFit/>
          </a:bodyPr>
          <a:lstStyle/>
          <a:p>
            <a:r>
              <a:rPr lang="en-GB" dirty="0"/>
              <a:t>Q1</a:t>
            </a:r>
          </a:p>
          <a:p>
            <a:r>
              <a:rPr lang="en-GB" dirty="0"/>
              <a:t>How many different ways can be made by combining two of the following groups of counters?</a:t>
            </a:r>
          </a:p>
          <a:p>
            <a:r>
              <a:rPr lang="en-GB" b="1" dirty="0"/>
              <a:t>Group 1</a:t>
            </a:r>
          </a:p>
          <a:p>
            <a:r>
              <a:rPr lang="en-GB" dirty="0"/>
              <a:t>0.1, 0.1, 0.1</a:t>
            </a:r>
          </a:p>
          <a:p>
            <a:endParaRPr lang="en-GB" dirty="0"/>
          </a:p>
          <a:p>
            <a:r>
              <a:rPr lang="en-GB" b="1" dirty="0"/>
              <a:t>Group 2</a:t>
            </a:r>
          </a:p>
          <a:p>
            <a:r>
              <a:rPr lang="en-GB" dirty="0"/>
              <a:t>0.01, 0.01, 0.01</a:t>
            </a:r>
          </a:p>
          <a:p>
            <a:endParaRPr lang="en-GB" dirty="0"/>
          </a:p>
          <a:p>
            <a:r>
              <a:rPr lang="en-GB" b="1" dirty="0"/>
              <a:t>Group 3</a:t>
            </a:r>
          </a:p>
          <a:p>
            <a:r>
              <a:rPr lang="en-GB" dirty="0"/>
              <a:t>1/10, 1/10, 1/10, 1/10</a:t>
            </a:r>
          </a:p>
          <a:p>
            <a:endParaRPr lang="en-GB" dirty="0"/>
          </a:p>
          <a:p>
            <a:r>
              <a:rPr lang="en-GB" b="1" dirty="0"/>
              <a:t>Group 4</a:t>
            </a:r>
          </a:p>
          <a:p>
            <a:r>
              <a:rPr lang="en-GB" dirty="0"/>
              <a:t>1/100, 1/100, 1/100, 1/100</a:t>
            </a:r>
          </a:p>
        </p:txBody>
      </p:sp>
      <p:sp>
        <p:nvSpPr>
          <p:cNvPr id="5" name="TextBox 4"/>
          <p:cNvSpPr txBox="1"/>
          <p:nvPr/>
        </p:nvSpPr>
        <p:spPr>
          <a:xfrm>
            <a:off x="3948545" y="1884218"/>
            <a:ext cx="3186546" cy="2308324"/>
          </a:xfrm>
          <a:prstGeom prst="rect">
            <a:avLst/>
          </a:prstGeom>
          <a:noFill/>
        </p:spPr>
        <p:txBody>
          <a:bodyPr wrap="square" rtlCol="0">
            <a:spAutoFit/>
          </a:bodyPr>
          <a:lstStyle/>
          <a:p>
            <a:r>
              <a:rPr lang="en-GB" b="1" dirty="0"/>
              <a:t>Q2</a:t>
            </a:r>
            <a:endParaRPr lang="en-GB" dirty="0"/>
          </a:p>
          <a:p>
            <a:r>
              <a:rPr lang="en-GB" dirty="0"/>
              <a:t>Luis writes the number of shaded squares on the grid as 0.5 of the hundredth grid.</a:t>
            </a:r>
          </a:p>
          <a:p>
            <a:r>
              <a:rPr lang="en-GB" dirty="0"/>
              <a:t>Do you agree with Luis?</a:t>
            </a:r>
          </a:p>
          <a:p>
            <a:r>
              <a:rPr lang="en-GB" dirty="0"/>
              <a:t>Complete this sentence</a:t>
            </a:r>
          </a:p>
          <a:p>
            <a:r>
              <a:rPr lang="en-GB" b="1" dirty="0"/>
              <a:t>I agree/disagree because…….</a:t>
            </a:r>
            <a:endParaRPr lang="en-GB" dirty="0"/>
          </a:p>
          <a:p>
            <a:endParaRPr lang="en-GB" dirty="0"/>
          </a:p>
        </p:txBody>
      </p:sp>
      <p:graphicFrame>
        <p:nvGraphicFramePr>
          <p:cNvPr id="7" name="Table 6"/>
          <p:cNvGraphicFramePr>
            <a:graphicFrameLocks noGrp="1"/>
          </p:cNvGraphicFramePr>
          <p:nvPr>
            <p:extLst/>
          </p:nvPr>
        </p:nvGraphicFramePr>
        <p:xfrm>
          <a:off x="3948545" y="4004899"/>
          <a:ext cx="2869565" cy="1793880"/>
        </p:xfrm>
        <a:graphic>
          <a:graphicData uri="http://schemas.openxmlformats.org/drawingml/2006/table">
            <a:tbl>
              <a:tblPr firstRow="1" firstCol="1" bandRow="1"/>
              <a:tblGrid>
                <a:gridCol w="286385">
                  <a:extLst>
                    <a:ext uri="{9D8B030D-6E8A-4147-A177-3AD203B41FA5}">
                      <a16:colId xmlns:a16="http://schemas.microsoft.com/office/drawing/2014/main" val="1747524934"/>
                    </a:ext>
                  </a:extLst>
                </a:gridCol>
                <a:gridCol w="287020">
                  <a:extLst>
                    <a:ext uri="{9D8B030D-6E8A-4147-A177-3AD203B41FA5}">
                      <a16:colId xmlns:a16="http://schemas.microsoft.com/office/drawing/2014/main" val="588417594"/>
                    </a:ext>
                  </a:extLst>
                </a:gridCol>
                <a:gridCol w="287020">
                  <a:extLst>
                    <a:ext uri="{9D8B030D-6E8A-4147-A177-3AD203B41FA5}">
                      <a16:colId xmlns:a16="http://schemas.microsoft.com/office/drawing/2014/main" val="1403280271"/>
                    </a:ext>
                  </a:extLst>
                </a:gridCol>
                <a:gridCol w="287020">
                  <a:extLst>
                    <a:ext uri="{9D8B030D-6E8A-4147-A177-3AD203B41FA5}">
                      <a16:colId xmlns:a16="http://schemas.microsoft.com/office/drawing/2014/main" val="4038311562"/>
                    </a:ext>
                  </a:extLst>
                </a:gridCol>
                <a:gridCol w="287020">
                  <a:extLst>
                    <a:ext uri="{9D8B030D-6E8A-4147-A177-3AD203B41FA5}">
                      <a16:colId xmlns:a16="http://schemas.microsoft.com/office/drawing/2014/main" val="4272240278"/>
                    </a:ext>
                  </a:extLst>
                </a:gridCol>
                <a:gridCol w="287020">
                  <a:extLst>
                    <a:ext uri="{9D8B030D-6E8A-4147-A177-3AD203B41FA5}">
                      <a16:colId xmlns:a16="http://schemas.microsoft.com/office/drawing/2014/main" val="2471105236"/>
                    </a:ext>
                  </a:extLst>
                </a:gridCol>
                <a:gridCol w="287020">
                  <a:extLst>
                    <a:ext uri="{9D8B030D-6E8A-4147-A177-3AD203B41FA5}">
                      <a16:colId xmlns:a16="http://schemas.microsoft.com/office/drawing/2014/main" val="3667247179"/>
                    </a:ext>
                  </a:extLst>
                </a:gridCol>
                <a:gridCol w="287020">
                  <a:extLst>
                    <a:ext uri="{9D8B030D-6E8A-4147-A177-3AD203B41FA5}">
                      <a16:colId xmlns:a16="http://schemas.microsoft.com/office/drawing/2014/main" val="1660589331"/>
                    </a:ext>
                  </a:extLst>
                </a:gridCol>
                <a:gridCol w="287020">
                  <a:extLst>
                    <a:ext uri="{9D8B030D-6E8A-4147-A177-3AD203B41FA5}">
                      <a16:colId xmlns:a16="http://schemas.microsoft.com/office/drawing/2014/main" val="848152606"/>
                    </a:ext>
                  </a:extLst>
                </a:gridCol>
                <a:gridCol w="287020">
                  <a:extLst>
                    <a:ext uri="{9D8B030D-6E8A-4147-A177-3AD203B41FA5}">
                      <a16:colId xmlns:a16="http://schemas.microsoft.com/office/drawing/2014/main" val="3871871761"/>
                    </a:ext>
                  </a:extLst>
                </a:gridCol>
              </a:tblGrid>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3652400"/>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6450389"/>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6887022"/>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5837439"/>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3095379"/>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4880340"/>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063012"/>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41509131"/>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3476059"/>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8916342"/>
                  </a:ext>
                </a:extLst>
              </a:tr>
            </a:tbl>
          </a:graphicData>
        </a:graphic>
      </p:graphicFrame>
      <p:pic>
        <p:nvPicPr>
          <p:cNvPr id="8" name="Picture 7"/>
          <p:cNvPicPr>
            <a:picLocks noChangeAspect="1"/>
          </p:cNvPicPr>
          <p:nvPr/>
        </p:nvPicPr>
        <p:blipFill>
          <a:blip r:embed="rId2"/>
          <a:stretch>
            <a:fillRect/>
          </a:stretch>
        </p:blipFill>
        <p:spPr>
          <a:xfrm>
            <a:off x="6818110" y="1449134"/>
            <a:ext cx="2657475" cy="2990850"/>
          </a:xfrm>
          <a:prstGeom prst="rect">
            <a:avLst/>
          </a:prstGeom>
        </p:spPr>
      </p:pic>
      <p:pic>
        <p:nvPicPr>
          <p:cNvPr id="9" name="Picture 8"/>
          <p:cNvPicPr>
            <a:picLocks noChangeAspect="1"/>
          </p:cNvPicPr>
          <p:nvPr/>
        </p:nvPicPr>
        <p:blipFill>
          <a:blip r:embed="rId3"/>
          <a:stretch>
            <a:fillRect/>
          </a:stretch>
        </p:blipFill>
        <p:spPr>
          <a:xfrm>
            <a:off x="9495501" y="2872220"/>
            <a:ext cx="2628900" cy="3829050"/>
          </a:xfrm>
          <a:prstGeom prst="rect">
            <a:avLst/>
          </a:prstGeom>
        </p:spPr>
      </p:pic>
    </p:spTree>
    <p:extLst>
      <p:ext uri="{BB962C8B-B14F-4D97-AF65-F5344CB8AC3E}">
        <p14:creationId xmlns:p14="http://schemas.microsoft.com/office/powerpoint/2010/main" val="3695723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pic>
        <p:nvPicPr>
          <p:cNvPr id="4" name="Content Placeholder 3"/>
          <p:cNvPicPr>
            <a:picLocks noGrp="1" noChangeAspect="1"/>
          </p:cNvPicPr>
          <p:nvPr>
            <p:ph idx="1"/>
          </p:nvPr>
        </p:nvPicPr>
        <p:blipFill>
          <a:blip r:embed="rId2"/>
          <a:stretch>
            <a:fillRect/>
          </a:stretch>
        </p:blipFill>
        <p:spPr>
          <a:xfrm>
            <a:off x="970251" y="2193708"/>
            <a:ext cx="3933825" cy="3171825"/>
          </a:xfrm>
          <a:prstGeom prst="rect">
            <a:avLst/>
          </a:prstGeom>
        </p:spPr>
      </p:pic>
      <p:pic>
        <p:nvPicPr>
          <p:cNvPr id="5" name="Picture 4"/>
          <p:cNvPicPr>
            <a:picLocks noChangeAspect="1"/>
          </p:cNvPicPr>
          <p:nvPr/>
        </p:nvPicPr>
        <p:blipFill>
          <a:blip r:embed="rId3"/>
          <a:stretch>
            <a:fillRect/>
          </a:stretch>
        </p:blipFill>
        <p:spPr>
          <a:xfrm>
            <a:off x="6096000" y="1865095"/>
            <a:ext cx="3943350" cy="3829050"/>
          </a:xfrm>
          <a:prstGeom prst="rect">
            <a:avLst/>
          </a:prstGeom>
        </p:spPr>
      </p:pic>
    </p:spTree>
    <p:extLst>
      <p:ext uri="{BB962C8B-B14F-4D97-AF65-F5344CB8AC3E}">
        <p14:creationId xmlns:p14="http://schemas.microsoft.com/office/powerpoint/2010/main" val="836578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represent hundredths on a place value </a:t>
            </a:r>
            <a:r>
              <a:rPr lang="en-GB" dirty="0" smtClean="0"/>
              <a:t>grid</a:t>
            </a:r>
            <a:endParaRPr lang="en-GB" dirty="0"/>
          </a:p>
        </p:txBody>
      </p:sp>
      <p:graphicFrame>
        <p:nvGraphicFramePr>
          <p:cNvPr id="5" name="Content Placeholder 4"/>
          <p:cNvGraphicFramePr>
            <a:graphicFrameLocks noGrp="1"/>
          </p:cNvGraphicFramePr>
          <p:nvPr>
            <p:ph idx="1"/>
          </p:nvPr>
        </p:nvGraphicFramePr>
        <p:xfrm>
          <a:off x="1967345" y="1842653"/>
          <a:ext cx="8395855" cy="4360700"/>
        </p:xfrm>
        <a:graphic>
          <a:graphicData uri="http://schemas.openxmlformats.org/drawingml/2006/table">
            <a:tbl>
              <a:tblPr firstRow="1" firstCol="1" bandRow="1"/>
              <a:tblGrid>
                <a:gridCol w="6623946">
                  <a:extLst>
                    <a:ext uri="{9D8B030D-6E8A-4147-A177-3AD203B41FA5}">
                      <a16:colId xmlns:a16="http://schemas.microsoft.com/office/drawing/2014/main" val="1650512271"/>
                    </a:ext>
                  </a:extLst>
                </a:gridCol>
                <a:gridCol w="1771909">
                  <a:extLst>
                    <a:ext uri="{9D8B030D-6E8A-4147-A177-3AD203B41FA5}">
                      <a16:colId xmlns:a16="http://schemas.microsoft.com/office/drawing/2014/main" val="608482851"/>
                    </a:ext>
                  </a:extLst>
                </a:gridCol>
              </a:tblGrid>
              <a:tr h="875806">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2256852"/>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about questions involving the place value of numbers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727485"/>
                  </a:ext>
                </a:extLst>
              </a:tr>
              <a:tr h="58387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partition a number involving hundredths and represent it as a calculation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3575502"/>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create a part-whole model to show the place value of each digit involving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8178418"/>
                  </a:ext>
                </a:extLst>
              </a:tr>
              <a:tr h="875806">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place counters on a place value grid showing the value of each digit involving hundredths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269280"/>
                  </a:ext>
                </a:extLst>
              </a:tr>
            </a:tbl>
          </a:graphicData>
        </a:graphic>
      </p:graphicFrame>
    </p:spTree>
    <p:extLst>
      <p:ext uri="{BB962C8B-B14F-4D97-AF65-F5344CB8AC3E}">
        <p14:creationId xmlns:p14="http://schemas.microsoft.com/office/powerpoint/2010/main" val="41853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represent hundredths on a place value </a:t>
            </a:r>
            <a:r>
              <a:rPr lang="en-GB" dirty="0" smtClean="0"/>
              <a:t>grid</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145003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491232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 for class</a:t>
            </a:r>
            <a:endParaRPr lang="en-GB" dirty="0"/>
          </a:p>
        </p:txBody>
      </p:sp>
      <p:sp>
        <p:nvSpPr>
          <p:cNvPr id="3" name="Content Placeholder 2"/>
          <p:cNvSpPr>
            <a:spLocks noGrp="1"/>
          </p:cNvSpPr>
          <p:nvPr>
            <p:ph idx="1"/>
          </p:nvPr>
        </p:nvSpPr>
        <p:spPr/>
        <p:txBody>
          <a:bodyPr>
            <a:normAutofit/>
          </a:bodyPr>
          <a:lstStyle/>
          <a:p>
            <a:r>
              <a:rPr lang="en-GB" sz="3200" dirty="0" smtClean="0"/>
              <a:t>Reading for online learners</a:t>
            </a:r>
            <a:endParaRPr lang="en-GB" sz="3200" dirty="0"/>
          </a:p>
        </p:txBody>
      </p:sp>
    </p:spTree>
    <p:extLst>
      <p:ext uri="{BB962C8B-B14F-4D97-AF65-F5344CB8AC3E}">
        <p14:creationId xmlns:p14="http://schemas.microsoft.com/office/powerpoint/2010/main" val="655915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3799050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 Traditional Tales Lesson </a:t>
            </a:r>
            <a:r>
              <a:rPr lang="en-GB" dirty="0" smtClean="0"/>
              <a:t>4</a:t>
            </a:r>
            <a:endParaRPr lang="en-GB" dirty="0"/>
          </a:p>
        </p:txBody>
      </p:sp>
      <p:sp>
        <p:nvSpPr>
          <p:cNvPr id="3" name="Subtitle 2"/>
          <p:cNvSpPr>
            <a:spLocks noGrp="1"/>
          </p:cNvSpPr>
          <p:nvPr>
            <p:ph type="subTitle" idx="1"/>
          </p:nvPr>
        </p:nvSpPr>
        <p:spPr/>
        <p:txBody>
          <a:bodyPr/>
          <a:lstStyle/>
          <a:p>
            <a:r>
              <a:rPr lang="en-GB" dirty="0" smtClean="0"/>
              <a:t>LO: To be able to use inverted commas and the correct punctuation to write a conversation between 2 or more characters to move the story forward</a:t>
            </a:r>
            <a:r>
              <a:rPr lang="en-GB" dirty="0" smtClean="0"/>
              <a:t>.</a:t>
            </a:r>
          </a:p>
          <a:p>
            <a:r>
              <a:rPr lang="en-GB" b="1" dirty="0" smtClean="0"/>
              <a:t>Read the slides and do the activities</a:t>
            </a:r>
            <a:endParaRPr lang="en-GB" b="1" dirty="0"/>
          </a:p>
        </p:txBody>
      </p:sp>
    </p:spTree>
    <p:extLst>
      <p:ext uri="{BB962C8B-B14F-4D97-AF65-F5344CB8AC3E}">
        <p14:creationId xmlns:p14="http://schemas.microsoft.com/office/powerpoint/2010/main" val="1318517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Introduction</a:t>
            </a:r>
            <a:endParaRPr lang="en-GB" dirty="0"/>
          </a:p>
        </p:txBody>
      </p:sp>
      <p:sp>
        <p:nvSpPr>
          <p:cNvPr id="5" name="Content Placeholder 4"/>
          <p:cNvSpPr>
            <a:spLocks noGrp="1"/>
          </p:cNvSpPr>
          <p:nvPr>
            <p:ph idx="1"/>
          </p:nvPr>
        </p:nvSpPr>
        <p:spPr/>
        <p:txBody>
          <a:bodyPr/>
          <a:lstStyle/>
          <a:p>
            <a:r>
              <a:rPr lang="en-GB" dirty="0" smtClean="0"/>
              <a:t>The genre we will be focusing on for 2 weeks is Traditional Tales.</a:t>
            </a:r>
          </a:p>
          <a:p>
            <a:r>
              <a:rPr lang="en-GB" dirty="0" smtClean="0"/>
              <a:t>We will be focusing on the Traditional Tale of the ‘Firebird’.</a:t>
            </a:r>
          </a:p>
          <a:p>
            <a:r>
              <a:rPr lang="en-GB" dirty="0" smtClean="0"/>
              <a:t>We will be focusing on grammar of: Fronted adverbials, parenthesis, relative clauses, Inverted commas and complex sentences and descriptive/figurative language.</a:t>
            </a:r>
          </a:p>
          <a:p>
            <a:r>
              <a:rPr lang="en-GB" dirty="0" smtClean="0"/>
              <a:t>You will be asked to rewrite the story of ‘Firebird’.</a:t>
            </a:r>
          </a:p>
          <a:p>
            <a:r>
              <a:rPr lang="en-GB" dirty="0" smtClean="0"/>
              <a:t>Group A will change: Setting, characters, Firebird and main animal</a:t>
            </a:r>
          </a:p>
          <a:p>
            <a:r>
              <a:rPr lang="en-GB" dirty="0" smtClean="0"/>
              <a:t>Group B will change: Setting and characters</a:t>
            </a:r>
          </a:p>
          <a:p>
            <a:r>
              <a:rPr lang="en-GB" dirty="0" smtClean="0"/>
              <a:t>Group C will rewrite the story.</a:t>
            </a:r>
            <a:endParaRPr lang="en-GB" dirty="0"/>
          </a:p>
        </p:txBody>
      </p:sp>
    </p:spTree>
    <p:extLst>
      <p:ext uri="{BB962C8B-B14F-4D97-AF65-F5344CB8AC3E}">
        <p14:creationId xmlns:p14="http://schemas.microsoft.com/office/powerpoint/2010/main" val="27233251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27212845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42839127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2644537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a:bodyPr>
          <a:lstStyle/>
          <a:p>
            <a:r>
              <a:rPr lang="en-GB" sz="3200" dirty="0" smtClean="0"/>
              <a:t>TP:  Discuss with your partner what happened in ‘Firebird’ and any changes you have made to the story.</a:t>
            </a:r>
            <a:endParaRPr lang="en-GB" sz="3200" dirty="0"/>
          </a:p>
        </p:txBody>
      </p:sp>
    </p:spTree>
    <p:extLst>
      <p:ext uri="{BB962C8B-B14F-4D97-AF65-F5344CB8AC3E}">
        <p14:creationId xmlns:p14="http://schemas.microsoft.com/office/powerpoint/2010/main" val="4284879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graphicFrame>
        <p:nvGraphicFramePr>
          <p:cNvPr id="4" name="Content Placeholder 3"/>
          <p:cNvGraphicFramePr>
            <a:graphicFrameLocks noGrp="1"/>
          </p:cNvGraphicFramePr>
          <p:nvPr>
            <p:ph idx="1"/>
            <p:extLst/>
          </p:nvPr>
        </p:nvGraphicFramePr>
        <p:xfrm>
          <a:off x="1447800" y="2057400"/>
          <a:ext cx="8808720" cy="4136867"/>
        </p:xfrm>
        <a:graphic>
          <a:graphicData uri="http://schemas.openxmlformats.org/drawingml/2006/table">
            <a:tbl>
              <a:tblPr firstRow="1" firstCol="1" bandRow="1"/>
              <a:tblGrid>
                <a:gridCol w="6949679">
                  <a:extLst>
                    <a:ext uri="{9D8B030D-6E8A-4147-A177-3AD203B41FA5}">
                      <a16:colId xmlns:a16="http://schemas.microsoft.com/office/drawing/2014/main" val="3870752454"/>
                    </a:ext>
                  </a:extLst>
                </a:gridCol>
                <a:gridCol w="1859041">
                  <a:extLst>
                    <a:ext uri="{9D8B030D-6E8A-4147-A177-3AD203B41FA5}">
                      <a16:colId xmlns:a16="http://schemas.microsoft.com/office/drawing/2014/main" val="3761078226"/>
                    </a:ext>
                  </a:extLst>
                </a:gridCol>
              </a:tblGrid>
              <a:tr h="875507">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93268660"/>
                  </a:ext>
                </a:extLst>
              </a:tr>
              <a:tr h="875507">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Some of us will even: I am able to sustain dialogue between two or more characters without losing the flow of the story (Y6)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9968361"/>
                  </a:ext>
                </a:extLst>
              </a:tr>
              <a:tr h="583671">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Some of us will: I use a range of punctuation correctly . , ? ! “” (Y5)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5448427"/>
                  </a:ext>
                </a:extLst>
              </a:tr>
              <a:tr h="30797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use reported speech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6908925"/>
                  </a:ext>
                </a:extLst>
              </a:tr>
              <a:tr h="5836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2: I use the correct punctuation before closing speech . , ? !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5137117"/>
                  </a:ext>
                </a:extLst>
              </a:tr>
              <a:tr h="5836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1: I use speech marks to punctuate direct speech</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7821925"/>
                  </a:ext>
                </a:extLst>
              </a:tr>
            </a:tbl>
          </a:graphicData>
        </a:graphic>
      </p:graphicFrame>
    </p:spTree>
    <p:extLst>
      <p:ext uri="{BB962C8B-B14F-4D97-AF65-F5344CB8AC3E}">
        <p14:creationId xmlns:p14="http://schemas.microsoft.com/office/powerpoint/2010/main" val="7629786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a:bodyPr>
          <a:lstStyle/>
          <a:p>
            <a:r>
              <a:rPr lang="en-GB" sz="3200" dirty="0" smtClean="0"/>
              <a:t>TP:  What are the rules of using inverted speech?</a:t>
            </a:r>
            <a:endParaRPr lang="en-GB" sz="3200" dirty="0"/>
          </a:p>
        </p:txBody>
      </p:sp>
    </p:spTree>
    <p:extLst>
      <p:ext uri="{BB962C8B-B14F-4D97-AF65-F5344CB8AC3E}">
        <p14:creationId xmlns:p14="http://schemas.microsoft.com/office/powerpoint/2010/main" val="6749754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fontScale="70000" lnSpcReduction="20000"/>
          </a:bodyPr>
          <a:lstStyle/>
          <a:p>
            <a:pPr marL="0" indent="0" algn="ctr">
              <a:lnSpc>
                <a:spcPct val="107000"/>
              </a:lnSpc>
              <a:spcAft>
                <a:spcPts val="800"/>
              </a:spcAft>
              <a:buNone/>
            </a:pPr>
            <a:r>
              <a:rPr lang="en-GB" sz="3600" u="sng" dirty="0">
                <a:latin typeface="Comic Sans MS" panose="030F0702030302020204" pitchFamily="66" charset="0"/>
                <a:ea typeface="Calibri" panose="020F0502020204030204" pitchFamily="34" charset="0"/>
                <a:cs typeface="Times New Roman" panose="02020603050405020304" pitchFamily="18" charset="0"/>
              </a:rPr>
              <a:t>Rules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 when a person starts speaking.</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 when a person has finished speaking.</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capital letter is needed after the “ for the first word.</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 or ? is needed before the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Start a new line when there is a new speaker.</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 or ? when you are told who said something after they have said it.</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A . ! or ? when you are told who said it before they say something.  A comma is needed where we are told who is saying it</a:t>
            </a:r>
            <a:r>
              <a:rPr lang="en-GB" sz="3200" dirty="0" smtClean="0">
                <a:solidFill>
                  <a:srgbClr val="FF0000"/>
                </a:solidFill>
                <a:latin typeface="Comic Sans MS" panose="030F0702030302020204" pitchFamily="66" charset="0"/>
                <a:ea typeface="Calibri" panose="020F0502020204030204" pitchFamily="34" charset="0"/>
                <a:cs typeface="Times New Roman" panose="02020603050405020304" pitchFamily="18" charset="0"/>
              </a:rPr>
              <a:t>.</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73634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a:bodyPr>
          <a:lstStyle/>
          <a:p>
            <a:r>
              <a:rPr lang="en-GB" sz="3200" dirty="0" smtClean="0"/>
              <a:t>TP:  What is reported speech?</a:t>
            </a:r>
            <a:endParaRPr lang="en-GB" sz="3200" dirty="0"/>
          </a:p>
        </p:txBody>
      </p:sp>
    </p:spTree>
    <p:extLst>
      <p:ext uri="{BB962C8B-B14F-4D97-AF65-F5344CB8AC3E}">
        <p14:creationId xmlns:p14="http://schemas.microsoft.com/office/powerpoint/2010/main" val="11679009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a:bodyPr>
          <a:lstStyle/>
          <a:p>
            <a:r>
              <a:rPr lang="en-GB" sz="3200" dirty="0"/>
              <a:t>Reports what a person says</a:t>
            </a:r>
          </a:p>
        </p:txBody>
      </p:sp>
    </p:spTree>
    <p:extLst>
      <p:ext uri="{BB962C8B-B14F-4D97-AF65-F5344CB8AC3E}">
        <p14:creationId xmlns:p14="http://schemas.microsoft.com/office/powerpoint/2010/main" val="34798321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4" name="Content Placeholder 3"/>
          <p:cNvSpPr>
            <a:spLocks noGrp="1"/>
          </p:cNvSpPr>
          <p:nvPr>
            <p:ph sz="half" idx="1"/>
          </p:nvPr>
        </p:nvSpPr>
        <p:spPr/>
        <p:txBody>
          <a:bodyPr>
            <a:normAutofit fontScale="92500" lnSpcReduction="20000"/>
          </a:bodyPr>
          <a:lstStyle/>
          <a:p>
            <a:pPr marL="0" indent="0">
              <a:buNone/>
            </a:pPr>
            <a:r>
              <a:rPr lang="en-GB" dirty="0" smtClean="0"/>
              <a:t>“Surely it is my turn now,” exclaimed Ivan, the youngest son, as he met his father later that day.  “I should be allowed my chance to catch the thief.”</a:t>
            </a:r>
          </a:p>
          <a:p>
            <a:pPr marL="0" indent="0">
              <a:buNone/>
            </a:pPr>
            <a:r>
              <a:rPr lang="en-GB" dirty="0" smtClean="0"/>
              <a:t>“I see no point, Ivan,” replied the tsar.  “You are a good boy but you are still so young and foolish.  Why would you be able to catch the thief when both your brother’s failed?”</a:t>
            </a:r>
          </a:p>
          <a:p>
            <a:pPr marL="0" indent="0">
              <a:buNone/>
            </a:pPr>
            <a:r>
              <a:rPr lang="en-GB" dirty="0" smtClean="0"/>
              <a:t>“Well, I can assure you…” began the strong-willed prince, but his father was already waving him away, with a look of annoyance on his face.</a:t>
            </a:r>
            <a:endParaRPr lang="en-GB" dirty="0"/>
          </a:p>
        </p:txBody>
      </p:sp>
      <p:sp>
        <p:nvSpPr>
          <p:cNvPr id="7" name="Content Placeholder 6"/>
          <p:cNvSpPr>
            <a:spLocks noGrp="1"/>
          </p:cNvSpPr>
          <p:nvPr>
            <p:ph sz="half" idx="2"/>
          </p:nvPr>
        </p:nvSpPr>
        <p:spPr/>
        <p:txBody>
          <a:bodyPr>
            <a:normAutofit fontScale="92500" lnSpcReduction="20000"/>
          </a:bodyPr>
          <a:lstStyle/>
          <a:p>
            <a:r>
              <a:rPr lang="en-GB" dirty="0" smtClean="0"/>
              <a:t>Underline what is spoken.</a:t>
            </a:r>
          </a:p>
          <a:p>
            <a:r>
              <a:rPr lang="en-GB" dirty="0" smtClean="0"/>
              <a:t>Discuss what punctuation has been used and why.</a:t>
            </a:r>
          </a:p>
          <a:p>
            <a:r>
              <a:rPr lang="en-GB" dirty="0" smtClean="0"/>
              <a:t>Discuss why all of it has not used inverted commas.</a:t>
            </a:r>
          </a:p>
          <a:p>
            <a:r>
              <a:rPr lang="en-GB" dirty="0" smtClean="0"/>
              <a:t>Discuss why a new line has been used.</a:t>
            </a:r>
          </a:p>
          <a:p>
            <a:endParaRPr lang="en-GB" dirty="0"/>
          </a:p>
          <a:p>
            <a:r>
              <a:rPr lang="en-GB" dirty="0" smtClean="0"/>
              <a:t>Can you turn the last bit of direct speech into reported speech?</a:t>
            </a:r>
            <a:endParaRPr lang="en-GB" dirty="0"/>
          </a:p>
        </p:txBody>
      </p:sp>
    </p:spTree>
    <p:extLst>
      <p:ext uri="{BB962C8B-B14F-4D97-AF65-F5344CB8AC3E}">
        <p14:creationId xmlns:p14="http://schemas.microsoft.com/office/powerpoint/2010/main" val="1617429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a:bodyPr>
          <a:lstStyle/>
          <a:p>
            <a:r>
              <a:rPr lang="en-GB" sz="3200" dirty="0" smtClean="0"/>
              <a:t>Read Pages 16 and 17 where Ivan meets the wolf.</a:t>
            </a:r>
          </a:p>
          <a:p>
            <a:endParaRPr lang="en-GB" sz="3200" dirty="0"/>
          </a:p>
          <a:p>
            <a:r>
              <a:rPr lang="en-GB" sz="3200" dirty="0" smtClean="0"/>
              <a:t>Can you write me an opening line that the wolf might say to Ivan?  Or if you have changed the characters, what they might say to each other?</a:t>
            </a:r>
            <a:endParaRPr lang="en-GB" sz="3200" dirty="0"/>
          </a:p>
        </p:txBody>
      </p:sp>
    </p:spTree>
    <p:extLst>
      <p:ext uri="{BB962C8B-B14F-4D97-AF65-F5344CB8AC3E}">
        <p14:creationId xmlns:p14="http://schemas.microsoft.com/office/powerpoint/2010/main" val="1583626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fontScale="77500" lnSpcReduction="20000"/>
          </a:bodyPr>
          <a:lstStyle/>
          <a:p>
            <a:pPr marL="0" indent="0">
              <a:buNone/>
            </a:pPr>
            <a:r>
              <a:rPr lang="en-GB" sz="3200" b="1" u="sng" dirty="0" smtClean="0"/>
              <a:t>ACTIVITY</a:t>
            </a:r>
          </a:p>
          <a:p>
            <a:r>
              <a:rPr lang="en-GB" sz="3200" dirty="0" smtClean="0"/>
              <a:t>Children to use the conventions of reported speech or indirect speech to move the story forward through reported or direct speech when Ivan meets the Wolf.  Group 1 and Group 2 to use the characters that they have changed to for the story.</a:t>
            </a:r>
          </a:p>
          <a:p>
            <a:r>
              <a:rPr lang="en-GB" sz="3200" dirty="0" smtClean="0"/>
              <a:t>*** Group – LW, JM, NP, EB to write the passage using some reported speech</a:t>
            </a:r>
          </a:p>
          <a:p>
            <a:r>
              <a:rPr lang="en-GB" sz="3200" dirty="0" smtClean="0"/>
              <a:t>** Group – To write the passage using all the conventions of indirect speech.</a:t>
            </a:r>
          </a:p>
          <a:p>
            <a:r>
              <a:rPr lang="en-GB" sz="3200" dirty="0" smtClean="0"/>
              <a:t>* Group –  To write the passage using all the conventions of indirect speech.</a:t>
            </a:r>
          </a:p>
          <a:p>
            <a:r>
              <a:rPr lang="en-GB" sz="3200" dirty="0" smtClean="0">
                <a:solidFill>
                  <a:srgbClr val="00B0F0"/>
                </a:solidFill>
              </a:rPr>
              <a:t>Work with T (CM, LL, HP, IB, JB)</a:t>
            </a:r>
          </a:p>
          <a:p>
            <a:r>
              <a:rPr lang="en-GB" sz="3200" dirty="0" smtClean="0">
                <a:solidFill>
                  <a:srgbClr val="FF0000"/>
                </a:solidFill>
              </a:rPr>
              <a:t>Work with ST (RA, JW, RA, LT)</a:t>
            </a:r>
          </a:p>
          <a:p>
            <a:r>
              <a:rPr lang="en-GB" sz="3200" dirty="0" smtClean="0"/>
              <a:t>Work with TA (BB, TH, JLJ, RC)</a:t>
            </a:r>
            <a:endParaRPr lang="en-GB" sz="3200" dirty="0"/>
          </a:p>
        </p:txBody>
      </p:sp>
    </p:spTree>
    <p:extLst>
      <p:ext uri="{BB962C8B-B14F-4D97-AF65-F5344CB8AC3E}">
        <p14:creationId xmlns:p14="http://schemas.microsoft.com/office/powerpoint/2010/main" val="20676838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use inverted commas and the correct punctuation to write a conversation between 2 or more characters to move the story forward</a:t>
            </a:r>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463114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1702855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7793315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r>
              <a:rPr lang="en-GB" sz="3200" dirty="0" smtClean="0"/>
              <a:t>Read a Traditional Tale</a:t>
            </a:r>
            <a:endParaRPr lang="en-GB" sz="3200" dirty="0"/>
          </a:p>
        </p:txBody>
      </p:sp>
    </p:spTree>
    <p:extLst>
      <p:ext uri="{BB962C8B-B14F-4D97-AF65-F5344CB8AC3E}">
        <p14:creationId xmlns:p14="http://schemas.microsoft.com/office/powerpoint/2010/main" val="41047674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r>
              <a:rPr lang="en-GB" sz="3200" dirty="0" smtClean="0"/>
              <a:t>Argument</a:t>
            </a:r>
          </a:p>
          <a:p>
            <a:r>
              <a:rPr lang="en-GB" sz="3200" dirty="0" smtClean="0"/>
              <a:t>Assessment</a:t>
            </a:r>
          </a:p>
          <a:p>
            <a:r>
              <a:rPr lang="en-GB" sz="3200" dirty="0" smtClean="0"/>
              <a:t>Weight</a:t>
            </a:r>
          </a:p>
          <a:p>
            <a:r>
              <a:rPr lang="en-GB" sz="3200" dirty="0" smtClean="0"/>
              <a:t>woman</a:t>
            </a:r>
            <a:endParaRPr lang="en-GB" sz="3200" dirty="0"/>
          </a:p>
        </p:txBody>
      </p:sp>
    </p:spTree>
    <p:extLst>
      <p:ext uri="{BB962C8B-B14F-4D97-AF65-F5344CB8AC3E}">
        <p14:creationId xmlns:p14="http://schemas.microsoft.com/office/powerpoint/2010/main" val="24436676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2623"/>
              <a:gd name="adj2" fmla="val 5067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swathed</a:t>
            </a:r>
            <a:endParaRPr lang="en-US" sz="8200" dirty="0">
              <a:solidFill>
                <a:schemeClr val="tx1"/>
              </a:solidFill>
              <a:cs typeface="Calibri"/>
            </a:endParaRPr>
          </a:p>
        </p:txBody>
      </p:sp>
    </p:spTree>
    <p:extLst>
      <p:ext uri="{BB962C8B-B14F-4D97-AF65-F5344CB8AC3E}">
        <p14:creationId xmlns:p14="http://schemas.microsoft.com/office/powerpoint/2010/main" val="164787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His short figure was </a:t>
            </a:r>
            <a:r>
              <a:rPr lang="en-US" sz="6000" dirty="0" smtClean="0">
                <a:solidFill>
                  <a:srgbClr val="FF0000"/>
                </a:solidFill>
                <a:cs typeface="Calibri"/>
              </a:rPr>
              <a:t>swathed</a:t>
            </a:r>
            <a:r>
              <a:rPr lang="en-US" sz="6000" dirty="0" smtClean="0">
                <a:cs typeface="Calibri"/>
              </a:rPr>
              <a:t> in a rough brown robe, his dirty, veiny hands jutting from the sleeves.</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126713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26981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Noun. a long strip of </a:t>
            </a:r>
            <a:r>
              <a:rPr lang="en-GB" sz="6000" dirty="0" smtClean="0">
                <a:cs typeface="Calibri"/>
              </a:rPr>
              <a:t>cloth OR are of land</a:t>
            </a:r>
            <a:endParaRPr lang="en-GB" sz="6000" dirty="0">
              <a:cs typeface="Calibri"/>
            </a:endParaRPr>
          </a:p>
          <a:p>
            <a:pPr marL="0" algn="ctr">
              <a:buNone/>
            </a:pPr>
            <a:endParaRPr lang="en-GB" sz="6000" dirty="0">
              <a:cs typeface="Calibri"/>
            </a:endParaRPr>
          </a:p>
        </p:txBody>
      </p:sp>
    </p:spTree>
    <p:extLst>
      <p:ext uri="{BB962C8B-B14F-4D97-AF65-F5344CB8AC3E}">
        <p14:creationId xmlns:p14="http://schemas.microsoft.com/office/powerpoint/2010/main" val="39647417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85000" lnSpcReduction="20000"/>
          </a:bodyPr>
          <a:lstStyle/>
          <a:p>
            <a:pPr marL="0" indent="0" algn="ctr">
              <a:buNone/>
            </a:pPr>
            <a:r>
              <a:rPr lang="en-GB" sz="4000" dirty="0">
                <a:cs typeface="Calibri"/>
              </a:rPr>
              <a:t>Huge </a:t>
            </a:r>
            <a:r>
              <a:rPr lang="en-GB" sz="4000" dirty="0">
                <a:solidFill>
                  <a:srgbClr val="FF0000"/>
                </a:solidFill>
                <a:cs typeface="Calibri"/>
              </a:rPr>
              <a:t>swathes</a:t>
            </a:r>
            <a:r>
              <a:rPr lang="en-GB" sz="4000" dirty="0">
                <a:cs typeface="Calibri"/>
              </a:rPr>
              <a:t> of rainforest are being cleared for farming and mining</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His head was wrapped in </a:t>
            </a:r>
            <a:r>
              <a:rPr lang="en-GB" sz="4000" dirty="0" smtClean="0">
                <a:solidFill>
                  <a:srgbClr val="FF0000"/>
                </a:solidFill>
                <a:cs typeface="Calibri"/>
              </a:rPr>
              <a:t>swathes</a:t>
            </a:r>
            <a:r>
              <a:rPr lang="en-GB" sz="4000" dirty="0" smtClean="0">
                <a:cs typeface="Calibri"/>
              </a:rPr>
              <a:t> </a:t>
            </a:r>
            <a:r>
              <a:rPr lang="en-GB" sz="4000" dirty="0">
                <a:cs typeface="Calibri"/>
              </a:rPr>
              <a:t>of </a:t>
            </a:r>
            <a:r>
              <a:rPr lang="en-GB" sz="4000" dirty="0" smtClean="0">
                <a:cs typeface="Calibri"/>
              </a:rPr>
              <a:t>bandages.</a:t>
            </a:r>
          </a:p>
          <a:p>
            <a:pPr marL="0" indent="0" algn="ctr">
              <a:buNone/>
            </a:pPr>
            <a:endParaRPr lang="en-GB" sz="4000" dirty="0">
              <a:cs typeface="Calibri"/>
            </a:endParaRPr>
          </a:p>
          <a:p>
            <a:pPr marL="0" indent="0" algn="ctr">
              <a:buNone/>
            </a:pPr>
            <a:r>
              <a:rPr lang="en-GB" sz="4000" dirty="0">
                <a:cs typeface="Calibri"/>
              </a:rPr>
              <a:t>Her neck was </a:t>
            </a:r>
            <a:r>
              <a:rPr lang="en-GB" sz="4000" dirty="0">
                <a:solidFill>
                  <a:srgbClr val="FF0000"/>
                </a:solidFill>
                <a:cs typeface="Calibri"/>
              </a:rPr>
              <a:t>swathed</a:t>
            </a:r>
            <a:r>
              <a:rPr lang="en-GB" sz="4000" dirty="0">
                <a:cs typeface="Calibri"/>
              </a:rPr>
              <a:t> in </a:t>
            </a:r>
            <a:r>
              <a:rPr lang="en-GB" sz="4000" dirty="0" smtClean="0">
                <a:cs typeface="Calibri"/>
              </a:rPr>
              <a:t>jewels.</a:t>
            </a:r>
          </a:p>
          <a:p>
            <a:pPr marL="0" indent="0" algn="ctr">
              <a:buNone/>
            </a:pPr>
            <a:endParaRPr lang="en-GB" sz="4000" dirty="0">
              <a:cs typeface="Calibri"/>
            </a:endParaRPr>
          </a:p>
          <a:p>
            <a:pPr marL="0" indent="0" algn="ctr">
              <a:buNone/>
            </a:pPr>
            <a:r>
              <a:rPr lang="en-GB" sz="4000" dirty="0" smtClean="0">
                <a:cs typeface="Calibri"/>
              </a:rPr>
              <a:t>After the explosion at Chernobyl, huge </a:t>
            </a:r>
            <a:r>
              <a:rPr lang="en-GB" sz="4000" dirty="0" smtClean="0">
                <a:solidFill>
                  <a:srgbClr val="FF0000"/>
                </a:solidFill>
                <a:cs typeface="Calibri"/>
              </a:rPr>
              <a:t>swathes </a:t>
            </a:r>
            <a:r>
              <a:rPr lang="en-GB" sz="4000" dirty="0" smtClean="0">
                <a:cs typeface="Calibri"/>
              </a:rPr>
              <a:t>of land became radioactive.</a:t>
            </a:r>
            <a:endParaRPr lang="en-US" sz="4000" dirty="0">
              <a:cs typeface="Calibri"/>
            </a:endParaRPr>
          </a:p>
        </p:txBody>
      </p:sp>
    </p:spTree>
    <p:extLst>
      <p:ext uri="{BB962C8B-B14F-4D97-AF65-F5344CB8AC3E}">
        <p14:creationId xmlns:p14="http://schemas.microsoft.com/office/powerpoint/2010/main" val="295829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swathed </a:t>
            </a:r>
            <a:r>
              <a:rPr lang="en-US" sz="4000" dirty="0">
                <a:cs typeface="Calibri"/>
              </a:rPr>
              <a:t>if you </a:t>
            </a:r>
            <a:r>
              <a:rPr lang="en-US" sz="4000" dirty="0" smtClean="0">
                <a:cs typeface="Calibri"/>
              </a:rPr>
              <a:t>see someone or something in a long strip.</a:t>
            </a:r>
            <a:endParaRPr lang="en-US" sz="4000" dirty="0">
              <a:cs typeface="Calibri"/>
            </a:endParaRPr>
          </a:p>
        </p:txBody>
      </p:sp>
      <p:pic>
        <p:nvPicPr>
          <p:cNvPr id="5" name="Picture 4"/>
          <p:cNvPicPr>
            <a:picLocks noChangeAspect="1"/>
          </p:cNvPicPr>
          <p:nvPr/>
        </p:nvPicPr>
        <p:blipFill>
          <a:blip r:embed="rId2"/>
          <a:stretch>
            <a:fillRect/>
          </a:stretch>
        </p:blipFill>
        <p:spPr>
          <a:xfrm>
            <a:off x="442119" y="2571404"/>
            <a:ext cx="2628567" cy="1701338"/>
          </a:xfrm>
          <a:prstGeom prst="rect">
            <a:avLst/>
          </a:prstGeom>
        </p:spPr>
      </p:pic>
      <p:pic>
        <p:nvPicPr>
          <p:cNvPr id="6" name="Picture 5"/>
          <p:cNvPicPr>
            <a:picLocks noChangeAspect="1"/>
          </p:cNvPicPr>
          <p:nvPr/>
        </p:nvPicPr>
        <p:blipFill>
          <a:blip r:embed="rId3"/>
          <a:stretch>
            <a:fillRect/>
          </a:stretch>
        </p:blipFill>
        <p:spPr>
          <a:xfrm>
            <a:off x="4237326" y="4899486"/>
            <a:ext cx="2886075" cy="1581150"/>
          </a:xfrm>
          <a:prstGeom prst="rect">
            <a:avLst/>
          </a:prstGeom>
        </p:spPr>
      </p:pic>
      <p:pic>
        <p:nvPicPr>
          <p:cNvPr id="7" name="Picture 6"/>
          <p:cNvPicPr>
            <a:picLocks noChangeAspect="1"/>
          </p:cNvPicPr>
          <p:nvPr/>
        </p:nvPicPr>
        <p:blipFill>
          <a:blip r:embed="rId4"/>
          <a:stretch>
            <a:fillRect/>
          </a:stretch>
        </p:blipFill>
        <p:spPr>
          <a:xfrm>
            <a:off x="8744989" y="2803883"/>
            <a:ext cx="2983230" cy="1789938"/>
          </a:xfrm>
          <a:prstGeom prst="rect">
            <a:avLst/>
          </a:prstGeom>
        </p:spPr>
      </p:pic>
      <p:pic>
        <p:nvPicPr>
          <p:cNvPr id="11" name="Picture 10"/>
          <p:cNvPicPr>
            <a:picLocks noChangeAspect="1"/>
          </p:cNvPicPr>
          <p:nvPr/>
        </p:nvPicPr>
        <p:blipFill>
          <a:blip r:embed="rId5"/>
          <a:stretch>
            <a:fillRect/>
          </a:stretch>
        </p:blipFill>
        <p:spPr>
          <a:xfrm>
            <a:off x="748607" y="4710804"/>
            <a:ext cx="2176127" cy="1958514"/>
          </a:xfrm>
          <a:prstGeom prst="rect">
            <a:avLst/>
          </a:prstGeom>
        </p:spPr>
      </p:pic>
      <p:pic>
        <p:nvPicPr>
          <p:cNvPr id="12" name="Picture 11"/>
          <p:cNvPicPr>
            <a:picLocks noChangeAspect="1"/>
          </p:cNvPicPr>
          <p:nvPr/>
        </p:nvPicPr>
        <p:blipFill>
          <a:blip r:embed="rId6"/>
          <a:stretch>
            <a:fillRect/>
          </a:stretch>
        </p:blipFill>
        <p:spPr>
          <a:xfrm>
            <a:off x="7991617" y="4710804"/>
            <a:ext cx="2973332" cy="1973835"/>
          </a:xfrm>
          <a:prstGeom prst="rect">
            <a:avLst/>
          </a:prstGeom>
        </p:spPr>
      </p:pic>
    </p:spTree>
    <p:extLst>
      <p:ext uri="{BB962C8B-B14F-4D97-AF65-F5344CB8AC3E}">
        <p14:creationId xmlns:p14="http://schemas.microsoft.com/office/powerpoint/2010/main" val="17778452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41607426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swathed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sz="half" idx="1"/>
          </p:nvPr>
        </p:nvSpPr>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Noun. a long strip of </a:t>
            </a:r>
            <a:r>
              <a:rPr lang="en-GB" sz="6000" dirty="0" smtClean="0">
                <a:cs typeface="Calibri"/>
              </a:rPr>
              <a:t>cloth OR are of land</a:t>
            </a:r>
            <a:endParaRPr lang="en-GB" sz="6000" dirty="0">
              <a:cs typeface="Calibri"/>
            </a:endParaRPr>
          </a:p>
          <a:p>
            <a:pPr marL="0" algn="ctr">
              <a:buNone/>
            </a:pPr>
            <a:endParaRPr lang="en-GB" sz="6000" dirty="0">
              <a:cs typeface="Calibri"/>
            </a:endParaRPr>
          </a:p>
        </p:txBody>
      </p:sp>
      <p:sp>
        <p:nvSpPr>
          <p:cNvPr id="4" name="Content Placeholder 3"/>
          <p:cNvSpPr>
            <a:spLocks noGrp="1"/>
          </p:cNvSpPr>
          <p:nvPr>
            <p:ph sz="half" idx="2"/>
          </p:nvPr>
        </p:nvSpPr>
        <p:spPr/>
        <p:txBody>
          <a:bodyPr/>
          <a:lstStyle/>
          <a:p>
            <a:r>
              <a:rPr lang="en-GB" dirty="0" smtClean="0"/>
              <a:t>The Invisible </a:t>
            </a:r>
            <a:r>
              <a:rPr lang="en-GB" dirty="0"/>
              <a:t>M</a:t>
            </a:r>
            <a:r>
              <a:rPr lang="en-GB" dirty="0" smtClean="0"/>
              <a:t>an was </a:t>
            </a:r>
            <a:r>
              <a:rPr lang="en-GB" dirty="0" smtClean="0">
                <a:solidFill>
                  <a:srgbClr val="FF0000"/>
                </a:solidFill>
              </a:rPr>
              <a:t>swathed</a:t>
            </a:r>
            <a:r>
              <a:rPr lang="en-GB" dirty="0" smtClean="0"/>
              <a:t> in bandages </a:t>
            </a:r>
            <a:r>
              <a:rPr lang="en-GB" dirty="0" smtClean="0">
                <a:solidFill>
                  <a:srgbClr val="00B0F0"/>
                </a:solidFill>
              </a:rPr>
              <a:t>because</a:t>
            </a:r>
          </a:p>
          <a:p>
            <a:r>
              <a:rPr lang="en-GB" dirty="0" smtClean="0"/>
              <a:t>The Invisible Man was </a:t>
            </a:r>
            <a:r>
              <a:rPr lang="en-GB" dirty="0" smtClean="0">
                <a:solidFill>
                  <a:srgbClr val="FF0000"/>
                </a:solidFill>
              </a:rPr>
              <a:t>swathed</a:t>
            </a:r>
            <a:r>
              <a:rPr lang="en-GB" dirty="0" smtClean="0"/>
              <a:t> in bandages </a:t>
            </a:r>
            <a:r>
              <a:rPr lang="en-GB" dirty="0" smtClean="0">
                <a:solidFill>
                  <a:srgbClr val="00B0F0"/>
                </a:solidFill>
              </a:rPr>
              <a:t>so</a:t>
            </a:r>
          </a:p>
          <a:p>
            <a:r>
              <a:rPr lang="en-GB" dirty="0" smtClean="0"/>
              <a:t>The Invisible Man was </a:t>
            </a:r>
            <a:r>
              <a:rPr lang="en-GB" dirty="0" smtClean="0">
                <a:solidFill>
                  <a:srgbClr val="FF0000"/>
                </a:solidFill>
              </a:rPr>
              <a:t>swathed</a:t>
            </a:r>
            <a:r>
              <a:rPr lang="en-GB" dirty="0" smtClean="0"/>
              <a:t> in bandages </a:t>
            </a:r>
            <a:r>
              <a:rPr lang="en-GB" dirty="0" smtClean="0">
                <a:solidFill>
                  <a:srgbClr val="00B0F0"/>
                </a:solidFill>
              </a:rPr>
              <a:t>but</a:t>
            </a:r>
            <a:endParaRPr lang="en-GB" dirty="0">
              <a:solidFill>
                <a:srgbClr val="00B0F0"/>
              </a:solidFill>
            </a:endParaRPr>
          </a:p>
        </p:txBody>
      </p:sp>
    </p:spTree>
    <p:extLst>
      <p:ext uri="{BB962C8B-B14F-4D97-AF65-F5344CB8AC3E}">
        <p14:creationId xmlns:p14="http://schemas.microsoft.com/office/powerpoint/2010/main" val="40855232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smtClean="0"/>
              <a:t>Chapter 3 – A Star is Born </a:t>
            </a:r>
            <a:br>
              <a:rPr lang="en-GB" dirty="0" smtClean="0"/>
            </a:br>
            <a:r>
              <a:rPr lang="en-GB" dirty="0" smtClean="0"/>
              <a:t>Lesson 10</a:t>
            </a:r>
            <a:endParaRPr lang="en-GB" dirty="0"/>
          </a:p>
        </p:txBody>
      </p:sp>
      <p:sp>
        <p:nvSpPr>
          <p:cNvPr id="5" name="Subtitle 4"/>
          <p:cNvSpPr>
            <a:spLocks noGrp="1"/>
          </p:cNvSpPr>
          <p:nvPr>
            <p:ph type="subTitle" idx="1"/>
          </p:nvPr>
        </p:nvSpPr>
        <p:spPr>
          <a:xfrm>
            <a:off x="1524000" y="3632518"/>
            <a:ext cx="9144000" cy="1655762"/>
          </a:xfrm>
        </p:spPr>
        <p:txBody>
          <a:bodyPr>
            <a:normAutofit fontScale="92500" lnSpcReduction="20000"/>
          </a:bodyPr>
          <a:lstStyle/>
          <a:p>
            <a:r>
              <a:rPr lang="en-GB" dirty="0" smtClean="0"/>
              <a:t>LO</a:t>
            </a:r>
            <a:r>
              <a:rPr lang="en-GB" dirty="0"/>
              <a:t>: To be able retrieve and record information, identifying key </a:t>
            </a:r>
            <a:r>
              <a:rPr lang="en-GB" dirty="0" smtClean="0"/>
              <a:t>details </a:t>
            </a:r>
            <a:r>
              <a:rPr lang="en-GB" dirty="0"/>
              <a:t>(</a:t>
            </a:r>
            <a:r>
              <a:rPr lang="en-GB" dirty="0" smtClean="0"/>
              <a:t>2b)</a:t>
            </a:r>
          </a:p>
          <a:p>
            <a:r>
              <a:rPr lang="en-GB" dirty="0"/>
              <a:t>LO: To be able to predict what might happen from details stated and implied (2e) </a:t>
            </a:r>
          </a:p>
          <a:p>
            <a:endParaRPr lang="en-GB" dirty="0" smtClean="0"/>
          </a:p>
          <a:p>
            <a:r>
              <a:rPr lang="en-GB" dirty="0" smtClean="0">
                <a:solidFill>
                  <a:srgbClr val="FF0000"/>
                </a:solidFill>
              </a:rPr>
              <a:t>What does scuttling mean?</a:t>
            </a: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15048079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dirty="0" smtClean="0"/>
              <a:t>Chapter 3 – A Star is Born </a:t>
            </a:r>
            <a:br>
              <a:rPr lang="en-GB" dirty="0" smtClean="0"/>
            </a:br>
            <a:r>
              <a:rPr lang="en-GB" dirty="0" smtClean="0"/>
              <a:t>Lesson 10</a:t>
            </a:r>
            <a:endParaRPr lang="en-GB" dirty="0"/>
          </a:p>
        </p:txBody>
      </p:sp>
      <p:sp>
        <p:nvSpPr>
          <p:cNvPr id="5" name="Subtitle 4"/>
          <p:cNvSpPr>
            <a:spLocks noGrp="1"/>
          </p:cNvSpPr>
          <p:nvPr>
            <p:ph type="subTitle" idx="1"/>
          </p:nvPr>
        </p:nvSpPr>
        <p:spPr>
          <a:xfrm>
            <a:off x="1524000" y="3632518"/>
            <a:ext cx="9144000" cy="1655762"/>
          </a:xfrm>
        </p:spPr>
        <p:txBody>
          <a:bodyPr>
            <a:normAutofit fontScale="77500" lnSpcReduction="20000"/>
          </a:bodyPr>
          <a:lstStyle/>
          <a:p>
            <a:r>
              <a:rPr lang="en-GB" dirty="0" smtClean="0"/>
              <a:t>LO</a:t>
            </a:r>
            <a:r>
              <a:rPr lang="en-GB" dirty="0"/>
              <a:t>: To be able retrieve and record information, identifying key details (</a:t>
            </a:r>
            <a:r>
              <a:rPr lang="en-GB" dirty="0" smtClean="0"/>
              <a:t>2b)</a:t>
            </a:r>
          </a:p>
          <a:p>
            <a:r>
              <a:rPr lang="en-GB" dirty="0"/>
              <a:t>LO: To be able to predict what might happen from details stated and implied (2e) </a:t>
            </a:r>
          </a:p>
          <a:p>
            <a:endParaRPr lang="en-GB" dirty="0" smtClean="0"/>
          </a:p>
          <a:p>
            <a:r>
              <a:rPr lang="en-GB" dirty="0" smtClean="0">
                <a:solidFill>
                  <a:srgbClr val="FF0000"/>
                </a:solidFill>
              </a:rPr>
              <a:t>What does scuttling mean?</a:t>
            </a:r>
          </a:p>
          <a:p>
            <a:r>
              <a:rPr lang="en-GB" dirty="0">
                <a:solidFill>
                  <a:srgbClr val="FF0000"/>
                </a:solidFill>
              </a:rPr>
              <a:t>Verb. to move quickly, with small, short steps, especially in order to escape</a:t>
            </a:r>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9379823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retrieve and record information, identifying key details (2b</a:t>
            </a:r>
            <a:r>
              <a:rPr lang="en-GB" dirty="0" smtClean="0"/>
              <a:t>)</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Read from Page 20 to end of chapter</a:t>
            </a:r>
          </a:p>
          <a:p>
            <a:r>
              <a:rPr lang="en-GB" sz="3200" dirty="0" smtClean="0"/>
              <a:t>P11 – What was Aries?</a:t>
            </a:r>
          </a:p>
          <a:p>
            <a:r>
              <a:rPr lang="en-GB" sz="3200" dirty="0" smtClean="0"/>
              <a:t>P12 – What was Taurus?  What was he doing?</a:t>
            </a:r>
          </a:p>
          <a:p>
            <a:r>
              <a:rPr lang="en-GB" sz="3200" dirty="0" smtClean="0"/>
              <a:t>P12 – What was Capricorn?  What was she doing?  When did she do it?</a:t>
            </a:r>
          </a:p>
          <a:p>
            <a:r>
              <a:rPr lang="en-GB" sz="3200" dirty="0" smtClean="0"/>
              <a:t>P12 – What was cancer?  When did he do it?  What happened to him?</a:t>
            </a:r>
          </a:p>
          <a:p>
            <a:r>
              <a:rPr lang="en-GB" sz="3200" dirty="0" smtClean="0"/>
              <a:t>P12 – Who were the twins?</a:t>
            </a:r>
          </a:p>
          <a:p>
            <a:r>
              <a:rPr lang="en-GB" sz="3200" dirty="0" smtClean="0"/>
              <a:t>P13 – What did Scorpio do?</a:t>
            </a:r>
          </a:p>
          <a:p>
            <a:r>
              <a:rPr lang="en-GB" sz="3200" dirty="0" smtClean="0"/>
              <a:t>P13 – What did Aquarius do?</a:t>
            </a:r>
          </a:p>
          <a:p>
            <a:r>
              <a:rPr lang="en-GB" sz="3200" dirty="0" smtClean="0"/>
              <a:t>P13 – How did Cancer retaliate?</a:t>
            </a:r>
          </a:p>
          <a:p>
            <a:r>
              <a:rPr lang="en-GB" sz="3200" dirty="0" smtClean="0"/>
              <a:t>P13 – What was Sagittarius?  What did he do?</a:t>
            </a:r>
          </a:p>
          <a:p>
            <a:endParaRPr lang="en-GB" sz="3200" dirty="0" smtClean="0"/>
          </a:p>
          <a:p>
            <a:endParaRPr lang="en-GB" sz="3200" dirty="0" smtClean="0"/>
          </a:p>
          <a:p>
            <a:endParaRPr lang="en-GB" sz="3200" dirty="0" smtClean="0"/>
          </a:p>
          <a:p>
            <a:endParaRPr lang="en-GB" sz="3200" dirty="0" smtClean="0"/>
          </a:p>
          <a:p>
            <a:endParaRPr lang="en-GB" sz="3200" dirty="0"/>
          </a:p>
        </p:txBody>
      </p:sp>
    </p:spTree>
    <p:extLst>
      <p:ext uri="{BB962C8B-B14F-4D97-AF65-F5344CB8AC3E}">
        <p14:creationId xmlns:p14="http://schemas.microsoft.com/office/powerpoint/2010/main" val="39460333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58064"/>
            <a:ext cx="8229600" cy="706090"/>
          </a:xfrm>
        </p:spPr>
        <p:txBody>
          <a:bodyPr>
            <a:normAutofit/>
          </a:bodyPr>
          <a:lstStyle/>
          <a:p>
            <a:r>
              <a:rPr lang="en-GB" sz="3200"/>
              <a:t>The Zodiac Council Meeting</a:t>
            </a:r>
          </a:p>
        </p:txBody>
      </p:sp>
      <p:graphicFrame>
        <p:nvGraphicFramePr>
          <p:cNvPr id="6" name="Content Placeholder 5"/>
          <p:cNvGraphicFramePr>
            <a:graphicFrameLocks noGrp="1"/>
          </p:cNvGraphicFramePr>
          <p:nvPr>
            <p:ph idx="1"/>
            <p:extLst/>
          </p:nvPr>
        </p:nvGraphicFramePr>
        <p:xfrm>
          <a:off x="1981200" y="864154"/>
          <a:ext cx="7166198" cy="5765330"/>
        </p:xfrm>
        <a:graphic>
          <a:graphicData uri="http://schemas.openxmlformats.org/drawingml/2006/table">
            <a:tbl>
              <a:tblPr firstRow="1" bandRow="1">
                <a:tableStyleId>{5C22544A-7EE6-4342-B048-85BDC9FD1C3A}</a:tableStyleId>
              </a:tblPr>
              <a:tblGrid>
                <a:gridCol w="2553065">
                  <a:extLst>
                    <a:ext uri="{9D8B030D-6E8A-4147-A177-3AD203B41FA5}">
                      <a16:colId xmlns:a16="http://schemas.microsoft.com/office/drawing/2014/main" val="2964200153"/>
                    </a:ext>
                  </a:extLst>
                </a:gridCol>
                <a:gridCol w="2293182">
                  <a:extLst>
                    <a:ext uri="{9D8B030D-6E8A-4147-A177-3AD203B41FA5}">
                      <a16:colId xmlns:a16="http://schemas.microsoft.com/office/drawing/2014/main" val="2274601973"/>
                    </a:ext>
                  </a:extLst>
                </a:gridCol>
                <a:gridCol w="2319951">
                  <a:extLst>
                    <a:ext uri="{9D8B030D-6E8A-4147-A177-3AD203B41FA5}">
                      <a16:colId xmlns:a16="http://schemas.microsoft.com/office/drawing/2014/main" val="1324433700"/>
                    </a:ext>
                  </a:extLst>
                </a:gridCol>
              </a:tblGrid>
              <a:tr h="328886">
                <a:tc>
                  <a:txBody>
                    <a:bodyPr/>
                    <a:lstStyle/>
                    <a:p>
                      <a:r>
                        <a:rPr lang="en-GB"/>
                        <a:t>Council</a:t>
                      </a:r>
                      <a:r>
                        <a:rPr lang="en-GB" baseline="0"/>
                        <a:t> Member</a:t>
                      </a:r>
                      <a:endParaRPr lang="en-GB"/>
                    </a:p>
                  </a:txBody>
                  <a:tcPr/>
                </a:tc>
                <a:tc>
                  <a:txBody>
                    <a:bodyPr/>
                    <a:lstStyle/>
                    <a:p>
                      <a:r>
                        <a:rPr lang="en-GB"/>
                        <a:t>Description</a:t>
                      </a:r>
                    </a:p>
                  </a:txBody>
                  <a:tcPr/>
                </a:tc>
                <a:tc>
                  <a:txBody>
                    <a:bodyPr/>
                    <a:lstStyle/>
                    <a:p>
                      <a:r>
                        <a:rPr lang="en-GB"/>
                        <a:t>Action</a:t>
                      </a:r>
                    </a:p>
                  </a:txBody>
                  <a:tcPr/>
                </a:tc>
                <a:extLst>
                  <a:ext uri="{0D108BD9-81ED-4DB2-BD59-A6C34878D82A}">
                    <a16:rowId xmlns:a16="http://schemas.microsoft.com/office/drawing/2014/main" val="694625599"/>
                  </a:ext>
                </a:extLst>
              </a:tr>
              <a:tr h="328886">
                <a:tc>
                  <a:txBody>
                    <a:bodyPr/>
                    <a:lstStyle/>
                    <a:p>
                      <a:r>
                        <a:rPr lang="en-GB"/>
                        <a:t>Aries</a:t>
                      </a:r>
                    </a:p>
                  </a:txBody>
                  <a:tcPr/>
                </a:tc>
                <a:tc>
                  <a:txBody>
                    <a:bodyPr/>
                    <a:lstStyle/>
                    <a:p>
                      <a:r>
                        <a:rPr lang="en-GB"/>
                        <a:t>Crab </a:t>
                      </a:r>
                    </a:p>
                  </a:txBody>
                  <a:tcPr/>
                </a:tc>
                <a:tc>
                  <a:txBody>
                    <a:bodyPr/>
                    <a:lstStyle/>
                    <a:p>
                      <a:r>
                        <a:rPr lang="en-GB"/>
                        <a:t>Yell ‘Bog off!’</a:t>
                      </a:r>
                    </a:p>
                  </a:txBody>
                  <a:tcPr/>
                </a:tc>
                <a:extLst>
                  <a:ext uri="{0D108BD9-81ED-4DB2-BD59-A6C34878D82A}">
                    <a16:rowId xmlns:a16="http://schemas.microsoft.com/office/drawing/2014/main" val="1491545826"/>
                  </a:ext>
                </a:extLst>
              </a:tr>
              <a:tr h="575550">
                <a:tc>
                  <a:txBody>
                    <a:bodyPr/>
                    <a:lstStyle/>
                    <a:p>
                      <a:r>
                        <a:rPr lang="en-GB"/>
                        <a:t>Taurus</a:t>
                      </a:r>
                    </a:p>
                  </a:txBody>
                  <a:tcPr/>
                </a:tc>
                <a:tc>
                  <a:txBody>
                    <a:bodyPr/>
                    <a:lstStyle/>
                    <a:p>
                      <a:r>
                        <a:rPr lang="en-GB"/>
                        <a:t>Weighing scales</a:t>
                      </a:r>
                    </a:p>
                  </a:txBody>
                  <a:tcPr/>
                </a:tc>
                <a:tc>
                  <a:txBody>
                    <a:bodyPr/>
                    <a:lstStyle/>
                    <a:p>
                      <a:r>
                        <a:rPr lang="en-GB"/>
                        <a:t>Threw his water jug</a:t>
                      </a:r>
                    </a:p>
                  </a:txBody>
                  <a:tcPr/>
                </a:tc>
                <a:extLst>
                  <a:ext uri="{0D108BD9-81ED-4DB2-BD59-A6C34878D82A}">
                    <a16:rowId xmlns:a16="http://schemas.microsoft.com/office/drawing/2014/main" val="3591891166"/>
                  </a:ext>
                </a:extLst>
              </a:tr>
              <a:tr h="328886">
                <a:tc>
                  <a:txBody>
                    <a:bodyPr/>
                    <a:lstStyle/>
                    <a:p>
                      <a:r>
                        <a:rPr lang="en-GB"/>
                        <a:t>Cancer</a:t>
                      </a:r>
                    </a:p>
                  </a:txBody>
                  <a:tcPr/>
                </a:tc>
                <a:tc>
                  <a:txBody>
                    <a:bodyPr/>
                    <a:lstStyle/>
                    <a:p>
                      <a:r>
                        <a:rPr lang="en-GB"/>
                        <a:t>Golden Ram</a:t>
                      </a:r>
                    </a:p>
                  </a:txBody>
                  <a:tcPr/>
                </a:tc>
                <a:tc>
                  <a:txBody>
                    <a:bodyPr/>
                    <a:lstStyle/>
                    <a:p>
                      <a:r>
                        <a:rPr lang="en-GB"/>
                        <a:t>Gets a water jug thrown at him.</a:t>
                      </a:r>
                    </a:p>
                  </a:txBody>
                  <a:tcPr/>
                </a:tc>
                <a:extLst>
                  <a:ext uri="{0D108BD9-81ED-4DB2-BD59-A6C34878D82A}">
                    <a16:rowId xmlns:a16="http://schemas.microsoft.com/office/drawing/2014/main" val="3264936571"/>
                  </a:ext>
                </a:extLst>
              </a:tr>
              <a:tr h="683470">
                <a:tc>
                  <a:txBody>
                    <a:bodyPr/>
                    <a:lstStyle/>
                    <a:p>
                      <a:r>
                        <a:rPr lang="en-GB"/>
                        <a:t>Gemini Twins</a:t>
                      </a:r>
                    </a:p>
                  </a:txBody>
                  <a:tcPr/>
                </a:tc>
                <a:tc>
                  <a:txBody>
                    <a:bodyPr/>
                    <a:lstStyle/>
                    <a:p>
                      <a:r>
                        <a:rPr lang="en-GB"/>
                        <a:t>Half goat</a:t>
                      </a:r>
                    </a:p>
                  </a:txBody>
                  <a:tcPr/>
                </a:tc>
                <a:tc>
                  <a:txBody>
                    <a:bodyPr/>
                    <a:lstStyle/>
                    <a:p>
                      <a:r>
                        <a:rPr lang="en-GB"/>
                        <a:t>Fires a banana from his bow</a:t>
                      </a:r>
                    </a:p>
                  </a:txBody>
                  <a:tcPr/>
                </a:tc>
                <a:extLst>
                  <a:ext uri="{0D108BD9-81ED-4DB2-BD59-A6C34878D82A}">
                    <a16:rowId xmlns:a16="http://schemas.microsoft.com/office/drawing/2014/main" val="2435158712"/>
                  </a:ext>
                </a:extLst>
              </a:tr>
              <a:tr h="654306">
                <a:tc>
                  <a:txBody>
                    <a:bodyPr/>
                    <a:lstStyle/>
                    <a:p>
                      <a:r>
                        <a:rPr lang="en-GB"/>
                        <a:t>Scorpio</a:t>
                      </a:r>
                    </a:p>
                  </a:txBody>
                  <a:tcPr/>
                </a:tc>
                <a:tc>
                  <a:txBody>
                    <a:bodyPr/>
                    <a:lstStyle/>
                    <a:p>
                      <a:r>
                        <a:rPr lang="en-GB"/>
                        <a:t>Centaur</a:t>
                      </a:r>
                    </a:p>
                  </a:txBody>
                  <a:tcPr/>
                </a:tc>
                <a:tc>
                  <a:txBody>
                    <a:bodyPr/>
                    <a:lstStyle/>
                    <a:p>
                      <a:r>
                        <a:rPr lang="en-GB"/>
                        <a:t>Snorts</a:t>
                      </a:r>
                      <a:r>
                        <a:rPr lang="en-GB" baseline="0"/>
                        <a:t> with laughter at Virgo</a:t>
                      </a:r>
                      <a:endParaRPr lang="en-GB"/>
                    </a:p>
                  </a:txBody>
                  <a:tcPr/>
                </a:tc>
                <a:extLst>
                  <a:ext uri="{0D108BD9-81ED-4DB2-BD59-A6C34878D82A}">
                    <a16:rowId xmlns:a16="http://schemas.microsoft.com/office/drawing/2014/main" val="3958215808"/>
                  </a:ext>
                </a:extLst>
              </a:tr>
              <a:tr h="328886">
                <a:tc>
                  <a:txBody>
                    <a:bodyPr/>
                    <a:lstStyle/>
                    <a:p>
                      <a:r>
                        <a:rPr lang="en-GB" dirty="0"/>
                        <a:t>Capricorn</a:t>
                      </a:r>
                    </a:p>
                  </a:txBody>
                  <a:tcPr/>
                </a:tc>
                <a:tc>
                  <a:txBody>
                    <a:bodyPr/>
                    <a:lstStyle/>
                    <a:p>
                      <a:r>
                        <a:rPr lang="en-GB"/>
                        <a:t>Castor and Pollux</a:t>
                      </a:r>
                    </a:p>
                  </a:txBody>
                  <a:tcPr/>
                </a:tc>
                <a:tc>
                  <a:txBody>
                    <a:bodyPr/>
                    <a:lstStyle/>
                    <a:p>
                      <a:r>
                        <a:rPr lang="en-GB"/>
                        <a:t>Nips Aries with her pincers</a:t>
                      </a:r>
                    </a:p>
                  </a:txBody>
                  <a:tcPr/>
                </a:tc>
                <a:extLst>
                  <a:ext uri="{0D108BD9-81ED-4DB2-BD59-A6C34878D82A}">
                    <a16:rowId xmlns:a16="http://schemas.microsoft.com/office/drawing/2014/main" val="2316312934"/>
                  </a:ext>
                </a:extLst>
              </a:tr>
              <a:tr h="328886">
                <a:tc>
                  <a:txBody>
                    <a:bodyPr/>
                    <a:lstStyle/>
                    <a:p>
                      <a:r>
                        <a:rPr lang="en-GB"/>
                        <a:t>Libra</a:t>
                      </a:r>
                    </a:p>
                  </a:txBody>
                  <a:tcPr/>
                </a:tc>
                <a:tc>
                  <a:txBody>
                    <a:bodyPr/>
                    <a:lstStyle/>
                    <a:p>
                      <a:r>
                        <a:rPr lang="en-GB"/>
                        <a:t>A bull</a:t>
                      </a:r>
                    </a:p>
                  </a:txBody>
                  <a:tcPr/>
                </a:tc>
                <a:tc>
                  <a:txBody>
                    <a:bodyPr/>
                    <a:lstStyle/>
                    <a:p>
                      <a:r>
                        <a:rPr lang="en-GB"/>
                        <a:t>Crocheting a scarf</a:t>
                      </a:r>
                    </a:p>
                  </a:txBody>
                  <a:tcPr/>
                </a:tc>
                <a:extLst>
                  <a:ext uri="{0D108BD9-81ED-4DB2-BD59-A6C34878D82A}">
                    <a16:rowId xmlns:a16="http://schemas.microsoft.com/office/drawing/2014/main" val="3929774714"/>
                  </a:ext>
                </a:extLst>
              </a:tr>
              <a:tr h="468724">
                <a:tc>
                  <a:txBody>
                    <a:bodyPr/>
                    <a:lstStyle/>
                    <a:p>
                      <a:r>
                        <a:rPr lang="en-GB"/>
                        <a:t>Aquarius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 Lion</a:t>
                      </a:r>
                    </a:p>
                  </a:txBody>
                  <a:tcPr/>
                </a:tc>
                <a:tc>
                  <a:txBody>
                    <a:bodyPr/>
                    <a:lstStyle/>
                    <a:p>
                      <a:endParaRPr lang="en-GB"/>
                    </a:p>
                  </a:txBody>
                  <a:tcPr/>
                </a:tc>
                <a:extLst>
                  <a:ext uri="{0D108BD9-81ED-4DB2-BD59-A6C34878D82A}">
                    <a16:rowId xmlns:a16="http://schemas.microsoft.com/office/drawing/2014/main" val="1410595682"/>
                  </a:ext>
                </a:extLst>
              </a:tr>
              <a:tr h="328886">
                <a:tc>
                  <a:txBody>
                    <a:bodyPr/>
                    <a:lstStyle/>
                    <a:p>
                      <a:r>
                        <a:rPr lang="en-GB"/>
                        <a:t>Sagittarius</a:t>
                      </a:r>
                    </a:p>
                  </a:txBody>
                  <a:tcPr/>
                </a:tc>
                <a:tc>
                  <a:txBody>
                    <a:bodyPr/>
                    <a:lstStyle/>
                    <a:p>
                      <a:r>
                        <a:rPr lang="en-GB">
                          <a:solidFill>
                            <a:srgbClr val="FF0000"/>
                          </a:solidFill>
                        </a:rPr>
                        <a:t>Water Bearer</a:t>
                      </a:r>
                    </a:p>
                  </a:txBody>
                  <a:tcPr/>
                </a:tc>
                <a:tc>
                  <a:txBody>
                    <a:bodyPr/>
                    <a:lstStyle/>
                    <a:p>
                      <a:r>
                        <a:rPr lang="en-GB"/>
                        <a:t>Gets squashed fruit in his mane</a:t>
                      </a:r>
                    </a:p>
                  </a:txBody>
                  <a:tcPr/>
                </a:tc>
                <a:extLst>
                  <a:ext uri="{0D108BD9-81ED-4DB2-BD59-A6C34878D82A}">
                    <a16:rowId xmlns:a16="http://schemas.microsoft.com/office/drawing/2014/main" val="3870517757"/>
                  </a:ext>
                </a:extLst>
              </a:tr>
              <a:tr h="328886">
                <a:tc>
                  <a:txBody>
                    <a:bodyPr/>
                    <a:lstStyle/>
                    <a:p>
                      <a:r>
                        <a:rPr lang="en-GB"/>
                        <a:t>Leo</a:t>
                      </a:r>
                    </a:p>
                  </a:txBody>
                  <a:tcPr/>
                </a:tc>
                <a:tc>
                  <a:txBody>
                    <a:bodyPr/>
                    <a:lstStyle/>
                    <a:p>
                      <a:r>
                        <a:rPr lang="en-GB">
                          <a:solidFill>
                            <a:srgbClr val="FF0000"/>
                          </a:solidFill>
                        </a:rPr>
                        <a:t>A scorpion</a:t>
                      </a:r>
                      <a:r>
                        <a:rPr lang="en-GB" baseline="0">
                          <a:solidFill>
                            <a:srgbClr val="FF0000"/>
                          </a:solidFill>
                        </a:rPr>
                        <a:t> </a:t>
                      </a:r>
                      <a:endParaRPr lang="en-GB">
                        <a:solidFill>
                          <a:srgbClr val="FF0000"/>
                        </a:solidFill>
                      </a:endParaRPr>
                    </a:p>
                  </a:txBody>
                  <a:tcPr/>
                </a:tc>
                <a:tc>
                  <a:txBody>
                    <a:bodyPr/>
                    <a:lstStyle/>
                    <a:p>
                      <a:r>
                        <a:rPr lang="en-GB" dirty="0"/>
                        <a:t>Calls Libra a big drip</a:t>
                      </a:r>
                    </a:p>
                  </a:txBody>
                  <a:tcPr/>
                </a:tc>
                <a:extLst>
                  <a:ext uri="{0D108BD9-81ED-4DB2-BD59-A6C34878D82A}">
                    <a16:rowId xmlns:a16="http://schemas.microsoft.com/office/drawing/2014/main" val="3116415008"/>
                  </a:ext>
                </a:extLst>
              </a:tr>
            </a:tbl>
          </a:graphicData>
        </a:graphic>
      </p:graphicFrame>
      <p:sp>
        <p:nvSpPr>
          <p:cNvPr id="5" name="Slide Number Placeholder 4"/>
          <p:cNvSpPr>
            <a:spLocks noGrp="1"/>
          </p:cNvSpPr>
          <p:nvPr>
            <p:ph type="sldNum" sz="quarter" idx="12"/>
          </p:nvPr>
        </p:nvSpPr>
        <p:spPr/>
        <p:txBody>
          <a:bodyPr/>
          <a:lstStyle/>
          <a:p>
            <a:fld id="{1846B546-D5AF-48F3-AE7E-6EBE9F16C366}" type="slidenum">
              <a:rPr lang="en-GB" smtClean="0"/>
              <a:pPr/>
              <a:t>57</a:t>
            </a:fld>
            <a:endParaRPr lang="en-GB"/>
          </a:p>
        </p:txBody>
      </p:sp>
      <p:sp>
        <p:nvSpPr>
          <p:cNvPr id="7" name="TextBox 6"/>
          <p:cNvSpPr txBox="1"/>
          <p:nvPr/>
        </p:nvSpPr>
        <p:spPr>
          <a:xfrm>
            <a:off x="9147398" y="5987018"/>
            <a:ext cx="2448272" cy="369332"/>
          </a:xfrm>
          <a:prstGeom prst="rect">
            <a:avLst/>
          </a:prstGeom>
          <a:noFill/>
        </p:spPr>
        <p:txBody>
          <a:bodyPr wrap="square" rtlCol="0">
            <a:spAutoFit/>
          </a:bodyPr>
          <a:lstStyle/>
          <a:p>
            <a:r>
              <a:rPr lang="en-GB"/>
              <a:t>Read p20-22</a:t>
            </a:r>
          </a:p>
        </p:txBody>
      </p:sp>
      <p:sp>
        <p:nvSpPr>
          <p:cNvPr id="8" name="TextBox 7"/>
          <p:cNvSpPr txBox="1"/>
          <p:nvPr/>
        </p:nvSpPr>
        <p:spPr>
          <a:xfrm>
            <a:off x="9299848" y="2713692"/>
            <a:ext cx="1368152" cy="1754326"/>
          </a:xfrm>
          <a:prstGeom prst="rect">
            <a:avLst/>
          </a:prstGeom>
          <a:noFill/>
        </p:spPr>
        <p:txBody>
          <a:bodyPr wrap="square" rtlCol="0">
            <a:spAutoFit/>
          </a:bodyPr>
          <a:lstStyle/>
          <a:p>
            <a:r>
              <a:rPr lang="en-GB"/>
              <a:t>Match the councillor to their description and their actions. </a:t>
            </a:r>
          </a:p>
        </p:txBody>
      </p:sp>
      <p:sp>
        <p:nvSpPr>
          <p:cNvPr id="3" name="TextBox 2"/>
          <p:cNvSpPr txBox="1"/>
          <p:nvPr/>
        </p:nvSpPr>
        <p:spPr>
          <a:xfrm>
            <a:off x="6812280" y="158064"/>
            <a:ext cx="5059680" cy="923330"/>
          </a:xfrm>
          <a:prstGeom prst="rect">
            <a:avLst/>
          </a:prstGeom>
          <a:noFill/>
        </p:spPr>
        <p:txBody>
          <a:bodyPr wrap="square" rtlCol="0">
            <a:spAutoFit/>
          </a:bodyPr>
          <a:lstStyle/>
          <a:p>
            <a:r>
              <a:rPr lang="en-GB" dirty="0"/>
              <a:t>LO: To be able retrieve and record information, identifying key details (2b)</a:t>
            </a:r>
          </a:p>
          <a:p>
            <a:endParaRPr lang="en-GB" dirty="0"/>
          </a:p>
        </p:txBody>
      </p:sp>
    </p:spTree>
    <p:extLst>
      <p:ext uri="{BB962C8B-B14F-4D97-AF65-F5344CB8AC3E}">
        <p14:creationId xmlns:p14="http://schemas.microsoft.com/office/powerpoint/2010/main" val="17083092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Foreshadowing</a:t>
            </a:r>
          </a:p>
        </p:txBody>
      </p:sp>
      <p:sp>
        <p:nvSpPr>
          <p:cNvPr id="5" name="Slide Number Placeholder 4"/>
          <p:cNvSpPr>
            <a:spLocks noGrp="1"/>
          </p:cNvSpPr>
          <p:nvPr>
            <p:ph type="sldNum" sz="quarter" idx="12"/>
          </p:nvPr>
        </p:nvSpPr>
        <p:spPr/>
        <p:txBody>
          <a:bodyPr/>
          <a:lstStyle/>
          <a:p>
            <a:fld id="{1846B546-D5AF-48F3-AE7E-6EBE9F16C366}" type="slidenum">
              <a:rPr lang="en-GB" smtClean="0"/>
              <a:pPr/>
              <a:t>58</a:t>
            </a:fld>
            <a:endParaRPr lang="en-GB"/>
          </a:p>
        </p:txBody>
      </p:sp>
      <p:sp>
        <p:nvSpPr>
          <p:cNvPr id="6" name="Wave 5"/>
          <p:cNvSpPr/>
          <p:nvPr/>
        </p:nvSpPr>
        <p:spPr>
          <a:xfrm>
            <a:off x="2207568" y="1647826"/>
            <a:ext cx="8003232" cy="1997199"/>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…she could distinguish the tiny mortals scuttling around like ants below. What would it be like to meet one? She wondered. But, no-that was against the rules. And Virgo always obeyed the rules. Well. Nearly always. </a:t>
            </a:r>
          </a:p>
        </p:txBody>
      </p:sp>
      <p:sp>
        <p:nvSpPr>
          <p:cNvPr id="7" name="TextBox 6"/>
          <p:cNvSpPr txBox="1"/>
          <p:nvPr/>
        </p:nvSpPr>
        <p:spPr>
          <a:xfrm>
            <a:off x="2207568" y="4581128"/>
            <a:ext cx="7704856" cy="1754326"/>
          </a:xfrm>
          <a:prstGeom prst="rect">
            <a:avLst/>
          </a:prstGeom>
          <a:noFill/>
        </p:spPr>
        <p:txBody>
          <a:bodyPr wrap="square" rtlCol="0">
            <a:spAutoFit/>
          </a:bodyPr>
          <a:lstStyle/>
          <a:p>
            <a:r>
              <a:rPr lang="en-GB"/>
              <a:t>Why has the author written this paragraph? </a:t>
            </a:r>
          </a:p>
          <a:p>
            <a:endParaRPr lang="en-GB"/>
          </a:p>
          <a:p>
            <a:r>
              <a:rPr lang="en-GB"/>
              <a:t>What is the purpose? </a:t>
            </a:r>
          </a:p>
          <a:p>
            <a:endParaRPr lang="en-GB"/>
          </a:p>
          <a:p>
            <a:r>
              <a:rPr lang="en-GB"/>
              <a:t>This technique is called foreshadowing and the author wants us to make predictions about future events. </a:t>
            </a:r>
          </a:p>
        </p:txBody>
      </p:sp>
      <p:sp>
        <p:nvSpPr>
          <p:cNvPr id="3" name="TextBox 2"/>
          <p:cNvSpPr txBox="1"/>
          <p:nvPr/>
        </p:nvSpPr>
        <p:spPr>
          <a:xfrm>
            <a:off x="4754880" y="228600"/>
            <a:ext cx="6294120" cy="1384995"/>
          </a:xfrm>
          <a:prstGeom prst="rect">
            <a:avLst/>
          </a:prstGeom>
          <a:noFill/>
        </p:spPr>
        <p:txBody>
          <a:bodyPr wrap="square" rtlCol="0">
            <a:spAutoFit/>
          </a:bodyPr>
          <a:lstStyle/>
          <a:p>
            <a:r>
              <a:rPr lang="en-GB" sz="2800" dirty="0" smtClean="0">
                <a:latin typeface="Comic Sans MS" panose="030F0702030302020204" pitchFamily="66" charset="0"/>
              </a:rPr>
              <a:t>LO: To be able to predict </a:t>
            </a:r>
            <a:r>
              <a:rPr lang="en-GB" sz="2800" dirty="0">
                <a:latin typeface="Comic Sans MS" panose="030F0702030302020204" pitchFamily="66" charset="0"/>
              </a:rPr>
              <a:t>what might happen from details stated and </a:t>
            </a:r>
            <a:r>
              <a:rPr lang="en-GB" sz="2800" dirty="0" smtClean="0">
                <a:latin typeface="Comic Sans MS" panose="030F0702030302020204" pitchFamily="66" charset="0"/>
              </a:rPr>
              <a:t>implied (2e) </a:t>
            </a:r>
            <a:endParaRPr lang="en-GB" sz="2800" dirty="0">
              <a:latin typeface="Comic Sans MS" panose="030F0702030302020204" pitchFamily="66" charset="0"/>
            </a:endParaRPr>
          </a:p>
        </p:txBody>
      </p:sp>
    </p:spTree>
    <p:extLst>
      <p:ext uri="{BB962C8B-B14F-4D97-AF65-F5344CB8AC3E}">
        <p14:creationId xmlns:p14="http://schemas.microsoft.com/office/powerpoint/2010/main" val="22902607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D.T. - Lesson </a:t>
            </a:r>
            <a:r>
              <a:rPr lang="en-GB" dirty="0" smtClean="0"/>
              <a:t>3</a:t>
            </a:r>
            <a:endParaRPr lang="en-GB" dirty="0"/>
          </a:p>
        </p:txBody>
      </p:sp>
      <p:sp>
        <p:nvSpPr>
          <p:cNvPr id="5" name="Subtitle 4"/>
          <p:cNvSpPr>
            <a:spLocks noGrp="1"/>
          </p:cNvSpPr>
          <p:nvPr>
            <p:ph type="subTitle" idx="1"/>
          </p:nvPr>
        </p:nvSpPr>
        <p:spPr/>
        <p:txBody>
          <a:bodyPr>
            <a:normAutofit lnSpcReduction="10000"/>
          </a:bodyPr>
          <a:lstStyle/>
          <a:p>
            <a:r>
              <a:rPr lang="en-GB" dirty="0" smtClean="0"/>
              <a:t>LO: To make and learn about some national Scottish </a:t>
            </a:r>
            <a:r>
              <a:rPr lang="en-GB" dirty="0" smtClean="0"/>
              <a:t>dishes</a:t>
            </a:r>
          </a:p>
          <a:p>
            <a:r>
              <a:rPr lang="en-GB" dirty="0" smtClean="0"/>
              <a:t>Read the slides and do the activities</a:t>
            </a:r>
          </a:p>
          <a:p>
            <a:r>
              <a:rPr lang="en-GB" b="1" dirty="0" smtClean="0"/>
              <a:t>For the activity – Use sheets 3 and 4 and if you can’t make them just design a topping on the sheet.</a:t>
            </a:r>
            <a:endParaRPr lang="en-GB" b="1" dirty="0"/>
          </a:p>
        </p:txBody>
      </p:sp>
    </p:spTree>
    <p:extLst>
      <p:ext uri="{BB962C8B-B14F-4D97-AF65-F5344CB8AC3E}">
        <p14:creationId xmlns:p14="http://schemas.microsoft.com/office/powerpoint/2010/main" val="25809222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224366" y="1825625"/>
            <a:ext cx="9422970" cy="4823148"/>
          </a:xfrm>
          <a:prstGeom prst="rect">
            <a:avLst/>
          </a:prstGeom>
        </p:spPr>
      </p:pic>
    </p:spTree>
    <p:extLst>
      <p:ext uri="{BB962C8B-B14F-4D97-AF65-F5344CB8AC3E}">
        <p14:creationId xmlns:p14="http://schemas.microsoft.com/office/powerpoint/2010/main" val="11796801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198536" y="1690688"/>
            <a:ext cx="9794928" cy="4776653"/>
          </a:xfrm>
          <a:prstGeom prst="rect">
            <a:avLst/>
          </a:prstGeom>
        </p:spPr>
      </p:pic>
    </p:spTree>
    <p:extLst>
      <p:ext uri="{BB962C8B-B14F-4D97-AF65-F5344CB8AC3E}">
        <p14:creationId xmlns:p14="http://schemas.microsoft.com/office/powerpoint/2010/main" val="27676889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131376" y="1825625"/>
            <a:ext cx="9701939" cy="4854144"/>
          </a:xfrm>
          <a:prstGeom prst="rect">
            <a:avLst/>
          </a:prstGeom>
        </p:spPr>
      </p:pic>
    </p:spTree>
    <p:extLst>
      <p:ext uri="{BB962C8B-B14F-4D97-AF65-F5344CB8AC3E}">
        <p14:creationId xmlns:p14="http://schemas.microsoft.com/office/powerpoint/2010/main" val="30168007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022888" y="1825625"/>
            <a:ext cx="10073897" cy="4745656"/>
          </a:xfrm>
          <a:prstGeom prst="rect">
            <a:avLst/>
          </a:prstGeom>
        </p:spPr>
      </p:pic>
    </p:spTree>
    <p:extLst>
      <p:ext uri="{BB962C8B-B14F-4D97-AF65-F5344CB8AC3E}">
        <p14:creationId xmlns:p14="http://schemas.microsoft.com/office/powerpoint/2010/main" val="22830792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838200" y="1825625"/>
            <a:ext cx="10181095" cy="4854144"/>
          </a:xfrm>
          <a:prstGeom prst="rect">
            <a:avLst/>
          </a:prstGeom>
        </p:spPr>
      </p:pic>
    </p:spTree>
    <p:extLst>
      <p:ext uri="{BB962C8B-B14F-4D97-AF65-F5344CB8AC3E}">
        <p14:creationId xmlns:p14="http://schemas.microsoft.com/office/powerpoint/2010/main" val="6166816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162373" y="1825625"/>
            <a:ext cx="9732935" cy="4807650"/>
          </a:xfrm>
          <a:prstGeom prst="rect">
            <a:avLst/>
          </a:prstGeom>
        </p:spPr>
      </p:pic>
    </p:spTree>
    <p:extLst>
      <p:ext uri="{BB962C8B-B14F-4D97-AF65-F5344CB8AC3E}">
        <p14:creationId xmlns:p14="http://schemas.microsoft.com/office/powerpoint/2010/main" val="5032056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007390" y="1825625"/>
            <a:ext cx="10027403" cy="4838646"/>
          </a:xfrm>
          <a:prstGeom prst="rect">
            <a:avLst/>
          </a:prstGeom>
        </p:spPr>
      </p:pic>
    </p:spTree>
    <p:extLst>
      <p:ext uri="{BB962C8B-B14F-4D97-AF65-F5344CB8AC3E}">
        <p14:creationId xmlns:p14="http://schemas.microsoft.com/office/powerpoint/2010/main" val="235403263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172705" y="1690688"/>
            <a:ext cx="10181095" cy="4792151"/>
          </a:xfrm>
          <a:prstGeom prst="rect">
            <a:avLst/>
          </a:prstGeom>
        </p:spPr>
      </p:pic>
    </p:spTree>
    <p:extLst>
      <p:ext uri="{BB962C8B-B14F-4D97-AF65-F5344CB8AC3E}">
        <p14:creationId xmlns:p14="http://schemas.microsoft.com/office/powerpoint/2010/main" val="71518879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084881" y="1825624"/>
            <a:ext cx="9624447" cy="4792151"/>
          </a:xfrm>
          <a:prstGeom prst="rect">
            <a:avLst/>
          </a:prstGeom>
        </p:spPr>
      </p:pic>
    </p:spTree>
    <p:extLst>
      <p:ext uri="{BB962C8B-B14F-4D97-AF65-F5344CB8AC3E}">
        <p14:creationId xmlns:p14="http://schemas.microsoft.com/office/powerpoint/2010/main" val="23989414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053885" y="1825624"/>
            <a:ext cx="9872419" cy="4792151"/>
          </a:xfrm>
          <a:prstGeom prst="rect">
            <a:avLst/>
          </a:prstGeom>
        </p:spPr>
      </p:pic>
    </p:spTree>
    <p:extLst>
      <p:ext uri="{BB962C8B-B14F-4D97-AF65-F5344CB8AC3E}">
        <p14:creationId xmlns:p14="http://schemas.microsoft.com/office/powerpoint/2010/main" val="14593446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363851" y="1856622"/>
            <a:ext cx="9182400" cy="4714660"/>
          </a:xfrm>
          <a:prstGeom prst="rect">
            <a:avLst/>
          </a:prstGeom>
        </p:spPr>
      </p:pic>
    </p:spTree>
    <p:extLst>
      <p:ext uri="{BB962C8B-B14F-4D97-AF65-F5344CB8AC3E}">
        <p14:creationId xmlns:p14="http://schemas.microsoft.com/office/powerpoint/2010/main" val="298140577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284854" y="1825625"/>
            <a:ext cx="7622292" cy="4351338"/>
          </a:xfrm>
          <a:prstGeom prst="rect">
            <a:avLst/>
          </a:prstGeom>
        </p:spPr>
      </p:pic>
    </p:spTree>
    <p:extLst>
      <p:ext uri="{BB962C8B-B14F-4D97-AF65-F5344CB8AC3E}">
        <p14:creationId xmlns:p14="http://schemas.microsoft.com/office/powerpoint/2010/main" val="17668308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learn about and make some national English sweet dishes</a:t>
            </a:r>
          </a:p>
        </p:txBody>
      </p:sp>
      <p:pic>
        <p:nvPicPr>
          <p:cNvPr id="4" name="Content Placeholder 3"/>
          <p:cNvPicPr>
            <a:picLocks noGrp="1" noChangeAspect="1"/>
          </p:cNvPicPr>
          <p:nvPr>
            <p:ph idx="1"/>
          </p:nvPr>
        </p:nvPicPr>
        <p:blipFill>
          <a:blip r:embed="rId2"/>
          <a:stretch>
            <a:fillRect/>
          </a:stretch>
        </p:blipFill>
        <p:spPr>
          <a:xfrm>
            <a:off x="1177871" y="1825625"/>
            <a:ext cx="9980909" cy="4854144"/>
          </a:xfrm>
          <a:prstGeom prst="rect">
            <a:avLst/>
          </a:prstGeom>
        </p:spPr>
      </p:pic>
    </p:spTree>
    <p:extLst>
      <p:ext uri="{BB962C8B-B14F-4D97-AF65-F5344CB8AC3E}">
        <p14:creationId xmlns:p14="http://schemas.microsoft.com/office/powerpoint/2010/main" val="37602478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z="3200" b="1" u="sng" dirty="0" smtClean="0"/>
              <a:t>ACTIVITY</a:t>
            </a:r>
          </a:p>
          <a:p>
            <a:r>
              <a:rPr lang="en-GB" sz="3200" dirty="0" smtClean="0"/>
              <a:t>Children to use Worksheets B</a:t>
            </a:r>
          </a:p>
          <a:p>
            <a:r>
              <a:rPr lang="en-GB" sz="3200" dirty="0" smtClean="0"/>
              <a:t>Children to first design 3 toppings for </a:t>
            </a:r>
            <a:r>
              <a:rPr lang="en-GB" sz="3200" dirty="0" err="1" smtClean="0"/>
              <a:t>Oakcakes</a:t>
            </a:r>
            <a:r>
              <a:rPr lang="en-GB" sz="3200" dirty="0" smtClean="0"/>
              <a:t> that are savoury using the ingredients provided.  To then make them, describe their appearance and taste.  Then, to choose the topping they like the least and to the suggest ways to improve or change it.</a:t>
            </a:r>
          </a:p>
          <a:p>
            <a:r>
              <a:rPr lang="en-GB" sz="3200" dirty="0" smtClean="0"/>
              <a:t>Children repeat with 3 sweet </a:t>
            </a:r>
            <a:r>
              <a:rPr lang="en-GB" sz="3200" dirty="0" smtClean="0"/>
              <a:t>toppings</a:t>
            </a:r>
          </a:p>
          <a:p>
            <a:endParaRPr lang="en-GB" sz="3200" dirty="0"/>
          </a:p>
          <a:p>
            <a:r>
              <a:rPr lang="en-GB" sz="3200" b="1" dirty="0" smtClean="0"/>
              <a:t>HOME CHILDREN – If you are at home and can’t make the toppings, use sheet 3 and 4 and just design you savoury and sweet topping.</a:t>
            </a:r>
            <a:endParaRPr lang="en-GB" sz="3200" b="1" dirty="0" smtClean="0"/>
          </a:p>
        </p:txBody>
      </p:sp>
    </p:spTree>
    <p:extLst>
      <p:ext uri="{BB962C8B-B14F-4D97-AF65-F5344CB8AC3E}">
        <p14:creationId xmlns:p14="http://schemas.microsoft.com/office/powerpoint/2010/main" val="2090728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101103" y="1957361"/>
            <a:ext cx="7989793" cy="4900639"/>
          </a:xfrm>
          <a:prstGeom prst="rect">
            <a:avLst/>
          </a:prstGeom>
        </p:spPr>
      </p:pic>
    </p:spTree>
    <p:extLst>
      <p:ext uri="{BB962C8B-B14F-4D97-AF65-F5344CB8AC3E}">
        <p14:creationId xmlns:p14="http://schemas.microsoft.com/office/powerpoint/2010/main" val="25543116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2037962" y="1690688"/>
            <a:ext cx="8116075" cy="4838646"/>
          </a:xfrm>
          <a:prstGeom prst="rect">
            <a:avLst/>
          </a:prstGeom>
        </p:spPr>
      </p:pic>
    </p:spTree>
    <p:extLst>
      <p:ext uri="{BB962C8B-B14F-4D97-AF65-F5344CB8AC3E}">
        <p14:creationId xmlns:p14="http://schemas.microsoft.com/office/powerpoint/2010/main" val="293001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193369" y="1825624"/>
            <a:ext cx="9593451" cy="4761155"/>
          </a:xfrm>
          <a:prstGeom prst="rect">
            <a:avLst/>
          </a:prstGeom>
        </p:spPr>
      </p:pic>
    </p:spTree>
    <p:extLst>
      <p:ext uri="{BB962C8B-B14F-4D97-AF65-F5344CB8AC3E}">
        <p14:creationId xmlns:p14="http://schemas.microsoft.com/office/powerpoint/2010/main" val="60959270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make and learn about some national Scottish </a:t>
            </a:r>
            <a:r>
              <a:rPr lang="en-GB" dirty="0" smtClean="0"/>
              <a:t>dishes</a:t>
            </a:r>
            <a:endParaRPr lang="en-GB" dirty="0"/>
          </a:p>
        </p:txBody>
      </p:sp>
      <p:pic>
        <p:nvPicPr>
          <p:cNvPr id="4" name="Content Placeholder 3"/>
          <p:cNvPicPr>
            <a:picLocks noGrp="1" noChangeAspect="1"/>
          </p:cNvPicPr>
          <p:nvPr>
            <p:ph idx="1"/>
          </p:nvPr>
        </p:nvPicPr>
        <p:blipFill>
          <a:blip r:embed="rId2"/>
          <a:stretch>
            <a:fillRect/>
          </a:stretch>
        </p:blipFill>
        <p:spPr>
          <a:xfrm>
            <a:off x="1534331" y="1825624"/>
            <a:ext cx="9267987" cy="4776653"/>
          </a:xfrm>
          <a:prstGeom prst="rect">
            <a:avLst/>
          </a:prstGeom>
        </p:spPr>
      </p:pic>
    </p:spTree>
    <p:extLst>
      <p:ext uri="{BB962C8B-B14F-4D97-AF65-F5344CB8AC3E}">
        <p14:creationId xmlns:p14="http://schemas.microsoft.com/office/powerpoint/2010/main" val="3782153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3280</Words>
  <Application>Microsoft Office PowerPoint</Application>
  <PresentationFormat>Widescreen</PresentationFormat>
  <Paragraphs>591</Paragraphs>
  <Slides>77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77</vt:i4>
      </vt:variant>
    </vt:vector>
  </HeadingPairs>
  <TitlesOfParts>
    <vt:vector size="84" baseType="lpstr">
      <vt:lpstr>Arial</vt:lpstr>
      <vt:lpstr>Calibri</vt:lpstr>
      <vt:lpstr>Calibri Light</vt:lpstr>
      <vt:lpstr>Comic Sans MS</vt:lpstr>
      <vt:lpstr>Symbol</vt:lpstr>
      <vt:lpstr>Times New Roman</vt:lpstr>
      <vt:lpstr>Office Theme</vt:lpstr>
      <vt:lpstr>Good Morning</vt:lpstr>
      <vt:lpstr>Getting Granny’s New Glasses – Part 1</vt:lpstr>
      <vt:lpstr>Spelling – Look/Cover/Spell/Check</vt:lpstr>
      <vt:lpstr>Maths</vt:lpstr>
      <vt:lpstr>RECALL</vt:lpstr>
      <vt:lpstr>RECALL</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LO: To be able to represent hundredths on a place value grid</vt:lpstr>
      <vt:lpstr>REFLECTION - LO: To be able to represent hundredths on a place value grid</vt:lpstr>
      <vt:lpstr>Break</vt:lpstr>
      <vt:lpstr>PE for class</vt:lpstr>
      <vt:lpstr>PowerPoint Presentation</vt:lpstr>
      <vt:lpstr>English – Traditional Tales Lesson 4</vt:lpstr>
      <vt:lpstr>Introduction</vt:lpstr>
      <vt:lpstr>Introduction</vt:lpstr>
      <vt:lpstr>Introduction</vt:lpstr>
      <vt:lpstr>Introduction</vt:lpstr>
      <vt:lpstr>Introduction</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LO: To be able to use inverted commas and the correct punctuation to write a conversation between 2 or more characters to move the story forward</vt:lpstr>
      <vt:lpstr>Lunch</vt:lpstr>
      <vt:lpstr>Take 5</vt:lpstr>
      <vt:lpstr>Story</vt:lpstr>
      <vt:lpstr>Handwriting</vt:lpstr>
      <vt:lpstr>PowerPoint Presentation</vt:lpstr>
      <vt:lpstr>swathed</vt:lpstr>
      <vt:lpstr>swathed</vt:lpstr>
      <vt:lpstr>swathed</vt:lpstr>
      <vt:lpstr>swathed</vt:lpstr>
      <vt:lpstr>swathed</vt:lpstr>
      <vt:lpstr>swathed</vt:lpstr>
      <vt:lpstr>swathed</vt:lpstr>
      <vt:lpstr>Chapter 3 – A Star is Born  Lesson 10</vt:lpstr>
      <vt:lpstr>Chapter 3 – A Star is Born  Lesson 10</vt:lpstr>
      <vt:lpstr>LO: To be able retrieve and record information, identifying key details (2b)</vt:lpstr>
      <vt:lpstr>The Zodiac Council Meeting</vt:lpstr>
      <vt:lpstr>Foreshadowing</vt:lpstr>
      <vt:lpstr>D.T. - Lesson 3</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make and learn about some national Scottish dishes</vt:lpstr>
      <vt:lpstr>LO: To learn about and make some national English sweet dishes</vt:lpstr>
      <vt:lpstr>LO: To make and learn about some national Scottish dishes</vt:lpstr>
      <vt:lpstr>LO: To make and learn about some national Scottish dishes</vt:lpstr>
      <vt:lpstr>LO: To make and learn about some national Scottish dishes</vt:lpstr>
      <vt:lpstr>REFLECTION - LO: To make and learn about some national Scottish dishes</vt:lpstr>
      <vt:lpstr>REFLECTION - LO: To make and learn about some national Scottish dishes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dcterms:created xsi:type="dcterms:W3CDTF">2021-02-15T10:50:30Z</dcterms:created>
  <dcterms:modified xsi:type="dcterms:W3CDTF">2021-02-15T11:14:32Z</dcterms:modified>
</cp:coreProperties>
</file>