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68" r:id="rId5"/>
    <p:sldId id="269" r:id="rId6"/>
    <p:sldId id="270" r:id="rId7"/>
    <p:sldId id="271" r:id="rId8"/>
    <p:sldId id="272" r:id="rId9"/>
    <p:sldId id="257" r:id="rId10"/>
    <p:sldId id="258"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59" r:id="rId34"/>
    <p:sldId id="260" r:id="rId35"/>
    <p:sldId id="261" r:id="rId36"/>
    <p:sldId id="262" r:id="rId37"/>
    <p:sldId id="295" r:id="rId38"/>
    <p:sldId id="296" r:id="rId39"/>
    <p:sldId id="297" r:id="rId40"/>
    <p:sldId id="298" r:id="rId41"/>
    <p:sldId id="299" r:id="rId42"/>
    <p:sldId id="300" r:id="rId43"/>
    <p:sldId id="301" r:id="rId44"/>
    <p:sldId id="302" r:id="rId45"/>
    <p:sldId id="263"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5" r:id="rId88"/>
    <p:sldId id="346" r:id="rId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D3276C8-3F05-4791-85DC-7DD9F6FB693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1753394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3276C8-3F05-4791-85DC-7DD9F6FB693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1102153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D3276C8-3F05-4791-85DC-7DD9F6FB693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636047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D3276C8-3F05-4791-85DC-7DD9F6FB693A}"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3715745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D3276C8-3F05-4791-85DC-7DD9F6FB693A}" type="datetimeFigureOut">
              <a:rPr lang="en-GB" smtClean="0"/>
              <a:t>15/02/2021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2033587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D3276C8-3F05-4791-85DC-7DD9F6FB693A}" type="datetimeFigureOut">
              <a:rPr lang="en-GB" smtClean="0"/>
              <a:t>15/02/2021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4103242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3276C8-3F05-4791-85DC-7DD9F6FB693A}" type="datetimeFigureOut">
              <a:rPr lang="en-GB" smtClean="0"/>
              <a:t>15/02/2021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1426135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D3276C8-3F05-4791-85DC-7DD9F6FB693A}"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1312553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D3276C8-3F05-4791-85DC-7DD9F6FB693A}"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2841560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3276C8-3F05-4791-85DC-7DD9F6FB693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3121818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3276C8-3F05-4791-85DC-7DD9F6FB693A}"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0F0DF-94C9-4991-8414-6DBA9663FA0C}" type="slidenum">
              <a:rPr lang="en-GB" smtClean="0"/>
              <a:t>‹#›</a:t>
            </a:fld>
            <a:endParaRPr lang="en-GB"/>
          </a:p>
        </p:txBody>
      </p:sp>
    </p:spTree>
    <p:extLst>
      <p:ext uri="{BB962C8B-B14F-4D97-AF65-F5344CB8AC3E}">
        <p14:creationId xmlns:p14="http://schemas.microsoft.com/office/powerpoint/2010/main" val="3862721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3276C8-3F05-4791-85DC-7DD9F6FB693A}" type="datetimeFigureOut">
              <a:rPr lang="en-GB" smtClean="0"/>
              <a:t>15/02/2021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C0F0DF-94C9-4991-8414-6DBA9663FA0C}" type="slidenum">
              <a:rPr lang="en-GB" smtClean="0"/>
              <a:t>‹#›</a:t>
            </a:fld>
            <a:endParaRPr lang="en-GB"/>
          </a:p>
        </p:txBody>
      </p:sp>
    </p:spTree>
    <p:extLst>
      <p:ext uri="{BB962C8B-B14F-4D97-AF65-F5344CB8AC3E}">
        <p14:creationId xmlns:p14="http://schemas.microsoft.com/office/powerpoint/2010/main" val="10113651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Wednesday 24</a:t>
            </a:r>
            <a:r>
              <a:rPr lang="en-GB" baseline="30000" dirty="0" smtClean="0"/>
              <a:t>th</a:t>
            </a:r>
            <a:r>
              <a:rPr lang="en-GB" dirty="0" smtClean="0"/>
              <a:t> February</a:t>
            </a:r>
            <a:endParaRPr lang="en-GB" dirty="0"/>
          </a:p>
        </p:txBody>
      </p:sp>
    </p:spTree>
    <p:extLst>
      <p:ext uri="{BB962C8B-B14F-4D97-AF65-F5344CB8AC3E}">
        <p14:creationId xmlns:p14="http://schemas.microsoft.com/office/powerpoint/2010/main" val="2230435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 Banana Plantation – Part 3</a:t>
            </a:r>
            <a:endParaRPr lang="en-GB" dirty="0"/>
          </a:p>
        </p:txBody>
      </p:sp>
      <p:sp>
        <p:nvSpPr>
          <p:cNvPr id="5" name="Content Placeholder 4"/>
          <p:cNvSpPr>
            <a:spLocks noGrp="1"/>
          </p:cNvSpPr>
          <p:nvPr>
            <p:ph sz="half" idx="1"/>
          </p:nvPr>
        </p:nvSpPr>
        <p:spPr>
          <a:xfrm>
            <a:off x="838200" y="1825625"/>
            <a:ext cx="3694611" cy="4351338"/>
          </a:xfrm>
        </p:spPr>
        <p:txBody>
          <a:bodyPr>
            <a:normAutofit fontScale="55000" lnSpcReduction="20000"/>
          </a:bodyPr>
          <a:lstStyle/>
          <a:p>
            <a:pPr marL="0" indent="0">
              <a:buNone/>
            </a:pPr>
            <a:r>
              <a:rPr lang="en-GB" dirty="0" smtClean="0"/>
              <a:t>But even with all this hard work, things were not going well.</a:t>
            </a:r>
          </a:p>
          <a:p>
            <a:pPr marL="0" indent="0">
              <a:buNone/>
            </a:pPr>
            <a:r>
              <a:rPr lang="en-GB" dirty="0" smtClean="0"/>
              <a:t>“I wish we could get more money for our bananas,” sighed Aunt Bat when she returned from the fruit market in nearby Port Antonio.  “If it goes on like this, I’m afraid we’ll have to sell the plantation.  I could get a job in town, I suppose.  I know people down there who would give me work.”</a:t>
            </a:r>
          </a:p>
          <a:p>
            <a:pPr marL="0" indent="0">
              <a:buNone/>
            </a:pPr>
            <a:r>
              <a:rPr lang="en-GB" dirty="0" smtClean="0"/>
              <a:t>“But we can’t sell the place,” protested Patty.  “We’ve always live here!  We’ve always grown bananas!”  Aunt Bat shook her head.</a:t>
            </a:r>
          </a:p>
          <a:p>
            <a:pPr marL="0" indent="0">
              <a:buNone/>
            </a:pPr>
            <a:r>
              <a:rPr lang="en-GB" dirty="0" smtClean="0"/>
              <a:t>“If the price the pay for bananas gets much lower,” she said, “it won’t be worth growing them anymore.  We might as well give up.”</a:t>
            </a:r>
            <a:endParaRPr lang="en-GB" dirty="0"/>
          </a:p>
        </p:txBody>
      </p:sp>
      <p:sp>
        <p:nvSpPr>
          <p:cNvPr id="6" name="Content Placeholder 5"/>
          <p:cNvSpPr>
            <a:spLocks noGrp="1"/>
          </p:cNvSpPr>
          <p:nvPr>
            <p:ph sz="half" idx="2"/>
          </p:nvPr>
        </p:nvSpPr>
        <p:spPr>
          <a:xfrm>
            <a:off x="7276010" y="1825625"/>
            <a:ext cx="4077789" cy="4351338"/>
          </a:xfrm>
        </p:spPr>
        <p:txBody>
          <a:bodyPr>
            <a:normAutofit fontScale="55000" lnSpcReduction="20000"/>
          </a:bodyPr>
          <a:lstStyle/>
          <a:p>
            <a:r>
              <a:rPr lang="en-GB" dirty="0" smtClean="0"/>
              <a:t>What does protested mean?</a:t>
            </a:r>
          </a:p>
          <a:p>
            <a:pPr marL="514350" indent="-514350">
              <a:buFont typeface="+mj-lt"/>
              <a:buAutoNum type="alphaLcPeriod"/>
            </a:pPr>
            <a:r>
              <a:rPr lang="en-GB" dirty="0" smtClean="0"/>
              <a:t>To agree with something</a:t>
            </a:r>
          </a:p>
          <a:p>
            <a:pPr marL="514350" indent="-514350">
              <a:buFont typeface="+mj-lt"/>
              <a:buAutoNum type="alphaLcPeriod"/>
            </a:pPr>
            <a:r>
              <a:rPr lang="en-GB" dirty="0" smtClean="0"/>
              <a:t>To disagree with something</a:t>
            </a:r>
          </a:p>
          <a:p>
            <a:pPr marL="514350" indent="-514350">
              <a:buFont typeface="+mj-lt"/>
              <a:buAutoNum type="alphaLcPeriod"/>
            </a:pPr>
            <a:r>
              <a:rPr lang="en-GB" dirty="0" smtClean="0"/>
              <a:t>To not agree or disagree with something</a:t>
            </a:r>
          </a:p>
          <a:p>
            <a:pPr marL="514350" indent="-514350">
              <a:buFont typeface="+mj-lt"/>
              <a:buAutoNum type="alphaLcPeriod"/>
            </a:pPr>
            <a:endParaRPr lang="en-GB" dirty="0"/>
          </a:p>
          <a:p>
            <a:r>
              <a:rPr lang="en-GB" dirty="0" smtClean="0"/>
              <a:t>Where was the fruit market?</a:t>
            </a:r>
          </a:p>
          <a:p>
            <a:endParaRPr lang="en-GB" dirty="0"/>
          </a:p>
          <a:p>
            <a:r>
              <a:rPr lang="en-GB" dirty="0" smtClean="0"/>
              <a:t>Did Patty want Aunt Bat to sell their banana plantation?</a:t>
            </a:r>
          </a:p>
          <a:p>
            <a:endParaRPr lang="en-GB" dirty="0"/>
          </a:p>
          <a:p>
            <a:endParaRPr lang="en-GB" dirty="0" smtClean="0"/>
          </a:p>
          <a:p>
            <a:endParaRPr lang="en-GB" dirty="0"/>
          </a:p>
          <a:p>
            <a:r>
              <a:rPr lang="en-GB" dirty="0" smtClean="0"/>
              <a:t>What does Aunt Bat mean when she says “if the price for bananas get much lower, it won’t be worth growing </a:t>
            </a:r>
            <a:r>
              <a:rPr lang="en-GB" smtClean="0"/>
              <a:t>them anymore.”</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1201475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 Look/Cover/Spell/Check</a:t>
            </a:r>
            <a:endParaRPr lang="en-GB" dirty="0"/>
          </a:p>
        </p:txBody>
      </p:sp>
      <p:sp>
        <p:nvSpPr>
          <p:cNvPr id="4" name="Content Placeholder 3"/>
          <p:cNvSpPr>
            <a:spLocks noGrp="1"/>
          </p:cNvSpPr>
          <p:nvPr>
            <p:ph sz="half" idx="1"/>
          </p:nvPr>
        </p:nvSpPr>
        <p:spPr>
          <a:xfrm>
            <a:off x="838200" y="1874360"/>
            <a:ext cx="5181600" cy="4351338"/>
          </a:xfrm>
        </p:spPr>
        <p:txBody>
          <a:bodyPr/>
          <a:lstStyle/>
          <a:p>
            <a:r>
              <a:rPr lang="en-GB" dirty="0" smtClean="0"/>
              <a:t>Lente, Jack, Alicia and Elliot</a:t>
            </a:r>
            <a:endParaRPr lang="en-GB" dirty="0"/>
          </a:p>
        </p:txBody>
      </p:sp>
      <p:sp>
        <p:nvSpPr>
          <p:cNvPr id="5" name="Content Placeholder 4"/>
          <p:cNvSpPr>
            <a:spLocks noGrp="1"/>
          </p:cNvSpPr>
          <p:nvPr>
            <p:ph sz="half" idx="2"/>
          </p:nvPr>
        </p:nvSpPr>
        <p:spPr/>
        <p:txBody>
          <a:bodyPr/>
          <a:lstStyle/>
          <a:p>
            <a:r>
              <a:rPr lang="en-GB" dirty="0" smtClean="0"/>
              <a:t>Rest of class</a:t>
            </a:r>
          </a:p>
          <a:p>
            <a:endParaRPr lang="en-GB" dirty="0" smtClean="0"/>
          </a:p>
          <a:p>
            <a:endParaRPr lang="en-GB" dirty="0"/>
          </a:p>
        </p:txBody>
      </p:sp>
      <p:graphicFrame>
        <p:nvGraphicFramePr>
          <p:cNvPr id="8" name="Table 7"/>
          <p:cNvGraphicFramePr>
            <a:graphicFrameLocks noGrp="1"/>
          </p:cNvGraphicFramePr>
          <p:nvPr>
            <p:extLst/>
          </p:nvPr>
        </p:nvGraphicFramePr>
        <p:xfrm>
          <a:off x="6531610" y="2336959"/>
          <a:ext cx="4380230" cy="3974940"/>
        </p:xfrm>
        <a:graphic>
          <a:graphicData uri="http://schemas.openxmlformats.org/drawingml/2006/table">
            <a:tbl>
              <a:tblPr firstRow="1" firstCol="1" bandRow="1"/>
              <a:tblGrid>
                <a:gridCol w="4380230">
                  <a:extLst>
                    <a:ext uri="{9D8B030D-6E8A-4147-A177-3AD203B41FA5}">
                      <a16:colId xmlns:a16="http://schemas.microsoft.com/office/drawing/2014/main" val="545385504"/>
                    </a:ext>
                  </a:extLst>
                </a:gridCol>
              </a:tblGrid>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therefore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858027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7762014"/>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938661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236090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through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3229791"/>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various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878953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weight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8413136"/>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woman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373881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women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575660"/>
                  </a:ext>
                </a:extLst>
              </a:tr>
              <a:tr h="397494">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1804045"/>
                  </a:ext>
                </a:extLst>
              </a:tr>
            </a:tbl>
          </a:graphicData>
        </a:graphic>
      </p:graphicFrame>
      <p:graphicFrame>
        <p:nvGraphicFramePr>
          <p:cNvPr id="9" name="Table 8"/>
          <p:cNvGraphicFramePr>
            <a:graphicFrameLocks noGrp="1"/>
          </p:cNvGraphicFramePr>
          <p:nvPr>
            <p:extLst/>
          </p:nvPr>
        </p:nvGraphicFramePr>
        <p:xfrm>
          <a:off x="984250" y="2336962"/>
          <a:ext cx="4304030" cy="4216179"/>
        </p:xfrm>
        <a:graphic>
          <a:graphicData uri="http://schemas.openxmlformats.org/drawingml/2006/table">
            <a:tbl>
              <a:tblPr firstRow="1" firstCol="1" bandRow="1"/>
              <a:tblGrid>
                <a:gridCol w="4304030">
                  <a:extLst>
                    <a:ext uri="{9D8B030D-6E8A-4147-A177-3AD203B41FA5}">
                      <a16:colId xmlns:a16="http://schemas.microsoft.com/office/drawing/2014/main" val="2358439352"/>
                    </a:ext>
                  </a:extLst>
                </a:gridCol>
              </a:tblGrid>
              <a:tr h="69402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5892007"/>
                  </a:ext>
                </a:extLst>
              </a:tr>
              <a:tr h="34701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4439710"/>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alcohol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92228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17147639"/>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385299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analysis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556004"/>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argument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2234093"/>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8359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atmosphere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5730595"/>
                  </a:ext>
                </a:extLst>
              </a:tr>
              <a:tr h="347010">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audible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7716593"/>
                  </a:ext>
                </a:extLst>
              </a:tr>
            </a:tbl>
          </a:graphicData>
        </a:graphic>
      </p:graphicFrame>
    </p:spTree>
    <p:extLst>
      <p:ext uri="{BB962C8B-B14F-4D97-AF65-F5344CB8AC3E}">
        <p14:creationId xmlns:p14="http://schemas.microsoft.com/office/powerpoint/2010/main" val="3349129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Lesson 10</a:t>
            </a:r>
            <a:endParaRPr lang="en-GB" dirty="0"/>
          </a:p>
        </p:txBody>
      </p:sp>
      <p:sp>
        <p:nvSpPr>
          <p:cNvPr id="5" name="Subtitle 4"/>
          <p:cNvSpPr>
            <a:spLocks noGrp="1"/>
          </p:cNvSpPr>
          <p:nvPr>
            <p:ph type="subTitle" idx="1"/>
          </p:nvPr>
        </p:nvSpPr>
        <p:spPr/>
        <p:txBody>
          <a:bodyPr/>
          <a:lstStyle/>
          <a:p>
            <a:r>
              <a:rPr lang="en-GB" dirty="0" smtClean="0"/>
              <a:t>End of Unit Test</a:t>
            </a:r>
            <a:endParaRPr lang="en-GB" dirty="0"/>
          </a:p>
        </p:txBody>
      </p:sp>
    </p:spTree>
    <p:extLst>
      <p:ext uri="{BB962C8B-B14F-4D97-AF65-F5344CB8AC3E}">
        <p14:creationId xmlns:p14="http://schemas.microsoft.com/office/powerpoint/2010/main" val="1062522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Multiplication and Division – End of Block Test</a:t>
            </a:r>
            <a:endParaRPr lang="en-GB" dirty="0"/>
          </a:p>
        </p:txBody>
      </p:sp>
      <p:pic>
        <p:nvPicPr>
          <p:cNvPr id="4" name="Content Placeholder 3"/>
          <p:cNvPicPr>
            <a:picLocks noGrp="1" noChangeAspect="1"/>
          </p:cNvPicPr>
          <p:nvPr>
            <p:ph idx="1"/>
          </p:nvPr>
        </p:nvPicPr>
        <p:blipFill>
          <a:blip r:embed="rId2"/>
          <a:stretch>
            <a:fillRect/>
          </a:stretch>
        </p:blipFill>
        <p:spPr>
          <a:xfrm>
            <a:off x="502920" y="198120"/>
            <a:ext cx="11003280" cy="6355080"/>
          </a:xfrm>
          <a:prstGeom prst="rect">
            <a:avLst/>
          </a:prstGeom>
        </p:spPr>
      </p:pic>
    </p:spTree>
    <p:extLst>
      <p:ext uri="{BB962C8B-B14F-4D97-AF65-F5344CB8AC3E}">
        <p14:creationId xmlns:p14="http://schemas.microsoft.com/office/powerpoint/2010/main" val="4071474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77240" y="561974"/>
            <a:ext cx="10835640" cy="6143625"/>
          </a:xfrm>
          <a:prstGeom prst="rect">
            <a:avLst/>
          </a:prstGeom>
        </p:spPr>
      </p:pic>
    </p:spTree>
    <p:extLst>
      <p:ext uri="{BB962C8B-B14F-4D97-AF65-F5344CB8AC3E}">
        <p14:creationId xmlns:p14="http://schemas.microsoft.com/office/powerpoint/2010/main" val="3485162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6280" y="538162"/>
            <a:ext cx="10637520" cy="6121718"/>
          </a:xfrm>
          <a:prstGeom prst="rect">
            <a:avLst/>
          </a:prstGeom>
        </p:spPr>
      </p:pic>
    </p:spTree>
    <p:extLst>
      <p:ext uri="{BB962C8B-B14F-4D97-AF65-F5344CB8AC3E}">
        <p14:creationId xmlns:p14="http://schemas.microsoft.com/office/powerpoint/2010/main" val="987525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4840" y="243840"/>
            <a:ext cx="11308080" cy="6400800"/>
          </a:xfrm>
          <a:prstGeom prst="rect">
            <a:avLst/>
          </a:prstGeom>
        </p:spPr>
      </p:pic>
    </p:spTree>
    <p:extLst>
      <p:ext uri="{BB962C8B-B14F-4D97-AF65-F5344CB8AC3E}">
        <p14:creationId xmlns:p14="http://schemas.microsoft.com/office/powerpoint/2010/main" val="2302113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847759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945326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3</a:t>
            </a:r>
            <a:endParaRPr lang="en-GB" dirty="0"/>
          </a:p>
        </p:txBody>
      </p:sp>
      <p:sp>
        <p:nvSpPr>
          <p:cNvPr id="3" name="Subtitle 2"/>
          <p:cNvSpPr>
            <a:spLocks noGrp="1"/>
          </p:cNvSpPr>
          <p:nvPr>
            <p:ph type="subTitle" idx="1"/>
          </p:nvPr>
        </p:nvSpPr>
        <p:spPr/>
        <p:txBody>
          <a:bodyPr>
            <a:normAutofit lnSpcReduction="10000"/>
          </a:bodyPr>
          <a:lstStyle/>
          <a:p>
            <a:r>
              <a:rPr lang="en-GB" dirty="0" smtClean="0"/>
              <a:t>LO: To be able to plan the outline of the Story ‘Firebird’</a:t>
            </a:r>
          </a:p>
          <a:p>
            <a:r>
              <a:rPr lang="en-GB" dirty="0"/>
              <a:t>LO: To be able to use – and () correctly when using parenthesis to add meaning and interest to </a:t>
            </a:r>
            <a:r>
              <a:rPr lang="en-GB" dirty="0" smtClean="0"/>
              <a:t>writing</a:t>
            </a:r>
          </a:p>
          <a:p>
            <a:r>
              <a:rPr lang="en-GB" b="1" dirty="0" smtClean="0"/>
              <a:t>Read through the slides and do the activities</a:t>
            </a:r>
            <a:endParaRPr lang="en-GB" b="1" dirty="0"/>
          </a:p>
        </p:txBody>
      </p:sp>
    </p:spTree>
    <p:extLst>
      <p:ext uri="{BB962C8B-B14F-4D97-AF65-F5344CB8AC3E}">
        <p14:creationId xmlns:p14="http://schemas.microsoft.com/office/powerpoint/2010/main" val="1327611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Introduction</a:t>
            </a:r>
            <a:endParaRPr lang="en-GB" dirty="0"/>
          </a:p>
        </p:txBody>
      </p:sp>
      <p:sp>
        <p:nvSpPr>
          <p:cNvPr id="5" name="Content Placeholder 4"/>
          <p:cNvSpPr>
            <a:spLocks noGrp="1"/>
          </p:cNvSpPr>
          <p:nvPr>
            <p:ph idx="1"/>
          </p:nvPr>
        </p:nvSpPr>
        <p:spPr/>
        <p:txBody>
          <a:bodyPr/>
          <a:lstStyle/>
          <a:p>
            <a:r>
              <a:rPr lang="en-GB" dirty="0" smtClean="0"/>
              <a:t>The genre we will be focusing on for 2 weeks is Traditional Tales.</a:t>
            </a:r>
          </a:p>
          <a:p>
            <a:r>
              <a:rPr lang="en-GB" dirty="0" smtClean="0"/>
              <a:t>We will be focusing on the Traditional Tale of the ‘Firebird’.</a:t>
            </a:r>
          </a:p>
          <a:p>
            <a:r>
              <a:rPr lang="en-GB" dirty="0" smtClean="0"/>
              <a:t>We will be focusing on grammar of: Fronted adverbials, parenthesis, relative clauses, Inverted commas and complex sentences and descriptive/figurative language.</a:t>
            </a:r>
          </a:p>
          <a:p>
            <a:r>
              <a:rPr lang="en-GB" dirty="0" smtClean="0"/>
              <a:t>You will be asked to rewrite the story of ‘Firebird’.</a:t>
            </a:r>
          </a:p>
          <a:p>
            <a:r>
              <a:rPr lang="en-GB" dirty="0" smtClean="0"/>
              <a:t>Group A will change: Setting, characters, Firebird and main animal</a:t>
            </a:r>
          </a:p>
          <a:p>
            <a:r>
              <a:rPr lang="en-GB" dirty="0" smtClean="0"/>
              <a:t>Group B will change: Setting and characters</a:t>
            </a:r>
          </a:p>
          <a:p>
            <a:r>
              <a:rPr lang="en-GB" dirty="0" smtClean="0"/>
              <a:t>Group C will rewrite the story.</a:t>
            </a:r>
            <a:endParaRPr lang="en-GB" dirty="0"/>
          </a:p>
        </p:txBody>
      </p:sp>
    </p:spTree>
    <p:extLst>
      <p:ext uri="{BB962C8B-B14F-4D97-AF65-F5344CB8AC3E}">
        <p14:creationId xmlns:p14="http://schemas.microsoft.com/office/powerpoint/2010/main" val="5338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4185158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lnSpc>
                <a:spcPct val="107000"/>
              </a:lnSpc>
              <a:spcAft>
                <a:spcPts val="800"/>
              </a:spcAft>
              <a:buNone/>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5753836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3820843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TP:  Discuss with your partner, what happened in ‘Firebird’</a:t>
            </a:r>
            <a:endParaRPr lang="en-GB" sz="3200" dirty="0"/>
          </a:p>
        </p:txBody>
      </p:sp>
    </p:spTree>
    <p:extLst>
      <p:ext uri="{BB962C8B-B14F-4D97-AF65-F5344CB8AC3E}">
        <p14:creationId xmlns:p14="http://schemas.microsoft.com/office/powerpoint/2010/main" val="2719788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plan the outline of the Story ‘Firebird</a:t>
            </a:r>
            <a:r>
              <a:rPr lang="en-GB" dirty="0" smtClean="0"/>
              <a:t>’</a:t>
            </a:r>
            <a:endParaRPr lang="en-GB" dirty="0"/>
          </a:p>
        </p:txBody>
      </p:sp>
      <p:sp>
        <p:nvSpPr>
          <p:cNvPr id="3" name="Content Placeholder 2"/>
          <p:cNvSpPr>
            <a:spLocks noGrp="1"/>
          </p:cNvSpPr>
          <p:nvPr>
            <p:ph idx="1"/>
          </p:nvPr>
        </p:nvSpPr>
        <p:spPr/>
        <p:txBody>
          <a:bodyPr>
            <a:normAutofit/>
          </a:bodyPr>
          <a:lstStyle/>
          <a:p>
            <a:r>
              <a:rPr lang="en-GB" sz="3200" dirty="0" smtClean="0"/>
              <a:t>TP:  What are the five main parts of the story</a:t>
            </a:r>
            <a:r>
              <a:rPr lang="en-GB" sz="3200" dirty="0" smtClean="0"/>
              <a:t>?</a:t>
            </a:r>
            <a:endParaRPr lang="en-GB" sz="3200" dirty="0" smtClean="0"/>
          </a:p>
        </p:txBody>
      </p:sp>
    </p:spTree>
    <p:extLst>
      <p:ext uri="{BB962C8B-B14F-4D97-AF65-F5344CB8AC3E}">
        <p14:creationId xmlns:p14="http://schemas.microsoft.com/office/powerpoint/2010/main" val="1710338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plan the outline of the Story ‘Firebird</a:t>
            </a:r>
            <a:r>
              <a:rPr lang="en-GB" dirty="0" smtClean="0"/>
              <a:t>’</a:t>
            </a:r>
            <a:endParaRPr lang="en-GB" dirty="0"/>
          </a:p>
        </p:txBody>
      </p:sp>
      <p:sp>
        <p:nvSpPr>
          <p:cNvPr id="3" name="Content Placeholder 2"/>
          <p:cNvSpPr>
            <a:spLocks noGrp="1"/>
          </p:cNvSpPr>
          <p:nvPr>
            <p:ph idx="1"/>
          </p:nvPr>
        </p:nvSpPr>
        <p:spPr/>
        <p:txBody>
          <a:bodyPr>
            <a:normAutofit/>
          </a:bodyPr>
          <a:lstStyle/>
          <a:p>
            <a:r>
              <a:rPr lang="en-GB" sz="3200" dirty="0" smtClean="0"/>
              <a:t>TP:  What are the five main parts of the story?</a:t>
            </a:r>
          </a:p>
          <a:p>
            <a:r>
              <a:rPr lang="en-GB" sz="3200" dirty="0" smtClean="0"/>
              <a:t>TP:  What should a beginning do?</a:t>
            </a:r>
          </a:p>
          <a:p>
            <a:r>
              <a:rPr lang="en-GB" sz="3200" dirty="0" smtClean="0"/>
              <a:t>TP:  What should a build up do?</a:t>
            </a:r>
          </a:p>
          <a:p>
            <a:r>
              <a:rPr lang="en-GB" sz="3200" dirty="0" smtClean="0"/>
              <a:t>TP:  What should a dilemma do?</a:t>
            </a:r>
          </a:p>
          <a:p>
            <a:r>
              <a:rPr lang="en-GB" sz="3200" dirty="0" smtClean="0"/>
              <a:t>TP:  What should the action do?</a:t>
            </a:r>
          </a:p>
          <a:p>
            <a:r>
              <a:rPr lang="en-GB" sz="3200" dirty="0" smtClean="0"/>
              <a:t>TP:  What type of ending will our traditional story be?</a:t>
            </a:r>
            <a:endParaRPr lang="en-GB" sz="3200" dirty="0"/>
          </a:p>
        </p:txBody>
      </p:sp>
    </p:spTree>
    <p:extLst>
      <p:ext uri="{BB962C8B-B14F-4D97-AF65-F5344CB8AC3E}">
        <p14:creationId xmlns:p14="http://schemas.microsoft.com/office/powerpoint/2010/main" val="3858200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plan the outline of the Story ‘Firebird</a:t>
            </a:r>
            <a:r>
              <a:rPr lang="en-GB" dirty="0" smtClean="0"/>
              <a:t>’</a:t>
            </a:r>
            <a:endParaRPr lang="en-GB" dirty="0"/>
          </a:p>
        </p:txBody>
      </p:sp>
      <p:sp>
        <p:nvSpPr>
          <p:cNvPr id="3" name="Content Placeholder 2"/>
          <p:cNvSpPr>
            <a:spLocks noGrp="1"/>
          </p:cNvSpPr>
          <p:nvPr>
            <p:ph idx="1"/>
          </p:nvPr>
        </p:nvSpPr>
        <p:spPr/>
        <p:txBody>
          <a:bodyPr>
            <a:normAutofit/>
          </a:bodyPr>
          <a:lstStyle/>
          <a:p>
            <a:r>
              <a:rPr lang="en-GB" sz="3200" dirty="0" smtClean="0"/>
              <a:t>TP:  When we plan our dilemma of ‘Firebird’, what will the problem be?</a:t>
            </a:r>
          </a:p>
          <a:p>
            <a:endParaRPr lang="en-GB" sz="3200" dirty="0"/>
          </a:p>
          <a:p>
            <a:r>
              <a:rPr lang="en-GB" sz="3200" dirty="0" smtClean="0"/>
              <a:t>TP:  What is the main problem?</a:t>
            </a:r>
            <a:endParaRPr lang="en-GB" sz="3200" dirty="0"/>
          </a:p>
        </p:txBody>
      </p:sp>
    </p:spTree>
    <p:extLst>
      <p:ext uri="{BB962C8B-B14F-4D97-AF65-F5344CB8AC3E}">
        <p14:creationId xmlns:p14="http://schemas.microsoft.com/office/powerpoint/2010/main" val="14110309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plan the outline of the Story ‘Firebird</a:t>
            </a:r>
            <a:r>
              <a:rPr lang="en-GB" dirty="0" smtClean="0"/>
              <a:t>’</a:t>
            </a:r>
            <a:endParaRPr lang="en-GB" dirty="0"/>
          </a:p>
        </p:txBody>
      </p:sp>
      <p:sp>
        <p:nvSpPr>
          <p:cNvPr id="3" name="Content Placeholder 2"/>
          <p:cNvSpPr>
            <a:spLocks noGrp="1"/>
          </p:cNvSpPr>
          <p:nvPr>
            <p:ph idx="1"/>
          </p:nvPr>
        </p:nvSpPr>
        <p:spPr/>
        <p:txBody>
          <a:bodyPr>
            <a:normAutofit/>
          </a:bodyPr>
          <a:lstStyle/>
          <a:p>
            <a:r>
              <a:rPr lang="en-GB" sz="3200" dirty="0" smtClean="0"/>
              <a:t>TP:  What will go in the beginning of the story?</a:t>
            </a:r>
          </a:p>
          <a:p>
            <a:r>
              <a:rPr lang="en-GB" sz="3200" dirty="0" smtClean="0"/>
              <a:t>TP:  What will go in the build up?</a:t>
            </a:r>
          </a:p>
          <a:p>
            <a:r>
              <a:rPr lang="en-GB" sz="3200" dirty="0" smtClean="0"/>
              <a:t>TP:  What will our action be?</a:t>
            </a:r>
          </a:p>
          <a:p>
            <a:r>
              <a:rPr lang="en-GB" sz="3200" dirty="0" smtClean="0"/>
              <a:t>TP:  How will our story end?</a:t>
            </a:r>
          </a:p>
          <a:p>
            <a:endParaRPr lang="en-GB" sz="3200" dirty="0"/>
          </a:p>
          <a:p>
            <a:r>
              <a:rPr lang="en-GB" sz="3200" dirty="0" smtClean="0"/>
              <a:t>(Group 3 to go with Mrs Mallaby and plan the story plan for ‘Firebird’)</a:t>
            </a:r>
            <a:endParaRPr lang="en-GB" sz="3200" dirty="0"/>
          </a:p>
        </p:txBody>
      </p:sp>
    </p:spTree>
    <p:extLst>
      <p:ext uri="{BB962C8B-B14F-4D97-AF65-F5344CB8AC3E}">
        <p14:creationId xmlns:p14="http://schemas.microsoft.com/office/powerpoint/2010/main" val="3711435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plan the outline of the Story ‘Firebird</a:t>
            </a:r>
            <a:r>
              <a:rPr lang="en-GB" dirty="0" smtClean="0"/>
              <a:t>’</a:t>
            </a:r>
            <a:endParaRPr lang="en-GB" dirty="0"/>
          </a:p>
        </p:txBody>
      </p:sp>
      <p:sp>
        <p:nvSpPr>
          <p:cNvPr id="4" name="Content Placeholder 3"/>
          <p:cNvSpPr>
            <a:spLocks noGrp="1"/>
          </p:cNvSpPr>
          <p:nvPr>
            <p:ph sz="half" idx="1"/>
          </p:nvPr>
        </p:nvSpPr>
        <p:spPr/>
        <p:txBody>
          <a:bodyPr>
            <a:normAutofit fontScale="92500"/>
          </a:bodyPr>
          <a:lstStyle/>
          <a:p>
            <a:r>
              <a:rPr lang="en-GB" dirty="0"/>
              <a:t>You will be asked to rewrite the story of ‘Firebird’.</a:t>
            </a:r>
          </a:p>
          <a:p>
            <a:r>
              <a:rPr lang="en-GB" dirty="0"/>
              <a:t>Group A will change: Setting, characters, Firebird and main animal</a:t>
            </a:r>
          </a:p>
          <a:p>
            <a:r>
              <a:rPr lang="en-GB" dirty="0"/>
              <a:t>Group B will change: Setting and characters</a:t>
            </a:r>
          </a:p>
          <a:p>
            <a:r>
              <a:rPr lang="en-GB" dirty="0"/>
              <a:t>Group C will rewrite the story.</a:t>
            </a:r>
          </a:p>
          <a:p>
            <a:endParaRPr lang="en-GB" dirty="0"/>
          </a:p>
        </p:txBody>
      </p:sp>
      <p:sp>
        <p:nvSpPr>
          <p:cNvPr id="5" name="Content Placeholder 4"/>
          <p:cNvSpPr>
            <a:spLocks noGrp="1"/>
          </p:cNvSpPr>
          <p:nvPr>
            <p:ph sz="half" idx="2"/>
          </p:nvPr>
        </p:nvSpPr>
        <p:spPr/>
        <p:txBody>
          <a:bodyPr>
            <a:normAutofit fontScale="92500"/>
          </a:bodyPr>
          <a:lstStyle/>
          <a:p>
            <a:r>
              <a:rPr lang="en-GB" dirty="0" smtClean="0"/>
              <a:t>TP:  Where is the setting/s?</a:t>
            </a:r>
          </a:p>
          <a:p>
            <a:r>
              <a:rPr lang="en-GB" dirty="0" smtClean="0"/>
              <a:t>TP:  What can we change this to?</a:t>
            </a:r>
          </a:p>
          <a:p>
            <a:r>
              <a:rPr lang="en-GB" dirty="0" smtClean="0"/>
              <a:t>TP:  Who are our main characters?</a:t>
            </a:r>
          </a:p>
          <a:p>
            <a:r>
              <a:rPr lang="en-GB" dirty="0" smtClean="0"/>
              <a:t>TP:  Thinking of the setting, what can we change our characters to?</a:t>
            </a:r>
          </a:p>
          <a:p>
            <a:r>
              <a:rPr lang="en-GB" dirty="0" smtClean="0"/>
              <a:t>TP:  What could we change the firebird to?  Think of the setting.</a:t>
            </a:r>
          </a:p>
          <a:p>
            <a:r>
              <a:rPr lang="en-GB" dirty="0" smtClean="0"/>
              <a:t>TP:  What could we change the wolf to?  Think of the setting.</a:t>
            </a:r>
            <a:endParaRPr lang="en-GB" dirty="0"/>
          </a:p>
        </p:txBody>
      </p:sp>
    </p:spTree>
    <p:extLst>
      <p:ext uri="{BB962C8B-B14F-4D97-AF65-F5344CB8AC3E}">
        <p14:creationId xmlns:p14="http://schemas.microsoft.com/office/powerpoint/2010/main" val="563442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plan the outline of the Story ‘Firebird</a:t>
            </a:r>
            <a:r>
              <a:rPr lang="en-GB" dirty="0" smtClean="0"/>
              <a:t>’</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sz="3200" b="1" u="sng" dirty="0" smtClean="0"/>
              <a:t>ACTIVITY</a:t>
            </a:r>
          </a:p>
          <a:p>
            <a:pPr marL="0" indent="0">
              <a:buNone/>
            </a:pPr>
            <a:r>
              <a:rPr lang="en-GB" sz="3200" dirty="0" smtClean="0"/>
              <a:t>Children to plan the story of the ‘Firebird’ with certain groups making changes to certain parts of the story.</a:t>
            </a:r>
          </a:p>
          <a:p>
            <a:r>
              <a:rPr lang="en-GB" sz="3200" dirty="0"/>
              <a:t>Group A will change: Setting, characters, Firebird and main </a:t>
            </a:r>
            <a:r>
              <a:rPr lang="en-GB" sz="3200" dirty="0" smtClean="0"/>
              <a:t>animal – LW, EB, JM, SC, NP, EB, MB, CH, DW, EMA, LS, CW, AM, AB</a:t>
            </a:r>
            <a:endParaRPr lang="en-GB" sz="3200" dirty="0"/>
          </a:p>
          <a:p>
            <a:r>
              <a:rPr lang="en-GB" sz="3200" dirty="0"/>
              <a:t>Group B will change: Setting and </a:t>
            </a:r>
            <a:r>
              <a:rPr lang="en-GB" sz="3200" dirty="0" smtClean="0"/>
              <a:t>characters – CM, GS, DRL, LN, AW, LP, IB, LL, HP, EW</a:t>
            </a:r>
          </a:p>
          <a:p>
            <a:pPr marL="0" indent="0">
              <a:buNone/>
            </a:pPr>
            <a:r>
              <a:rPr lang="en-GB" sz="3200" dirty="0" smtClean="0">
                <a:solidFill>
                  <a:srgbClr val="00B0F0"/>
                </a:solidFill>
              </a:rPr>
              <a:t>Teacher – CM, LL, LP, HP, EW</a:t>
            </a:r>
            <a:endParaRPr lang="en-GB" sz="3200" dirty="0">
              <a:solidFill>
                <a:srgbClr val="00B0F0"/>
              </a:solidFill>
            </a:endParaRPr>
          </a:p>
          <a:p>
            <a:r>
              <a:rPr lang="en-GB" sz="3200" dirty="0"/>
              <a:t>Group C will rewrite the story</a:t>
            </a:r>
            <a:r>
              <a:rPr lang="en-GB" sz="3200" dirty="0" smtClean="0"/>
              <a:t>. </a:t>
            </a:r>
            <a:r>
              <a:rPr lang="en-GB" sz="3200" dirty="0" smtClean="0">
                <a:solidFill>
                  <a:srgbClr val="FF0000"/>
                </a:solidFill>
              </a:rPr>
              <a:t>JW</a:t>
            </a:r>
            <a:r>
              <a:rPr lang="en-GB" sz="3200" dirty="0" smtClean="0"/>
              <a:t>, JB, </a:t>
            </a:r>
            <a:r>
              <a:rPr lang="en-GB" sz="3200" dirty="0" smtClean="0">
                <a:solidFill>
                  <a:srgbClr val="FF0000"/>
                </a:solidFill>
              </a:rPr>
              <a:t>LT</a:t>
            </a:r>
            <a:r>
              <a:rPr lang="en-GB" sz="3200" dirty="0" smtClean="0"/>
              <a:t>, </a:t>
            </a:r>
            <a:r>
              <a:rPr lang="en-GB" sz="3200" dirty="0" smtClean="0">
                <a:solidFill>
                  <a:srgbClr val="FF0000"/>
                </a:solidFill>
              </a:rPr>
              <a:t>RA</a:t>
            </a:r>
            <a:r>
              <a:rPr lang="en-GB" sz="3200" dirty="0" smtClean="0"/>
              <a:t>, BB, </a:t>
            </a:r>
            <a:r>
              <a:rPr lang="en-GB" sz="3200" dirty="0" smtClean="0">
                <a:solidFill>
                  <a:srgbClr val="FF0000"/>
                </a:solidFill>
              </a:rPr>
              <a:t>LT</a:t>
            </a:r>
            <a:r>
              <a:rPr lang="en-GB" sz="3200" dirty="0" smtClean="0"/>
              <a:t>, RC, TH, JLJ</a:t>
            </a:r>
          </a:p>
          <a:p>
            <a:r>
              <a:rPr lang="en-GB" sz="3200" dirty="0" smtClean="0">
                <a:solidFill>
                  <a:srgbClr val="FF0000"/>
                </a:solidFill>
              </a:rPr>
              <a:t>ST: RA, LT, JW, LT</a:t>
            </a:r>
          </a:p>
          <a:p>
            <a:endParaRPr lang="en-GB" sz="3200" dirty="0"/>
          </a:p>
          <a:p>
            <a:pPr marL="0" indent="0">
              <a:buNone/>
            </a:pPr>
            <a:endParaRPr lang="en-GB" sz="3200" dirty="0"/>
          </a:p>
        </p:txBody>
      </p:sp>
    </p:spTree>
    <p:extLst>
      <p:ext uri="{BB962C8B-B14F-4D97-AF65-F5344CB8AC3E}">
        <p14:creationId xmlns:p14="http://schemas.microsoft.com/office/powerpoint/2010/main" val="4112631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be able to plan the outline of the Story ‘Firebird</a:t>
            </a:r>
            <a:r>
              <a:rPr lang="en-GB" dirty="0" smtClean="0"/>
              <a:t>’</a:t>
            </a:r>
            <a:endParaRPr lang="en-GB" dirty="0"/>
          </a:p>
        </p:txBody>
      </p:sp>
      <p:sp>
        <p:nvSpPr>
          <p:cNvPr id="3" name="Content Placeholder 2"/>
          <p:cNvSpPr>
            <a:spLocks noGrp="1"/>
          </p:cNvSpPr>
          <p:nvPr>
            <p:ph idx="1"/>
          </p:nvPr>
        </p:nvSpPr>
        <p:spPr/>
        <p:txBody>
          <a:bodyPr>
            <a:normAutofit/>
          </a:bodyPr>
          <a:lstStyle/>
          <a:p>
            <a:r>
              <a:rPr lang="en-GB" sz="3200" dirty="0" smtClean="0"/>
              <a:t>TP:  How have you changed your story?</a:t>
            </a:r>
            <a:endParaRPr lang="en-GB" sz="3200" dirty="0"/>
          </a:p>
        </p:txBody>
      </p:sp>
    </p:spTree>
    <p:extLst>
      <p:ext uri="{BB962C8B-B14F-4D97-AF65-F5344CB8AC3E}">
        <p14:creationId xmlns:p14="http://schemas.microsoft.com/office/powerpoint/2010/main" val="4198510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a:bodyPr>
          <a:lstStyle/>
          <a:p>
            <a:pPr marL="0" indent="0" algn="ctr">
              <a:lnSpc>
                <a:spcPct val="107000"/>
              </a:lnSpc>
              <a:spcAft>
                <a:spcPts val="800"/>
              </a:spcAft>
              <a:buNone/>
            </a:pPr>
            <a:r>
              <a:rPr lang="en-GB" sz="4800" dirty="0" smtClean="0">
                <a:latin typeface="Comic Sans MS" panose="030F0702030302020204" pitchFamily="66" charset="0"/>
                <a:ea typeface="Calibri" panose="020F0502020204030204" pitchFamily="34" charset="0"/>
                <a:cs typeface="Times New Roman" panose="02020603050405020304" pitchFamily="18" charset="0"/>
              </a:rPr>
              <a:t>Parenthesis</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3200" dirty="0">
                <a:latin typeface="Comic Sans MS" panose="030F0702030302020204" pitchFamily="66" charset="0"/>
                <a:ea typeface="Calibri" panose="020F0502020204030204" pitchFamily="34" charset="0"/>
                <a:cs typeface="Times New Roman" panose="02020603050405020304" pitchFamily="18" charset="0"/>
              </a:rPr>
              <a:t>Means adding extra information in a sentence.  We can use the comma, </a:t>
            </a: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brackets or dashes </a:t>
            </a:r>
            <a:r>
              <a:rPr lang="en-GB" sz="3200" dirty="0">
                <a:latin typeface="Comic Sans MS" panose="030F0702030302020204" pitchFamily="66" charset="0"/>
                <a:ea typeface="Calibri" panose="020F0502020204030204" pitchFamily="34" charset="0"/>
                <a:cs typeface="Times New Roman" panose="02020603050405020304" pitchFamily="18" charset="0"/>
              </a:rPr>
              <a:t>to do </a:t>
            </a:r>
            <a:r>
              <a:rPr lang="en-GB" sz="3200" dirty="0" smtClean="0">
                <a:latin typeface="Comic Sans MS" panose="030F0702030302020204" pitchFamily="66" charset="0"/>
                <a:ea typeface="Calibri" panose="020F0502020204030204" pitchFamily="34" charset="0"/>
                <a:cs typeface="Times New Roman" panose="02020603050405020304" pitchFamily="18" charset="0"/>
              </a:rPr>
              <a:t>this.</a:t>
            </a:r>
          </a:p>
          <a:p>
            <a:pPr marL="0" indent="0" algn="ctr">
              <a:lnSpc>
                <a:spcPct val="107000"/>
              </a:lnSpc>
              <a:spcAft>
                <a:spcPts val="800"/>
              </a:spcAft>
              <a:buNone/>
            </a:pPr>
            <a:endParaRPr lang="en-GB" sz="800" dirty="0" smtClean="0">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3422881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a:bodyPr>
          <a:lstStyle/>
          <a:p>
            <a:pPr marL="0" indent="0" algn="ctr">
              <a:lnSpc>
                <a:spcPct val="107000"/>
              </a:lnSpc>
              <a:spcAft>
                <a:spcPts val="800"/>
              </a:spcAft>
              <a:buNone/>
            </a:pPr>
            <a:r>
              <a:rPr lang="en-GB" sz="4800" dirty="0">
                <a:latin typeface="Comic Sans MS" panose="030F0702030302020204" pitchFamily="66" charset="0"/>
                <a:ea typeface="Calibri" panose="020F0502020204030204" pitchFamily="34" charset="0"/>
                <a:cs typeface="Times New Roman" panose="02020603050405020304" pitchFamily="18" charset="0"/>
              </a:rPr>
              <a:t>Dashes</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A pair of dashes can also separate extra information in a sentence</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Mason – the builder – arrived before Nathan.</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11304656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TP:  Discuss what extra information – parenthesis – could go into these sentences.</a:t>
            </a:r>
          </a:p>
          <a:p>
            <a:endParaRPr lang="en-GB" sz="3200" dirty="0"/>
          </a:p>
          <a:p>
            <a:r>
              <a:rPr lang="en-GB" sz="3200" dirty="0" err="1" smtClean="0"/>
              <a:t>Dimitry</a:t>
            </a:r>
            <a:r>
              <a:rPr lang="en-GB" sz="3200" dirty="0" smtClean="0"/>
              <a:t> -                        - was quick to jump at a change like this.</a:t>
            </a:r>
          </a:p>
          <a:p>
            <a:r>
              <a:rPr lang="en-GB" sz="3200" dirty="0" err="1" smtClean="0"/>
              <a:t>Vasily</a:t>
            </a:r>
            <a:r>
              <a:rPr lang="en-GB" sz="3200" dirty="0" smtClean="0"/>
              <a:t> -                 - was next to keep watch for the thief in the garden.</a:t>
            </a:r>
          </a:p>
          <a:p>
            <a:r>
              <a:rPr lang="en-GB" sz="3200" dirty="0" smtClean="0"/>
              <a:t>Ivan -                    - was told he was too young to keep watch in the garden.</a:t>
            </a:r>
            <a:endParaRPr lang="en-GB" sz="3200" dirty="0"/>
          </a:p>
        </p:txBody>
      </p:sp>
    </p:spTree>
    <p:extLst>
      <p:ext uri="{BB962C8B-B14F-4D97-AF65-F5344CB8AC3E}">
        <p14:creationId xmlns:p14="http://schemas.microsoft.com/office/powerpoint/2010/main" val="3983747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Write the extra information – parenthesis – could go into these sentences.</a:t>
            </a:r>
          </a:p>
          <a:p>
            <a:endParaRPr lang="en-GB" sz="3200" dirty="0"/>
          </a:p>
          <a:p>
            <a:r>
              <a:rPr lang="en-GB" sz="3200" dirty="0" err="1" smtClean="0"/>
              <a:t>Dimitry</a:t>
            </a:r>
            <a:r>
              <a:rPr lang="en-GB" sz="3200" dirty="0" smtClean="0"/>
              <a:t> -                        - was quick to jump at a change like this.</a:t>
            </a:r>
          </a:p>
          <a:p>
            <a:r>
              <a:rPr lang="en-GB" sz="3200" dirty="0" err="1" smtClean="0"/>
              <a:t>Vasily</a:t>
            </a:r>
            <a:r>
              <a:rPr lang="en-GB" sz="3200" dirty="0" smtClean="0"/>
              <a:t> -                 - was next to keep watch for the thief in the garden.</a:t>
            </a:r>
          </a:p>
          <a:p>
            <a:r>
              <a:rPr lang="en-GB" sz="3200" dirty="0" smtClean="0"/>
              <a:t>Ivan -                    - was told he was too young to keep watch in the garden.</a:t>
            </a:r>
            <a:endParaRPr lang="en-GB" sz="3200" dirty="0"/>
          </a:p>
        </p:txBody>
      </p:sp>
    </p:spTree>
    <p:extLst>
      <p:ext uri="{BB962C8B-B14F-4D97-AF65-F5344CB8AC3E}">
        <p14:creationId xmlns:p14="http://schemas.microsoft.com/office/powerpoint/2010/main" val="13281559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dirty="0" smtClean="0"/>
              <a:t>Chapter 3 – A Star is Born </a:t>
            </a:r>
            <a:br>
              <a:rPr lang="en-GB" dirty="0" smtClean="0"/>
            </a:br>
            <a:r>
              <a:rPr lang="en-GB" dirty="0" smtClean="0"/>
              <a:t>Lesson </a:t>
            </a:r>
            <a:r>
              <a:rPr lang="en-GB" dirty="0"/>
              <a:t>9</a:t>
            </a:r>
          </a:p>
        </p:txBody>
      </p:sp>
      <p:sp>
        <p:nvSpPr>
          <p:cNvPr id="5" name="Subtitle 4"/>
          <p:cNvSpPr>
            <a:spLocks noGrp="1"/>
          </p:cNvSpPr>
          <p:nvPr>
            <p:ph type="subTitle" idx="1"/>
          </p:nvPr>
        </p:nvSpPr>
        <p:spPr>
          <a:xfrm>
            <a:off x="1524000" y="3632518"/>
            <a:ext cx="9144000" cy="1655762"/>
          </a:xfrm>
        </p:spPr>
        <p:txBody>
          <a:bodyPr>
            <a:normAutofit/>
          </a:bodyPr>
          <a:lstStyle/>
          <a:p>
            <a:r>
              <a:rPr lang="en-GB" dirty="0" smtClean="0"/>
              <a:t>LO</a:t>
            </a:r>
            <a:r>
              <a:rPr lang="en-GB" dirty="0"/>
              <a:t>: LO: To be able retrieve and record information, identifying key details (</a:t>
            </a:r>
            <a:r>
              <a:rPr lang="en-GB" dirty="0" smtClean="0"/>
              <a:t>2b</a:t>
            </a:r>
            <a:r>
              <a:rPr lang="en-GB" dirty="0"/>
              <a:t>)</a:t>
            </a:r>
            <a:endParaRPr lang="en-GB" dirty="0" smtClean="0"/>
          </a:p>
          <a:p>
            <a:r>
              <a:rPr lang="en-GB" dirty="0" smtClean="0">
                <a:solidFill>
                  <a:srgbClr val="FF0000"/>
                </a:solidFill>
              </a:rPr>
              <a:t>What does mortal/immortal mean?</a:t>
            </a:r>
            <a:endParaRPr lang="en-GB" dirty="0"/>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1475015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dirty="0" smtClean="0"/>
              <a:t>Chapter 3 – A Star is Born </a:t>
            </a:r>
            <a:br>
              <a:rPr lang="en-GB" dirty="0" smtClean="0"/>
            </a:br>
            <a:r>
              <a:rPr lang="en-GB" dirty="0" smtClean="0"/>
              <a:t>Lesson </a:t>
            </a:r>
            <a:r>
              <a:rPr lang="en-GB" dirty="0"/>
              <a:t>9</a:t>
            </a:r>
          </a:p>
        </p:txBody>
      </p:sp>
      <p:sp>
        <p:nvSpPr>
          <p:cNvPr id="5" name="Subtitle 4"/>
          <p:cNvSpPr>
            <a:spLocks noGrp="1"/>
          </p:cNvSpPr>
          <p:nvPr>
            <p:ph type="subTitle" idx="1"/>
          </p:nvPr>
        </p:nvSpPr>
        <p:spPr>
          <a:xfrm>
            <a:off x="1524000" y="3632518"/>
            <a:ext cx="9144000" cy="1655762"/>
          </a:xfrm>
        </p:spPr>
        <p:txBody>
          <a:bodyPr>
            <a:normAutofit fontScale="92500" lnSpcReduction="10000"/>
          </a:bodyPr>
          <a:lstStyle/>
          <a:p>
            <a:r>
              <a:rPr lang="en-GB" dirty="0" smtClean="0"/>
              <a:t>LO</a:t>
            </a:r>
            <a:r>
              <a:rPr lang="en-GB" dirty="0"/>
              <a:t>: To be able retrieve and record information, identifying key details (</a:t>
            </a:r>
            <a:r>
              <a:rPr lang="en-GB" dirty="0" smtClean="0"/>
              <a:t>2b</a:t>
            </a:r>
            <a:r>
              <a:rPr lang="en-GB" dirty="0"/>
              <a:t>)</a:t>
            </a:r>
            <a:endParaRPr lang="en-GB" dirty="0" smtClean="0"/>
          </a:p>
          <a:p>
            <a:r>
              <a:rPr lang="en-GB" dirty="0" smtClean="0">
                <a:solidFill>
                  <a:srgbClr val="FF0000"/>
                </a:solidFill>
              </a:rPr>
              <a:t>What does mortal/immortal mean?</a:t>
            </a:r>
          </a:p>
          <a:p>
            <a:r>
              <a:rPr lang="en-GB" dirty="0">
                <a:solidFill>
                  <a:srgbClr val="FF0000"/>
                </a:solidFill>
              </a:rPr>
              <a:t>Mortal -  </a:t>
            </a:r>
            <a:r>
              <a:rPr lang="en-GB" dirty="0" smtClean="0">
                <a:solidFill>
                  <a:srgbClr val="FF0000"/>
                </a:solidFill>
              </a:rPr>
              <a:t>adj. unable </a:t>
            </a:r>
            <a:r>
              <a:rPr lang="en-GB" dirty="0">
                <a:solidFill>
                  <a:srgbClr val="FF0000"/>
                </a:solidFill>
              </a:rPr>
              <a:t>to continue living for ever; having to </a:t>
            </a:r>
            <a:r>
              <a:rPr lang="en-GB" dirty="0" smtClean="0">
                <a:solidFill>
                  <a:srgbClr val="FF0000"/>
                </a:solidFill>
              </a:rPr>
              <a:t>die</a:t>
            </a:r>
          </a:p>
          <a:p>
            <a:r>
              <a:rPr lang="en-GB" dirty="0">
                <a:solidFill>
                  <a:srgbClr val="FF0000"/>
                </a:solidFill>
              </a:rPr>
              <a:t>Immortal – adj. living or lasting for ever</a:t>
            </a:r>
            <a:endParaRPr lang="en-GB" dirty="0"/>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4858059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Background Information</a:t>
            </a:r>
            <a:endParaRPr lang="en-GB" dirty="0"/>
          </a:p>
        </p:txBody>
      </p:sp>
      <p:sp>
        <p:nvSpPr>
          <p:cNvPr id="4" name="Content Placeholder 3"/>
          <p:cNvSpPr>
            <a:spLocks noGrp="1"/>
          </p:cNvSpPr>
          <p:nvPr>
            <p:ph sz="half" idx="1"/>
          </p:nvPr>
        </p:nvSpPr>
        <p:spPr/>
        <p:txBody>
          <a:bodyPr>
            <a:normAutofit fontScale="55000" lnSpcReduction="20000"/>
          </a:bodyPr>
          <a:lstStyle/>
          <a:p>
            <a:r>
              <a:rPr lang="en-GB" dirty="0" smtClean="0"/>
              <a:t>Virgo</a:t>
            </a:r>
            <a:endParaRPr lang="en-GB" dirty="0"/>
          </a:p>
        </p:txBody>
      </p:sp>
      <p:sp>
        <p:nvSpPr>
          <p:cNvPr id="5" name="Content Placeholder 4"/>
          <p:cNvSpPr>
            <a:spLocks noGrp="1"/>
          </p:cNvSpPr>
          <p:nvPr>
            <p:ph sz="half" idx="2"/>
          </p:nvPr>
        </p:nvSpPr>
        <p:spPr/>
        <p:txBody>
          <a:bodyPr>
            <a:normAutofit fontScale="55000" lnSpcReduction="20000"/>
          </a:bodyPr>
          <a:lstStyle/>
          <a:p>
            <a:r>
              <a:rPr lang="en-GB" dirty="0" smtClean="0"/>
              <a:t>Date of Birth: August 23 - September 22</a:t>
            </a:r>
          </a:p>
          <a:p>
            <a:r>
              <a:rPr lang="en-GB" dirty="0" smtClean="0"/>
              <a:t>Strength: helping, elegant, perfectionist, modest, practical, clearheaded</a:t>
            </a:r>
          </a:p>
          <a:p>
            <a:r>
              <a:rPr lang="en-GB" dirty="0" smtClean="0"/>
              <a:t>Weakness: picky, nosey, tortuous, confining</a:t>
            </a:r>
          </a:p>
          <a:p>
            <a:r>
              <a:rPr lang="en-GB" dirty="0" smtClean="0"/>
              <a:t>Symbol: Virgin maiden</a:t>
            </a:r>
          </a:p>
          <a:p>
            <a:r>
              <a:rPr lang="en-GB" dirty="0" smtClean="0"/>
              <a:t>Element: Earth</a:t>
            </a:r>
          </a:p>
          <a:p>
            <a:r>
              <a:rPr lang="en-GB" dirty="0" smtClean="0"/>
              <a:t>Sign Ruler: Mercury</a:t>
            </a:r>
          </a:p>
          <a:p>
            <a:r>
              <a:rPr lang="en-GB" dirty="0" smtClean="0"/>
              <a:t>Lucky </a:t>
            </a:r>
            <a:r>
              <a:rPr lang="en-GB" dirty="0" err="1" smtClean="0"/>
              <a:t>Color</a:t>
            </a:r>
            <a:r>
              <a:rPr lang="en-GB" dirty="0" smtClean="0"/>
              <a:t>: </a:t>
            </a:r>
            <a:r>
              <a:rPr lang="en-GB" dirty="0" err="1" smtClean="0"/>
              <a:t>Gray</a:t>
            </a:r>
            <a:endParaRPr lang="en-GB" dirty="0" smtClean="0"/>
          </a:p>
          <a:p>
            <a:r>
              <a:rPr lang="en-GB" dirty="0" smtClean="0"/>
              <a:t>Lucky Number: 7</a:t>
            </a:r>
          </a:p>
          <a:p>
            <a:r>
              <a:rPr lang="en-GB" dirty="0" err="1" smtClean="0"/>
              <a:t>Jewelry</a:t>
            </a:r>
            <a:r>
              <a:rPr lang="en-GB" dirty="0" smtClean="0"/>
              <a:t>: Sapphire, Amber</a:t>
            </a:r>
          </a:p>
          <a:p>
            <a:r>
              <a:rPr lang="en-GB" dirty="0" smtClean="0"/>
              <a:t>Best Match: Sagittarius, Taurus and Gemini</a:t>
            </a:r>
          </a:p>
          <a:p>
            <a:r>
              <a:rPr lang="en-GB" dirty="0" smtClean="0"/>
              <a:t>Celebrities: Warren Buffett, Kobe Bryant, Michael Jackson, Rebecca De </a:t>
            </a:r>
            <a:r>
              <a:rPr lang="en-GB" dirty="0" err="1" smtClean="0"/>
              <a:t>Mornay</a:t>
            </a:r>
            <a:r>
              <a:rPr lang="en-GB" dirty="0" smtClean="0"/>
              <a:t>, Richard Gere</a:t>
            </a:r>
          </a:p>
          <a:p>
            <a:r>
              <a:rPr lang="en-GB" dirty="0" smtClean="0"/>
              <a:t>See Also: Virgo Horoscope in 2020 </a:t>
            </a:r>
          </a:p>
          <a:p>
            <a:r>
              <a:rPr lang="en-GB" dirty="0" smtClean="0"/>
              <a:t>Chinese zodiac twins: Rooster</a:t>
            </a:r>
            <a:endParaRPr lang="en-GB" dirty="0"/>
          </a:p>
        </p:txBody>
      </p:sp>
      <p:pic>
        <p:nvPicPr>
          <p:cNvPr id="3" name="Picture 2"/>
          <p:cNvPicPr>
            <a:picLocks noChangeAspect="1"/>
          </p:cNvPicPr>
          <p:nvPr/>
        </p:nvPicPr>
        <p:blipFill>
          <a:blip r:embed="rId2"/>
          <a:stretch>
            <a:fillRect/>
          </a:stretch>
        </p:blipFill>
        <p:spPr>
          <a:xfrm>
            <a:off x="1005840" y="2121059"/>
            <a:ext cx="3760470" cy="3760470"/>
          </a:xfrm>
          <a:prstGeom prst="rect">
            <a:avLst/>
          </a:prstGeom>
        </p:spPr>
      </p:pic>
    </p:spTree>
    <p:extLst>
      <p:ext uri="{BB962C8B-B14F-4D97-AF65-F5344CB8AC3E}">
        <p14:creationId xmlns:p14="http://schemas.microsoft.com/office/powerpoint/2010/main" val="1113340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retrieve and record information, identifying key details (2b</a:t>
            </a:r>
            <a:r>
              <a:rPr lang="en-GB" dirty="0" smtClean="0"/>
              <a:t>)</a:t>
            </a:r>
            <a:endParaRPr lang="en-GB" dirty="0"/>
          </a:p>
        </p:txBody>
      </p:sp>
      <p:sp>
        <p:nvSpPr>
          <p:cNvPr id="3" name="Content Placeholder 2"/>
          <p:cNvSpPr>
            <a:spLocks noGrp="1"/>
          </p:cNvSpPr>
          <p:nvPr>
            <p:ph idx="1"/>
          </p:nvPr>
        </p:nvSpPr>
        <p:spPr/>
        <p:txBody>
          <a:bodyPr>
            <a:normAutofit fontScale="62500" lnSpcReduction="20000"/>
          </a:bodyPr>
          <a:lstStyle/>
          <a:p>
            <a:r>
              <a:rPr lang="en-GB" sz="3200" dirty="0" smtClean="0"/>
              <a:t>Read to end of Page 21 to end of P12 Page 21</a:t>
            </a:r>
          </a:p>
          <a:p>
            <a:r>
              <a:rPr lang="en-GB" sz="3200" dirty="0" smtClean="0"/>
              <a:t>P3 – What is the joke about the </a:t>
            </a:r>
            <a:r>
              <a:rPr lang="en-GB" sz="3200" dirty="0"/>
              <a:t>Cyclops? The Cyclops were giant; one-eyed </a:t>
            </a:r>
            <a:r>
              <a:rPr lang="en-GB" sz="3200" dirty="0" smtClean="0"/>
              <a:t>monsters</a:t>
            </a:r>
          </a:p>
          <a:p>
            <a:r>
              <a:rPr lang="en-GB" sz="3200" dirty="0" smtClean="0"/>
              <a:t>P3 – Why would </a:t>
            </a:r>
            <a:r>
              <a:rPr lang="en-GB" sz="3200" dirty="0" err="1" smtClean="0"/>
              <a:t>Dinoysus</a:t>
            </a:r>
            <a:r>
              <a:rPr lang="en-GB" sz="3200" dirty="0" smtClean="0"/>
              <a:t> need his pub licence renewing</a:t>
            </a:r>
            <a:r>
              <a:rPr lang="en-GB" sz="3200" dirty="0"/>
              <a:t>? was the ancient Greek god of wine, winemaking, grape cultivation, </a:t>
            </a:r>
            <a:endParaRPr lang="en-GB" sz="3200" dirty="0" smtClean="0"/>
          </a:p>
          <a:p>
            <a:r>
              <a:rPr lang="en-GB" sz="3200" dirty="0" smtClean="0"/>
              <a:t>P4 – Who was Zeus? </a:t>
            </a:r>
            <a:r>
              <a:rPr lang="en-GB" sz="3200" dirty="0"/>
              <a:t>Ancient Greeks - Zeus is the god of the sky in ancient Greek mythology. As the chief Greek deity, Zeus is considered the ruler, protector, and father of all gods and humans. </a:t>
            </a:r>
            <a:endParaRPr lang="en-GB" sz="3200" dirty="0" smtClean="0"/>
          </a:p>
          <a:p>
            <a:r>
              <a:rPr lang="en-GB" sz="3200" dirty="0" smtClean="0"/>
              <a:t>P5 – What is the joke about Sea Nymphs </a:t>
            </a:r>
            <a:r>
              <a:rPr lang="en-GB" sz="3200" dirty="0"/>
              <a:t>and Verruca socks? sea nymphs (female spirits of sea waters</a:t>
            </a:r>
            <a:r>
              <a:rPr lang="en-GB" sz="3200" dirty="0" smtClean="0"/>
              <a:t>)</a:t>
            </a:r>
          </a:p>
          <a:p>
            <a:r>
              <a:rPr lang="en-GB" sz="3200" dirty="0" smtClean="0"/>
              <a:t>P5 – What is the joke about Chimeras’ smoke alarms been tested regularly</a:t>
            </a:r>
            <a:r>
              <a:rPr lang="en-GB" sz="3200" dirty="0"/>
              <a:t>? The Chimera, according to Greek mythology, was a monstrous fire-breathing hybrid creature of Lycia in Asia Minor, </a:t>
            </a:r>
            <a:endParaRPr lang="en-GB" sz="3200" dirty="0" smtClean="0"/>
          </a:p>
          <a:p>
            <a:r>
              <a:rPr lang="en-GB" sz="3200" dirty="0" smtClean="0"/>
              <a:t>P6 – Why could Virgo never be wrong?  Think of her personality traits.</a:t>
            </a:r>
          </a:p>
          <a:p>
            <a:r>
              <a:rPr lang="en-GB" sz="3200" dirty="0" smtClean="0"/>
              <a:t>P11 – Why wouldn’t they let Virgo deliver the Ambrosia?</a:t>
            </a:r>
          </a:p>
          <a:p>
            <a:r>
              <a:rPr lang="en-GB" sz="3200" dirty="0" smtClean="0"/>
              <a:t>P12 – Had Virgo accepted the decision?  How do you know?</a:t>
            </a:r>
          </a:p>
          <a:p>
            <a:endParaRPr lang="en-GB" sz="3200" dirty="0" smtClean="0"/>
          </a:p>
          <a:p>
            <a:endParaRPr lang="en-GB" sz="3200" dirty="0" smtClean="0"/>
          </a:p>
          <a:p>
            <a:endParaRPr lang="en-GB" sz="3200" dirty="0" smtClean="0"/>
          </a:p>
          <a:p>
            <a:endParaRPr lang="en-GB" sz="3200" dirty="0"/>
          </a:p>
        </p:txBody>
      </p:sp>
    </p:spTree>
    <p:extLst>
      <p:ext uri="{BB962C8B-B14F-4D97-AF65-F5344CB8AC3E}">
        <p14:creationId xmlns:p14="http://schemas.microsoft.com/office/powerpoint/2010/main" val="21428725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837173"/>
            <a:ext cx="8229600" cy="706090"/>
          </a:xfrm>
        </p:spPr>
        <p:txBody>
          <a:bodyPr>
            <a:normAutofit/>
          </a:bodyPr>
          <a:lstStyle/>
          <a:p>
            <a:r>
              <a:rPr lang="en-GB" sz="3200" dirty="0"/>
              <a:t>True or False? </a:t>
            </a:r>
          </a:p>
        </p:txBody>
      </p:sp>
      <p:sp>
        <p:nvSpPr>
          <p:cNvPr id="5" name="Slide Number Placeholder 4"/>
          <p:cNvSpPr>
            <a:spLocks noGrp="1"/>
          </p:cNvSpPr>
          <p:nvPr>
            <p:ph type="sldNum" sz="quarter" idx="12"/>
          </p:nvPr>
        </p:nvSpPr>
        <p:spPr/>
        <p:txBody>
          <a:bodyPr/>
          <a:lstStyle/>
          <a:p>
            <a:fld id="{1846B546-D5AF-48F3-AE7E-6EBE9F16C366}" type="slidenum">
              <a:rPr lang="en-GB" smtClean="0"/>
              <a:pPr/>
              <a:t>32</a:t>
            </a:fld>
            <a:endParaRPr lang="en-GB"/>
          </a:p>
        </p:txBody>
      </p:sp>
      <p:graphicFrame>
        <p:nvGraphicFramePr>
          <p:cNvPr id="4" name="Content Placeholder 3"/>
          <p:cNvGraphicFramePr>
            <a:graphicFrameLocks noGrp="1"/>
          </p:cNvGraphicFramePr>
          <p:nvPr>
            <p:ph idx="1"/>
            <p:extLst/>
          </p:nvPr>
        </p:nvGraphicFramePr>
        <p:xfrm>
          <a:off x="1981200" y="1600200"/>
          <a:ext cx="8229600" cy="3122568"/>
        </p:xfrm>
        <a:graphic>
          <a:graphicData uri="http://schemas.openxmlformats.org/drawingml/2006/table">
            <a:tbl>
              <a:tblPr firstRow="1" bandRow="1">
                <a:tableStyleId>{5C22544A-7EE6-4342-B048-85BDC9FD1C3A}</a:tableStyleId>
              </a:tblPr>
              <a:tblGrid>
                <a:gridCol w="5194920">
                  <a:extLst>
                    <a:ext uri="{9D8B030D-6E8A-4147-A177-3AD203B41FA5}">
                      <a16:colId xmlns:a16="http://schemas.microsoft.com/office/drawing/2014/main" val="4013275995"/>
                    </a:ext>
                  </a:extLst>
                </a:gridCol>
                <a:gridCol w="3034680">
                  <a:extLst>
                    <a:ext uri="{9D8B030D-6E8A-4147-A177-3AD203B41FA5}">
                      <a16:colId xmlns:a16="http://schemas.microsoft.com/office/drawing/2014/main" val="263945131"/>
                    </a:ext>
                  </a:extLst>
                </a:gridCol>
              </a:tblGrid>
              <a:tr h="460648">
                <a:tc>
                  <a:txBody>
                    <a:bodyPr/>
                    <a:lstStyle/>
                    <a:p>
                      <a:r>
                        <a:rPr lang="en-GB" dirty="0"/>
                        <a:t>The Council discussed prisoner 24.</a:t>
                      </a:r>
                      <a:r>
                        <a:rPr lang="en-GB" baseline="0" dirty="0"/>
                        <a:t> p19</a:t>
                      </a:r>
                      <a:endParaRPr lang="en-GB" dirty="0"/>
                    </a:p>
                  </a:txBody>
                  <a:tcPr/>
                </a:tc>
                <a:tc>
                  <a:txBody>
                    <a:bodyPr/>
                    <a:lstStyle/>
                    <a:p>
                      <a:endParaRPr lang="en-GB"/>
                    </a:p>
                  </a:txBody>
                  <a:tcPr/>
                </a:tc>
                <a:extLst>
                  <a:ext uri="{0D108BD9-81ED-4DB2-BD59-A6C34878D82A}">
                    <a16:rowId xmlns:a16="http://schemas.microsoft.com/office/drawing/2014/main" val="3282559251"/>
                  </a:ext>
                </a:extLst>
              </a:tr>
              <a:tr h="370840">
                <a:tc>
                  <a:txBody>
                    <a:bodyPr/>
                    <a:lstStyle/>
                    <a:p>
                      <a:r>
                        <a:rPr lang="en-GB"/>
                        <a:t>The Cyclops were entitled to half price glasses p17</a:t>
                      </a:r>
                    </a:p>
                  </a:txBody>
                  <a:tcPr/>
                </a:tc>
                <a:tc>
                  <a:txBody>
                    <a:bodyPr/>
                    <a:lstStyle/>
                    <a:p>
                      <a:endParaRPr lang="en-GB"/>
                    </a:p>
                  </a:txBody>
                  <a:tcPr/>
                </a:tc>
                <a:extLst>
                  <a:ext uri="{0D108BD9-81ED-4DB2-BD59-A6C34878D82A}">
                    <a16:rowId xmlns:a16="http://schemas.microsoft.com/office/drawing/2014/main" val="2079295742"/>
                  </a:ext>
                </a:extLst>
              </a:tr>
              <a:tr h="370840">
                <a:tc>
                  <a:txBody>
                    <a:bodyPr/>
                    <a:lstStyle/>
                    <a:p>
                      <a:r>
                        <a:rPr lang="en-GB"/>
                        <a:t>Capricorn visited the prisoner during the Norman</a:t>
                      </a:r>
                      <a:r>
                        <a:rPr lang="en-GB" baseline="0"/>
                        <a:t> Conquest p21</a:t>
                      </a:r>
                      <a:endParaRPr lang="en-GB"/>
                    </a:p>
                  </a:txBody>
                  <a:tcPr/>
                </a:tc>
                <a:tc>
                  <a:txBody>
                    <a:bodyPr/>
                    <a:lstStyle/>
                    <a:p>
                      <a:endParaRPr lang="en-GB"/>
                    </a:p>
                  </a:txBody>
                  <a:tcPr/>
                </a:tc>
                <a:extLst>
                  <a:ext uri="{0D108BD9-81ED-4DB2-BD59-A6C34878D82A}">
                    <a16:rowId xmlns:a16="http://schemas.microsoft.com/office/drawing/2014/main" val="4240648899"/>
                  </a:ext>
                </a:extLst>
              </a:tr>
              <a:tr h="370840">
                <a:tc>
                  <a:txBody>
                    <a:bodyPr/>
                    <a:lstStyle/>
                    <a:p>
                      <a:r>
                        <a:rPr lang="en-GB"/>
                        <a:t>Virgo fell asleep during the Zodiac council meeting p16</a:t>
                      </a:r>
                    </a:p>
                  </a:txBody>
                  <a:tcPr/>
                </a:tc>
                <a:tc>
                  <a:txBody>
                    <a:bodyPr/>
                    <a:lstStyle/>
                    <a:p>
                      <a:endParaRPr lang="en-GB"/>
                    </a:p>
                  </a:txBody>
                  <a:tcPr/>
                </a:tc>
                <a:extLst>
                  <a:ext uri="{0D108BD9-81ED-4DB2-BD59-A6C34878D82A}">
                    <a16:rowId xmlns:a16="http://schemas.microsoft.com/office/drawing/2014/main" val="2353796028"/>
                  </a:ext>
                </a:extLst>
              </a:tr>
              <a:tr h="370840">
                <a:tc>
                  <a:txBody>
                    <a:bodyPr/>
                    <a:lstStyle/>
                    <a:p>
                      <a:r>
                        <a:rPr lang="en-GB"/>
                        <a:t>Zeus and the other Olympians have retired p17</a:t>
                      </a:r>
                    </a:p>
                  </a:txBody>
                  <a:tcPr/>
                </a:tc>
                <a:tc>
                  <a:txBody>
                    <a:bodyPr/>
                    <a:lstStyle/>
                    <a:p>
                      <a:endParaRPr lang="en-GB"/>
                    </a:p>
                  </a:txBody>
                  <a:tcPr/>
                </a:tc>
                <a:extLst>
                  <a:ext uri="{0D108BD9-81ED-4DB2-BD59-A6C34878D82A}">
                    <a16:rowId xmlns:a16="http://schemas.microsoft.com/office/drawing/2014/main" val="2479405363"/>
                  </a:ext>
                </a:extLst>
              </a:tr>
              <a:tr h="370840">
                <a:tc>
                  <a:txBody>
                    <a:bodyPr/>
                    <a:lstStyle/>
                    <a:p>
                      <a:r>
                        <a:rPr lang="en-GB"/>
                        <a:t>Someone needed to take a golden flask of ambrosia to the prisoner p19</a:t>
                      </a:r>
                    </a:p>
                  </a:txBody>
                  <a:tcPr/>
                </a:tc>
                <a:tc>
                  <a:txBody>
                    <a:bodyPr/>
                    <a:lstStyle/>
                    <a:p>
                      <a:endParaRPr lang="en-GB" dirty="0"/>
                    </a:p>
                  </a:txBody>
                  <a:tcPr/>
                </a:tc>
                <a:extLst>
                  <a:ext uri="{0D108BD9-81ED-4DB2-BD59-A6C34878D82A}">
                    <a16:rowId xmlns:a16="http://schemas.microsoft.com/office/drawing/2014/main" val="572613062"/>
                  </a:ext>
                </a:extLst>
              </a:tr>
            </a:tbl>
          </a:graphicData>
        </a:graphic>
      </p:graphicFrame>
      <p:sp>
        <p:nvSpPr>
          <p:cNvPr id="9" name="TextBox 8"/>
          <p:cNvSpPr txBox="1"/>
          <p:nvPr/>
        </p:nvSpPr>
        <p:spPr>
          <a:xfrm>
            <a:off x="2207568" y="5157192"/>
            <a:ext cx="6840760" cy="923330"/>
          </a:xfrm>
          <a:prstGeom prst="rect">
            <a:avLst/>
          </a:prstGeom>
          <a:noFill/>
        </p:spPr>
        <p:txBody>
          <a:bodyPr wrap="square" rtlCol="0">
            <a:spAutoFit/>
          </a:bodyPr>
          <a:lstStyle/>
          <a:p>
            <a:r>
              <a:rPr lang="en-GB" b="1" u="sng"/>
              <a:t>Challenge</a:t>
            </a:r>
          </a:p>
          <a:p>
            <a:endParaRPr lang="en-GB"/>
          </a:p>
          <a:p>
            <a:r>
              <a:rPr lang="en-GB"/>
              <a:t>Can you explain why some of these statements are incorrect? </a:t>
            </a:r>
          </a:p>
        </p:txBody>
      </p:sp>
      <p:sp>
        <p:nvSpPr>
          <p:cNvPr id="10" name="TextBox 9"/>
          <p:cNvSpPr txBox="1"/>
          <p:nvPr/>
        </p:nvSpPr>
        <p:spPr>
          <a:xfrm>
            <a:off x="8904312" y="5301208"/>
            <a:ext cx="720080" cy="369332"/>
          </a:xfrm>
          <a:prstGeom prst="rect">
            <a:avLst/>
          </a:prstGeom>
          <a:noFill/>
        </p:spPr>
        <p:txBody>
          <a:bodyPr wrap="square" rtlCol="0">
            <a:spAutoFit/>
          </a:bodyPr>
          <a:lstStyle/>
          <a:p>
            <a:r>
              <a:rPr lang="en-GB"/>
              <a:t>2b</a:t>
            </a:r>
          </a:p>
        </p:txBody>
      </p:sp>
      <p:sp>
        <p:nvSpPr>
          <p:cNvPr id="6" name="TextBox 5"/>
          <p:cNvSpPr txBox="1"/>
          <p:nvPr/>
        </p:nvSpPr>
        <p:spPr>
          <a:xfrm>
            <a:off x="1562100" y="39383"/>
            <a:ext cx="9067800" cy="954107"/>
          </a:xfrm>
          <a:prstGeom prst="rect">
            <a:avLst/>
          </a:prstGeom>
          <a:noFill/>
        </p:spPr>
        <p:txBody>
          <a:bodyPr wrap="square" rtlCol="0">
            <a:spAutoFit/>
          </a:bodyPr>
          <a:lstStyle/>
          <a:p>
            <a:r>
              <a:rPr lang="en-GB" sz="2800" dirty="0">
                <a:latin typeface="Comic Sans MS" panose="030F0702030302020204" pitchFamily="66" charset="0"/>
              </a:rPr>
              <a:t>LO: To be able retrieve and record information, identifying key details (2b)</a:t>
            </a:r>
          </a:p>
        </p:txBody>
      </p:sp>
    </p:spTree>
    <p:extLst>
      <p:ext uri="{BB962C8B-B14F-4D97-AF65-F5344CB8AC3E}">
        <p14:creationId xmlns:p14="http://schemas.microsoft.com/office/powerpoint/2010/main" val="37598137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8375886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5</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4402642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Story</a:t>
            </a:r>
            <a:endParaRPr lang="en-GB" dirty="0"/>
          </a:p>
        </p:txBody>
      </p:sp>
      <p:sp>
        <p:nvSpPr>
          <p:cNvPr id="3" name="Content Placeholder 2"/>
          <p:cNvSpPr>
            <a:spLocks noGrp="1"/>
          </p:cNvSpPr>
          <p:nvPr>
            <p:ph idx="1"/>
          </p:nvPr>
        </p:nvSpPr>
        <p:spPr/>
        <p:txBody>
          <a:bodyPr>
            <a:normAutofit/>
          </a:bodyPr>
          <a:lstStyle/>
          <a:p>
            <a:r>
              <a:rPr lang="en-GB" sz="3200" dirty="0" smtClean="0"/>
              <a:t>Read a Traditional Tale</a:t>
            </a:r>
            <a:endParaRPr lang="en-GB" sz="3200" dirty="0"/>
          </a:p>
        </p:txBody>
      </p:sp>
    </p:spTree>
    <p:extLst>
      <p:ext uri="{BB962C8B-B14F-4D97-AF65-F5344CB8AC3E}">
        <p14:creationId xmlns:p14="http://schemas.microsoft.com/office/powerpoint/2010/main" val="35476968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Handwriting</a:t>
            </a:r>
            <a:endParaRPr lang="en-GB" dirty="0"/>
          </a:p>
        </p:txBody>
      </p:sp>
      <p:sp>
        <p:nvSpPr>
          <p:cNvPr id="3" name="Content Placeholder 2"/>
          <p:cNvSpPr>
            <a:spLocks noGrp="1"/>
          </p:cNvSpPr>
          <p:nvPr>
            <p:ph idx="1"/>
          </p:nvPr>
        </p:nvSpPr>
        <p:spPr/>
        <p:txBody>
          <a:bodyPr>
            <a:normAutofit/>
          </a:bodyPr>
          <a:lstStyle/>
          <a:p>
            <a:r>
              <a:rPr lang="en-GB" sz="3200" dirty="0" smtClean="0"/>
              <a:t>Analyse</a:t>
            </a:r>
          </a:p>
          <a:p>
            <a:r>
              <a:rPr lang="en-GB" sz="3200" dirty="0" smtClean="0"/>
              <a:t>Analysis</a:t>
            </a:r>
          </a:p>
          <a:p>
            <a:r>
              <a:rPr lang="en-GB" sz="3200" dirty="0" smtClean="0"/>
              <a:t>Through</a:t>
            </a:r>
          </a:p>
          <a:p>
            <a:r>
              <a:rPr lang="en-GB" sz="3200" dirty="0" smtClean="0"/>
              <a:t>various</a:t>
            </a:r>
            <a:endParaRPr lang="en-GB" sz="3200" dirty="0"/>
          </a:p>
        </p:txBody>
      </p:sp>
    </p:spTree>
    <p:extLst>
      <p:ext uri="{BB962C8B-B14F-4D97-AF65-F5344CB8AC3E}">
        <p14:creationId xmlns:p14="http://schemas.microsoft.com/office/powerpoint/2010/main" val="29375132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2964873" y="423348"/>
            <a:ext cx="7934960" cy="4077208"/>
          </a:xfrm>
          <a:prstGeom prst="cloudCallout">
            <a:avLst>
              <a:gd name="adj1" fmla="val -41366"/>
              <a:gd name="adj2" fmla="val 5393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archaic</a:t>
            </a:r>
            <a:endParaRPr lang="en-US" sz="8200" dirty="0">
              <a:solidFill>
                <a:schemeClr val="tx1"/>
              </a:solidFill>
              <a:cs typeface="Calibri"/>
            </a:endParaRPr>
          </a:p>
        </p:txBody>
      </p:sp>
    </p:spTree>
    <p:extLst>
      <p:ext uri="{BB962C8B-B14F-4D97-AF65-F5344CB8AC3E}">
        <p14:creationId xmlns:p14="http://schemas.microsoft.com/office/powerpoint/2010/main" val="290540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archaic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“Try again,” said Virgo impatiently.  “This is so </a:t>
            </a:r>
            <a:r>
              <a:rPr lang="en-US" sz="6000" dirty="0" smtClean="0">
                <a:solidFill>
                  <a:srgbClr val="FF0000"/>
                </a:solidFill>
                <a:cs typeface="Calibri"/>
              </a:rPr>
              <a:t>archaic</a:t>
            </a:r>
            <a:r>
              <a:rPr lang="en-US" sz="6000" dirty="0" smtClean="0">
                <a:cs typeface="Calibri"/>
              </a:rPr>
              <a:t>.”</a:t>
            </a:r>
            <a:endParaRPr lang="en-US" sz="6000" dirty="0">
              <a:solidFill>
                <a:srgbClr val="FF0000"/>
              </a:solidFill>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310407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archaic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44172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smtClean="0">
                <a:cs typeface="Calibri Light"/>
              </a:rPr>
              <a:t>archaic</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Adj. of or belonging to an ancient period in history</a:t>
            </a:r>
          </a:p>
          <a:p>
            <a:pPr marL="0" algn="ctr">
              <a:buNone/>
            </a:pPr>
            <a:endParaRPr lang="en-GB" sz="6000" dirty="0">
              <a:cs typeface="Calibri"/>
            </a:endParaRPr>
          </a:p>
        </p:txBody>
      </p:sp>
    </p:spTree>
    <p:extLst>
      <p:ext uri="{BB962C8B-B14F-4D97-AF65-F5344CB8AC3E}">
        <p14:creationId xmlns:p14="http://schemas.microsoft.com/office/powerpoint/2010/main" val="29951083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archaic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92500" lnSpcReduction="20000"/>
          </a:bodyPr>
          <a:lstStyle/>
          <a:p>
            <a:pPr marL="0" indent="0" algn="ctr">
              <a:buNone/>
            </a:pPr>
            <a:r>
              <a:rPr lang="en-GB" sz="4000" dirty="0">
                <a:cs typeface="Calibri"/>
              </a:rPr>
              <a:t>Because my </a:t>
            </a:r>
            <a:r>
              <a:rPr lang="en-GB" sz="4000" dirty="0">
                <a:solidFill>
                  <a:srgbClr val="FF0000"/>
                </a:solidFill>
                <a:cs typeface="Calibri"/>
              </a:rPr>
              <a:t>archaic</a:t>
            </a:r>
            <a:r>
              <a:rPr lang="en-GB" sz="4000" dirty="0">
                <a:cs typeface="Calibri"/>
              </a:rPr>
              <a:t> computer is no longer useful to me, I am </a:t>
            </a:r>
            <a:r>
              <a:rPr lang="en-GB" sz="4000" dirty="0" smtClean="0">
                <a:cs typeface="Calibri"/>
              </a:rPr>
              <a:t>giving </a:t>
            </a:r>
            <a:r>
              <a:rPr lang="en-GB" sz="4000" dirty="0">
                <a:cs typeface="Calibri"/>
              </a:rPr>
              <a:t>it away for free</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When I mentioned to my children that I still had videotapes, they were unfamiliar with the </a:t>
            </a:r>
            <a:r>
              <a:rPr lang="en-GB" sz="4000" dirty="0">
                <a:solidFill>
                  <a:srgbClr val="FF0000"/>
                </a:solidFill>
                <a:cs typeface="Calibri"/>
              </a:rPr>
              <a:t>archaic</a:t>
            </a:r>
            <a:r>
              <a:rPr lang="en-GB" sz="4000" dirty="0">
                <a:cs typeface="Calibri"/>
              </a:rPr>
              <a:t> movie format</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 </a:t>
            </a:r>
            <a:r>
              <a:rPr lang="en-GB" sz="4000" dirty="0" smtClean="0">
                <a:cs typeface="Calibri"/>
              </a:rPr>
              <a:t>In comparison </a:t>
            </a:r>
            <a:r>
              <a:rPr lang="en-GB" sz="4000" dirty="0">
                <a:cs typeface="Calibri"/>
              </a:rPr>
              <a:t>to portable laptop computers, typewriters are considered </a:t>
            </a:r>
            <a:r>
              <a:rPr lang="en-GB" sz="4000" dirty="0" smtClean="0">
                <a:solidFill>
                  <a:srgbClr val="FF0000"/>
                </a:solidFill>
                <a:cs typeface="Calibri"/>
              </a:rPr>
              <a:t>archaic</a:t>
            </a:r>
            <a:r>
              <a:rPr lang="en-GB" sz="4000" dirty="0" smtClean="0">
                <a:cs typeface="Calibri"/>
              </a:rPr>
              <a:t>.</a:t>
            </a:r>
            <a:endParaRPr lang="en-US" sz="4000" dirty="0">
              <a:cs typeface="Calibri"/>
            </a:endParaRPr>
          </a:p>
        </p:txBody>
      </p:sp>
    </p:spTree>
    <p:extLst>
      <p:ext uri="{BB962C8B-B14F-4D97-AF65-F5344CB8AC3E}">
        <p14:creationId xmlns:p14="http://schemas.microsoft.com/office/powerpoint/2010/main" val="331343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smtClean="0">
                <a:cs typeface="Calibri Light"/>
              </a:rPr>
              <a:t>archaic</a:t>
            </a:r>
            <a:endParaRPr lang="en-US" sz="6000" dirty="0">
              <a:cs typeface="Calibri Light"/>
            </a:endParaRP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archaic  </a:t>
            </a:r>
            <a:r>
              <a:rPr lang="en-US" sz="4000" dirty="0">
                <a:cs typeface="Calibri"/>
              </a:rPr>
              <a:t>if you see someone </a:t>
            </a:r>
            <a:r>
              <a:rPr lang="en-US" sz="4000" dirty="0" smtClean="0">
                <a:cs typeface="Calibri"/>
              </a:rPr>
              <a:t>or something belonging to an ancient period in History.</a:t>
            </a:r>
            <a:endParaRPr lang="en-US" sz="4000" dirty="0">
              <a:cs typeface="Calibri"/>
            </a:endParaRPr>
          </a:p>
        </p:txBody>
      </p:sp>
      <p:pic>
        <p:nvPicPr>
          <p:cNvPr id="5" name="Picture 4"/>
          <p:cNvPicPr>
            <a:picLocks noChangeAspect="1"/>
          </p:cNvPicPr>
          <p:nvPr/>
        </p:nvPicPr>
        <p:blipFill>
          <a:blip r:embed="rId2"/>
          <a:stretch>
            <a:fillRect/>
          </a:stretch>
        </p:blipFill>
        <p:spPr>
          <a:xfrm>
            <a:off x="659014" y="2970456"/>
            <a:ext cx="3020464" cy="1791801"/>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98795" y="2729257"/>
            <a:ext cx="2504902" cy="1878677"/>
          </a:xfrm>
          <a:prstGeom prst="rect">
            <a:avLst/>
          </a:prstGeom>
        </p:spPr>
      </p:pic>
      <p:pic>
        <p:nvPicPr>
          <p:cNvPr id="7" name="Picture 6"/>
          <p:cNvPicPr>
            <a:picLocks noChangeAspect="1"/>
          </p:cNvPicPr>
          <p:nvPr/>
        </p:nvPicPr>
        <p:blipFill>
          <a:blip r:embed="rId4"/>
          <a:stretch>
            <a:fillRect/>
          </a:stretch>
        </p:blipFill>
        <p:spPr>
          <a:xfrm>
            <a:off x="4705003" y="2729257"/>
            <a:ext cx="2775321" cy="2461709"/>
          </a:xfrm>
          <a:prstGeom prst="rect">
            <a:avLst/>
          </a:prstGeom>
        </p:spPr>
      </p:pic>
      <p:pic>
        <p:nvPicPr>
          <p:cNvPr id="9" name="Picture 8"/>
          <p:cNvPicPr>
            <a:picLocks noChangeAspect="1"/>
          </p:cNvPicPr>
          <p:nvPr/>
        </p:nvPicPr>
        <p:blipFill>
          <a:blip r:embed="rId5"/>
          <a:stretch>
            <a:fillRect/>
          </a:stretch>
        </p:blipFill>
        <p:spPr>
          <a:xfrm>
            <a:off x="7681317" y="4289751"/>
            <a:ext cx="1649063" cy="2392160"/>
          </a:xfrm>
          <a:prstGeom prst="rect">
            <a:avLst/>
          </a:prstGeom>
        </p:spPr>
      </p:pic>
      <p:pic>
        <p:nvPicPr>
          <p:cNvPr id="11" name="Picture 10"/>
          <p:cNvPicPr>
            <a:picLocks noChangeAspect="1"/>
          </p:cNvPicPr>
          <p:nvPr/>
        </p:nvPicPr>
        <p:blipFill>
          <a:blip r:embed="rId6"/>
          <a:stretch>
            <a:fillRect/>
          </a:stretch>
        </p:blipFill>
        <p:spPr>
          <a:xfrm>
            <a:off x="625357" y="5190966"/>
            <a:ext cx="3054121" cy="1396624"/>
          </a:xfrm>
          <a:prstGeom prst="rect">
            <a:avLst/>
          </a:prstGeom>
        </p:spPr>
      </p:pic>
      <p:pic>
        <p:nvPicPr>
          <p:cNvPr id="12" name="Picture 11"/>
          <p:cNvPicPr>
            <a:picLocks noChangeAspect="1"/>
          </p:cNvPicPr>
          <p:nvPr/>
        </p:nvPicPr>
        <p:blipFill>
          <a:blip r:embed="rId7"/>
          <a:stretch>
            <a:fillRect/>
          </a:stretch>
        </p:blipFill>
        <p:spPr>
          <a:xfrm>
            <a:off x="4507545" y="5231203"/>
            <a:ext cx="2995026" cy="1272886"/>
          </a:xfrm>
          <a:prstGeom prst="rect">
            <a:avLst/>
          </a:prstGeom>
        </p:spPr>
      </p:pic>
    </p:spTree>
    <p:extLst>
      <p:ext uri="{BB962C8B-B14F-4D97-AF65-F5344CB8AC3E}">
        <p14:creationId xmlns:p14="http://schemas.microsoft.com/office/powerpoint/2010/main" val="11375139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archaic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42502388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smtClean="0">
                <a:cs typeface="Calibri Light"/>
              </a:rPr>
              <a:t>archaic</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sz="half" idx="1"/>
          </p:nvPr>
        </p:nvSpPr>
        <p:spPr/>
        <p:txBody>
          <a:bodyPr vert="horz" lIns="91440" tIns="45720" rIns="91440" bIns="45720" rtlCol="0" anchor="t">
            <a:noAutofit/>
          </a:bodyPr>
          <a:lstStyle/>
          <a:p>
            <a:pPr marL="0" algn="ctr">
              <a:buNone/>
            </a:pPr>
            <a:r>
              <a:rPr lang="en-GB" sz="6000" dirty="0" smtClean="0">
                <a:cs typeface="Calibri"/>
              </a:rPr>
              <a:t>Adj</a:t>
            </a:r>
            <a:r>
              <a:rPr lang="en-GB" sz="6000" dirty="0">
                <a:cs typeface="Calibri"/>
              </a:rPr>
              <a:t>. of or belonging to an ancient period in history</a:t>
            </a:r>
          </a:p>
          <a:p>
            <a:pPr marL="0" algn="ctr">
              <a:buNone/>
            </a:pPr>
            <a:endParaRPr lang="en-GB" sz="6000" dirty="0">
              <a:cs typeface="Calibri"/>
            </a:endParaRPr>
          </a:p>
        </p:txBody>
      </p:sp>
      <p:sp>
        <p:nvSpPr>
          <p:cNvPr id="4" name="Content Placeholder 3"/>
          <p:cNvSpPr>
            <a:spLocks noGrp="1"/>
          </p:cNvSpPr>
          <p:nvPr>
            <p:ph sz="half" idx="2"/>
          </p:nvPr>
        </p:nvSpPr>
        <p:spPr/>
        <p:txBody>
          <a:bodyPr>
            <a:normAutofit lnSpcReduction="10000"/>
          </a:bodyPr>
          <a:lstStyle/>
          <a:p>
            <a:r>
              <a:rPr lang="en-GB" dirty="0">
                <a:solidFill>
                  <a:srgbClr val="00B0F0"/>
                </a:solidFill>
              </a:rPr>
              <a:t>Because</a:t>
            </a:r>
            <a:r>
              <a:rPr lang="en-GB" dirty="0"/>
              <a:t> my </a:t>
            </a:r>
            <a:r>
              <a:rPr lang="en-GB" dirty="0">
                <a:solidFill>
                  <a:srgbClr val="FF0000"/>
                </a:solidFill>
              </a:rPr>
              <a:t>archaic</a:t>
            </a:r>
            <a:r>
              <a:rPr lang="en-GB" dirty="0"/>
              <a:t> computer is no longer useful to </a:t>
            </a:r>
            <a:r>
              <a:rPr lang="en-GB" dirty="0" smtClean="0"/>
              <a:t>me,</a:t>
            </a:r>
          </a:p>
          <a:p>
            <a:r>
              <a:rPr lang="en-GB" dirty="0" smtClean="0">
                <a:solidFill>
                  <a:srgbClr val="00B0F0"/>
                </a:solidFill>
              </a:rPr>
              <a:t>Since</a:t>
            </a:r>
            <a:r>
              <a:rPr lang="en-GB" dirty="0" smtClean="0"/>
              <a:t> </a:t>
            </a:r>
            <a:r>
              <a:rPr lang="en-GB" dirty="0"/>
              <a:t>my </a:t>
            </a:r>
            <a:r>
              <a:rPr lang="en-GB" dirty="0">
                <a:solidFill>
                  <a:srgbClr val="FF0000"/>
                </a:solidFill>
              </a:rPr>
              <a:t>archaic</a:t>
            </a:r>
            <a:r>
              <a:rPr lang="en-GB" dirty="0"/>
              <a:t> computer is no longer useful to </a:t>
            </a:r>
            <a:r>
              <a:rPr lang="en-GB" dirty="0" smtClean="0"/>
              <a:t>me,</a:t>
            </a:r>
          </a:p>
          <a:p>
            <a:r>
              <a:rPr lang="en-GB" dirty="0" smtClean="0">
                <a:solidFill>
                  <a:srgbClr val="00B0F0"/>
                </a:solidFill>
              </a:rPr>
              <a:t>While</a:t>
            </a:r>
            <a:r>
              <a:rPr lang="en-GB" dirty="0" smtClean="0"/>
              <a:t> my </a:t>
            </a:r>
            <a:r>
              <a:rPr lang="en-GB" dirty="0">
                <a:solidFill>
                  <a:srgbClr val="FF0000"/>
                </a:solidFill>
              </a:rPr>
              <a:t>archaic</a:t>
            </a:r>
            <a:r>
              <a:rPr lang="en-GB" dirty="0"/>
              <a:t> computer is no longer useful to </a:t>
            </a:r>
            <a:r>
              <a:rPr lang="en-GB" dirty="0" smtClean="0"/>
              <a:t>me,</a:t>
            </a:r>
          </a:p>
          <a:p>
            <a:r>
              <a:rPr lang="en-GB" dirty="0" smtClean="0">
                <a:solidFill>
                  <a:srgbClr val="00B0F0"/>
                </a:solidFill>
              </a:rPr>
              <a:t>Before</a:t>
            </a:r>
            <a:r>
              <a:rPr lang="en-GB" dirty="0" smtClean="0"/>
              <a:t> </a:t>
            </a:r>
            <a:r>
              <a:rPr lang="en-GB" dirty="0"/>
              <a:t>my </a:t>
            </a:r>
            <a:r>
              <a:rPr lang="en-GB" dirty="0">
                <a:solidFill>
                  <a:srgbClr val="FF0000"/>
                </a:solidFill>
              </a:rPr>
              <a:t>archaic</a:t>
            </a:r>
            <a:r>
              <a:rPr lang="en-GB" dirty="0"/>
              <a:t> computer is no longer useful to </a:t>
            </a:r>
            <a:r>
              <a:rPr lang="en-GB" dirty="0" smtClean="0"/>
              <a:t>me,</a:t>
            </a:r>
          </a:p>
          <a:p>
            <a:r>
              <a:rPr lang="en-GB" smtClean="0">
                <a:solidFill>
                  <a:srgbClr val="00B0F0"/>
                </a:solidFill>
                <a:cs typeface="Calibri"/>
              </a:rPr>
              <a:t>If</a:t>
            </a:r>
            <a:r>
              <a:rPr lang="en-GB" smtClean="0">
                <a:cs typeface="Calibri"/>
              </a:rPr>
              <a:t> </a:t>
            </a:r>
            <a:r>
              <a:rPr lang="en-GB" dirty="0">
                <a:cs typeface="Calibri"/>
              </a:rPr>
              <a:t>my </a:t>
            </a:r>
            <a:r>
              <a:rPr lang="en-GB" dirty="0">
                <a:solidFill>
                  <a:srgbClr val="FF0000"/>
                </a:solidFill>
                <a:cs typeface="Calibri"/>
              </a:rPr>
              <a:t>archaic</a:t>
            </a:r>
            <a:r>
              <a:rPr lang="en-GB" dirty="0">
                <a:cs typeface="Calibri"/>
              </a:rPr>
              <a:t> computer is no longer useful </a:t>
            </a:r>
            <a:r>
              <a:rPr lang="en-GB">
                <a:cs typeface="Calibri"/>
              </a:rPr>
              <a:t>to </a:t>
            </a:r>
            <a:r>
              <a:rPr lang="en-GB" smtClean="0">
                <a:cs typeface="Calibri"/>
              </a:rPr>
              <a:t>me,</a:t>
            </a:r>
            <a:endParaRPr lang="en-GB" dirty="0"/>
          </a:p>
        </p:txBody>
      </p:sp>
    </p:spTree>
    <p:extLst>
      <p:ext uri="{BB962C8B-B14F-4D97-AF65-F5344CB8AC3E}">
        <p14:creationId xmlns:p14="http://schemas.microsoft.com/office/powerpoint/2010/main" val="32337285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X Table Test</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3756335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D.T. - Lesson </a:t>
            </a:r>
            <a:r>
              <a:rPr lang="en-GB" dirty="0" smtClean="0"/>
              <a:t>4</a:t>
            </a:r>
            <a:endParaRPr lang="en-GB" dirty="0"/>
          </a:p>
        </p:txBody>
      </p:sp>
      <p:sp>
        <p:nvSpPr>
          <p:cNvPr id="5" name="Subtitle 4"/>
          <p:cNvSpPr>
            <a:spLocks noGrp="1"/>
          </p:cNvSpPr>
          <p:nvPr>
            <p:ph type="subTitle" idx="1"/>
          </p:nvPr>
        </p:nvSpPr>
        <p:spPr/>
        <p:txBody>
          <a:bodyPr/>
          <a:lstStyle/>
          <a:p>
            <a:r>
              <a:rPr lang="en-GB" dirty="0" smtClean="0"/>
              <a:t>LO: To learn about and make some national Welsh </a:t>
            </a:r>
            <a:r>
              <a:rPr lang="en-GB" dirty="0" smtClean="0"/>
              <a:t>dishes</a:t>
            </a:r>
          </a:p>
          <a:p>
            <a:r>
              <a:rPr lang="en-GB" b="1" dirty="0" smtClean="0"/>
              <a:t>This lesson is out of order.  Don’t worry.</a:t>
            </a:r>
          </a:p>
          <a:p>
            <a:r>
              <a:rPr lang="en-GB" b="1" dirty="0" smtClean="0"/>
              <a:t>Read the slides and do the activities</a:t>
            </a:r>
            <a:endParaRPr lang="en-GB" b="1" dirty="0"/>
          </a:p>
        </p:txBody>
      </p:sp>
    </p:spTree>
    <p:extLst>
      <p:ext uri="{BB962C8B-B14F-4D97-AF65-F5344CB8AC3E}">
        <p14:creationId xmlns:p14="http://schemas.microsoft.com/office/powerpoint/2010/main" val="23186915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Welsh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531505" y="1690688"/>
            <a:ext cx="9128990" cy="4807650"/>
          </a:xfrm>
          <a:prstGeom prst="rect">
            <a:avLst/>
          </a:prstGeom>
        </p:spPr>
      </p:pic>
    </p:spTree>
    <p:extLst>
      <p:ext uri="{BB962C8B-B14F-4D97-AF65-F5344CB8AC3E}">
        <p14:creationId xmlns:p14="http://schemas.microsoft.com/office/powerpoint/2010/main" val="33150534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Welsh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892084" y="1690688"/>
            <a:ext cx="9088465" cy="4885141"/>
          </a:xfrm>
          <a:prstGeom prst="rect">
            <a:avLst/>
          </a:prstGeom>
        </p:spPr>
      </p:pic>
    </p:spTree>
    <p:extLst>
      <p:ext uri="{BB962C8B-B14F-4D97-AF65-F5344CB8AC3E}">
        <p14:creationId xmlns:p14="http://schemas.microsoft.com/office/powerpoint/2010/main" val="42359858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Welsh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968286" y="1690688"/>
            <a:ext cx="8780142" cy="4916138"/>
          </a:xfrm>
          <a:prstGeom prst="rect">
            <a:avLst/>
          </a:prstGeom>
        </p:spPr>
      </p:pic>
    </p:spTree>
    <p:extLst>
      <p:ext uri="{BB962C8B-B14F-4D97-AF65-F5344CB8AC3E}">
        <p14:creationId xmlns:p14="http://schemas.microsoft.com/office/powerpoint/2010/main" val="24618473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Welsh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599550" y="1690688"/>
            <a:ext cx="8992900" cy="4869643"/>
          </a:xfrm>
          <a:prstGeom prst="rect">
            <a:avLst/>
          </a:prstGeom>
        </p:spPr>
      </p:pic>
    </p:spTree>
    <p:extLst>
      <p:ext uri="{BB962C8B-B14F-4D97-AF65-F5344CB8AC3E}">
        <p14:creationId xmlns:p14="http://schemas.microsoft.com/office/powerpoint/2010/main" val="104893141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Welsh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664405" y="1690688"/>
            <a:ext cx="8863190" cy="4885141"/>
          </a:xfrm>
          <a:prstGeom prst="rect">
            <a:avLst/>
          </a:prstGeom>
        </p:spPr>
      </p:pic>
    </p:spTree>
    <p:extLst>
      <p:ext uri="{BB962C8B-B14F-4D97-AF65-F5344CB8AC3E}">
        <p14:creationId xmlns:p14="http://schemas.microsoft.com/office/powerpoint/2010/main" val="13151445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Welsh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439354" y="1690688"/>
            <a:ext cx="9313292" cy="4869643"/>
          </a:xfrm>
          <a:prstGeom prst="rect">
            <a:avLst/>
          </a:prstGeom>
        </p:spPr>
      </p:pic>
    </p:spTree>
    <p:extLst>
      <p:ext uri="{BB962C8B-B14F-4D97-AF65-F5344CB8AC3E}">
        <p14:creationId xmlns:p14="http://schemas.microsoft.com/office/powerpoint/2010/main" val="31711243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Welsh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580827" y="1690688"/>
            <a:ext cx="9274011" cy="4869643"/>
          </a:xfrm>
          <a:prstGeom prst="rect">
            <a:avLst/>
          </a:prstGeom>
        </p:spPr>
      </p:pic>
    </p:spTree>
    <p:extLst>
      <p:ext uri="{BB962C8B-B14F-4D97-AF65-F5344CB8AC3E}">
        <p14:creationId xmlns:p14="http://schemas.microsoft.com/office/powerpoint/2010/main" val="16528600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Welsh dishes</a:t>
            </a:r>
          </a:p>
        </p:txBody>
      </p:sp>
      <p:pic>
        <p:nvPicPr>
          <p:cNvPr id="4" name="Content Placeholder 3"/>
          <p:cNvPicPr>
            <a:picLocks noGrp="1" noChangeAspect="1"/>
          </p:cNvPicPr>
          <p:nvPr>
            <p:ph idx="1"/>
          </p:nvPr>
        </p:nvPicPr>
        <p:blipFill>
          <a:blip r:embed="rId2"/>
          <a:stretch>
            <a:fillRect/>
          </a:stretch>
        </p:blipFill>
        <p:spPr>
          <a:xfrm>
            <a:off x="1875295" y="1690688"/>
            <a:ext cx="8929559" cy="5032376"/>
          </a:xfrm>
          <a:prstGeom prst="rect">
            <a:avLst/>
          </a:prstGeom>
        </p:spPr>
      </p:pic>
    </p:spTree>
    <p:extLst>
      <p:ext uri="{BB962C8B-B14F-4D97-AF65-F5344CB8AC3E}">
        <p14:creationId xmlns:p14="http://schemas.microsoft.com/office/powerpoint/2010/main" val="356881658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Welsh dishes</a:t>
            </a:r>
          </a:p>
        </p:txBody>
      </p:sp>
      <p:pic>
        <p:nvPicPr>
          <p:cNvPr id="4" name="Content Placeholder 3"/>
          <p:cNvPicPr>
            <a:picLocks noGrp="1" noChangeAspect="1"/>
          </p:cNvPicPr>
          <p:nvPr>
            <p:ph idx="1"/>
          </p:nvPr>
        </p:nvPicPr>
        <p:blipFill>
          <a:blip r:embed="rId2"/>
          <a:stretch>
            <a:fillRect/>
          </a:stretch>
        </p:blipFill>
        <p:spPr>
          <a:xfrm>
            <a:off x="1543331" y="1825625"/>
            <a:ext cx="9105338" cy="4807650"/>
          </a:xfrm>
          <a:prstGeom prst="rect">
            <a:avLst/>
          </a:prstGeom>
        </p:spPr>
      </p:pic>
    </p:spTree>
    <p:extLst>
      <p:ext uri="{BB962C8B-B14F-4D97-AF65-F5344CB8AC3E}">
        <p14:creationId xmlns:p14="http://schemas.microsoft.com/office/powerpoint/2010/main" val="30014362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Welsh dishes</a:t>
            </a:r>
          </a:p>
        </p:txBody>
      </p:sp>
      <p:pic>
        <p:nvPicPr>
          <p:cNvPr id="4" name="Content Placeholder 3"/>
          <p:cNvPicPr>
            <a:picLocks noGrp="1" noChangeAspect="1"/>
          </p:cNvPicPr>
          <p:nvPr>
            <p:ph idx="1"/>
          </p:nvPr>
        </p:nvPicPr>
        <p:blipFill>
          <a:blip r:embed="rId2"/>
          <a:stretch>
            <a:fillRect/>
          </a:stretch>
        </p:blipFill>
        <p:spPr>
          <a:xfrm>
            <a:off x="1768098" y="1690688"/>
            <a:ext cx="9099859" cy="4792151"/>
          </a:xfrm>
          <a:prstGeom prst="rect">
            <a:avLst/>
          </a:prstGeom>
        </p:spPr>
      </p:pic>
    </p:spTree>
    <p:extLst>
      <p:ext uri="{BB962C8B-B14F-4D97-AF65-F5344CB8AC3E}">
        <p14:creationId xmlns:p14="http://schemas.microsoft.com/office/powerpoint/2010/main" val="9673810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Welsh dishes</a:t>
            </a:r>
          </a:p>
        </p:txBody>
      </p:sp>
      <p:sp>
        <p:nvSpPr>
          <p:cNvPr id="5" name="Content Placeholder 4"/>
          <p:cNvSpPr>
            <a:spLocks noGrp="1"/>
          </p:cNvSpPr>
          <p:nvPr>
            <p:ph idx="1"/>
          </p:nvPr>
        </p:nvSpPr>
        <p:spPr/>
        <p:txBody>
          <a:bodyPr>
            <a:normAutofit/>
          </a:bodyPr>
          <a:lstStyle/>
          <a:p>
            <a:r>
              <a:rPr lang="en-GB" sz="3200" dirty="0" smtClean="0"/>
              <a:t>Now we are going to learn about sheep farming.</a:t>
            </a:r>
            <a:endParaRPr lang="en-GB" sz="3200" dirty="0"/>
          </a:p>
        </p:txBody>
      </p:sp>
    </p:spTree>
    <p:extLst>
      <p:ext uri="{BB962C8B-B14F-4D97-AF65-F5344CB8AC3E}">
        <p14:creationId xmlns:p14="http://schemas.microsoft.com/office/powerpoint/2010/main" val="33472397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Welsh dishes</a:t>
            </a:r>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first read the Sheep Farming Information Sheet.  Then, cut out the pictures and put them in order to show a sheep Farmer’s year.  In the space below each one, in their own words, to write a description of what is happening</a:t>
            </a:r>
            <a:r>
              <a:rPr lang="en-GB" sz="3200" dirty="0" smtClean="0"/>
              <a:t>.</a:t>
            </a:r>
          </a:p>
          <a:p>
            <a:endParaRPr lang="en-GB" sz="3200" dirty="0"/>
          </a:p>
          <a:p>
            <a:r>
              <a:rPr lang="en-GB" sz="3200" dirty="0" smtClean="0"/>
              <a:t>Childre</a:t>
            </a:r>
            <a:r>
              <a:rPr lang="en-GB" sz="3200" dirty="0" smtClean="0"/>
              <a:t>n at home you need Sheets 5 to 7 for this </a:t>
            </a:r>
            <a:r>
              <a:rPr lang="en-GB" sz="3200" dirty="0" err="1" smtClean="0"/>
              <a:t>activitiy</a:t>
            </a:r>
            <a:endParaRPr lang="en-GB" sz="3200" dirty="0" smtClean="0"/>
          </a:p>
        </p:txBody>
      </p:sp>
    </p:spTree>
    <p:extLst>
      <p:ext uri="{BB962C8B-B14F-4D97-AF65-F5344CB8AC3E}">
        <p14:creationId xmlns:p14="http://schemas.microsoft.com/office/powerpoint/2010/main" val="28588786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learn about and make some national Welsh dishes</a:t>
            </a:r>
          </a:p>
        </p:txBody>
      </p:sp>
      <p:pic>
        <p:nvPicPr>
          <p:cNvPr id="4" name="Content Placeholder 3"/>
          <p:cNvPicPr>
            <a:picLocks noGrp="1" noChangeAspect="1"/>
          </p:cNvPicPr>
          <p:nvPr>
            <p:ph idx="1"/>
          </p:nvPr>
        </p:nvPicPr>
        <p:blipFill>
          <a:blip r:embed="rId2"/>
          <a:stretch>
            <a:fillRect/>
          </a:stretch>
        </p:blipFill>
        <p:spPr>
          <a:xfrm>
            <a:off x="1528571" y="1856622"/>
            <a:ext cx="9134857" cy="4854144"/>
          </a:xfrm>
          <a:prstGeom prst="rect">
            <a:avLst/>
          </a:prstGeom>
        </p:spPr>
      </p:pic>
    </p:spTree>
    <p:extLst>
      <p:ext uri="{BB962C8B-B14F-4D97-AF65-F5344CB8AC3E}">
        <p14:creationId xmlns:p14="http://schemas.microsoft.com/office/powerpoint/2010/main" val="272883929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learn about and make some national Welsh dishes</a:t>
            </a:r>
          </a:p>
        </p:txBody>
      </p:sp>
      <p:pic>
        <p:nvPicPr>
          <p:cNvPr id="4" name="Content Placeholder 3"/>
          <p:cNvPicPr>
            <a:picLocks noGrp="1" noChangeAspect="1"/>
          </p:cNvPicPr>
          <p:nvPr>
            <p:ph idx="1"/>
          </p:nvPr>
        </p:nvPicPr>
        <p:blipFill>
          <a:blip r:embed="rId2"/>
          <a:stretch>
            <a:fillRect/>
          </a:stretch>
        </p:blipFill>
        <p:spPr>
          <a:xfrm>
            <a:off x="1549371" y="1690688"/>
            <a:ext cx="9093257" cy="4900639"/>
          </a:xfrm>
          <a:prstGeom prst="rect">
            <a:avLst/>
          </a:prstGeom>
        </p:spPr>
      </p:pic>
    </p:spTree>
    <p:extLst>
      <p:ext uri="{BB962C8B-B14F-4D97-AF65-F5344CB8AC3E}">
        <p14:creationId xmlns:p14="http://schemas.microsoft.com/office/powerpoint/2010/main" val="204833890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D.T. - Lesson </a:t>
            </a:r>
            <a:r>
              <a:rPr lang="en-GB" dirty="0" smtClean="0"/>
              <a:t>2</a:t>
            </a:r>
            <a:endParaRPr lang="en-GB" dirty="0"/>
          </a:p>
        </p:txBody>
      </p:sp>
      <p:sp>
        <p:nvSpPr>
          <p:cNvPr id="5" name="Subtitle 4"/>
          <p:cNvSpPr>
            <a:spLocks noGrp="1"/>
          </p:cNvSpPr>
          <p:nvPr>
            <p:ph type="subTitle" idx="1"/>
          </p:nvPr>
        </p:nvSpPr>
        <p:spPr/>
        <p:txBody>
          <a:bodyPr/>
          <a:lstStyle/>
          <a:p>
            <a:r>
              <a:rPr lang="en-GB" dirty="0" smtClean="0"/>
              <a:t>LO: To learn about and make some national English sweet </a:t>
            </a:r>
            <a:r>
              <a:rPr lang="en-GB" dirty="0" smtClean="0"/>
              <a:t>dishes</a:t>
            </a:r>
          </a:p>
          <a:p>
            <a:r>
              <a:rPr lang="en-GB" dirty="0" smtClean="0"/>
              <a:t>Read the slides and do the activities</a:t>
            </a:r>
            <a:endParaRPr lang="en-GB" dirty="0"/>
          </a:p>
        </p:txBody>
      </p:sp>
    </p:spTree>
    <p:extLst>
      <p:ext uri="{BB962C8B-B14F-4D97-AF65-F5344CB8AC3E}">
        <p14:creationId xmlns:p14="http://schemas.microsoft.com/office/powerpoint/2010/main" val="976403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30636" y="1825625"/>
            <a:ext cx="7730727" cy="4351338"/>
          </a:xfrm>
          <a:prstGeom prst="rect">
            <a:avLst/>
          </a:prstGeom>
        </p:spPr>
      </p:pic>
    </p:spTree>
    <p:extLst>
      <p:ext uri="{BB962C8B-B14F-4D97-AF65-F5344CB8AC3E}">
        <p14:creationId xmlns:p14="http://schemas.microsoft.com/office/powerpoint/2010/main" val="6321797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98737" y="1825625"/>
            <a:ext cx="7594525" cy="4351338"/>
          </a:xfrm>
          <a:prstGeom prst="rect">
            <a:avLst/>
          </a:prstGeom>
        </p:spPr>
      </p:pic>
    </p:spTree>
    <p:extLst>
      <p:ext uri="{BB962C8B-B14F-4D97-AF65-F5344CB8AC3E}">
        <p14:creationId xmlns:p14="http://schemas.microsoft.com/office/powerpoint/2010/main" val="14053589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889414" y="1825625"/>
            <a:ext cx="8413171" cy="4351338"/>
          </a:xfrm>
          <a:prstGeom prst="rect">
            <a:avLst/>
          </a:prstGeom>
        </p:spPr>
      </p:pic>
    </p:spTree>
    <p:extLst>
      <p:ext uri="{BB962C8B-B14F-4D97-AF65-F5344CB8AC3E}">
        <p14:creationId xmlns:p14="http://schemas.microsoft.com/office/powerpoint/2010/main" val="8235297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51325" y="1825625"/>
            <a:ext cx="7689350" cy="4351338"/>
          </a:xfrm>
          <a:prstGeom prst="rect">
            <a:avLst/>
          </a:prstGeom>
        </p:spPr>
      </p:pic>
    </p:spTree>
    <p:extLst>
      <p:ext uri="{BB962C8B-B14F-4D97-AF65-F5344CB8AC3E}">
        <p14:creationId xmlns:p14="http://schemas.microsoft.com/office/powerpoint/2010/main" val="123649890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66226" y="1825625"/>
            <a:ext cx="7659547" cy="4351338"/>
          </a:xfrm>
          <a:prstGeom prst="rect">
            <a:avLst/>
          </a:prstGeom>
        </p:spPr>
      </p:pic>
    </p:spTree>
    <p:extLst>
      <p:ext uri="{BB962C8B-B14F-4D97-AF65-F5344CB8AC3E}">
        <p14:creationId xmlns:p14="http://schemas.microsoft.com/office/powerpoint/2010/main" val="35031899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27728" y="1825625"/>
            <a:ext cx="7736544" cy="4351338"/>
          </a:xfrm>
          <a:prstGeom prst="rect">
            <a:avLst/>
          </a:prstGeom>
        </p:spPr>
      </p:pic>
    </p:spTree>
    <p:extLst>
      <p:ext uri="{BB962C8B-B14F-4D97-AF65-F5344CB8AC3E}">
        <p14:creationId xmlns:p14="http://schemas.microsoft.com/office/powerpoint/2010/main" val="20486476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38962" y="1825625"/>
            <a:ext cx="7714075" cy="4351338"/>
          </a:xfrm>
          <a:prstGeom prst="rect">
            <a:avLst/>
          </a:prstGeom>
        </p:spPr>
      </p:pic>
    </p:spTree>
    <p:extLst>
      <p:ext uri="{BB962C8B-B14F-4D97-AF65-F5344CB8AC3E}">
        <p14:creationId xmlns:p14="http://schemas.microsoft.com/office/powerpoint/2010/main" val="10725323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300544" y="1825625"/>
            <a:ext cx="7590912" cy="4351338"/>
          </a:xfrm>
          <a:prstGeom prst="rect">
            <a:avLst/>
          </a:prstGeom>
        </p:spPr>
      </p:pic>
    </p:spTree>
    <p:extLst>
      <p:ext uri="{BB962C8B-B14F-4D97-AF65-F5344CB8AC3E}">
        <p14:creationId xmlns:p14="http://schemas.microsoft.com/office/powerpoint/2010/main" val="332236958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197141" y="1825625"/>
            <a:ext cx="7797718" cy="4351338"/>
          </a:xfrm>
          <a:prstGeom prst="rect">
            <a:avLst/>
          </a:prstGeom>
        </p:spPr>
      </p:pic>
    </p:spTree>
    <p:extLst>
      <p:ext uri="{BB962C8B-B14F-4D97-AF65-F5344CB8AC3E}">
        <p14:creationId xmlns:p14="http://schemas.microsoft.com/office/powerpoint/2010/main" val="49095830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37266" y="1825625"/>
            <a:ext cx="7717467" cy="4351338"/>
          </a:xfrm>
          <a:prstGeom prst="rect">
            <a:avLst/>
          </a:prstGeom>
        </p:spPr>
      </p:pic>
    </p:spTree>
    <p:extLst>
      <p:ext uri="{BB962C8B-B14F-4D97-AF65-F5344CB8AC3E}">
        <p14:creationId xmlns:p14="http://schemas.microsoft.com/office/powerpoint/2010/main" val="387463519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08453" y="1825625"/>
            <a:ext cx="7775094" cy="4351338"/>
          </a:xfrm>
          <a:prstGeom prst="rect">
            <a:avLst/>
          </a:prstGeom>
        </p:spPr>
      </p:pic>
    </p:spTree>
    <p:extLst>
      <p:ext uri="{BB962C8B-B14F-4D97-AF65-F5344CB8AC3E}">
        <p14:creationId xmlns:p14="http://schemas.microsoft.com/office/powerpoint/2010/main" val="10169695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310640" y="1825624"/>
            <a:ext cx="9555480" cy="4834255"/>
          </a:xfrm>
          <a:prstGeom prst="rect">
            <a:avLst/>
          </a:prstGeom>
        </p:spPr>
      </p:pic>
    </p:spTree>
    <p:extLst>
      <p:ext uri="{BB962C8B-B14F-4D97-AF65-F5344CB8AC3E}">
        <p14:creationId xmlns:p14="http://schemas.microsoft.com/office/powerpoint/2010/main" val="278481082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learn about and make some national English sweet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838200" y="1825625"/>
            <a:ext cx="10515600" cy="4823148"/>
          </a:xfrm>
          <a:prstGeom prst="rect">
            <a:avLst/>
          </a:prstGeom>
        </p:spPr>
      </p:pic>
    </p:spTree>
    <p:extLst>
      <p:ext uri="{BB962C8B-B14F-4D97-AF65-F5344CB8AC3E}">
        <p14:creationId xmlns:p14="http://schemas.microsoft.com/office/powerpoint/2010/main" val="403389869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sp>
        <p:nvSpPr>
          <p:cNvPr id="3" name="Content Placeholder 2"/>
          <p:cNvSpPr>
            <a:spLocks noGrp="1"/>
          </p:cNvSpPr>
          <p:nvPr>
            <p:ph idx="1"/>
          </p:nvPr>
        </p:nvSpPr>
        <p:spPr/>
        <p:txBody>
          <a:bodyPr>
            <a:normAutofit/>
          </a:bodyPr>
          <a:lstStyle/>
          <a:p>
            <a:r>
              <a:rPr lang="en-GB" sz="3200" dirty="0" smtClean="0"/>
              <a:t>Today, you are going to make the Traditional English sweet dish- Eaton Mess</a:t>
            </a:r>
            <a:endParaRPr lang="en-GB" sz="3200" dirty="0"/>
          </a:p>
        </p:txBody>
      </p:sp>
    </p:spTree>
    <p:extLst>
      <p:ext uri="{BB962C8B-B14F-4D97-AF65-F5344CB8AC3E}">
        <p14:creationId xmlns:p14="http://schemas.microsoft.com/office/powerpoint/2010/main" val="174836720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2641753" y="1825625"/>
            <a:ext cx="6908493" cy="4351338"/>
          </a:xfrm>
          <a:prstGeom prst="rect">
            <a:avLst/>
          </a:prstGeom>
        </p:spPr>
      </p:pic>
    </p:spTree>
    <p:extLst>
      <p:ext uri="{BB962C8B-B14F-4D97-AF65-F5344CB8AC3E}">
        <p14:creationId xmlns:p14="http://schemas.microsoft.com/office/powerpoint/2010/main" val="11817326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2571750" y="1839119"/>
            <a:ext cx="7048500" cy="4324350"/>
          </a:xfrm>
          <a:prstGeom prst="rect">
            <a:avLst/>
          </a:prstGeom>
        </p:spPr>
      </p:pic>
    </p:spTree>
    <p:extLst>
      <p:ext uri="{BB962C8B-B14F-4D97-AF65-F5344CB8AC3E}">
        <p14:creationId xmlns:p14="http://schemas.microsoft.com/office/powerpoint/2010/main" val="110806019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838200" y="1825624"/>
            <a:ext cx="10515600" cy="4885141"/>
          </a:xfrm>
          <a:prstGeom prst="rect">
            <a:avLst/>
          </a:prstGeom>
        </p:spPr>
      </p:pic>
    </p:spTree>
    <p:extLst>
      <p:ext uri="{BB962C8B-B14F-4D97-AF65-F5344CB8AC3E}">
        <p14:creationId xmlns:p14="http://schemas.microsoft.com/office/powerpoint/2010/main" val="866804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1177871" y="1825625"/>
            <a:ext cx="9980909" cy="4854144"/>
          </a:xfrm>
          <a:prstGeom prst="rect">
            <a:avLst/>
          </a:prstGeom>
        </p:spPr>
      </p:pic>
    </p:spTree>
    <p:extLst>
      <p:ext uri="{BB962C8B-B14F-4D97-AF65-F5344CB8AC3E}">
        <p14:creationId xmlns:p14="http://schemas.microsoft.com/office/powerpoint/2010/main" val="249164795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1193369" y="1825625"/>
            <a:ext cx="10160431" cy="4854144"/>
          </a:xfrm>
          <a:prstGeom prst="rect">
            <a:avLst/>
          </a:prstGeom>
        </p:spPr>
      </p:pic>
    </p:spTree>
    <p:extLst>
      <p:ext uri="{BB962C8B-B14F-4D97-AF65-F5344CB8AC3E}">
        <p14:creationId xmlns:p14="http://schemas.microsoft.com/office/powerpoint/2010/main" val="102318022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1069383" y="1825624"/>
            <a:ext cx="9934413" cy="5032375"/>
          </a:xfrm>
          <a:prstGeom prst="rect">
            <a:avLst/>
          </a:prstGeom>
        </p:spPr>
      </p:pic>
    </p:spTree>
    <p:extLst>
      <p:ext uri="{BB962C8B-B14F-4D97-AF65-F5344CB8AC3E}">
        <p14:creationId xmlns:p14="http://schemas.microsoft.com/office/powerpoint/2010/main" val="114415769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838200" y="1825624"/>
            <a:ext cx="10646044" cy="4885141"/>
          </a:xfrm>
          <a:prstGeom prst="rect">
            <a:avLst/>
          </a:prstGeom>
        </p:spPr>
      </p:pic>
    </p:spTree>
    <p:extLst>
      <p:ext uri="{BB962C8B-B14F-4D97-AF65-F5344CB8AC3E}">
        <p14:creationId xmlns:p14="http://schemas.microsoft.com/office/powerpoint/2010/main" val="119402567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838200" y="1825624"/>
            <a:ext cx="10515600" cy="5032375"/>
          </a:xfrm>
          <a:prstGeom prst="rect">
            <a:avLst/>
          </a:prstGeom>
        </p:spPr>
      </p:pic>
    </p:spTree>
    <p:extLst>
      <p:ext uri="{BB962C8B-B14F-4D97-AF65-F5344CB8AC3E}">
        <p14:creationId xmlns:p14="http://schemas.microsoft.com/office/powerpoint/2010/main" val="353168181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2216257" y="1956889"/>
            <a:ext cx="7980093" cy="4335422"/>
          </a:xfrm>
          <a:prstGeom prst="rect">
            <a:avLst/>
          </a:prstGeom>
        </p:spPr>
      </p:pic>
    </p:spTree>
    <p:extLst>
      <p:ext uri="{BB962C8B-B14F-4D97-AF65-F5344CB8AC3E}">
        <p14:creationId xmlns:p14="http://schemas.microsoft.com/office/powerpoint/2010/main" val="145665595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2247255" y="1690687"/>
            <a:ext cx="8084932" cy="4973583"/>
          </a:xfrm>
          <a:prstGeom prst="rect">
            <a:avLst/>
          </a:prstGeom>
        </p:spPr>
      </p:pic>
    </p:spTree>
    <p:extLst>
      <p:ext uri="{BB962C8B-B14F-4D97-AF65-F5344CB8AC3E}">
        <p14:creationId xmlns:p14="http://schemas.microsoft.com/office/powerpoint/2010/main" val="403092825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sp>
        <p:nvSpPr>
          <p:cNvPr id="3" name="Content Placeholder 2"/>
          <p:cNvSpPr>
            <a:spLocks noGrp="1"/>
          </p:cNvSpPr>
          <p:nvPr>
            <p:ph sz="half" idx="1"/>
          </p:nvPr>
        </p:nvSpPr>
        <p:spPr/>
        <p:txBody>
          <a:bodyPr>
            <a:normAutofit fontScale="85000" lnSpcReduction="10000"/>
          </a:bodyPr>
          <a:lstStyle/>
          <a:p>
            <a:pPr marL="0" indent="0">
              <a:buNone/>
            </a:pPr>
            <a:r>
              <a:rPr lang="en-GB" sz="3200" b="1" u="sng" dirty="0" smtClean="0"/>
              <a:t>ACTIVITY – Eton Mess</a:t>
            </a:r>
          </a:p>
          <a:p>
            <a:r>
              <a:rPr lang="en-GB" sz="3200" dirty="0" smtClean="0"/>
              <a:t>Children to follow recipe for Eton Mess.</a:t>
            </a:r>
          </a:p>
          <a:p>
            <a:endParaRPr lang="en-GB" sz="3200" dirty="0"/>
          </a:p>
          <a:p>
            <a:r>
              <a:rPr lang="en-GB" sz="3200" dirty="0" smtClean="0"/>
              <a:t>EXT:  Design their own version of Eton Mess</a:t>
            </a:r>
            <a:r>
              <a:rPr lang="en-GB" sz="3200" dirty="0" smtClean="0"/>
              <a:t>.</a:t>
            </a:r>
          </a:p>
          <a:p>
            <a:endParaRPr lang="en-GB" sz="3200" dirty="0"/>
          </a:p>
          <a:p>
            <a:r>
              <a:rPr lang="en-GB" sz="3200" b="1" dirty="0" smtClean="0"/>
              <a:t>Children at home – If you cannot make it, design your own Eton Mess using the sheet to help you.  It is the last sheet you will need.</a:t>
            </a:r>
            <a:endParaRPr lang="en-GB" sz="3200" b="1" dirty="0"/>
          </a:p>
        </p:txBody>
      </p:sp>
      <p:pic>
        <p:nvPicPr>
          <p:cNvPr id="5" name="Content Placeholder 4"/>
          <p:cNvPicPr>
            <a:picLocks noGrp="1" noChangeAspect="1"/>
          </p:cNvPicPr>
          <p:nvPr>
            <p:ph sz="half" idx="2"/>
          </p:nvPr>
        </p:nvPicPr>
        <p:blipFill>
          <a:blip r:embed="rId2"/>
          <a:stretch>
            <a:fillRect/>
          </a:stretch>
        </p:blipFill>
        <p:spPr>
          <a:xfrm>
            <a:off x="6172200" y="2411803"/>
            <a:ext cx="5181600" cy="3178981"/>
          </a:xfrm>
          <a:prstGeom prst="rect">
            <a:avLst/>
          </a:prstGeom>
        </p:spPr>
      </p:pic>
    </p:spTree>
    <p:extLst>
      <p:ext uri="{BB962C8B-B14F-4D97-AF65-F5344CB8AC3E}">
        <p14:creationId xmlns:p14="http://schemas.microsoft.com/office/powerpoint/2010/main" val="129836552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2270974" y="1825625"/>
            <a:ext cx="7650052" cy="4351338"/>
          </a:xfrm>
          <a:prstGeom prst="rect">
            <a:avLst/>
          </a:prstGeom>
        </p:spPr>
      </p:pic>
    </p:spTree>
    <p:extLst>
      <p:ext uri="{BB962C8B-B14F-4D97-AF65-F5344CB8AC3E}">
        <p14:creationId xmlns:p14="http://schemas.microsoft.com/office/powerpoint/2010/main" val="215801203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2277403" y="1825625"/>
            <a:ext cx="7637194" cy="4351338"/>
          </a:xfrm>
          <a:prstGeom prst="rect">
            <a:avLst/>
          </a:prstGeom>
        </p:spPr>
      </p:pic>
    </p:spTree>
    <p:extLst>
      <p:ext uri="{BB962C8B-B14F-4D97-AF65-F5344CB8AC3E}">
        <p14:creationId xmlns:p14="http://schemas.microsoft.com/office/powerpoint/2010/main" val="31371498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2448</Words>
  <Application>Microsoft Office PowerPoint</Application>
  <PresentationFormat>Widescreen</PresentationFormat>
  <Paragraphs>307</Paragraphs>
  <Slides>88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88</vt:i4>
      </vt:variant>
    </vt:vector>
  </HeadingPairs>
  <TitlesOfParts>
    <vt:vector size="95" baseType="lpstr">
      <vt:lpstr>Arial</vt:lpstr>
      <vt:lpstr>Calibri</vt:lpstr>
      <vt:lpstr>Calibri Light</vt:lpstr>
      <vt:lpstr>Comic Sans MS</vt:lpstr>
      <vt:lpstr>Symbol</vt:lpstr>
      <vt:lpstr>Times New Roman</vt:lpstr>
      <vt:lpstr>Office Theme</vt:lpstr>
      <vt:lpstr>Good Morning</vt:lpstr>
      <vt:lpstr>The Banana Plantation – Part 3</vt:lpstr>
      <vt:lpstr>Spelling – Look/Cover/Spell/Check</vt:lpstr>
      <vt:lpstr>Lesson 10</vt:lpstr>
      <vt:lpstr>Multiplication and Division – End of Block Test</vt:lpstr>
      <vt:lpstr>PowerPoint Presentation</vt:lpstr>
      <vt:lpstr>PowerPoint Presentation</vt:lpstr>
      <vt:lpstr>PowerPoint Presentation</vt:lpstr>
      <vt:lpstr>Break</vt:lpstr>
      <vt:lpstr>PowerPoint Presentation</vt:lpstr>
      <vt:lpstr>Lesson 3</vt:lpstr>
      <vt:lpstr>Introduction</vt:lpstr>
      <vt:lpstr>Introduction</vt:lpstr>
      <vt:lpstr>Introduction</vt:lpstr>
      <vt:lpstr>Introduction</vt:lpstr>
      <vt:lpstr>Introduction</vt:lpstr>
      <vt:lpstr>LO: To be able to plan the outline of the Story ‘Firebird’</vt:lpstr>
      <vt:lpstr>LO: To be able to plan the outline of the Story ‘Firebird’</vt:lpstr>
      <vt:lpstr>LO: To be able to plan the outline of the Story ‘Firebird’</vt:lpstr>
      <vt:lpstr>LO: To be able to plan the outline of the Story ‘Firebird’</vt:lpstr>
      <vt:lpstr>LO: To be able to plan the outline of the Story ‘Firebird’</vt:lpstr>
      <vt:lpstr>LO: To be able to plan the outline of the Story ‘Firebird’</vt:lpstr>
      <vt:lpstr>REFLECTION - LO: To be able to plan the outline of the Story ‘Firebird’</vt:lpstr>
      <vt:lpstr>LO: To be able to use – and () correctly when using parenthesis to add meaning and interest to writing</vt:lpstr>
      <vt:lpstr>LO: To be able to use – and () correctly when using parenthesis to add meaning and interest to writing</vt:lpstr>
      <vt:lpstr>LO: To be able to use – and () correctly when using parenthesis to add meaning and interest to writing</vt:lpstr>
      <vt:lpstr>LO: To be able to use – and () correctly when using parenthesis to add meaning and interest to writing</vt:lpstr>
      <vt:lpstr>Chapter 3 – A Star is Born  Lesson 9</vt:lpstr>
      <vt:lpstr>Chapter 3 – A Star is Born  Lesson 9</vt:lpstr>
      <vt:lpstr>Background Information</vt:lpstr>
      <vt:lpstr>LO: To be able retrieve and record information, identifying key details (2b)</vt:lpstr>
      <vt:lpstr>True or False? </vt:lpstr>
      <vt:lpstr>Lunch</vt:lpstr>
      <vt:lpstr>Take 5</vt:lpstr>
      <vt:lpstr>Story</vt:lpstr>
      <vt:lpstr>Handwriting</vt:lpstr>
      <vt:lpstr>PowerPoint Presentation</vt:lpstr>
      <vt:lpstr>archaic</vt:lpstr>
      <vt:lpstr>archaic</vt:lpstr>
      <vt:lpstr>archaic</vt:lpstr>
      <vt:lpstr>archaic</vt:lpstr>
      <vt:lpstr>archaic</vt:lpstr>
      <vt:lpstr>archaic</vt:lpstr>
      <vt:lpstr>archaic</vt:lpstr>
      <vt:lpstr>X Table Test</vt:lpstr>
      <vt:lpstr>D.T. - Lesson 4</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LO: To learn about and make some national Welsh dishes</vt:lpstr>
      <vt:lpstr>REFLECTION - LO: To learn about and make some national Welsh dishes</vt:lpstr>
      <vt:lpstr>REFLECTION - LO: To learn about and make some national Welsh dishes</vt:lpstr>
      <vt:lpstr>D.T. - Lesson 2</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LO: To learn about and make some national English sweet dishes</vt:lpstr>
      <vt:lpstr>REFLECTION - LO: To learn about and make some national English sweet dishes</vt:lpstr>
      <vt:lpstr>REFLECTION - LO: To learn about and make some national English sweet dishes</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5</cp:revision>
  <dcterms:created xsi:type="dcterms:W3CDTF">2021-02-15T10:15:41Z</dcterms:created>
  <dcterms:modified xsi:type="dcterms:W3CDTF">2021-02-15T10:50:07Z</dcterms:modified>
</cp:coreProperties>
</file>