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64" r:id="rId3"/>
    <p:sldId id="257" r:id="rId4"/>
    <p:sldId id="265" r:id="rId5"/>
    <p:sldId id="258"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59" r:id="rId20"/>
    <p:sldId id="260" r:id="rId21"/>
    <p:sldId id="279" r:id="rId22"/>
    <p:sldId id="280" r:id="rId23"/>
    <p:sldId id="281" r:id="rId24"/>
    <p:sldId id="282" r:id="rId25"/>
    <p:sldId id="261" r:id="rId26"/>
    <p:sldId id="262" r:id="rId27"/>
    <p:sldId id="283" r:id="rId28"/>
    <p:sldId id="289" r:id="rId29"/>
    <p:sldId id="286" r:id="rId30"/>
    <p:sldId id="290" r:id="rId31"/>
    <p:sldId id="287" r:id="rId32"/>
    <p:sldId id="291" r:id="rId33"/>
    <p:sldId id="288" r:id="rId34"/>
    <p:sldId id="292" r:id="rId35"/>
    <p:sldId id="293" r:id="rId36"/>
    <p:sldId id="294" r:id="rId37"/>
    <p:sldId id="295" r:id="rId38"/>
    <p:sldId id="296" r:id="rId39"/>
    <p:sldId id="297" r:id="rId40"/>
    <p:sldId id="298" r:id="rId41"/>
    <p:sldId id="299" r:id="rId42"/>
    <p:sldId id="300" r:id="rId43"/>
    <p:sldId id="263" r:id="rId44"/>
    <p:sldId id="301" r:id="rId45"/>
    <p:sldId id="302" r:id="rId46"/>
    <p:sldId id="303" r:id="rId47"/>
    <p:sldId id="304" r:id="rId48"/>
    <p:sldId id="305" r:id="rId49"/>
    <p:sldId id="306" r:id="rId50"/>
    <p:sldId id="307" r:id="rId51"/>
    <p:sldId id="30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90" autoAdjust="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5F1293-8DA6-43AA-A33B-CD3808BF79B8}" type="datetimeFigureOut">
              <a:rPr lang="en-GB" smtClean="0"/>
              <a:t>19/01/2021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E6DDCE-E246-4C17-B6D9-BDC2159B707C}" type="slidenum">
              <a:rPr lang="en-GB" smtClean="0"/>
              <a:t>‹#›</a:t>
            </a:fld>
            <a:endParaRPr lang="en-GB"/>
          </a:p>
        </p:txBody>
      </p:sp>
    </p:spTree>
    <p:extLst>
      <p:ext uri="{BB962C8B-B14F-4D97-AF65-F5344CB8AC3E}">
        <p14:creationId xmlns:p14="http://schemas.microsoft.com/office/powerpoint/2010/main" val="1205535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3568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E6DDCE-E246-4C17-B6D9-BDC2159B707C}" type="slidenum">
              <a:rPr lang="en-GB" smtClean="0"/>
              <a:t>3</a:t>
            </a:fld>
            <a:endParaRPr lang="en-GB"/>
          </a:p>
        </p:txBody>
      </p:sp>
    </p:spTree>
    <p:extLst>
      <p:ext uri="{BB962C8B-B14F-4D97-AF65-F5344CB8AC3E}">
        <p14:creationId xmlns:p14="http://schemas.microsoft.com/office/powerpoint/2010/main" val="3152285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4DF1F3-16F6-4132-BF74-34A9432FFC55}"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153699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DF1F3-16F6-4132-BF74-34A9432FFC55}"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1421738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C4DF1F3-16F6-4132-BF74-34A9432FFC55}"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1256633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4DF1F3-16F6-4132-BF74-34A9432FFC55}"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2846977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4DF1F3-16F6-4132-BF74-34A9432FFC55}"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2706004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4DF1F3-16F6-4132-BF74-34A9432FFC55}"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258956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4DF1F3-16F6-4132-BF74-34A9432FFC55}"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3514956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4DF1F3-16F6-4132-BF74-34A9432FFC55}"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209168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4DF1F3-16F6-4132-BF74-34A9432FFC55}"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808149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DF1F3-16F6-4132-BF74-34A9432FFC55}"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3523496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DF1F3-16F6-4132-BF74-34A9432FFC55}"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8AB2F4-4E26-4F9A-8317-F3EF55CECA54}" type="slidenum">
              <a:rPr lang="en-GB" smtClean="0"/>
              <a:t>‹#›</a:t>
            </a:fld>
            <a:endParaRPr lang="en-GB"/>
          </a:p>
        </p:txBody>
      </p:sp>
    </p:spTree>
    <p:extLst>
      <p:ext uri="{BB962C8B-B14F-4D97-AF65-F5344CB8AC3E}">
        <p14:creationId xmlns:p14="http://schemas.microsoft.com/office/powerpoint/2010/main" val="1559381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4DF1F3-16F6-4132-BF74-34A9432FFC55}"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AB2F4-4E26-4F9A-8317-F3EF55CECA54}" type="slidenum">
              <a:rPr lang="en-GB" smtClean="0"/>
              <a:t>‹#›</a:t>
            </a:fld>
            <a:endParaRPr lang="en-GB"/>
          </a:p>
        </p:txBody>
      </p:sp>
    </p:spTree>
    <p:extLst>
      <p:ext uri="{BB962C8B-B14F-4D97-AF65-F5344CB8AC3E}">
        <p14:creationId xmlns:p14="http://schemas.microsoft.com/office/powerpoint/2010/main" val="4027148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Friday 29</a:t>
            </a:r>
            <a:r>
              <a:rPr lang="en-GB" baseline="30000" dirty="0" smtClean="0"/>
              <a:t>th</a:t>
            </a:r>
            <a:r>
              <a:rPr lang="en-GB" dirty="0" smtClean="0"/>
              <a:t> January</a:t>
            </a:r>
            <a:endParaRPr lang="en-GB" dirty="0"/>
          </a:p>
        </p:txBody>
      </p:sp>
    </p:spTree>
    <p:extLst>
      <p:ext uri="{BB962C8B-B14F-4D97-AF65-F5344CB8AC3E}">
        <p14:creationId xmlns:p14="http://schemas.microsoft.com/office/powerpoint/2010/main" val="287391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74"/>
          <p:cNvPicPr preferRelativeResize="0"/>
          <p:nvPr/>
        </p:nvPicPr>
        <p:blipFill rotWithShape="1">
          <a:blip r:embed="rId3">
            <a:alphaModFix/>
          </a:blip>
          <a:srcRect l="4352" t="10609" r="1157" b="3844"/>
          <a:stretch/>
        </p:blipFill>
        <p:spPr>
          <a:xfrm>
            <a:off x="123927" y="146751"/>
            <a:ext cx="11904941" cy="6563142"/>
          </a:xfrm>
          <a:prstGeom prst="rect">
            <a:avLst/>
          </a:prstGeom>
          <a:noFill/>
          <a:ln>
            <a:noFill/>
          </a:ln>
        </p:spPr>
      </p:pic>
      <p:sp>
        <p:nvSpPr>
          <p:cNvPr id="357" name="Google Shape;357;p74"/>
          <p:cNvSpPr txBox="1"/>
          <p:nvPr/>
        </p:nvSpPr>
        <p:spPr>
          <a:xfrm>
            <a:off x="2253803" y="5950039"/>
            <a:ext cx="4652107"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i="0" u="none" strike="noStrike" cap="none">
                <a:solidFill>
                  <a:schemeClr val="dk1"/>
                </a:solidFill>
                <a:latin typeface="Calibri"/>
                <a:ea typeface="Calibri"/>
                <a:cs typeface="Calibri"/>
                <a:sym typeface="Calibri"/>
              </a:rPr>
              <a:t>From the book War Game by Michael Foreman</a:t>
            </a:r>
            <a:endParaRPr sz="1800" b="1"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2172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Test</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510762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Spellings – Look/Cover/Spell/Check</a:t>
            </a:r>
            <a:endParaRPr lang="en-GB" dirty="0"/>
          </a:p>
        </p:txBody>
      </p:sp>
      <p:sp>
        <p:nvSpPr>
          <p:cNvPr id="5" name="Content Placeholder 4"/>
          <p:cNvSpPr>
            <a:spLocks noGrp="1"/>
          </p:cNvSpPr>
          <p:nvPr>
            <p:ph sz="half" idx="1"/>
          </p:nvPr>
        </p:nvSpPr>
        <p:spPr/>
        <p:txBody>
          <a:bodyPr/>
          <a:lstStyle/>
          <a:p>
            <a:r>
              <a:rPr lang="en-GB" dirty="0" smtClean="0"/>
              <a:t>Alicia, Elliot, Lente, Jack</a:t>
            </a:r>
          </a:p>
          <a:p>
            <a:endParaRPr lang="en-GB" dirty="0" smtClean="0"/>
          </a:p>
          <a:p>
            <a:endParaRPr lang="en-GB" dirty="0"/>
          </a:p>
        </p:txBody>
      </p:sp>
      <p:sp>
        <p:nvSpPr>
          <p:cNvPr id="6" name="Content Placeholder 5"/>
          <p:cNvSpPr>
            <a:spLocks noGrp="1"/>
          </p:cNvSpPr>
          <p:nvPr>
            <p:ph sz="half" idx="2"/>
          </p:nvPr>
        </p:nvSpPr>
        <p:spPr/>
        <p:txBody>
          <a:bodyPr/>
          <a:lstStyle/>
          <a:p>
            <a:r>
              <a:rPr lang="en-GB" dirty="0" smtClean="0"/>
              <a:t>Rest</a:t>
            </a:r>
            <a:endParaRPr lang="en-GB" dirty="0"/>
          </a:p>
        </p:txBody>
      </p:sp>
      <p:graphicFrame>
        <p:nvGraphicFramePr>
          <p:cNvPr id="9" name="Table 8"/>
          <p:cNvGraphicFramePr>
            <a:graphicFrameLocks noGrp="1"/>
          </p:cNvGraphicFramePr>
          <p:nvPr>
            <p:extLst/>
          </p:nvPr>
        </p:nvGraphicFramePr>
        <p:xfrm>
          <a:off x="677334" y="2680809"/>
          <a:ext cx="3346026" cy="3913510"/>
        </p:xfrm>
        <a:graphic>
          <a:graphicData uri="http://schemas.openxmlformats.org/drawingml/2006/table">
            <a:tbl>
              <a:tblPr firstRow="1" firstCol="1" bandRow="1"/>
              <a:tblGrid>
                <a:gridCol w="3346026">
                  <a:extLst>
                    <a:ext uri="{9D8B030D-6E8A-4147-A177-3AD203B41FA5}">
                      <a16:colId xmlns:a16="http://schemas.microsoft.com/office/drawing/2014/main" val="2592350911"/>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column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797018"/>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concentration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083969"/>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conclusion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91765"/>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consequence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88706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continuous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74492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46325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92467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053961"/>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130707"/>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16852"/>
                  </a:ext>
                </a:extLst>
              </a:tr>
            </a:tbl>
          </a:graphicData>
        </a:graphic>
      </p:graphicFrame>
      <p:graphicFrame>
        <p:nvGraphicFramePr>
          <p:cNvPr id="10" name="Table 9"/>
          <p:cNvGraphicFramePr>
            <a:graphicFrameLocks noGrp="1"/>
          </p:cNvGraphicFramePr>
          <p:nvPr>
            <p:extLst/>
          </p:nvPr>
        </p:nvGraphicFramePr>
        <p:xfrm>
          <a:off x="5411628" y="2680809"/>
          <a:ext cx="3862373" cy="3913510"/>
        </p:xfrm>
        <a:graphic>
          <a:graphicData uri="http://schemas.openxmlformats.org/drawingml/2006/table">
            <a:tbl>
              <a:tblPr firstRow="1" firstCol="1" bandRow="1"/>
              <a:tblGrid>
                <a:gridCol w="3862373">
                  <a:extLst>
                    <a:ext uri="{9D8B030D-6E8A-4147-A177-3AD203B41FA5}">
                      <a16:colId xmlns:a16="http://schemas.microsoft.com/office/drawing/2014/main" val="3182312388"/>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037971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940023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10295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1520783"/>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493590"/>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7014208"/>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9296176"/>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496221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180279"/>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address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7035885"/>
                  </a:ext>
                </a:extLst>
              </a:tr>
            </a:tbl>
          </a:graphicData>
        </a:graphic>
      </p:graphicFrame>
    </p:spTree>
    <p:extLst>
      <p:ext uri="{BB962C8B-B14F-4D97-AF65-F5344CB8AC3E}">
        <p14:creationId xmlns:p14="http://schemas.microsoft.com/office/powerpoint/2010/main" val="354899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 – Year 4 Catch Up</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3929873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4" name="Content Placeholder 3"/>
          <p:cNvSpPr>
            <a:spLocks noGrp="1"/>
          </p:cNvSpPr>
          <p:nvPr>
            <p:ph sz="half" idx="1"/>
          </p:nvPr>
        </p:nvSpPr>
        <p:spPr/>
        <p:txBody>
          <a:bodyPr>
            <a:normAutofit lnSpcReduction="10000"/>
          </a:bodyPr>
          <a:lstStyle/>
          <a:p>
            <a:r>
              <a:rPr lang="en-GB" dirty="0" smtClean="0"/>
              <a:t>You will need your place value mats.</a:t>
            </a:r>
          </a:p>
          <a:p>
            <a:endParaRPr lang="en-GB" dirty="0" smtClean="0"/>
          </a:p>
          <a:p>
            <a:r>
              <a:rPr lang="en-GB" dirty="0" smtClean="0"/>
              <a:t>TP:  What do we do with a number when we divide by 10?</a:t>
            </a:r>
          </a:p>
          <a:p>
            <a:r>
              <a:rPr lang="en-GB" dirty="0" smtClean="0"/>
              <a:t>TP:  Does the digit change?</a:t>
            </a:r>
            <a:endParaRPr lang="en-GB" dirty="0"/>
          </a:p>
        </p:txBody>
      </p:sp>
      <p:sp>
        <p:nvSpPr>
          <p:cNvPr id="5" name="Content Placeholder 4"/>
          <p:cNvSpPr>
            <a:spLocks noGrp="1"/>
          </p:cNvSpPr>
          <p:nvPr>
            <p:ph sz="half" idx="2"/>
          </p:nvPr>
        </p:nvSpPr>
        <p:spPr/>
        <p:txBody>
          <a:bodyPr>
            <a:normAutofit lnSpcReduction="10000"/>
          </a:bodyPr>
          <a:lstStyle/>
          <a:p>
            <a:r>
              <a:rPr lang="en-GB" dirty="0"/>
              <a:t>1 ÷ 10 =</a:t>
            </a:r>
          </a:p>
          <a:p>
            <a:endParaRPr lang="en-GB" dirty="0"/>
          </a:p>
          <a:p>
            <a:r>
              <a:rPr lang="en-GB" dirty="0"/>
              <a:t>2 ÷ 10 =</a:t>
            </a:r>
          </a:p>
          <a:p>
            <a:endParaRPr lang="en-GB" dirty="0"/>
          </a:p>
          <a:p>
            <a:r>
              <a:rPr lang="en-GB" dirty="0"/>
              <a:t>3 ÷ 10 =</a:t>
            </a:r>
          </a:p>
          <a:p>
            <a:endParaRPr lang="en-GB" dirty="0"/>
          </a:p>
          <a:p>
            <a:r>
              <a:rPr lang="en-GB" dirty="0"/>
              <a:t>4 ÷ 10 =</a:t>
            </a:r>
          </a:p>
          <a:p>
            <a:endParaRPr lang="en-GB" dirty="0"/>
          </a:p>
          <a:p>
            <a:r>
              <a:rPr lang="en-GB" dirty="0"/>
              <a:t>5 ÷ 10 =</a:t>
            </a:r>
          </a:p>
          <a:p>
            <a:endParaRPr lang="en-GB" dirty="0"/>
          </a:p>
        </p:txBody>
      </p:sp>
    </p:spTree>
    <p:extLst>
      <p:ext uri="{BB962C8B-B14F-4D97-AF65-F5344CB8AC3E}">
        <p14:creationId xmlns:p14="http://schemas.microsoft.com/office/powerpoint/2010/main" val="3491963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graphicFrame>
        <p:nvGraphicFramePr>
          <p:cNvPr id="5" name="Content Placeholder 4"/>
          <p:cNvGraphicFramePr>
            <a:graphicFrameLocks noGrp="1"/>
          </p:cNvGraphicFramePr>
          <p:nvPr>
            <p:ph idx="1"/>
            <p:extLst/>
          </p:nvPr>
        </p:nvGraphicFramePr>
        <p:xfrm>
          <a:off x="1191491" y="1828800"/>
          <a:ext cx="9601200" cy="4239490"/>
        </p:xfrm>
        <a:graphic>
          <a:graphicData uri="http://schemas.openxmlformats.org/drawingml/2006/table">
            <a:tbl>
              <a:tblPr firstRow="1" firstCol="1" bandRow="1"/>
              <a:tblGrid>
                <a:gridCol w="7574909">
                  <a:extLst>
                    <a:ext uri="{9D8B030D-6E8A-4147-A177-3AD203B41FA5}">
                      <a16:colId xmlns:a16="http://schemas.microsoft.com/office/drawing/2014/main" val="1282103087"/>
                    </a:ext>
                  </a:extLst>
                </a:gridCol>
                <a:gridCol w="2026291">
                  <a:extLst>
                    <a:ext uri="{9D8B030D-6E8A-4147-A177-3AD203B41FA5}">
                      <a16:colId xmlns:a16="http://schemas.microsoft.com/office/drawing/2014/main" val="3664788657"/>
                    </a:ext>
                  </a:extLst>
                </a:gridCol>
              </a:tblGrid>
              <a:tr h="1271847">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8574436"/>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dividing 2-digit numbers by 10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7970990"/>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say what 2-digit number has been divided by 10 when I am given the answer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5860465"/>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divide a 2-digit number by 10 even when the equals sign is in a different place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2899668"/>
                  </a:ext>
                </a:extLst>
              </a:tr>
              <a:tr h="42394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10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2011835"/>
                  </a:ext>
                </a:extLst>
              </a:tr>
            </a:tbl>
          </a:graphicData>
        </a:graphic>
      </p:graphicFrame>
    </p:spTree>
    <p:extLst>
      <p:ext uri="{BB962C8B-B14F-4D97-AF65-F5344CB8AC3E}">
        <p14:creationId xmlns:p14="http://schemas.microsoft.com/office/powerpoint/2010/main" val="3924906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pic>
        <p:nvPicPr>
          <p:cNvPr id="6" name="Content Placeholder 5"/>
          <p:cNvPicPr>
            <a:picLocks noGrp="1" noChangeAspect="1"/>
          </p:cNvPicPr>
          <p:nvPr>
            <p:ph sz="half" idx="1"/>
          </p:nvPr>
        </p:nvPicPr>
        <p:blipFill>
          <a:blip r:embed="rId2"/>
          <a:stretch>
            <a:fillRect/>
          </a:stretch>
        </p:blipFill>
        <p:spPr>
          <a:xfrm>
            <a:off x="637309" y="2826328"/>
            <a:ext cx="4364182" cy="1475004"/>
          </a:xfrm>
          <a:prstGeom prst="rect">
            <a:avLst/>
          </a:prstGeom>
        </p:spPr>
      </p:pic>
      <p:sp>
        <p:nvSpPr>
          <p:cNvPr id="5" name="Content Placeholder 4"/>
          <p:cNvSpPr>
            <a:spLocks noGrp="1"/>
          </p:cNvSpPr>
          <p:nvPr>
            <p:ph sz="half" idx="2"/>
          </p:nvPr>
        </p:nvSpPr>
        <p:spPr/>
        <p:txBody>
          <a:bodyPr/>
          <a:lstStyle/>
          <a:p>
            <a:r>
              <a:rPr lang="en-GB" dirty="0" smtClean="0"/>
              <a:t>TP:  What is the value of the number on the place value grid?</a:t>
            </a:r>
          </a:p>
          <a:p>
            <a:endParaRPr lang="en-GB" dirty="0"/>
          </a:p>
          <a:p>
            <a:r>
              <a:rPr lang="en-GB" dirty="0" smtClean="0"/>
              <a:t>TP:  Divide that number by 10.  What answer do you get?</a:t>
            </a:r>
          </a:p>
          <a:p>
            <a:endParaRPr lang="en-GB" dirty="0"/>
          </a:p>
          <a:p>
            <a:r>
              <a:rPr lang="en-GB" dirty="0" smtClean="0"/>
              <a:t>TP:  What do you notice about the digit in the answer?</a:t>
            </a:r>
            <a:endParaRPr lang="en-GB" dirty="0"/>
          </a:p>
        </p:txBody>
      </p:sp>
    </p:spTree>
    <p:extLst>
      <p:ext uri="{BB962C8B-B14F-4D97-AF65-F5344CB8AC3E}">
        <p14:creationId xmlns:p14="http://schemas.microsoft.com/office/powerpoint/2010/main" val="3824748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3" name="Content Placeholder 2"/>
          <p:cNvSpPr>
            <a:spLocks noGrp="1"/>
          </p:cNvSpPr>
          <p:nvPr>
            <p:ph idx="1"/>
          </p:nvPr>
        </p:nvSpPr>
        <p:spPr/>
        <p:txBody>
          <a:bodyPr>
            <a:normAutofit/>
          </a:bodyPr>
          <a:lstStyle/>
          <a:p>
            <a:r>
              <a:rPr lang="en-GB" sz="3200" dirty="0" smtClean="0"/>
              <a:t>TP: Solve:</a:t>
            </a:r>
          </a:p>
          <a:p>
            <a:endParaRPr lang="en-GB" sz="3200" dirty="0"/>
          </a:p>
        </p:txBody>
      </p:sp>
      <p:pic>
        <p:nvPicPr>
          <p:cNvPr id="4" name="Picture 3"/>
          <p:cNvPicPr>
            <a:picLocks noChangeAspect="1"/>
          </p:cNvPicPr>
          <p:nvPr/>
        </p:nvPicPr>
        <p:blipFill>
          <a:blip r:embed="rId2"/>
          <a:stretch>
            <a:fillRect/>
          </a:stretch>
        </p:blipFill>
        <p:spPr>
          <a:xfrm>
            <a:off x="2452255" y="2871283"/>
            <a:ext cx="6394305" cy="1130011"/>
          </a:xfrm>
          <a:prstGeom prst="rect">
            <a:avLst/>
          </a:prstGeom>
        </p:spPr>
      </p:pic>
    </p:spTree>
    <p:extLst>
      <p:ext uri="{BB962C8B-B14F-4D97-AF65-F5344CB8AC3E}">
        <p14:creationId xmlns:p14="http://schemas.microsoft.com/office/powerpoint/2010/main" val="198823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3" name="Content Placeholder 2"/>
          <p:cNvSpPr>
            <a:spLocks noGrp="1"/>
          </p:cNvSpPr>
          <p:nvPr>
            <p:ph idx="1"/>
          </p:nvPr>
        </p:nvSpPr>
        <p:spPr/>
        <p:txBody>
          <a:bodyPr>
            <a:normAutofit/>
          </a:bodyPr>
          <a:lstStyle/>
          <a:p>
            <a:r>
              <a:rPr lang="en-GB" sz="3200" dirty="0" smtClean="0"/>
              <a:t>TP:  How would I solve:</a:t>
            </a:r>
          </a:p>
          <a:p>
            <a:endParaRPr lang="en-GB" sz="3200" dirty="0"/>
          </a:p>
          <a:p>
            <a:r>
              <a:rPr lang="en-GB" sz="3200" dirty="0" smtClean="0"/>
              <a:t>3.2 </a:t>
            </a:r>
            <a:r>
              <a:rPr lang="en-GB" sz="3200" dirty="0" smtClean="0"/>
              <a:t>= ? ÷ 10</a:t>
            </a:r>
            <a:endParaRPr lang="en-GB" sz="3200" dirty="0"/>
          </a:p>
        </p:txBody>
      </p:sp>
    </p:spTree>
    <p:extLst>
      <p:ext uri="{BB962C8B-B14F-4D97-AF65-F5344CB8AC3E}">
        <p14:creationId xmlns:p14="http://schemas.microsoft.com/office/powerpoint/2010/main" val="2604946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3" name="Content Placeholder 2"/>
          <p:cNvSpPr>
            <a:spLocks noGrp="1"/>
          </p:cNvSpPr>
          <p:nvPr>
            <p:ph idx="1"/>
          </p:nvPr>
        </p:nvSpPr>
        <p:spPr/>
        <p:txBody>
          <a:bodyPr>
            <a:normAutofit/>
          </a:bodyPr>
          <a:lstStyle/>
          <a:p>
            <a:r>
              <a:rPr lang="en-GB" sz="3200" dirty="0" smtClean="0"/>
              <a:t>Q:  There are 2 boxes. Each box has 10 books in them.</a:t>
            </a:r>
          </a:p>
          <a:p>
            <a:r>
              <a:rPr lang="en-GB" sz="3200" dirty="0" smtClean="0"/>
              <a:t>Box A weighs 12kg.</a:t>
            </a:r>
          </a:p>
          <a:p>
            <a:r>
              <a:rPr lang="en-GB" sz="3200" dirty="0" smtClean="0"/>
              <a:t>Box B weighs 14kg.</a:t>
            </a:r>
          </a:p>
          <a:p>
            <a:endParaRPr lang="en-GB" sz="3200" dirty="0"/>
          </a:p>
          <a:p>
            <a:r>
              <a:rPr lang="en-GB" sz="3200" dirty="0" smtClean="0"/>
              <a:t>TP:  How heavy is a book in Box A?</a:t>
            </a:r>
          </a:p>
          <a:p>
            <a:r>
              <a:rPr lang="en-GB" sz="3200" dirty="0" smtClean="0"/>
              <a:t>TP:  How heavy is a book in Box B?</a:t>
            </a:r>
          </a:p>
          <a:p>
            <a:endParaRPr lang="en-GB" sz="3200" dirty="0"/>
          </a:p>
          <a:p>
            <a:endParaRPr lang="en-GB" sz="3200" dirty="0"/>
          </a:p>
        </p:txBody>
      </p:sp>
    </p:spTree>
    <p:extLst>
      <p:ext uri="{BB962C8B-B14F-4D97-AF65-F5344CB8AC3E}">
        <p14:creationId xmlns:p14="http://schemas.microsoft.com/office/powerpoint/2010/main" val="2469970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3" name="Content Placeholder 2"/>
          <p:cNvSpPr>
            <a:spLocks noGrp="1"/>
          </p:cNvSpPr>
          <p:nvPr>
            <p:ph sz="half" idx="1"/>
          </p:nvPr>
        </p:nvSpPr>
        <p:spPr/>
        <p:txBody>
          <a:bodyPr>
            <a:normAutofit/>
          </a:bodyPr>
          <a:lstStyle/>
          <a:p>
            <a:r>
              <a:rPr lang="en-GB" sz="3200" dirty="0" smtClean="0"/>
              <a:t>TP:  A box of 10 identical toy cars has a mass of 23kg.  What is the mass of each car?</a:t>
            </a:r>
            <a:endParaRPr lang="en-GB" sz="3200" dirty="0"/>
          </a:p>
        </p:txBody>
      </p:sp>
      <p:pic>
        <p:nvPicPr>
          <p:cNvPr id="5" name="Content Placeholder 4"/>
          <p:cNvPicPr>
            <a:picLocks noGrp="1" noChangeAspect="1"/>
          </p:cNvPicPr>
          <p:nvPr>
            <p:ph sz="half" idx="2"/>
          </p:nvPr>
        </p:nvPicPr>
        <p:blipFill>
          <a:blip r:embed="rId2"/>
          <a:stretch>
            <a:fillRect/>
          </a:stretch>
        </p:blipFill>
        <p:spPr>
          <a:xfrm>
            <a:off x="7131248" y="1825625"/>
            <a:ext cx="3263503" cy="4351338"/>
          </a:xfrm>
          <a:prstGeom prst="rect">
            <a:avLst/>
          </a:prstGeom>
        </p:spPr>
      </p:pic>
    </p:spTree>
    <p:extLst>
      <p:ext uri="{BB962C8B-B14F-4D97-AF65-F5344CB8AC3E}">
        <p14:creationId xmlns:p14="http://schemas.microsoft.com/office/powerpoint/2010/main" val="1040622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3" name="Content Placeholder 2"/>
          <p:cNvSpPr>
            <a:spLocks noGrp="1"/>
          </p:cNvSpPr>
          <p:nvPr>
            <p:ph idx="1"/>
          </p:nvPr>
        </p:nvSpPr>
        <p:spPr/>
        <p:txBody>
          <a:bodyPr>
            <a:normAutofit/>
          </a:bodyPr>
          <a:lstStyle/>
          <a:p>
            <a:r>
              <a:rPr lang="en-GB" sz="3200" dirty="0" smtClean="0"/>
              <a:t>Q: What are the largest and the smallest answers for Number B that can be made in the number sentence below? Use two of the digits to represent A and B.</a:t>
            </a:r>
          </a:p>
          <a:p>
            <a:r>
              <a:rPr lang="en-GB" sz="3200" dirty="0" smtClean="0"/>
              <a:t>Digits = 1 5 4</a:t>
            </a:r>
          </a:p>
          <a:p>
            <a:r>
              <a:rPr lang="en-GB" sz="3200" dirty="0" smtClean="0"/>
              <a:t>Number A ÷ 10 = Number B</a:t>
            </a:r>
            <a:endParaRPr lang="en-GB" sz="3200" dirty="0"/>
          </a:p>
        </p:txBody>
      </p:sp>
    </p:spTree>
    <p:extLst>
      <p:ext uri="{BB962C8B-B14F-4D97-AF65-F5344CB8AC3E}">
        <p14:creationId xmlns:p14="http://schemas.microsoft.com/office/powerpoint/2010/main" val="2935378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graphicFrame>
        <p:nvGraphicFramePr>
          <p:cNvPr id="4" name="Content Placeholder 3"/>
          <p:cNvGraphicFramePr>
            <a:graphicFrameLocks noGrp="1"/>
          </p:cNvGraphicFramePr>
          <p:nvPr>
            <p:ph idx="1"/>
            <p:extLst/>
          </p:nvPr>
        </p:nvGraphicFramePr>
        <p:xfrm>
          <a:off x="838200" y="1825625"/>
          <a:ext cx="10515600" cy="402844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779056164"/>
                    </a:ext>
                  </a:extLst>
                </a:gridCol>
                <a:gridCol w="3505200">
                  <a:extLst>
                    <a:ext uri="{9D8B030D-6E8A-4147-A177-3AD203B41FA5}">
                      <a16:colId xmlns:a16="http://schemas.microsoft.com/office/drawing/2014/main" val="2441473529"/>
                    </a:ext>
                  </a:extLst>
                </a:gridCol>
                <a:gridCol w="3505200">
                  <a:extLst>
                    <a:ext uri="{9D8B030D-6E8A-4147-A177-3AD203B41FA5}">
                      <a16:colId xmlns:a16="http://schemas.microsoft.com/office/drawing/2014/main" val="1624677585"/>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903201546"/>
                  </a:ext>
                </a:extLst>
              </a:tr>
              <a:tr h="370840">
                <a:tc>
                  <a:txBody>
                    <a:bodyPr/>
                    <a:lstStyle/>
                    <a:p>
                      <a:r>
                        <a:rPr lang="en-GB" dirty="0" smtClean="0"/>
                        <a:t>31 ÷ 10 =</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32 ÷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33 ÷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34 ÷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35 ÷ 10 =</a:t>
                      </a:r>
                    </a:p>
                    <a:p>
                      <a:endParaRPr lang="en-GB" dirty="0" smtClean="0"/>
                    </a:p>
                    <a:p>
                      <a:endParaRPr lang="en-GB" dirty="0" smtClean="0"/>
                    </a:p>
                    <a:p>
                      <a:endParaRPr lang="en-GB" dirty="0" smtClean="0"/>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41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42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43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44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45 ÷ 10</a:t>
                      </a:r>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10 = 5.1</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10 = 5.2</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10 = 5.3</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10 = 5.4</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 10 = 5.5</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a:txBody>
                  <a:tcPr/>
                </a:tc>
                <a:extLst>
                  <a:ext uri="{0D108BD9-81ED-4DB2-BD59-A6C34878D82A}">
                    <a16:rowId xmlns:a16="http://schemas.microsoft.com/office/drawing/2014/main" val="2321583677"/>
                  </a:ext>
                </a:extLst>
              </a:tr>
            </a:tbl>
          </a:graphicData>
        </a:graphic>
      </p:graphicFrame>
      <p:sp>
        <p:nvSpPr>
          <p:cNvPr id="5" name="TextBox 4"/>
          <p:cNvSpPr txBox="1"/>
          <p:nvPr/>
        </p:nvSpPr>
        <p:spPr>
          <a:xfrm>
            <a:off x="8243455" y="5112327"/>
            <a:ext cx="3519054" cy="923330"/>
          </a:xfrm>
          <a:prstGeom prst="rect">
            <a:avLst/>
          </a:prstGeom>
          <a:noFill/>
        </p:spPr>
        <p:txBody>
          <a:bodyPr wrap="square" rtlCol="0">
            <a:spAutoFit/>
          </a:bodyPr>
          <a:lstStyle/>
          <a:p>
            <a:r>
              <a:rPr lang="en-GB" dirty="0" smtClean="0"/>
              <a:t>Extension – Describe what happens to each digit when you divide 47 by10</a:t>
            </a:r>
            <a:endParaRPr lang="en-GB" dirty="0"/>
          </a:p>
        </p:txBody>
      </p:sp>
    </p:spTree>
    <p:extLst>
      <p:ext uri="{BB962C8B-B14F-4D97-AF65-F5344CB8AC3E}">
        <p14:creationId xmlns:p14="http://schemas.microsoft.com/office/powerpoint/2010/main" val="1401925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graphicFrame>
        <p:nvGraphicFramePr>
          <p:cNvPr id="4" name="Content Placeholder 3"/>
          <p:cNvGraphicFramePr>
            <a:graphicFrameLocks noGrp="1"/>
          </p:cNvGraphicFramePr>
          <p:nvPr>
            <p:ph idx="1"/>
            <p:extLst/>
          </p:nvPr>
        </p:nvGraphicFramePr>
        <p:xfrm>
          <a:off x="838200" y="1825625"/>
          <a:ext cx="10515600" cy="402844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779056164"/>
                    </a:ext>
                  </a:extLst>
                </a:gridCol>
                <a:gridCol w="3505200">
                  <a:extLst>
                    <a:ext uri="{9D8B030D-6E8A-4147-A177-3AD203B41FA5}">
                      <a16:colId xmlns:a16="http://schemas.microsoft.com/office/drawing/2014/main" val="2441473529"/>
                    </a:ext>
                  </a:extLst>
                </a:gridCol>
                <a:gridCol w="3505200">
                  <a:extLst>
                    <a:ext uri="{9D8B030D-6E8A-4147-A177-3AD203B41FA5}">
                      <a16:colId xmlns:a16="http://schemas.microsoft.com/office/drawing/2014/main" val="1624677585"/>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903201546"/>
                  </a:ext>
                </a:extLst>
              </a:tr>
              <a:tr h="370840">
                <a:tc>
                  <a:txBody>
                    <a:bodyPr/>
                    <a:lstStyle/>
                    <a:p>
                      <a:r>
                        <a:rPr lang="en-GB" dirty="0" smtClean="0"/>
                        <a:t>31 ÷ 10 = </a:t>
                      </a:r>
                      <a:r>
                        <a:rPr lang="en-GB" dirty="0" smtClean="0">
                          <a:solidFill>
                            <a:srgbClr val="FF0000"/>
                          </a:solidFill>
                        </a:rPr>
                        <a:t>3.1</a:t>
                      </a:r>
                      <a:endParaRPr lang="en-GB" dirty="0" smtClean="0"/>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32 ÷ 10 = </a:t>
                      </a:r>
                      <a:r>
                        <a:rPr lang="en-GB" dirty="0" smtClean="0">
                          <a:solidFill>
                            <a:srgbClr val="FF0000"/>
                          </a:solidFill>
                        </a:rPr>
                        <a:t>3.2</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33 ÷ 10 = </a:t>
                      </a:r>
                      <a:r>
                        <a:rPr lang="en-GB" dirty="0" smtClean="0">
                          <a:solidFill>
                            <a:srgbClr val="FF0000"/>
                          </a:solidFill>
                        </a:rPr>
                        <a:t>3.3</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34 ÷ 10 = </a:t>
                      </a:r>
                      <a:r>
                        <a:rPr lang="en-GB" dirty="0" smtClean="0">
                          <a:solidFill>
                            <a:srgbClr val="FF0000"/>
                          </a:solidFill>
                        </a:rPr>
                        <a:t>3.4</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35 ÷ 10 = </a:t>
                      </a:r>
                      <a:r>
                        <a:rPr lang="en-GB" dirty="0" smtClean="0">
                          <a:solidFill>
                            <a:srgbClr val="FF0000"/>
                          </a:solidFill>
                        </a:rPr>
                        <a:t>3.5</a:t>
                      </a:r>
                      <a:endParaRPr lang="en-GB" dirty="0" smtClean="0"/>
                    </a:p>
                    <a:p>
                      <a:endParaRPr lang="en-GB" dirty="0" smtClean="0"/>
                    </a:p>
                    <a:p>
                      <a:endParaRPr lang="en-GB" dirty="0" smtClean="0"/>
                    </a:p>
                    <a:p>
                      <a:endParaRPr lang="en-GB" dirty="0" smtClean="0"/>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4.1</a:t>
                      </a:r>
                      <a:r>
                        <a:rPr lang="en-GB" dirty="0" smtClean="0"/>
                        <a:t> = 41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4.2</a:t>
                      </a:r>
                      <a:r>
                        <a:rPr lang="en-GB" dirty="0" smtClean="0"/>
                        <a:t> = 42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4.3</a:t>
                      </a:r>
                      <a:r>
                        <a:rPr lang="en-GB" dirty="0" smtClean="0"/>
                        <a:t> = 43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4.4</a:t>
                      </a:r>
                      <a:r>
                        <a:rPr lang="en-GB" dirty="0" smtClean="0"/>
                        <a:t> = 44 ÷ 10</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4.5</a:t>
                      </a:r>
                      <a:r>
                        <a:rPr lang="en-GB" dirty="0" smtClean="0"/>
                        <a:t> = 45 ÷ 10</a:t>
                      </a:r>
                    </a:p>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51</a:t>
                      </a:r>
                      <a:r>
                        <a:rPr lang="en-GB" dirty="0" smtClean="0"/>
                        <a:t> ÷ 10 = 5.1</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52</a:t>
                      </a:r>
                      <a:r>
                        <a:rPr lang="en-GB" dirty="0" smtClean="0"/>
                        <a:t> ÷ 10 = 5.2</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53</a:t>
                      </a:r>
                      <a:r>
                        <a:rPr lang="en-GB" dirty="0" smtClean="0"/>
                        <a:t> ÷ 10 = 5.3</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54</a:t>
                      </a:r>
                      <a:r>
                        <a:rPr lang="en-GB" dirty="0" smtClean="0"/>
                        <a:t> ÷ 10 = 5.4</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FF0000"/>
                          </a:solidFill>
                        </a:rPr>
                        <a:t>55</a:t>
                      </a:r>
                      <a:r>
                        <a:rPr lang="en-GB" dirty="0" smtClean="0"/>
                        <a:t> ÷ 10 = 5.5</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a:txBody>
                  <a:tcPr/>
                </a:tc>
                <a:extLst>
                  <a:ext uri="{0D108BD9-81ED-4DB2-BD59-A6C34878D82A}">
                    <a16:rowId xmlns:a16="http://schemas.microsoft.com/office/drawing/2014/main" val="2321583677"/>
                  </a:ext>
                </a:extLst>
              </a:tr>
            </a:tbl>
          </a:graphicData>
        </a:graphic>
      </p:graphicFrame>
      <p:sp>
        <p:nvSpPr>
          <p:cNvPr id="5" name="TextBox 4"/>
          <p:cNvSpPr txBox="1"/>
          <p:nvPr/>
        </p:nvSpPr>
        <p:spPr>
          <a:xfrm>
            <a:off x="8215746" y="4696690"/>
            <a:ext cx="3519054" cy="2031325"/>
          </a:xfrm>
          <a:prstGeom prst="rect">
            <a:avLst/>
          </a:prstGeom>
          <a:noFill/>
        </p:spPr>
        <p:txBody>
          <a:bodyPr wrap="square" rtlCol="0">
            <a:spAutoFit/>
          </a:bodyPr>
          <a:lstStyle/>
          <a:p>
            <a:r>
              <a:rPr lang="en-GB" dirty="0" smtClean="0"/>
              <a:t>Extension – Describe what happens to each digit when you divide 47 by10 – </a:t>
            </a:r>
            <a:r>
              <a:rPr lang="en-GB" dirty="0" smtClean="0">
                <a:solidFill>
                  <a:srgbClr val="FF0000"/>
                </a:solidFill>
              </a:rPr>
              <a:t>Each digit moves one place to the right.  The 4 moves from the tens to the ones column and the 7 moves from the ones column to the tenths column.</a:t>
            </a:r>
            <a:endParaRPr lang="en-GB" dirty="0"/>
          </a:p>
        </p:txBody>
      </p:sp>
    </p:spTree>
    <p:extLst>
      <p:ext uri="{BB962C8B-B14F-4D97-AF65-F5344CB8AC3E}">
        <p14:creationId xmlns:p14="http://schemas.microsoft.com/office/powerpoint/2010/main" val="18049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sp>
        <p:nvSpPr>
          <p:cNvPr id="4" name="TextBox 3"/>
          <p:cNvSpPr txBox="1"/>
          <p:nvPr/>
        </p:nvSpPr>
        <p:spPr>
          <a:xfrm>
            <a:off x="997527" y="1690688"/>
            <a:ext cx="2909455" cy="2585323"/>
          </a:xfrm>
          <a:prstGeom prst="rect">
            <a:avLst/>
          </a:prstGeom>
          <a:noFill/>
        </p:spPr>
        <p:txBody>
          <a:bodyPr wrap="square" rtlCol="0">
            <a:spAutoFit/>
          </a:bodyPr>
          <a:lstStyle/>
          <a:p>
            <a:r>
              <a:rPr lang="en-GB"/>
              <a:t>Q1</a:t>
            </a:r>
          </a:p>
          <a:p>
            <a:r>
              <a:rPr lang="en-GB"/>
              <a:t>Are the following calculations true or false?  Write true or false next to them.</a:t>
            </a:r>
          </a:p>
          <a:p>
            <a:r>
              <a:rPr lang="en-GB"/>
              <a:t>43 ÷ 10 = 3.4</a:t>
            </a:r>
          </a:p>
          <a:p>
            <a:r>
              <a:rPr lang="en-GB"/>
              <a:t>10 ÷ 43 = 4.3</a:t>
            </a:r>
          </a:p>
          <a:p>
            <a:r>
              <a:rPr lang="en-GB"/>
              <a:t>43 ÷ 10 = 4.3</a:t>
            </a:r>
          </a:p>
          <a:p>
            <a:r>
              <a:rPr lang="en-GB"/>
              <a:t>4.3 = 43 ÷ 10</a:t>
            </a:r>
            <a:endParaRPr lang="en-GB" dirty="0"/>
          </a:p>
        </p:txBody>
      </p:sp>
      <p:sp>
        <p:nvSpPr>
          <p:cNvPr id="5" name="TextBox 4"/>
          <p:cNvSpPr txBox="1"/>
          <p:nvPr/>
        </p:nvSpPr>
        <p:spPr>
          <a:xfrm>
            <a:off x="3740727" y="1828800"/>
            <a:ext cx="2313709" cy="2862322"/>
          </a:xfrm>
          <a:prstGeom prst="rect">
            <a:avLst/>
          </a:prstGeom>
          <a:noFill/>
        </p:spPr>
        <p:txBody>
          <a:bodyPr wrap="square" rtlCol="0">
            <a:spAutoFit/>
          </a:bodyPr>
          <a:lstStyle/>
          <a:p>
            <a:r>
              <a:rPr lang="en-GB"/>
              <a:t>Q2</a:t>
            </a:r>
          </a:p>
          <a:p>
            <a:r>
              <a:rPr lang="en-GB"/>
              <a:t>Is the following statement always, sometimes or never true?</a:t>
            </a:r>
          </a:p>
          <a:p>
            <a:r>
              <a:rPr lang="en-GB"/>
              <a:t>‘A 2-digit number divided by 10 will always have an answer with a digit in the tenths column.’</a:t>
            </a:r>
            <a:endParaRPr lang="en-GB" dirty="0"/>
          </a:p>
        </p:txBody>
      </p:sp>
      <p:pic>
        <p:nvPicPr>
          <p:cNvPr id="6" name="Picture 5"/>
          <p:cNvPicPr>
            <a:picLocks noChangeAspect="1"/>
          </p:cNvPicPr>
          <p:nvPr/>
        </p:nvPicPr>
        <p:blipFill>
          <a:blip r:embed="rId2"/>
          <a:stretch>
            <a:fillRect/>
          </a:stretch>
        </p:blipFill>
        <p:spPr>
          <a:xfrm>
            <a:off x="6096000" y="1828800"/>
            <a:ext cx="2609850" cy="3057525"/>
          </a:xfrm>
          <a:prstGeom prst="rect">
            <a:avLst/>
          </a:prstGeom>
        </p:spPr>
      </p:pic>
      <p:pic>
        <p:nvPicPr>
          <p:cNvPr id="7" name="Picture 6"/>
          <p:cNvPicPr>
            <a:picLocks noChangeAspect="1"/>
          </p:cNvPicPr>
          <p:nvPr/>
        </p:nvPicPr>
        <p:blipFill>
          <a:blip r:embed="rId3"/>
          <a:stretch>
            <a:fillRect/>
          </a:stretch>
        </p:blipFill>
        <p:spPr>
          <a:xfrm>
            <a:off x="9053079" y="4276011"/>
            <a:ext cx="2647950" cy="2266950"/>
          </a:xfrm>
          <a:prstGeom prst="rect">
            <a:avLst/>
          </a:prstGeom>
        </p:spPr>
      </p:pic>
    </p:spTree>
    <p:extLst>
      <p:ext uri="{BB962C8B-B14F-4D97-AF65-F5344CB8AC3E}">
        <p14:creationId xmlns:p14="http://schemas.microsoft.com/office/powerpoint/2010/main" val="951996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ANSWERS - LO</a:t>
            </a:r>
            <a:r>
              <a:rPr lang="en-GB" dirty="0"/>
              <a:t>: To be able to divide 2-digits by </a:t>
            </a:r>
            <a:r>
              <a:rPr lang="en-GB" dirty="0" smtClean="0"/>
              <a:t>10</a:t>
            </a:r>
            <a:endParaRPr lang="en-GB" dirty="0"/>
          </a:p>
        </p:txBody>
      </p:sp>
      <p:sp>
        <p:nvSpPr>
          <p:cNvPr id="4" name="TextBox 3"/>
          <p:cNvSpPr txBox="1"/>
          <p:nvPr/>
        </p:nvSpPr>
        <p:spPr>
          <a:xfrm>
            <a:off x="983673" y="1828800"/>
            <a:ext cx="2521527" cy="2585323"/>
          </a:xfrm>
          <a:prstGeom prst="rect">
            <a:avLst/>
          </a:prstGeom>
          <a:noFill/>
        </p:spPr>
        <p:txBody>
          <a:bodyPr wrap="square" rtlCol="0">
            <a:spAutoFit/>
          </a:bodyPr>
          <a:lstStyle/>
          <a:p>
            <a:r>
              <a:rPr lang="en-GB" dirty="0"/>
              <a:t>Q1</a:t>
            </a:r>
          </a:p>
          <a:p>
            <a:r>
              <a:rPr lang="en-GB" dirty="0"/>
              <a:t>Are the following calculations true or false?  Write true or false next to them.</a:t>
            </a:r>
          </a:p>
          <a:p>
            <a:r>
              <a:rPr lang="en-GB" dirty="0"/>
              <a:t>43 ÷ 10 = </a:t>
            </a:r>
            <a:r>
              <a:rPr lang="en-GB" dirty="0" smtClean="0"/>
              <a:t>3.4 </a:t>
            </a:r>
            <a:r>
              <a:rPr lang="en-GB" dirty="0" smtClean="0">
                <a:solidFill>
                  <a:srgbClr val="FF0000"/>
                </a:solidFill>
              </a:rPr>
              <a:t>False</a:t>
            </a:r>
            <a:endParaRPr lang="en-GB" dirty="0"/>
          </a:p>
          <a:p>
            <a:r>
              <a:rPr lang="en-GB" dirty="0"/>
              <a:t>10 ÷ 43 = </a:t>
            </a:r>
            <a:r>
              <a:rPr lang="en-GB" dirty="0" smtClean="0"/>
              <a:t>4.3 </a:t>
            </a:r>
            <a:r>
              <a:rPr lang="en-GB" dirty="0" smtClean="0">
                <a:solidFill>
                  <a:srgbClr val="FF0000"/>
                </a:solidFill>
              </a:rPr>
              <a:t>False</a:t>
            </a:r>
            <a:endParaRPr lang="en-GB" dirty="0"/>
          </a:p>
          <a:p>
            <a:r>
              <a:rPr lang="en-GB" dirty="0"/>
              <a:t>43 ÷ 10 = </a:t>
            </a:r>
            <a:r>
              <a:rPr lang="en-GB" dirty="0" smtClean="0"/>
              <a:t>4.3 </a:t>
            </a:r>
            <a:r>
              <a:rPr lang="en-GB" dirty="0" smtClean="0">
                <a:solidFill>
                  <a:srgbClr val="FF0000"/>
                </a:solidFill>
              </a:rPr>
              <a:t>True</a:t>
            </a:r>
            <a:endParaRPr lang="en-GB" dirty="0"/>
          </a:p>
          <a:p>
            <a:r>
              <a:rPr lang="en-GB" dirty="0"/>
              <a:t>4.3 = 43 ÷ </a:t>
            </a:r>
            <a:r>
              <a:rPr lang="en-GB" dirty="0" smtClean="0"/>
              <a:t>10 </a:t>
            </a:r>
            <a:r>
              <a:rPr lang="en-GB" dirty="0" smtClean="0">
                <a:solidFill>
                  <a:srgbClr val="FF0000"/>
                </a:solidFill>
              </a:rPr>
              <a:t>True</a:t>
            </a:r>
            <a:endParaRPr lang="en-GB" dirty="0"/>
          </a:p>
        </p:txBody>
      </p:sp>
      <p:sp>
        <p:nvSpPr>
          <p:cNvPr id="5" name="TextBox 4"/>
          <p:cNvSpPr txBox="1"/>
          <p:nvPr/>
        </p:nvSpPr>
        <p:spPr>
          <a:xfrm>
            <a:off x="3768436" y="2008909"/>
            <a:ext cx="2493819" cy="4862870"/>
          </a:xfrm>
          <a:prstGeom prst="rect">
            <a:avLst/>
          </a:prstGeom>
          <a:noFill/>
        </p:spPr>
        <p:txBody>
          <a:bodyPr wrap="square" rtlCol="0">
            <a:spAutoFit/>
          </a:bodyPr>
          <a:lstStyle/>
          <a:p>
            <a:r>
              <a:rPr lang="en-GB" dirty="0"/>
              <a:t>Q2</a:t>
            </a:r>
          </a:p>
          <a:p>
            <a:r>
              <a:rPr lang="en-GB" dirty="0"/>
              <a:t>Is the following statement always, sometimes or never true?</a:t>
            </a:r>
          </a:p>
          <a:p>
            <a:r>
              <a:rPr lang="en-GB" dirty="0"/>
              <a:t>‘A 2-digit number divided by 10 will always have an answer with a digit in the tenths column</a:t>
            </a:r>
            <a:r>
              <a:rPr lang="en-GB" dirty="0" smtClean="0"/>
              <a:t>.’</a:t>
            </a:r>
          </a:p>
          <a:p>
            <a:endParaRPr lang="en-GB" dirty="0"/>
          </a:p>
          <a:p>
            <a:r>
              <a:rPr lang="en-GB" sz="1400" dirty="0" smtClean="0">
                <a:solidFill>
                  <a:srgbClr val="FF0000"/>
                </a:solidFill>
              </a:rPr>
              <a:t>It is sometimes true depending on the number you are dividing by 10.  For example 32 ÷ 10 = 3.2 BUT 320 ÷ 10 = 32.  You don’t have to put the 0 as a place holder in the tenth column because the number is greater than 1</a:t>
            </a:r>
            <a:endParaRPr lang="en-GB" sz="1400" dirty="0">
              <a:solidFill>
                <a:srgbClr val="FF0000"/>
              </a:solidFill>
            </a:endParaRPr>
          </a:p>
        </p:txBody>
      </p:sp>
      <p:pic>
        <p:nvPicPr>
          <p:cNvPr id="6" name="Picture 5"/>
          <p:cNvPicPr>
            <a:picLocks noChangeAspect="1"/>
          </p:cNvPicPr>
          <p:nvPr/>
        </p:nvPicPr>
        <p:blipFill>
          <a:blip r:embed="rId2"/>
          <a:stretch>
            <a:fillRect/>
          </a:stretch>
        </p:blipFill>
        <p:spPr>
          <a:xfrm>
            <a:off x="6392141" y="1055615"/>
            <a:ext cx="3924300" cy="3190875"/>
          </a:xfrm>
          <a:prstGeom prst="rect">
            <a:avLst/>
          </a:prstGeom>
        </p:spPr>
      </p:pic>
      <p:pic>
        <p:nvPicPr>
          <p:cNvPr id="7" name="Picture 6"/>
          <p:cNvPicPr>
            <a:picLocks noChangeAspect="1"/>
          </p:cNvPicPr>
          <p:nvPr/>
        </p:nvPicPr>
        <p:blipFill>
          <a:blip r:embed="rId3"/>
          <a:stretch>
            <a:fillRect/>
          </a:stretch>
        </p:blipFill>
        <p:spPr>
          <a:xfrm>
            <a:off x="7477125" y="4414123"/>
            <a:ext cx="3876675" cy="2400300"/>
          </a:xfrm>
          <a:prstGeom prst="rect">
            <a:avLst/>
          </a:prstGeom>
        </p:spPr>
      </p:pic>
    </p:spTree>
    <p:extLst>
      <p:ext uri="{BB962C8B-B14F-4D97-AF65-F5344CB8AC3E}">
        <p14:creationId xmlns:p14="http://schemas.microsoft.com/office/powerpoint/2010/main" val="17337055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be able to divide 2-digits by </a:t>
            </a:r>
            <a:r>
              <a:rPr lang="en-GB" dirty="0" smtClean="0"/>
              <a:t>10</a:t>
            </a:r>
            <a:endParaRPr lang="en-GB" dirty="0"/>
          </a:p>
        </p:txBody>
      </p:sp>
      <p:graphicFrame>
        <p:nvGraphicFramePr>
          <p:cNvPr id="5" name="Content Placeholder 4"/>
          <p:cNvGraphicFramePr>
            <a:graphicFrameLocks noGrp="1"/>
          </p:cNvGraphicFramePr>
          <p:nvPr>
            <p:ph idx="1"/>
            <p:extLst/>
          </p:nvPr>
        </p:nvGraphicFramePr>
        <p:xfrm>
          <a:off x="1191491" y="1828800"/>
          <a:ext cx="9601200" cy="4239490"/>
        </p:xfrm>
        <a:graphic>
          <a:graphicData uri="http://schemas.openxmlformats.org/drawingml/2006/table">
            <a:tbl>
              <a:tblPr firstRow="1" firstCol="1" bandRow="1"/>
              <a:tblGrid>
                <a:gridCol w="7574909">
                  <a:extLst>
                    <a:ext uri="{9D8B030D-6E8A-4147-A177-3AD203B41FA5}">
                      <a16:colId xmlns:a16="http://schemas.microsoft.com/office/drawing/2014/main" val="1282103087"/>
                    </a:ext>
                  </a:extLst>
                </a:gridCol>
                <a:gridCol w="2026291">
                  <a:extLst>
                    <a:ext uri="{9D8B030D-6E8A-4147-A177-3AD203B41FA5}">
                      <a16:colId xmlns:a16="http://schemas.microsoft.com/office/drawing/2014/main" val="3664788657"/>
                    </a:ext>
                  </a:extLst>
                </a:gridCol>
              </a:tblGrid>
              <a:tr h="1271847">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8574436"/>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dividing 2-digit numbers by 10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7970990"/>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say what 2-digit number has been divided by 10 when I am given the answer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5860465"/>
                  </a:ext>
                </a:extLst>
              </a:tr>
              <a:tr h="84789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divide a 2-digit number by 10 even when the equals sign is in a different place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2899668"/>
                  </a:ext>
                </a:extLst>
              </a:tr>
              <a:tr h="42394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10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2011835"/>
                  </a:ext>
                </a:extLst>
              </a:tr>
            </a:tbl>
          </a:graphicData>
        </a:graphic>
      </p:graphicFrame>
    </p:spTree>
    <p:extLst>
      <p:ext uri="{BB962C8B-B14F-4D97-AF65-F5344CB8AC3E}">
        <p14:creationId xmlns:p14="http://schemas.microsoft.com/office/powerpoint/2010/main" val="36502887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Assembly and 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555154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Myth</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1018513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edit our work through making changes to vocabulary, grammar and punctuation to enhance effects and clarify meaning  and proof-reading for spelling and punctuation errors </a:t>
            </a:r>
          </a:p>
        </p:txBody>
      </p:sp>
      <p:graphicFrame>
        <p:nvGraphicFramePr>
          <p:cNvPr id="4" name="Content Placeholder 3"/>
          <p:cNvGraphicFramePr>
            <a:graphicFrameLocks noGrp="1"/>
          </p:cNvGraphicFramePr>
          <p:nvPr>
            <p:ph idx="1"/>
            <p:extLst/>
          </p:nvPr>
        </p:nvGraphicFramePr>
        <p:xfrm>
          <a:off x="1325880" y="2087880"/>
          <a:ext cx="8534399" cy="3903912"/>
        </p:xfrm>
        <a:graphic>
          <a:graphicData uri="http://schemas.openxmlformats.org/drawingml/2006/table">
            <a:tbl>
              <a:tblPr firstRow="1" firstCol="1" bandRow="1"/>
              <a:tblGrid>
                <a:gridCol w="6733251">
                  <a:extLst>
                    <a:ext uri="{9D8B030D-6E8A-4147-A177-3AD203B41FA5}">
                      <a16:colId xmlns:a16="http://schemas.microsoft.com/office/drawing/2014/main" val="3148381560"/>
                    </a:ext>
                  </a:extLst>
                </a:gridCol>
                <a:gridCol w="1801148">
                  <a:extLst>
                    <a:ext uri="{9D8B030D-6E8A-4147-A177-3AD203B41FA5}">
                      <a16:colId xmlns:a16="http://schemas.microsoft.com/office/drawing/2014/main" val="29063523"/>
                    </a:ext>
                  </a:extLst>
                </a:gridCol>
              </a:tblGrid>
              <a:tr h="810480">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0732217"/>
                  </a:ext>
                </a:extLst>
              </a:tr>
              <a:tr h="8104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use a dictionary to check my work for spelling errors and correct them</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2900628"/>
                  </a:ext>
                </a:extLst>
              </a:tr>
              <a:tr h="837519">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edit my work as I write making improvements without input from a peer or teacher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210385"/>
                  </a:ext>
                </a:extLst>
              </a:tr>
              <a:tr h="567359">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can give and take advice from a friend to improve our work (Y3)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457774"/>
                  </a:ext>
                </a:extLst>
              </a:tr>
              <a:tr h="54032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give and take advice from the teacher to improve my work (Y3)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7777121"/>
                  </a:ext>
                </a:extLst>
              </a:tr>
            </a:tbl>
          </a:graphicData>
        </a:graphic>
      </p:graphicFrame>
    </p:spTree>
    <p:extLst>
      <p:ext uri="{BB962C8B-B14F-4D97-AF65-F5344CB8AC3E}">
        <p14:creationId xmlns:p14="http://schemas.microsoft.com/office/powerpoint/2010/main" val="2287262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smtClean="0">
                <a:solidFill>
                  <a:prstClr val="black"/>
                </a:solidFill>
              </a:rPr>
              <a:t>Check List</a:t>
            </a:r>
            <a:endParaRPr lang="en-GB" sz="3200" dirty="0">
              <a:solidFill>
                <a:prstClr val="black"/>
              </a:solidFill>
            </a:endParaRPr>
          </a:p>
        </p:txBody>
      </p:sp>
      <p:sp>
        <p:nvSpPr>
          <p:cNvPr id="4" name="Content Placeholder 3"/>
          <p:cNvSpPr>
            <a:spLocks noGrp="1"/>
          </p:cNvSpPr>
          <p:nvPr>
            <p:ph sz="half" idx="1"/>
          </p:nvPr>
        </p:nvSpPr>
        <p:spPr/>
        <p:txBody>
          <a:bodyPr>
            <a:normAutofit fontScale="77500" lnSpcReduction="20000"/>
          </a:bodyPr>
          <a:lstStyle/>
          <a:p>
            <a:r>
              <a:rPr lang="en-GB" dirty="0" smtClean="0"/>
              <a:t>Used Inverted commas when a character is speaking.</a:t>
            </a:r>
          </a:p>
          <a:p>
            <a:r>
              <a:rPr lang="en-GB" dirty="0" smtClean="0"/>
              <a:t>Use the correct punctuation when a character is speaking.</a:t>
            </a:r>
          </a:p>
          <a:p>
            <a:r>
              <a:rPr lang="en-GB" dirty="0" smtClean="0"/>
              <a:t>Started a new line when a new character speaks.</a:t>
            </a:r>
          </a:p>
          <a:p>
            <a:r>
              <a:rPr lang="en-GB" dirty="0" smtClean="0"/>
              <a:t>Used expanded noun phrases using adjectives</a:t>
            </a:r>
          </a:p>
          <a:p>
            <a:r>
              <a:rPr lang="en-GB" dirty="0" smtClean="0"/>
              <a:t>Used expanded noun phrases using prepositional phrases</a:t>
            </a:r>
          </a:p>
          <a:p>
            <a:r>
              <a:rPr lang="en-GB" dirty="0" smtClean="0"/>
              <a:t>Used similes</a:t>
            </a:r>
          </a:p>
          <a:p>
            <a:r>
              <a:rPr lang="en-GB" dirty="0" smtClean="0"/>
              <a:t>Used metaphors</a:t>
            </a:r>
          </a:p>
          <a:p>
            <a:r>
              <a:rPr lang="en-GB" dirty="0" smtClean="0"/>
              <a:t>Used the 5 senses – see, hear, touch, smell, taste</a:t>
            </a: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Used fronted adverbials</a:t>
            </a:r>
          </a:p>
          <a:p>
            <a:r>
              <a:rPr lang="en-GB" dirty="0" smtClean="0"/>
              <a:t>Used a comma after a fronted adverbial.</a:t>
            </a:r>
          </a:p>
          <a:p>
            <a:r>
              <a:rPr lang="en-GB" dirty="0" smtClean="0"/>
              <a:t>Used the Power of 3</a:t>
            </a:r>
          </a:p>
          <a:p>
            <a:r>
              <a:rPr lang="en-GB" dirty="0" smtClean="0"/>
              <a:t>Used short sentences</a:t>
            </a:r>
          </a:p>
          <a:p>
            <a:r>
              <a:rPr lang="en-GB" dirty="0" smtClean="0"/>
              <a:t>Use first word, last word sentences</a:t>
            </a:r>
          </a:p>
          <a:p>
            <a:r>
              <a:rPr lang="en-GB" dirty="0" smtClean="0"/>
              <a:t>Used empty words</a:t>
            </a:r>
          </a:p>
          <a:p>
            <a:r>
              <a:rPr lang="en-GB" dirty="0" smtClean="0"/>
              <a:t>Used capital letters and full sentences to make a sentence</a:t>
            </a:r>
          </a:p>
          <a:p>
            <a:r>
              <a:rPr lang="en-GB" dirty="0" smtClean="0"/>
              <a:t>Used punctuation correctly</a:t>
            </a:r>
          </a:p>
          <a:p>
            <a:r>
              <a:rPr lang="en-GB" dirty="0" smtClean="0"/>
              <a:t>Used a rhetorical question</a:t>
            </a:r>
          </a:p>
          <a:p>
            <a:endParaRPr lang="en-GB" dirty="0"/>
          </a:p>
        </p:txBody>
      </p:sp>
    </p:spTree>
    <p:extLst>
      <p:ext uri="{BB962C8B-B14F-4D97-AF65-F5344CB8AC3E}">
        <p14:creationId xmlns:p14="http://schemas.microsoft.com/office/powerpoint/2010/main" val="165174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edit our work through making changes to vocabulary, grammar and punctuation to enhance effects and clarify meaning  and proof-reading for spelling and punctuation errors </a:t>
            </a:r>
          </a:p>
        </p:txBody>
      </p:sp>
      <p:sp>
        <p:nvSpPr>
          <p:cNvPr id="3" name="Content Placeholder 2"/>
          <p:cNvSpPr>
            <a:spLocks noGrp="1"/>
          </p:cNvSpPr>
          <p:nvPr>
            <p:ph idx="1"/>
          </p:nvPr>
        </p:nvSpPr>
        <p:spPr/>
        <p:txBody>
          <a:bodyPr>
            <a:normAutofit lnSpcReduction="10000"/>
          </a:bodyPr>
          <a:lstStyle/>
          <a:p>
            <a:pPr marL="0" indent="0">
              <a:buNone/>
            </a:pPr>
            <a:r>
              <a:rPr lang="en-GB" sz="3200" b="1" u="sng" dirty="0" smtClean="0"/>
              <a:t>ACTIVITY</a:t>
            </a:r>
          </a:p>
          <a:p>
            <a:pPr marL="0" indent="0">
              <a:buNone/>
            </a:pPr>
            <a:r>
              <a:rPr lang="en-GB" sz="3200" dirty="0" smtClean="0"/>
              <a:t>Use your check list to:</a:t>
            </a:r>
          </a:p>
          <a:p>
            <a:pPr marL="514350" indent="-514350">
              <a:buFont typeface="+mj-lt"/>
              <a:buAutoNum type="arabicPeriod"/>
            </a:pPr>
            <a:r>
              <a:rPr lang="en-GB" sz="3200" dirty="0" smtClean="0"/>
              <a:t>Look at the advice given by the teacher to improve your work at do it.</a:t>
            </a:r>
          </a:p>
          <a:p>
            <a:pPr marL="514350" indent="-514350">
              <a:buFont typeface="+mj-lt"/>
              <a:buAutoNum type="arabicPeriod"/>
            </a:pPr>
            <a:r>
              <a:rPr lang="en-GB" sz="3200" dirty="0" smtClean="0"/>
              <a:t>Work with a partner.  Listen to your partners advice on how to improve it and do it.</a:t>
            </a:r>
          </a:p>
          <a:p>
            <a:pPr marL="514350" indent="-514350">
              <a:buFont typeface="+mj-lt"/>
              <a:buAutoNum type="arabicPeriod"/>
            </a:pPr>
            <a:r>
              <a:rPr lang="en-GB" sz="3200" dirty="0" smtClean="0"/>
              <a:t>Look through your work on your own and improve it.</a:t>
            </a:r>
          </a:p>
          <a:p>
            <a:pPr marL="514350" indent="-514350">
              <a:buFont typeface="+mj-lt"/>
              <a:buAutoNum type="arabicPeriod"/>
            </a:pPr>
            <a:r>
              <a:rPr lang="en-GB" sz="3200" dirty="0" smtClean="0"/>
              <a:t>Look at the spelling of words, check they are right and if they are not, change the spelling.</a:t>
            </a:r>
            <a:endParaRPr lang="en-GB" sz="3200" dirty="0"/>
          </a:p>
        </p:txBody>
      </p:sp>
    </p:spTree>
    <p:extLst>
      <p:ext uri="{BB962C8B-B14F-4D97-AF65-F5344CB8AC3E}">
        <p14:creationId xmlns:p14="http://schemas.microsoft.com/office/powerpoint/2010/main" val="8810705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edit our work through making changes to vocabulary, grammar and punctuation to enhance effects and clarify meaning  and proof-reading for spelling and punctuation errors </a:t>
            </a:r>
          </a:p>
        </p:txBody>
      </p:sp>
      <p:graphicFrame>
        <p:nvGraphicFramePr>
          <p:cNvPr id="4" name="Content Placeholder 3"/>
          <p:cNvGraphicFramePr>
            <a:graphicFrameLocks noGrp="1"/>
          </p:cNvGraphicFramePr>
          <p:nvPr>
            <p:ph idx="1"/>
          </p:nvPr>
        </p:nvGraphicFramePr>
        <p:xfrm>
          <a:off x="1325880" y="2087880"/>
          <a:ext cx="8534399" cy="3903912"/>
        </p:xfrm>
        <a:graphic>
          <a:graphicData uri="http://schemas.openxmlformats.org/drawingml/2006/table">
            <a:tbl>
              <a:tblPr firstRow="1" firstCol="1" bandRow="1"/>
              <a:tblGrid>
                <a:gridCol w="6733251">
                  <a:extLst>
                    <a:ext uri="{9D8B030D-6E8A-4147-A177-3AD203B41FA5}">
                      <a16:colId xmlns:a16="http://schemas.microsoft.com/office/drawing/2014/main" val="3148381560"/>
                    </a:ext>
                  </a:extLst>
                </a:gridCol>
                <a:gridCol w="1801148">
                  <a:extLst>
                    <a:ext uri="{9D8B030D-6E8A-4147-A177-3AD203B41FA5}">
                      <a16:colId xmlns:a16="http://schemas.microsoft.com/office/drawing/2014/main" val="29063523"/>
                    </a:ext>
                  </a:extLst>
                </a:gridCol>
              </a:tblGrid>
              <a:tr h="810480">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0732217"/>
                  </a:ext>
                </a:extLst>
              </a:tr>
              <a:tr h="8104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use a dictionary to check my work for spelling errors and correct them</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2900628"/>
                  </a:ext>
                </a:extLst>
              </a:tr>
              <a:tr h="837519">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edit my work as I write making improvements without input from a peer or teacher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210385"/>
                  </a:ext>
                </a:extLst>
              </a:tr>
              <a:tr h="567359">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can give and take advice from a friend to improve our work (Y3)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457774"/>
                  </a:ext>
                </a:extLst>
              </a:tr>
              <a:tr h="54032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give and take advice from the teacher to improve my work (Y3)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7777121"/>
                  </a:ext>
                </a:extLst>
              </a:tr>
            </a:tbl>
          </a:graphicData>
        </a:graphic>
      </p:graphicFrame>
    </p:spTree>
    <p:extLst>
      <p:ext uri="{BB962C8B-B14F-4D97-AF65-F5344CB8AC3E}">
        <p14:creationId xmlns:p14="http://schemas.microsoft.com/office/powerpoint/2010/main" val="38788288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LO: 2f: To be able to identify/explain how information content is related and contributes to meaning as a whole. </a:t>
            </a:r>
          </a:p>
          <a:p>
            <a:r>
              <a:rPr lang="en-GB" dirty="0" smtClean="0"/>
              <a:t>2h: To be able to make comparisons within the text.</a:t>
            </a:r>
          </a:p>
          <a:p>
            <a:endParaRPr lang="en-GB" dirty="0"/>
          </a:p>
        </p:txBody>
      </p:sp>
    </p:spTree>
    <p:extLst>
      <p:ext uri="{BB962C8B-B14F-4D97-AF65-F5344CB8AC3E}">
        <p14:creationId xmlns:p14="http://schemas.microsoft.com/office/powerpoint/2010/main" val="1631571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4" name="Content Placeholder 3"/>
          <p:cNvPicPr>
            <a:picLocks noGrp="1" noChangeAspect="1"/>
          </p:cNvPicPr>
          <p:nvPr>
            <p:ph idx="1"/>
          </p:nvPr>
        </p:nvPicPr>
        <p:blipFill>
          <a:blip r:embed="rId2"/>
          <a:stretch>
            <a:fillRect/>
          </a:stretch>
        </p:blipFill>
        <p:spPr>
          <a:xfrm>
            <a:off x="2079698" y="1825625"/>
            <a:ext cx="8032603" cy="4351338"/>
          </a:xfrm>
          <a:prstGeom prst="rect">
            <a:avLst/>
          </a:prstGeom>
        </p:spPr>
      </p:pic>
    </p:spTree>
    <p:extLst>
      <p:ext uri="{BB962C8B-B14F-4D97-AF65-F5344CB8AC3E}">
        <p14:creationId xmlns:p14="http://schemas.microsoft.com/office/powerpoint/2010/main" val="37241624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7" name="Content Placeholder 6"/>
          <p:cNvPicPr>
            <a:picLocks noGrp="1" noChangeAspect="1"/>
          </p:cNvPicPr>
          <p:nvPr>
            <p:ph sz="half" idx="2"/>
          </p:nvPr>
        </p:nvPicPr>
        <p:blipFill>
          <a:blip r:embed="rId3"/>
          <a:stretch>
            <a:fillRect/>
          </a:stretch>
        </p:blipFill>
        <p:spPr>
          <a:xfrm>
            <a:off x="6172200" y="3110965"/>
            <a:ext cx="6019800" cy="2068703"/>
          </a:xfrm>
          <a:prstGeom prst="rect">
            <a:avLst/>
          </a:prstGeom>
        </p:spPr>
      </p:pic>
      <p:sp>
        <p:nvSpPr>
          <p:cNvPr id="8" name="TextBox 7"/>
          <p:cNvSpPr txBox="1"/>
          <p:nvPr/>
        </p:nvSpPr>
        <p:spPr>
          <a:xfrm>
            <a:off x="6172200" y="1690688"/>
            <a:ext cx="5836920" cy="1323439"/>
          </a:xfrm>
          <a:prstGeom prst="rect">
            <a:avLst/>
          </a:prstGeom>
          <a:noFill/>
        </p:spPr>
        <p:txBody>
          <a:bodyPr wrap="square" rtlCol="0">
            <a:spAutoFit/>
          </a:bodyPr>
          <a:lstStyle/>
          <a:p>
            <a:r>
              <a:rPr lang="en-GB" sz="4000" dirty="0" smtClean="0"/>
              <a:t>The main message question</a:t>
            </a:r>
            <a:endParaRPr lang="en-GB" sz="4000" dirty="0"/>
          </a:p>
        </p:txBody>
      </p:sp>
    </p:spTree>
    <p:extLst>
      <p:ext uri="{BB962C8B-B14F-4D97-AF65-F5344CB8AC3E}">
        <p14:creationId xmlns:p14="http://schemas.microsoft.com/office/powerpoint/2010/main" val="580067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7" name="Content Placeholder 6"/>
          <p:cNvPicPr>
            <a:picLocks noGrp="1" noChangeAspect="1"/>
          </p:cNvPicPr>
          <p:nvPr>
            <p:ph sz="half" idx="2"/>
          </p:nvPr>
        </p:nvPicPr>
        <p:blipFill>
          <a:blip r:embed="rId3"/>
          <a:stretch>
            <a:fillRect/>
          </a:stretch>
        </p:blipFill>
        <p:spPr>
          <a:xfrm>
            <a:off x="6019800" y="1904116"/>
            <a:ext cx="6019800" cy="2068703"/>
          </a:xfrm>
          <a:prstGeom prst="rect">
            <a:avLst/>
          </a:prstGeom>
        </p:spPr>
      </p:pic>
      <p:pic>
        <p:nvPicPr>
          <p:cNvPr id="3" name="Picture 2"/>
          <p:cNvPicPr>
            <a:picLocks noChangeAspect="1"/>
          </p:cNvPicPr>
          <p:nvPr/>
        </p:nvPicPr>
        <p:blipFill>
          <a:blip r:embed="rId4"/>
          <a:stretch>
            <a:fillRect/>
          </a:stretch>
        </p:blipFill>
        <p:spPr>
          <a:xfrm>
            <a:off x="2009775" y="4929557"/>
            <a:ext cx="9086850" cy="1895475"/>
          </a:xfrm>
          <a:prstGeom prst="rect">
            <a:avLst/>
          </a:prstGeom>
        </p:spPr>
      </p:pic>
    </p:spTree>
    <p:extLst>
      <p:ext uri="{BB962C8B-B14F-4D97-AF65-F5344CB8AC3E}">
        <p14:creationId xmlns:p14="http://schemas.microsoft.com/office/powerpoint/2010/main" val="1527230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3" name="Content Placeholder 2"/>
          <p:cNvPicPr>
            <a:picLocks noGrp="1" noChangeAspect="1"/>
          </p:cNvPicPr>
          <p:nvPr>
            <p:ph sz="half" idx="2"/>
          </p:nvPr>
        </p:nvPicPr>
        <p:blipFill>
          <a:blip r:embed="rId3"/>
          <a:stretch>
            <a:fillRect/>
          </a:stretch>
        </p:blipFill>
        <p:spPr>
          <a:xfrm>
            <a:off x="6019800" y="2060300"/>
            <a:ext cx="6023226" cy="1536340"/>
          </a:xfrm>
          <a:prstGeom prst="rect">
            <a:avLst/>
          </a:prstGeom>
        </p:spPr>
      </p:pic>
    </p:spTree>
    <p:extLst>
      <p:ext uri="{BB962C8B-B14F-4D97-AF65-F5344CB8AC3E}">
        <p14:creationId xmlns:p14="http://schemas.microsoft.com/office/powerpoint/2010/main" val="2868957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3" name="Content Placeholder 2"/>
          <p:cNvPicPr>
            <a:picLocks noGrp="1" noChangeAspect="1"/>
          </p:cNvPicPr>
          <p:nvPr>
            <p:ph sz="half" idx="2"/>
          </p:nvPr>
        </p:nvPicPr>
        <p:blipFill>
          <a:blip r:embed="rId3"/>
          <a:stretch>
            <a:fillRect/>
          </a:stretch>
        </p:blipFill>
        <p:spPr>
          <a:xfrm>
            <a:off x="6019800" y="2060300"/>
            <a:ext cx="6023226" cy="1536340"/>
          </a:xfrm>
          <a:prstGeom prst="rect">
            <a:avLst/>
          </a:prstGeom>
        </p:spPr>
      </p:pic>
      <p:pic>
        <p:nvPicPr>
          <p:cNvPr id="5" name="Picture 4"/>
          <p:cNvPicPr>
            <a:picLocks noChangeAspect="1"/>
          </p:cNvPicPr>
          <p:nvPr/>
        </p:nvPicPr>
        <p:blipFill>
          <a:blip r:embed="rId4"/>
          <a:stretch>
            <a:fillRect/>
          </a:stretch>
        </p:blipFill>
        <p:spPr>
          <a:xfrm>
            <a:off x="3260976" y="5006975"/>
            <a:ext cx="8782050" cy="1304925"/>
          </a:xfrm>
          <a:prstGeom prst="rect">
            <a:avLst/>
          </a:prstGeom>
        </p:spPr>
      </p:pic>
    </p:spTree>
    <p:extLst>
      <p:ext uri="{BB962C8B-B14F-4D97-AF65-F5344CB8AC3E}">
        <p14:creationId xmlns:p14="http://schemas.microsoft.com/office/powerpoint/2010/main" val="19850708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7" name="Content Placeholder 6"/>
          <p:cNvPicPr>
            <a:picLocks noGrp="1" noChangeAspect="1"/>
          </p:cNvPicPr>
          <p:nvPr>
            <p:ph sz="half" idx="2"/>
          </p:nvPr>
        </p:nvPicPr>
        <p:blipFill>
          <a:blip r:embed="rId3"/>
          <a:stretch>
            <a:fillRect/>
          </a:stretch>
        </p:blipFill>
        <p:spPr>
          <a:xfrm>
            <a:off x="6096000" y="1874910"/>
            <a:ext cx="5638800" cy="1445846"/>
          </a:xfrm>
          <a:prstGeom prst="rect">
            <a:avLst/>
          </a:prstGeom>
        </p:spPr>
      </p:pic>
    </p:spTree>
    <p:extLst>
      <p:ext uri="{BB962C8B-B14F-4D97-AF65-F5344CB8AC3E}">
        <p14:creationId xmlns:p14="http://schemas.microsoft.com/office/powerpoint/2010/main" val="23894674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7" name="Content Placeholder 6"/>
          <p:cNvPicPr>
            <a:picLocks noGrp="1" noChangeAspect="1"/>
          </p:cNvPicPr>
          <p:nvPr>
            <p:ph sz="half" idx="2"/>
          </p:nvPr>
        </p:nvPicPr>
        <p:blipFill>
          <a:blip r:embed="rId3"/>
          <a:stretch>
            <a:fillRect/>
          </a:stretch>
        </p:blipFill>
        <p:spPr>
          <a:xfrm>
            <a:off x="6096000" y="1874910"/>
            <a:ext cx="5638800" cy="1445846"/>
          </a:xfrm>
          <a:prstGeom prst="rect">
            <a:avLst/>
          </a:prstGeom>
        </p:spPr>
      </p:pic>
      <p:pic>
        <p:nvPicPr>
          <p:cNvPr id="3" name="Picture 2"/>
          <p:cNvPicPr>
            <a:picLocks noChangeAspect="1"/>
          </p:cNvPicPr>
          <p:nvPr/>
        </p:nvPicPr>
        <p:blipFill>
          <a:blip r:embed="rId4"/>
          <a:stretch>
            <a:fillRect/>
          </a:stretch>
        </p:blipFill>
        <p:spPr>
          <a:xfrm>
            <a:off x="2613660" y="4326374"/>
            <a:ext cx="8915400" cy="1819275"/>
          </a:xfrm>
          <a:prstGeom prst="rect">
            <a:avLst/>
          </a:prstGeom>
        </p:spPr>
      </p:pic>
    </p:spTree>
    <p:extLst>
      <p:ext uri="{BB962C8B-B14F-4D97-AF65-F5344CB8AC3E}">
        <p14:creationId xmlns:p14="http://schemas.microsoft.com/office/powerpoint/2010/main" val="35062338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3" name="Content Placeholder 2"/>
          <p:cNvPicPr>
            <a:picLocks noGrp="1" noChangeAspect="1"/>
          </p:cNvPicPr>
          <p:nvPr>
            <p:ph sz="half" idx="2"/>
          </p:nvPr>
        </p:nvPicPr>
        <p:blipFill>
          <a:blip r:embed="rId3"/>
          <a:stretch>
            <a:fillRect/>
          </a:stretch>
        </p:blipFill>
        <p:spPr>
          <a:xfrm>
            <a:off x="6172200" y="1935480"/>
            <a:ext cx="5882640" cy="4526280"/>
          </a:xfrm>
          <a:prstGeom prst="rect">
            <a:avLst/>
          </a:prstGeom>
        </p:spPr>
      </p:pic>
    </p:spTree>
    <p:extLst>
      <p:ext uri="{BB962C8B-B14F-4D97-AF65-F5344CB8AC3E}">
        <p14:creationId xmlns:p14="http://schemas.microsoft.com/office/powerpoint/2010/main" val="8832955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LO: 2f: To be able to identify/explain how information content is related and contributes to meaning as a whole. </a:t>
            </a:r>
            <a:br>
              <a:rPr lang="en-GB" sz="3600" dirty="0" smtClean="0"/>
            </a:br>
            <a:r>
              <a:rPr lang="en-GB" sz="3600" dirty="0" smtClean="0"/>
              <a:t>2h: To be able to make comparisons within the text.</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597833"/>
            <a:ext cx="5181600" cy="2806922"/>
          </a:xfrm>
          <a:prstGeom prst="rect">
            <a:avLst/>
          </a:prstGeom>
        </p:spPr>
      </p:pic>
      <p:pic>
        <p:nvPicPr>
          <p:cNvPr id="3" name="Content Placeholder 2"/>
          <p:cNvPicPr>
            <a:picLocks noGrp="1" noChangeAspect="1"/>
          </p:cNvPicPr>
          <p:nvPr>
            <p:ph sz="half" idx="2"/>
          </p:nvPr>
        </p:nvPicPr>
        <p:blipFill>
          <a:blip r:embed="rId3"/>
          <a:stretch>
            <a:fillRect/>
          </a:stretch>
        </p:blipFill>
        <p:spPr>
          <a:xfrm>
            <a:off x="6172200" y="1935480"/>
            <a:ext cx="5882640" cy="4526280"/>
          </a:xfrm>
          <a:prstGeom prst="rect">
            <a:avLst/>
          </a:prstGeom>
        </p:spPr>
      </p:pic>
      <p:pic>
        <p:nvPicPr>
          <p:cNvPr id="4" name="Picture 3"/>
          <p:cNvPicPr>
            <a:picLocks noChangeAspect="1"/>
          </p:cNvPicPr>
          <p:nvPr/>
        </p:nvPicPr>
        <p:blipFill>
          <a:blip r:embed="rId4"/>
          <a:stretch>
            <a:fillRect/>
          </a:stretch>
        </p:blipFill>
        <p:spPr>
          <a:xfrm>
            <a:off x="436245" y="3801427"/>
            <a:ext cx="9124950" cy="2905125"/>
          </a:xfrm>
          <a:prstGeom prst="rect">
            <a:avLst/>
          </a:prstGeom>
        </p:spPr>
      </p:pic>
    </p:spTree>
    <p:extLst>
      <p:ext uri="{BB962C8B-B14F-4D97-AF65-F5344CB8AC3E}">
        <p14:creationId xmlns:p14="http://schemas.microsoft.com/office/powerpoint/2010/main" val="40445668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2414"/>
              <a:gd name="adj2" fmla="val 5312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defiantly</a:t>
            </a:r>
            <a:endParaRPr lang="en-US" sz="8200" dirty="0">
              <a:solidFill>
                <a:schemeClr val="tx1"/>
              </a:solidFill>
              <a:cs typeface="Calibri"/>
            </a:endParaRPr>
          </a:p>
        </p:txBody>
      </p:sp>
    </p:spTree>
    <p:extLst>
      <p:ext uri="{BB962C8B-B14F-4D97-AF65-F5344CB8AC3E}">
        <p14:creationId xmlns:p14="http://schemas.microsoft.com/office/powerpoint/2010/main" val="196303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“You can’t tell me what to do,” said Elliot </a:t>
            </a:r>
            <a:r>
              <a:rPr lang="en-US" sz="6000" dirty="0" smtClean="0">
                <a:solidFill>
                  <a:srgbClr val="FF0000"/>
                </a:solidFill>
                <a:cs typeface="Calibri"/>
              </a:rPr>
              <a:t>defiantly</a:t>
            </a:r>
            <a:r>
              <a:rPr lang="en-US" sz="6000" dirty="0" smtClean="0">
                <a:cs typeface="Calibri"/>
              </a:rPr>
              <a:t>.</a:t>
            </a:r>
            <a:endParaRPr lang="en-US" sz="6000" dirty="0">
              <a:solidFill>
                <a:srgbClr val="FF0000"/>
              </a:solidFill>
              <a:cs typeface="Calibri"/>
            </a:endParaRPr>
          </a:p>
        </p:txBody>
      </p:sp>
      <p:sp>
        <p:nvSpPr>
          <p:cNvPr id="4" name="Cloud Callout 3"/>
          <p:cNvSpPr/>
          <p:nvPr/>
        </p:nvSpPr>
        <p:spPr>
          <a:xfrm>
            <a:off x="568960" y="650241"/>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242093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242930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Adv</a:t>
            </a:r>
            <a:r>
              <a:rPr lang="en-GB" sz="6000" dirty="0">
                <a:cs typeface="Calibri"/>
              </a:rPr>
              <a:t>. in a way that proudly refuses to obey authority or shows you are not willing to accept criticism or disapproval</a:t>
            </a:r>
          </a:p>
          <a:p>
            <a:pPr marL="0" algn="ctr">
              <a:buNone/>
            </a:pPr>
            <a:endParaRPr lang="en-GB" sz="6000" dirty="0">
              <a:cs typeface="Calibri"/>
            </a:endParaRPr>
          </a:p>
        </p:txBody>
      </p:sp>
    </p:spTree>
    <p:extLst>
      <p:ext uri="{BB962C8B-B14F-4D97-AF65-F5344CB8AC3E}">
        <p14:creationId xmlns:p14="http://schemas.microsoft.com/office/powerpoint/2010/main" val="3745435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smtClean="0">
                <a:cs typeface="Calibri Light"/>
              </a:rPr>
              <a:t>ambled</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85000" lnSpcReduction="20000"/>
          </a:bodyPr>
          <a:lstStyle/>
          <a:p>
            <a:pPr marL="0" indent="0" algn="ctr">
              <a:buNone/>
            </a:pPr>
            <a:r>
              <a:rPr lang="en-GB" sz="4000" dirty="0">
                <a:cs typeface="Calibri"/>
              </a:rPr>
              <a:t>A group of prisoners stood on the roof,</a:t>
            </a:r>
            <a:r>
              <a:rPr lang="en-GB" sz="4000" dirty="0">
                <a:solidFill>
                  <a:srgbClr val="FF0000"/>
                </a:solidFill>
                <a:cs typeface="Calibri"/>
              </a:rPr>
              <a:t> defiantly </a:t>
            </a:r>
            <a:r>
              <a:rPr lang="en-GB" sz="4000" dirty="0">
                <a:cs typeface="Calibri"/>
              </a:rPr>
              <a:t>waving banners</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They </a:t>
            </a:r>
            <a:r>
              <a:rPr lang="en-GB" sz="4000" dirty="0">
                <a:solidFill>
                  <a:srgbClr val="FF0000"/>
                </a:solidFill>
                <a:cs typeface="Calibri"/>
              </a:rPr>
              <a:t>defiantly</a:t>
            </a:r>
            <a:r>
              <a:rPr lang="en-GB" sz="4000" dirty="0">
                <a:cs typeface="Calibri"/>
              </a:rPr>
              <a:t> refused to identify themselves in </a:t>
            </a:r>
            <a:r>
              <a:rPr lang="en-GB" sz="4000" dirty="0" smtClean="0">
                <a:cs typeface="Calibri"/>
              </a:rPr>
              <a:t>court.</a:t>
            </a:r>
          </a:p>
          <a:p>
            <a:pPr marL="0" indent="0" algn="ctr">
              <a:buNone/>
            </a:pPr>
            <a:endParaRPr lang="en-GB" sz="4000" dirty="0" smtClean="0">
              <a:cs typeface="Calibri"/>
            </a:endParaRPr>
          </a:p>
          <a:p>
            <a:pPr marL="0" indent="0" algn="ctr">
              <a:buNone/>
            </a:pPr>
            <a:r>
              <a:rPr lang="en-GB" sz="4000" dirty="0">
                <a:cs typeface="Calibri"/>
              </a:rPr>
              <a:t>He</a:t>
            </a:r>
            <a:r>
              <a:rPr lang="en-GB" sz="4000" dirty="0">
                <a:solidFill>
                  <a:srgbClr val="FF0000"/>
                </a:solidFill>
                <a:cs typeface="Calibri"/>
              </a:rPr>
              <a:t> defiantly </a:t>
            </a:r>
            <a:r>
              <a:rPr lang="en-GB" sz="4000" dirty="0">
                <a:cs typeface="Calibri"/>
              </a:rPr>
              <a:t>denies having done anything wrong</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She </a:t>
            </a:r>
            <a:r>
              <a:rPr lang="en-GB" sz="4000" dirty="0">
                <a:solidFill>
                  <a:srgbClr val="FF0000"/>
                </a:solidFill>
                <a:cs typeface="Calibri"/>
              </a:rPr>
              <a:t>defiantly </a:t>
            </a:r>
            <a:r>
              <a:rPr lang="en-GB" sz="4000" dirty="0">
                <a:cs typeface="Calibri"/>
              </a:rPr>
              <a:t>declared her innocence and claimed that prosecutors are trying to destroy her.</a:t>
            </a:r>
            <a:endParaRPr lang="en-US" sz="4000" dirty="0">
              <a:cs typeface="Calibri"/>
            </a:endParaRPr>
          </a:p>
        </p:txBody>
      </p:sp>
    </p:spTree>
    <p:extLst>
      <p:ext uri="{BB962C8B-B14F-4D97-AF65-F5344CB8AC3E}">
        <p14:creationId xmlns:p14="http://schemas.microsoft.com/office/powerpoint/2010/main" val="295725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smtClean="0">
                <a:cs typeface="Calibri"/>
              </a:rPr>
              <a:t>Write/Say </a:t>
            </a:r>
            <a:r>
              <a:rPr lang="en-US" sz="4000" dirty="0" smtClean="0">
                <a:solidFill>
                  <a:srgbClr val="FF0000"/>
                </a:solidFill>
                <a:cs typeface="Calibri"/>
              </a:rPr>
              <a:t>defiantly </a:t>
            </a:r>
            <a:r>
              <a:rPr lang="en-US" sz="4000" dirty="0">
                <a:cs typeface="Calibri"/>
              </a:rPr>
              <a:t>if you see </a:t>
            </a:r>
            <a:r>
              <a:rPr lang="en-US" sz="4000" dirty="0" smtClean="0">
                <a:cs typeface="Calibri"/>
              </a:rPr>
              <a:t>someone acting refusing to obey authority or criticism.</a:t>
            </a:r>
            <a:endParaRPr lang="en-US" sz="4000" dirty="0">
              <a:cs typeface="Calibri"/>
            </a:endParaRPr>
          </a:p>
        </p:txBody>
      </p:sp>
      <p:pic>
        <p:nvPicPr>
          <p:cNvPr id="3" name="Picture 2"/>
          <p:cNvPicPr>
            <a:picLocks noChangeAspect="1"/>
          </p:cNvPicPr>
          <p:nvPr/>
        </p:nvPicPr>
        <p:blipFill>
          <a:blip r:embed="rId2"/>
          <a:stretch>
            <a:fillRect/>
          </a:stretch>
        </p:blipFill>
        <p:spPr>
          <a:xfrm>
            <a:off x="291868" y="2955549"/>
            <a:ext cx="2431473" cy="1756064"/>
          </a:xfrm>
          <a:prstGeom prst="rect">
            <a:avLst/>
          </a:prstGeom>
        </p:spPr>
      </p:pic>
      <p:pic>
        <p:nvPicPr>
          <p:cNvPr id="10" name="Picture 9"/>
          <p:cNvPicPr>
            <a:picLocks noChangeAspect="1"/>
          </p:cNvPicPr>
          <p:nvPr/>
        </p:nvPicPr>
        <p:blipFill>
          <a:blip r:embed="rId3"/>
          <a:stretch>
            <a:fillRect/>
          </a:stretch>
        </p:blipFill>
        <p:spPr>
          <a:xfrm>
            <a:off x="6006407" y="2913857"/>
            <a:ext cx="2452598" cy="1839449"/>
          </a:xfrm>
          <a:prstGeom prst="rect">
            <a:avLst/>
          </a:prstGeom>
        </p:spPr>
      </p:pic>
      <p:pic>
        <p:nvPicPr>
          <p:cNvPr id="5" name="Picture 4"/>
          <p:cNvPicPr>
            <a:picLocks noChangeAspect="1"/>
          </p:cNvPicPr>
          <p:nvPr/>
        </p:nvPicPr>
        <p:blipFill>
          <a:blip r:embed="rId4"/>
          <a:stretch>
            <a:fillRect/>
          </a:stretch>
        </p:blipFill>
        <p:spPr>
          <a:xfrm>
            <a:off x="3436389" y="2913857"/>
            <a:ext cx="1905000" cy="1905000"/>
          </a:xfrm>
          <a:prstGeom prst="rect">
            <a:avLst/>
          </a:prstGeom>
        </p:spPr>
      </p:pic>
      <p:pic>
        <p:nvPicPr>
          <p:cNvPr id="6" name="Picture 5"/>
          <p:cNvPicPr>
            <a:picLocks noChangeAspect="1"/>
          </p:cNvPicPr>
          <p:nvPr/>
        </p:nvPicPr>
        <p:blipFill>
          <a:blip r:embed="rId5"/>
          <a:stretch>
            <a:fillRect/>
          </a:stretch>
        </p:blipFill>
        <p:spPr>
          <a:xfrm>
            <a:off x="439879" y="4957771"/>
            <a:ext cx="3892089" cy="1695839"/>
          </a:xfrm>
          <a:prstGeom prst="rect">
            <a:avLst/>
          </a:prstGeom>
        </p:spPr>
      </p:pic>
      <p:pic>
        <p:nvPicPr>
          <p:cNvPr id="7" name="Picture 6"/>
          <p:cNvPicPr>
            <a:picLocks noChangeAspect="1"/>
          </p:cNvPicPr>
          <p:nvPr/>
        </p:nvPicPr>
        <p:blipFill>
          <a:blip r:embed="rId6"/>
          <a:stretch>
            <a:fillRect/>
          </a:stretch>
        </p:blipFill>
        <p:spPr>
          <a:xfrm>
            <a:off x="8566858" y="4818857"/>
            <a:ext cx="3244142" cy="1824830"/>
          </a:xfrm>
          <a:prstGeom prst="rect">
            <a:avLst/>
          </a:prstGeom>
        </p:spPr>
      </p:pic>
      <p:pic>
        <p:nvPicPr>
          <p:cNvPr id="9" name="Picture 8"/>
          <p:cNvPicPr>
            <a:picLocks noChangeAspect="1"/>
          </p:cNvPicPr>
          <p:nvPr/>
        </p:nvPicPr>
        <p:blipFill>
          <a:blip r:embed="rId7"/>
          <a:stretch>
            <a:fillRect/>
          </a:stretch>
        </p:blipFill>
        <p:spPr>
          <a:xfrm>
            <a:off x="9893762" y="2470265"/>
            <a:ext cx="2118360" cy="2118360"/>
          </a:xfrm>
          <a:prstGeom prst="rect">
            <a:avLst/>
          </a:prstGeom>
        </p:spPr>
      </p:pic>
    </p:spTree>
    <p:extLst>
      <p:ext uri="{BB962C8B-B14F-4D97-AF65-F5344CB8AC3E}">
        <p14:creationId xmlns:p14="http://schemas.microsoft.com/office/powerpoint/2010/main" val="28043229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31727049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defiantly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Adv</a:t>
            </a:r>
            <a:r>
              <a:rPr lang="en-GB" sz="6000" dirty="0">
                <a:cs typeface="Calibri"/>
              </a:rPr>
              <a:t>. in a way that proudly refuses to obey authority or shows you are not willing to accept criticism or disapproval</a:t>
            </a:r>
          </a:p>
          <a:p>
            <a:pPr marL="0" algn="ctr">
              <a:buNone/>
            </a:pPr>
            <a:endParaRPr lang="en-GB" sz="6000" dirty="0">
              <a:cs typeface="Calibri"/>
            </a:endParaRPr>
          </a:p>
        </p:txBody>
      </p:sp>
    </p:spTree>
    <p:extLst>
      <p:ext uri="{BB962C8B-B14F-4D97-AF65-F5344CB8AC3E}">
        <p14:creationId xmlns:p14="http://schemas.microsoft.com/office/powerpoint/2010/main" val="24290583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4776273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Martin Luther King</a:t>
            </a:r>
            <a:endParaRPr lang="en-GB" dirty="0"/>
          </a:p>
        </p:txBody>
      </p:sp>
      <p:pic>
        <p:nvPicPr>
          <p:cNvPr id="6" name="Picture 5"/>
          <p:cNvPicPr>
            <a:picLocks noChangeAspect="1"/>
          </p:cNvPicPr>
          <p:nvPr/>
        </p:nvPicPr>
        <p:blipFill>
          <a:blip r:embed="rId2"/>
          <a:stretch>
            <a:fillRect/>
          </a:stretch>
        </p:blipFill>
        <p:spPr>
          <a:xfrm flipH="1">
            <a:off x="746760" y="2320926"/>
            <a:ext cx="1940560" cy="2910840"/>
          </a:xfrm>
          <a:prstGeom prst="rect">
            <a:avLst/>
          </a:prstGeom>
        </p:spPr>
      </p:pic>
      <p:sp>
        <p:nvSpPr>
          <p:cNvPr id="7" name="TextBox 6"/>
          <p:cNvSpPr txBox="1"/>
          <p:nvPr/>
        </p:nvSpPr>
        <p:spPr>
          <a:xfrm>
            <a:off x="4175760" y="3509963"/>
            <a:ext cx="3855720" cy="584775"/>
          </a:xfrm>
          <a:prstGeom prst="rect">
            <a:avLst/>
          </a:prstGeom>
          <a:noFill/>
        </p:spPr>
        <p:txBody>
          <a:bodyPr wrap="square" rtlCol="0">
            <a:spAutoFit/>
          </a:bodyPr>
          <a:lstStyle/>
          <a:p>
            <a:pPr algn="ctr"/>
            <a:r>
              <a:rPr lang="en-GB" sz="3200" dirty="0" smtClean="0">
                <a:latin typeface="Comic Sans MS" panose="030F0702030302020204" pitchFamily="66" charset="0"/>
              </a:rPr>
              <a:t>Week 3 &amp; 4</a:t>
            </a:r>
            <a:endParaRPr lang="en-GB" sz="3200" dirty="0">
              <a:latin typeface="Comic Sans MS" panose="030F0702030302020204" pitchFamily="66" charset="0"/>
            </a:endParaRPr>
          </a:p>
        </p:txBody>
      </p:sp>
    </p:spTree>
    <p:extLst>
      <p:ext uri="{BB962C8B-B14F-4D97-AF65-F5344CB8AC3E}">
        <p14:creationId xmlns:p14="http://schemas.microsoft.com/office/powerpoint/2010/main" val="41620255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can we learn from the great leaders and inspiring examples in today’s world?</a:t>
            </a:r>
            <a:endParaRPr lang="en-GB" dirty="0"/>
          </a:p>
        </p:txBody>
      </p:sp>
      <p:sp>
        <p:nvSpPr>
          <p:cNvPr id="3" name="Content Placeholder 2"/>
          <p:cNvSpPr>
            <a:spLocks noGrp="1"/>
          </p:cNvSpPr>
          <p:nvPr>
            <p:ph sz="half" idx="1"/>
          </p:nvPr>
        </p:nvSpPr>
        <p:spPr/>
        <p:txBody>
          <a:bodyPr>
            <a:normAutofit fontScale="92500"/>
          </a:bodyPr>
          <a:lstStyle/>
          <a:p>
            <a:r>
              <a:rPr lang="en-GB" sz="3200" dirty="0" smtClean="0"/>
              <a:t>Can you answer these?</a:t>
            </a:r>
          </a:p>
          <a:p>
            <a:r>
              <a:rPr lang="en-GB" sz="3200" dirty="0" smtClean="0"/>
              <a:t>Born</a:t>
            </a:r>
          </a:p>
          <a:p>
            <a:r>
              <a:rPr lang="en-GB" sz="3200" dirty="0" smtClean="0"/>
              <a:t>Died (how)</a:t>
            </a:r>
          </a:p>
          <a:p>
            <a:r>
              <a:rPr lang="en-GB" sz="3200" dirty="0" smtClean="0"/>
              <a:t>Beliefs including religion</a:t>
            </a:r>
          </a:p>
          <a:p>
            <a:r>
              <a:rPr lang="en-GB" sz="3200" dirty="0" smtClean="0"/>
              <a:t>Why is he famous?</a:t>
            </a:r>
          </a:p>
          <a:p>
            <a:r>
              <a:rPr lang="en-GB" sz="3200" dirty="0"/>
              <a:t>Things that he did/Middle </a:t>
            </a:r>
            <a:r>
              <a:rPr lang="en-GB" sz="3200" dirty="0" smtClean="0"/>
              <a:t>Life</a:t>
            </a:r>
          </a:p>
          <a:p>
            <a:r>
              <a:rPr lang="en-GB" sz="3200" dirty="0" smtClean="0"/>
              <a:t>Famous quote/speech</a:t>
            </a:r>
          </a:p>
          <a:p>
            <a:r>
              <a:rPr lang="en-GB" sz="3200" dirty="0" smtClean="0"/>
              <a:t>Early Life and Family</a:t>
            </a:r>
          </a:p>
          <a:p>
            <a:endParaRPr lang="en-GB" sz="3200" dirty="0"/>
          </a:p>
        </p:txBody>
      </p:sp>
      <p:sp>
        <p:nvSpPr>
          <p:cNvPr id="4" name="Content Placeholder 3"/>
          <p:cNvSpPr>
            <a:spLocks noGrp="1"/>
          </p:cNvSpPr>
          <p:nvPr>
            <p:ph sz="half" idx="2"/>
          </p:nvPr>
        </p:nvSpPr>
        <p:spPr/>
        <p:txBody>
          <a:bodyPr>
            <a:normAutofit fontScale="92500"/>
          </a:bodyPr>
          <a:lstStyle/>
          <a:p>
            <a:r>
              <a:rPr lang="en-GB" dirty="0" smtClean="0"/>
              <a:t>Key Questions:</a:t>
            </a:r>
          </a:p>
          <a:p>
            <a:r>
              <a:rPr lang="en-GB" dirty="0" smtClean="0"/>
              <a:t>What made this person into a leader?</a:t>
            </a:r>
          </a:p>
          <a:p>
            <a:r>
              <a:rPr lang="en-GB" dirty="0" smtClean="0"/>
              <a:t>How did their religion inspire them?</a:t>
            </a:r>
          </a:p>
          <a:p>
            <a:r>
              <a:rPr lang="en-GB" dirty="0" smtClean="0"/>
              <a:t>What holy texts explain their lives?</a:t>
            </a:r>
          </a:p>
          <a:p>
            <a:r>
              <a:rPr lang="en-GB" dirty="0" smtClean="0"/>
              <a:t>Is this person inspiring just in their religion or to any human?</a:t>
            </a:r>
          </a:p>
          <a:p>
            <a:endParaRPr lang="en-GB" dirty="0"/>
          </a:p>
        </p:txBody>
      </p:sp>
    </p:spTree>
    <p:extLst>
      <p:ext uri="{BB962C8B-B14F-4D97-AF65-F5344CB8AC3E}">
        <p14:creationId xmlns:p14="http://schemas.microsoft.com/office/powerpoint/2010/main" val="26501379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z="3200" dirty="0" smtClean="0"/>
              <a:t>Task 1</a:t>
            </a:r>
          </a:p>
          <a:p>
            <a:r>
              <a:rPr lang="en-GB" sz="3200" dirty="0" smtClean="0"/>
              <a:t>You are a media reporter whose main job is to tell the world about key people in the world.  Your Editor (boss) has told you that you will be interviewing Martin Luther King.  The interview:</a:t>
            </a:r>
          </a:p>
          <a:p>
            <a:r>
              <a:rPr lang="en-GB" sz="3200" dirty="0" smtClean="0"/>
              <a:t>Purpose – To find out about Martin Luther King’s life, beliefs and actions</a:t>
            </a:r>
          </a:p>
          <a:p>
            <a:r>
              <a:rPr lang="en-GB" sz="3200" dirty="0" smtClean="0"/>
              <a:t>Audience – People who want to know about Martin Luther King’s life, beliefs and actions.</a:t>
            </a:r>
          </a:p>
          <a:p>
            <a:endParaRPr lang="en-GB" sz="3200" dirty="0" smtClean="0"/>
          </a:p>
          <a:p>
            <a:r>
              <a:rPr lang="en-GB" sz="3200" dirty="0" smtClean="0"/>
              <a:t>TP:  What questions would you ask him that would meet the requirements of your purpose and audience?</a:t>
            </a:r>
            <a:endParaRPr lang="en-GB" sz="3200" dirty="0"/>
          </a:p>
        </p:txBody>
      </p:sp>
    </p:spTree>
    <p:extLst>
      <p:ext uri="{BB962C8B-B14F-4D97-AF65-F5344CB8AC3E}">
        <p14:creationId xmlns:p14="http://schemas.microsoft.com/office/powerpoint/2010/main" val="500140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Task 2</a:t>
            </a:r>
          </a:p>
          <a:p>
            <a:r>
              <a:rPr lang="en-GB" sz="3200" dirty="0" smtClean="0"/>
              <a:t>Pretend you are Martin Luther King.  From you research on him, what would his answers be?</a:t>
            </a:r>
            <a:endParaRPr lang="en-GB" sz="3200" dirty="0"/>
          </a:p>
        </p:txBody>
      </p:sp>
    </p:spTree>
    <p:extLst>
      <p:ext uri="{BB962C8B-B14F-4D97-AF65-F5344CB8AC3E}">
        <p14:creationId xmlns:p14="http://schemas.microsoft.com/office/powerpoint/2010/main" val="36440054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Task 3</a:t>
            </a:r>
          </a:p>
          <a:p>
            <a:r>
              <a:rPr lang="en-GB" sz="3200" dirty="0" smtClean="0"/>
              <a:t>Write up the interview</a:t>
            </a:r>
            <a:endParaRPr lang="en-GB" sz="3200" dirty="0"/>
          </a:p>
        </p:txBody>
      </p:sp>
    </p:spTree>
    <p:extLst>
      <p:ext uri="{BB962C8B-B14F-4D97-AF65-F5344CB8AC3E}">
        <p14:creationId xmlns:p14="http://schemas.microsoft.com/office/powerpoint/2010/main" val="36378145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What can we learn from the great leaders and inspiring examples in today’s world?</a:t>
            </a:r>
            <a:endParaRPr lang="en-GB" dirty="0"/>
          </a:p>
        </p:txBody>
      </p:sp>
      <p:sp>
        <p:nvSpPr>
          <p:cNvPr id="3" name="Content Placeholder 2"/>
          <p:cNvSpPr>
            <a:spLocks noGrp="1"/>
          </p:cNvSpPr>
          <p:nvPr>
            <p:ph idx="1"/>
          </p:nvPr>
        </p:nvSpPr>
        <p:spPr/>
        <p:txBody>
          <a:bodyPr>
            <a:normAutofit/>
          </a:bodyPr>
          <a:lstStyle/>
          <a:p>
            <a:r>
              <a:rPr lang="en-GB" sz="3200" dirty="0" smtClean="0"/>
              <a:t>TP: What did Martin Luther King do that inspired people?</a:t>
            </a:r>
          </a:p>
          <a:p>
            <a:endParaRPr lang="en-GB" sz="3200" dirty="0"/>
          </a:p>
          <a:p>
            <a:r>
              <a:rPr lang="en-GB" sz="3200" dirty="0" smtClean="0"/>
              <a:t>TP:  What can we learn about Martin Luther King?</a:t>
            </a:r>
          </a:p>
          <a:p>
            <a:endParaRPr lang="en-GB" sz="3200" dirty="0"/>
          </a:p>
          <a:p>
            <a:endParaRPr lang="en-GB" sz="3200" dirty="0" smtClean="0"/>
          </a:p>
          <a:p>
            <a:pPr marL="0" indent="0">
              <a:buNone/>
            </a:pPr>
            <a:endParaRPr lang="en-GB" sz="3200" dirty="0"/>
          </a:p>
        </p:txBody>
      </p:sp>
    </p:spTree>
    <p:extLst>
      <p:ext uri="{BB962C8B-B14F-4D97-AF65-F5344CB8AC3E}">
        <p14:creationId xmlns:p14="http://schemas.microsoft.com/office/powerpoint/2010/main" val="14471628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5" name="Title 4"/>
          <p:cNvSpPr>
            <a:spLocks noGrp="1"/>
          </p:cNvSpPr>
          <p:nvPr>
            <p:ph type="ctrTitle"/>
          </p:nvPr>
        </p:nvSpPr>
        <p:spPr/>
        <p:txBody>
          <a:bodyPr/>
          <a:lstStyle/>
          <a:p>
            <a:r>
              <a:rPr lang="en-GB" dirty="0" smtClean="0"/>
              <a:t>Final Lesson </a:t>
            </a:r>
            <a:endParaRPr lang="en-GB" dirty="0"/>
          </a:p>
        </p:txBody>
      </p:sp>
      <p:sp>
        <p:nvSpPr>
          <p:cNvPr id="6" name="Subtitle 5"/>
          <p:cNvSpPr>
            <a:spLocks noGrp="1"/>
          </p:cNvSpPr>
          <p:nvPr>
            <p:ph type="subTitle" idx="1"/>
          </p:nvPr>
        </p:nvSpPr>
        <p:spPr/>
        <p:txBody>
          <a:bodyPr/>
          <a:lstStyle/>
          <a:p>
            <a:r>
              <a:rPr lang="en-GB" dirty="0" smtClean="0"/>
              <a:t>LO: To be able to evaluate </a:t>
            </a:r>
            <a:r>
              <a:rPr lang="en-GB" dirty="0"/>
              <a:t>their ideas and products against their own design criteria and consider the views of others to improve their work</a:t>
            </a:r>
          </a:p>
          <a:p>
            <a:endParaRPr lang="en-GB" dirty="0"/>
          </a:p>
        </p:txBody>
      </p:sp>
    </p:spTree>
    <p:extLst>
      <p:ext uri="{BB962C8B-B14F-4D97-AF65-F5344CB8AC3E}">
        <p14:creationId xmlns:p14="http://schemas.microsoft.com/office/powerpoint/2010/main" val="32539393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2" name="Title 1"/>
          <p:cNvSpPr>
            <a:spLocks noGrp="1"/>
          </p:cNvSpPr>
          <p:nvPr>
            <p:ph type="title"/>
          </p:nvPr>
        </p:nvSpPr>
        <p:spPr/>
        <p:txBody>
          <a:bodyPr>
            <a:noAutofit/>
          </a:bodyPr>
          <a:lstStyle/>
          <a:p>
            <a:r>
              <a:rPr lang="en-GB" sz="3600" dirty="0"/>
              <a:t>LO: To be able to evaluate their ideas and products against their own design criteria and consider the views of others to improve their </a:t>
            </a:r>
            <a:r>
              <a:rPr lang="en-GB" sz="3600" dirty="0" smtClean="0"/>
              <a:t>work</a:t>
            </a:r>
            <a:endParaRPr lang="en-GB" sz="3600" dirty="0"/>
          </a:p>
        </p:txBody>
      </p:sp>
      <p:sp>
        <p:nvSpPr>
          <p:cNvPr id="3" name="Content Placeholder 2"/>
          <p:cNvSpPr>
            <a:spLocks noGrp="1"/>
          </p:cNvSpPr>
          <p:nvPr>
            <p:ph idx="1"/>
          </p:nvPr>
        </p:nvSpPr>
        <p:spPr/>
        <p:txBody>
          <a:bodyPr>
            <a:normAutofit/>
          </a:bodyPr>
          <a:lstStyle/>
          <a:p>
            <a:r>
              <a:rPr lang="en-GB" dirty="0"/>
              <a:t>What are the strengths of your boats?/What went </a:t>
            </a:r>
            <a:r>
              <a:rPr lang="en-GB" dirty="0" smtClean="0"/>
              <a:t>well?</a:t>
            </a:r>
          </a:p>
          <a:p>
            <a:r>
              <a:rPr lang="en-GB" dirty="0"/>
              <a:t>If you made a boat again in the future, what improvements would you </a:t>
            </a:r>
            <a:r>
              <a:rPr lang="en-GB" dirty="0" smtClean="0"/>
              <a:t>make?</a:t>
            </a:r>
          </a:p>
          <a:p>
            <a:r>
              <a:rPr lang="en-GB" dirty="0"/>
              <a:t>Did you meet the design </a:t>
            </a:r>
            <a:r>
              <a:rPr lang="en-GB" dirty="0" smtClean="0"/>
              <a:t>brief?</a:t>
            </a:r>
          </a:p>
          <a:p>
            <a:r>
              <a:rPr lang="en-GB" dirty="0"/>
              <a:t>Did you change anything from your original </a:t>
            </a:r>
            <a:r>
              <a:rPr lang="en-GB" dirty="0" smtClean="0"/>
              <a:t>plan?</a:t>
            </a:r>
          </a:p>
          <a:p>
            <a:r>
              <a:rPr lang="en-GB" dirty="0"/>
              <a:t>Are you pleased with your final </a:t>
            </a:r>
            <a:r>
              <a:rPr lang="en-GB" dirty="0" smtClean="0"/>
              <a:t>product?</a:t>
            </a:r>
          </a:p>
          <a:p>
            <a:r>
              <a:rPr lang="en-GB" dirty="0" smtClean="0"/>
              <a:t>Name of ship</a:t>
            </a:r>
            <a:endParaRPr lang="en-GB" dirty="0"/>
          </a:p>
        </p:txBody>
      </p:sp>
    </p:spTree>
    <p:extLst>
      <p:ext uri="{BB962C8B-B14F-4D97-AF65-F5344CB8AC3E}">
        <p14:creationId xmlns:p14="http://schemas.microsoft.com/office/powerpoint/2010/main" val="1138139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2278</Words>
  <Application>Microsoft Office PowerPoint</Application>
  <PresentationFormat>Widescreen</PresentationFormat>
  <Paragraphs>321</Paragraphs>
  <Slides>51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Comic Sans MS</vt:lpstr>
      <vt:lpstr>Times New Roman</vt:lpstr>
      <vt:lpstr>Office Theme</vt:lpstr>
      <vt:lpstr>Good Morning</vt:lpstr>
      <vt:lpstr>PowerPoint Presentation</vt:lpstr>
      <vt:lpstr>Spelling Test</vt:lpstr>
      <vt:lpstr>Spellings – Look/Cover/Spell/Check</vt:lpstr>
      <vt:lpstr>Maths – Year 4 Catch Up</vt:lpstr>
      <vt:lpstr>RECALL</vt:lpstr>
      <vt:lpstr>LO: To be able to divide 2-digits by 10</vt:lpstr>
      <vt:lpstr>LO: To be able to divide 2-digits by 10</vt:lpstr>
      <vt:lpstr>LO: To be able to divide 2-digits by 10</vt:lpstr>
      <vt:lpstr>LO: To be able to divide 2-digits by 10</vt:lpstr>
      <vt:lpstr>LO: To be able to divide 2-digits by 10</vt:lpstr>
      <vt:lpstr>LO: To be able to divide 2-digits by 10</vt:lpstr>
      <vt:lpstr>LO: To be able to divide 2-digits by 10</vt:lpstr>
      <vt:lpstr>LO: To be able to divide 2-digits by 10</vt:lpstr>
      <vt:lpstr>LO: To be able to divide 2-digits by 10</vt:lpstr>
      <vt:lpstr>LO: To be able to divide 2-digits by 10</vt:lpstr>
      <vt:lpstr>ANSWERS - LO: To be able to divide 2-digits by 10</vt:lpstr>
      <vt:lpstr>LO: To be able to divide 2-digits by 10</vt:lpstr>
      <vt:lpstr>Assembly and Break</vt:lpstr>
      <vt:lpstr>English - Myth</vt:lpstr>
      <vt:lpstr>LO: To be able to edit our work through making changes to vocabulary, grammar and punctuation to enhance effects and clarify meaning  and proof-reading for spelling and punctuation errors </vt:lpstr>
      <vt:lpstr>Check List</vt:lpstr>
      <vt:lpstr>LO: To be able to edit our work through making changes to vocabulary, grammar and punctuation to enhance effects and clarify meaning  and proof-reading for spelling and punctuation errors </vt:lpstr>
      <vt:lpstr>LO: To be able to edit our work through making changes to vocabulary, grammar and punctuation to enhance effects and clarify meaning  and proof-reading for spelling and punctuation errors </vt:lpstr>
      <vt:lpstr>Reading Comprehension</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LO: 2f: To be able to identify/explain how information content is related and contributes to meaning as a whole.  2h: To be able to make comparisons within the text.</vt:lpstr>
      <vt:lpstr>PowerPoint Presentation</vt:lpstr>
      <vt:lpstr>defiantly</vt:lpstr>
      <vt:lpstr>defiantly</vt:lpstr>
      <vt:lpstr>defiantly</vt:lpstr>
      <vt:lpstr>ambled</vt:lpstr>
      <vt:lpstr>defiantly</vt:lpstr>
      <vt:lpstr>defiantly</vt:lpstr>
      <vt:lpstr>defiantly</vt:lpstr>
      <vt:lpstr>Lunch</vt:lpstr>
      <vt:lpstr>Martin Luther King</vt:lpstr>
      <vt:lpstr>What can we learn from the great leaders and inspiring examples in today’s world?</vt:lpstr>
      <vt:lpstr>What can we learn from the great leaders and inspiring examples in today’s world?</vt:lpstr>
      <vt:lpstr>What can we learn from the great leaders and inspiring examples in today’s world?</vt:lpstr>
      <vt:lpstr>What can we learn from the great leaders and inspiring examples in today’s world?</vt:lpstr>
      <vt:lpstr>REFLECTION - What can we learn from the great leaders and inspiring examples in today’s world?</vt:lpstr>
      <vt:lpstr>Final Lesson </vt:lpstr>
      <vt:lpstr>LO: To be able to evaluate their ideas and products against their own design criteria and consider the views of others to improve their work</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dcterms:created xsi:type="dcterms:W3CDTF">2021-01-19T15:04:45Z</dcterms:created>
  <dcterms:modified xsi:type="dcterms:W3CDTF">2021-01-19T15:29:59Z</dcterms:modified>
</cp:coreProperties>
</file>