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6" r:id="rId6"/>
    <p:sldId id="267" r:id="rId7"/>
    <p:sldId id="326"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60"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261" r:id="rId47"/>
    <p:sldId id="305" r:id="rId48"/>
    <p:sldId id="306" r:id="rId49"/>
    <p:sldId id="307" r:id="rId50"/>
    <p:sldId id="308" r:id="rId51"/>
    <p:sldId id="309" r:id="rId52"/>
    <p:sldId id="310" r:id="rId53"/>
    <p:sldId id="262" r:id="rId54"/>
    <p:sldId id="313" r:id="rId55"/>
    <p:sldId id="311" r:id="rId56"/>
    <p:sldId id="314" r:id="rId57"/>
    <p:sldId id="312" r:id="rId58"/>
    <p:sldId id="315" r:id="rId59"/>
    <p:sldId id="316" r:id="rId60"/>
    <p:sldId id="317" r:id="rId61"/>
    <p:sldId id="318" r:id="rId62"/>
    <p:sldId id="319" r:id="rId63"/>
    <p:sldId id="320" r:id="rId64"/>
    <p:sldId id="321" r:id="rId65"/>
    <p:sldId id="322" r:id="rId66"/>
    <p:sldId id="263" r:id="rId67"/>
    <p:sldId id="323" r:id="rId68"/>
    <p:sldId id="324" r:id="rId69"/>
    <p:sldId id="325"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789BDF-C828-4342-9A99-0B16707964A3}"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2987456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89BDF-C828-4342-9A99-0B16707964A3}"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2983201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E789BDF-C828-4342-9A99-0B16707964A3}"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340997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789BDF-C828-4342-9A99-0B16707964A3}"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3404793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789BDF-C828-4342-9A99-0B16707964A3}"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4165457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789BDF-C828-4342-9A99-0B16707964A3}"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3174788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789BDF-C828-4342-9A99-0B16707964A3}"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2007386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789BDF-C828-4342-9A99-0B16707964A3}"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285077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789BDF-C828-4342-9A99-0B16707964A3}"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95565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89BDF-C828-4342-9A99-0B16707964A3}"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2841103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89BDF-C828-4342-9A99-0B16707964A3}"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4C4DE5-7DF4-4267-9EBF-42A101CAB82B}" type="slidenum">
              <a:rPr lang="en-GB" smtClean="0"/>
              <a:t>‹#›</a:t>
            </a:fld>
            <a:endParaRPr lang="en-GB"/>
          </a:p>
        </p:txBody>
      </p:sp>
    </p:spTree>
    <p:extLst>
      <p:ext uri="{BB962C8B-B14F-4D97-AF65-F5344CB8AC3E}">
        <p14:creationId xmlns:p14="http://schemas.microsoft.com/office/powerpoint/2010/main" val="3104918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62704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789BDF-C828-4342-9A99-0B16707964A3}"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4C4DE5-7DF4-4267-9EBF-42A101CAB82B}" type="slidenum">
              <a:rPr lang="en-GB" smtClean="0"/>
              <a:t>‹#›</a:t>
            </a:fld>
            <a:endParaRPr lang="en-GB"/>
          </a:p>
        </p:txBody>
      </p:sp>
    </p:spTree>
    <p:extLst>
      <p:ext uri="{BB962C8B-B14F-4D97-AF65-F5344CB8AC3E}">
        <p14:creationId xmlns:p14="http://schemas.microsoft.com/office/powerpoint/2010/main" val="2308545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4.png"/><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5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Wednesday 3</a:t>
            </a:r>
            <a:r>
              <a:rPr lang="en-GB" baseline="30000" dirty="0" smtClean="0"/>
              <a:t>rd</a:t>
            </a:r>
            <a:r>
              <a:rPr lang="en-GB" dirty="0" smtClean="0"/>
              <a:t> February</a:t>
            </a:r>
            <a:endParaRPr lang="en-GB" dirty="0"/>
          </a:p>
        </p:txBody>
      </p:sp>
    </p:spTree>
    <p:extLst>
      <p:ext uri="{BB962C8B-B14F-4D97-AF65-F5344CB8AC3E}">
        <p14:creationId xmlns:p14="http://schemas.microsoft.com/office/powerpoint/2010/main" val="2730155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Theseus and the Minotaur – Part 2</a:t>
            </a:r>
            <a:endParaRPr lang="en-GB" dirty="0"/>
          </a:p>
        </p:txBody>
      </p:sp>
      <p:sp>
        <p:nvSpPr>
          <p:cNvPr id="5" name="Content Placeholder 4"/>
          <p:cNvSpPr>
            <a:spLocks noGrp="1"/>
          </p:cNvSpPr>
          <p:nvPr>
            <p:ph sz="half" idx="1"/>
          </p:nvPr>
        </p:nvSpPr>
        <p:spPr>
          <a:xfrm>
            <a:off x="838200" y="1825625"/>
            <a:ext cx="3694611" cy="4351338"/>
          </a:xfrm>
        </p:spPr>
        <p:txBody>
          <a:bodyPr>
            <a:normAutofit fontScale="92500" lnSpcReduction="10000"/>
          </a:bodyPr>
          <a:lstStyle/>
          <a:p>
            <a:pPr marL="0" indent="0">
              <a:buNone/>
            </a:pPr>
            <a:r>
              <a:rPr lang="en-GB" dirty="0" smtClean="0"/>
              <a:t>King Aegeus of Athens wanted to prevent these attacks.  He struck a deal with Minos; each year, he would send over seven Athenian boys and seven Athenian girls as an offering to Mino’s bloodthirsty beast – the Minotaur.</a:t>
            </a:r>
            <a:endParaRPr lang="en-GB" dirty="0"/>
          </a:p>
        </p:txBody>
      </p:sp>
      <p:sp>
        <p:nvSpPr>
          <p:cNvPr id="6" name="Content Placeholder 5"/>
          <p:cNvSpPr>
            <a:spLocks noGrp="1"/>
          </p:cNvSpPr>
          <p:nvPr>
            <p:ph sz="half" idx="2"/>
          </p:nvPr>
        </p:nvSpPr>
        <p:spPr>
          <a:xfrm>
            <a:off x="7276010" y="1825624"/>
            <a:ext cx="4077789" cy="4702721"/>
          </a:xfrm>
        </p:spPr>
        <p:txBody>
          <a:bodyPr>
            <a:normAutofit fontScale="92500" lnSpcReduction="10000"/>
          </a:bodyPr>
          <a:lstStyle/>
          <a:p>
            <a:r>
              <a:rPr lang="en-GB" dirty="0" smtClean="0"/>
              <a:t>What does blood-thirsty mean?</a:t>
            </a:r>
          </a:p>
          <a:p>
            <a:endParaRPr lang="en-GB" dirty="0"/>
          </a:p>
          <a:p>
            <a:r>
              <a:rPr lang="en-GB" dirty="0" smtClean="0"/>
              <a:t>How many boys and girls did Athens have to send?</a:t>
            </a:r>
          </a:p>
          <a:p>
            <a:endParaRPr lang="en-GB" dirty="0"/>
          </a:p>
          <a:p>
            <a:r>
              <a:rPr lang="en-GB" dirty="0" smtClean="0"/>
              <a:t>What kind of a King was King Aegeus?</a:t>
            </a:r>
          </a:p>
          <a:p>
            <a:endParaRPr lang="en-GB" dirty="0"/>
          </a:p>
          <a:p>
            <a:r>
              <a:rPr lang="en-GB" dirty="0" smtClean="0"/>
              <a:t>Was King Aegeus right to send the children to Crete?  Why/Why not?</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21820171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lstStyle/>
          <a:p>
            <a:r>
              <a:rPr lang="en-GB" dirty="0" smtClean="0"/>
              <a:t>Lente, Jack, Elliot, Alicia</a:t>
            </a:r>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a:off x="6934200" y="1690688"/>
            <a:ext cx="3749040" cy="4469702"/>
          </a:xfrm>
          <a:prstGeom prst="rect">
            <a:avLst/>
          </a:prstGeom>
        </p:spPr>
      </p:pic>
      <p:pic>
        <p:nvPicPr>
          <p:cNvPr id="7" name="Picture 6"/>
          <p:cNvPicPr>
            <a:picLocks noChangeAspect="1"/>
          </p:cNvPicPr>
          <p:nvPr/>
        </p:nvPicPr>
        <p:blipFill>
          <a:blip r:embed="rId3"/>
          <a:stretch>
            <a:fillRect/>
          </a:stretch>
        </p:blipFill>
        <p:spPr>
          <a:xfrm>
            <a:off x="1600200" y="2359439"/>
            <a:ext cx="3002280" cy="3817524"/>
          </a:xfrm>
          <a:prstGeom prst="rect">
            <a:avLst/>
          </a:prstGeom>
        </p:spPr>
      </p:pic>
    </p:spTree>
    <p:extLst>
      <p:ext uri="{BB962C8B-B14F-4D97-AF65-F5344CB8AC3E}">
        <p14:creationId xmlns:p14="http://schemas.microsoft.com/office/powerpoint/2010/main" val="3399521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GB" dirty="0" smtClean="0"/>
              <a:t>Maths</a:t>
            </a:r>
            <a:endParaRPr lang="en-GB" dirty="0"/>
          </a:p>
        </p:txBody>
      </p:sp>
      <p:sp>
        <p:nvSpPr>
          <p:cNvPr id="8" name="Subtitle 7"/>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3310118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TP: Use the method from yesterday to solve:</a:t>
            </a:r>
          </a:p>
          <a:p>
            <a:endParaRPr lang="en-GB" sz="3200" dirty="0"/>
          </a:p>
          <a:p>
            <a:r>
              <a:rPr lang="en-GB" sz="3200" dirty="0" smtClean="0"/>
              <a:t>32 x 21 =</a:t>
            </a:r>
          </a:p>
          <a:p>
            <a:r>
              <a:rPr lang="en-GB" sz="3200" dirty="0" smtClean="0"/>
              <a:t>33 x 21 =</a:t>
            </a:r>
          </a:p>
          <a:p>
            <a:r>
              <a:rPr lang="en-GB" sz="3200" dirty="0" smtClean="0"/>
              <a:t>34 x 21 =</a:t>
            </a:r>
          </a:p>
          <a:p>
            <a:endParaRPr lang="en-GB" sz="3200" dirty="0"/>
          </a:p>
          <a:p>
            <a:r>
              <a:rPr lang="en-GB" sz="3200" dirty="0" smtClean="0"/>
              <a:t>TP:  Can you see a pattern in the answers?  What is it?  Why?</a:t>
            </a:r>
            <a:endParaRPr lang="en-GB" sz="3200" dirty="0"/>
          </a:p>
        </p:txBody>
      </p:sp>
    </p:spTree>
    <p:extLst>
      <p:ext uri="{BB962C8B-B14F-4D97-AF65-F5344CB8AC3E}">
        <p14:creationId xmlns:p14="http://schemas.microsoft.com/office/powerpoint/2010/main" val="94148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graphicFrame>
        <p:nvGraphicFramePr>
          <p:cNvPr id="4" name="Content Placeholder 3"/>
          <p:cNvGraphicFramePr>
            <a:graphicFrameLocks noGrp="1"/>
          </p:cNvGraphicFramePr>
          <p:nvPr>
            <p:ph idx="1"/>
            <p:extLst/>
          </p:nvPr>
        </p:nvGraphicFramePr>
        <p:xfrm>
          <a:off x="1508760" y="2148841"/>
          <a:ext cx="9372599" cy="4100496"/>
        </p:xfrm>
        <a:graphic>
          <a:graphicData uri="http://schemas.openxmlformats.org/drawingml/2006/table">
            <a:tbl>
              <a:tblPr firstRow="1" firstCol="1" bandRow="1"/>
              <a:tblGrid>
                <a:gridCol w="7394553">
                  <a:extLst>
                    <a:ext uri="{9D8B030D-6E8A-4147-A177-3AD203B41FA5}">
                      <a16:colId xmlns:a16="http://schemas.microsoft.com/office/drawing/2014/main" val="556378428"/>
                    </a:ext>
                  </a:extLst>
                </a:gridCol>
                <a:gridCol w="1978046">
                  <a:extLst>
                    <a:ext uri="{9D8B030D-6E8A-4147-A177-3AD203B41FA5}">
                      <a16:colId xmlns:a16="http://schemas.microsoft.com/office/drawing/2014/main" val="4275702113"/>
                    </a:ext>
                  </a:extLst>
                </a:gridCol>
              </a:tblGrid>
              <a:tr h="931984">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1682038"/>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using multiplying two 2-digit numbers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9292562"/>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solve the calculation by adding the 2 answers together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223270"/>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2-digit number by a 2-digit number by solving the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7785328"/>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 by creating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6304823"/>
                  </a:ext>
                </a:extLst>
              </a:tr>
            </a:tbl>
          </a:graphicData>
        </a:graphic>
      </p:graphicFrame>
    </p:spTree>
    <p:extLst>
      <p:ext uri="{BB962C8B-B14F-4D97-AF65-F5344CB8AC3E}">
        <p14:creationId xmlns:p14="http://schemas.microsoft.com/office/powerpoint/2010/main" val="1171678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lstStyle/>
          <a:p>
            <a:r>
              <a:rPr lang="en-GB" dirty="0" smtClean="0"/>
              <a:t>TP:  Look at this calculation from yesterday.  Can the amount of calculations we do when we partition down to just two?</a:t>
            </a:r>
            <a:endParaRPr lang="en-GB" dirty="0"/>
          </a:p>
        </p:txBody>
      </p:sp>
      <p:sp>
        <p:nvSpPr>
          <p:cNvPr id="5" name="Content Placeholder 4"/>
          <p:cNvSpPr>
            <a:spLocks noGrp="1"/>
          </p:cNvSpPr>
          <p:nvPr>
            <p:ph sz="half" idx="2"/>
          </p:nvPr>
        </p:nvSpPr>
        <p:spPr/>
        <p:txBody>
          <a:bodyPr/>
          <a:lstStyle/>
          <a:p>
            <a:pPr marL="0" lvl="0" indent="0">
              <a:buNone/>
            </a:pPr>
            <a:r>
              <a:rPr lang="en-GB" dirty="0">
                <a:solidFill>
                  <a:prstClr val="black"/>
                </a:solidFill>
              </a:rPr>
              <a:t> </a:t>
            </a:r>
            <a:r>
              <a:rPr lang="en-GB" dirty="0" smtClean="0">
                <a:solidFill>
                  <a:prstClr val="black"/>
                </a:solidFill>
              </a:rPr>
              <a:t>      23</a:t>
            </a:r>
            <a:endParaRPr lang="en-GB" dirty="0">
              <a:solidFill>
                <a:prstClr val="black"/>
              </a:solidFill>
            </a:endParaRPr>
          </a:p>
          <a:p>
            <a:pPr marL="0" lvl="0" indent="0">
              <a:buNone/>
            </a:pPr>
            <a:r>
              <a:rPr lang="en-GB" u="sng" dirty="0" smtClean="0">
                <a:solidFill>
                  <a:prstClr val="black"/>
                </a:solidFill>
              </a:rPr>
              <a:t>  x   14</a:t>
            </a:r>
            <a:endParaRPr lang="en-GB" u="sng" dirty="0">
              <a:solidFill>
                <a:prstClr val="black"/>
              </a:solidFill>
            </a:endParaRPr>
          </a:p>
          <a:p>
            <a:pPr marL="0" lvl="0" indent="0">
              <a:buNone/>
            </a:pPr>
            <a:r>
              <a:rPr lang="en-GB" dirty="0">
                <a:solidFill>
                  <a:prstClr val="black"/>
                </a:solidFill>
              </a:rPr>
              <a:t>     200  (20 x 10)</a:t>
            </a:r>
          </a:p>
          <a:p>
            <a:pPr marL="0" lvl="0" indent="0">
              <a:buNone/>
            </a:pPr>
            <a:r>
              <a:rPr lang="en-GB" dirty="0">
                <a:solidFill>
                  <a:prstClr val="black"/>
                </a:solidFill>
              </a:rPr>
              <a:t>        40 (20 x 2)</a:t>
            </a:r>
          </a:p>
          <a:p>
            <a:pPr marL="0" lvl="0" indent="0">
              <a:buNone/>
            </a:pPr>
            <a:r>
              <a:rPr lang="en-GB" dirty="0">
                <a:solidFill>
                  <a:prstClr val="black"/>
                </a:solidFill>
              </a:rPr>
              <a:t>        30  (  3 x 10)</a:t>
            </a:r>
          </a:p>
          <a:p>
            <a:pPr marL="0" lvl="0" indent="0">
              <a:buNone/>
            </a:pPr>
            <a:r>
              <a:rPr lang="en-GB" u="sng" dirty="0">
                <a:solidFill>
                  <a:prstClr val="black"/>
                </a:solidFill>
              </a:rPr>
              <a:t>        12 ( 3 x 4) </a:t>
            </a:r>
          </a:p>
          <a:p>
            <a:pPr marL="0" lvl="0" indent="0">
              <a:buNone/>
            </a:pPr>
            <a:r>
              <a:rPr lang="en-GB" u="sng" dirty="0">
                <a:solidFill>
                  <a:prstClr val="black"/>
                </a:solidFill>
              </a:rPr>
              <a:t>      282</a:t>
            </a:r>
            <a:endParaRPr lang="en-GB" dirty="0"/>
          </a:p>
        </p:txBody>
      </p:sp>
    </p:spTree>
    <p:extLst>
      <p:ext uri="{BB962C8B-B14F-4D97-AF65-F5344CB8AC3E}">
        <p14:creationId xmlns:p14="http://schemas.microsoft.com/office/powerpoint/2010/main" val="367342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normAutofit fontScale="70000" lnSpcReduction="20000"/>
          </a:bodyPr>
          <a:lstStyle/>
          <a:p>
            <a:r>
              <a:rPr lang="en-GB" dirty="0" smtClean="0"/>
              <a:t>Yes we can.  We can reduce it down to:</a:t>
            </a:r>
          </a:p>
          <a:p>
            <a:pPr marL="0" indent="0">
              <a:buNone/>
            </a:pPr>
            <a:r>
              <a:rPr lang="en-GB" dirty="0" smtClean="0"/>
              <a:t>23 x 10 =</a:t>
            </a:r>
          </a:p>
          <a:p>
            <a:pPr marL="0" indent="0">
              <a:buNone/>
            </a:pPr>
            <a:r>
              <a:rPr lang="en-GB" dirty="0" smtClean="0"/>
              <a:t>23 x 4 =</a:t>
            </a:r>
          </a:p>
          <a:p>
            <a:endParaRPr lang="en-GB" dirty="0" smtClean="0"/>
          </a:p>
          <a:p>
            <a:r>
              <a:rPr lang="en-GB" dirty="0" smtClean="0"/>
              <a:t>We can just partition the bottom number down.</a:t>
            </a:r>
          </a:p>
          <a:p>
            <a:endParaRPr lang="en-GB" dirty="0"/>
          </a:p>
          <a:p>
            <a:r>
              <a:rPr lang="en-GB" dirty="0" smtClean="0"/>
              <a:t>However, I have started with the smallest digit first.</a:t>
            </a:r>
          </a:p>
          <a:p>
            <a:endParaRPr lang="en-GB" dirty="0"/>
          </a:p>
          <a:p>
            <a:r>
              <a:rPr lang="en-GB" dirty="0" smtClean="0"/>
              <a:t>TP: Solve these calculations.  How did you do this?  What mathematics did you use that we have looked at in previous lessons?</a:t>
            </a:r>
            <a:endParaRPr lang="en-GB" dirty="0"/>
          </a:p>
        </p:txBody>
      </p:sp>
      <p:sp>
        <p:nvSpPr>
          <p:cNvPr id="5" name="Content Placeholder 4"/>
          <p:cNvSpPr>
            <a:spLocks noGrp="1"/>
          </p:cNvSpPr>
          <p:nvPr>
            <p:ph sz="half" idx="2"/>
          </p:nvPr>
        </p:nvSpPr>
        <p:spPr/>
        <p:txBody>
          <a:bodyPr>
            <a:normAutofit fontScale="70000" lnSpcReduction="20000"/>
          </a:bodyPr>
          <a:lstStyle/>
          <a:p>
            <a:pPr marL="0" lvl="0" indent="0">
              <a:buNone/>
            </a:pPr>
            <a:r>
              <a:rPr lang="en-GB" dirty="0">
                <a:solidFill>
                  <a:prstClr val="black"/>
                </a:solidFill>
              </a:rPr>
              <a:t> </a:t>
            </a:r>
            <a:r>
              <a:rPr lang="en-GB" dirty="0" smtClean="0">
                <a:solidFill>
                  <a:prstClr val="black"/>
                </a:solidFill>
              </a:rPr>
              <a:t>      23</a:t>
            </a:r>
            <a:endParaRPr lang="en-GB" dirty="0">
              <a:solidFill>
                <a:prstClr val="black"/>
              </a:solidFill>
            </a:endParaRPr>
          </a:p>
          <a:p>
            <a:pPr marL="0" lvl="0" indent="0">
              <a:buNone/>
            </a:pPr>
            <a:r>
              <a:rPr lang="en-GB" u="sng" dirty="0" smtClean="0">
                <a:solidFill>
                  <a:prstClr val="black"/>
                </a:solidFill>
              </a:rPr>
              <a:t>  x   14</a:t>
            </a:r>
            <a:endParaRPr lang="en-GB" u="sng" dirty="0">
              <a:solidFill>
                <a:prstClr val="black"/>
              </a:solidFill>
            </a:endParaRPr>
          </a:p>
          <a:p>
            <a:pPr marL="0" lvl="0" indent="0">
              <a:buNone/>
            </a:pPr>
            <a:r>
              <a:rPr lang="en-GB" dirty="0">
                <a:solidFill>
                  <a:prstClr val="black"/>
                </a:solidFill>
              </a:rPr>
              <a:t>      </a:t>
            </a:r>
            <a:r>
              <a:rPr lang="en-GB" dirty="0" smtClean="0">
                <a:solidFill>
                  <a:prstClr val="black"/>
                </a:solidFill>
              </a:rPr>
              <a:t>       </a:t>
            </a:r>
            <a:r>
              <a:rPr lang="en-GB" dirty="0">
                <a:solidFill>
                  <a:prstClr val="black"/>
                </a:solidFill>
              </a:rPr>
              <a:t>(</a:t>
            </a:r>
            <a:r>
              <a:rPr lang="en-GB" dirty="0" smtClean="0">
                <a:solidFill>
                  <a:prstClr val="black"/>
                </a:solidFill>
              </a:rPr>
              <a:t>23 </a:t>
            </a:r>
            <a:r>
              <a:rPr lang="en-GB" dirty="0">
                <a:solidFill>
                  <a:prstClr val="black"/>
                </a:solidFill>
              </a:rPr>
              <a:t>x 4</a:t>
            </a:r>
            <a:r>
              <a:rPr lang="en-GB" dirty="0" smtClean="0">
                <a:solidFill>
                  <a:prstClr val="black"/>
                </a:solidFill>
              </a:rPr>
              <a:t>)</a:t>
            </a:r>
            <a:endParaRPr lang="en-GB" dirty="0">
              <a:solidFill>
                <a:prstClr val="black"/>
              </a:solidFill>
            </a:endParaRPr>
          </a:p>
          <a:p>
            <a:pPr marL="0" lvl="0" indent="0">
              <a:buNone/>
            </a:pPr>
            <a:r>
              <a:rPr lang="en-GB" u="sng" dirty="0">
                <a:solidFill>
                  <a:prstClr val="black"/>
                </a:solidFill>
              </a:rPr>
              <a:t>         </a:t>
            </a:r>
            <a:r>
              <a:rPr lang="en-GB" u="sng" dirty="0" smtClean="0">
                <a:solidFill>
                  <a:prstClr val="black"/>
                </a:solidFill>
              </a:rPr>
              <a:t>    </a:t>
            </a:r>
            <a:r>
              <a:rPr lang="en-GB" u="sng" dirty="0">
                <a:solidFill>
                  <a:prstClr val="black"/>
                </a:solidFill>
              </a:rPr>
              <a:t>(</a:t>
            </a:r>
            <a:r>
              <a:rPr lang="en-GB" u="sng" dirty="0" smtClean="0">
                <a:solidFill>
                  <a:prstClr val="black"/>
                </a:solidFill>
              </a:rPr>
              <a:t>23 </a:t>
            </a:r>
            <a:r>
              <a:rPr lang="en-GB" u="sng" dirty="0">
                <a:solidFill>
                  <a:prstClr val="black"/>
                </a:solidFill>
              </a:rPr>
              <a:t>x </a:t>
            </a:r>
            <a:r>
              <a:rPr lang="en-GB" u="sng" dirty="0" smtClean="0">
                <a:solidFill>
                  <a:prstClr val="black"/>
                </a:solidFill>
              </a:rPr>
              <a:t>10)</a:t>
            </a:r>
            <a:endParaRPr lang="en-GB" u="sng" dirty="0">
              <a:solidFill>
                <a:prstClr val="black"/>
              </a:solidFill>
            </a:endParaRPr>
          </a:p>
          <a:p>
            <a:pPr marL="0" lvl="0" indent="0">
              <a:buNone/>
            </a:pPr>
            <a:r>
              <a:rPr lang="en-GB" dirty="0">
                <a:solidFill>
                  <a:prstClr val="black"/>
                </a:solidFill>
              </a:rPr>
              <a:t>        </a:t>
            </a:r>
            <a:r>
              <a:rPr lang="en-GB" u="sng" dirty="0" smtClean="0">
                <a:solidFill>
                  <a:prstClr val="black"/>
                </a:solidFill>
              </a:rPr>
              <a:t>    </a:t>
            </a:r>
            <a:endParaRPr lang="en-GB" dirty="0"/>
          </a:p>
        </p:txBody>
      </p:sp>
    </p:spTree>
    <p:extLst>
      <p:ext uri="{BB962C8B-B14F-4D97-AF65-F5344CB8AC3E}">
        <p14:creationId xmlns:p14="http://schemas.microsoft.com/office/powerpoint/2010/main" val="571303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normAutofit fontScale="77500" lnSpcReduction="20000"/>
          </a:bodyPr>
          <a:lstStyle/>
          <a:p>
            <a:pPr marL="0" indent="0">
              <a:buNone/>
            </a:pPr>
            <a:r>
              <a:rPr lang="en-GB" dirty="0" smtClean="0"/>
              <a:t>The knowledge you need was:</a:t>
            </a:r>
          </a:p>
          <a:p>
            <a:r>
              <a:rPr lang="en-GB" dirty="0" smtClean="0"/>
              <a:t>Your x table knowledge</a:t>
            </a:r>
          </a:p>
          <a:p>
            <a:r>
              <a:rPr lang="en-GB" dirty="0" smtClean="0"/>
              <a:t>X by 10 by moving each digit one place to the left</a:t>
            </a:r>
          </a:p>
          <a:p>
            <a:r>
              <a:rPr lang="en-GB" dirty="0" smtClean="0"/>
              <a:t>Short written column method multiplication</a:t>
            </a:r>
          </a:p>
          <a:p>
            <a:r>
              <a:rPr lang="en-GB" dirty="0" smtClean="0"/>
              <a:t>Can you see why I have swapped the calculations around?</a:t>
            </a:r>
          </a:p>
          <a:p>
            <a:endParaRPr lang="en-GB" dirty="0"/>
          </a:p>
          <a:p>
            <a:r>
              <a:rPr lang="en-GB" dirty="0" smtClean="0"/>
              <a:t>TP:  Why is the zero important?</a:t>
            </a:r>
          </a:p>
          <a:p>
            <a:endParaRPr lang="en-GB" dirty="0"/>
          </a:p>
          <a:p>
            <a:r>
              <a:rPr lang="en-GB" dirty="0" smtClean="0"/>
              <a:t>TP:  What do we have to do now to get the answer?</a:t>
            </a:r>
            <a:endParaRPr lang="en-GB" dirty="0"/>
          </a:p>
        </p:txBody>
      </p:sp>
      <p:sp>
        <p:nvSpPr>
          <p:cNvPr id="5" name="Content Placeholder 4"/>
          <p:cNvSpPr>
            <a:spLocks noGrp="1"/>
          </p:cNvSpPr>
          <p:nvPr>
            <p:ph sz="half" idx="2"/>
          </p:nvPr>
        </p:nvSpPr>
        <p:spPr/>
        <p:txBody>
          <a:bodyPr>
            <a:normAutofit fontScale="77500" lnSpcReduction="20000"/>
          </a:bodyPr>
          <a:lstStyle/>
          <a:p>
            <a:pPr marL="0" lvl="0" indent="0">
              <a:buNone/>
            </a:pPr>
            <a:r>
              <a:rPr lang="en-GB" dirty="0">
                <a:solidFill>
                  <a:prstClr val="black"/>
                </a:solidFill>
              </a:rPr>
              <a:t> </a:t>
            </a:r>
            <a:r>
              <a:rPr lang="en-GB" dirty="0" smtClean="0">
                <a:solidFill>
                  <a:prstClr val="black"/>
                </a:solidFill>
              </a:rPr>
              <a:t>      23</a:t>
            </a:r>
            <a:endParaRPr lang="en-GB" dirty="0">
              <a:solidFill>
                <a:prstClr val="black"/>
              </a:solidFill>
            </a:endParaRPr>
          </a:p>
          <a:p>
            <a:pPr marL="0" lvl="0" indent="0">
              <a:buNone/>
            </a:pPr>
            <a:r>
              <a:rPr lang="en-GB" u="sng" dirty="0" smtClean="0">
                <a:solidFill>
                  <a:prstClr val="black"/>
                </a:solidFill>
              </a:rPr>
              <a:t>  x   14</a:t>
            </a:r>
            <a:endParaRPr lang="en-GB" u="sng" dirty="0">
              <a:solidFill>
                <a:prstClr val="black"/>
              </a:solidFill>
            </a:endParaRPr>
          </a:p>
          <a:p>
            <a:pPr marL="0" lvl="0" indent="0">
              <a:buNone/>
            </a:pPr>
            <a:r>
              <a:rPr lang="en-GB" dirty="0">
                <a:solidFill>
                  <a:prstClr val="black"/>
                </a:solidFill>
              </a:rPr>
              <a:t>      </a:t>
            </a:r>
            <a:r>
              <a:rPr lang="en-GB" dirty="0" smtClean="0">
                <a:solidFill>
                  <a:prstClr val="black"/>
                </a:solidFill>
              </a:rPr>
              <a:t> 92        </a:t>
            </a:r>
            <a:r>
              <a:rPr lang="en-GB" dirty="0">
                <a:solidFill>
                  <a:prstClr val="black"/>
                </a:solidFill>
              </a:rPr>
              <a:t>(</a:t>
            </a:r>
            <a:r>
              <a:rPr lang="en-GB" dirty="0" smtClean="0">
                <a:solidFill>
                  <a:prstClr val="black"/>
                </a:solidFill>
              </a:rPr>
              <a:t>23 </a:t>
            </a:r>
            <a:r>
              <a:rPr lang="en-GB" dirty="0">
                <a:solidFill>
                  <a:prstClr val="black"/>
                </a:solidFill>
              </a:rPr>
              <a:t>x 4</a:t>
            </a:r>
            <a:r>
              <a:rPr lang="en-GB" dirty="0" smtClean="0">
                <a:solidFill>
                  <a:prstClr val="black"/>
                </a:solidFill>
              </a:rPr>
              <a:t>)</a:t>
            </a:r>
            <a:endParaRPr lang="en-GB" dirty="0">
              <a:solidFill>
                <a:prstClr val="black"/>
              </a:solidFill>
            </a:endParaRPr>
          </a:p>
          <a:p>
            <a:pPr marL="0" lvl="0" indent="0">
              <a:buNone/>
            </a:pPr>
            <a:r>
              <a:rPr lang="en-GB" u="sng" dirty="0">
                <a:solidFill>
                  <a:prstClr val="black"/>
                </a:solidFill>
              </a:rPr>
              <a:t>     </a:t>
            </a:r>
            <a:r>
              <a:rPr lang="en-GB" u="sng" dirty="0" smtClean="0">
                <a:solidFill>
                  <a:prstClr val="black"/>
                </a:solidFill>
              </a:rPr>
              <a:t>23</a:t>
            </a:r>
            <a:r>
              <a:rPr lang="en-GB" u="sng" dirty="0" smtClean="0">
                <a:solidFill>
                  <a:srgbClr val="FF0000"/>
                </a:solidFill>
              </a:rPr>
              <a:t>0</a:t>
            </a:r>
            <a:r>
              <a:rPr lang="en-GB" u="sng" dirty="0" smtClean="0">
                <a:solidFill>
                  <a:prstClr val="black"/>
                </a:solidFill>
              </a:rPr>
              <a:t> </a:t>
            </a:r>
            <a:r>
              <a:rPr lang="en-GB" dirty="0" smtClean="0">
                <a:solidFill>
                  <a:prstClr val="black"/>
                </a:solidFill>
              </a:rPr>
              <a:t>       (23 </a:t>
            </a:r>
            <a:r>
              <a:rPr lang="en-GB" dirty="0">
                <a:solidFill>
                  <a:prstClr val="black"/>
                </a:solidFill>
              </a:rPr>
              <a:t>x </a:t>
            </a:r>
            <a:r>
              <a:rPr lang="en-GB" dirty="0" smtClean="0">
                <a:solidFill>
                  <a:prstClr val="black"/>
                </a:solidFill>
              </a:rPr>
              <a:t>10)</a:t>
            </a:r>
            <a:endParaRPr lang="en-GB" dirty="0">
              <a:solidFill>
                <a:prstClr val="black"/>
              </a:solidFill>
            </a:endParaRPr>
          </a:p>
          <a:p>
            <a:pPr marL="0" lvl="0" indent="0">
              <a:buNone/>
            </a:pPr>
            <a:r>
              <a:rPr lang="en-GB" dirty="0">
                <a:solidFill>
                  <a:prstClr val="black"/>
                </a:solidFill>
              </a:rPr>
              <a:t>        </a:t>
            </a:r>
            <a:r>
              <a:rPr lang="en-GB" u="sng" dirty="0" smtClean="0">
                <a:solidFill>
                  <a:prstClr val="black"/>
                </a:solidFill>
              </a:rPr>
              <a:t>    </a:t>
            </a:r>
            <a:endParaRPr lang="en-GB" dirty="0"/>
          </a:p>
        </p:txBody>
      </p:sp>
    </p:spTree>
    <p:extLst>
      <p:ext uri="{BB962C8B-B14F-4D97-AF65-F5344CB8AC3E}">
        <p14:creationId xmlns:p14="http://schemas.microsoft.com/office/powerpoint/2010/main" val="433534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normAutofit/>
          </a:bodyPr>
          <a:lstStyle/>
          <a:p>
            <a:pPr marL="0" indent="0">
              <a:buNone/>
            </a:pPr>
            <a:r>
              <a:rPr lang="en-GB" dirty="0" smtClean="0"/>
              <a:t>You still need all that knowledge but you can do this by following the process:</a:t>
            </a:r>
          </a:p>
          <a:p>
            <a:pPr marL="0" indent="0">
              <a:buNone/>
            </a:pPr>
            <a:r>
              <a:rPr lang="en-GB" dirty="0" smtClean="0"/>
              <a:t>4 x 3 = 12</a:t>
            </a:r>
          </a:p>
          <a:p>
            <a:pPr marL="0" indent="0">
              <a:buNone/>
            </a:pPr>
            <a:r>
              <a:rPr lang="en-GB" dirty="0" smtClean="0"/>
              <a:t>4 x 20 = 80</a:t>
            </a:r>
          </a:p>
          <a:p>
            <a:pPr marL="0" indent="0">
              <a:buNone/>
            </a:pPr>
            <a:r>
              <a:rPr lang="en-GB" dirty="0" smtClean="0"/>
              <a:t>10 x 3 = 30</a:t>
            </a:r>
          </a:p>
          <a:p>
            <a:pPr marL="0" indent="0">
              <a:buNone/>
            </a:pPr>
            <a:r>
              <a:rPr lang="en-GB" dirty="0" smtClean="0"/>
              <a:t>10 x 20 = 200</a:t>
            </a:r>
          </a:p>
          <a:p>
            <a:pPr marL="0" indent="0">
              <a:buNone/>
            </a:pPr>
            <a:endParaRPr lang="en-GB" dirty="0"/>
          </a:p>
          <a:p>
            <a:pPr marL="0" indent="0">
              <a:buNone/>
            </a:pPr>
            <a:r>
              <a:rPr lang="en-GB" dirty="0" smtClean="0"/>
              <a:t>TP:  Why is the zero important?</a:t>
            </a:r>
            <a:endParaRPr lang="en-GB" dirty="0"/>
          </a:p>
        </p:txBody>
      </p:sp>
      <p:sp>
        <p:nvSpPr>
          <p:cNvPr id="5" name="Content Placeholder 4"/>
          <p:cNvSpPr>
            <a:spLocks noGrp="1"/>
          </p:cNvSpPr>
          <p:nvPr>
            <p:ph sz="half" idx="2"/>
          </p:nvPr>
        </p:nvSpPr>
        <p:spPr/>
        <p:txBody>
          <a:bodyPr>
            <a:normAutofit/>
          </a:bodyPr>
          <a:lstStyle/>
          <a:p>
            <a:pPr marL="0" lvl="0" indent="0">
              <a:buNone/>
            </a:pPr>
            <a:r>
              <a:rPr lang="en-GB" dirty="0">
                <a:solidFill>
                  <a:prstClr val="black"/>
                </a:solidFill>
              </a:rPr>
              <a:t> </a:t>
            </a:r>
            <a:r>
              <a:rPr lang="en-GB" dirty="0" smtClean="0">
                <a:solidFill>
                  <a:prstClr val="black"/>
                </a:solidFill>
              </a:rPr>
              <a:t>      23</a:t>
            </a:r>
            <a:endParaRPr lang="en-GB" dirty="0">
              <a:solidFill>
                <a:prstClr val="black"/>
              </a:solidFill>
            </a:endParaRPr>
          </a:p>
          <a:p>
            <a:pPr marL="0" lvl="0" indent="0">
              <a:buNone/>
            </a:pPr>
            <a:r>
              <a:rPr lang="en-GB" u="sng" dirty="0" smtClean="0">
                <a:solidFill>
                  <a:prstClr val="black"/>
                </a:solidFill>
              </a:rPr>
              <a:t>  x   14</a:t>
            </a:r>
            <a:endParaRPr lang="en-GB" u="sng" dirty="0">
              <a:solidFill>
                <a:prstClr val="black"/>
              </a:solidFill>
            </a:endParaRPr>
          </a:p>
          <a:p>
            <a:pPr marL="0" lvl="0" indent="0">
              <a:buNone/>
            </a:pPr>
            <a:r>
              <a:rPr lang="en-GB" dirty="0">
                <a:solidFill>
                  <a:prstClr val="black"/>
                </a:solidFill>
              </a:rPr>
              <a:t>      </a:t>
            </a:r>
            <a:r>
              <a:rPr lang="en-GB" dirty="0" smtClean="0">
                <a:solidFill>
                  <a:prstClr val="black"/>
                </a:solidFill>
              </a:rPr>
              <a:t> 92        </a:t>
            </a:r>
            <a:r>
              <a:rPr lang="en-GB" dirty="0">
                <a:solidFill>
                  <a:prstClr val="black"/>
                </a:solidFill>
              </a:rPr>
              <a:t>(</a:t>
            </a:r>
            <a:r>
              <a:rPr lang="en-GB" dirty="0" smtClean="0">
                <a:solidFill>
                  <a:prstClr val="black"/>
                </a:solidFill>
              </a:rPr>
              <a:t>23 </a:t>
            </a:r>
            <a:r>
              <a:rPr lang="en-GB" dirty="0">
                <a:solidFill>
                  <a:prstClr val="black"/>
                </a:solidFill>
              </a:rPr>
              <a:t>x 4</a:t>
            </a:r>
            <a:r>
              <a:rPr lang="en-GB" dirty="0" smtClean="0">
                <a:solidFill>
                  <a:prstClr val="black"/>
                </a:solidFill>
              </a:rPr>
              <a:t>)</a:t>
            </a:r>
            <a:endParaRPr lang="en-GB" dirty="0">
              <a:solidFill>
                <a:prstClr val="black"/>
              </a:solidFill>
            </a:endParaRPr>
          </a:p>
          <a:p>
            <a:pPr marL="0" lvl="0" indent="0">
              <a:buNone/>
            </a:pPr>
            <a:r>
              <a:rPr lang="en-GB" u="sng" dirty="0">
                <a:solidFill>
                  <a:prstClr val="black"/>
                </a:solidFill>
              </a:rPr>
              <a:t>     </a:t>
            </a:r>
            <a:r>
              <a:rPr lang="en-GB" u="sng" dirty="0" smtClean="0">
                <a:solidFill>
                  <a:prstClr val="black"/>
                </a:solidFill>
              </a:rPr>
              <a:t>23</a:t>
            </a:r>
            <a:r>
              <a:rPr lang="en-GB" u="sng" dirty="0" smtClean="0">
                <a:solidFill>
                  <a:srgbClr val="FF0000"/>
                </a:solidFill>
              </a:rPr>
              <a:t>0</a:t>
            </a:r>
            <a:r>
              <a:rPr lang="en-GB" u="sng" dirty="0" smtClean="0">
                <a:solidFill>
                  <a:prstClr val="black"/>
                </a:solidFill>
              </a:rPr>
              <a:t> </a:t>
            </a:r>
            <a:r>
              <a:rPr lang="en-GB" dirty="0" smtClean="0">
                <a:solidFill>
                  <a:prstClr val="black"/>
                </a:solidFill>
              </a:rPr>
              <a:t>       (23 </a:t>
            </a:r>
            <a:r>
              <a:rPr lang="en-GB" dirty="0">
                <a:solidFill>
                  <a:prstClr val="black"/>
                </a:solidFill>
              </a:rPr>
              <a:t>x </a:t>
            </a:r>
            <a:r>
              <a:rPr lang="en-GB" dirty="0" smtClean="0">
                <a:solidFill>
                  <a:prstClr val="black"/>
                </a:solidFill>
              </a:rPr>
              <a:t>10)</a:t>
            </a:r>
            <a:endParaRPr lang="en-GB" dirty="0">
              <a:solidFill>
                <a:prstClr val="black"/>
              </a:solidFill>
            </a:endParaRPr>
          </a:p>
          <a:p>
            <a:pPr marL="0" lvl="0" indent="0">
              <a:buNone/>
            </a:pPr>
            <a:r>
              <a:rPr lang="en-GB" dirty="0">
                <a:solidFill>
                  <a:prstClr val="black"/>
                </a:solidFill>
              </a:rPr>
              <a:t>        </a:t>
            </a:r>
            <a:r>
              <a:rPr lang="en-GB" u="sng" dirty="0" smtClean="0">
                <a:solidFill>
                  <a:prstClr val="black"/>
                </a:solidFill>
              </a:rPr>
              <a:t>    </a:t>
            </a:r>
            <a:endParaRPr lang="en-GB" dirty="0"/>
          </a:p>
        </p:txBody>
      </p:sp>
    </p:spTree>
    <p:extLst>
      <p:ext uri="{BB962C8B-B14F-4D97-AF65-F5344CB8AC3E}">
        <p14:creationId xmlns:p14="http://schemas.microsoft.com/office/powerpoint/2010/main" val="2923421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normAutofit/>
          </a:bodyPr>
          <a:lstStyle/>
          <a:p>
            <a:pPr marL="0" indent="0">
              <a:buNone/>
            </a:pPr>
            <a:r>
              <a:rPr lang="en-GB" dirty="0" smtClean="0"/>
              <a:t>We add the answers together</a:t>
            </a:r>
            <a:endParaRPr lang="en-GB" dirty="0"/>
          </a:p>
        </p:txBody>
      </p:sp>
      <p:sp>
        <p:nvSpPr>
          <p:cNvPr id="5" name="Content Placeholder 4"/>
          <p:cNvSpPr>
            <a:spLocks noGrp="1"/>
          </p:cNvSpPr>
          <p:nvPr>
            <p:ph sz="half" idx="2"/>
          </p:nvPr>
        </p:nvSpPr>
        <p:spPr/>
        <p:txBody>
          <a:bodyPr>
            <a:normAutofit/>
          </a:bodyPr>
          <a:lstStyle/>
          <a:p>
            <a:pPr marL="0" lvl="0" indent="0">
              <a:buNone/>
            </a:pPr>
            <a:r>
              <a:rPr lang="en-GB" dirty="0">
                <a:solidFill>
                  <a:prstClr val="black"/>
                </a:solidFill>
              </a:rPr>
              <a:t> </a:t>
            </a:r>
            <a:r>
              <a:rPr lang="en-GB" dirty="0" smtClean="0">
                <a:solidFill>
                  <a:prstClr val="black"/>
                </a:solidFill>
              </a:rPr>
              <a:t>      23</a:t>
            </a:r>
            <a:endParaRPr lang="en-GB" dirty="0">
              <a:solidFill>
                <a:prstClr val="black"/>
              </a:solidFill>
            </a:endParaRPr>
          </a:p>
          <a:p>
            <a:pPr marL="0" lvl="0" indent="0">
              <a:buNone/>
            </a:pPr>
            <a:r>
              <a:rPr lang="en-GB" u="sng" dirty="0" smtClean="0">
                <a:solidFill>
                  <a:prstClr val="black"/>
                </a:solidFill>
              </a:rPr>
              <a:t>  x   14</a:t>
            </a:r>
            <a:endParaRPr lang="en-GB" u="sng" dirty="0">
              <a:solidFill>
                <a:prstClr val="black"/>
              </a:solidFill>
            </a:endParaRPr>
          </a:p>
          <a:p>
            <a:pPr marL="0" lvl="0" indent="0">
              <a:buNone/>
            </a:pPr>
            <a:r>
              <a:rPr lang="en-GB" dirty="0">
                <a:solidFill>
                  <a:prstClr val="black"/>
                </a:solidFill>
              </a:rPr>
              <a:t>      </a:t>
            </a:r>
            <a:r>
              <a:rPr lang="en-GB" dirty="0" smtClean="0">
                <a:solidFill>
                  <a:prstClr val="black"/>
                </a:solidFill>
              </a:rPr>
              <a:t> 92        </a:t>
            </a:r>
            <a:r>
              <a:rPr lang="en-GB" dirty="0">
                <a:solidFill>
                  <a:prstClr val="black"/>
                </a:solidFill>
              </a:rPr>
              <a:t>(</a:t>
            </a:r>
            <a:r>
              <a:rPr lang="en-GB" dirty="0" smtClean="0">
                <a:solidFill>
                  <a:prstClr val="black"/>
                </a:solidFill>
              </a:rPr>
              <a:t>23 </a:t>
            </a:r>
            <a:r>
              <a:rPr lang="en-GB" dirty="0">
                <a:solidFill>
                  <a:prstClr val="black"/>
                </a:solidFill>
              </a:rPr>
              <a:t>x 4</a:t>
            </a:r>
            <a:r>
              <a:rPr lang="en-GB" dirty="0" smtClean="0">
                <a:solidFill>
                  <a:prstClr val="black"/>
                </a:solidFill>
              </a:rPr>
              <a:t>)</a:t>
            </a:r>
            <a:endParaRPr lang="en-GB" dirty="0">
              <a:solidFill>
                <a:prstClr val="black"/>
              </a:solidFill>
            </a:endParaRPr>
          </a:p>
          <a:p>
            <a:pPr marL="0" lvl="0" indent="0">
              <a:buNone/>
            </a:pPr>
            <a:r>
              <a:rPr lang="en-GB" u="sng" dirty="0">
                <a:solidFill>
                  <a:prstClr val="black"/>
                </a:solidFill>
              </a:rPr>
              <a:t>     </a:t>
            </a:r>
            <a:r>
              <a:rPr lang="en-GB" u="sng" dirty="0" smtClean="0">
                <a:solidFill>
                  <a:prstClr val="black"/>
                </a:solidFill>
              </a:rPr>
              <a:t>23</a:t>
            </a:r>
            <a:r>
              <a:rPr lang="en-GB" u="sng" dirty="0" smtClean="0">
                <a:solidFill>
                  <a:srgbClr val="FF0000"/>
                </a:solidFill>
              </a:rPr>
              <a:t>0 </a:t>
            </a:r>
            <a:r>
              <a:rPr lang="en-GB" dirty="0" smtClean="0">
                <a:solidFill>
                  <a:prstClr val="black"/>
                </a:solidFill>
              </a:rPr>
              <a:t>       (23 </a:t>
            </a:r>
            <a:r>
              <a:rPr lang="en-GB" dirty="0">
                <a:solidFill>
                  <a:prstClr val="black"/>
                </a:solidFill>
              </a:rPr>
              <a:t>x </a:t>
            </a:r>
            <a:r>
              <a:rPr lang="en-GB" dirty="0" smtClean="0">
                <a:solidFill>
                  <a:prstClr val="black"/>
                </a:solidFill>
              </a:rPr>
              <a:t>10)</a:t>
            </a:r>
          </a:p>
          <a:p>
            <a:pPr marL="0" lvl="0" indent="0">
              <a:buNone/>
            </a:pPr>
            <a:r>
              <a:rPr lang="en-GB" u="sng" dirty="0">
                <a:solidFill>
                  <a:prstClr val="black"/>
                </a:solidFill>
              </a:rPr>
              <a:t> </a:t>
            </a:r>
            <a:r>
              <a:rPr lang="en-GB" u="sng" dirty="0" smtClean="0">
                <a:solidFill>
                  <a:prstClr val="black"/>
                </a:solidFill>
              </a:rPr>
              <a:t>  3 2 2</a:t>
            </a:r>
            <a:endParaRPr lang="en-GB" u="sng" dirty="0">
              <a:solidFill>
                <a:prstClr val="black"/>
              </a:solidFill>
            </a:endParaRPr>
          </a:p>
          <a:p>
            <a:pPr marL="0" lvl="0" indent="0">
              <a:buNone/>
            </a:pPr>
            <a:r>
              <a:rPr lang="en-GB" dirty="0">
                <a:solidFill>
                  <a:prstClr val="black"/>
                </a:solidFill>
              </a:rPr>
              <a:t>        </a:t>
            </a:r>
            <a:r>
              <a:rPr lang="en-GB" u="sng" dirty="0" smtClean="0">
                <a:solidFill>
                  <a:prstClr val="black"/>
                </a:solidFill>
              </a:rPr>
              <a:t>    </a:t>
            </a:r>
            <a:endParaRPr lang="en-GB" dirty="0"/>
          </a:p>
        </p:txBody>
      </p:sp>
    </p:spTree>
    <p:extLst>
      <p:ext uri="{BB962C8B-B14F-4D97-AF65-F5344CB8AC3E}">
        <p14:creationId xmlns:p14="http://schemas.microsoft.com/office/powerpoint/2010/main" val="4164255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2849880" y="1859118"/>
            <a:ext cx="6705600" cy="4425154"/>
          </a:xfrm>
          <a:prstGeom prst="rect">
            <a:avLst/>
          </a:prstGeom>
        </p:spPr>
      </p:pic>
    </p:spTree>
    <p:extLst>
      <p:ext uri="{BB962C8B-B14F-4D97-AF65-F5344CB8AC3E}">
        <p14:creationId xmlns:p14="http://schemas.microsoft.com/office/powerpoint/2010/main" val="3980507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1767840" y="1932969"/>
            <a:ext cx="8915400" cy="4260457"/>
          </a:xfrm>
          <a:prstGeom prst="rect">
            <a:avLst/>
          </a:prstGeom>
        </p:spPr>
      </p:pic>
    </p:spTree>
    <p:extLst>
      <p:ext uri="{BB962C8B-B14F-4D97-AF65-F5344CB8AC3E}">
        <p14:creationId xmlns:p14="http://schemas.microsoft.com/office/powerpoint/2010/main" val="2101651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5" name="Content Placeholder 4"/>
          <p:cNvSpPr>
            <a:spLocks noGrp="1"/>
          </p:cNvSpPr>
          <p:nvPr>
            <p:ph sz="half" idx="1"/>
          </p:nvPr>
        </p:nvSpPr>
        <p:spPr/>
        <p:txBody>
          <a:bodyPr/>
          <a:lstStyle/>
          <a:p>
            <a:r>
              <a:rPr lang="en-GB" dirty="0" smtClean="0"/>
              <a:t>Look at this question.</a:t>
            </a:r>
          </a:p>
          <a:p>
            <a:endParaRPr lang="en-GB" dirty="0"/>
          </a:p>
          <a:p>
            <a:r>
              <a:rPr lang="en-GB" dirty="0" smtClean="0"/>
              <a:t>TP:  What mistake has Miss Davison made?</a:t>
            </a:r>
            <a:endParaRPr lang="en-GB" dirty="0"/>
          </a:p>
        </p:txBody>
      </p:sp>
      <p:pic>
        <p:nvPicPr>
          <p:cNvPr id="7" name="Content Placeholder 6"/>
          <p:cNvPicPr>
            <a:picLocks noGrp="1" noChangeAspect="1"/>
          </p:cNvPicPr>
          <p:nvPr>
            <p:ph sz="half" idx="2"/>
          </p:nvPr>
        </p:nvPicPr>
        <p:blipFill>
          <a:blip r:embed="rId2"/>
          <a:stretch>
            <a:fillRect/>
          </a:stretch>
        </p:blipFill>
        <p:spPr>
          <a:xfrm>
            <a:off x="6194857" y="1825625"/>
            <a:ext cx="5158943" cy="4370533"/>
          </a:xfrm>
          <a:prstGeom prst="rect">
            <a:avLst/>
          </a:prstGeom>
        </p:spPr>
      </p:pic>
    </p:spTree>
    <p:extLst>
      <p:ext uri="{BB962C8B-B14F-4D97-AF65-F5344CB8AC3E}">
        <p14:creationId xmlns:p14="http://schemas.microsoft.com/office/powerpoint/2010/main" val="857286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1950720" y="2628745"/>
            <a:ext cx="8473440" cy="2805650"/>
          </a:xfrm>
          <a:prstGeom prst="rect">
            <a:avLst/>
          </a:prstGeom>
        </p:spPr>
      </p:pic>
    </p:spTree>
    <p:extLst>
      <p:ext uri="{BB962C8B-B14F-4D97-AF65-F5344CB8AC3E}">
        <p14:creationId xmlns:p14="http://schemas.microsoft.com/office/powerpoint/2010/main" val="665261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lstStyle/>
          <a:p>
            <a:r>
              <a:rPr lang="en-GB" dirty="0" smtClean="0"/>
              <a:t>Chilli Questions </a:t>
            </a:r>
          </a:p>
          <a:p>
            <a:endParaRPr lang="en-GB" dirty="0"/>
          </a:p>
          <a:p>
            <a:r>
              <a:rPr lang="en-GB" dirty="0" smtClean="0"/>
              <a:t>Solve these calculations using the method used during the lesson</a:t>
            </a:r>
            <a:endParaRPr lang="en-GB" dirty="0"/>
          </a:p>
        </p:txBody>
      </p:sp>
      <p:sp>
        <p:nvSpPr>
          <p:cNvPr id="5" name="Content Placeholder 4"/>
          <p:cNvSpPr>
            <a:spLocks noGrp="1"/>
          </p:cNvSpPr>
          <p:nvPr>
            <p:ph sz="half" idx="2"/>
          </p:nvPr>
        </p:nvSpPr>
        <p:spPr/>
        <p:txBody>
          <a:bodyPr/>
          <a:lstStyle/>
          <a:p>
            <a:pPr marL="514350" indent="-514350">
              <a:buFont typeface="+mj-lt"/>
              <a:buAutoNum type="arabicPeriod"/>
            </a:pPr>
            <a:r>
              <a:rPr lang="en-GB" dirty="0" smtClean="0"/>
              <a:t>45 x 24 =</a:t>
            </a:r>
          </a:p>
          <a:p>
            <a:pPr marL="514350" indent="-514350">
              <a:buFont typeface="+mj-lt"/>
              <a:buAutoNum type="arabicPeriod"/>
            </a:pPr>
            <a:r>
              <a:rPr lang="en-GB" dirty="0" smtClean="0"/>
              <a:t>45 x 25 =</a:t>
            </a:r>
          </a:p>
          <a:p>
            <a:pPr marL="514350" indent="-514350">
              <a:buFont typeface="+mj-lt"/>
              <a:buAutoNum type="arabicPeriod"/>
            </a:pPr>
            <a:r>
              <a:rPr lang="en-GB" dirty="0" smtClean="0"/>
              <a:t>45 x 26 =</a:t>
            </a:r>
          </a:p>
          <a:p>
            <a:pPr marL="514350" indent="-514350">
              <a:buFont typeface="+mj-lt"/>
              <a:buAutoNum type="arabicPeriod"/>
            </a:pPr>
            <a:r>
              <a:rPr lang="en-GB" dirty="0" smtClean="0"/>
              <a:t>45 x 27 =</a:t>
            </a:r>
          </a:p>
          <a:p>
            <a:pPr marL="514350" indent="-514350">
              <a:buFont typeface="+mj-lt"/>
              <a:buAutoNum type="arabicPeriod"/>
            </a:pPr>
            <a:r>
              <a:rPr lang="en-GB" dirty="0" smtClean="0"/>
              <a:t>45 x 28 =</a:t>
            </a:r>
            <a:endParaRPr lang="en-GB" dirty="0"/>
          </a:p>
        </p:txBody>
      </p:sp>
      <p:sp>
        <p:nvSpPr>
          <p:cNvPr id="6" name="TextBox 5"/>
          <p:cNvSpPr txBox="1"/>
          <p:nvPr/>
        </p:nvSpPr>
        <p:spPr>
          <a:xfrm>
            <a:off x="838200" y="4480560"/>
            <a:ext cx="4754880" cy="954107"/>
          </a:xfrm>
          <a:prstGeom prst="rect">
            <a:avLst/>
          </a:prstGeom>
          <a:noFill/>
        </p:spPr>
        <p:txBody>
          <a:bodyPr wrap="square" rtlCol="0">
            <a:spAutoFit/>
          </a:bodyPr>
          <a:lstStyle/>
          <a:p>
            <a:r>
              <a:rPr lang="en-GB" sz="2800" dirty="0" smtClean="0"/>
              <a:t>EXT:  Can you see the pattern in the answers?  What is it?</a:t>
            </a:r>
            <a:endParaRPr lang="en-GB" sz="2800" dirty="0"/>
          </a:p>
        </p:txBody>
      </p:sp>
    </p:spTree>
    <p:extLst>
      <p:ext uri="{BB962C8B-B14F-4D97-AF65-F5344CB8AC3E}">
        <p14:creationId xmlns:p14="http://schemas.microsoft.com/office/powerpoint/2010/main" val="3236270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4" name="Content Placeholder 3"/>
          <p:cNvSpPr>
            <a:spLocks noGrp="1"/>
          </p:cNvSpPr>
          <p:nvPr>
            <p:ph sz="half" idx="1"/>
          </p:nvPr>
        </p:nvSpPr>
        <p:spPr/>
        <p:txBody>
          <a:bodyPr/>
          <a:lstStyle/>
          <a:p>
            <a:r>
              <a:rPr lang="en-GB" dirty="0" smtClean="0"/>
              <a:t>Chilli Questions </a:t>
            </a:r>
          </a:p>
          <a:p>
            <a:endParaRPr lang="en-GB" dirty="0"/>
          </a:p>
          <a:p>
            <a:r>
              <a:rPr lang="en-GB" dirty="0" smtClean="0"/>
              <a:t>Solve these calculations using the method used during the lesson</a:t>
            </a:r>
            <a:endParaRPr lang="en-GB" dirty="0"/>
          </a:p>
        </p:txBody>
      </p:sp>
      <p:sp>
        <p:nvSpPr>
          <p:cNvPr id="5" name="Content Placeholder 4"/>
          <p:cNvSpPr>
            <a:spLocks noGrp="1"/>
          </p:cNvSpPr>
          <p:nvPr>
            <p:ph sz="half" idx="2"/>
          </p:nvPr>
        </p:nvSpPr>
        <p:spPr/>
        <p:txBody>
          <a:bodyPr/>
          <a:lstStyle/>
          <a:p>
            <a:pPr marL="514350" indent="-514350">
              <a:buFont typeface="+mj-lt"/>
              <a:buAutoNum type="arabicPeriod"/>
            </a:pPr>
            <a:r>
              <a:rPr lang="en-GB" dirty="0" smtClean="0"/>
              <a:t>45 x 24 = </a:t>
            </a:r>
            <a:r>
              <a:rPr lang="en-GB" dirty="0" smtClean="0">
                <a:solidFill>
                  <a:srgbClr val="FF0000"/>
                </a:solidFill>
              </a:rPr>
              <a:t>1080</a:t>
            </a:r>
            <a:endParaRPr lang="en-GB" dirty="0" smtClean="0"/>
          </a:p>
          <a:p>
            <a:pPr marL="514350" indent="-514350">
              <a:buFont typeface="+mj-lt"/>
              <a:buAutoNum type="arabicPeriod"/>
            </a:pPr>
            <a:r>
              <a:rPr lang="en-GB" dirty="0" smtClean="0"/>
              <a:t>45 x 25 = </a:t>
            </a:r>
            <a:r>
              <a:rPr lang="en-GB" dirty="0" smtClean="0">
                <a:solidFill>
                  <a:srgbClr val="FF0000"/>
                </a:solidFill>
              </a:rPr>
              <a:t>1125</a:t>
            </a:r>
          </a:p>
          <a:p>
            <a:pPr marL="514350" indent="-514350">
              <a:buFont typeface="+mj-lt"/>
              <a:buAutoNum type="arabicPeriod"/>
            </a:pPr>
            <a:r>
              <a:rPr lang="en-GB" dirty="0" smtClean="0"/>
              <a:t>45 x 26 = </a:t>
            </a:r>
            <a:r>
              <a:rPr lang="en-GB" dirty="0" smtClean="0">
                <a:solidFill>
                  <a:srgbClr val="FF0000"/>
                </a:solidFill>
              </a:rPr>
              <a:t>1170</a:t>
            </a:r>
            <a:endParaRPr lang="en-GB" dirty="0" smtClean="0"/>
          </a:p>
          <a:p>
            <a:pPr marL="514350" indent="-514350">
              <a:buFont typeface="+mj-lt"/>
              <a:buAutoNum type="arabicPeriod"/>
            </a:pPr>
            <a:r>
              <a:rPr lang="en-GB" dirty="0" smtClean="0"/>
              <a:t>45 x 27 = </a:t>
            </a:r>
            <a:r>
              <a:rPr lang="en-GB" dirty="0" smtClean="0">
                <a:solidFill>
                  <a:srgbClr val="FF0000"/>
                </a:solidFill>
              </a:rPr>
              <a:t>1215</a:t>
            </a:r>
            <a:endParaRPr lang="en-GB" dirty="0" smtClean="0"/>
          </a:p>
          <a:p>
            <a:pPr marL="514350" indent="-514350">
              <a:buFont typeface="+mj-lt"/>
              <a:buAutoNum type="arabicPeriod"/>
            </a:pPr>
            <a:r>
              <a:rPr lang="en-GB" dirty="0" smtClean="0"/>
              <a:t>45 x 28 = </a:t>
            </a:r>
            <a:r>
              <a:rPr lang="en-GB" dirty="0" smtClean="0">
                <a:solidFill>
                  <a:srgbClr val="FF0000"/>
                </a:solidFill>
              </a:rPr>
              <a:t>1260</a:t>
            </a:r>
            <a:endParaRPr lang="en-GB" dirty="0">
              <a:solidFill>
                <a:srgbClr val="FF0000"/>
              </a:solidFill>
            </a:endParaRPr>
          </a:p>
        </p:txBody>
      </p:sp>
      <p:sp>
        <p:nvSpPr>
          <p:cNvPr id="6" name="TextBox 5"/>
          <p:cNvSpPr txBox="1"/>
          <p:nvPr/>
        </p:nvSpPr>
        <p:spPr>
          <a:xfrm>
            <a:off x="838200" y="4480560"/>
            <a:ext cx="4754880" cy="1384995"/>
          </a:xfrm>
          <a:prstGeom prst="rect">
            <a:avLst/>
          </a:prstGeom>
          <a:noFill/>
        </p:spPr>
        <p:txBody>
          <a:bodyPr wrap="square" rtlCol="0">
            <a:spAutoFit/>
          </a:bodyPr>
          <a:lstStyle/>
          <a:p>
            <a:r>
              <a:rPr lang="en-GB" sz="2800" dirty="0" smtClean="0"/>
              <a:t>EXT:  Can you see the pattern in the answers?  What is it? </a:t>
            </a:r>
            <a:r>
              <a:rPr lang="en-GB" sz="2800" dirty="0" smtClean="0">
                <a:solidFill>
                  <a:srgbClr val="FF0000"/>
                </a:solidFill>
              </a:rPr>
              <a:t>It goes up 45 each time.</a:t>
            </a:r>
            <a:endParaRPr lang="en-GB" sz="2800" dirty="0"/>
          </a:p>
        </p:txBody>
      </p:sp>
    </p:spTree>
    <p:extLst>
      <p:ext uri="{BB962C8B-B14F-4D97-AF65-F5344CB8AC3E}">
        <p14:creationId xmlns:p14="http://schemas.microsoft.com/office/powerpoint/2010/main" val="887450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447674" y="1690688"/>
            <a:ext cx="3270885" cy="4834702"/>
          </a:xfrm>
          <a:prstGeom prst="rect">
            <a:avLst/>
          </a:prstGeom>
        </p:spPr>
      </p:pic>
      <p:pic>
        <p:nvPicPr>
          <p:cNvPr id="5" name="Picture 4"/>
          <p:cNvPicPr>
            <a:picLocks noChangeAspect="1"/>
          </p:cNvPicPr>
          <p:nvPr/>
        </p:nvPicPr>
        <p:blipFill>
          <a:blip r:embed="rId3"/>
          <a:stretch>
            <a:fillRect/>
          </a:stretch>
        </p:blipFill>
        <p:spPr>
          <a:xfrm>
            <a:off x="3985260" y="1690688"/>
            <a:ext cx="2514600" cy="2952750"/>
          </a:xfrm>
          <a:prstGeom prst="rect">
            <a:avLst/>
          </a:prstGeom>
        </p:spPr>
      </p:pic>
      <p:pic>
        <p:nvPicPr>
          <p:cNvPr id="6" name="Picture 5"/>
          <p:cNvPicPr>
            <a:picLocks noChangeAspect="1"/>
          </p:cNvPicPr>
          <p:nvPr/>
        </p:nvPicPr>
        <p:blipFill>
          <a:blip r:embed="rId4"/>
          <a:stretch>
            <a:fillRect/>
          </a:stretch>
        </p:blipFill>
        <p:spPr>
          <a:xfrm>
            <a:off x="6643687" y="1690688"/>
            <a:ext cx="2562225" cy="2952750"/>
          </a:xfrm>
          <a:prstGeom prst="rect">
            <a:avLst/>
          </a:prstGeom>
        </p:spPr>
      </p:pic>
      <p:pic>
        <p:nvPicPr>
          <p:cNvPr id="7" name="Picture 6"/>
          <p:cNvPicPr>
            <a:picLocks noChangeAspect="1"/>
          </p:cNvPicPr>
          <p:nvPr/>
        </p:nvPicPr>
        <p:blipFill>
          <a:blip r:embed="rId5"/>
          <a:stretch>
            <a:fillRect/>
          </a:stretch>
        </p:blipFill>
        <p:spPr>
          <a:xfrm>
            <a:off x="4367670" y="4591186"/>
            <a:ext cx="4838242" cy="1882695"/>
          </a:xfrm>
          <a:prstGeom prst="rect">
            <a:avLst/>
          </a:prstGeom>
        </p:spPr>
      </p:pic>
    </p:spTree>
    <p:extLst>
      <p:ext uri="{BB962C8B-B14F-4D97-AF65-F5344CB8AC3E}">
        <p14:creationId xmlns:p14="http://schemas.microsoft.com/office/powerpoint/2010/main" val="4104039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1247775" y="1953419"/>
            <a:ext cx="3905250" cy="3790950"/>
          </a:xfrm>
          <a:prstGeom prst="rect">
            <a:avLst/>
          </a:prstGeom>
        </p:spPr>
      </p:pic>
      <p:pic>
        <p:nvPicPr>
          <p:cNvPr id="6" name="Picture 5"/>
          <p:cNvPicPr>
            <a:picLocks noChangeAspect="1"/>
          </p:cNvPicPr>
          <p:nvPr/>
        </p:nvPicPr>
        <p:blipFill>
          <a:blip r:embed="rId3"/>
          <a:stretch>
            <a:fillRect/>
          </a:stretch>
        </p:blipFill>
        <p:spPr>
          <a:xfrm>
            <a:off x="5542597" y="1953419"/>
            <a:ext cx="5140643" cy="2448536"/>
          </a:xfrm>
          <a:prstGeom prst="rect">
            <a:avLst/>
          </a:prstGeom>
        </p:spPr>
      </p:pic>
      <p:pic>
        <p:nvPicPr>
          <p:cNvPr id="7" name="Picture 6"/>
          <p:cNvPicPr>
            <a:picLocks noChangeAspect="1"/>
          </p:cNvPicPr>
          <p:nvPr/>
        </p:nvPicPr>
        <p:blipFill>
          <a:blip r:embed="rId4"/>
          <a:stretch>
            <a:fillRect/>
          </a:stretch>
        </p:blipFill>
        <p:spPr>
          <a:xfrm>
            <a:off x="5688839" y="4401955"/>
            <a:ext cx="3991418" cy="2108835"/>
          </a:xfrm>
          <a:prstGeom prst="rect">
            <a:avLst/>
          </a:prstGeom>
        </p:spPr>
      </p:pic>
    </p:spTree>
    <p:extLst>
      <p:ext uri="{BB962C8B-B14F-4D97-AF65-F5344CB8AC3E}">
        <p14:creationId xmlns:p14="http://schemas.microsoft.com/office/powerpoint/2010/main" val="549372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graphicFrame>
        <p:nvGraphicFramePr>
          <p:cNvPr id="4" name="Content Placeholder 3"/>
          <p:cNvGraphicFramePr>
            <a:graphicFrameLocks noGrp="1"/>
          </p:cNvGraphicFramePr>
          <p:nvPr>
            <p:ph idx="1"/>
          </p:nvPr>
        </p:nvGraphicFramePr>
        <p:xfrm>
          <a:off x="1508760" y="2148841"/>
          <a:ext cx="9372599" cy="4100496"/>
        </p:xfrm>
        <a:graphic>
          <a:graphicData uri="http://schemas.openxmlformats.org/drawingml/2006/table">
            <a:tbl>
              <a:tblPr firstRow="1" firstCol="1" bandRow="1"/>
              <a:tblGrid>
                <a:gridCol w="7394553">
                  <a:extLst>
                    <a:ext uri="{9D8B030D-6E8A-4147-A177-3AD203B41FA5}">
                      <a16:colId xmlns:a16="http://schemas.microsoft.com/office/drawing/2014/main" val="556378428"/>
                    </a:ext>
                  </a:extLst>
                </a:gridCol>
                <a:gridCol w="1978046">
                  <a:extLst>
                    <a:ext uri="{9D8B030D-6E8A-4147-A177-3AD203B41FA5}">
                      <a16:colId xmlns:a16="http://schemas.microsoft.com/office/drawing/2014/main" val="4275702113"/>
                    </a:ext>
                  </a:extLst>
                </a:gridCol>
              </a:tblGrid>
              <a:tr h="931984">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1682038"/>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using multiplying two 2-digit numbers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9292562"/>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solve the calculation by adding the 2 answers together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223270"/>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2-digit number by a 2-digit number by solving the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7785328"/>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 by creating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6304823"/>
                  </a:ext>
                </a:extLst>
              </a:tr>
            </a:tbl>
          </a:graphicData>
        </a:graphic>
      </p:graphicFrame>
    </p:spTree>
    <p:extLst>
      <p:ext uri="{BB962C8B-B14F-4D97-AF65-F5344CB8AC3E}">
        <p14:creationId xmlns:p14="http://schemas.microsoft.com/office/powerpoint/2010/main" val="26695614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 To be able to multiply a 2-digit number by a 2-digit number using two partitions.</a:t>
            </a:r>
            <a:endParaRPr lang="en-GB"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26504767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Break</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1059151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  Finally, we perform our poems.  These will be filmed and sent to parents and the school.</a:t>
            </a:r>
          </a:p>
          <a:p>
            <a:pPr marL="0" indent="0">
              <a:buNone/>
            </a:pPr>
            <a:endParaRPr lang="en-GB" sz="3200" dirty="0"/>
          </a:p>
          <a:p>
            <a:endParaRPr lang="en-GB" sz="3200" dirty="0"/>
          </a:p>
        </p:txBody>
      </p:sp>
    </p:spTree>
    <p:extLst>
      <p:ext uri="{BB962C8B-B14F-4D97-AF65-F5344CB8AC3E}">
        <p14:creationId xmlns:p14="http://schemas.microsoft.com/office/powerpoint/2010/main" val="22252643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264121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Today, we are going to focus on Beowulf.  Let us remind ourselves about Beowulf in the story.</a:t>
            </a:r>
          </a:p>
          <a:p>
            <a:endParaRPr lang="en-GB" sz="3200" dirty="0"/>
          </a:p>
        </p:txBody>
      </p:sp>
    </p:spTree>
    <p:extLst>
      <p:ext uri="{BB962C8B-B14F-4D97-AF65-F5344CB8AC3E}">
        <p14:creationId xmlns:p14="http://schemas.microsoft.com/office/powerpoint/2010/main" val="2029577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68501" y="2794001"/>
            <a:ext cx="6118225" cy="1325563"/>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King Hrothgar was grateful for Beowulf’s help and agreed to hold another feast in Heorot. After the feast, Beowulf stayed in the great hall while all the Danes went back to their homes.  </a:t>
            </a:r>
          </a:p>
        </p:txBody>
      </p:sp>
      <p:sp>
        <p:nvSpPr>
          <p:cNvPr id="16387" name="Title 20"/>
          <p:cNvSpPr>
            <a:spLocks noGrp="1"/>
          </p:cNvSpPr>
          <p:nvPr>
            <p:ph type="title"/>
          </p:nvPr>
        </p:nvSpPr>
        <p:spPr>
          <a:xfrm>
            <a:off x="1981201" y="479426"/>
            <a:ext cx="8220075" cy="993775"/>
          </a:xfrm>
        </p:spPr>
        <p:txBody>
          <a:bodyPr/>
          <a:lstStyle/>
          <a:p>
            <a:r>
              <a:rPr lang="en-GB" altLang="en-US" sz="3600">
                <a:latin typeface="Twinkl SemiBold"/>
              </a:rPr>
              <a:t>Beowulf Travels to Denmark</a:t>
            </a:r>
          </a:p>
        </p:txBody>
      </p:sp>
      <p:sp>
        <p:nvSpPr>
          <p:cNvPr id="5" name="Rectangle 4"/>
          <p:cNvSpPr>
            <a:spLocks noChangeArrowheads="1"/>
          </p:cNvSpPr>
          <p:nvPr/>
        </p:nvSpPr>
        <p:spPr bwMode="auto">
          <a:xfrm>
            <a:off x="1968501" y="1358900"/>
            <a:ext cx="6118225"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Eventually, news travelled over the water to the Geats where the young warrior Beowulf heard of King Hrothgar’s plight. He sailed to Denmark to offer help.</a:t>
            </a:r>
          </a:p>
        </p:txBody>
      </p:sp>
      <p:sp>
        <p:nvSpPr>
          <p:cNvPr id="15" name="Rectangle 14"/>
          <p:cNvSpPr>
            <a:spLocks noChangeArrowheads="1"/>
          </p:cNvSpPr>
          <p:nvPr/>
        </p:nvSpPr>
        <p:spPr bwMode="auto">
          <a:xfrm>
            <a:off x="1968500" y="5002214"/>
            <a:ext cx="6007100" cy="771525"/>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t>Why did it take so long for Beowulf to hear of Grendel’s attack? How would the news have travelled? </a:t>
            </a:r>
          </a:p>
        </p:txBody>
      </p:sp>
      <p:pic>
        <p:nvPicPr>
          <p:cNvPr id="163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85076" y="334963"/>
            <a:ext cx="3082925" cy="636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5523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How should Beowulf be portrayed in the poem?  </a:t>
            </a:r>
          </a:p>
          <a:p>
            <a:r>
              <a:rPr lang="en-GB" sz="3200" dirty="0" smtClean="0"/>
              <a:t>What kind of things do we associated with a hero?</a:t>
            </a:r>
          </a:p>
          <a:p>
            <a:endParaRPr lang="en-GB" sz="3200" dirty="0"/>
          </a:p>
          <a:p>
            <a:r>
              <a:rPr lang="en-GB" sz="3200" dirty="0" smtClean="0"/>
              <a:t>What questions can you ask about Beowulf that you would like to find out about if we to read a full story of ‘Beowulf’?</a:t>
            </a:r>
          </a:p>
          <a:p>
            <a:endParaRPr lang="en-GB" sz="3200" dirty="0"/>
          </a:p>
          <a:p>
            <a:r>
              <a:rPr lang="en-GB" sz="3200" dirty="0" smtClean="0"/>
              <a:t>What do all questions needs at the end of them?</a:t>
            </a:r>
          </a:p>
          <a:p>
            <a:endParaRPr lang="en-GB" sz="3200" dirty="0"/>
          </a:p>
          <a:p>
            <a:endParaRPr lang="en-GB" sz="3200" dirty="0"/>
          </a:p>
        </p:txBody>
      </p:sp>
    </p:spTree>
    <p:extLst>
      <p:ext uri="{BB962C8B-B14F-4D97-AF65-F5344CB8AC3E}">
        <p14:creationId xmlns:p14="http://schemas.microsoft.com/office/powerpoint/2010/main" val="2675349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One way to make the reader like and see Beowulf as a hero is describe how he looks, what he does, how he sounds, etc.</a:t>
            </a:r>
          </a:p>
          <a:p>
            <a:endParaRPr lang="en-GB" sz="3200" dirty="0"/>
          </a:p>
          <a:p>
            <a:r>
              <a:rPr lang="en-GB" sz="3200" dirty="0" smtClean="0"/>
              <a:t>A writer does this by choosing carefully what words he uses to describe the character e.g. devour</a:t>
            </a:r>
          </a:p>
          <a:p>
            <a:endParaRPr lang="en-GB" sz="3200" dirty="0"/>
          </a:p>
          <a:p>
            <a:r>
              <a:rPr lang="en-GB" sz="3200" dirty="0" smtClean="0"/>
              <a:t>Today, we are going to write a paragraph about Beowulf that will make the reader like and admire Beowulf</a:t>
            </a:r>
            <a:endParaRPr lang="en-GB" sz="3200" dirty="0"/>
          </a:p>
          <a:p>
            <a:endParaRPr lang="en-GB" sz="3200" dirty="0"/>
          </a:p>
        </p:txBody>
      </p:sp>
    </p:spTree>
    <p:extLst>
      <p:ext uri="{BB962C8B-B14F-4D97-AF65-F5344CB8AC3E}">
        <p14:creationId xmlns:p14="http://schemas.microsoft.com/office/powerpoint/2010/main" val="42526992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p>
        </p:txBody>
      </p:sp>
      <p:graphicFrame>
        <p:nvGraphicFramePr>
          <p:cNvPr id="5" name="Content Placeholder 4"/>
          <p:cNvGraphicFramePr>
            <a:graphicFrameLocks noGrp="1"/>
          </p:cNvGraphicFramePr>
          <p:nvPr>
            <p:ph idx="1"/>
            <p:extLst/>
          </p:nvPr>
        </p:nvGraphicFramePr>
        <p:xfrm>
          <a:off x="1295400" y="1690688"/>
          <a:ext cx="9662159" cy="4452680"/>
        </p:xfrm>
        <a:graphic>
          <a:graphicData uri="http://schemas.openxmlformats.org/drawingml/2006/table">
            <a:tbl>
              <a:tblPr firstRow="1" firstCol="1" bandRow="1"/>
              <a:tblGrid>
                <a:gridCol w="7623002">
                  <a:extLst>
                    <a:ext uri="{9D8B030D-6E8A-4147-A177-3AD203B41FA5}">
                      <a16:colId xmlns:a16="http://schemas.microsoft.com/office/drawing/2014/main" val="3713212531"/>
                    </a:ext>
                  </a:extLst>
                </a:gridCol>
                <a:gridCol w="2039157">
                  <a:extLst>
                    <a:ext uri="{9D8B030D-6E8A-4147-A177-3AD203B41FA5}">
                      <a16:colId xmlns:a16="http://schemas.microsoft.com/office/drawing/2014/main" val="606610915"/>
                    </a:ext>
                  </a:extLst>
                </a:gridCol>
              </a:tblGrid>
              <a:tr h="691347">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8217062"/>
                  </a:ext>
                </a:extLst>
              </a:tr>
              <a:tr h="92179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Some of us will even: The language I use creates a vivid image in the reader’s mind and I use a range of techniques to do this e.g. metaphor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9720417"/>
                  </a:ext>
                </a:extLst>
              </a:tr>
              <a:tr h="691347">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Some of us will: Some of us will: I am starting to use figurative language e.g. personification and simile to make my writing more interesting (Y4)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573649"/>
                  </a:ext>
                </a:extLst>
              </a:tr>
              <a:tr h="460898">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Most of us will: I include descriptions of the 5 senses (Y4)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5660811"/>
                  </a:ext>
                </a:extLst>
              </a:tr>
              <a:tr h="691347">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All of us will 2: Most of us will: I use expanded noun phrases in my work using adjectives and prepositional phrases (Y4)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0557100"/>
                  </a:ext>
                </a:extLst>
              </a:tr>
              <a:tr h="460898">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All of us will 1: All of us will: I use expanded noun phrases in my work using adjectives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4605712"/>
                  </a:ext>
                </a:extLst>
              </a:tr>
            </a:tbl>
          </a:graphicData>
        </a:graphic>
      </p:graphicFrame>
    </p:spTree>
    <p:extLst>
      <p:ext uri="{BB962C8B-B14F-4D97-AF65-F5344CB8AC3E}">
        <p14:creationId xmlns:p14="http://schemas.microsoft.com/office/powerpoint/2010/main" val="28835318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pic>
        <p:nvPicPr>
          <p:cNvPr id="4" name="Content Placeholder 3"/>
          <p:cNvPicPr>
            <a:picLocks noGrp="1" noChangeAspect="1"/>
          </p:cNvPicPr>
          <p:nvPr>
            <p:ph idx="1"/>
          </p:nvPr>
        </p:nvPicPr>
        <p:blipFill>
          <a:blip r:embed="rId2"/>
          <a:stretch>
            <a:fillRect/>
          </a:stretch>
        </p:blipFill>
        <p:spPr>
          <a:xfrm>
            <a:off x="269580" y="1810385"/>
            <a:ext cx="2736828" cy="1542415"/>
          </a:xfrm>
          <a:prstGeom prst="rect">
            <a:avLst/>
          </a:prstGeom>
        </p:spPr>
      </p:pic>
      <p:pic>
        <p:nvPicPr>
          <p:cNvPr id="5" name="Picture 4"/>
          <p:cNvPicPr>
            <a:picLocks noChangeAspect="1"/>
          </p:cNvPicPr>
          <p:nvPr/>
        </p:nvPicPr>
        <p:blipFill>
          <a:blip r:embed="rId3"/>
          <a:stretch>
            <a:fillRect/>
          </a:stretch>
        </p:blipFill>
        <p:spPr>
          <a:xfrm>
            <a:off x="3291840" y="1810385"/>
            <a:ext cx="1817370" cy="2763471"/>
          </a:xfrm>
          <a:prstGeom prst="rect">
            <a:avLst/>
          </a:prstGeom>
        </p:spPr>
      </p:pic>
      <p:pic>
        <p:nvPicPr>
          <p:cNvPr id="6" name="Picture 5"/>
          <p:cNvPicPr>
            <a:picLocks noChangeAspect="1"/>
          </p:cNvPicPr>
          <p:nvPr/>
        </p:nvPicPr>
        <p:blipFill>
          <a:blip r:embed="rId4"/>
          <a:stretch>
            <a:fillRect/>
          </a:stretch>
        </p:blipFill>
        <p:spPr>
          <a:xfrm>
            <a:off x="5394642" y="1810385"/>
            <a:ext cx="3347719" cy="1883092"/>
          </a:xfrm>
          <a:prstGeom prst="rect">
            <a:avLst/>
          </a:prstGeom>
        </p:spPr>
      </p:pic>
      <p:pic>
        <p:nvPicPr>
          <p:cNvPr id="7" name="Picture 6"/>
          <p:cNvPicPr>
            <a:picLocks noChangeAspect="1"/>
          </p:cNvPicPr>
          <p:nvPr/>
        </p:nvPicPr>
        <p:blipFill>
          <a:blip r:embed="rId5"/>
          <a:stretch>
            <a:fillRect/>
          </a:stretch>
        </p:blipFill>
        <p:spPr>
          <a:xfrm>
            <a:off x="8913495" y="1766888"/>
            <a:ext cx="3143250" cy="2381250"/>
          </a:xfrm>
          <a:prstGeom prst="rect">
            <a:avLst/>
          </a:prstGeom>
        </p:spPr>
      </p:pic>
      <p:pic>
        <p:nvPicPr>
          <p:cNvPr id="8" name="Picture 7"/>
          <p:cNvPicPr>
            <a:picLocks noChangeAspect="1"/>
          </p:cNvPicPr>
          <p:nvPr/>
        </p:nvPicPr>
        <p:blipFill>
          <a:blip r:embed="rId6"/>
          <a:stretch>
            <a:fillRect/>
          </a:stretch>
        </p:blipFill>
        <p:spPr>
          <a:xfrm>
            <a:off x="656510" y="3352800"/>
            <a:ext cx="1962968" cy="3289935"/>
          </a:xfrm>
          <a:prstGeom prst="rect">
            <a:avLst/>
          </a:prstGeom>
        </p:spPr>
      </p:pic>
      <p:pic>
        <p:nvPicPr>
          <p:cNvPr id="9" name="Picture 8"/>
          <p:cNvPicPr>
            <a:picLocks noChangeAspect="1"/>
          </p:cNvPicPr>
          <p:nvPr/>
        </p:nvPicPr>
        <p:blipFill>
          <a:blip r:embed="rId7"/>
          <a:stretch>
            <a:fillRect/>
          </a:stretch>
        </p:blipFill>
        <p:spPr>
          <a:xfrm>
            <a:off x="2804160" y="4655696"/>
            <a:ext cx="3536632" cy="1987039"/>
          </a:xfrm>
          <a:prstGeom prst="rect">
            <a:avLst/>
          </a:prstGeom>
        </p:spPr>
      </p:pic>
      <p:pic>
        <p:nvPicPr>
          <p:cNvPr id="10" name="Picture 9"/>
          <p:cNvPicPr>
            <a:picLocks noChangeAspect="1"/>
          </p:cNvPicPr>
          <p:nvPr/>
        </p:nvPicPr>
        <p:blipFill>
          <a:blip r:embed="rId8"/>
          <a:stretch>
            <a:fillRect/>
          </a:stretch>
        </p:blipFill>
        <p:spPr>
          <a:xfrm>
            <a:off x="6626224" y="4320515"/>
            <a:ext cx="2857500" cy="1600200"/>
          </a:xfrm>
          <a:prstGeom prst="rect">
            <a:avLst/>
          </a:prstGeom>
        </p:spPr>
      </p:pic>
      <p:pic>
        <p:nvPicPr>
          <p:cNvPr id="11" name="Picture 10"/>
          <p:cNvPicPr>
            <a:picLocks noChangeAspect="1"/>
          </p:cNvPicPr>
          <p:nvPr/>
        </p:nvPicPr>
        <p:blipFill>
          <a:blip r:embed="rId9"/>
          <a:stretch>
            <a:fillRect/>
          </a:stretch>
        </p:blipFill>
        <p:spPr>
          <a:xfrm>
            <a:off x="9994184" y="4364231"/>
            <a:ext cx="1591134" cy="2278504"/>
          </a:xfrm>
          <a:prstGeom prst="rect">
            <a:avLst/>
          </a:prstGeom>
        </p:spPr>
      </p:pic>
    </p:spTree>
    <p:extLst>
      <p:ext uri="{BB962C8B-B14F-4D97-AF65-F5344CB8AC3E}">
        <p14:creationId xmlns:p14="http://schemas.microsoft.com/office/powerpoint/2010/main" val="2390135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What is a noun?</a:t>
            </a:r>
          </a:p>
          <a:p>
            <a:r>
              <a:rPr lang="en-GB" sz="3200" dirty="0" smtClean="0"/>
              <a:t>Q:  Who is our person?</a:t>
            </a:r>
          </a:p>
          <a:p>
            <a:r>
              <a:rPr lang="en-GB" sz="3200" dirty="0" smtClean="0"/>
              <a:t>Q:  Remember, Beowulf is a Viking/Anglo-Saxon warrior.  What would he be wearing?  What things would he have with him?</a:t>
            </a:r>
            <a:endParaRPr lang="en-GB" sz="3200" dirty="0"/>
          </a:p>
        </p:txBody>
      </p:sp>
    </p:spTree>
    <p:extLst>
      <p:ext uri="{BB962C8B-B14F-4D97-AF65-F5344CB8AC3E}">
        <p14:creationId xmlns:p14="http://schemas.microsoft.com/office/powerpoint/2010/main" val="29652112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What is an adjective?</a:t>
            </a:r>
          </a:p>
          <a:p>
            <a:r>
              <a:rPr lang="en-GB" sz="3200" dirty="0" smtClean="0"/>
              <a:t>Q:  How many adjectives can you think of that would describe Beowulf?  The things he wore/had with him?</a:t>
            </a:r>
          </a:p>
          <a:p>
            <a:endParaRPr lang="en-GB" sz="3200" dirty="0"/>
          </a:p>
        </p:txBody>
      </p:sp>
    </p:spTree>
    <p:extLst>
      <p:ext uri="{BB962C8B-B14F-4D97-AF65-F5344CB8AC3E}">
        <p14:creationId xmlns:p14="http://schemas.microsoft.com/office/powerpoint/2010/main" val="3720567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What is verb?</a:t>
            </a:r>
          </a:p>
          <a:p>
            <a:r>
              <a:rPr lang="en-GB" sz="3200" dirty="0" smtClean="0"/>
              <a:t>Q:  How might Beowulf move during the course of the story?</a:t>
            </a:r>
          </a:p>
          <a:p>
            <a:endParaRPr lang="en-GB" sz="3200" dirty="0" smtClean="0"/>
          </a:p>
          <a:p>
            <a:r>
              <a:rPr lang="en-GB" sz="3200" dirty="0" smtClean="0"/>
              <a:t>Q:  What is an adverb?  </a:t>
            </a:r>
          </a:p>
          <a:p>
            <a:r>
              <a:rPr lang="en-GB" sz="3200" dirty="0" smtClean="0"/>
              <a:t>Q:  What adverbs can you think to describe how he moves? </a:t>
            </a:r>
          </a:p>
          <a:p>
            <a:endParaRPr lang="en-GB" sz="3200" dirty="0"/>
          </a:p>
        </p:txBody>
      </p:sp>
    </p:spTree>
    <p:extLst>
      <p:ext uri="{BB962C8B-B14F-4D97-AF65-F5344CB8AC3E}">
        <p14:creationId xmlns:p14="http://schemas.microsoft.com/office/powerpoint/2010/main" val="25134970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What is a preposition?</a:t>
            </a:r>
          </a:p>
          <a:p>
            <a:r>
              <a:rPr lang="en-GB" sz="3200" dirty="0" smtClean="0"/>
              <a:t>Q:  How many prepositions can you think of?</a:t>
            </a:r>
          </a:p>
          <a:p>
            <a:pPr marL="0" indent="0">
              <a:buNone/>
            </a:pPr>
            <a:endParaRPr lang="en-GB" sz="3200" dirty="0" smtClean="0"/>
          </a:p>
          <a:p>
            <a:r>
              <a:rPr lang="en-GB" sz="3200" dirty="0" smtClean="0"/>
              <a:t>Q:  What is a prepositional phrase?</a:t>
            </a:r>
          </a:p>
        </p:txBody>
      </p:sp>
    </p:spTree>
    <p:extLst>
      <p:ext uri="{BB962C8B-B14F-4D97-AF65-F5344CB8AC3E}">
        <p14:creationId xmlns:p14="http://schemas.microsoft.com/office/powerpoint/2010/main" val="22676550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What are the five senses?</a:t>
            </a:r>
          </a:p>
          <a:p>
            <a:r>
              <a:rPr lang="en-GB" sz="3200" dirty="0" smtClean="0"/>
              <a:t>Q:  What noise will he make?</a:t>
            </a:r>
          </a:p>
          <a:p>
            <a:r>
              <a:rPr lang="en-GB" sz="3200" dirty="0" smtClean="0"/>
              <a:t>Q:  What smell would he make? </a:t>
            </a:r>
          </a:p>
          <a:p>
            <a:r>
              <a:rPr lang="en-GB" sz="3200" dirty="0" smtClean="0"/>
              <a:t>Q:  What tastes might there be?</a:t>
            </a:r>
          </a:p>
          <a:p>
            <a:r>
              <a:rPr lang="en-GB" sz="3200" dirty="0" smtClean="0"/>
              <a:t>Q:  How will he feel?</a:t>
            </a:r>
            <a:endParaRPr lang="en-GB" sz="3200" dirty="0"/>
          </a:p>
        </p:txBody>
      </p:sp>
    </p:spTree>
    <p:extLst>
      <p:ext uri="{BB962C8B-B14F-4D97-AF65-F5344CB8AC3E}">
        <p14:creationId xmlns:p14="http://schemas.microsoft.com/office/powerpoint/2010/main" val="5164954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What is a simile?</a:t>
            </a:r>
          </a:p>
          <a:p>
            <a:r>
              <a:rPr lang="en-GB" sz="3200" dirty="0" smtClean="0"/>
              <a:t>Q:  What similes can you use to describe him?</a:t>
            </a:r>
          </a:p>
          <a:p>
            <a:r>
              <a:rPr lang="en-GB" sz="3200" dirty="0" smtClean="0"/>
              <a:t>Q:  What is personification?</a:t>
            </a:r>
          </a:p>
          <a:p>
            <a:r>
              <a:rPr lang="en-GB" sz="3200" dirty="0" smtClean="0"/>
              <a:t>Q:  How could we personify him?  </a:t>
            </a:r>
          </a:p>
          <a:p>
            <a:r>
              <a:rPr lang="en-GB" sz="3200" dirty="0" smtClean="0"/>
              <a:t>Q:  What is a metaphor?</a:t>
            </a:r>
          </a:p>
          <a:p>
            <a:r>
              <a:rPr lang="en-GB" sz="3200" dirty="0" smtClean="0"/>
              <a:t>Q:  What metaphors can we think of to describe him?</a:t>
            </a:r>
            <a:endParaRPr lang="en-GB" sz="3200" dirty="0"/>
          </a:p>
        </p:txBody>
      </p:sp>
    </p:spTree>
    <p:extLst>
      <p:ext uri="{BB962C8B-B14F-4D97-AF65-F5344CB8AC3E}">
        <p14:creationId xmlns:p14="http://schemas.microsoft.com/office/powerpoint/2010/main" val="12996338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Let us build a sentence.  Our sentence is going to describe Beowulf at the start of the story.</a:t>
            </a:r>
          </a:p>
          <a:p>
            <a:r>
              <a:rPr lang="en-GB" sz="3200" dirty="0" smtClean="0"/>
              <a:t>Write the noun Beowulf</a:t>
            </a:r>
          </a:p>
          <a:p>
            <a:endParaRPr lang="en-GB" sz="3200" dirty="0"/>
          </a:p>
          <a:p>
            <a:r>
              <a:rPr lang="en-GB" sz="3200" dirty="0" smtClean="0"/>
              <a:t>Q:  What is an expanded noun phrase?</a:t>
            </a:r>
            <a:endParaRPr lang="en-GB" sz="3200" dirty="0"/>
          </a:p>
        </p:txBody>
      </p:sp>
    </p:spTree>
    <p:extLst>
      <p:ext uri="{BB962C8B-B14F-4D97-AF65-F5344CB8AC3E}">
        <p14:creationId xmlns:p14="http://schemas.microsoft.com/office/powerpoint/2010/main" val="22154952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pPr marL="0" indent="0">
              <a:buNone/>
            </a:pPr>
            <a:r>
              <a:rPr lang="en-GB" sz="3200" b="1" dirty="0" smtClean="0"/>
              <a:t>All of us will 1: All of us will: I use expanded noun phrases in my work using adjectives</a:t>
            </a:r>
          </a:p>
          <a:p>
            <a:endParaRPr lang="en-GB" sz="3200" dirty="0" smtClean="0"/>
          </a:p>
          <a:p>
            <a:r>
              <a:rPr lang="en-GB" sz="3200" dirty="0" smtClean="0"/>
              <a:t>Now add two adjectives to your sentence to create an expanded noun phrase to describe </a:t>
            </a:r>
            <a:r>
              <a:rPr lang="en-GB" sz="3200" dirty="0" err="1" smtClean="0"/>
              <a:t>Bewulf</a:t>
            </a:r>
            <a:endParaRPr lang="en-GB" sz="3200" dirty="0" smtClean="0"/>
          </a:p>
          <a:p>
            <a:endParaRPr lang="en-GB" sz="3200" dirty="0"/>
          </a:p>
          <a:p>
            <a:r>
              <a:rPr lang="en-GB" sz="3200" dirty="0" smtClean="0"/>
              <a:t>The </a:t>
            </a:r>
            <a:r>
              <a:rPr lang="en-GB" sz="3200" b="1" dirty="0" smtClean="0"/>
              <a:t>fearless and brave </a:t>
            </a:r>
            <a:r>
              <a:rPr lang="en-GB" sz="3200" dirty="0" smtClean="0"/>
              <a:t>Beowulf</a:t>
            </a:r>
          </a:p>
          <a:p>
            <a:endParaRPr lang="en-GB" sz="3200" dirty="0"/>
          </a:p>
          <a:p>
            <a:endParaRPr lang="en-GB" sz="3200" dirty="0"/>
          </a:p>
        </p:txBody>
      </p:sp>
    </p:spTree>
    <p:extLst>
      <p:ext uri="{BB962C8B-B14F-4D97-AF65-F5344CB8AC3E}">
        <p14:creationId xmlns:p14="http://schemas.microsoft.com/office/powerpoint/2010/main" val="1064777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pPr marL="0" indent="0">
              <a:buNone/>
            </a:pPr>
            <a:r>
              <a:rPr lang="en-GB" sz="3200" b="1" dirty="0" smtClean="0"/>
              <a:t>All of us will 2: Most of us will: I use expanded noun phrases in my work using adjectives and prepositional phrases (Y4)</a:t>
            </a:r>
          </a:p>
          <a:p>
            <a:pPr marL="0" indent="0">
              <a:buNone/>
            </a:pPr>
            <a:endParaRPr lang="en-GB" sz="3200" dirty="0"/>
          </a:p>
          <a:p>
            <a:r>
              <a:rPr lang="en-GB" sz="3200" dirty="0" smtClean="0"/>
              <a:t>Add a prepositional phrase to your sentence</a:t>
            </a:r>
          </a:p>
          <a:p>
            <a:endParaRPr lang="en-GB" sz="3200" dirty="0"/>
          </a:p>
          <a:p>
            <a:r>
              <a:rPr lang="en-GB" sz="3200" dirty="0" smtClean="0"/>
              <a:t>The fearless and brave Beowulf </a:t>
            </a:r>
            <a:r>
              <a:rPr lang="en-GB" sz="3200" u="sng" dirty="0" smtClean="0"/>
              <a:t>sails</a:t>
            </a:r>
            <a:r>
              <a:rPr lang="en-GB" sz="3200" dirty="0" smtClean="0"/>
              <a:t> </a:t>
            </a:r>
            <a:r>
              <a:rPr lang="en-GB" sz="3200" b="1" dirty="0" smtClean="0"/>
              <a:t>to </a:t>
            </a:r>
            <a:r>
              <a:rPr lang="en-GB" sz="3200" b="1" dirty="0" err="1" smtClean="0"/>
              <a:t>Geat</a:t>
            </a:r>
            <a:r>
              <a:rPr lang="en-GB" sz="3200" b="1" dirty="0" smtClean="0"/>
              <a:t> .</a:t>
            </a:r>
            <a:endParaRPr lang="en-GB" sz="3200" dirty="0" smtClean="0"/>
          </a:p>
          <a:p>
            <a:pPr marL="0" indent="0">
              <a:buNone/>
            </a:pPr>
            <a:endParaRPr lang="en-GB" sz="3200" b="1" dirty="0" smtClean="0"/>
          </a:p>
          <a:p>
            <a:endParaRPr lang="en-GB" sz="3200" dirty="0"/>
          </a:p>
        </p:txBody>
      </p:sp>
    </p:spTree>
    <p:extLst>
      <p:ext uri="{BB962C8B-B14F-4D97-AF65-F5344CB8AC3E}">
        <p14:creationId xmlns:p14="http://schemas.microsoft.com/office/powerpoint/2010/main" val="37926310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b="1" dirty="0" smtClean="0"/>
              <a:t>Most of us will: I include descriptions of the 5 senses (Y4)</a:t>
            </a:r>
          </a:p>
          <a:p>
            <a:endParaRPr lang="en-GB" sz="3200" dirty="0" smtClean="0"/>
          </a:p>
          <a:p>
            <a:r>
              <a:rPr lang="en-GB" sz="3200" dirty="0" smtClean="0"/>
              <a:t>Can you write a sentence using one of the 5 senses?</a:t>
            </a:r>
          </a:p>
          <a:p>
            <a:endParaRPr lang="en-GB" sz="3200" dirty="0"/>
          </a:p>
          <a:p>
            <a:r>
              <a:rPr lang="en-GB" sz="3200" dirty="0" smtClean="0"/>
              <a:t>The air filled with aroma of roses and hope.</a:t>
            </a:r>
            <a:endParaRPr lang="en-GB" sz="3200" dirty="0"/>
          </a:p>
        </p:txBody>
      </p:sp>
    </p:spTree>
    <p:extLst>
      <p:ext uri="{BB962C8B-B14F-4D97-AF65-F5344CB8AC3E}">
        <p14:creationId xmlns:p14="http://schemas.microsoft.com/office/powerpoint/2010/main" val="16829175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pPr marL="0" indent="0">
              <a:buNone/>
            </a:pPr>
            <a:r>
              <a:rPr lang="en-GB" sz="3200" b="1" dirty="0" smtClean="0"/>
              <a:t>Some of us will: Some of us will: I am starting to use figurative language e.g. personification and simile to make my writing more interesting (Y4)</a:t>
            </a:r>
          </a:p>
          <a:p>
            <a:pPr marL="0" indent="0">
              <a:buNone/>
            </a:pPr>
            <a:endParaRPr lang="en-GB" sz="3200" b="1" dirty="0"/>
          </a:p>
          <a:p>
            <a:pPr marL="0" indent="0">
              <a:buNone/>
            </a:pPr>
            <a:r>
              <a:rPr lang="en-GB" sz="3200" dirty="0" smtClean="0"/>
              <a:t>The air </a:t>
            </a:r>
            <a:r>
              <a:rPr lang="en-GB" sz="3200" b="1" dirty="0" smtClean="0"/>
              <a:t>danced</a:t>
            </a:r>
            <a:r>
              <a:rPr lang="en-GB" sz="3200" dirty="0" smtClean="0"/>
              <a:t> with aroma of roses and hope as our hero </a:t>
            </a:r>
            <a:r>
              <a:rPr lang="en-GB" sz="3200" b="1" dirty="0" smtClean="0"/>
              <a:t>as brave as a lion </a:t>
            </a:r>
            <a:r>
              <a:rPr lang="en-GB" sz="3200" dirty="0" smtClean="0"/>
              <a:t>walked forward</a:t>
            </a:r>
          </a:p>
          <a:p>
            <a:pPr marL="0" indent="0">
              <a:buNone/>
            </a:pPr>
            <a:endParaRPr lang="en-GB" sz="3200" b="1" dirty="0" smtClean="0"/>
          </a:p>
        </p:txBody>
      </p:sp>
    </p:spTree>
    <p:extLst>
      <p:ext uri="{BB962C8B-B14F-4D97-AF65-F5344CB8AC3E}">
        <p14:creationId xmlns:p14="http://schemas.microsoft.com/office/powerpoint/2010/main" val="984613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Q: Can you use a metaphor in a sentence to describe Beowulf?</a:t>
            </a:r>
          </a:p>
          <a:p>
            <a:endParaRPr lang="en-GB" sz="3200" dirty="0"/>
          </a:p>
          <a:p>
            <a:r>
              <a:rPr lang="en-GB" sz="3200" dirty="0" smtClean="0"/>
              <a:t>The air danced with aroma of roses and hope as our </a:t>
            </a:r>
            <a:r>
              <a:rPr lang="en-GB" sz="3200" b="1" dirty="0" smtClean="0"/>
              <a:t>brave lion </a:t>
            </a:r>
            <a:r>
              <a:rPr lang="en-GB" sz="3200" dirty="0" smtClean="0"/>
              <a:t>walked forward.</a:t>
            </a:r>
          </a:p>
        </p:txBody>
      </p:sp>
    </p:spTree>
    <p:extLst>
      <p:ext uri="{BB962C8B-B14F-4D97-AF65-F5344CB8AC3E}">
        <p14:creationId xmlns:p14="http://schemas.microsoft.com/office/powerpoint/2010/main" val="26838663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Use a range of descriptive language to describe the hero Beowulf so the reader feels positive towards our character and he will be able to defeat the monster</a:t>
            </a:r>
            <a:endParaRPr lang="en-GB" sz="3200" dirty="0"/>
          </a:p>
        </p:txBody>
      </p:sp>
    </p:spTree>
    <p:extLst>
      <p:ext uri="{BB962C8B-B14F-4D97-AF65-F5344CB8AC3E}">
        <p14:creationId xmlns:p14="http://schemas.microsoft.com/office/powerpoint/2010/main" val="2575902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use a range of descriptive devices to describe a character/hero</a:t>
            </a:r>
          </a:p>
        </p:txBody>
      </p:sp>
      <p:graphicFrame>
        <p:nvGraphicFramePr>
          <p:cNvPr id="5" name="Content Placeholder 4"/>
          <p:cNvGraphicFramePr>
            <a:graphicFrameLocks noGrp="1"/>
          </p:cNvGraphicFramePr>
          <p:nvPr>
            <p:ph idx="1"/>
            <p:extLst/>
          </p:nvPr>
        </p:nvGraphicFramePr>
        <p:xfrm>
          <a:off x="1295400" y="1690688"/>
          <a:ext cx="9662159" cy="4452680"/>
        </p:xfrm>
        <a:graphic>
          <a:graphicData uri="http://schemas.openxmlformats.org/drawingml/2006/table">
            <a:tbl>
              <a:tblPr firstRow="1" firstCol="1" bandRow="1"/>
              <a:tblGrid>
                <a:gridCol w="7623002">
                  <a:extLst>
                    <a:ext uri="{9D8B030D-6E8A-4147-A177-3AD203B41FA5}">
                      <a16:colId xmlns:a16="http://schemas.microsoft.com/office/drawing/2014/main" val="3713212531"/>
                    </a:ext>
                  </a:extLst>
                </a:gridCol>
                <a:gridCol w="2039157">
                  <a:extLst>
                    <a:ext uri="{9D8B030D-6E8A-4147-A177-3AD203B41FA5}">
                      <a16:colId xmlns:a16="http://schemas.microsoft.com/office/drawing/2014/main" val="606610915"/>
                    </a:ext>
                  </a:extLst>
                </a:gridCol>
              </a:tblGrid>
              <a:tr h="691347">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8217062"/>
                  </a:ext>
                </a:extLst>
              </a:tr>
              <a:tr h="92179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Some of us will even: The language I use creates a vivid image in the reader’s mind and I use a range of techniques to do this e.g. metaphor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9720417"/>
                  </a:ext>
                </a:extLst>
              </a:tr>
              <a:tr h="691347">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Some of us will: Some of us will: I am starting to use figurative language e.g. personification and simile to make my writing more interesting (Y4)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573649"/>
                  </a:ext>
                </a:extLst>
              </a:tr>
              <a:tr h="460898">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Most of us will: I include descriptions of the 5 senses (Y4)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5660811"/>
                  </a:ext>
                </a:extLst>
              </a:tr>
              <a:tr h="691347">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All of us will 2: Most of us will: I use expanded noun phrases in my work using adjectives and prepositional phrases (Y4)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0557100"/>
                  </a:ext>
                </a:extLst>
              </a:tr>
              <a:tr h="460898">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All of us will 1: All of us will: I use expanded noun phrases in my work using adjectives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4605712"/>
                  </a:ext>
                </a:extLst>
              </a:tr>
            </a:tbl>
          </a:graphicData>
        </a:graphic>
      </p:graphicFrame>
    </p:spTree>
    <p:extLst>
      <p:ext uri="{BB962C8B-B14F-4D97-AF65-F5344CB8AC3E}">
        <p14:creationId xmlns:p14="http://schemas.microsoft.com/office/powerpoint/2010/main" val="15842049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 To use a range of descriptive devices to describe a character/hero</a:t>
            </a:r>
            <a:endParaRPr lang="en-GB" dirty="0"/>
          </a:p>
        </p:txBody>
      </p:sp>
      <p:sp>
        <p:nvSpPr>
          <p:cNvPr id="3" name="Content Placeholder 2"/>
          <p:cNvSpPr>
            <a:spLocks noGrp="1"/>
          </p:cNvSpPr>
          <p:nvPr>
            <p:ph idx="1"/>
          </p:nvPr>
        </p:nvSpPr>
        <p:spPr/>
        <p:txBody>
          <a:bodyPr>
            <a:normAutofit/>
          </a:bodyPr>
          <a:lstStyle/>
          <a:p>
            <a:r>
              <a:rPr lang="en-GB" sz="3200" dirty="0" smtClean="0"/>
              <a:t>Read another person’s descriptive passage about Grendel.  Which one is your favourite?  Why?  What descriptive language have they used?</a:t>
            </a:r>
          </a:p>
          <a:p>
            <a:endParaRPr lang="en-GB" sz="3200" dirty="0"/>
          </a:p>
        </p:txBody>
      </p:sp>
    </p:spTree>
    <p:extLst>
      <p:ext uri="{BB962C8B-B14F-4D97-AF65-F5344CB8AC3E}">
        <p14:creationId xmlns:p14="http://schemas.microsoft.com/office/powerpoint/2010/main" val="4268417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Comprehension</a:t>
            </a:r>
            <a:endParaRPr lang="en-GB" dirty="0"/>
          </a:p>
        </p:txBody>
      </p:sp>
      <p:sp>
        <p:nvSpPr>
          <p:cNvPr id="3" name="Subtitle 2"/>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29230076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1600200" y="2082006"/>
            <a:ext cx="8991600" cy="3838575"/>
          </a:xfrm>
          <a:prstGeom prst="rect">
            <a:avLst/>
          </a:prstGeom>
        </p:spPr>
      </p:pic>
    </p:spTree>
    <p:extLst>
      <p:ext uri="{BB962C8B-B14F-4D97-AF65-F5344CB8AC3E}">
        <p14:creationId xmlns:p14="http://schemas.microsoft.com/office/powerpoint/2010/main" val="25260339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2100262" y="2291556"/>
            <a:ext cx="7991475" cy="3419475"/>
          </a:xfrm>
          <a:prstGeom prst="rect">
            <a:avLst/>
          </a:prstGeom>
        </p:spPr>
      </p:pic>
    </p:spTree>
    <p:extLst>
      <p:ext uri="{BB962C8B-B14F-4D97-AF65-F5344CB8AC3E}">
        <p14:creationId xmlns:p14="http://schemas.microsoft.com/office/powerpoint/2010/main" val="26637023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1691640" y="1825625"/>
            <a:ext cx="8153734" cy="4351338"/>
          </a:xfrm>
          <a:prstGeom prst="rect">
            <a:avLst/>
          </a:prstGeom>
        </p:spPr>
      </p:pic>
    </p:spTree>
    <p:extLst>
      <p:ext uri="{BB962C8B-B14F-4D97-AF65-F5344CB8AC3E}">
        <p14:creationId xmlns:p14="http://schemas.microsoft.com/office/powerpoint/2010/main" val="15918503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2774612" y="1810385"/>
            <a:ext cx="6642776" cy="4351338"/>
          </a:xfrm>
          <a:prstGeom prst="rect">
            <a:avLst/>
          </a:prstGeom>
        </p:spPr>
      </p:pic>
    </p:spTree>
    <p:extLst>
      <p:ext uri="{BB962C8B-B14F-4D97-AF65-F5344CB8AC3E}">
        <p14:creationId xmlns:p14="http://schemas.microsoft.com/office/powerpoint/2010/main" val="25858486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2152650" y="2062956"/>
            <a:ext cx="7886700" cy="3876675"/>
          </a:xfrm>
          <a:prstGeom prst="rect">
            <a:avLst/>
          </a:prstGeom>
        </p:spPr>
      </p:pic>
    </p:spTree>
    <p:extLst>
      <p:ext uri="{BB962C8B-B14F-4D97-AF65-F5344CB8AC3E}">
        <p14:creationId xmlns:p14="http://schemas.microsoft.com/office/powerpoint/2010/main" val="28120378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1962150" y="2691606"/>
            <a:ext cx="8267700" cy="2619375"/>
          </a:xfrm>
          <a:prstGeom prst="rect">
            <a:avLst/>
          </a:prstGeom>
        </p:spPr>
      </p:pic>
    </p:spTree>
    <p:extLst>
      <p:ext uri="{BB962C8B-B14F-4D97-AF65-F5344CB8AC3E}">
        <p14:creationId xmlns:p14="http://schemas.microsoft.com/office/powerpoint/2010/main" val="10589974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answer questions about the epic poem ‘Beowulf</a:t>
            </a:r>
            <a:endParaRPr lang="en-GB" dirty="0"/>
          </a:p>
        </p:txBody>
      </p:sp>
      <p:pic>
        <p:nvPicPr>
          <p:cNvPr id="7" name="Content Placeholder 6"/>
          <p:cNvPicPr>
            <a:picLocks noGrp="1" noChangeAspect="1"/>
          </p:cNvPicPr>
          <p:nvPr>
            <p:ph sz="half" idx="2"/>
          </p:nvPr>
        </p:nvPicPr>
        <p:blipFill>
          <a:blip r:embed="rId2"/>
          <a:stretch>
            <a:fillRect/>
          </a:stretch>
        </p:blipFill>
        <p:spPr>
          <a:xfrm>
            <a:off x="6096000" y="923155"/>
            <a:ext cx="5760720" cy="1535065"/>
          </a:xfrm>
          <a:prstGeom prst="rect">
            <a:avLst/>
          </a:prstGeom>
        </p:spPr>
      </p:pic>
      <p:pic>
        <p:nvPicPr>
          <p:cNvPr id="11" name="Picture 10"/>
          <p:cNvPicPr>
            <a:picLocks noChangeAspect="1"/>
          </p:cNvPicPr>
          <p:nvPr/>
        </p:nvPicPr>
        <p:blipFill>
          <a:blip r:embed="rId3"/>
          <a:stretch>
            <a:fillRect/>
          </a:stretch>
        </p:blipFill>
        <p:spPr>
          <a:xfrm>
            <a:off x="487680" y="2099507"/>
            <a:ext cx="6851332" cy="4628000"/>
          </a:xfrm>
          <a:prstGeom prst="rect">
            <a:avLst/>
          </a:prstGeom>
        </p:spPr>
      </p:pic>
    </p:spTree>
    <p:extLst>
      <p:ext uri="{BB962C8B-B14F-4D97-AF65-F5344CB8AC3E}">
        <p14:creationId xmlns:p14="http://schemas.microsoft.com/office/powerpoint/2010/main" val="1369145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answer questions about the epic poem ‘Beowulf</a:t>
            </a:r>
            <a:endParaRPr lang="en-GB" dirty="0"/>
          </a:p>
        </p:txBody>
      </p:sp>
      <p:pic>
        <p:nvPicPr>
          <p:cNvPr id="7" name="Content Placeholder 6"/>
          <p:cNvPicPr>
            <a:picLocks noGrp="1" noChangeAspect="1"/>
          </p:cNvPicPr>
          <p:nvPr>
            <p:ph sz="half" idx="2"/>
          </p:nvPr>
        </p:nvPicPr>
        <p:blipFill>
          <a:blip r:embed="rId2"/>
          <a:stretch>
            <a:fillRect/>
          </a:stretch>
        </p:blipFill>
        <p:spPr>
          <a:xfrm>
            <a:off x="6096000" y="923155"/>
            <a:ext cx="5760720" cy="1535065"/>
          </a:xfrm>
          <a:prstGeom prst="rect">
            <a:avLst/>
          </a:prstGeom>
        </p:spPr>
      </p:pic>
      <p:pic>
        <p:nvPicPr>
          <p:cNvPr id="3" name="Picture 2"/>
          <p:cNvPicPr>
            <a:picLocks noChangeAspect="1"/>
          </p:cNvPicPr>
          <p:nvPr/>
        </p:nvPicPr>
        <p:blipFill>
          <a:blip r:embed="rId3"/>
          <a:stretch>
            <a:fillRect/>
          </a:stretch>
        </p:blipFill>
        <p:spPr>
          <a:xfrm>
            <a:off x="7262812" y="3016250"/>
            <a:ext cx="4929188" cy="1104900"/>
          </a:xfrm>
          <a:prstGeom prst="rect">
            <a:avLst/>
          </a:prstGeom>
        </p:spPr>
      </p:pic>
      <p:pic>
        <p:nvPicPr>
          <p:cNvPr id="6" name="Picture 5"/>
          <p:cNvPicPr>
            <a:picLocks noChangeAspect="1"/>
          </p:cNvPicPr>
          <p:nvPr/>
        </p:nvPicPr>
        <p:blipFill>
          <a:blip r:embed="rId4"/>
          <a:stretch>
            <a:fillRect/>
          </a:stretch>
        </p:blipFill>
        <p:spPr>
          <a:xfrm>
            <a:off x="326583" y="1996440"/>
            <a:ext cx="6936229" cy="4685347"/>
          </a:xfrm>
          <a:prstGeom prst="rect">
            <a:avLst/>
          </a:prstGeom>
        </p:spPr>
      </p:pic>
    </p:spTree>
    <p:extLst>
      <p:ext uri="{BB962C8B-B14F-4D97-AF65-F5344CB8AC3E}">
        <p14:creationId xmlns:p14="http://schemas.microsoft.com/office/powerpoint/2010/main" val="200171968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answer questions about the epic poem ‘Beowulf</a:t>
            </a:r>
            <a:endParaRPr lang="en-GB" dirty="0"/>
          </a:p>
        </p:txBody>
      </p:sp>
      <p:pic>
        <p:nvPicPr>
          <p:cNvPr id="2" name="Content Placeholder 1"/>
          <p:cNvPicPr>
            <a:picLocks noGrp="1" noChangeAspect="1"/>
          </p:cNvPicPr>
          <p:nvPr>
            <p:ph idx="1"/>
          </p:nvPr>
        </p:nvPicPr>
        <p:blipFill>
          <a:blip r:embed="rId2"/>
          <a:stretch>
            <a:fillRect/>
          </a:stretch>
        </p:blipFill>
        <p:spPr>
          <a:xfrm>
            <a:off x="261937" y="1690688"/>
            <a:ext cx="8010525" cy="2505075"/>
          </a:xfrm>
          <a:prstGeom prst="rect">
            <a:avLst/>
          </a:prstGeom>
        </p:spPr>
      </p:pic>
      <p:pic>
        <p:nvPicPr>
          <p:cNvPr id="3" name="Picture 2"/>
          <p:cNvPicPr>
            <a:picLocks noChangeAspect="1"/>
          </p:cNvPicPr>
          <p:nvPr/>
        </p:nvPicPr>
        <p:blipFill>
          <a:blip r:embed="rId3"/>
          <a:stretch>
            <a:fillRect/>
          </a:stretch>
        </p:blipFill>
        <p:spPr>
          <a:xfrm>
            <a:off x="644842" y="4411980"/>
            <a:ext cx="9286875" cy="990600"/>
          </a:xfrm>
          <a:prstGeom prst="rect">
            <a:avLst/>
          </a:prstGeom>
        </p:spPr>
      </p:pic>
    </p:spTree>
    <p:extLst>
      <p:ext uri="{BB962C8B-B14F-4D97-AF65-F5344CB8AC3E}">
        <p14:creationId xmlns:p14="http://schemas.microsoft.com/office/powerpoint/2010/main" val="22599748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answer questions about the epic poem ‘Beowulf</a:t>
            </a:r>
            <a:endParaRPr lang="en-GB" dirty="0"/>
          </a:p>
        </p:txBody>
      </p:sp>
      <p:pic>
        <p:nvPicPr>
          <p:cNvPr id="2" name="Content Placeholder 1"/>
          <p:cNvPicPr>
            <a:picLocks noGrp="1" noChangeAspect="1"/>
          </p:cNvPicPr>
          <p:nvPr>
            <p:ph idx="1"/>
          </p:nvPr>
        </p:nvPicPr>
        <p:blipFill>
          <a:blip r:embed="rId2"/>
          <a:stretch>
            <a:fillRect/>
          </a:stretch>
        </p:blipFill>
        <p:spPr>
          <a:xfrm>
            <a:off x="261937" y="1690688"/>
            <a:ext cx="8010525" cy="2505075"/>
          </a:xfrm>
          <a:prstGeom prst="rect">
            <a:avLst/>
          </a:prstGeom>
        </p:spPr>
      </p:pic>
      <p:pic>
        <p:nvPicPr>
          <p:cNvPr id="3" name="Picture 2"/>
          <p:cNvPicPr>
            <a:picLocks noChangeAspect="1"/>
          </p:cNvPicPr>
          <p:nvPr/>
        </p:nvPicPr>
        <p:blipFill>
          <a:blip r:embed="rId3"/>
          <a:stretch>
            <a:fillRect/>
          </a:stretch>
        </p:blipFill>
        <p:spPr>
          <a:xfrm>
            <a:off x="838200" y="3863340"/>
            <a:ext cx="9286875" cy="990600"/>
          </a:xfrm>
          <a:prstGeom prst="rect">
            <a:avLst/>
          </a:prstGeom>
        </p:spPr>
      </p:pic>
      <p:pic>
        <p:nvPicPr>
          <p:cNvPr id="4" name="Picture 3"/>
          <p:cNvPicPr>
            <a:picLocks noChangeAspect="1"/>
          </p:cNvPicPr>
          <p:nvPr/>
        </p:nvPicPr>
        <p:blipFill>
          <a:blip r:embed="rId4"/>
          <a:stretch>
            <a:fillRect/>
          </a:stretch>
        </p:blipFill>
        <p:spPr>
          <a:xfrm>
            <a:off x="1228725" y="5301615"/>
            <a:ext cx="8896350" cy="857250"/>
          </a:xfrm>
          <a:prstGeom prst="rect">
            <a:avLst/>
          </a:prstGeom>
        </p:spPr>
      </p:pic>
    </p:spTree>
    <p:extLst>
      <p:ext uri="{BB962C8B-B14F-4D97-AF65-F5344CB8AC3E}">
        <p14:creationId xmlns:p14="http://schemas.microsoft.com/office/powerpoint/2010/main" val="31675927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answer questions about the epic poem ‘Beowulf</a:t>
            </a:r>
            <a:endParaRPr lang="en-GB" dirty="0"/>
          </a:p>
        </p:txBody>
      </p:sp>
      <p:pic>
        <p:nvPicPr>
          <p:cNvPr id="2" name="Content Placeholder 1"/>
          <p:cNvPicPr>
            <a:picLocks noGrp="1" noChangeAspect="1"/>
          </p:cNvPicPr>
          <p:nvPr>
            <p:ph idx="1"/>
          </p:nvPr>
        </p:nvPicPr>
        <p:blipFill>
          <a:blip r:embed="rId2"/>
          <a:stretch>
            <a:fillRect/>
          </a:stretch>
        </p:blipFill>
        <p:spPr>
          <a:xfrm>
            <a:off x="1052512" y="1690688"/>
            <a:ext cx="9477375" cy="2819400"/>
          </a:xfrm>
          <a:prstGeom prst="rect">
            <a:avLst/>
          </a:prstGeom>
        </p:spPr>
      </p:pic>
    </p:spTree>
    <p:extLst>
      <p:ext uri="{BB962C8B-B14F-4D97-AF65-F5344CB8AC3E}">
        <p14:creationId xmlns:p14="http://schemas.microsoft.com/office/powerpoint/2010/main" val="21817681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answer questions about the epic poem ‘Beowulf</a:t>
            </a:r>
            <a:endParaRPr lang="en-GB" dirty="0"/>
          </a:p>
        </p:txBody>
      </p:sp>
      <p:pic>
        <p:nvPicPr>
          <p:cNvPr id="2" name="Content Placeholder 1"/>
          <p:cNvPicPr>
            <a:picLocks noGrp="1" noChangeAspect="1"/>
          </p:cNvPicPr>
          <p:nvPr>
            <p:ph idx="1"/>
          </p:nvPr>
        </p:nvPicPr>
        <p:blipFill>
          <a:blip r:embed="rId2"/>
          <a:stretch>
            <a:fillRect/>
          </a:stretch>
        </p:blipFill>
        <p:spPr>
          <a:xfrm>
            <a:off x="1052512" y="1690688"/>
            <a:ext cx="9477375" cy="2819400"/>
          </a:xfrm>
          <a:prstGeom prst="rect">
            <a:avLst/>
          </a:prstGeom>
        </p:spPr>
      </p:pic>
      <p:pic>
        <p:nvPicPr>
          <p:cNvPr id="3" name="Picture 2"/>
          <p:cNvPicPr>
            <a:picLocks noChangeAspect="1"/>
          </p:cNvPicPr>
          <p:nvPr/>
        </p:nvPicPr>
        <p:blipFill>
          <a:blip r:embed="rId3"/>
          <a:stretch>
            <a:fillRect/>
          </a:stretch>
        </p:blipFill>
        <p:spPr>
          <a:xfrm>
            <a:off x="1419224" y="4103370"/>
            <a:ext cx="9324975" cy="2095500"/>
          </a:xfrm>
          <a:prstGeom prst="rect">
            <a:avLst/>
          </a:prstGeom>
        </p:spPr>
      </p:pic>
    </p:spTree>
    <p:extLst>
      <p:ext uri="{BB962C8B-B14F-4D97-AF65-F5344CB8AC3E}">
        <p14:creationId xmlns:p14="http://schemas.microsoft.com/office/powerpoint/2010/main" val="28578914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1366"/>
              <a:gd name="adj2" fmla="val 5393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protocol</a:t>
            </a:r>
            <a:endParaRPr lang="en-US" sz="8200" dirty="0">
              <a:solidFill>
                <a:schemeClr val="tx1"/>
              </a:solidFill>
              <a:cs typeface="Calibri"/>
            </a:endParaRPr>
          </a:p>
        </p:txBody>
      </p:sp>
    </p:spTree>
    <p:extLst>
      <p:ext uri="{BB962C8B-B14F-4D97-AF65-F5344CB8AC3E}">
        <p14:creationId xmlns:p14="http://schemas.microsoft.com/office/powerpoint/2010/main" val="405400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protocol</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“We have to follow</a:t>
            </a:r>
            <a:r>
              <a:rPr lang="en-US" sz="6000" dirty="0" smtClean="0">
                <a:solidFill>
                  <a:srgbClr val="FF0000"/>
                </a:solidFill>
                <a:cs typeface="Calibri"/>
              </a:rPr>
              <a:t> protocol</a:t>
            </a:r>
            <a:r>
              <a:rPr lang="en-US" sz="6000" dirty="0" smtClean="0">
                <a:cs typeface="Calibri"/>
              </a:rPr>
              <a:t>.”</a:t>
            </a:r>
            <a:endParaRPr lang="en-US" sz="6000" dirty="0">
              <a:solidFill>
                <a:srgbClr val="FF0000"/>
              </a:solidFill>
              <a:cs typeface="Calibri"/>
            </a:endParaRPr>
          </a:p>
        </p:txBody>
      </p:sp>
      <p:sp>
        <p:nvSpPr>
          <p:cNvPr id="4" name="Cloud Callout 3"/>
          <p:cNvSpPr/>
          <p:nvPr/>
        </p:nvSpPr>
        <p:spPr>
          <a:xfrm>
            <a:off x="838200" y="517237"/>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2284107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protocol</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98472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protocol</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smtClean="0">
              <a:cs typeface="Calibri"/>
            </a:endParaRPr>
          </a:p>
          <a:p>
            <a:pPr marL="0" algn="ctr">
              <a:buNone/>
            </a:pPr>
            <a:r>
              <a:rPr lang="en-GB" sz="6000" dirty="0" smtClean="0">
                <a:cs typeface="Calibri"/>
              </a:rPr>
              <a:t>Noun</a:t>
            </a:r>
            <a:r>
              <a:rPr lang="en-GB" sz="6000" dirty="0">
                <a:cs typeface="Calibri"/>
              </a:rPr>
              <a:t>. the system of rules and acceptable behaviour used at official ceremonies and </a:t>
            </a:r>
            <a:r>
              <a:rPr lang="en-GB" sz="6000" dirty="0" smtClean="0">
                <a:cs typeface="Calibri"/>
              </a:rPr>
              <a:t>occasions</a:t>
            </a:r>
            <a:endParaRPr lang="en-GB" sz="6000" dirty="0">
              <a:cs typeface="Calibri"/>
            </a:endParaRPr>
          </a:p>
        </p:txBody>
      </p:sp>
    </p:spTree>
    <p:extLst>
      <p:ext uri="{BB962C8B-B14F-4D97-AF65-F5344CB8AC3E}">
        <p14:creationId xmlns:p14="http://schemas.microsoft.com/office/powerpoint/2010/main" val="696404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protocol</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92500" lnSpcReduction="20000"/>
          </a:bodyPr>
          <a:lstStyle/>
          <a:p>
            <a:pPr marL="0" indent="0" algn="ctr">
              <a:buNone/>
            </a:pPr>
            <a:r>
              <a:rPr lang="en-US" sz="4000" dirty="0" smtClean="0">
                <a:cs typeface="Calibri"/>
              </a:rPr>
              <a:t>When you meet the Queen, you have to follow the Royal </a:t>
            </a:r>
            <a:r>
              <a:rPr lang="en-US" sz="4000" dirty="0">
                <a:solidFill>
                  <a:srgbClr val="FF0000"/>
                </a:solidFill>
                <a:cs typeface="Calibri"/>
              </a:rPr>
              <a:t>P</a:t>
            </a:r>
            <a:r>
              <a:rPr lang="en-US" sz="4000" dirty="0" smtClean="0">
                <a:solidFill>
                  <a:srgbClr val="FF0000"/>
                </a:solidFill>
                <a:cs typeface="Calibri"/>
              </a:rPr>
              <a:t>rotocol</a:t>
            </a:r>
            <a:r>
              <a:rPr lang="en-US" sz="4000" dirty="0" smtClean="0">
                <a:cs typeface="Calibri"/>
              </a:rPr>
              <a:t>.</a:t>
            </a:r>
          </a:p>
          <a:p>
            <a:pPr marL="0" indent="0" algn="ctr">
              <a:buNone/>
            </a:pPr>
            <a:endParaRPr lang="en-US" sz="4000" dirty="0">
              <a:cs typeface="Calibri"/>
            </a:endParaRPr>
          </a:p>
          <a:p>
            <a:pPr marL="0" indent="0" algn="ctr">
              <a:buNone/>
            </a:pPr>
            <a:r>
              <a:rPr lang="en-GB" sz="4000" dirty="0">
                <a:cs typeface="Calibri"/>
              </a:rPr>
              <a:t>The Geneva </a:t>
            </a:r>
            <a:r>
              <a:rPr lang="en-GB" sz="4000" dirty="0">
                <a:solidFill>
                  <a:srgbClr val="FF0000"/>
                </a:solidFill>
                <a:cs typeface="Calibri"/>
              </a:rPr>
              <a:t>Protocol</a:t>
            </a:r>
            <a:r>
              <a:rPr lang="en-GB" sz="4000" dirty="0">
                <a:cs typeface="Calibri"/>
              </a:rPr>
              <a:t> of 1925 prohibits the use of poisonous gases in war</a:t>
            </a:r>
            <a:r>
              <a:rPr lang="en-GB" sz="4000" dirty="0" smtClean="0">
                <a:cs typeface="Calibri"/>
              </a:rPr>
              <a:t>.</a:t>
            </a:r>
          </a:p>
          <a:p>
            <a:pPr marL="0" indent="0" algn="ctr">
              <a:buNone/>
            </a:pPr>
            <a:endParaRPr lang="en-GB" sz="4000" dirty="0">
              <a:cs typeface="Calibri"/>
            </a:endParaRPr>
          </a:p>
          <a:p>
            <a:pPr marL="0" indent="0" algn="ctr">
              <a:buNone/>
            </a:pPr>
            <a:r>
              <a:rPr lang="en-GB" sz="4000" dirty="0" smtClean="0">
                <a:cs typeface="Calibri"/>
              </a:rPr>
              <a:t>Boris Johnston had to follow legal </a:t>
            </a:r>
            <a:r>
              <a:rPr lang="en-GB" sz="4000" dirty="0" smtClean="0">
                <a:solidFill>
                  <a:srgbClr val="FF0000"/>
                </a:solidFill>
                <a:cs typeface="Calibri"/>
              </a:rPr>
              <a:t>protocol</a:t>
            </a:r>
            <a:r>
              <a:rPr lang="en-GB" sz="4000" dirty="0" smtClean="0">
                <a:cs typeface="Calibri"/>
              </a:rPr>
              <a:t> when he won the general election by asking the Queen if he could form a government.</a:t>
            </a:r>
            <a:endParaRPr lang="en-US" sz="4000" dirty="0">
              <a:cs typeface="Calibri"/>
            </a:endParaRPr>
          </a:p>
        </p:txBody>
      </p:sp>
    </p:spTree>
    <p:extLst>
      <p:ext uri="{BB962C8B-B14F-4D97-AF65-F5344CB8AC3E}">
        <p14:creationId xmlns:p14="http://schemas.microsoft.com/office/powerpoint/2010/main" val="1656535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protocol</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9389744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protocol</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smtClean="0">
              <a:cs typeface="Calibri"/>
            </a:endParaRPr>
          </a:p>
          <a:p>
            <a:pPr marL="0" algn="ctr">
              <a:buNone/>
            </a:pPr>
            <a:r>
              <a:rPr lang="en-GB" sz="6000" dirty="0" smtClean="0">
                <a:cs typeface="Calibri"/>
              </a:rPr>
              <a:t>Noun</a:t>
            </a:r>
            <a:r>
              <a:rPr lang="en-GB" sz="6000" dirty="0">
                <a:cs typeface="Calibri"/>
              </a:rPr>
              <a:t>. the system of rules and acceptable behaviour used at official ceremonies and </a:t>
            </a:r>
            <a:r>
              <a:rPr lang="en-GB" sz="6000" dirty="0" smtClean="0">
                <a:cs typeface="Calibri"/>
              </a:rPr>
              <a:t>occasions</a:t>
            </a:r>
            <a:endParaRPr lang="en-GB" sz="6000" dirty="0">
              <a:cs typeface="Calibri"/>
            </a:endParaRPr>
          </a:p>
        </p:txBody>
      </p:sp>
    </p:spTree>
    <p:extLst>
      <p:ext uri="{BB962C8B-B14F-4D97-AF65-F5344CB8AC3E}">
        <p14:creationId xmlns:p14="http://schemas.microsoft.com/office/powerpoint/2010/main" val="5158587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Lunch</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1747137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Lesson 4 – Spreading the Word</a:t>
            </a:r>
            <a:endParaRPr lang="en-GB" dirty="0"/>
          </a:p>
        </p:txBody>
      </p:sp>
      <p:sp>
        <p:nvSpPr>
          <p:cNvPr id="6" name="Subtitle 5"/>
          <p:cNvSpPr>
            <a:spLocks noGrp="1"/>
          </p:cNvSpPr>
          <p:nvPr>
            <p:ph type="subTitle" idx="1"/>
          </p:nvPr>
        </p:nvSpPr>
        <p:spPr/>
        <p:txBody>
          <a:bodyPr>
            <a:normAutofit fontScale="85000" lnSpcReduction="10000"/>
          </a:bodyPr>
          <a:lstStyle/>
          <a:p>
            <a:r>
              <a:rPr lang="en-GB" dirty="0"/>
              <a:t>LO: To be able to describe and recognise some methods used to encourage people to buy things online.</a:t>
            </a:r>
            <a:br>
              <a:rPr lang="en-GB" dirty="0"/>
            </a:br>
            <a:r>
              <a:rPr lang="en-GB" dirty="0"/>
              <a:t>LO: To be able to give examples of when and why it is important to understand the motive behind online</a:t>
            </a:r>
            <a:br>
              <a:rPr lang="en-GB" dirty="0"/>
            </a:br>
            <a:r>
              <a:rPr lang="en-GB" dirty="0"/>
              <a:t>content.</a:t>
            </a:r>
            <a:br>
              <a:rPr lang="en-GB" dirty="0"/>
            </a:br>
            <a:r>
              <a:rPr lang="en-GB" dirty="0"/>
              <a:t>LO: To be able to use questions to help decide what can and cannot be trusted online.</a:t>
            </a:r>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413904042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Design a Poster</a:t>
            </a:r>
            <a:endParaRPr lang="en-GB" dirty="0"/>
          </a:p>
        </p:txBody>
      </p:sp>
      <p:pic>
        <p:nvPicPr>
          <p:cNvPr id="7" name="Content Placeholder 6"/>
          <p:cNvPicPr>
            <a:picLocks noGrp="1" noChangeAspect="1"/>
          </p:cNvPicPr>
          <p:nvPr>
            <p:ph sz="half" idx="1"/>
          </p:nvPr>
        </p:nvPicPr>
        <p:blipFill>
          <a:blip r:embed="rId2"/>
          <a:stretch>
            <a:fillRect/>
          </a:stretch>
        </p:blipFill>
        <p:spPr>
          <a:xfrm>
            <a:off x="533400" y="2103120"/>
            <a:ext cx="5166359" cy="3642359"/>
          </a:xfrm>
          <a:prstGeom prst="rect">
            <a:avLst/>
          </a:prstGeom>
        </p:spPr>
      </p:pic>
      <p:sp>
        <p:nvSpPr>
          <p:cNvPr id="6" name="Content Placeholder 5"/>
          <p:cNvSpPr>
            <a:spLocks noGrp="1"/>
          </p:cNvSpPr>
          <p:nvPr>
            <p:ph sz="half" idx="2"/>
          </p:nvPr>
        </p:nvSpPr>
        <p:spPr/>
        <p:txBody>
          <a:bodyPr/>
          <a:lstStyle/>
          <a:p>
            <a:r>
              <a:rPr lang="en-GB" dirty="0" smtClean="0"/>
              <a:t>TP:  What have you learnt about Internet Safety this week?</a:t>
            </a:r>
          </a:p>
          <a:p>
            <a:r>
              <a:rPr lang="en-GB" dirty="0" smtClean="0"/>
              <a:t>Write down as many things as you can think of?</a:t>
            </a:r>
          </a:p>
          <a:p>
            <a:endParaRPr lang="en-GB" dirty="0"/>
          </a:p>
          <a:p>
            <a:r>
              <a:rPr lang="en-GB" dirty="0" smtClean="0"/>
              <a:t>What have your learnt?</a:t>
            </a:r>
          </a:p>
          <a:p>
            <a:r>
              <a:rPr lang="en-GB" dirty="0" smtClean="0"/>
              <a:t>You may wish to add some of the things said today to your list</a:t>
            </a:r>
            <a:endParaRPr lang="en-GB" dirty="0"/>
          </a:p>
        </p:txBody>
      </p:sp>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412328245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Design a Poster</a:t>
            </a:r>
            <a:endParaRPr lang="en-GB" dirty="0"/>
          </a:p>
        </p:txBody>
      </p:sp>
      <p:pic>
        <p:nvPicPr>
          <p:cNvPr id="7" name="Content Placeholder 6"/>
          <p:cNvPicPr>
            <a:picLocks noGrp="1" noChangeAspect="1"/>
          </p:cNvPicPr>
          <p:nvPr>
            <p:ph sz="half" idx="1"/>
          </p:nvPr>
        </p:nvPicPr>
        <p:blipFill>
          <a:blip r:embed="rId2"/>
          <a:stretch>
            <a:fillRect/>
          </a:stretch>
        </p:blipFill>
        <p:spPr>
          <a:xfrm>
            <a:off x="533400" y="2103120"/>
            <a:ext cx="5166359" cy="3642359"/>
          </a:xfrm>
          <a:prstGeom prst="rect">
            <a:avLst/>
          </a:prstGeom>
        </p:spPr>
      </p:pic>
      <p:sp>
        <p:nvSpPr>
          <p:cNvPr id="6" name="Content Placeholder 5"/>
          <p:cNvSpPr>
            <a:spLocks noGrp="1"/>
          </p:cNvSpPr>
          <p:nvPr>
            <p:ph sz="half" idx="2"/>
          </p:nvPr>
        </p:nvSpPr>
        <p:spPr/>
        <p:txBody>
          <a:bodyPr>
            <a:normAutofit fontScale="92500" lnSpcReduction="20000"/>
          </a:bodyPr>
          <a:lstStyle/>
          <a:p>
            <a:r>
              <a:rPr lang="en-GB" dirty="0" smtClean="0"/>
              <a:t>TASK: Create a poster that could be used to inform the school and wider community about what we have learnt about the key issue this week.</a:t>
            </a:r>
          </a:p>
          <a:p>
            <a:endParaRPr lang="en-GB" dirty="0"/>
          </a:p>
          <a:p>
            <a:r>
              <a:rPr lang="en-GB" dirty="0" smtClean="0"/>
              <a:t>MODEL – Everything is not as it seems online!</a:t>
            </a:r>
          </a:p>
          <a:p>
            <a:r>
              <a:rPr lang="en-GB" dirty="0" smtClean="0"/>
              <a:t>Some people have a motive behind what they post.</a:t>
            </a:r>
          </a:p>
          <a:p>
            <a:r>
              <a:rPr lang="en-GB" dirty="0" smtClean="0"/>
              <a:t>People could post things for profit.</a:t>
            </a:r>
          </a:p>
          <a:p>
            <a:r>
              <a:rPr lang="en-GB" dirty="0" smtClean="0"/>
              <a:t>Look for:</a:t>
            </a:r>
            <a:endParaRPr lang="en-GB" dirty="0"/>
          </a:p>
        </p:txBody>
      </p:sp>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3551208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2851</Words>
  <Application>Microsoft Office PowerPoint</Application>
  <PresentationFormat>Widescreen</PresentationFormat>
  <Paragraphs>327</Paragraphs>
  <Slides>69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69</vt:i4>
      </vt:variant>
    </vt:vector>
  </HeadingPairs>
  <TitlesOfParts>
    <vt:vector size="77" baseType="lpstr">
      <vt:lpstr>Arial</vt:lpstr>
      <vt:lpstr>Calibri</vt:lpstr>
      <vt:lpstr>Calibri Light</vt:lpstr>
      <vt:lpstr>Comic Sans MS</vt:lpstr>
      <vt:lpstr>Times New Roman</vt:lpstr>
      <vt:lpstr>Twinkl</vt:lpstr>
      <vt:lpstr>Twinkl SemiBold</vt:lpstr>
      <vt:lpstr>Office Theme</vt:lpstr>
      <vt:lpstr>Good Morning</vt:lpstr>
      <vt:lpstr>Theseus and the Minotaur – Part 2</vt:lpstr>
      <vt:lpstr>Spellings – Look/Cover/Spell/Check</vt:lpstr>
      <vt:lpstr>Maths</vt:lpstr>
      <vt:lpstr>RECALL</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REFLECTION - LO: To be able to multiply a 2-digit number by a 2-digit number using two partitions.</vt:lpstr>
      <vt:lpstr>Break</vt:lpstr>
      <vt:lpstr>Introduction</vt:lpstr>
      <vt:lpstr>Introduction</vt:lpstr>
      <vt:lpstr>Introduction</vt:lpstr>
      <vt:lpstr>Beowulf Travels to Denmark</vt:lpstr>
      <vt:lpstr>Introduction</vt:lpstr>
      <vt:lpstr>Introduction</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LO: To use a range of descriptive devices to describe a character/hero</vt:lpstr>
      <vt:lpstr>REFLECTION - LO: To use a range of descriptive devices to describe a character/hero</vt:lpstr>
      <vt:lpstr>Reading Comprehension</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PowerPoint Presentation</vt:lpstr>
      <vt:lpstr>protocol</vt:lpstr>
      <vt:lpstr>protocol</vt:lpstr>
      <vt:lpstr>protocol</vt:lpstr>
      <vt:lpstr>protocol</vt:lpstr>
      <vt:lpstr>protocol</vt:lpstr>
      <vt:lpstr>protocol</vt:lpstr>
      <vt:lpstr>Lunch</vt:lpstr>
      <vt:lpstr>Lesson 4 – Spreading the Word</vt:lpstr>
      <vt:lpstr>Design a Poster</vt:lpstr>
      <vt:lpstr>Design a Poster</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7</cp:revision>
  <dcterms:created xsi:type="dcterms:W3CDTF">2021-01-26T15:50:44Z</dcterms:created>
  <dcterms:modified xsi:type="dcterms:W3CDTF">2021-01-28T08:01:05Z</dcterms:modified>
</cp:coreProperties>
</file>