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64"/>
  </p:handoutMasterIdLst>
  <p:sldIdLst>
    <p:sldId id="256" r:id="rId2"/>
    <p:sldId id="266" r:id="rId3"/>
    <p:sldId id="267" r:id="rId4"/>
    <p:sldId id="257" r:id="rId5"/>
    <p:sldId id="268" r:id="rId6"/>
    <p:sldId id="269" r:id="rId7"/>
    <p:sldId id="270" r:id="rId8"/>
    <p:sldId id="271" r:id="rId9"/>
    <p:sldId id="272" r:id="rId10"/>
    <p:sldId id="273" r:id="rId11"/>
    <p:sldId id="274" r:id="rId12"/>
    <p:sldId id="275" r:id="rId13"/>
    <p:sldId id="276" r:id="rId14"/>
    <p:sldId id="277" r:id="rId15"/>
    <p:sldId id="278" r:id="rId16"/>
    <p:sldId id="279" r:id="rId17"/>
    <p:sldId id="280" r:id="rId18"/>
    <p:sldId id="281" r:id="rId19"/>
    <p:sldId id="282" r:id="rId20"/>
    <p:sldId id="283" r:id="rId21"/>
    <p:sldId id="284" r:id="rId22"/>
    <p:sldId id="258" r:id="rId23"/>
    <p:sldId id="294" r:id="rId24"/>
    <p:sldId id="259" r:id="rId25"/>
    <p:sldId id="285" r:id="rId26"/>
    <p:sldId id="286" r:id="rId27"/>
    <p:sldId id="287" r:id="rId28"/>
    <p:sldId id="288" r:id="rId29"/>
    <p:sldId id="289" r:id="rId30"/>
    <p:sldId id="290" r:id="rId31"/>
    <p:sldId id="260" r:id="rId32"/>
    <p:sldId id="261" r:id="rId33"/>
    <p:sldId id="262" r:id="rId34"/>
    <p:sldId id="263" r:id="rId35"/>
    <p:sldId id="264" r:id="rId36"/>
    <p:sldId id="295" r:id="rId37"/>
    <p:sldId id="296" r:id="rId38"/>
    <p:sldId id="297" r:id="rId39"/>
    <p:sldId id="298" r:id="rId40"/>
    <p:sldId id="299" r:id="rId41"/>
    <p:sldId id="300" r:id="rId42"/>
    <p:sldId id="301" r:id="rId43"/>
    <p:sldId id="302" r:id="rId44"/>
    <p:sldId id="303" r:id="rId45"/>
    <p:sldId id="291" r:id="rId46"/>
    <p:sldId id="292" r:id="rId47"/>
    <p:sldId id="29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3" d="100"/>
          <a:sy n="63" d="100"/>
        </p:scale>
        <p:origin x="102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E4F0AE01-32CD-4AFA-AC26-151A61D762C8}" type="datetimeFigureOut">
              <a:rPr lang="en-GB" smtClean="0"/>
              <a:t>01/03/2021</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D81FEB83-5CB3-4D7C-B42B-742F22F70C82}" type="slidenum">
              <a:rPr lang="en-GB" smtClean="0"/>
              <a:t>‹#›</a:t>
            </a:fld>
            <a:endParaRPr lang="en-GB"/>
          </a:p>
        </p:txBody>
      </p:sp>
    </p:spTree>
    <p:extLst>
      <p:ext uri="{BB962C8B-B14F-4D97-AF65-F5344CB8AC3E}">
        <p14:creationId xmlns:p14="http://schemas.microsoft.com/office/powerpoint/2010/main" val="909249188"/>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D91368BD-9378-4026-A14C-6F04C521A2C4}" type="datetimeFigureOut">
              <a:rPr lang="en-GB" smtClean="0"/>
              <a:t>01/03/2021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4BD656-3252-498D-B66B-8353BCE28716}" type="slidenum">
              <a:rPr lang="en-GB" smtClean="0"/>
              <a:t>‹#›</a:t>
            </a:fld>
            <a:endParaRPr lang="en-GB"/>
          </a:p>
        </p:txBody>
      </p:sp>
    </p:spTree>
    <p:extLst>
      <p:ext uri="{BB962C8B-B14F-4D97-AF65-F5344CB8AC3E}">
        <p14:creationId xmlns:p14="http://schemas.microsoft.com/office/powerpoint/2010/main" val="24629505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91368BD-9378-4026-A14C-6F04C521A2C4}" type="datetimeFigureOut">
              <a:rPr lang="en-GB" smtClean="0"/>
              <a:t>01/03/2021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4BD656-3252-498D-B66B-8353BCE28716}" type="slidenum">
              <a:rPr lang="en-GB" smtClean="0"/>
              <a:t>‹#›</a:t>
            </a:fld>
            <a:endParaRPr lang="en-GB"/>
          </a:p>
        </p:txBody>
      </p:sp>
    </p:spTree>
    <p:extLst>
      <p:ext uri="{BB962C8B-B14F-4D97-AF65-F5344CB8AC3E}">
        <p14:creationId xmlns:p14="http://schemas.microsoft.com/office/powerpoint/2010/main" val="37275912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D91368BD-9378-4026-A14C-6F04C521A2C4}" type="datetimeFigureOut">
              <a:rPr lang="en-GB" smtClean="0"/>
              <a:t>01/03/2021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4BD656-3252-498D-B66B-8353BCE28716}" type="slidenum">
              <a:rPr lang="en-GB" smtClean="0"/>
              <a:t>‹#›</a:t>
            </a:fld>
            <a:endParaRPr lang="en-GB"/>
          </a:p>
        </p:txBody>
      </p:sp>
    </p:spTree>
    <p:extLst>
      <p:ext uri="{BB962C8B-B14F-4D97-AF65-F5344CB8AC3E}">
        <p14:creationId xmlns:p14="http://schemas.microsoft.com/office/powerpoint/2010/main" val="7179999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D91368BD-9378-4026-A14C-6F04C521A2C4}" type="datetimeFigureOut">
              <a:rPr lang="en-GB" smtClean="0"/>
              <a:t>01/03/2021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04BD656-3252-498D-B66B-8353BCE28716}" type="slidenum">
              <a:rPr lang="en-GB" smtClean="0"/>
              <a:t>‹#›</a:t>
            </a:fld>
            <a:endParaRPr lang="en-GB"/>
          </a:p>
        </p:txBody>
      </p:sp>
    </p:spTree>
    <p:extLst>
      <p:ext uri="{BB962C8B-B14F-4D97-AF65-F5344CB8AC3E}">
        <p14:creationId xmlns:p14="http://schemas.microsoft.com/office/powerpoint/2010/main" val="20949446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D91368BD-9378-4026-A14C-6F04C521A2C4}" type="datetimeFigureOut">
              <a:rPr lang="en-GB" smtClean="0"/>
              <a:t>01/03/2021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04BD656-3252-498D-B66B-8353BCE28716}" type="slidenum">
              <a:rPr lang="en-GB" smtClean="0"/>
              <a:t>‹#›</a:t>
            </a:fld>
            <a:endParaRPr lang="en-GB"/>
          </a:p>
        </p:txBody>
      </p:sp>
    </p:spTree>
    <p:extLst>
      <p:ext uri="{BB962C8B-B14F-4D97-AF65-F5344CB8AC3E}">
        <p14:creationId xmlns:p14="http://schemas.microsoft.com/office/powerpoint/2010/main" val="40739305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D91368BD-9378-4026-A14C-6F04C521A2C4}" type="datetimeFigureOut">
              <a:rPr lang="en-GB" smtClean="0"/>
              <a:t>01/03/2021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04BD656-3252-498D-B66B-8353BCE28716}" type="slidenum">
              <a:rPr lang="en-GB" smtClean="0"/>
              <a:t>‹#›</a:t>
            </a:fld>
            <a:endParaRPr lang="en-GB"/>
          </a:p>
        </p:txBody>
      </p:sp>
    </p:spTree>
    <p:extLst>
      <p:ext uri="{BB962C8B-B14F-4D97-AF65-F5344CB8AC3E}">
        <p14:creationId xmlns:p14="http://schemas.microsoft.com/office/powerpoint/2010/main" val="19767329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91368BD-9378-4026-A14C-6F04C521A2C4}" type="datetimeFigureOut">
              <a:rPr lang="en-GB" smtClean="0"/>
              <a:t>01/03/2021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04BD656-3252-498D-B66B-8353BCE28716}" type="slidenum">
              <a:rPr lang="en-GB" smtClean="0"/>
              <a:t>‹#›</a:t>
            </a:fld>
            <a:endParaRPr lang="en-GB"/>
          </a:p>
        </p:txBody>
      </p:sp>
    </p:spTree>
    <p:extLst>
      <p:ext uri="{BB962C8B-B14F-4D97-AF65-F5344CB8AC3E}">
        <p14:creationId xmlns:p14="http://schemas.microsoft.com/office/powerpoint/2010/main" val="29034255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91368BD-9378-4026-A14C-6F04C521A2C4}" type="datetimeFigureOut">
              <a:rPr lang="en-GB" smtClean="0"/>
              <a:t>01/03/2021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04BD656-3252-498D-B66B-8353BCE28716}" type="slidenum">
              <a:rPr lang="en-GB" smtClean="0"/>
              <a:t>‹#›</a:t>
            </a:fld>
            <a:endParaRPr lang="en-GB"/>
          </a:p>
        </p:txBody>
      </p:sp>
    </p:spTree>
    <p:extLst>
      <p:ext uri="{BB962C8B-B14F-4D97-AF65-F5344CB8AC3E}">
        <p14:creationId xmlns:p14="http://schemas.microsoft.com/office/powerpoint/2010/main" val="36977846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D91368BD-9378-4026-A14C-6F04C521A2C4}" type="datetimeFigureOut">
              <a:rPr lang="en-GB" smtClean="0"/>
              <a:t>01/03/2021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04BD656-3252-498D-B66B-8353BCE28716}" type="slidenum">
              <a:rPr lang="en-GB" smtClean="0"/>
              <a:t>‹#›</a:t>
            </a:fld>
            <a:endParaRPr lang="en-GB"/>
          </a:p>
        </p:txBody>
      </p:sp>
    </p:spTree>
    <p:extLst>
      <p:ext uri="{BB962C8B-B14F-4D97-AF65-F5344CB8AC3E}">
        <p14:creationId xmlns:p14="http://schemas.microsoft.com/office/powerpoint/2010/main" val="32921295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91368BD-9378-4026-A14C-6F04C521A2C4}" type="datetimeFigureOut">
              <a:rPr lang="en-GB" smtClean="0"/>
              <a:t>01/03/2021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4BD656-3252-498D-B66B-8353BCE28716}" type="slidenum">
              <a:rPr lang="en-GB" smtClean="0"/>
              <a:t>‹#›</a:t>
            </a:fld>
            <a:endParaRPr lang="en-GB"/>
          </a:p>
        </p:txBody>
      </p:sp>
    </p:spTree>
    <p:extLst>
      <p:ext uri="{BB962C8B-B14F-4D97-AF65-F5344CB8AC3E}">
        <p14:creationId xmlns:p14="http://schemas.microsoft.com/office/powerpoint/2010/main" val="35870561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D91368BD-9378-4026-A14C-6F04C521A2C4}" type="datetimeFigureOut">
              <a:rPr lang="en-GB" smtClean="0"/>
              <a:t>01/03/2021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4BD656-3252-498D-B66B-8353BCE28716}" type="slidenum">
              <a:rPr lang="en-GB" smtClean="0"/>
              <a:t>‹#›</a:t>
            </a:fld>
            <a:endParaRPr lang="en-GB"/>
          </a:p>
        </p:txBody>
      </p:sp>
    </p:spTree>
    <p:extLst>
      <p:ext uri="{BB962C8B-B14F-4D97-AF65-F5344CB8AC3E}">
        <p14:creationId xmlns:p14="http://schemas.microsoft.com/office/powerpoint/2010/main" val="15326309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1368BD-9378-4026-A14C-6F04C521A2C4}" type="datetimeFigureOut">
              <a:rPr lang="en-GB" smtClean="0"/>
              <a:t>01/03/2021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4BD656-3252-498D-B66B-8353BCE28716}" type="slidenum">
              <a:rPr lang="en-GB" smtClean="0"/>
              <a:t>‹#›</a:t>
            </a:fld>
            <a:endParaRPr lang="en-GB"/>
          </a:p>
        </p:txBody>
      </p:sp>
    </p:spTree>
    <p:extLst>
      <p:ext uri="{BB962C8B-B14F-4D97-AF65-F5344CB8AC3E}">
        <p14:creationId xmlns:p14="http://schemas.microsoft.com/office/powerpoint/2010/main" val="37398905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1.wmf"/><Relationship Id="rId1" Type="http://schemas.openxmlformats.org/officeDocument/2006/relationships/slideLayout" Target="../slideLayouts/slideLayout4.xml"/><Relationship Id="rId5" Type="http://schemas.openxmlformats.org/officeDocument/2006/relationships/image" Target="../media/image4.png"/><Relationship Id="rId4" Type="http://schemas.openxmlformats.org/officeDocument/2006/relationships/image" Target="../media/image3.wm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Layout" Target="../slideLayouts/slideLayout4.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s>
</file>

<file path=ppt/slides/_rels/slide51.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Layout" Target="../slideLayouts/slideLayout4.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Good Morning</a:t>
            </a:r>
            <a:endParaRPr lang="en-GB" dirty="0"/>
          </a:p>
        </p:txBody>
      </p:sp>
      <p:sp>
        <p:nvSpPr>
          <p:cNvPr id="3" name="Subtitle 2"/>
          <p:cNvSpPr>
            <a:spLocks noGrp="1"/>
          </p:cNvSpPr>
          <p:nvPr>
            <p:ph type="subTitle" idx="1"/>
          </p:nvPr>
        </p:nvSpPr>
        <p:spPr/>
        <p:txBody>
          <a:bodyPr/>
          <a:lstStyle/>
          <a:p>
            <a:r>
              <a:rPr lang="en-GB" dirty="0" smtClean="0"/>
              <a:t>Thursday 4</a:t>
            </a:r>
            <a:r>
              <a:rPr lang="en-GB" baseline="30000" dirty="0" smtClean="0"/>
              <a:t>th</a:t>
            </a:r>
            <a:r>
              <a:rPr lang="en-GB" dirty="0" smtClean="0"/>
              <a:t> March</a:t>
            </a:r>
            <a:endParaRPr lang="en-GB" dirty="0"/>
          </a:p>
        </p:txBody>
      </p:sp>
    </p:spTree>
    <p:extLst>
      <p:ext uri="{BB962C8B-B14F-4D97-AF65-F5344CB8AC3E}">
        <p14:creationId xmlns:p14="http://schemas.microsoft.com/office/powerpoint/2010/main" val="15469723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Harry’s Mad – Part 2</a:t>
            </a:r>
            <a:endParaRPr lang="en-GB" dirty="0"/>
          </a:p>
        </p:txBody>
      </p:sp>
      <p:sp>
        <p:nvSpPr>
          <p:cNvPr id="5" name="Content Placeholder 4"/>
          <p:cNvSpPr>
            <a:spLocks noGrp="1"/>
          </p:cNvSpPr>
          <p:nvPr>
            <p:ph sz="half" idx="1"/>
          </p:nvPr>
        </p:nvSpPr>
        <p:spPr>
          <a:xfrm>
            <a:off x="838200" y="1825625"/>
            <a:ext cx="3694611" cy="4351338"/>
          </a:xfrm>
        </p:spPr>
        <p:txBody>
          <a:bodyPr>
            <a:normAutofit fontScale="62500" lnSpcReduction="20000"/>
          </a:bodyPr>
          <a:lstStyle/>
          <a:p>
            <a:pPr marL="0" indent="0">
              <a:buNone/>
            </a:pPr>
            <a:r>
              <a:rPr lang="en-GB" dirty="0" smtClean="0"/>
              <a:t>Some were comparatively simple – sliding down the bannisters for example, or rolling down the stairs, or hopping down but missing every other step was a good deal more difficult, and could be made harder still by doing it with hands in pockets, or even – the real test – with hands in pockets and eyes shut.</a:t>
            </a:r>
          </a:p>
          <a:p>
            <a:pPr marL="0" indent="0">
              <a:buNone/>
            </a:pPr>
            <a:r>
              <a:rPr lang="en-GB" dirty="0" smtClean="0"/>
              <a:t>Harry only attempted this last combination when something told him it was going to be a very special sort of day.  On this particular morning something told him.</a:t>
            </a:r>
            <a:endParaRPr lang="en-GB" dirty="0"/>
          </a:p>
        </p:txBody>
      </p:sp>
      <p:sp>
        <p:nvSpPr>
          <p:cNvPr id="6" name="Content Placeholder 5"/>
          <p:cNvSpPr>
            <a:spLocks noGrp="1"/>
          </p:cNvSpPr>
          <p:nvPr>
            <p:ph sz="half" idx="2"/>
          </p:nvPr>
        </p:nvSpPr>
        <p:spPr>
          <a:xfrm>
            <a:off x="7276010" y="1825625"/>
            <a:ext cx="4077789" cy="4351338"/>
          </a:xfrm>
        </p:spPr>
        <p:txBody>
          <a:bodyPr>
            <a:normAutofit fontScale="62500" lnSpcReduction="20000"/>
          </a:bodyPr>
          <a:lstStyle/>
          <a:p>
            <a:r>
              <a:rPr lang="en-GB" dirty="0" smtClean="0"/>
              <a:t>What does comparatively mean?</a:t>
            </a:r>
          </a:p>
          <a:p>
            <a:pPr marL="514350" indent="-514350">
              <a:buFont typeface="+mj-lt"/>
              <a:buAutoNum type="alphaLcParenR"/>
            </a:pPr>
            <a:r>
              <a:rPr lang="en-GB" dirty="0" smtClean="0"/>
              <a:t>Totally</a:t>
            </a:r>
          </a:p>
          <a:p>
            <a:pPr marL="514350" indent="-514350">
              <a:buFont typeface="+mj-lt"/>
              <a:buAutoNum type="alphaLcParenR"/>
            </a:pPr>
            <a:r>
              <a:rPr lang="en-GB" dirty="0"/>
              <a:t>to a moderate degree as compared to something </a:t>
            </a:r>
            <a:r>
              <a:rPr lang="en-GB" dirty="0" smtClean="0"/>
              <a:t>else</a:t>
            </a:r>
          </a:p>
          <a:p>
            <a:pPr marL="514350" indent="-514350">
              <a:buFont typeface="+mj-lt"/>
              <a:buAutoNum type="alphaLcParenR"/>
            </a:pPr>
            <a:r>
              <a:rPr lang="en-GB" dirty="0" smtClean="0"/>
              <a:t>Not at all</a:t>
            </a:r>
          </a:p>
          <a:p>
            <a:pPr marL="514350" indent="-514350">
              <a:buFont typeface="+mj-lt"/>
              <a:buAutoNum type="alphaLcParenR"/>
            </a:pPr>
            <a:endParaRPr lang="en-GB" dirty="0"/>
          </a:p>
          <a:p>
            <a:r>
              <a:rPr lang="en-GB" dirty="0" smtClean="0"/>
              <a:t>What was the hardest way Harry could think of to go down the stairs?</a:t>
            </a:r>
          </a:p>
          <a:p>
            <a:endParaRPr lang="en-GB" dirty="0"/>
          </a:p>
          <a:p>
            <a:r>
              <a:rPr lang="en-GB" dirty="0" smtClean="0"/>
              <a:t>Do you think Harry thought the hardest way to go down the stairs was dangerous?</a:t>
            </a:r>
          </a:p>
          <a:p>
            <a:endParaRPr lang="en-GB" dirty="0"/>
          </a:p>
          <a:p>
            <a:r>
              <a:rPr lang="en-GB" dirty="0" smtClean="0"/>
              <a:t>What ‘special’ thing do you think </a:t>
            </a:r>
            <a:r>
              <a:rPr lang="en-GB" smtClean="0"/>
              <a:t>will happen to Harry?</a:t>
            </a:r>
            <a:endParaRPr lang="en-GB" dirty="0"/>
          </a:p>
        </p:txBody>
      </p:sp>
      <p:sp>
        <p:nvSpPr>
          <p:cNvPr id="7" name="TextBox 6"/>
          <p:cNvSpPr txBox="1"/>
          <p:nvPr/>
        </p:nvSpPr>
        <p:spPr>
          <a:xfrm>
            <a:off x="4653952" y="1825625"/>
            <a:ext cx="2416628" cy="5355312"/>
          </a:xfrm>
          <a:prstGeom prst="rect">
            <a:avLst/>
          </a:prstGeom>
          <a:noFill/>
        </p:spPr>
        <p:txBody>
          <a:bodyPr wrap="square" rtlCol="0">
            <a:spAutoFit/>
          </a:bodyPr>
          <a:lstStyle/>
          <a:p>
            <a:r>
              <a:rPr lang="en-GB" sz="3200" smtClean="0"/>
              <a:t>Evidence</a:t>
            </a:r>
          </a:p>
          <a:p>
            <a:endParaRPr lang="en-GB" sz="3200" smtClean="0"/>
          </a:p>
          <a:p>
            <a:r>
              <a:rPr lang="en-GB" sz="3200" smtClean="0"/>
              <a:t>Retrieve</a:t>
            </a:r>
          </a:p>
          <a:p>
            <a:endParaRPr lang="en-GB" sz="3200" smtClean="0"/>
          </a:p>
          <a:p>
            <a:endParaRPr lang="en-GB" sz="3200" smtClean="0"/>
          </a:p>
          <a:p>
            <a:r>
              <a:rPr lang="en-GB" sz="3200" smtClean="0"/>
              <a:t>Interpret</a:t>
            </a:r>
          </a:p>
          <a:p>
            <a:endParaRPr lang="en-GB" sz="3200" smtClean="0"/>
          </a:p>
          <a:p>
            <a:endParaRPr lang="en-GB" sz="3200" smtClean="0"/>
          </a:p>
          <a:p>
            <a:r>
              <a:rPr lang="en-GB" sz="3200" smtClean="0"/>
              <a:t>Choice</a:t>
            </a:r>
          </a:p>
          <a:p>
            <a:endParaRPr lang="en-GB" smtClean="0"/>
          </a:p>
          <a:p>
            <a:endParaRPr lang="en-GB" smtClean="0"/>
          </a:p>
          <a:p>
            <a:endParaRPr lang="en-GB" dirty="0"/>
          </a:p>
        </p:txBody>
      </p:sp>
      <p:sp>
        <p:nvSpPr>
          <p:cNvPr id="9" name="AutoShape 2" descr="data:image/jpg;base64,%20/9j/4AAQSkZJRgABAQEAYABgAAD/2wBDAAUDBAQEAwUEBAQFBQUGBwwIBwcHBw8LCwkMEQ8SEhEPERETFhwXExQaFRERGCEYGh0dHx8fExciJCIeJBweHx7/2wBDAQUFBQcGBw4ICA4eFBEUHh4eHh4eHh4eHh4eHh4eHh4eHh4eHh4eHh4eHh4eHh4eHh4eHh4eHh4eHh4eHh4eHh7/wAARCAFbAMw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7LooooAKKKKACiiigAooooAKKKKACiiigAooooAKKKKACisvxZ4g0fwr4evNf16+isdOs4zJNNIeAPQDqSTwAOSeK+SvFX7bqJfxp4X8DmW0Vv3kmoXex3XPRVQELxjkk/SgD7JorhPgh8TdF+K3gpPEmjxS2xWUwXVpKQXglABKkjqCCCD3B7V3dABRTXZUUs7BVAJJJwAPWuD1/4xfDzR73+z/+EgTU7/bu+x6TC9/MF/vFYQxA5HWgDvqK5Pwd8R/A/i62jm8P+JtOu2dlTyfNCTI5BwjRthlbg8Edq6ygAooooAKKKKACiiigAooooAKKKKACiiigAooooAKKKiu7i3tLd7i6nighQFnkkcKqj1JPAoAloPSuGu/jB8LbV5Un+IHhxGhLB1+3oSCvUcHnpWPZftB/Bu8uUtofH2lh5DhTIHjX8WZQB+JoA+Uf29/iTqmufEV/h/GrW2k6CyO6hs/aZ3jDeYfZVbaB9T3r5oXrX1p+0r8ENb+InjiX4h/Cu4s/Fem6xj7SLW9jY28yKFPzM2CpAHAPHTGMUnwC/ZJ1yfXYdZ+KNvFZaZbPuXSlmDy3TDoHZDhU9QDk9OKAPbv2JPAl14J+DkdxfXdvcT67P/aQW3lEiRxsiqi7hwThcnrgnHavbNTv7PTNOuNQ1C6htbS2jaWaaVgqRoBksSegxXlM/wAK/FWgazpJ+G/j640Dw3a3SST+Hri2Wa38ouWlWKQjeoIOApyBngjpUPxZi/4WJ8TdI+E5ST+xbOJNc8RkcCaJWIt7bPcO4Jb2X3oAuwWGtfFkxapfanJp/wAPbhQ9rpsCtFc6tH03XL9UhbqI1wWXG484rvfCnhTwz4UsxZ+G9B07SYcBStrAqFgOm4gZb8a2II44YliiRUjRQqqowFA4AFcx4+1vUvD934fvrdYX0241SOx1ISZBjSb5Y5FIHUSbFx0Ic+goA8t/a2+E+ga94D1TxtpmlxWninRo/t8d7anyZZkjIZ1dlxk7QcMeQRwav/DLx1r2iz+GtE8TXEutaNrkUS6XrkgVLiKVow6W9yo4YkA4lHU8EZ5rvPjdJHF8HPGLyyJGo0S7BLNgDMTDr9a8U1tHj8I/CiORWR117QlZWGCCAvBB6UAfTgooFFABSZpa+PP2/fEnizwf4n8MXnhnxf4g0hdRtZ1ngtL+SKHMTJtYKpAyfMOT3wKQH2FupRXwh4v+Jvjb4O/EHwjdWfi3X9e0zVNDsr/ULDV71rlXMg/eBC3KdMgjp7jivqL4lfGLQ/B2oaHoVrp95rviPXth07SrRkV2VujOzkKg69fQ+hNMD03NJmvCdQ/aM0ub4P67430Hw/dXOo6HOtrqWlXMyxvZyMSoZ2GdybuMryeelcL8JPjx4k0H4AXXjzxb4d1bXof7akR70X0YBWRmOEViWVEYKgX/AGhjgUgPrHNJur51h/aS8P8Ai6yv9C0nR9ci1CTw1NqZa0uY1lhYKSY0c8CRU+cMRjPFZf7Hfjjwa/hjxlqUF54nit9OMV3qV94h1MXJKsJDlQoAXG05wMtkdaYH0/mjNeD+H/2mPDGparpBvPD+saV4e1y7ls9K1q6MflXEsbKrBkB3IMsBk/44lsP2hIbv43t8Kh4J1SPU1vWtmna6j2BFG7zcf3dnzYznBoA9zzRXlnhj4y6be+EfFPirxHot34a0vw7eyWc0txMkvnyRkh1jC9TuwoHcsMVjeBf2htD8Q+KNE0XUvDmq+H4vEcTTaDd3jxsl6ocqMhCTGSRwDnPr0yAWf2rPilr/AMK/A9lqnh/SbW7uL+8FmLi6kxFbMUZgSmcsTtPcAY59K87079nDxj8QJYdZ+MHxP1HU4pwtx/ZmnyHyULYYorH5Ao6DYvuDX0J8SPCWl+OfBOqeFtWhV7a+gZAx6xv1Rx7q2D+Fea/sx+LryDQdV+G3jCYQ+IvA5+y3Mrt8k9oM+VOpPO3aAMnttPegDgvi1pPwG/Z78JhIfBel694ju0Is7TUf9JlkHGZJC2QiDHYDJ4HfHxN4q1qXxD4gu9YmsbCxe5fd9nsbdYIIwBgBUXgDA/HrXR/HLxtc/EH4o654mmkZoZ7ho7NT/BbodsYxk4+UAn3Jq/8As8/DG8+K3xEt/D8M4trGFftOoXBBJSBWAIXH8RyAM+ue1AF/9nb4s+IPhH4guNZtLGfU9CuAsGo2m9kiZjkowbBCyDDYz1GR9P0V+GXxG8I/EbQl1fwpqsd3GAPOgJ2z25P8MidVPB9j2Jpnhz4Z+BtA8Dv4L0/w5YnQ5VxcW00Yk+0NgAvIT95uBz7cYr5r+Jf7OHi74eeIv+E8+BOp3kTwHe+liUmZR1KoTxKhwMo2T9aAPsM8ivOfgxFb6nf+LfGzQQ/adY1ua3injcP5lranyIsHHAyjtj1auc/Zr+MjfFTwlqNjqVo2n+LdHj8rULcKUDsdwWRAeV5Ugqfun6it/wDZfuWuvgR4WaWR5LmK2eG6L53CdJHWQNnuGDZ96APS65L4ueEZvHHgS88OQXqWUk8sEqyuhdQYpkkwQPXZj8a62myOkcbSSOqIoLMzHAAHUmgDy79qG8kX4Wtotsiy3WvajaaZFEVBEgkmUuCD22K+Tzgc1xPxcureDVPAFqTtafxnpwhAXj5XJI9uKsf2+fih8Sf7ftGVvCHhiSSDSpAcrf3xyklyvYoi5RT6sxFZXhe4h8fftSWumohn0vwJZSXUjKflN9LhAD2O1c4Hqp96APpYUUUUAFfFX/BS7/kLeBv+uF7/AOhQ19q18i/t4eC/G/jrxP4btvCvg/WNUh0y1maa6giBiLSsmFBznI8vn6ijqhnmWvWVjqvxp8AWnxkuYLDSpNA05bD+ycvHJH0jWdnwUyc7iAcduORofE3VNbb9u+2k0vT4r++sb+2gsLSafyY3CxDau/B2jknpVn4//DH4jeItR8Aa1pPgjWbhLXw5Z213AsSmW3lhYhkcZ4Pcexr0v40/DHxNb/HLwv8AGzwv4fvNYgje3l1XSYiq3cZUYyqk4Y7TgjPBX0OaOt/UnoeYa98J/iB4A+G/xW1/xVbWNrY63axskVteCbEpvEcA8DoGYZos/wDlHdc/9hw/+jxXqHxH8E+PfiD4b+JHiyTQ9T019V022sNE0G4kBuGjhlWR5HRWKq7FcAAk4zXC2ng/4gL+x3d/Dx/h74jXXP7aV1j8hcPGzGTzB82cDbtPHUj8EV2O5/Z88NeHz+yg3ij+x7Ia0mh6lbi+EQE3lsZCV3d6+Zfh1fXVl+zj8Tltyyi6u9JglKnHyF5iR9DgD8a+uPgppPibRf2S9S8N6p4T1m21q1tLy2SxaJfNuDICVaMZ5Hz45x0NeSfs8fBPxdffDv4ieBvFvh3UtAk1m2tZdPu7uLEQmhZyoJBz1Ze3TNPqxLZHK+FPhj8S/ir8A/B1j4c0bS007SLy+lhvJtSCyTtJINwMe35dpXrk5re/aAubj4Z/tWeEPGmo7lL2VncXpU53Mq+TNz34B/Ouy8D+GPila/A9/gaPBeq6Vqct86S6+ZkFjFbNKJGkWRW3M2MgKBz69RWh+238KPEXizT/AAVL4S0i91e404SWNx5S7nERCbXY/VTz/tUN6gjgfj1/aGl/sdeCo5fMWTX9WfU77n7zy+bMAfX7w/IVDo/wu+K3xD8KfC7xDomj6VZ2Xh+xiFpcHVB5k6ibzA5Xb8h46ZNfR/x4+Ef/AAnXwPh8E6VJDDfaXHC+ms/CGSJNu0nsGUkZ7ZBrzfwtoHxE8RfDDwd8JLrwdrfhkaPeQtrOsTzIkDW8LltsDIxZ2fIHQAe4oW7DofUqnrXyX+2Lf2svjew034a295efEe4gkstVi0yEyb9PljKmO4A4JyyFSfujnI+WvrRf61wvwo+F3h/4dtq91p013qOp6vdvc3uo3zB7iTJyELAD5QcnHqSaAPymlRo5GjkUq6kqwPYivtX/AIJsaNZrovi3xB5iPeSXEFns4JjjVS+emRuLevOweleTftu/DSz8B/E2PVNIjmXTPESyXm1uViuN/wC9RT6fMrAdt2OldV+wZrlz4N+MOq+BtYsvIn12zidGZxlHiRpUA5wQySE8Z7e9AH3fQaKR2CqSSABySe1AHgvxjtZPhN8Qbb4z6Hax/wBj3pjsPF9rFH8zxs2I7pcL95Sfm9fl9zVz4D+JbLw5r+s/DfUZYba3F1Jq3hq6kbaup2FyzTZRicOyMxBx2xxxUPx1+M3w8XwrrXhOL7X4pu762nsXg0q2+0xwSlSo818hVw2OASRjOK+L/Dzx6xfQ2/xS1e/Nr4a08WmnaNGxW6uSxPlww4GB8zDLHnAHXHC5le19R8rtex+k3iTxp4U8O2wuNa8Q6dZqwOxXnUvJjsqDLMfYA14r451vxR8Xrw+HbCw1Twz4DBzqF7coYLzVl4/cxofmjjPO4nBI49q5PwT4R+IHgPR9Mt/D/wACrS61JbRftmoyarAkruwBKhjluOAenI6V1lha/HvxLOtovhTQfBMGcTX19e/bpAMdY40wCf8Ae4piIPiD4u0/4faNpvhbwppK3fiC9QWuh6LaJyD0DsB0QdST1wfcj0j9nn4bp8OfAcVneCObxDqDm81q7B3NNcPyRu6lVzgfie5qX4Y/CTw94Kv5tdkuLvXvE10pW51rUWDzsDjKp2jTjhV6DjNehjpQAUUUUAFFFFABRRRQAUUUUAFFFFABRRRQAUUUUAFFFFAHzF/wUW0Zbz4SaRrSpD5mm6sql2J37JY2BVfqyoT/ALteQ+N45Ph3qPwO+Llvb5tX0m0gvSFyCYlAYH3aJyB/unHSvpD9t2GGX9m/xE0kSO0b2zxllB2N56DI9DgkZ9zXn37QPhuGP9hnQVvvLe60iz02eF0AIDMFQ4JGQNsh6Y6UAfT+o6lY6bpVxqt/cpbWVvC0800hwqIBkk/hXyX8UvihrvxL1Gaw0a6utI8ChSi+WxiudW9WYj5khPZeCw69cCT4v/EwfEq6tfDOlBP+EXsoIJ9RIbeLy7aMMINwOGSPI3DHLY9K5kcYAAAHQV8vnmdPDP2FH4ur7f8ABPcyzLVVXtam3YqKNP0bS3KpDZ2VtGWIUYVFHWvQP2V/gq194k/4XF4vhHmXTmfQ9PdcmNCMLPID0bHKjt97rjHMfCjwbD8V/iU+lXm6Twv4dKXGqqM7Lycn93bk/wB3gluvTHFfaUMUcMSRRRrHGihURRgKBwAB2FdGQ4CdCm69V+9P8jLNcVGpNUobRHAYpaKK+gPICiiigAooooAKKKKACiiigAooooAKKKKACiiigAooooAKKKKAPEf22Zmb4EXmkwxq9xq+o2ljDucKFdpQwJ9vlx+Oa479ty/bQ/gv4a+HOl4a51e4gs0iJ3MYbdVJOcf3vL54/nXZfHxV1z4u/CTwivlv/wATmXWbhAw8xEto8ocHjaSzA+uOK4LxZ4L1f49fELxT4msrg2Nn4UP9l+GXmBEVxeRSbp2fHOzIKZ9we2KUr8r5dxxtdXPNvDukWuh6Pb6ZZriOFcFu7t3Y+5NQ+JZtUlhg0Xw7C9zr+qyi10+3jALM56tg9AoySegp+uawNFuG0/U9PvrfWh8iaU1u32iV84AjXHzgnowyCOa9+/Zm+D9/4Ykk8deONk3izUIdkVvgFNMhPPlof75/iI+nqT8PlmUV8RinWxSsk+vV/wCR9NjcwpUaKp0XuvuPQPgf8PrH4Z/DvT/C9qwmnjBlvbgf8t7huXfnnGeB7AV3FIKWvuT5gKKKKACiiigAooooAKKKKACiiigAooooAKKKKACiiigAooooAKDRRQB8veH5IvBH7Y3iTV/iXqyW39tWQj8M3dxIwt2jaRR5KswwrAADGcZJ/vCtHwvonxr+Ec/iS50nQdD8c6FrGrTaoltZXjQXMDSyZYgOuGyu3gE4I4PWvQP2l/hdJ8V/hw3h+zmtLbU4bmO5sri53BI2Bw2SoJwVLDgdcU/9nPwd438B+Al8MeNNa07V/scuNPmtXkZkgI+45cDODnGOg47UAU/hB8W7T4ja7c6bceAvEmg6rpybp31GzHlREkjaJeDnjpgZ59Ca9ZHQUYooAKKKKACiiigAooooAKKKKACiiigAooooAKKKKACiiigAooooAKKKKACiiigApM1Bf3UdpatcSZ2r2HeuJ074l6PqGqXthp9xZ309i+27gtrkNNB/vL3/AMiuTEY6jh3ao/68zWnQqVFeKO+zRUFncRXVtHcwOHikUOjDuD0NTiuqLTV0ZMKKKKYBRRRQAUUUUAFFFFABRRRQAUUUUAFFFFABRRRQAUUUUAFFFFABUVzIIYJJmBIRSxx7VLTZFDoysAQRgg1Mr8rtuNWvqcLqer3l8CjMscJIIQD+tcH4d+HvhTw54o1TxPoul/Z9U1TP2mTzmK/M25tqnhSTzXpPiDSLWyg8+FnBZtqxnkUyXw3fDaYWicFQeWwQa+AxOFzJ1Zxbcnpe3bofRUq2FUIvZG34WurO40mKOzR4ktwITE/3kIA4Pr9a1x0rH8NaU+mQzmWQNLO4dgvRcADA/KtgdK+2wPtPYR9qrStseBW5faPlegGuW1/4ieBdCS6/tbxdolq9qjvNE17H5qheo2Z3E8dMZzXUmvl79uLwl4c0D4KX+qaD4V0e1vL3WIXvryKyTzjvLFm34yCW2gnPf3rrMzwv9on9pfxN4+vp9H8LXF3oXhlGKqsTmO4vB/ekYcgH+4Dj1zS/sZfE3xVpHxj0nw7Nql5f6TrchtZra4nZ1RiCyyKDnDAjnHUE5r59wTX1p+wB8LNRuPEz/EvV7N4dNtIXh0tpBjz5m+VnUf3VXIz3J46GgD7iFFA4ooAKKKKAA14/8U/2hvAvw38VP4b8S2fiBLtY1lV4bENFIrd0YuM88HjqDXsBr4U/4KN/8lP8L/8AYKP/AKOalfVID7Y8L6xFr/h6x1q3tL20hvYVmSG8i8uZFPQMuTg+1aJNfDn7Uup+INK+Ong2z0TxRrmmR6nY6eZUt71xGrlwm5Uzt6AcEYJ61o/C/WvFGi/toav4Ak8Xa9qujXElzbTrf3jSs6+QXDeisD0KgUwPq628baHc/EO58CW80kusWunjULgIoMcUZfYFZs8Pkg4x0NdJmvgz9i+1tD8efF+q6neagw0ezubrzDdPuk2zBT5vP7z5c8N3wapx/EjxZ8RtJ+JnxBuPE2tabceHorSfQraxvXhhtVe4K4KKcOdqjJbOSTSuB+gGSaOfevz++O3xO8Qa34F+F/jq21rVbLUL22ng1OO0u3himkt5VBOxSACck5x3x2rpfijo/wAWPC/wQ8WeI/F/iq/8+612zvdInstTkACSqwkAAIKphlAQ45TOO5fQD7czRmvzk8W+JvHfhL4cfC7xzYfEDxLPfagt4zQT3haGPyZVwNv8QIc53ZzXc/tLeM9ftPjH4D8QeG9a1O0Gt6ZZXxtVvpBbGRmwuUBxt6Z455osB9w5xQT9a+OfHXin4qfA34AXGk+JNce58VazrlxFYX32nz2htdoLyqx5BJ+6Dyu7oCMVR8I+MNX8BfGP4faJ/wAJDreoaP4x0KyOqw3t+8/+kXO5fNQscoQxX7uOM0AfWFv430K4+Ilx4Dt5pJdZttPGoThFBjjjLhArNnh8kHGOhrpOor4T/Yn0mK+/aP8AE011eahJLp0NxJE5un3SMJwn705/eDB/izzg192Ch7IOtjw34o69448Oah428QTwPd2dlBbL4b06NDIszbfncqnzFjI2057LxXW/CD4weDfiRpkTabqMVnrCoBd6VcsI7iB/4htP3hnoR+nSun03/SvEt3c/wwjYv16f0NZPjv4V/D/xu3neIfDNnPdj7t7EDDcr9JUw36152AftHUq93+C0OjEaKMOy/M7Wq2p6lp+l2T3mp31tZW0Yy81xKsaKPck4ryOf9nnQT8lr46+IdpbgYSCLxBJsQegyCf1qaw/Zx+GKSLLrFpq/iOUcltW1WecMfUruC/pXonOY/jf9q74TeHbh7Wxv77xDcrwV02DdHn08xyqn/gOa848SftY/Czxr4f1Hwz4s8Fa+dKvozHJtaJ2x2YfMNrA4IIzyBXQftW+IfB/wY8Aw6H4J8NaJpfiDWlkit5bayjV7aEcSS7sZzzhfck9q+CD97PWgD7O+Gfw4/ZTvNY0K6g8TXOo3Gor5lppmq3ewO24rtkUKPm3AjaTg+4NfYVlb29nbRWtnBFb28KBI4o0CqijoABwBXxz8Hv2YtI8Zfs+2F9riSaN4ovHkvLC/iB3pE2PKWVM4ZTjd2IDcGvV/gJ428TaHr5+D/wAU2VfE1nB5mlajv3R6rbDoQx6uoHfkgc8g5APdaKKKACiiigBD0r4V/wCCjn/JT/C//YKP/o5q+6z0rx34rfs8+DviX4pbxF4k1bxC1x5axRQxXiiKFB2RSp25OSfc1LWqA+df2tv+Tgvhx/146d/6Pq94U/5SM6j/ANftx/6Smvb/ABX+zT4N8Uaxp+r6z4g8V3F9p9rDbW8xvl3KsX3TnZ97PJPrzWxH8CPCEPxdX4nw3utRa6JxO4W6HlSNs2EMNuSCOozVIXQ+YP2Q7GbU/ih8UtNgz5t3ol/BHj+80wA/U1W/Yh+HvhLxjq3jOx8caKt8mnQW5EUs8sQjO+QPkIy5+6OucYr6n8C/Abwf4L+I11440C+1u3vbqSZp7b7UPs7iQklCu3JUE5AJ4wKXxH8BfBeq+KtQ8RWV3r2gXWqoU1SPR9Qa2ivlJywkUDv3xjOSetJaDZ8gftPXnhPUPhr8O7zwR4en0DQnk1P7PaTOXORKgZwSzZDEEjmvon9s7/k1OL/fsP6V1nxH/Z38BeOItFtb59V0+w0Wz+yWNlY3CxwxJnJOCp+Y8ZPfAzWL+1L4J8Q6l8ALPwL4S0zVfEV2k9vEsjyo0ixxc75GYjJ4A47mh7WGtz5P+Mn/ACbh8G8c/Jqv/o2Kum/aMs5tP8d/B6xnUrLBoOmRupGCCJRxXr/wO/Z00LVfB3h28+InhzWdP1jRZpFfTpr0G1uDv3iTYpIAOVBAIzs5zXpHxV/Z/wDCHxI8Xx+J9e1TX4r2KJIoFtbpUSEJyNgKnac8/WmT0PJf+Ckel3U3hPwnrEaO1va3k8ExA4UyIpXP12Gtfw74N+D/AIT8KfCnxDqHgeTUNf1yfToLSeG7lZ47hkDiYq0mNqsMkAY9q+g/EnhPRfE3hKXwv4itf7V06aFYpVuDl3wBh9w5D5Gdw5zXHeAvgn4U8IatYalHfa7rD6VG0ekxarfGeLTlb73kpgBTjjPJxQPofN/7C/8AycT457/6Lc8/9vS19s3UohtpJj0RS35V5b4I+A3g/wAGfEe68daDfa3b391JM89v9qH2dxISWQrtyVBOQCeCB6V6D4pm8rSXUdZCEFc+LrexoSn2RpShz1Eu7OQt9Su7G7SaO6eKF5VM6+XvBXPJ6Z6Z6V39pPFc28dxBIJIpFDIw6EHvXH+H1j1G7bTrzT41KQlvPjdlOMgAEep/pXY2sEdtbxW8K7Y41CoPQAYFeLkFOtGm5SleL230Z2ZhKDmklZomoNFI5IUkdQK+iPPPzS/bU8UDxN8ftaSKQtbaSE06LngGMfPj/gZb8q5X9njwha+OvjJ4c8N3zD7HcXXmXKn+OKNTIyf8CCkfjXKeMLq4vfFmr3l2zNcT300kpPUsXJP613n7KWrx6L+0H4QupZI445L37MzOcAearRj9WFAH6iQRxwxJFCipGihURRgKBwAB2rxb9sXw7a3nwmuPF0VwbDXfC0iajpd9HxJG4YAoD6Nxx6gV6Z478X6H4K0GTWNduWjiDCOGGNC81zKfuxRIOXdjwAK8lfwD4w+M2pW+rfFOOXQfCMEomsPCkE372fH3ZLt17/7A6e3OQD0/wCEXiWfxj8M/Dvii6h8m41KwjnmQDADkfMR7Egkexrq6hsbW3sbOGzs4I7e2gQRxRRqFVFAwFAHQAVNQAUUUUAFFFFABRRRQAUUUUABpMUtFABRRRQAUUUUAIa5nxeZri6trO33GTBcBeue3X6GumNQtbwm5FwYlMoG0PjkCuPHYaWJoumna5tQqqlPmauYnhm41iS8khv4V8lUyJfK2MWz09DxXQ0g606rwtB0Kag5X82TUmpy5krBTLiWOCF5pnVI41LOzHAUAZJNPryf9rHxgPB3wS1qaEsb7U1/syyVOpkmBBP4LuP4V0mZ+cHxI1DTNY+IPiDVNFhMOm3mpXE9qh6iNpCV/Q1k6Q00WrWkluxWZJ0aMg4IYMMc/Wv0e+GX7OngDSfhVp/hfxT4csNYvnAub65lTEv2hgMhHUhlVeFAB5xz1rn/AIzfst+B9T+Ht3B8P/D8GkeIbc/aLSQTyN55A5iYuxwGHQ9jj3oA7XxxqX9i/GvwFfeINPiutP1K2l0yzmIB+w6i2H34P99FKAjkYPrXrQr5n+Axb4taB4Q/4SjVry18RfDjUXTUNMlQeZPKq7IpJM/MMAY9yGr6YoAKKKKACiiigAooooAKKKKACiiigAooooAKKKKACiiigAooooAKKKKACvnz9pKzbxF8c/g54TuGH9nS6jdahOn99oFR1/QMPxr6Drxb9oCwltfif8JfGSKfK0/Xn064YdFS6TYCfbK4/H3oA9pFB6UCvMP2ifHF54V8JxaL4fia78WeJJDp2i2yfe8xhhpT6KgOc+uKAPMPgdN/wkv7X3xG8WeG41Tw9BbCwupwvy3FyCgyp78xuc+n1r6eHSuH+CHw90/4Z/D2x8M2e2W4UedfXPe4uGA3ufbsPYCu4oAKKKKACiiigAooooAKKKKACiiigAooooAKKKKACiiigAooooAKKKKAEdlRSzEAAZJJwBXzv+1J8VPCU3gu88LeG9ROv+Ko7m3ura10uI3RgkhmSQNIUyFA29M59q7z9pD4e+IviV4CHh/w54mfQpjcK82SwjuY+6OV5x3HYkc10fw28AeFvh94fg0fwzpNvZxogEsyoPNnbHLO/Vifc8dqAOh026N5ptteGGSEzwpL5TjDJuUHaR6jNfKsXjTW4f2jb74l/EHwP4r0zwnpljLp+kXD6a8i2h3DdK4XONwD/MM4BFfWeKa6K6FWAZSMEEZBHpQBi+DfFnhvxho66v4X1mz1WyY48y3kztPow6qfYgGtyvCvCfwV1bwT+0HP4y8Ganaaf4Q1OFm1PSSWGZTniNANu3dhgSRtyQOK91oAKKKKACiiigAooooAKKKKACiiigAooooAKKKKACiiigCve3lpZ+V9ruoLcSyCOPzZAm9z0UZ6k+lc5dW2t/2Zd6bf+I7eK9u9RLWMsZWGQWvmK3lDjlwm5cgE8g1u65o+l63ZfYtY0201C23B/KuYlkUMOjAHoR2PUVx3i6wY6pc28ds4uLqGGKxus7zG2doxk5UoxDnHXOeteZm2PngKCqwpueqVl5u1y4R5na51Njq11c+IbzTf7FvobO2jUjUJtqxTSE8pGudxwOrEAehNaEN1bzSyxQzxSSQsElVHBMbYBwwHQ4IPPrVbU7qTS9DnvDa3eovbQFzDbIGmnKjoq5ALH0rxj4KfFWw1741eNPBKeGdU0y7e5OpGa7Ty3KrFBFtkjPKngY6jFekiD3aiiimAUUUUAFFFFABRRRQAUUUUAFFFFABRRRQAUUUUAFFFFABRRRQAUUUUAMuJY4IHmmkSOKNSzu7YCqBkknsAK8/8LfEL4Z/EDxWlj4b8WWup6ppQeTyIHdVZTgEjcAsgBAOVJxwe9Zf7XX27/hnfxadPMwmFshYxEhvL8xN/Tttzn2zX5u/D7xTqXgrxppXinSmIutOuFmVNxUSKD8yMR/CwyD7GplCMlaSuB+vArybT9H0zSf2rtQ1BIUS71zwskm7uzwzhHP12mP8AKuq+Glx4i1jSbfxTruoQbdVs4ZrbTrRf3FojDePnI3u5DAMTgccAd+U1W8t5f2tNCs45laeDwldtKgPKhriPbn64NUB63RRRQAUUUUAFFFFABRRRQAUUUUAFFFU9Zv4NL0m81K6bbBaQPPKfRUUsf0FJuwFyivgj4War4r+PXiz4h6lf61rUOpQaJNNodvZX0kKWzlsJGFUgMCPlOeu4nrzWd8dLrxF4b8e/DRpJtetNRuNE02TUrH7XIHedH8sqULYDEIAR3PXqaa3sB+hFFeDfDr9oSTxJ8a7z4Y654LuvD+oRmRYWe8SZt6LuKuFG0ZXkFWYVW8YftHC18TeJtL8H+FR4htPCkDXGtXj34t1RVcI4iXad5BJHboaAPoF2VVLMQFHJJOABTY5EkQPGysp6FTkGvmz4+fErw74x/ZltvGFjpV9qug3d5HFfQQ6mbG4tm5BQkKwb5sArjBBzUvw++MPgzwH+yxpPi6Lw/Lpdl50tpYaSl4Z5JpRI2f3jAdcMxOMDsOgoA+kaK8X+Hnx0t9W1m/0Txpo0XhjULTR01wFL0XML2bIH3bgoIcKQSuPpXJ2/7VFqba08T3Xg64tvA93qraXFqhvVNyJFUMXMAX7mDn72aAPpSio7eRJoUmidXjdQyspyGB5BFSHpQBW1Szt9S0250+7jElvdRPDKh/iRgQR+Rr88fjb+zL4n8G+KETQLiwv9DvpytjJc6hDBNEMj5ZBIVBxnllyPXFfXXxp8XeKL7WoPhh8MpUj8V3sIuL3UXAMWkWmceY/B+duijGec+lfDn7THw7174a+LrDRNc8T3PiJrmz+1pcy7wAS7KwAZmP8ACO9AH1F8RvjVH8J/A/hr4a+CvI8TeN47G3tNkQNxFAwQKc7Mb3JB2qPqcd/RP2efhpeeE7G78WeLrp9T8c+IAJtVu5cEwg8rAnHyqOMgcZHHAFeKf8E7NB8F3+mav4gbThJ4t0648kzySltkEigqyJ0UkqwLdeOvJr7FFABRRRQAUUUUAFFFFABRRRQAUUUUAFct8WopZ/hd4qhhJEjaPdBcdc+U1dTUdxHHNC8MiB43Uq6noQRgik9ho+GP+Cbv/JQ/E/8A2CU/9Girn7bf/Jyvgf8A642n/pUa6Dw78E/id8LfGPjO38A6VFqOm+ItPez0zUhqKQNpm5wVaQMd5KDI+QHOAaqfHf4PfFfW/iJ4QvtH8Pz+ILbw5p1lbzajLqMCPfSxtvkbEjhhzxkin1TF3MXQJHj/AOChOtSR/fS4u2X6i0OK86+BEsk3hP40TSlmkfwzIzFupJnUmvfdL+FfxE039smX4jf8I35/hy5umka5W8hBjSSDYSULbjtJwQBzjisfVvgL478G+IfH2n+C9Ah13Q/GOnvaWs5v44Dp2+VXPmK5BYLyBtySMUuiHfU8f8Gz3L/sZ+OreRmNvH4ismiB6BmA3Y/JaxfiPPP/AMM6fCy13MLfztWkI7F/PQfoP519K+MfgV4l0D9leL4beFdNGva7fajHeajLHcRwor9WIMhXKgKqDv3xWI37PHjHxL+zHpHhXUtLj0jxb4d1C5mso5rqN47mKVgzLuQsFzxjPdPQ1V9xdjoPjl4X8P2X7Ntx44s9NiXxPc+F7CwmuxK282x8oMNudvTA3YzjjNePfCT4WeOPix+z3b6PpWoeHNP0Wx12e6Et28ouDL5aqwOAV2YI96978N/CvxH44LzfELQ/+Ectbfwinhu2tFu47iV3OC9wTGSoAKrtXOeucVzHgf4X/F3wx8L/ABB8Gk8P6fLYavduF8Si/QQxW8gUSEw58wvtXgYxk9eM0urEtkfSvgDTbrR/BGh6Re3Edzc2Wnw28s0bFkkZEClgTyQcVuVm+F9It9A8Oabodoztb6fax20bN1KooUE+/FaRoGjxDwNeW3w78e/EG+8exyaZ/bOtC6steuYgLae1MarFB5oJCFCH+Vsdc968O/4KPvZ3Wr+CNRs5YZ0nsrnbPE4ZZEDoRgjgjk/nX1d4/wBb8U6dIbPRPh7P4ot5rR2Mi31vEiy5wsbpKykgjnIzX5xftA6R4v8AD/i+LSfGC21rdPC2oR6baPm308XDsxhjAyqgYH3cjpyetAHuP/BNW9to/E3jKweULcz2drLFGerKjyBj+G9fzr7er4I/4JzaPd3XxV1rW42QWun6X5M2TyWlcbAB/wBs2/KvvcUAFFFFABRRRQAUUUUAFFFFABRSHrS0AFGKKKADFJilooATFGKWigBMUYpaKAExRilooAKKKKACvjD9snQLDW/2ofhzpupQs9jqyWtpdKjFWdDdFWGRyDhutfZ9eE/EnQ7fXv2uPh1vtxcf2VpF3fzf9MwGCxMf+BnigDgv2MvC83g346/FTw2I5IbWwaOOFGYsTEZZDCSe/wAhHPua+s68m0u1k0n9qvV5WZRB4g8LwzRgDBMltNsbPqdsg/OvWaACiiigAooooAKKKKACiiigANFFFABRRRQAUUUUAFFFFABRRRQAUUUUAFFFHegAryvw2fO/ah8YPL8zW3hvTY4Sf4FeWdmA+pAP4V6lK6xxtI7BEUEsxOAAO5rxH4X3d740+O+u/EjwvcxnwTJp0ektOygnUbiF2O+MZyqIWI3EDdngHqADr9eEUnx78KiPDTw6FqLzY6rG0luFJ9iwOPoa9BFeX/EL4U33iHx3F4z8P+PNb8K6p9g+wTm0RJUliDbgNr8Lz+fFUPhf4c+NHh/4k3lt4r8ZweJfBq2hNtcSwRx3DTEjAKqMjaAcnODkY9gD1+iiigAooooAKKKKACiiigAooooAKKKKACiiigAooooAKKKKACiiigAooooAqa1Ypqmj3umyTSwJd28kDSREB0DqVLKT0IzxXPfCPwNp/wAOfAWn+EdMuJLm3s95E8qBXkLOWJbHGecfhXWUUAFFFFABRRRQAUUUUAFFFFABRRRQAUUUUAFFFFABRRRQAUUUUAFFFFABRRRQAUUUUAFFFFABRRRQAUUUUAFFFFABRRRQAUUUUAFFFFAH/9k="/>
          <p:cNvSpPr>
            <a:spLocks noChangeAspect="1" noChangeArrowheads="1"/>
          </p:cNvSpPr>
          <p:nvPr/>
        </p:nvSpPr>
        <p:spPr bwMode="auto">
          <a:xfrm>
            <a:off x="21272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7" descr="C:\Users\Jo Sharp\AppData\Local\Microsoft\Windows\Temporary Internet Files\Content.IE5\R9ENAKIJ\MC900078753[1].wmf">
            <a:extLst>
              <a:ext uri="{FF2B5EF4-FFF2-40B4-BE49-F238E27FC236}">
                <a16:creationId xmlns:a16="http://schemas.microsoft.com/office/drawing/2014/main" id="{0A44A4CF-9AFD-430B-96C6-2EFF0C44130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25071" y="3108960"/>
            <a:ext cx="845509" cy="727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7" descr="C:\Users\Jo Sharp\AppData\Local\Microsoft\Windows\Temporary Internet Files\Content.IE5\6X80HW0W\MC900078743[1].wmf">
            <a:extLst>
              <a:ext uri="{FF2B5EF4-FFF2-40B4-BE49-F238E27FC236}">
                <a16:creationId xmlns:a16="http://schemas.microsoft.com/office/drawing/2014/main" id="{07B95254-4048-4AE0-A736-8F968681C88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0" y="4626741"/>
            <a:ext cx="1012856" cy="576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7" descr="C:\Users\Jo Sharp\AppData\Local\Microsoft\Windows\Temporary Internet Files\Content.IE5\CIJXV5XE\MC900078625[1].wmf">
            <a:extLst>
              <a:ext uri="{FF2B5EF4-FFF2-40B4-BE49-F238E27FC236}">
                <a16:creationId xmlns:a16="http://schemas.microsoft.com/office/drawing/2014/main" id="{AE9F88DC-732B-4B63-A8A3-6D0469C8FEC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5825580"/>
            <a:ext cx="630594" cy="702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5"/>
          <a:stretch>
            <a:fillRect/>
          </a:stretch>
        </p:blipFill>
        <p:spPr>
          <a:xfrm>
            <a:off x="6245780" y="1915778"/>
            <a:ext cx="863075" cy="934102"/>
          </a:xfrm>
          <a:prstGeom prst="rect">
            <a:avLst/>
          </a:prstGeom>
        </p:spPr>
      </p:pic>
    </p:spTree>
    <p:extLst>
      <p:ext uri="{BB962C8B-B14F-4D97-AF65-F5344CB8AC3E}">
        <p14:creationId xmlns:p14="http://schemas.microsoft.com/office/powerpoint/2010/main" val="29825465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Spelling – Look/Cover/Spell/Check</a:t>
            </a:r>
            <a:endParaRPr lang="en-GB" dirty="0"/>
          </a:p>
        </p:txBody>
      </p:sp>
      <p:sp>
        <p:nvSpPr>
          <p:cNvPr id="4" name="Content Placeholder 3"/>
          <p:cNvSpPr>
            <a:spLocks noGrp="1"/>
          </p:cNvSpPr>
          <p:nvPr>
            <p:ph sz="half" idx="1"/>
          </p:nvPr>
        </p:nvSpPr>
        <p:spPr/>
        <p:txBody>
          <a:bodyPr/>
          <a:lstStyle/>
          <a:p>
            <a:r>
              <a:rPr lang="en-GB" dirty="0" smtClean="0"/>
              <a:t>Lente/Alicia/Elliot/Jack</a:t>
            </a:r>
          </a:p>
          <a:p>
            <a:endParaRPr lang="en-GB" dirty="0"/>
          </a:p>
        </p:txBody>
      </p:sp>
      <p:sp>
        <p:nvSpPr>
          <p:cNvPr id="5" name="Content Placeholder 4"/>
          <p:cNvSpPr>
            <a:spLocks noGrp="1"/>
          </p:cNvSpPr>
          <p:nvPr>
            <p:ph sz="half" idx="2"/>
          </p:nvPr>
        </p:nvSpPr>
        <p:spPr/>
        <p:txBody>
          <a:bodyPr/>
          <a:lstStyle/>
          <a:p>
            <a:r>
              <a:rPr lang="en-GB" dirty="0" smtClean="0"/>
              <a:t>Rest</a:t>
            </a:r>
          </a:p>
          <a:p>
            <a:endParaRPr lang="en-GB" dirty="0"/>
          </a:p>
        </p:txBody>
      </p:sp>
      <p:graphicFrame>
        <p:nvGraphicFramePr>
          <p:cNvPr id="8" name="Table 7"/>
          <p:cNvGraphicFramePr>
            <a:graphicFrameLocks noGrp="1"/>
          </p:cNvGraphicFramePr>
          <p:nvPr>
            <p:extLst/>
          </p:nvPr>
        </p:nvGraphicFramePr>
        <p:xfrm>
          <a:off x="1334770" y="2580801"/>
          <a:ext cx="3282950" cy="3731900"/>
        </p:xfrm>
        <a:graphic>
          <a:graphicData uri="http://schemas.openxmlformats.org/drawingml/2006/table">
            <a:tbl>
              <a:tblPr firstRow="1" firstCol="1" bandRow="1"/>
              <a:tblGrid>
                <a:gridCol w="3282950">
                  <a:extLst>
                    <a:ext uri="{9D8B030D-6E8A-4147-A177-3AD203B41FA5}">
                      <a16:colId xmlns:a16="http://schemas.microsoft.com/office/drawing/2014/main" val="1277998577"/>
                    </a:ext>
                  </a:extLst>
                </a:gridCol>
              </a:tblGrid>
              <a:tr h="326615">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audience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07651598"/>
                  </a:ext>
                </a:extLst>
              </a:tr>
              <a:tr h="342506">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autumn</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13013302"/>
                  </a:ext>
                </a:extLst>
              </a:tr>
              <a:tr h="342506">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beautiful</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39715853"/>
                  </a:ext>
                </a:extLst>
              </a:tr>
              <a:tr h="342506">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beginning</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17618132"/>
                  </a:ext>
                </a:extLst>
              </a:tr>
              <a:tr h="342506">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believe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68852592"/>
                  </a:ext>
                </a:extLst>
              </a:tr>
              <a:tr h="342506">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beneath</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53195046"/>
                  </a:ext>
                </a:extLst>
              </a:tr>
              <a:tr h="342506">
                <a:tc>
                  <a:txBody>
                    <a:bodyPr/>
                    <a:lstStyle/>
                    <a:p>
                      <a:pPr marL="457200">
                        <a:lnSpc>
                          <a:spcPct val="107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buried</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52586901"/>
                  </a:ext>
                </a:extLst>
              </a:tr>
              <a:tr h="342506">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business</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5455817"/>
                  </a:ext>
                </a:extLst>
              </a:tr>
              <a:tr h="342506">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caught</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87882472"/>
                  </a:ext>
                </a:extLst>
              </a:tr>
              <a:tr h="326615">
                <a:tc>
                  <a:txBody>
                    <a:bodyPr/>
                    <a:lstStyle/>
                    <a:p>
                      <a:pPr algn="ctr">
                        <a:lnSpc>
                          <a:spcPct val="107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chocolate</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41814297"/>
                  </a:ext>
                </a:extLst>
              </a:tr>
            </a:tbl>
          </a:graphicData>
        </a:graphic>
      </p:graphicFrame>
      <p:graphicFrame>
        <p:nvGraphicFramePr>
          <p:cNvPr id="9" name="Table 8"/>
          <p:cNvGraphicFramePr>
            <a:graphicFrameLocks noGrp="1"/>
          </p:cNvGraphicFramePr>
          <p:nvPr>
            <p:extLst/>
          </p:nvPr>
        </p:nvGraphicFramePr>
        <p:xfrm>
          <a:off x="7287260" y="2445063"/>
          <a:ext cx="2603500" cy="3731900"/>
        </p:xfrm>
        <a:graphic>
          <a:graphicData uri="http://schemas.openxmlformats.org/drawingml/2006/table">
            <a:tbl>
              <a:tblPr firstRow="1" firstCol="1" bandRow="1"/>
              <a:tblGrid>
                <a:gridCol w="2603500">
                  <a:extLst>
                    <a:ext uri="{9D8B030D-6E8A-4147-A177-3AD203B41FA5}">
                      <a16:colId xmlns:a16="http://schemas.microsoft.com/office/drawing/2014/main" val="2064139135"/>
                    </a:ext>
                  </a:extLst>
                </a:gridCol>
              </a:tblGrid>
              <a:tr h="3731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accompany</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87295477"/>
                  </a:ext>
                </a:extLst>
              </a:tr>
              <a:tr h="3731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according</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63424373"/>
                  </a:ext>
                </a:extLst>
              </a:tr>
              <a:tr h="3731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achieve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73297007"/>
                  </a:ext>
                </a:extLst>
              </a:tr>
              <a:tr h="3731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aggressive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54218040"/>
                  </a:ext>
                </a:extLst>
              </a:tr>
              <a:tr h="373110">
                <a:tc>
                  <a:txBody>
                    <a:bodyPr/>
                    <a:lstStyle/>
                    <a:p>
                      <a:pPr marL="457200">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amateur</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54427413"/>
                  </a:ext>
                </a:extLst>
              </a:tr>
              <a:tr h="373110">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answer</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85474621"/>
                  </a:ext>
                </a:extLst>
              </a:tr>
              <a:tr h="373110">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appear</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07134020"/>
                  </a:ext>
                </a:extLst>
              </a:tr>
              <a:tr h="373110">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arrive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6333204"/>
                  </a:ext>
                </a:extLst>
              </a:tr>
              <a:tr h="373110">
                <a:tc>
                  <a:txBody>
                    <a:bodyPr/>
                    <a:lstStyle/>
                    <a:p>
                      <a:pPr marL="457200">
                        <a:lnSpc>
                          <a:spcPct val="107000"/>
                        </a:lnSpc>
                        <a:spcAft>
                          <a:spcPts val="0"/>
                        </a:spcAft>
                      </a:pPr>
                      <a:r>
                        <a:rPr lang="en-GB" sz="24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believe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46801607"/>
                  </a:ext>
                </a:extLst>
              </a:tr>
              <a:tr h="373110">
                <a:tc>
                  <a:txBody>
                    <a:bodyPr/>
                    <a:lstStyle/>
                    <a:p>
                      <a:pPr algn="ctr">
                        <a:lnSpc>
                          <a:spcPct val="107000"/>
                        </a:lnSpc>
                        <a:spcAft>
                          <a:spcPts val="0"/>
                        </a:spcAft>
                      </a:pPr>
                      <a:r>
                        <a:rPr lang="en-GB" sz="24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Bicycle</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32978634"/>
                  </a:ext>
                </a:extLst>
              </a:tr>
            </a:tbl>
          </a:graphicData>
        </a:graphic>
      </p:graphicFrame>
    </p:spTree>
    <p:extLst>
      <p:ext uri="{BB962C8B-B14F-4D97-AF65-F5344CB8AC3E}">
        <p14:creationId xmlns:p14="http://schemas.microsoft.com/office/powerpoint/2010/main" val="31014699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Maths</a:t>
            </a:r>
            <a:endParaRPr lang="en-GB" dirty="0"/>
          </a:p>
        </p:txBody>
      </p:sp>
      <p:sp>
        <p:nvSpPr>
          <p:cNvPr id="5" name="Subtitle 4"/>
          <p:cNvSpPr>
            <a:spLocks noGrp="1"/>
          </p:cNvSpPr>
          <p:nvPr>
            <p:ph type="subTitle" idx="1"/>
          </p:nvPr>
        </p:nvSpPr>
        <p:spPr/>
        <p:txBody>
          <a:bodyPr/>
          <a:lstStyle/>
          <a:p>
            <a:r>
              <a:rPr lang="en-GB" dirty="0" smtClean="0"/>
              <a:t>Read the slides and do the activities</a:t>
            </a:r>
            <a:endParaRPr lang="en-GB" dirty="0"/>
          </a:p>
        </p:txBody>
      </p:sp>
    </p:spTree>
    <p:extLst>
      <p:ext uri="{BB962C8B-B14F-4D97-AF65-F5344CB8AC3E}">
        <p14:creationId xmlns:p14="http://schemas.microsoft.com/office/powerpoint/2010/main" val="8372330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RECALL</a:t>
            </a:r>
            <a:endParaRPr lang="en-GB" dirty="0"/>
          </a:p>
        </p:txBody>
      </p:sp>
      <p:sp>
        <p:nvSpPr>
          <p:cNvPr id="3" name="Content Placeholder 2"/>
          <p:cNvSpPr>
            <a:spLocks noGrp="1"/>
          </p:cNvSpPr>
          <p:nvPr>
            <p:ph sz="half" idx="1"/>
          </p:nvPr>
        </p:nvSpPr>
        <p:spPr/>
        <p:txBody>
          <a:bodyPr>
            <a:normAutofit lnSpcReduction="10000"/>
          </a:bodyPr>
          <a:lstStyle/>
          <a:p>
            <a:r>
              <a:rPr lang="en-GB" sz="3200" dirty="0" smtClean="0"/>
              <a:t>TP:  What are equivalent fractions?</a:t>
            </a:r>
          </a:p>
          <a:p>
            <a:endParaRPr lang="en-GB" sz="3200" dirty="0"/>
          </a:p>
          <a:p>
            <a:r>
              <a:rPr lang="en-GB" sz="3200" dirty="0" smtClean="0"/>
              <a:t>TP:  How do I convert:</a:t>
            </a:r>
          </a:p>
          <a:p>
            <a:r>
              <a:rPr lang="en-GB" sz="3200" dirty="0" smtClean="0"/>
              <a:t>½  to ?/10</a:t>
            </a:r>
          </a:p>
          <a:p>
            <a:endParaRPr lang="en-GB" sz="3200" dirty="0"/>
          </a:p>
          <a:p>
            <a:r>
              <a:rPr lang="en-GB" sz="3200" dirty="0" smtClean="0"/>
              <a:t>TP:  How do I convert</a:t>
            </a:r>
          </a:p>
          <a:p>
            <a:r>
              <a:rPr lang="en-GB" sz="3200" dirty="0" smtClean="0"/>
              <a:t>5/15 to ?/3</a:t>
            </a:r>
            <a:endParaRPr lang="en-GB" sz="3200" dirty="0"/>
          </a:p>
        </p:txBody>
      </p:sp>
      <p:sp>
        <p:nvSpPr>
          <p:cNvPr id="4" name="Content Placeholder 3"/>
          <p:cNvSpPr>
            <a:spLocks noGrp="1"/>
          </p:cNvSpPr>
          <p:nvPr>
            <p:ph sz="half" idx="2"/>
          </p:nvPr>
        </p:nvSpPr>
        <p:spPr/>
        <p:txBody>
          <a:bodyPr>
            <a:normAutofit lnSpcReduction="10000"/>
          </a:bodyPr>
          <a:lstStyle/>
          <a:p>
            <a:r>
              <a:rPr lang="en-GB" dirty="0" smtClean="0"/>
              <a:t>TP:  Convert these fractions:</a:t>
            </a:r>
          </a:p>
          <a:p>
            <a:pPr marL="514350" indent="-514350">
              <a:buFont typeface="+mj-lt"/>
              <a:buAutoNum type="arabicPeriod"/>
            </a:pPr>
            <a:r>
              <a:rPr lang="en-GB" dirty="0" smtClean="0"/>
              <a:t>4/12 = 8/?</a:t>
            </a:r>
          </a:p>
          <a:p>
            <a:pPr marL="514350" indent="-514350">
              <a:buFont typeface="+mj-lt"/>
              <a:buAutoNum type="arabicPeriod"/>
            </a:pPr>
            <a:r>
              <a:rPr lang="en-GB" dirty="0" smtClean="0"/>
              <a:t>3/6 = ?/24</a:t>
            </a:r>
          </a:p>
          <a:p>
            <a:pPr marL="514350" indent="-514350">
              <a:buFont typeface="+mj-lt"/>
              <a:buAutoNum type="arabicPeriod"/>
            </a:pPr>
            <a:r>
              <a:rPr lang="en-GB" dirty="0" smtClean="0"/>
              <a:t>5/15 = ?/3</a:t>
            </a:r>
          </a:p>
          <a:p>
            <a:pPr marL="514350" indent="-514350">
              <a:buFont typeface="+mj-lt"/>
              <a:buAutoNum type="arabicPeriod"/>
            </a:pPr>
            <a:r>
              <a:rPr lang="en-GB" dirty="0" smtClean="0"/>
              <a:t>10/15 = 2/?</a:t>
            </a:r>
            <a:endParaRPr lang="en-GB" dirty="0"/>
          </a:p>
        </p:txBody>
      </p:sp>
    </p:spTree>
    <p:extLst>
      <p:ext uri="{BB962C8B-B14F-4D97-AF65-F5344CB8AC3E}">
        <p14:creationId xmlns:p14="http://schemas.microsoft.com/office/powerpoint/2010/main" val="42886945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LO: To be able to compare numbers less than 1</a:t>
            </a:r>
            <a:br>
              <a:rPr lang="en-GB" dirty="0"/>
            </a:br>
            <a:endParaRPr lang="en-GB" dirty="0"/>
          </a:p>
        </p:txBody>
      </p:sp>
      <p:graphicFrame>
        <p:nvGraphicFramePr>
          <p:cNvPr id="4" name="Content Placeholder 3"/>
          <p:cNvGraphicFramePr>
            <a:graphicFrameLocks noGrp="1"/>
          </p:cNvGraphicFramePr>
          <p:nvPr>
            <p:ph idx="1"/>
            <p:extLst/>
          </p:nvPr>
        </p:nvGraphicFramePr>
        <p:xfrm>
          <a:off x="1219200" y="1324927"/>
          <a:ext cx="9143999" cy="4972671"/>
        </p:xfrm>
        <a:graphic>
          <a:graphicData uri="http://schemas.openxmlformats.org/drawingml/2006/table">
            <a:tbl>
              <a:tblPr firstRow="1" firstCol="1" bandRow="1"/>
              <a:tblGrid>
                <a:gridCol w="7214198">
                  <a:extLst>
                    <a:ext uri="{9D8B030D-6E8A-4147-A177-3AD203B41FA5}">
                      <a16:colId xmlns:a16="http://schemas.microsoft.com/office/drawing/2014/main" val="3051692300"/>
                    </a:ext>
                  </a:extLst>
                </a:gridCol>
                <a:gridCol w="1929801">
                  <a:extLst>
                    <a:ext uri="{9D8B030D-6E8A-4147-A177-3AD203B41FA5}">
                      <a16:colId xmlns:a16="http://schemas.microsoft.com/office/drawing/2014/main" val="3557760102"/>
                    </a:ext>
                  </a:extLst>
                </a:gridCol>
              </a:tblGrid>
              <a:tr h="1131809">
                <a:tc>
                  <a:txBody>
                    <a:bodyPr/>
                    <a:lstStyle/>
                    <a:p>
                      <a:pPr algn="ctr">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70356726"/>
                  </a:ext>
                </a:extLst>
              </a:tr>
              <a:tr h="754539">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Some of us will even: I can problem solve and reason when comparing numbers less than 1</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 </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21932516"/>
                  </a:ext>
                </a:extLst>
              </a:tr>
              <a:tr h="1131809">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Some of us will: I can order fractions by making the denominators the same or drawing bar models so I can compare them</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 </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02792451"/>
                  </a:ext>
                </a:extLst>
              </a:tr>
              <a:tr h="754539">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Most of us will: I can compare fractions by making the denominator the same so I can compare them.</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 </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6801290"/>
                  </a:ext>
                </a:extLst>
              </a:tr>
              <a:tr h="754539">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All of us will: I can draw bar models so I can compare fractions</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0313937"/>
                  </a:ext>
                </a:extLst>
              </a:tr>
            </a:tbl>
          </a:graphicData>
        </a:graphic>
      </p:graphicFrame>
    </p:spTree>
    <p:extLst>
      <p:ext uri="{BB962C8B-B14F-4D97-AF65-F5344CB8AC3E}">
        <p14:creationId xmlns:p14="http://schemas.microsoft.com/office/powerpoint/2010/main" val="36659267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LO: To be able to compare numbers less than 1</a:t>
            </a:r>
            <a:br>
              <a:rPr lang="en-GB" dirty="0"/>
            </a:br>
            <a:endParaRPr lang="en-GB" dirty="0"/>
          </a:p>
        </p:txBody>
      </p:sp>
      <p:pic>
        <p:nvPicPr>
          <p:cNvPr id="6" name="Content Placeholder 5"/>
          <p:cNvPicPr>
            <a:picLocks noGrp="1" noChangeAspect="1"/>
          </p:cNvPicPr>
          <p:nvPr>
            <p:ph sz="half" idx="1"/>
          </p:nvPr>
        </p:nvPicPr>
        <p:blipFill>
          <a:blip r:embed="rId2"/>
          <a:stretch>
            <a:fillRect/>
          </a:stretch>
        </p:blipFill>
        <p:spPr>
          <a:xfrm>
            <a:off x="533400" y="2316480"/>
            <a:ext cx="5181600" cy="3154680"/>
          </a:xfrm>
          <a:prstGeom prst="rect">
            <a:avLst/>
          </a:prstGeom>
        </p:spPr>
      </p:pic>
      <p:sp>
        <p:nvSpPr>
          <p:cNvPr id="5" name="Content Placeholder 4"/>
          <p:cNvSpPr>
            <a:spLocks noGrp="1"/>
          </p:cNvSpPr>
          <p:nvPr>
            <p:ph sz="half" idx="2"/>
          </p:nvPr>
        </p:nvSpPr>
        <p:spPr/>
        <p:txBody>
          <a:bodyPr/>
          <a:lstStyle/>
          <a:p>
            <a:r>
              <a:rPr lang="en-GB" dirty="0" smtClean="0"/>
              <a:t>TP:  How does a bar model help us to visualise fractions?</a:t>
            </a:r>
          </a:p>
          <a:p>
            <a:endParaRPr lang="en-GB" dirty="0"/>
          </a:p>
          <a:p>
            <a:r>
              <a:rPr lang="en-GB" dirty="0" smtClean="0"/>
              <a:t>TP: Should both of our bars be the same size?  Why?  What does it show us? </a:t>
            </a:r>
          </a:p>
          <a:p>
            <a:endParaRPr lang="en-GB" dirty="0"/>
          </a:p>
          <a:p>
            <a:r>
              <a:rPr lang="en-GB" dirty="0" smtClean="0"/>
              <a:t>TP:  Solve the problem</a:t>
            </a:r>
            <a:endParaRPr lang="en-GB" dirty="0"/>
          </a:p>
        </p:txBody>
      </p:sp>
    </p:spTree>
    <p:extLst>
      <p:ext uri="{BB962C8B-B14F-4D97-AF65-F5344CB8AC3E}">
        <p14:creationId xmlns:p14="http://schemas.microsoft.com/office/powerpoint/2010/main" val="23602907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LO: To be able to compare numbers less than 1</a:t>
            </a:r>
            <a:br>
              <a:rPr lang="en-GB" dirty="0"/>
            </a:br>
            <a:endParaRPr lang="en-GB" dirty="0"/>
          </a:p>
        </p:txBody>
      </p:sp>
      <p:pic>
        <p:nvPicPr>
          <p:cNvPr id="4" name="Content Placeholder 3"/>
          <p:cNvPicPr>
            <a:picLocks noGrp="1" noChangeAspect="1"/>
          </p:cNvPicPr>
          <p:nvPr>
            <p:ph idx="1"/>
          </p:nvPr>
        </p:nvPicPr>
        <p:blipFill>
          <a:blip r:embed="rId2"/>
          <a:stretch>
            <a:fillRect/>
          </a:stretch>
        </p:blipFill>
        <p:spPr>
          <a:xfrm>
            <a:off x="476513" y="1828800"/>
            <a:ext cx="10618207" cy="2459364"/>
          </a:xfrm>
          <a:prstGeom prst="rect">
            <a:avLst/>
          </a:prstGeom>
        </p:spPr>
      </p:pic>
    </p:spTree>
    <p:extLst>
      <p:ext uri="{BB962C8B-B14F-4D97-AF65-F5344CB8AC3E}">
        <p14:creationId xmlns:p14="http://schemas.microsoft.com/office/powerpoint/2010/main" val="16936222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LO: To be able to compare numbers less than 1</a:t>
            </a:r>
            <a:br>
              <a:rPr lang="en-GB" dirty="0"/>
            </a:br>
            <a:endParaRPr lang="en-GB" dirty="0"/>
          </a:p>
        </p:txBody>
      </p:sp>
      <p:pic>
        <p:nvPicPr>
          <p:cNvPr id="6" name="Content Placeholder 5"/>
          <p:cNvPicPr>
            <a:picLocks noGrp="1" noChangeAspect="1"/>
          </p:cNvPicPr>
          <p:nvPr>
            <p:ph sz="half" idx="1"/>
          </p:nvPr>
        </p:nvPicPr>
        <p:blipFill>
          <a:blip r:embed="rId2"/>
          <a:stretch>
            <a:fillRect/>
          </a:stretch>
        </p:blipFill>
        <p:spPr>
          <a:xfrm>
            <a:off x="548640" y="2209800"/>
            <a:ext cx="5303519" cy="3017519"/>
          </a:xfrm>
          <a:prstGeom prst="rect">
            <a:avLst/>
          </a:prstGeom>
        </p:spPr>
      </p:pic>
      <p:sp>
        <p:nvSpPr>
          <p:cNvPr id="5" name="Content Placeholder 4"/>
          <p:cNvSpPr>
            <a:spLocks noGrp="1"/>
          </p:cNvSpPr>
          <p:nvPr>
            <p:ph sz="half" idx="2"/>
          </p:nvPr>
        </p:nvSpPr>
        <p:spPr/>
        <p:txBody>
          <a:bodyPr/>
          <a:lstStyle/>
          <a:p>
            <a:r>
              <a:rPr lang="en-GB" dirty="0"/>
              <a:t>TP:  How does a bar model help us to visualise fractions?</a:t>
            </a:r>
          </a:p>
          <a:p>
            <a:endParaRPr lang="en-GB" dirty="0"/>
          </a:p>
          <a:p>
            <a:r>
              <a:rPr lang="en-GB" dirty="0"/>
              <a:t>TP: Should both of our bars be the same size?  Why?  What does it show us? </a:t>
            </a:r>
          </a:p>
          <a:p>
            <a:endParaRPr lang="en-GB" dirty="0"/>
          </a:p>
          <a:p>
            <a:r>
              <a:rPr lang="en-GB" dirty="0"/>
              <a:t>TP:  Solve the problem</a:t>
            </a:r>
          </a:p>
          <a:p>
            <a:endParaRPr lang="en-GB" dirty="0"/>
          </a:p>
        </p:txBody>
      </p:sp>
    </p:spTree>
    <p:extLst>
      <p:ext uri="{BB962C8B-B14F-4D97-AF65-F5344CB8AC3E}">
        <p14:creationId xmlns:p14="http://schemas.microsoft.com/office/powerpoint/2010/main" val="29590798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LO: To be able to compare numbers less than 1</a:t>
            </a:r>
            <a:br>
              <a:rPr lang="en-GB" dirty="0"/>
            </a:br>
            <a:endParaRPr lang="en-GB" dirty="0"/>
          </a:p>
        </p:txBody>
      </p:sp>
      <p:pic>
        <p:nvPicPr>
          <p:cNvPr id="4" name="Content Placeholder 3"/>
          <p:cNvPicPr>
            <a:picLocks noGrp="1" noChangeAspect="1"/>
          </p:cNvPicPr>
          <p:nvPr>
            <p:ph idx="1"/>
          </p:nvPr>
        </p:nvPicPr>
        <p:blipFill>
          <a:blip r:embed="rId2"/>
          <a:stretch>
            <a:fillRect/>
          </a:stretch>
        </p:blipFill>
        <p:spPr>
          <a:xfrm>
            <a:off x="847814" y="2651760"/>
            <a:ext cx="9789705" cy="2517353"/>
          </a:xfrm>
          <a:prstGeom prst="rect">
            <a:avLst/>
          </a:prstGeom>
        </p:spPr>
      </p:pic>
    </p:spTree>
    <p:extLst>
      <p:ext uri="{BB962C8B-B14F-4D97-AF65-F5344CB8AC3E}">
        <p14:creationId xmlns:p14="http://schemas.microsoft.com/office/powerpoint/2010/main" val="30430377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LO: To be able to compare numbers less than 1</a:t>
            </a:r>
            <a:br>
              <a:rPr lang="en-GB" dirty="0"/>
            </a:br>
            <a:endParaRPr lang="en-GB" dirty="0"/>
          </a:p>
        </p:txBody>
      </p:sp>
      <p:graphicFrame>
        <p:nvGraphicFramePr>
          <p:cNvPr id="6" name="Content Placeholder 5"/>
          <p:cNvGraphicFramePr>
            <a:graphicFrameLocks noGrp="1"/>
          </p:cNvGraphicFramePr>
          <p:nvPr>
            <p:ph sz="half" idx="1"/>
            <p:extLst/>
          </p:nvPr>
        </p:nvGraphicFramePr>
        <p:xfrm>
          <a:off x="213360" y="1825625"/>
          <a:ext cx="5806440" cy="2103120"/>
        </p:xfrm>
        <a:graphic>
          <a:graphicData uri="http://schemas.openxmlformats.org/drawingml/2006/table">
            <a:tbl>
              <a:tblPr firstRow="1" bandRow="1">
                <a:tableStyleId>{5C22544A-7EE6-4342-B048-85BDC9FD1C3A}</a:tableStyleId>
              </a:tblPr>
              <a:tblGrid>
                <a:gridCol w="1161288">
                  <a:extLst>
                    <a:ext uri="{9D8B030D-6E8A-4147-A177-3AD203B41FA5}">
                      <a16:colId xmlns:a16="http://schemas.microsoft.com/office/drawing/2014/main" val="2217474134"/>
                    </a:ext>
                  </a:extLst>
                </a:gridCol>
                <a:gridCol w="1161288">
                  <a:extLst>
                    <a:ext uri="{9D8B030D-6E8A-4147-A177-3AD203B41FA5}">
                      <a16:colId xmlns:a16="http://schemas.microsoft.com/office/drawing/2014/main" val="2366312594"/>
                    </a:ext>
                  </a:extLst>
                </a:gridCol>
                <a:gridCol w="1161288">
                  <a:extLst>
                    <a:ext uri="{9D8B030D-6E8A-4147-A177-3AD203B41FA5}">
                      <a16:colId xmlns:a16="http://schemas.microsoft.com/office/drawing/2014/main" val="2915208042"/>
                    </a:ext>
                  </a:extLst>
                </a:gridCol>
                <a:gridCol w="1161288">
                  <a:extLst>
                    <a:ext uri="{9D8B030D-6E8A-4147-A177-3AD203B41FA5}">
                      <a16:colId xmlns:a16="http://schemas.microsoft.com/office/drawing/2014/main" val="1927711093"/>
                    </a:ext>
                  </a:extLst>
                </a:gridCol>
                <a:gridCol w="1161288">
                  <a:extLst>
                    <a:ext uri="{9D8B030D-6E8A-4147-A177-3AD203B41FA5}">
                      <a16:colId xmlns:a16="http://schemas.microsoft.com/office/drawing/2014/main" val="687860986"/>
                    </a:ext>
                  </a:extLst>
                </a:gridCol>
              </a:tblGrid>
              <a:tr h="370840">
                <a:tc>
                  <a:txBody>
                    <a:bodyPr/>
                    <a:lstStyle/>
                    <a:p>
                      <a:pPr algn="ctr"/>
                      <a:r>
                        <a:rPr lang="en-GB" dirty="0" smtClean="0"/>
                        <a:t>Type of Bool</a:t>
                      </a:r>
                      <a:endParaRPr lang="en-GB" dirty="0"/>
                    </a:p>
                  </a:txBody>
                  <a:tcPr/>
                </a:tc>
                <a:tc>
                  <a:txBody>
                    <a:bodyPr/>
                    <a:lstStyle/>
                    <a:p>
                      <a:pPr algn="ctr"/>
                      <a:r>
                        <a:rPr lang="en-GB" dirty="0" smtClean="0"/>
                        <a:t>Science Fiction</a:t>
                      </a:r>
                      <a:endParaRPr lang="en-GB" dirty="0"/>
                    </a:p>
                  </a:txBody>
                  <a:tcPr/>
                </a:tc>
                <a:tc>
                  <a:txBody>
                    <a:bodyPr/>
                    <a:lstStyle/>
                    <a:p>
                      <a:pPr algn="ctr"/>
                      <a:r>
                        <a:rPr lang="en-GB" dirty="0" smtClean="0"/>
                        <a:t>Non-Fiction</a:t>
                      </a:r>
                      <a:endParaRPr lang="en-GB" dirty="0"/>
                    </a:p>
                  </a:txBody>
                  <a:tcPr/>
                </a:tc>
                <a:tc>
                  <a:txBody>
                    <a:bodyPr/>
                    <a:lstStyle/>
                    <a:p>
                      <a:pPr algn="ctr"/>
                      <a:r>
                        <a:rPr lang="en-GB" dirty="0" smtClean="0"/>
                        <a:t>Mystery Fiction</a:t>
                      </a:r>
                      <a:endParaRPr lang="en-GB" dirty="0"/>
                    </a:p>
                  </a:txBody>
                  <a:tcPr/>
                </a:tc>
                <a:tc>
                  <a:txBody>
                    <a:bodyPr/>
                    <a:lstStyle/>
                    <a:p>
                      <a:pPr algn="ctr"/>
                      <a:r>
                        <a:rPr lang="en-GB" dirty="0" smtClean="0"/>
                        <a:t>Comic</a:t>
                      </a:r>
                      <a:endParaRPr lang="en-GB" dirty="0"/>
                    </a:p>
                  </a:txBody>
                  <a:tcPr/>
                </a:tc>
                <a:extLst>
                  <a:ext uri="{0D108BD9-81ED-4DB2-BD59-A6C34878D82A}">
                    <a16:rowId xmlns:a16="http://schemas.microsoft.com/office/drawing/2014/main" val="1309969369"/>
                  </a:ext>
                </a:extLst>
              </a:tr>
              <a:tr h="370840">
                <a:tc>
                  <a:txBody>
                    <a:bodyPr/>
                    <a:lstStyle/>
                    <a:p>
                      <a:pPr algn="ctr"/>
                      <a:r>
                        <a:rPr lang="en-GB" dirty="0" smtClean="0"/>
                        <a:t>Fraction of children who liked this type</a:t>
                      </a:r>
                      <a:endParaRPr lang="en-GB" dirty="0"/>
                    </a:p>
                  </a:txBody>
                  <a:tcPr/>
                </a:tc>
                <a:tc>
                  <a:txBody>
                    <a:bodyPr/>
                    <a:lstStyle/>
                    <a:p>
                      <a:pPr algn="ctr"/>
                      <a:endParaRPr lang="en-GB" dirty="0" smtClean="0"/>
                    </a:p>
                    <a:p>
                      <a:pPr algn="ctr"/>
                      <a:r>
                        <a:rPr lang="en-GB" u="sng" dirty="0" smtClean="0"/>
                        <a:t>5</a:t>
                      </a:r>
                    </a:p>
                    <a:p>
                      <a:pPr algn="ctr"/>
                      <a:r>
                        <a:rPr lang="en-GB" dirty="0" smtClean="0"/>
                        <a:t>8</a:t>
                      </a:r>
                      <a:endParaRPr lang="en-GB" dirty="0"/>
                    </a:p>
                  </a:txBody>
                  <a:tcPr/>
                </a:tc>
                <a:tc>
                  <a:txBody>
                    <a:bodyPr/>
                    <a:lstStyle/>
                    <a:p>
                      <a:pPr algn="ctr"/>
                      <a:endParaRPr lang="en-GB" dirty="0" smtClean="0"/>
                    </a:p>
                    <a:p>
                      <a:pPr algn="ctr"/>
                      <a:r>
                        <a:rPr lang="en-GB" u="sng" dirty="0" smtClean="0"/>
                        <a:t>3</a:t>
                      </a:r>
                    </a:p>
                    <a:p>
                      <a:pPr algn="ctr"/>
                      <a:r>
                        <a:rPr lang="en-GB" dirty="0" smtClean="0"/>
                        <a:t>5</a:t>
                      </a:r>
                      <a:endParaRPr lang="en-GB" dirty="0"/>
                    </a:p>
                  </a:txBody>
                  <a:tcPr/>
                </a:tc>
                <a:tc>
                  <a:txBody>
                    <a:bodyPr/>
                    <a:lstStyle/>
                    <a:p>
                      <a:pPr algn="ctr"/>
                      <a:endParaRPr lang="en-GB" dirty="0" smtClean="0"/>
                    </a:p>
                    <a:p>
                      <a:pPr algn="ctr"/>
                      <a:r>
                        <a:rPr lang="en-GB" u="sng" dirty="0" smtClean="0"/>
                        <a:t>3</a:t>
                      </a:r>
                    </a:p>
                    <a:p>
                      <a:pPr algn="ctr"/>
                      <a:r>
                        <a:rPr lang="en-GB" dirty="0" smtClean="0"/>
                        <a:t>8</a:t>
                      </a:r>
                      <a:endParaRPr lang="en-GB" dirty="0"/>
                    </a:p>
                  </a:txBody>
                  <a:tcPr/>
                </a:tc>
                <a:tc>
                  <a:txBody>
                    <a:bodyPr/>
                    <a:lstStyle/>
                    <a:p>
                      <a:pPr algn="ctr"/>
                      <a:endParaRPr lang="en-GB" smtClean="0"/>
                    </a:p>
                    <a:p>
                      <a:pPr algn="ctr"/>
                      <a:r>
                        <a:rPr lang="en-GB" u="sng" smtClean="0"/>
                        <a:t>3</a:t>
                      </a:r>
                    </a:p>
                    <a:p>
                      <a:pPr algn="ctr"/>
                      <a:r>
                        <a:rPr lang="en-GB" smtClean="0"/>
                        <a:t>4</a:t>
                      </a:r>
                      <a:endParaRPr lang="en-GB" dirty="0"/>
                    </a:p>
                  </a:txBody>
                  <a:tcPr/>
                </a:tc>
                <a:extLst>
                  <a:ext uri="{0D108BD9-81ED-4DB2-BD59-A6C34878D82A}">
                    <a16:rowId xmlns:a16="http://schemas.microsoft.com/office/drawing/2014/main" val="2899150168"/>
                  </a:ext>
                </a:extLst>
              </a:tr>
            </a:tbl>
          </a:graphicData>
        </a:graphic>
      </p:graphicFrame>
      <p:sp>
        <p:nvSpPr>
          <p:cNvPr id="5" name="Content Placeholder 4"/>
          <p:cNvSpPr>
            <a:spLocks noGrp="1"/>
          </p:cNvSpPr>
          <p:nvPr>
            <p:ph sz="half" idx="2"/>
          </p:nvPr>
        </p:nvSpPr>
        <p:spPr/>
        <p:txBody>
          <a:bodyPr>
            <a:normAutofit fontScale="85000" lnSpcReduction="20000"/>
          </a:bodyPr>
          <a:lstStyle/>
          <a:p>
            <a:r>
              <a:rPr lang="en-GB" dirty="0" smtClean="0"/>
              <a:t>TP:  Do more children like Science Fiction or mystery books?  How did you work this out?</a:t>
            </a:r>
          </a:p>
          <a:p>
            <a:endParaRPr lang="en-GB" dirty="0"/>
          </a:p>
          <a:p>
            <a:r>
              <a:rPr lang="en-GB" dirty="0" smtClean="0"/>
              <a:t>Q:  Do more children like Science Fiction or Comic books?</a:t>
            </a:r>
          </a:p>
          <a:p>
            <a:r>
              <a:rPr lang="en-GB" dirty="0" smtClean="0"/>
              <a:t>TP:  What is the problem?</a:t>
            </a:r>
          </a:p>
          <a:p>
            <a:r>
              <a:rPr lang="en-GB" dirty="0" smtClean="0"/>
              <a:t>TP:  How are we going to work it out?</a:t>
            </a:r>
          </a:p>
          <a:p>
            <a:r>
              <a:rPr lang="en-GB" dirty="0" smtClean="0"/>
              <a:t>TP:  What knowledge can we use other than drawing diagrams that will help us compare the fractions?</a:t>
            </a:r>
          </a:p>
          <a:p>
            <a:r>
              <a:rPr lang="en-GB" dirty="0" smtClean="0"/>
              <a:t>TP:  Solve it.</a:t>
            </a:r>
            <a:endParaRPr lang="en-GB" dirty="0"/>
          </a:p>
        </p:txBody>
      </p:sp>
    </p:spTree>
    <p:extLst>
      <p:ext uri="{BB962C8B-B14F-4D97-AF65-F5344CB8AC3E}">
        <p14:creationId xmlns:p14="http://schemas.microsoft.com/office/powerpoint/2010/main" val="31157266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LO: To be able to compare numbers less than 1</a:t>
            </a:r>
            <a:br>
              <a:rPr lang="en-GB" dirty="0"/>
            </a:br>
            <a:endParaRPr lang="en-GB" dirty="0"/>
          </a:p>
        </p:txBody>
      </p:sp>
      <p:graphicFrame>
        <p:nvGraphicFramePr>
          <p:cNvPr id="6" name="Content Placeholder 5"/>
          <p:cNvGraphicFramePr>
            <a:graphicFrameLocks noGrp="1"/>
          </p:cNvGraphicFramePr>
          <p:nvPr>
            <p:ph sz="half" idx="1"/>
            <p:extLst/>
          </p:nvPr>
        </p:nvGraphicFramePr>
        <p:xfrm>
          <a:off x="213360" y="1825625"/>
          <a:ext cx="5806440" cy="2103120"/>
        </p:xfrm>
        <a:graphic>
          <a:graphicData uri="http://schemas.openxmlformats.org/drawingml/2006/table">
            <a:tbl>
              <a:tblPr firstRow="1" bandRow="1">
                <a:tableStyleId>{5C22544A-7EE6-4342-B048-85BDC9FD1C3A}</a:tableStyleId>
              </a:tblPr>
              <a:tblGrid>
                <a:gridCol w="1161288">
                  <a:extLst>
                    <a:ext uri="{9D8B030D-6E8A-4147-A177-3AD203B41FA5}">
                      <a16:colId xmlns:a16="http://schemas.microsoft.com/office/drawing/2014/main" val="2217474134"/>
                    </a:ext>
                  </a:extLst>
                </a:gridCol>
                <a:gridCol w="1161288">
                  <a:extLst>
                    <a:ext uri="{9D8B030D-6E8A-4147-A177-3AD203B41FA5}">
                      <a16:colId xmlns:a16="http://schemas.microsoft.com/office/drawing/2014/main" val="2366312594"/>
                    </a:ext>
                  </a:extLst>
                </a:gridCol>
                <a:gridCol w="1161288">
                  <a:extLst>
                    <a:ext uri="{9D8B030D-6E8A-4147-A177-3AD203B41FA5}">
                      <a16:colId xmlns:a16="http://schemas.microsoft.com/office/drawing/2014/main" val="2915208042"/>
                    </a:ext>
                  </a:extLst>
                </a:gridCol>
                <a:gridCol w="1161288">
                  <a:extLst>
                    <a:ext uri="{9D8B030D-6E8A-4147-A177-3AD203B41FA5}">
                      <a16:colId xmlns:a16="http://schemas.microsoft.com/office/drawing/2014/main" val="1927711093"/>
                    </a:ext>
                  </a:extLst>
                </a:gridCol>
                <a:gridCol w="1161288">
                  <a:extLst>
                    <a:ext uri="{9D8B030D-6E8A-4147-A177-3AD203B41FA5}">
                      <a16:colId xmlns:a16="http://schemas.microsoft.com/office/drawing/2014/main" val="687860986"/>
                    </a:ext>
                  </a:extLst>
                </a:gridCol>
              </a:tblGrid>
              <a:tr h="370840">
                <a:tc>
                  <a:txBody>
                    <a:bodyPr/>
                    <a:lstStyle/>
                    <a:p>
                      <a:pPr algn="ctr"/>
                      <a:r>
                        <a:rPr lang="en-GB" dirty="0" smtClean="0"/>
                        <a:t>Type of Bool</a:t>
                      </a:r>
                      <a:endParaRPr lang="en-GB" dirty="0"/>
                    </a:p>
                  </a:txBody>
                  <a:tcPr/>
                </a:tc>
                <a:tc>
                  <a:txBody>
                    <a:bodyPr/>
                    <a:lstStyle/>
                    <a:p>
                      <a:pPr algn="ctr"/>
                      <a:r>
                        <a:rPr lang="en-GB" dirty="0" smtClean="0"/>
                        <a:t>Science Fiction</a:t>
                      </a:r>
                      <a:endParaRPr lang="en-GB" dirty="0"/>
                    </a:p>
                  </a:txBody>
                  <a:tcPr/>
                </a:tc>
                <a:tc>
                  <a:txBody>
                    <a:bodyPr/>
                    <a:lstStyle/>
                    <a:p>
                      <a:pPr algn="ctr"/>
                      <a:r>
                        <a:rPr lang="en-GB" dirty="0" smtClean="0"/>
                        <a:t>Non-Fiction</a:t>
                      </a:r>
                      <a:endParaRPr lang="en-GB" dirty="0"/>
                    </a:p>
                  </a:txBody>
                  <a:tcPr/>
                </a:tc>
                <a:tc>
                  <a:txBody>
                    <a:bodyPr/>
                    <a:lstStyle/>
                    <a:p>
                      <a:pPr algn="ctr"/>
                      <a:r>
                        <a:rPr lang="en-GB" dirty="0" smtClean="0"/>
                        <a:t>Mystery Fiction</a:t>
                      </a:r>
                      <a:endParaRPr lang="en-GB" dirty="0"/>
                    </a:p>
                  </a:txBody>
                  <a:tcPr/>
                </a:tc>
                <a:tc>
                  <a:txBody>
                    <a:bodyPr/>
                    <a:lstStyle/>
                    <a:p>
                      <a:pPr algn="ctr"/>
                      <a:r>
                        <a:rPr lang="en-GB" dirty="0" smtClean="0"/>
                        <a:t>Comic</a:t>
                      </a:r>
                      <a:endParaRPr lang="en-GB" dirty="0"/>
                    </a:p>
                  </a:txBody>
                  <a:tcPr/>
                </a:tc>
                <a:extLst>
                  <a:ext uri="{0D108BD9-81ED-4DB2-BD59-A6C34878D82A}">
                    <a16:rowId xmlns:a16="http://schemas.microsoft.com/office/drawing/2014/main" val="1309969369"/>
                  </a:ext>
                </a:extLst>
              </a:tr>
              <a:tr h="370840">
                <a:tc>
                  <a:txBody>
                    <a:bodyPr/>
                    <a:lstStyle/>
                    <a:p>
                      <a:pPr algn="ctr"/>
                      <a:r>
                        <a:rPr lang="en-GB" dirty="0" smtClean="0"/>
                        <a:t>Fraction of children who liked this type</a:t>
                      </a:r>
                      <a:endParaRPr lang="en-GB" dirty="0"/>
                    </a:p>
                  </a:txBody>
                  <a:tcPr/>
                </a:tc>
                <a:tc>
                  <a:txBody>
                    <a:bodyPr/>
                    <a:lstStyle/>
                    <a:p>
                      <a:pPr algn="ctr"/>
                      <a:endParaRPr lang="en-GB" dirty="0" smtClean="0"/>
                    </a:p>
                    <a:p>
                      <a:pPr algn="ctr"/>
                      <a:r>
                        <a:rPr lang="en-GB" u="sng" dirty="0" smtClean="0"/>
                        <a:t>5</a:t>
                      </a:r>
                    </a:p>
                    <a:p>
                      <a:pPr algn="ctr"/>
                      <a:r>
                        <a:rPr lang="en-GB" dirty="0" smtClean="0"/>
                        <a:t>8</a:t>
                      </a:r>
                      <a:endParaRPr lang="en-GB" dirty="0"/>
                    </a:p>
                  </a:txBody>
                  <a:tcPr/>
                </a:tc>
                <a:tc>
                  <a:txBody>
                    <a:bodyPr/>
                    <a:lstStyle/>
                    <a:p>
                      <a:pPr algn="ctr"/>
                      <a:endParaRPr lang="en-GB" dirty="0" smtClean="0"/>
                    </a:p>
                    <a:p>
                      <a:pPr algn="ctr"/>
                      <a:r>
                        <a:rPr lang="en-GB" u="sng" dirty="0" smtClean="0"/>
                        <a:t>3</a:t>
                      </a:r>
                    </a:p>
                    <a:p>
                      <a:pPr algn="ctr"/>
                      <a:r>
                        <a:rPr lang="en-GB" dirty="0" smtClean="0"/>
                        <a:t>5</a:t>
                      </a:r>
                      <a:endParaRPr lang="en-GB" dirty="0"/>
                    </a:p>
                  </a:txBody>
                  <a:tcPr/>
                </a:tc>
                <a:tc>
                  <a:txBody>
                    <a:bodyPr/>
                    <a:lstStyle/>
                    <a:p>
                      <a:pPr algn="ctr"/>
                      <a:endParaRPr lang="en-GB" dirty="0" smtClean="0"/>
                    </a:p>
                    <a:p>
                      <a:pPr algn="ctr"/>
                      <a:r>
                        <a:rPr lang="en-GB" u="sng" dirty="0" smtClean="0"/>
                        <a:t>3</a:t>
                      </a:r>
                    </a:p>
                    <a:p>
                      <a:pPr algn="ctr"/>
                      <a:r>
                        <a:rPr lang="en-GB" dirty="0" smtClean="0"/>
                        <a:t>8</a:t>
                      </a:r>
                      <a:endParaRPr lang="en-GB" dirty="0"/>
                    </a:p>
                  </a:txBody>
                  <a:tcPr/>
                </a:tc>
                <a:tc>
                  <a:txBody>
                    <a:bodyPr/>
                    <a:lstStyle/>
                    <a:p>
                      <a:pPr algn="ctr"/>
                      <a:endParaRPr lang="en-GB" smtClean="0"/>
                    </a:p>
                    <a:p>
                      <a:pPr algn="ctr"/>
                      <a:r>
                        <a:rPr lang="en-GB" u="sng" smtClean="0"/>
                        <a:t>3</a:t>
                      </a:r>
                    </a:p>
                    <a:p>
                      <a:pPr algn="ctr"/>
                      <a:r>
                        <a:rPr lang="en-GB" smtClean="0"/>
                        <a:t>4</a:t>
                      </a:r>
                      <a:endParaRPr lang="en-GB" dirty="0"/>
                    </a:p>
                  </a:txBody>
                  <a:tcPr/>
                </a:tc>
                <a:extLst>
                  <a:ext uri="{0D108BD9-81ED-4DB2-BD59-A6C34878D82A}">
                    <a16:rowId xmlns:a16="http://schemas.microsoft.com/office/drawing/2014/main" val="2899150168"/>
                  </a:ext>
                </a:extLst>
              </a:tr>
            </a:tbl>
          </a:graphicData>
        </a:graphic>
      </p:graphicFrame>
      <p:sp>
        <p:nvSpPr>
          <p:cNvPr id="5" name="Content Placeholder 4"/>
          <p:cNvSpPr>
            <a:spLocks noGrp="1"/>
          </p:cNvSpPr>
          <p:nvPr>
            <p:ph sz="half" idx="2"/>
          </p:nvPr>
        </p:nvSpPr>
        <p:spPr/>
        <p:txBody>
          <a:bodyPr>
            <a:normAutofit/>
          </a:bodyPr>
          <a:lstStyle/>
          <a:p>
            <a:r>
              <a:rPr lang="en-GB" dirty="0" smtClean="0"/>
              <a:t>Q: Do more children like non-fiction or mystery fiction?</a:t>
            </a:r>
          </a:p>
          <a:p>
            <a:endParaRPr lang="en-GB" dirty="0"/>
          </a:p>
          <a:p>
            <a:r>
              <a:rPr lang="en-GB" dirty="0" smtClean="0"/>
              <a:t>TP:  What is the problem?  Any suggestions on what we need to do?</a:t>
            </a:r>
            <a:endParaRPr lang="en-GB" dirty="0"/>
          </a:p>
        </p:txBody>
      </p:sp>
    </p:spTree>
    <p:extLst>
      <p:ext uri="{BB962C8B-B14F-4D97-AF65-F5344CB8AC3E}">
        <p14:creationId xmlns:p14="http://schemas.microsoft.com/office/powerpoint/2010/main" val="4153380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LO: To be able to compare numbers less than 1</a:t>
            </a:r>
            <a:br>
              <a:rPr lang="en-GB" dirty="0"/>
            </a:br>
            <a:endParaRPr lang="en-GB" dirty="0"/>
          </a:p>
        </p:txBody>
      </p:sp>
      <p:graphicFrame>
        <p:nvGraphicFramePr>
          <p:cNvPr id="6" name="Content Placeholder 5"/>
          <p:cNvGraphicFramePr>
            <a:graphicFrameLocks noGrp="1"/>
          </p:cNvGraphicFramePr>
          <p:nvPr>
            <p:ph sz="half" idx="1"/>
            <p:extLst/>
          </p:nvPr>
        </p:nvGraphicFramePr>
        <p:xfrm>
          <a:off x="213360" y="1825625"/>
          <a:ext cx="5806440" cy="2103120"/>
        </p:xfrm>
        <a:graphic>
          <a:graphicData uri="http://schemas.openxmlformats.org/drawingml/2006/table">
            <a:tbl>
              <a:tblPr firstRow="1" bandRow="1">
                <a:tableStyleId>{5C22544A-7EE6-4342-B048-85BDC9FD1C3A}</a:tableStyleId>
              </a:tblPr>
              <a:tblGrid>
                <a:gridCol w="1161288">
                  <a:extLst>
                    <a:ext uri="{9D8B030D-6E8A-4147-A177-3AD203B41FA5}">
                      <a16:colId xmlns:a16="http://schemas.microsoft.com/office/drawing/2014/main" val="2217474134"/>
                    </a:ext>
                  </a:extLst>
                </a:gridCol>
                <a:gridCol w="1161288">
                  <a:extLst>
                    <a:ext uri="{9D8B030D-6E8A-4147-A177-3AD203B41FA5}">
                      <a16:colId xmlns:a16="http://schemas.microsoft.com/office/drawing/2014/main" val="2366312594"/>
                    </a:ext>
                  </a:extLst>
                </a:gridCol>
                <a:gridCol w="1161288">
                  <a:extLst>
                    <a:ext uri="{9D8B030D-6E8A-4147-A177-3AD203B41FA5}">
                      <a16:colId xmlns:a16="http://schemas.microsoft.com/office/drawing/2014/main" val="2915208042"/>
                    </a:ext>
                  </a:extLst>
                </a:gridCol>
                <a:gridCol w="1161288">
                  <a:extLst>
                    <a:ext uri="{9D8B030D-6E8A-4147-A177-3AD203B41FA5}">
                      <a16:colId xmlns:a16="http://schemas.microsoft.com/office/drawing/2014/main" val="1927711093"/>
                    </a:ext>
                  </a:extLst>
                </a:gridCol>
                <a:gridCol w="1161288">
                  <a:extLst>
                    <a:ext uri="{9D8B030D-6E8A-4147-A177-3AD203B41FA5}">
                      <a16:colId xmlns:a16="http://schemas.microsoft.com/office/drawing/2014/main" val="687860986"/>
                    </a:ext>
                  </a:extLst>
                </a:gridCol>
              </a:tblGrid>
              <a:tr h="370840">
                <a:tc>
                  <a:txBody>
                    <a:bodyPr/>
                    <a:lstStyle/>
                    <a:p>
                      <a:pPr algn="ctr"/>
                      <a:r>
                        <a:rPr lang="en-GB" dirty="0" smtClean="0"/>
                        <a:t>Type of Bool</a:t>
                      </a:r>
                      <a:endParaRPr lang="en-GB" dirty="0"/>
                    </a:p>
                  </a:txBody>
                  <a:tcPr/>
                </a:tc>
                <a:tc>
                  <a:txBody>
                    <a:bodyPr/>
                    <a:lstStyle/>
                    <a:p>
                      <a:pPr algn="ctr"/>
                      <a:r>
                        <a:rPr lang="en-GB" dirty="0" smtClean="0"/>
                        <a:t>Science Fiction</a:t>
                      </a:r>
                      <a:endParaRPr lang="en-GB" dirty="0"/>
                    </a:p>
                  </a:txBody>
                  <a:tcPr/>
                </a:tc>
                <a:tc>
                  <a:txBody>
                    <a:bodyPr/>
                    <a:lstStyle/>
                    <a:p>
                      <a:pPr algn="ctr"/>
                      <a:r>
                        <a:rPr lang="en-GB" dirty="0" smtClean="0"/>
                        <a:t>Non-Fiction</a:t>
                      </a:r>
                      <a:endParaRPr lang="en-GB" dirty="0"/>
                    </a:p>
                  </a:txBody>
                  <a:tcPr/>
                </a:tc>
                <a:tc>
                  <a:txBody>
                    <a:bodyPr/>
                    <a:lstStyle/>
                    <a:p>
                      <a:pPr algn="ctr"/>
                      <a:r>
                        <a:rPr lang="en-GB" dirty="0" smtClean="0"/>
                        <a:t>Mystery Fiction</a:t>
                      </a:r>
                      <a:endParaRPr lang="en-GB" dirty="0"/>
                    </a:p>
                  </a:txBody>
                  <a:tcPr/>
                </a:tc>
                <a:tc>
                  <a:txBody>
                    <a:bodyPr/>
                    <a:lstStyle/>
                    <a:p>
                      <a:pPr algn="ctr"/>
                      <a:r>
                        <a:rPr lang="en-GB" dirty="0" smtClean="0"/>
                        <a:t>Comic</a:t>
                      </a:r>
                      <a:endParaRPr lang="en-GB" dirty="0"/>
                    </a:p>
                  </a:txBody>
                  <a:tcPr/>
                </a:tc>
                <a:extLst>
                  <a:ext uri="{0D108BD9-81ED-4DB2-BD59-A6C34878D82A}">
                    <a16:rowId xmlns:a16="http://schemas.microsoft.com/office/drawing/2014/main" val="1309969369"/>
                  </a:ext>
                </a:extLst>
              </a:tr>
              <a:tr h="370840">
                <a:tc>
                  <a:txBody>
                    <a:bodyPr/>
                    <a:lstStyle/>
                    <a:p>
                      <a:pPr algn="ctr"/>
                      <a:r>
                        <a:rPr lang="en-GB" dirty="0" smtClean="0"/>
                        <a:t>Fraction of children who liked this type</a:t>
                      </a:r>
                      <a:endParaRPr lang="en-GB" dirty="0"/>
                    </a:p>
                  </a:txBody>
                  <a:tcPr/>
                </a:tc>
                <a:tc>
                  <a:txBody>
                    <a:bodyPr/>
                    <a:lstStyle/>
                    <a:p>
                      <a:pPr algn="ctr"/>
                      <a:endParaRPr lang="en-GB" dirty="0" smtClean="0"/>
                    </a:p>
                    <a:p>
                      <a:pPr algn="ctr"/>
                      <a:r>
                        <a:rPr lang="en-GB" u="sng" dirty="0" smtClean="0"/>
                        <a:t>5</a:t>
                      </a:r>
                    </a:p>
                    <a:p>
                      <a:pPr algn="ctr"/>
                      <a:r>
                        <a:rPr lang="en-GB" dirty="0" smtClean="0"/>
                        <a:t>8</a:t>
                      </a:r>
                      <a:endParaRPr lang="en-GB" dirty="0"/>
                    </a:p>
                  </a:txBody>
                  <a:tcPr/>
                </a:tc>
                <a:tc>
                  <a:txBody>
                    <a:bodyPr/>
                    <a:lstStyle/>
                    <a:p>
                      <a:pPr algn="ctr"/>
                      <a:endParaRPr lang="en-GB" dirty="0" smtClean="0"/>
                    </a:p>
                    <a:p>
                      <a:pPr algn="ctr"/>
                      <a:r>
                        <a:rPr lang="en-GB" u="sng" dirty="0" smtClean="0"/>
                        <a:t>3</a:t>
                      </a:r>
                    </a:p>
                    <a:p>
                      <a:pPr algn="ctr"/>
                      <a:r>
                        <a:rPr lang="en-GB" dirty="0" smtClean="0"/>
                        <a:t>5</a:t>
                      </a:r>
                      <a:endParaRPr lang="en-GB" dirty="0"/>
                    </a:p>
                  </a:txBody>
                  <a:tcPr/>
                </a:tc>
                <a:tc>
                  <a:txBody>
                    <a:bodyPr/>
                    <a:lstStyle/>
                    <a:p>
                      <a:pPr algn="ctr"/>
                      <a:endParaRPr lang="en-GB" dirty="0" smtClean="0"/>
                    </a:p>
                    <a:p>
                      <a:pPr algn="ctr"/>
                      <a:r>
                        <a:rPr lang="en-GB" u="sng" dirty="0" smtClean="0"/>
                        <a:t>3</a:t>
                      </a:r>
                    </a:p>
                    <a:p>
                      <a:pPr algn="ctr"/>
                      <a:r>
                        <a:rPr lang="en-GB" dirty="0" smtClean="0"/>
                        <a:t>8</a:t>
                      </a:r>
                      <a:endParaRPr lang="en-GB" dirty="0"/>
                    </a:p>
                  </a:txBody>
                  <a:tcPr/>
                </a:tc>
                <a:tc>
                  <a:txBody>
                    <a:bodyPr/>
                    <a:lstStyle/>
                    <a:p>
                      <a:pPr algn="ctr"/>
                      <a:endParaRPr lang="en-GB" smtClean="0"/>
                    </a:p>
                    <a:p>
                      <a:pPr algn="ctr"/>
                      <a:r>
                        <a:rPr lang="en-GB" u="sng" smtClean="0"/>
                        <a:t>3</a:t>
                      </a:r>
                    </a:p>
                    <a:p>
                      <a:pPr algn="ctr"/>
                      <a:r>
                        <a:rPr lang="en-GB" smtClean="0"/>
                        <a:t>4</a:t>
                      </a:r>
                      <a:endParaRPr lang="en-GB" dirty="0"/>
                    </a:p>
                  </a:txBody>
                  <a:tcPr/>
                </a:tc>
                <a:extLst>
                  <a:ext uri="{0D108BD9-81ED-4DB2-BD59-A6C34878D82A}">
                    <a16:rowId xmlns:a16="http://schemas.microsoft.com/office/drawing/2014/main" val="2899150168"/>
                  </a:ext>
                </a:extLst>
              </a:tr>
            </a:tbl>
          </a:graphicData>
        </a:graphic>
      </p:graphicFrame>
      <p:sp>
        <p:nvSpPr>
          <p:cNvPr id="5" name="Content Placeholder 4"/>
          <p:cNvSpPr>
            <a:spLocks noGrp="1"/>
          </p:cNvSpPr>
          <p:nvPr>
            <p:ph sz="half" idx="2"/>
          </p:nvPr>
        </p:nvSpPr>
        <p:spPr/>
        <p:txBody>
          <a:bodyPr>
            <a:normAutofit fontScale="92500" lnSpcReduction="10000"/>
          </a:bodyPr>
          <a:lstStyle/>
          <a:p>
            <a:r>
              <a:rPr lang="en-GB" dirty="0" smtClean="0"/>
              <a:t>Q: Do more children like non-fiction or mystery fiction?</a:t>
            </a:r>
          </a:p>
          <a:p>
            <a:endParaRPr lang="en-GB" dirty="0" smtClean="0"/>
          </a:p>
          <a:p>
            <a:r>
              <a:rPr lang="en-GB" dirty="0" smtClean="0"/>
              <a:t>3/5       3/8</a:t>
            </a:r>
          </a:p>
          <a:p>
            <a:endParaRPr lang="en-GB" dirty="0"/>
          </a:p>
          <a:p>
            <a:r>
              <a:rPr lang="en-GB" dirty="0" smtClean="0"/>
              <a:t>TP:  What can we use to help us compare these fractions?  When we use these, what do we need to remember to do?</a:t>
            </a:r>
          </a:p>
          <a:p>
            <a:r>
              <a:rPr lang="en-GB" dirty="0" smtClean="0"/>
              <a:t>TP:  Does anyone know another way?</a:t>
            </a:r>
            <a:endParaRPr lang="en-GB" dirty="0"/>
          </a:p>
        </p:txBody>
      </p:sp>
    </p:spTree>
    <p:extLst>
      <p:ext uri="{BB962C8B-B14F-4D97-AF65-F5344CB8AC3E}">
        <p14:creationId xmlns:p14="http://schemas.microsoft.com/office/powerpoint/2010/main" val="10347288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LO: To be able to compare numbers less than 1</a:t>
            </a:r>
            <a:br>
              <a:rPr lang="en-GB" dirty="0"/>
            </a:br>
            <a:endParaRPr lang="en-GB" dirty="0"/>
          </a:p>
        </p:txBody>
      </p:sp>
      <p:sp>
        <p:nvSpPr>
          <p:cNvPr id="3" name="Content Placeholder 2"/>
          <p:cNvSpPr>
            <a:spLocks noGrp="1"/>
          </p:cNvSpPr>
          <p:nvPr>
            <p:ph sz="half" idx="1"/>
          </p:nvPr>
        </p:nvSpPr>
        <p:spPr/>
        <p:txBody>
          <a:bodyPr>
            <a:normAutofit lnSpcReduction="10000"/>
          </a:bodyPr>
          <a:lstStyle/>
          <a:p>
            <a:r>
              <a:rPr lang="en-GB" sz="3200" dirty="0" smtClean="0"/>
              <a:t>2/6</a:t>
            </a:r>
          </a:p>
          <a:p>
            <a:r>
              <a:rPr lang="en-GB" sz="3200" dirty="0" smtClean="0"/>
              <a:t>2/3</a:t>
            </a:r>
          </a:p>
          <a:p>
            <a:r>
              <a:rPr lang="en-GB" sz="3200" dirty="0" smtClean="0"/>
              <a:t>5/12</a:t>
            </a:r>
          </a:p>
          <a:p>
            <a:r>
              <a:rPr lang="en-GB" sz="3200" dirty="0" smtClean="0"/>
              <a:t>5/6</a:t>
            </a:r>
          </a:p>
          <a:p>
            <a:r>
              <a:rPr lang="en-GB" sz="3200" dirty="0" smtClean="0"/>
              <a:t>3/6</a:t>
            </a:r>
          </a:p>
          <a:p>
            <a:r>
              <a:rPr lang="en-GB" sz="3200" dirty="0" smtClean="0"/>
              <a:t>1/6</a:t>
            </a:r>
            <a:endParaRPr lang="en-GB" sz="3200" dirty="0"/>
          </a:p>
        </p:txBody>
      </p:sp>
      <p:sp>
        <p:nvSpPr>
          <p:cNvPr id="4" name="Content Placeholder 3"/>
          <p:cNvSpPr>
            <a:spLocks noGrp="1"/>
          </p:cNvSpPr>
          <p:nvPr>
            <p:ph sz="half" idx="2"/>
          </p:nvPr>
        </p:nvSpPr>
        <p:spPr/>
        <p:txBody>
          <a:bodyPr>
            <a:normAutofit lnSpcReduction="10000"/>
          </a:bodyPr>
          <a:lstStyle/>
          <a:p>
            <a:r>
              <a:rPr lang="en-GB" dirty="0" smtClean="0"/>
              <a:t>Q:  Put these cards in order from smallest to biggest.</a:t>
            </a:r>
          </a:p>
          <a:p>
            <a:endParaRPr lang="en-GB" dirty="0"/>
          </a:p>
          <a:p>
            <a:r>
              <a:rPr lang="en-GB" dirty="0" smtClean="0"/>
              <a:t>TP:  Which ones can we order at first?</a:t>
            </a:r>
          </a:p>
          <a:p>
            <a:r>
              <a:rPr lang="en-GB" dirty="0" smtClean="0"/>
              <a:t>TP:  What is the problem with some of the fractions?</a:t>
            </a:r>
          </a:p>
          <a:p>
            <a:r>
              <a:rPr lang="en-GB" dirty="0" smtClean="0"/>
              <a:t>TP:  How can we solve this?</a:t>
            </a:r>
          </a:p>
          <a:p>
            <a:endParaRPr lang="en-GB" dirty="0"/>
          </a:p>
          <a:p>
            <a:r>
              <a:rPr lang="en-GB" dirty="0" smtClean="0"/>
              <a:t>TP:  Solve it.</a:t>
            </a:r>
            <a:endParaRPr lang="en-GB" dirty="0"/>
          </a:p>
        </p:txBody>
      </p:sp>
    </p:spTree>
    <p:extLst>
      <p:ext uri="{BB962C8B-B14F-4D97-AF65-F5344CB8AC3E}">
        <p14:creationId xmlns:p14="http://schemas.microsoft.com/office/powerpoint/2010/main" val="31928962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LO: To be able to compare numbers less than 1</a:t>
            </a:r>
            <a:br>
              <a:rPr lang="en-GB" dirty="0"/>
            </a:br>
            <a:endParaRPr lang="en-GB" dirty="0"/>
          </a:p>
        </p:txBody>
      </p:sp>
      <p:sp>
        <p:nvSpPr>
          <p:cNvPr id="4" name="Content Placeholder 3"/>
          <p:cNvSpPr>
            <a:spLocks noGrp="1"/>
          </p:cNvSpPr>
          <p:nvPr>
            <p:ph sz="half" idx="1"/>
          </p:nvPr>
        </p:nvSpPr>
        <p:spPr/>
        <p:txBody>
          <a:bodyPr/>
          <a:lstStyle/>
          <a:p>
            <a:r>
              <a:rPr lang="en-GB" dirty="0" smtClean="0"/>
              <a:t>5/9  &gt;  ?/18</a:t>
            </a:r>
          </a:p>
          <a:p>
            <a:endParaRPr lang="en-GB" dirty="0"/>
          </a:p>
          <a:p>
            <a:r>
              <a:rPr lang="en-GB" dirty="0" smtClean="0"/>
              <a:t>?/6 &lt; 12/18</a:t>
            </a:r>
            <a:endParaRPr lang="en-GB" dirty="0"/>
          </a:p>
        </p:txBody>
      </p:sp>
      <p:sp>
        <p:nvSpPr>
          <p:cNvPr id="5" name="Content Placeholder 4"/>
          <p:cNvSpPr>
            <a:spLocks noGrp="1"/>
          </p:cNvSpPr>
          <p:nvPr>
            <p:ph sz="half" idx="2"/>
          </p:nvPr>
        </p:nvSpPr>
        <p:spPr/>
        <p:txBody>
          <a:bodyPr/>
          <a:lstStyle/>
          <a:p>
            <a:r>
              <a:rPr lang="en-GB" dirty="0" smtClean="0"/>
              <a:t>George says, </a:t>
            </a:r>
          </a:p>
          <a:p>
            <a:r>
              <a:rPr lang="en-GB" dirty="0" smtClean="0"/>
              <a:t>“I think one of these has more solutions than the other.”  Do you agree?  Explain your answer.</a:t>
            </a:r>
          </a:p>
          <a:p>
            <a:endParaRPr lang="en-GB" dirty="0"/>
          </a:p>
          <a:p>
            <a:r>
              <a:rPr lang="en-GB" dirty="0" smtClean="0"/>
              <a:t>TP:  How would you solve it?</a:t>
            </a:r>
            <a:endParaRPr lang="en-GB" dirty="0"/>
          </a:p>
        </p:txBody>
      </p:sp>
    </p:spTree>
    <p:extLst>
      <p:ext uri="{BB962C8B-B14F-4D97-AF65-F5344CB8AC3E}">
        <p14:creationId xmlns:p14="http://schemas.microsoft.com/office/powerpoint/2010/main" val="7097087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LO: To be able to compare numbers less than 1</a:t>
            </a:r>
            <a:br>
              <a:rPr lang="en-GB" dirty="0"/>
            </a:br>
            <a:endParaRPr lang="en-GB" dirty="0"/>
          </a:p>
        </p:txBody>
      </p:sp>
      <p:graphicFrame>
        <p:nvGraphicFramePr>
          <p:cNvPr id="4" name="Content Placeholder 3"/>
          <p:cNvGraphicFramePr>
            <a:graphicFrameLocks noGrp="1"/>
          </p:cNvGraphicFramePr>
          <p:nvPr>
            <p:ph idx="1"/>
            <p:extLst/>
          </p:nvPr>
        </p:nvGraphicFramePr>
        <p:xfrm>
          <a:off x="838200" y="1825625"/>
          <a:ext cx="10515600" cy="4028440"/>
        </p:xfrm>
        <a:graphic>
          <a:graphicData uri="http://schemas.openxmlformats.org/drawingml/2006/table">
            <a:tbl>
              <a:tblPr firstRow="1" bandRow="1">
                <a:tableStyleId>{5C22544A-7EE6-4342-B048-85BDC9FD1C3A}</a:tableStyleId>
              </a:tblPr>
              <a:tblGrid>
                <a:gridCol w="3505200">
                  <a:extLst>
                    <a:ext uri="{9D8B030D-6E8A-4147-A177-3AD203B41FA5}">
                      <a16:colId xmlns:a16="http://schemas.microsoft.com/office/drawing/2014/main" val="2332620277"/>
                    </a:ext>
                  </a:extLst>
                </a:gridCol>
                <a:gridCol w="3505200">
                  <a:extLst>
                    <a:ext uri="{9D8B030D-6E8A-4147-A177-3AD203B41FA5}">
                      <a16:colId xmlns:a16="http://schemas.microsoft.com/office/drawing/2014/main" val="741898672"/>
                    </a:ext>
                  </a:extLst>
                </a:gridCol>
                <a:gridCol w="3505200">
                  <a:extLst>
                    <a:ext uri="{9D8B030D-6E8A-4147-A177-3AD203B41FA5}">
                      <a16:colId xmlns:a16="http://schemas.microsoft.com/office/drawing/2014/main" val="3994942711"/>
                    </a:ext>
                  </a:extLst>
                </a:gridCol>
              </a:tblGrid>
              <a:tr h="370840">
                <a:tc>
                  <a:txBody>
                    <a:bodyPr/>
                    <a:lstStyle/>
                    <a:p>
                      <a:pPr algn="ctr"/>
                      <a:r>
                        <a:rPr lang="en-GB" dirty="0" smtClean="0"/>
                        <a:t>Chilli 1</a:t>
                      </a:r>
                      <a:endParaRPr lang="en-GB" dirty="0"/>
                    </a:p>
                  </a:txBody>
                  <a:tcPr/>
                </a:tc>
                <a:tc>
                  <a:txBody>
                    <a:bodyPr/>
                    <a:lstStyle/>
                    <a:p>
                      <a:pPr algn="ctr"/>
                      <a:r>
                        <a:rPr lang="en-GB" dirty="0" smtClean="0"/>
                        <a:t>Chilli 2</a:t>
                      </a:r>
                      <a:endParaRPr lang="en-GB" dirty="0"/>
                    </a:p>
                  </a:txBody>
                  <a:tcPr/>
                </a:tc>
                <a:tc>
                  <a:txBody>
                    <a:bodyPr/>
                    <a:lstStyle/>
                    <a:p>
                      <a:pPr algn="ctr"/>
                      <a:r>
                        <a:rPr lang="en-GB" dirty="0" smtClean="0"/>
                        <a:t>Chilli 3</a:t>
                      </a:r>
                      <a:endParaRPr lang="en-GB" dirty="0"/>
                    </a:p>
                  </a:txBody>
                  <a:tcPr/>
                </a:tc>
                <a:extLst>
                  <a:ext uri="{0D108BD9-81ED-4DB2-BD59-A6C34878D82A}">
                    <a16:rowId xmlns:a16="http://schemas.microsoft.com/office/drawing/2014/main" val="4123839603"/>
                  </a:ext>
                </a:extLst>
              </a:tr>
              <a:tr h="370840">
                <a:tc>
                  <a:txBody>
                    <a:bodyPr/>
                    <a:lstStyle/>
                    <a:p>
                      <a:r>
                        <a:rPr lang="en-GB" sz="2400" dirty="0" smtClean="0"/>
                        <a:t>Draw bar models</a:t>
                      </a:r>
                      <a:r>
                        <a:rPr lang="en-GB" sz="2400" baseline="0" dirty="0" smtClean="0"/>
                        <a:t> to compare these fractions.</a:t>
                      </a:r>
                    </a:p>
                    <a:p>
                      <a:pPr marL="342900" indent="-342900">
                        <a:buFont typeface="+mj-lt"/>
                        <a:buAutoNum type="arabicPeriod"/>
                      </a:pPr>
                      <a:endParaRPr lang="en-GB" sz="2400" baseline="0" dirty="0" smtClean="0"/>
                    </a:p>
                    <a:p>
                      <a:pPr marL="342900" indent="-342900">
                        <a:buFont typeface="+mj-lt"/>
                        <a:buAutoNum type="arabicPeriod"/>
                      </a:pPr>
                      <a:r>
                        <a:rPr lang="en-GB" sz="2400" baseline="0" dirty="0" smtClean="0"/>
                        <a:t>½ and 1/8</a:t>
                      </a:r>
                    </a:p>
                    <a:p>
                      <a:pPr marL="342900" indent="-342900">
                        <a:buFont typeface="+mj-lt"/>
                        <a:buAutoNum type="arabicPeriod"/>
                      </a:pPr>
                      <a:r>
                        <a:rPr lang="en-GB" sz="2400" baseline="0" dirty="0" smtClean="0"/>
                        <a:t>½ and ¼</a:t>
                      </a:r>
                    </a:p>
                    <a:p>
                      <a:pPr marL="342900" indent="-342900">
                        <a:buFont typeface="+mj-lt"/>
                        <a:buAutoNum type="arabicPeriod"/>
                      </a:pPr>
                      <a:r>
                        <a:rPr lang="en-GB" sz="2400" baseline="0" dirty="0" smtClean="0"/>
                        <a:t>½ and 3/8</a:t>
                      </a:r>
                    </a:p>
                    <a:p>
                      <a:pPr marL="342900" indent="-342900">
                        <a:buFont typeface="+mj-lt"/>
                        <a:buAutoNum type="arabicPeriod"/>
                      </a:pPr>
                      <a:r>
                        <a:rPr lang="en-GB" sz="2400" baseline="0" dirty="0" smtClean="0"/>
                        <a:t>½ and 2/4</a:t>
                      </a:r>
                    </a:p>
                    <a:p>
                      <a:pPr marL="342900" indent="-342900">
                        <a:buFont typeface="+mj-lt"/>
                        <a:buAutoNum type="arabicPeriod"/>
                      </a:pPr>
                      <a:r>
                        <a:rPr lang="en-GB" sz="2400" baseline="0" dirty="0" smtClean="0"/>
                        <a:t>½ and 5/8 </a:t>
                      </a:r>
                    </a:p>
                    <a:p>
                      <a:pPr marL="342900" indent="-342900">
                        <a:buFont typeface="+mj-lt"/>
                        <a:buAutoNum type="arabicPeriod"/>
                      </a:pPr>
                      <a:r>
                        <a:rPr lang="en-GB" sz="2400" baseline="0" dirty="0" smtClean="0"/>
                        <a:t>½ and ¾</a:t>
                      </a:r>
                    </a:p>
                    <a:p>
                      <a:pPr marL="342900" indent="-342900">
                        <a:buFont typeface="+mj-lt"/>
                        <a:buAutoNum type="arabicPeriod"/>
                      </a:pPr>
                      <a:endParaRPr lang="en-GB" dirty="0"/>
                    </a:p>
                  </a:txBody>
                  <a:tcPr/>
                </a:tc>
                <a:tc>
                  <a:txBody>
                    <a:bodyPr/>
                    <a:lstStyle/>
                    <a:p>
                      <a:r>
                        <a:rPr lang="en-GB" sz="2400" dirty="0" smtClean="0"/>
                        <a:t>Make the denominators the same so you can compare them.</a:t>
                      </a:r>
                    </a:p>
                    <a:p>
                      <a:endParaRPr lang="en-GB" sz="2400" dirty="0" smtClean="0"/>
                    </a:p>
                    <a:p>
                      <a:pPr marL="457200" indent="-457200">
                        <a:buFont typeface="+mj-lt"/>
                        <a:buAutoNum type="arabicPeriod"/>
                      </a:pPr>
                      <a:r>
                        <a:rPr lang="en-GB" sz="2400" dirty="0" smtClean="0"/>
                        <a:t>¾ and 1/8</a:t>
                      </a:r>
                    </a:p>
                    <a:p>
                      <a:pPr marL="457200" indent="-457200">
                        <a:buFont typeface="+mj-lt"/>
                        <a:buAutoNum type="arabicPeriod"/>
                      </a:pPr>
                      <a:r>
                        <a:rPr lang="en-GB" sz="2400" dirty="0" smtClean="0"/>
                        <a:t>¾</a:t>
                      </a:r>
                      <a:r>
                        <a:rPr lang="en-GB" sz="2400" baseline="0" dirty="0" smtClean="0"/>
                        <a:t> and 2/8</a:t>
                      </a:r>
                    </a:p>
                    <a:p>
                      <a:pPr marL="457200" indent="-457200">
                        <a:buFont typeface="+mj-lt"/>
                        <a:buAutoNum type="arabicPeriod"/>
                      </a:pPr>
                      <a:r>
                        <a:rPr lang="en-GB" sz="2400" baseline="0" dirty="0" smtClean="0"/>
                        <a:t>¾ and 3/8</a:t>
                      </a:r>
                    </a:p>
                    <a:p>
                      <a:pPr marL="457200" indent="-457200">
                        <a:buFont typeface="+mj-lt"/>
                        <a:buAutoNum type="arabicPeriod"/>
                      </a:pPr>
                      <a:r>
                        <a:rPr lang="en-GB" sz="2400" baseline="0" dirty="0" smtClean="0"/>
                        <a:t>¾ and 4/8</a:t>
                      </a:r>
                    </a:p>
                    <a:p>
                      <a:pPr marL="457200" indent="-457200">
                        <a:buFont typeface="+mj-lt"/>
                        <a:buAutoNum type="arabicPeriod"/>
                      </a:pPr>
                      <a:r>
                        <a:rPr lang="en-GB" sz="2400" baseline="0" dirty="0" smtClean="0"/>
                        <a:t>¾ and 5/8</a:t>
                      </a:r>
                      <a:endParaRPr lang="en-GB" sz="2400" dirty="0"/>
                    </a:p>
                  </a:txBody>
                  <a:tcPr/>
                </a:tc>
                <a:tc>
                  <a:txBody>
                    <a:bodyPr/>
                    <a:lstStyle/>
                    <a:p>
                      <a:r>
                        <a:rPr lang="en-GB" sz="2400" dirty="0" smtClean="0"/>
                        <a:t>Put</a:t>
                      </a:r>
                      <a:r>
                        <a:rPr lang="en-GB" sz="2400" baseline="0" dirty="0" smtClean="0"/>
                        <a:t> these fractions in order smallest to largest.</a:t>
                      </a:r>
                    </a:p>
                    <a:p>
                      <a:endParaRPr lang="en-GB" sz="2400" baseline="0" dirty="0" smtClean="0"/>
                    </a:p>
                    <a:p>
                      <a:pPr marL="457200" indent="-457200">
                        <a:buFont typeface="+mj-lt"/>
                        <a:buAutoNum type="arabicPeriod"/>
                      </a:pPr>
                      <a:r>
                        <a:rPr lang="en-GB" sz="2400" baseline="0" dirty="0" smtClean="0"/>
                        <a:t>¾, 3/8, 7/8</a:t>
                      </a:r>
                    </a:p>
                    <a:p>
                      <a:pPr marL="457200" indent="-457200">
                        <a:buFont typeface="+mj-lt"/>
                        <a:buAutoNum type="arabicPeriod"/>
                      </a:pPr>
                      <a:r>
                        <a:rPr lang="en-GB" sz="2400" baseline="0" dirty="0" smtClean="0"/>
                        <a:t>½, 5/6, 5/12</a:t>
                      </a:r>
                    </a:p>
                    <a:p>
                      <a:pPr marL="457200" indent="-457200">
                        <a:buFont typeface="+mj-lt"/>
                        <a:buAutoNum type="arabicPeriod"/>
                      </a:pPr>
                      <a:r>
                        <a:rPr lang="en-GB" sz="2400" baseline="0" dirty="0" smtClean="0"/>
                        <a:t>¾, 7/10, 17/20, 4/5</a:t>
                      </a:r>
                      <a:endParaRPr lang="en-GB" sz="2400" dirty="0"/>
                    </a:p>
                  </a:txBody>
                  <a:tcPr/>
                </a:tc>
                <a:extLst>
                  <a:ext uri="{0D108BD9-81ED-4DB2-BD59-A6C34878D82A}">
                    <a16:rowId xmlns:a16="http://schemas.microsoft.com/office/drawing/2014/main" val="1617361708"/>
                  </a:ext>
                </a:extLst>
              </a:tr>
            </a:tbl>
          </a:graphicData>
        </a:graphic>
      </p:graphicFrame>
    </p:spTree>
    <p:extLst>
      <p:ext uri="{BB962C8B-B14F-4D97-AF65-F5344CB8AC3E}">
        <p14:creationId xmlns:p14="http://schemas.microsoft.com/office/powerpoint/2010/main" val="7802264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LO: To be able to compare numbers less than 1</a:t>
            </a:r>
            <a:br>
              <a:rPr lang="en-GB" dirty="0"/>
            </a:br>
            <a:endParaRPr lang="en-GB" dirty="0"/>
          </a:p>
        </p:txBody>
      </p:sp>
      <p:graphicFrame>
        <p:nvGraphicFramePr>
          <p:cNvPr id="4" name="Content Placeholder 3"/>
          <p:cNvGraphicFramePr>
            <a:graphicFrameLocks noGrp="1"/>
          </p:cNvGraphicFramePr>
          <p:nvPr>
            <p:ph idx="1"/>
            <p:extLst/>
          </p:nvPr>
        </p:nvGraphicFramePr>
        <p:xfrm>
          <a:off x="838200" y="1027906"/>
          <a:ext cx="10515600" cy="5582920"/>
        </p:xfrm>
        <a:graphic>
          <a:graphicData uri="http://schemas.openxmlformats.org/drawingml/2006/table">
            <a:tbl>
              <a:tblPr firstRow="1" bandRow="1">
                <a:tableStyleId>{5C22544A-7EE6-4342-B048-85BDC9FD1C3A}</a:tableStyleId>
              </a:tblPr>
              <a:tblGrid>
                <a:gridCol w="3505200">
                  <a:extLst>
                    <a:ext uri="{9D8B030D-6E8A-4147-A177-3AD203B41FA5}">
                      <a16:colId xmlns:a16="http://schemas.microsoft.com/office/drawing/2014/main" val="2332620277"/>
                    </a:ext>
                  </a:extLst>
                </a:gridCol>
                <a:gridCol w="3505200">
                  <a:extLst>
                    <a:ext uri="{9D8B030D-6E8A-4147-A177-3AD203B41FA5}">
                      <a16:colId xmlns:a16="http://schemas.microsoft.com/office/drawing/2014/main" val="741898672"/>
                    </a:ext>
                  </a:extLst>
                </a:gridCol>
                <a:gridCol w="3505200">
                  <a:extLst>
                    <a:ext uri="{9D8B030D-6E8A-4147-A177-3AD203B41FA5}">
                      <a16:colId xmlns:a16="http://schemas.microsoft.com/office/drawing/2014/main" val="3994942711"/>
                    </a:ext>
                  </a:extLst>
                </a:gridCol>
              </a:tblGrid>
              <a:tr h="370840">
                <a:tc>
                  <a:txBody>
                    <a:bodyPr/>
                    <a:lstStyle/>
                    <a:p>
                      <a:pPr algn="ctr"/>
                      <a:r>
                        <a:rPr lang="en-GB" dirty="0" smtClean="0"/>
                        <a:t>Chilli 1</a:t>
                      </a:r>
                      <a:endParaRPr lang="en-GB" dirty="0"/>
                    </a:p>
                  </a:txBody>
                  <a:tcPr/>
                </a:tc>
                <a:tc>
                  <a:txBody>
                    <a:bodyPr/>
                    <a:lstStyle/>
                    <a:p>
                      <a:pPr algn="ctr"/>
                      <a:r>
                        <a:rPr lang="en-GB" dirty="0" smtClean="0"/>
                        <a:t>Chilli 2</a:t>
                      </a:r>
                      <a:endParaRPr lang="en-GB" dirty="0"/>
                    </a:p>
                  </a:txBody>
                  <a:tcPr/>
                </a:tc>
                <a:tc>
                  <a:txBody>
                    <a:bodyPr/>
                    <a:lstStyle/>
                    <a:p>
                      <a:pPr algn="ctr"/>
                      <a:r>
                        <a:rPr lang="en-GB" dirty="0" smtClean="0"/>
                        <a:t>Chilli 3</a:t>
                      </a:r>
                      <a:endParaRPr lang="en-GB" dirty="0"/>
                    </a:p>
                  </a:txBody>
                  <a:tcPr/>
                </a:tc>
                <a:extLst>
                  <a:ext uri="{0D108BD9-81ED-4DB2-BD59-A6C34878D82A}">
                    <a16:rowId xmlns:a16="http://schemas.microsoft.com/office/drawing/2014/main" val="4123839603"/>
                  </a:ext>
                </a:extLst>
              </a:tr>
              <a:tr h="370840">
                <a:tc>
                  <a:txBody>
                    <a:bodyPr/>
                    <a:lstStyle/>
                    <a:p>
                      <a:r>
                        <a:rPr lang="en-GB" sz="2400" dirty="0" smtClean="0"/>
                        <a:t>Draw bar models</a:t>
                      </a:r>
                      <a:r>
                        <a:rPr lang="en-GB" sz="2400" baseline="0" dirty="0" smtClean="0"/>
                        <a:t> to compare these fractions.</a:t>
                      </a:r>
                    </a:p>
                    <a:p>
                      <a:pPr marL="342900" indent="-342900">
                        <a:buFont typeface="+mj-lt"/>
                        <a:buAutoNum type="arabicPeriod"/>
                      </a:pPr>
                      <a:endParaRPr lang="en-GB" sz="2400" baseline="0" dirty="0" smtClean="0"/>
                    </a:p>
                    <a:p>
                      <a:pPr marL="342900" indent="-342900">
                        <a:buFont typeface="+mj-lt"/>
                        <a:buAutoNum type="arabicPeriod"/>
                      </a:pPr>
                      <a:r>
                        <a:rPr lang="en-GB" sz="2400" baseline="0" dirty="0" smtClean="0"/>
                        <a:t>½ </a:t>
                      </a:r>
                      <a:r>
                        <a:rPr lang="en-GB" sz="2400" baseline="0" dirty="0" smtClean="0">
                          <a:solidFill>
                            <a:srgbClr val="FF0000"/>
                          </a:solidFill>
                        </a:rPr>
                        <a:t>&gt;</a:t>
                      </a:r>
                      <a:r>
                        <a:rPr lang="en-GB" sz="2400" baseline="0" dirty="0" smtClean="0"/>
                        <a:t> 1/8</a:t>
                      </a:r>
                    </a:p>
                    <a:p>
                      <a:pPr marL="342900" indent="-342900">
                        <a:buFont typeface="+mj-lt"/>
                        <a:buAutoNum type="arabicPeriod"/>
                      </a:pPr>
                      <a:r>
                        <a:rPr lang="en-GB" sz="2400" baseline="0" dirty="0" smtClean="0"/>
                        <a:t>½  </a:t>
                      </a:r>
                      <a:r>
                        <a:rPr lang="en-GB" sz="2400" baseline="0" dirty="0" smtClean="0">
                          <a:solidFill>
                            <a:srgbClr val="FF0000"/>
                          </a:solidFill>
                        </a:rPr>
                        <a:t>&gt;</a:t>
                      </a:r>
                      <a:r>
                        <a:rPr lang="en-GB" sz="2400" baseline="0" dirty="0" smtClean="0"/>
                        <a:t> ¼</a:t>
                      </a:r>
                    </a:p>
                    <a:p>
                      <a:pPr marL="342900" indent="-342900">
                        <a:buFont typeface="+mj-lt"/>
                        <a:buAutoNum type="arabicPeriod"/>
                      </a:pPr>
                      <a:r>
                        <a:rPr lang="en-GB" sz="2400" baseline="0" dirty="0" smtClean="0"/>
                        <a:t>½ </a:t>
                      </a:r>
                      <a:r>
                        <a:rPr lang="en-GB" sz="2400" baseline="0" dirty="0" smtClean="0">
                          <a:solidFill>
                            <a:srgbClr val="FF0000"/>
                          </a:solidFill>
                        </a:rPr>
                        <a:t>&gt;</a:t>
                      </a:r>
                      <a:r>
                        <a:rPr lang="en-GB" sz="2400" baseline="0" dirty="0" smtClean="0"/>
                        <a:t> 3/8</a:t>
                      </a:r>
                    </a:p>
                    <a:p>
                      <a:pPr marL="342900" indent="-342900">
                        <a:buFont typeface="+mj-lt"/>
                        <a:buAutoNum type="arabicPeriod"/>
                      </a:pPr>
                      <a:r>
                        <a:rPr lang="en-GB" sz="2400" baseline="0" dirty="0" smtClean="0"/>
                        <a:t>½ </a:t>
                      </a:r>
                      <a:r>
                        <a:rPr lang="en-GB" sz="2400" baseline="0" dirty="0" smtClean="0">
                          <a:solidFill>
                            <a:srgbClr val="FF0000"/>
                          </a:solidFill>
                        </a:rPr>
                        <a:t>=</a:t>
                      </a:r>
                      <a:r>
                        <a:rPr lang="en-GB" sz="2400" baseline="0" dirty="0" smtClean="0"/>
                        <a:t> 2/4</a:t>
                      </a:r>
                    </a:p>
                    <a:p>
                      <a:pPr marL="342900" indent="-342900">
                        <a:buFont typeface="+mj-lt"/>
                        <a:buAutoNum type="arabicPeriod"/>
                      </a:pPr>
                      <a:r>
                        <a:rPr lang="en-GB" sz="2400" baseline="0" dirty="0" smtClean="0"/>
                        <a:t>½ </a:t>
                      </a:r>
                      <a:r>
                        <a:rPr lang="en-GB" sz="2400" baseline="0" dirty="0" smtClean="0">
                          <a:solidFill>
                            <a:srgbClr val="FF0000"/>
                          </a:solidFill>
                        </a:rPr>
                        <a:t>&lt;</a:t>
                      </a:r>
                      <a:r>
                        <a:rPr lang="en-GB" sz="2400" baseline="0" dirty="0" smtClean="0"/>
                        <a:t> 5/8 </a:t>
                      </a:r>
                    </a:p>
                    <a:p>
                      <a:pPr marL="342900" indent="-342900">
                        <a:buFont typeface="+mj-lt"/>
                        <a:buAutoNum type="arabicPeriod"/>
                      </a:pPr>
                      <a:r>
                        <a:rPr lang="en-GB" sz="2400" baseline="0" dirty="0" smtClean="0"/>
                        <a:t>½ </a:t>
                      </a:r>
                      <a:r>
                        <a:rPr lang="en-GB" sz="2400" baseline="0" dirty="0" smtClean="0">
                          <a:solidFill>
                            <a:srgbClr val="FF0000"/>
                          </a:solidFill>
                        </a:rPr>
                        <a:t>&lt;</a:t>
                      </a:r>
                      <a:r>
                        <a:rPr lang="en-GB" sz="2400" baseline="0" dirty="0" smtClean="0"/>
                        <a:t> ¾</a:t>
                      </a:r>
                    </a:p>
                    <a:p>
                      <a:pPr marL="342900" indent="-342900">
                        <a:buFont typeface="+mj-lt"/>
                        <a:buAutoNum type="arabicPeriod"/>
                      </a:pPr>
                      <a:endParaRPr lang="en-GB" dirty="0"/>
                    </a:p>
                  </a:txBody>
                  <a:tcPr/>
                </a:tc>
                <a:tc>
                  <a:txBody>
                    <a:bodyPr/>
                    <a:lstStyle/>
                    <a:p>
                      <a:r>
                        <a:rPr lang="en-GB" sz="2400" dirty="0" smtClean="0"/>
                        <a:t>Make the denominators the same so you can compare them.</a:t>
                      </a:r>
                    </a:p>
                    <a:p>
                      <a:endParaRPr lang="en-GB" sz="2400" dirty="0" smtClean="0"/>
                    </a:p>
                    <a:p>
                      <a:pPr marL="457200" indent="-457200">
                        <a:buFont typeface="+mj-lt"/>
                        <a:buAutoNum type="arabicPeriod"/>
                      </a:pPr>
                      <a:r>
                        <a:rPr lang="en-GB" sz="2400" dirty="0" smtClean="0"/>
                        <a:t>¾ </a:t>
                      </a:r>
                      <a:r>
                        <a:rPr lang="en-GB" sz="2400" dirty="0" smtClean="0">
                          <a:solidFill>
                            <a:srgbClr val="FF0000"/>
                          </a:solidFill>
                        </a:rPr>
                        <a:t>(6/8) &gt; </a:t>
                      </a:r>
                      <a:r>
                        <a:rPr lang="en-GB" sz="2400" dirty="0" smtClean="0"/>
                        <a:t>1/8 </a:t>
                      </a:r>
                    </a:p>
                    <a:p>
                      <a:pPr marL="457200" indent="-457200">
                        <a:buFont typeface="+mj-lt"/>
                        <a:buAutoNum type="arabicPeriod"/>
                      </a:pPr>
                      <a:r>
                        <a:rPr lang="en-GB" sz="2400" dirty="0" smtClean="0"/>
                        <a:t>¾</a:t>
                      </a:r>
                      <a:r>
                        <a:rPr lang="en-GB" sz="2400" baseline="0" dirty="0" smtClean="0"/>
                        <a:t> </a:t>
                      </a:r>
                      <a:r>
                        <a:rPr kumimoji="0" lang="en-GB" sz="2400" b="0" i="0" u="none" strike="noStrike" kern="1200" cap="none" spc="0" normalizeH="0" baseline="0" noProof="0" dirty="0" smtClean="0">
                          <a:ln>
                            <a:noFill/>
                          </a:ln>
                          <a:solidFill>
                            <a:srgbClr val="FF0000"/>
                          </a:solidFill>
                          <a:effectLst/>
                          <a:uLnTx/>
                          <a:uFillTx/>
                          <a:latin typeface="+mn-lt"/>
                          <a:ea typeface="+mn-ea"/>
                          <a:cs typeface="+mn-cs"/>
                        </a:rPr>
                        <a:t>(6/8) &gt; </a:t>
                      </a:r>
                      <a:r>
                        <a:rPr lang="en-GB" sz="2400" baseline="0" dirty="0" smtClean="0">
                          <a:solidFill>
                            <a:srgbClr val="FF0000"/>
                          </a:solidFill>
                        </a:rPr>
                        <a:t> </a:t>
                      </a:r>
                      <a:r>
                        <a:rPr lang="en-GB" sz="2400" baseline="0" dirty="0" smtClean="0"/>
                        <a:t>2/8</a:t>
                      </a:r>
                    </a:p>
                    <a:p>
                      <a:pPr marL="457200" indent="-457200">
                        <a:buFont typeface="+mj-lt"/>
                        <a:buAutoNum type="arabicPeriod"/>
                      </a:pPr>
                      <a:r>
                        <a:rPr lang="en-GB" sz="2400" baseline="0" dirty="0" smtClean="0"/>
                        <a:t>¾ </a:t>
                      </a:r>
                      <a:r>
                        <a:rPr kumimoji="0" lang="en-GB" sz="2400" b="0" i="0" u="none" strike="noStrike" kern="1200" cap="none" spc="0" normalizeH="0" baseline="0" noProof="0" dirty="0" smtClean="0">
                          <a:ln>
                            <a:noFill/>
                          </a:ln>
                          <a:solidFill>
                            <a:srgbClr val="FF0000"/>
                          </a:solidFill>
                          <a:effectLst/>
                          <a:uLnTx/>
                          <a:uFillTx/>
                          <a:latin typeface="+mn-lt"/>
                          <a:ea typeface="+mn-ea"/>
                          <a:cs typeface="+mn-cs"/>
                        </a:rPr>
                        <a:t>(6/8 &gt; ) </a:t>
                      </a:r>
                      <a:r>
                        <a:rPr lang="en-GB" sz="2400" baseline="0" dirty="0" smtClean="0"/>
                        <a:t>3/8</a:t>
                      </a:r>
                    </a:p>
                    <a:p>
                      <a:pPr marL="457200" indent="-457200">
                        <a:buFont typeface="+mj-lt"/>
                        <a:buAutoNum type="arabicPeriod"/>
                      </a:pPr>
                      <a:r>
                        <a:rPr lang="en-GB" sz="2400" baseline="0" dirty="0" smtClean="0"/>
                        <a:t>¾ </a:t>
                      </a:r>
                      <a:r>
                        <a:rPr kumimoji="0" lang="en-GB" sz="2400" b="0" i="0" u="none" strike="noStrike" kern="1200" cap="none" spc="0" normalizeH="0" baseline="0" noProof="0" dirty="0" smtClean="0">
                          <a:ln>
                            <a:noFill/>
                          </a:ln>
                          <a:solidFill>
                            <a:srgbClr val="FF0000"/>
                          </a:solidFill>
                          <a:effectLst/>
                          <a:uLnTx/>
                          <a:uFillTx/>
                          <a:latin typeface="+mn-lt"/>
                          <a:ea typeface="+mn-ea"/>
                          <a:cs typeface="+mn-cs"/>
                        </a:rPr>
                        <a:t>(6/8) &gt; </a:t>
                      </a:r>
                      <a:r>
                        <a:rPr lang="en-GB" sz="2400" baseline="0" dirty="0" smtClean="0"/>
                        <a:t> 4/8</a:t>
                      </a:r>
                    </a:p>
                    <a:p>
                      <a:pPr marL="457200" indent="-457200">
                        <a:buFont typeface="+mj-lt"/>
                        <a:buAutoNum type="arabicPeriod"/>
                      </a:pPr>
                      <a:r>
                        <a:rPr lang="en-GB" sz="2400" baseline="0" dirty="0" smtClean="0"/>
                        <a:t>¾ </a:t>
                      </a:r>
                      <a:r>
                        <a:rPr kumimoji="0" lang="en-GB" sz="2400" b="0" i="0" u="none" strike="noStrike" kern="1200" cap="none" spc="0" normalizeH="0" baseline="0" noProof="0" dirty="0" smtClean="0">
                          <a:ln>
                            <a:noFill/>
                          </a:ln>
                          <a:solidFill>
                            <a:srgbClr val="FF0000"/>
                          </a:solidFill>
                          <a:effectLst/>
                          <a:uLnTx/>
                          <a:uFillTx/>
                          <a:latin typeface="+mn-lt"/>
                          <a:ea typeface="+mn-ea"/>
                          <a:cs typeface="+mn-cs"/>
                        </a:rPr>
                        <a:t>(6/8) &gt; </a:t>
                      </a:r>
                      <a:r>
                        <a:rPr lang="en-GB" sz="2400" baseline="0" dirty="0" smtClean="0"/>
                        <a:t>5/8</a:t>
                      </a:r>
                      <a:endParaRPr lang="en-GB" sz="2400" dirty="0"/>
                    </a:p>
                  </a:txBody>
                  <a:tcPr/>
                </a:tc>
                <a:tc>
                  <a:txBody>
                    <a:bodyPr/>
                    <a:lstStyle/>
                    <a:p>
                      <a:r>
                        <a:rPr lang="en-GB" sz="2400" dirty="0" smtClean="0"/>
                        <a:t>Put</a:t>
                      </a:r>
                      <a:r>
                        <a:rPr lang="en-GB" sz="2400" baseline="0" dirty="0" smtClean="0"/>
                        <a:t> these fractions in order smallest to largest.</a:t>
                      </a:r>
                    </a:p>
                    <a:p>
                      <a:endParaRPr lang="en-GB" sz="2400" baseline="0" dirty="0" smtClean="0"/>
                    </a:p>
                    <a:p>
                      <a:pPr marL="457200" indent="-457200">
                        <a:buFont typeface="+mj-lt"/>
                        <a:buAutoNum type="arabicPeriod"/>
                      </a:pPr>
                      <a:r>
                        <a:rPr lang="en-GB" sz="2400" baseline="0" dirty="0" smtClean="0"/>
                        <a:t>¾ </a:t>
                      </a:r>
                      <a:r>
                        <a:rPr lang="en-GB" sz="2400" baseline="0" dirty="0" smtClean="0">
                          <a:solidFill>
                            <a:srgbClr val="FF0000"/>
                          </a:solidFill>
                        </a:rPr>
                        <a:t>(6/8)</a:t>
                      </a:r>
                      <a:r>
                        <a:rPr lang="en-GB" sz="2400" baseline="0" dirty="0" smtClean="0"/>
                        <a:t>, 3/8, 7/8 </a:t>
                      </a:r>
                    </a:p>
                    <a:p>
                      <a:pPr marL="0" indent="0">
                        <a:buFont typeface="+mj-lt"/>
                        <a:buNone/>
                      </a:pPr>
                      <a:r>
                        <a:rPr lang="en-GB" sz="2400" baseline="0" dirty="0" smtClean="0"/>
                        <a:t>       </a:t>
                      </a:r>
                      <a:r>
                        <a:rPr lang="en-GB" sz="2400" baseline="0" dirty="0" smtClean="0">
                          <a:solidFill>
                            <a:srgbClr val="FF0000"/>
                          </a:solidFill>
                        </a:rPr>
                        <a:t>3/8, ¾, 7/8</a:t>
                      </a:r>
                      <a:endParaRPr lang="en-GB" sz="2400" baseline="0" dirty="0" smtClean="0"/>
                    </a:p>
                    <a:p>
                      <a:pPr marL="0" indent="0">
                        <a:buFont typeface="+mj-lt"/>
                        <a:buNone/>
                      </a:pPr>
                      <a:r>
                        <a:rPr lang="en-GB" sz="2400" baseline="0" dirty="0" smtClean="0"/>
                        <a:t>        </a:t>
                      </a:r>
                    </a:p>
                    <a:p>
                      <a:pPr marL="0" indent="0">
                        <a:buFont typeface="+mj-lt"/>
                        <a:buNone/>
                      </a:pPr>
                      <a:r>
                        <a:rPr lang="en-GB" sz="2400" baseline="0" dirty="0" smtClean="0"/>
                        <a:t>2.    ½ </a:t>
                      </a:r>
                      <a:r>
                        <a:rPr lang="en-GB" sz="2400" baseline="0" dirty="0" smtClean="0">
                          <a:solidFill>
                            <a:srgbClr val="FF0000"/>
                          </a:solidFill>
                        </a:rPr>
                        <a:t>(6/12)</a:t>
                      </a:r>
                      <a:r>
                        <a:rPr lang="en-GB" sz="2400" baseline="0" dirty="0" smtClean="0"/>
                        <a:t>, 5/6 </a:t>
                      </a:r>
                      <a:r>
                        <a:rPr lang="en-GB" sz="2400" baseline="0" dirty="0" smtClean="0">
                          <a:solidFill>
                            <a:srgbClr val="FF0000"/>
                          </a:solidFill>
                        </a:rPr>
                        <a:t>(10/12</a:t>
                      </a:r>
                      <a:r>
                        <a:rPr lang="en-GB" sz="2400" baseline="0" dirty="0" smtClean="0"/>
                        <a:t>, 5/12</a:t>
                      </a:r>
                    </a:p>
                    <a:p>
                      <a:pPr marL="0" indent="0">
                        <a:buFont typeface="+mj-lt"/>
                        <a:buNone/>
                      </a:pPr>
                      <a:r>
                        <a:rPr lang="en-GB" sz="2400" baseline="0" dirty="0" smtClean="0"/>
                        <a:t>        </a:t>
                      </a:r>
                      <a:r>
                        <a:rPr lang="en-GB" sz="2400" baseline="0" dirty="0" smtClean="0">
                          <a:solidFill>
                            <a:srgbClr val="FF0000"/>
                          </a:solidFill>
                        </a:rPr>
                        <a:t>5/12, ½, 5/6</a:t>
                      </a:r>
                    </a:p>
                    <a:p>
                      <a:pPr marL="0" indent="0">
                        <a:buFont typeface="+mj-lt"/>
                        <a:buNone/>
                      </a:pPr>
                      <a:endParaRPr lang="en-GB" sz="2400" baseline="0" dirty="0" smtClean="0"/>
                    </a:p>
                    <a:p>
                      <a:pPr marL="457200" indent="-457200">
                        <a:buFont typeface="+mj-lt"/>
                        <a:buAutoNum type="arabicPeriod" startAt="3"/>
                      </a:pPr>
                      <a:r>
                        <a:rPr lang="en-GB" sz="2400" baseline="0" dirty="0" smtClean="0"/>
                        <a:t>¾ </a:t>
                      </a:r>
                      <a:r>
                        <a:rPr lang="en-GB" sz="2400" baseline="0" dirty="0" smtClean="0">
                          <a:solidFill>
                            <a:srgbClr val="FF0000"/>
                          </a:solidFill>
                        </a:rPr>
                        <a:t>(15/20)</a:t>
                      </a:r>
                      <a:r>
                        <a:rPr lang="en-GB" sz="2400" baseline="0" dirty="0" smtClean="0"/>
                        <a:t>, 7/10 (</a:t>
                      </a:r>
                      <a:r>
                        <a:rPr lang="en-GB" sz="2400" baseline="0" dirty="0" smtClean="0">
                          <a:solidFill>
                            <a:srgbClr val="FF0000"/>
                          </a:solidFill>
                        </a:rPr>
                        <a:t>14/20)</a:t>
                      </a:r>
                      <a:r>
                        <a:rPr lang="en-GB" sz="2400" baseline="0" dirty="0" smtClean="0"/>
                        <a:t>, 17/20, 4/5 </a:t>
                      </a:r>
                      <a:r>
                        <a:rPr lang="en-GB" sz="2400" baseline="0" dirty="0" smtClean="0">
                          <a:solidFill>
                            <a:srgbClr val="FF0000"/>
                          </a:solidFill>
                        </a:rPr>
                        <a:t>(16/20)</a:t>
                      </a:r>
                    </a:p>
                    <a:p>
                      <a:pPr marL="0" indent="0">
                        <a:buFont typeface="+mj-lt"/>
                        <a:buNone/>
                      </a:pPr>
                      <a:r>
                        <a:rPr lang="en-GB" sz="2400" baseline="0" dirty="0" smtClean="0">
                          <a:solidFill>
                            <a:srgbClr val="FF0000"/>
                          </a:solidFill>
                        </a:rPr>
                        <a:t>7/10, ¾, 4/5, 17/20</a:t>
                      </a:r>
                      <a:endParaRPr lang="en-GB" sz="2400" dirty="0"/>
                    </a:p>
                  </a:txBody>
                  <a:tcPr/>
                </a:tc>
                <a:extLst>
                  <a:ext uri="{0D108BD9-81ED-4DB2-BD59-A6C34878D82A}">
                    <a16:rowId xmlns:a16="http://schemas.microsoft.com/office/drawing/2014/main" val="1617361708"/>
                  </a:ext>
                </a:extLst>
              </a:tr>
            </a:tbl>
          </a:graphicData>
        </a:graphic>
      </p:graphicFrame>
    </p:spTree>
    <p:extLst>
      <p:ext uri="{BB962C8B-B14F-4D97-AF65-F5344CB8AC3E}">
        <p14:creationId xmlns:p14="http://schemas.microsoft.com/office/powerpoint/2010/main" val="35807765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LO: To be able to compare numbers less than 1</a:t>
            </a:r>
            <a:br>
              <a:rPr lang="en-GB" dirty="0"/>
            </a:br>
            <a:endParaRPr lang="en-GB" dirty="0"/>
          </a:p>
        </p:txBody>
      </p:sp>
      <p:pic>
        <p:nvPicPr>
          <p:cNvPr id="4" name="Content Placeholder 3"/>
          <p:cNvPicPr>
            <a:picLocks noGrp="1" noChangeAspect="1"/>
          </p:cNvPicPr>
          <p:nvPr>
            <p:ph idx="1"/>
          </p:nvPr>
        </p:nvPicPr>
        <p:blipFill>
          <a:blip r:embed="rId2"/>
          <a:stretch>
            <a:fillRect/>
          </a:stretch>
        </p:blipFill>
        <p:spPr>
          <a:xfrm>
            <a:off x="1154430" y="1690688"/>
            <a:ext cx="3650932" cy="3955176"/>
          </a:xfrm>
          <a:prstGeom prst="rect">
            <a:avLst/>
          </a:prstGeom>
        </p:spPr>
      </p:pic>
      <p:pic>
        <p:nvPicPr>
          <p:cNvPr id="5" name="Picture 4"/>
          <p:cNvPicPr>
            <a:picLocks noChangeAspect="1"/>
          </p:cNvPicPr>
          <p:nvPr/>
        </p:nvPicPr>
        <p:blipFill>
          <a:blip r:embed="rId3"/>
          <a:stretch>
            <a:fillRect/>
          </a:stretch>
        </p:blipFill>
        <p:spPr>
          <a:xfrm>
            <a:off x="5735002" y="1674496"/>
            <a:ext cx="4030864" cy="3971368"/>
          </a:xfrm>
          <a:prstGeom prst="rect">
            <a:avLst/>
          </a:prstGeom>
        </p:spPr>
      </p:pic>
    </p:spTree>
    <p:extLst>
      <p:ext uri="{BB962C8B-B14F-4D97-AF65-F5344CB8AC3E}">
        <p14:creationId xmlns:p14="http://schemas.microsoft.com/office/powerpoint/2010/main" val="1899194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LO: To be able to compare numbers less than 1</a:t>
            </a:r>
            <a:br>
              <a:rPr lang="en-GB" dirty="0"/>
            </a:br>
            <a:endParaRPr lang="en-GB" dirty="0"/>
          </a:p>
        </p:txBody>
      </p:sp>
      <p:pic>
        <p:nvPicPr>
          <p:cNvPr id="4" name="Content Placeholder 3"/>
          <p:cNvPicPr>
            <a:picLocks noGrp="1" noChangeAspect="1"/>
          </p:cNvPicPr>
          <p:nvPr>
            <p:ph idx="1"/>
          </p:nvPr>
        </p:nvPicPr>
        <p:blipFill>
          <a:blip r:embed="rId2"/>
          <a:stretch>
            <a:fillRect/>
          </a:stretch>
        </p:blipFill>
        <p:spPr>
          <a:xfrm>
            <a:off x="2119312" y="2043906"/>
            <a:ext cx="7953375" cy="3914775"/>
          </a:xfrm>
          <a:prstGeom prst="rect">
            <a:avLst/>
          </a:prstGeom>
        </p:spPr>
      </p:pic>
    </p:spTree>
    <p:extLst>
      <p:ext uri="{BB962C8B-B14F-4D97-AF65-F5344CB8AC3E}">
        <p14:creationId xmlns:p14="http://schemas.microsoft.com/office/powerpoint/2010/main" val="32542424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REFLECTION - LO</a:t>
            </a:r>
            <a:r>
              <a:rPr lang="en-GB" dirty="0"/>
              <a:t>: To be able to compare numbers less than 1</a:t>
            </a:r>
            <a:br>
              <a:rPr lang="en-GB" dirty="0"/>
            </a:br>
            <a:endParaRPr lang="en-GB" dirty="0"/>
          </a:p>
        </p:txBody>
      </p:sp>
      <p:graphicFrame>
        <p:nvGraphicFramePr>
          <p:cNvPr id="4" name="Content Placeholder 3"/>
          <p:cNvGraphicFramePr>
            <a:graphicFrameLocks noGrp="1"/>
          </p:cNvGraphicFramePr>
          <p:nvPr>
            <p:ph idx="1"/>
          </p:nvPr>
        </p:nvGraphicFramePr>
        <p:xfrm>
          <a:off x="1219200" y="1324927"/>
          <a:ext cx="9143999" cy="5045315"/>
        </p:xfrm>
        <a:graphic>
          <a:graphicData uri="http://schemas.openxmlformats.org/drawingml/2006/table">
            <a:tbl>
              <a:tblPr firstRow="1" firstCol="1" bandRow="1"/>
              <a:tblGrid>
                <a:gridCol w="7214198">
                  <a:extLst>
                    <a:ext uri="{9D8B030D-6E8A-4147-A177-3AD203B41FA5}">
                      <a16:colId xmlns:a16="http://schemas.microsoft.com/office/drawing/2014/main" val="3051692300"/>
                    </a:ext>
                  </a:extLst>
                </a:gridCol>
                <a:gridCol w="1929801">
                  <a:extLst>
                    <a:ext uri="{9D8B030D-6E8A-4147-A177-3AD203B41FA5}">
                      <a16:colId xmlns:a16="http://schemas.microsoft.com/office/drawing/2014/main" val="3557760102"/>
                    </a:ext>
                  </a:extLst>
                </a:gridCol>
              </a:tblGrid>
              <a:tr h="1131809">
                <a:tc>
                  <a:txBody>
                    <a:bodyPr/>
                    <a:lstStyle/>
                    <a:p>
                      <a:pPr algn="ctr">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Top Down</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Self Assessment</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70356726"/>
                  </a:ext>
                </a:extLst>
              </a:tr>
              <a:tr h="754539">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Some of us will even: I can problem solve and reason when comparing numbers less than 1</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 </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21932516"/>
                  </a:ext>
                </a:extLst>
              </a:tr>
              <a:tr h="1131809">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Some of us will: I can order fractions by making the denominators the same or drawing bar models so I can compare them</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 </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02792451"/>
                  </a:ext>
                </a:extLst>
              </a:tr>
              <a:tr h="754539">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Most of us will: I can compare fractions by making the denominator the same so I can compare them.</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 </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6801290"/>
                  </a:ext>
                </a:extLst>
              </a:tr>
              <a:tr h="754539">
                <a:tc>
                  <a:txBody>
                    <a:bodyPr/>
                    <a:lstStyle/>
                    <a:p>
                      <a:pPr algn="l">
                        <a:lnSpc>
                          <a:spcPct val="107000"/>
                        </a:lnSpc>
                        <a:spcAft>
                          <a:spcPts val="0"/>
                        </a:spcAft>
                      </a:pPr>
                      <a:r>
                        <a:rPr lang="en-GB" sz="2400">
                          <a:effectLst/>
                          <a:latin typeface="Comic Sans MS" panose="030F0702030302020204" pitchFamily="66" charset="0"/>
                          <a:ea typeface="Calibri" panose="020F0502020204030204" pitchFamily="34" charset="0"/>
                          <a:cs typeface="Times New Roman" panose="02020603050405020304" pitchFamily="18" charset="0"/>
                        </a:rPr>
                        <a:t>All of us will: I can draw bar models so I can compare fractions</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n-GB" sz="24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0313937"/>
                  </a:ext>
                </a:extLst>
              </a:tr>
            </a:tbl>
          </a:graphicData>
        </a:graphic>
      </p:graphicFrame>
    </p:spTree>
    <p:extLst>
      <p:ext uri="{BB962C8B-B14F-4D97-AF65-F5344CB8AC3E}">
        <p14:creationId xmlns:p14="http://schemas.microsoft.com/office/powerpoint/2010/main" val="12484877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REFLECTION - LO</a:t>
            </a:r>
            <a:r>
              <a:rPr lang="en-GB" dirty="0"/>
              <a:t>: To be able to compare numbers less than </a:t>
            </a:r>
            <a:r>
              <a:rPr lang="en-GB" dirty="0" smtClean="0"/>
              <a:t>1</a:t>
            </a:r>
            <a:endParaRPr lang="en-GB" dirty="0"/>
          </a:p>
        </p:txBody>
      </p:sp>
      <p:sp>
        <p:nvSpPr>
          <p:cNvPr id="3" name="Content Placeholder 2"/>
          <p:cNvSpPr>
            <a:spLocks noGrp="1"/>
          </p:cNvSpPr>
          <p:nvPr>
            <p:ph idx="1"/>
          </p:nvPr>
        </p:nvSpPr>
        <p:spPr/>
        <p:txBody>
          <a:bodyPr>
            <a:normAutofit/>
          </a:bodyPr>
          <a:lstStyle/>
          <a:p>
            <a:r>
              <a:rPr lang="en-GB" sz="3200" dirty="0" smtClean="0"/>
              <a:t>SELF ASSESSMENT</a:t>
            </a:r>
            <a:endParaRPr lang="en-GB" sz="3200" dirty="0"/>
          </a:p>
        </p:txBody>
      </p:sp>
    </p:spTree>
    <p:extLst>
      <p:ext uri="{BB962C8B-B14F-4D97-AF65-F5344CB8AC3E}">
        <p14:creationId xmlns:p14="http://schemas.microsoft.com/office/powerpoint/2010/main" val="32011636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Break</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9344782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P.E.</a:t>
            </a:r>
            <a:endParaRPr lang="en-GB" dirty="0"/>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20081321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GB" dirty="0" smtClean="0"/>
              <a:t>English – Traditional Tales – Independent Write</a:t>
            </a:r>
            <a:endParaRPr lang="en-GB" dirty="0"/>
          </a:p>
        </p:txBody>
      </p:sp>
      <p:sp>
        <p:nvSpPr>
          <p:cNvPr id="5" name="Subtitle 4"/>
          <p:cNvSpPr>
            <a:spLocks noGrp="1"/>
          </p:cNvSpPr>
          <p:nvPr>
            <p:ph type="subTitle" idx="1"/>
          </p:nvPr>
        </p:nvSpPr>
        <p:spPr/>
        <p:txBody>
          <a:bodyPr/>
          <a:lstStyle/>
          <a:p>
            <a:r>
              <a:rPr lang="en-GB" dirty="0" smtClean="0"/>
              <a:t>Read the Slides and do the activities</a:t>
            </a:r>
            <a:endParaRPr lang="en-GB" dirty="0"/>
          </a:p>
        </p:txBody>
      </p:sp>
    </p:spTree>
    <p:extLst>
      <p:ext uri="{BB962C8B-B14F-4D97-AF65-F5344CB8AC3E}">
        <p14:creationId xmlns:p14="http://schemas.microsoft.com/office/powerpoint/2010/main" val="4082849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be able to identify the features of a traditions tale</a:t>
            </a:r>
            <a:endParaRPr lang="en-GB" dirty="0"/>
          </a:p>
        </p:txBody>
      </p:sp>
      <p:sp>
        <p:nvSpPr>
          <p:cNvPr id="3" name="Content Placeholder 2"/>
          <p:cNvSpPr>
            <a:spLocks noGrp="1"/>
          </p:cNvSpPr>
          <p:nvPr>
            <p:ph idx="1"/>
          </p:nvPr>
        </p:nvSpPr>
        <p:spPr/>
        <p:txBody>
          <a:bodyPr>
            <a:normAutofit/>
          </a:bodyPr>
          <a:lstStyle/>
          <a:p>
            <a:r>
              <a:rPr lang="en-GB" sz="3200" dirty="0" smtClean="0"/>
              <a:t>Traditional tales are stories that have been told and retold for many years. Often they are passed down through generations. Therefore, they become a story that many people know. There are often lots of different versions of the same story.</a:t>
            </a:r>
          </a:p>
          <a:p>
            <a:endParaRPr lang="en-GB" sz="3200" dirty="0" smtClean="0"/>
          </a:p>
          <a:p>
            <a:r>
              <a:rPr lang="en-GB" sz="3200" dirty="0" smtClean="0"/>
              <a:t>Traditional tales are also known as fairy stories or fairy tales.</a:t>
            </a:r>
          </a:p>
          <a:p>
            <a:endParaRPr lang="en-GB" sz="3200" dirty="0"/>
          </a:p>
        </p:txBody>
      </p:sp>
    </p:spTree>
    <p:extLst>
      <p:ext uri="{BB962C8B-B14F-4D97-AF65-F5344CB8AC3E}">
        <p14:creationId xmlns:p14="http://schemas.microsoft.com/office/powerpoint/2010/main" val="112101186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be able to identify the features of a traditions tale</a:t>
            </a:r>
            <a:endParaRPr lang="en-GB" dirty="0"/>
          </a:p>
        </p:txBody>
      </p:sp>
      <p:sp>
        <p:nvSpPr>
          <p:cNvPr id="3" name="Content Placeholder 2"/>
          <p:cNvSpPr>
            <a:spLocks noGrp="1"/>
          </p:cNvSpPr>
          <p:nvPr>
            <p:ph idx="1"/>
          </p:nvPr>
        </p:nvSpPr>
        <p:spPr/>
        <p:txBody>
          <a:bodyPr>
            <a:normAutofit fontScale="92500" lnSpcReduction="20000"/>
          </a:bodyPr>
          <a:lstStyle/>
          <a:p>
            <a:pPr marL="0" indent="0" algn="ctr">
              <a:lnSpc>
                <a:spcPct val="107000"/>
              </a:lnSpc>
              <a:spcAft>
                <a:spcPts val="800"/>
              </a:spcAft>
              <a:buNone/>
            </a:pPr>
            <a:r>
              <a:rPr lang="en-GB" sz="8800" dirty="0" smtClean="0">
                <a:effectLst/>
                <a:latin typeface="Comic Sans MS" panose="030F0702030302020204" pitchFamily="66" charset="0"/>
                <a:ea typeface="Calibri" panose="020F0502020204030204" pitchFamily="34" charset="0"/>
                <a:cs typeface="Times New Roman" panose="02020603050405020304" pitchFamily="18" charset="0"/>
              </a:rPr>
              <a:t>Traditional Tales</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indent="0" algn="ctr">
              <a:lnSpc>
                <a:spcPct val="107000"/>
              </a:lnSpc>
              <a:spcAft>
                <a:spcPts val="800"/>
              </a:spcAft>
              <a:buNone/>
            </a:pPr>
            <a:r>
              <a:rPr lang="en-GB" sz="4400" dirty="0" smtClean="0">
                <a:effectLst/>
                <a:latin typeface="Comic Sans MS" panose="030F0702030302020204" pitchFamily="66" charset="0"/>
                <a:ea typeface="Calibri" panose="020F0502020204030204" pitchFamily="34" charset="0"/>
                <a:cs typeface="Times New Roman" panose="02020603050405020304" pitchFamily="18" charset="0"/>
              </a:rPr>
              <a:t>Core Features</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3200" dirty="0" smtClean="0">
                <a:effectLst/>
                <a:latin typeface="Comic Sans MS" panose="030F0702030302020204" pitchFamily="66" charset="0"/>
                <a:ea typeface="Calibri" panose="020F0502020204030204" pitchFamily="34" charset="0"/>
                <a:cs typeface="Times New Roman" panose="02020603050405020304" pitchFamily="18" charset="0"/>
              </a:rPr>
              <a:t>A simple beginning, series of events in the middle leading to a predictable outcome</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3200" dirty="0" smtClean="0">
                <a:effectLst/>
                <a:latin typeface="Comic Sans MS" panose="030F0702030302020204" pitchFamily="66" charset="0"/>
                <a:ea typeface="Calibri" panose="020F0502020204030204" pitchFamily="34" charset="0"/>
                <a:cs typeface="Times New Roman" panose="02020603050405020304" pitchFamily="18" charset="0"/>
              </a:rPr>
              <a:t>Details and descriptions support the plot</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3200" dirty="0" smtClean="0">
                <a:effectLst/>
                <a:latin typeface="Comic Sans MS" panose="030F0702030302020204" pitchFamily="66" charset="0"/>
                <a:ea typeface="Calibri" panose="020F0502020204030204" pitchFamily="34" charset="0"/>
                <a:cs typeface="Times New Roman" panose="02020603050405020304" pitchFamily="18" charset="0"/>
              </a:rPr>
              <a:t>The story is for telling and re-telling</a:t>
            </a:r>
            <a:endParaRPr lang="en-GB" sz="1400" dirty="0" smtClean="0">
              <a:effectLst/>
              <a:latin typeface="Calibri" panose="020F0502020204030204" pitchFamily="34" charset="0"/>
              <a:ea typeface="Calibri" panose="020F0502020204030204" pitchFamily="34" charset="0"/>
              <a:cs typeface="Times New Roman" panose="02020603050405020304" pitchFamily="18" charset="0"/>
            </a:endParaRPr>
          </a:p>
          <a:p>
            <a:endParaRPr lang="en-GB" sz="3200" dirty="0"/>
          </a:p>
        </p:txBody>
      </p:sp>
    </p:spTree>
    <p:extLst>
      <p:ext uri="{BB962C8B-B14F-4D97-AF65-F5344CB8AC3E}">
        <p14:creationId xmlns:p14="http://schemas.microsoft.com/office/powerpoint/2010/main" val="31827367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 To be able to identify the features of a traditions tale</a:t>
            </a:r>
            <a:endParaRPr lang="en-GB" dirty="0"/>
          </a:p>
        </p:txBody>
      </p:sp>
      <p:sp>
        <p:nvSpPr>
          <p:cNvPr id="3" name="Content Placeholder 2"/>
          <p:cNvSpPr>
            <a:spLocks noGrp="1"/>
          </p:cNvSpPr>
          <p:nvPr>
            <p:ph idx="1"/>
          </p:nvPr>
        </p:nvSpPr>
        <p:spPr/>
        <p:txBody>
          <a:bodyPr>
            <a:normAutofit fontScale="70000" lnSpcReduction="20000"/>
          </a:bodyPr>
          <a:lstStyle/>
          <a:p>
            <a:pPr marL="0" indent="0" algn="ctr">
              <a:buNone/>
            </a:pPr>
            <a:r>
              <a:rPr lang="en-GB" sz="3200" b="1" u="sng" dirty="0" smtClean="0"/>
              <a:t>Language Features</a:t>
            </a:r>
          </a:p>
          <a:p>
            <a:pPr marL="0" indent="0">
              <a:buNone/>
            </a:pPr>
            <a:r>
              <a:rPr lang="en-GB" sz="3200" dirty="0" smtClean="0"/>
              <a:t>•	A simple traditional opening e.g. one day, once upon a time, Long, long ago</a:t>
            </a:r>
          </a:p>
          <a:p>
            <a:pPr marL="0" indent="0">
              <a:buNone/>
            </a:pPr>
            <a:r>
              <a:rPr lang="en-GB" sz="3200" dirty="0" smtClean="0"/>
              <a:t>•	A simple traditional ending e.g. And they lived happily ever after, always keep your promises</a:t>
            </a:r>
          </a:p>
          <a:p>
            <a:pPr marL="0" indent="0">
              <a:buNone/>
            </a:pPr>
            <a:r>
              <a:rPr lang="en-GB" sz="3200" dirty="0" smtClean="0"/>
              <a:t>•	Evil Characters.</a:t>
            </a:r>
          </a:p>
          <a:p>
            <a:pPr marL="0" indent="0">
              <a:buNone/>
            </a:pPr>
            <a:r>
              <a:rPr lang="en-GB" sz="3200" dirty="0" smtClean="0"/>
              <a:t>•	Characters are often foolish or play tricks</a:t>
            </a:r>
          </a:p>
          <a:p>
            <a:pPr marL="0" indent="0">
              <a:buNone/>
            </a:pPr>
            <a:r>
              <a:rPr lang="en-GB" sz="3200" dirty="0" smtClean="0"/>
              <a:t>•	Animals have human attributes</a:t>
            </a:r>
          </a:p>
          <a:p>
            <a:pPr marL="0" indent="0">
              <a:buNone/>
            </a:pPr>
            <a:r>
              <a:rPr lang="en-GB" sz="3200" dirty="0" smtClean="0"/>
              <a:t>•	People are stereotyped e.g. princesses are pretty</a:t>
            </a:r>
          </a:p>
          <a:p>
            <a:pPr marL="0" indent="0">
              <a:buNone/>
            </a:pPr>
            <a:r>
              <a:rPr lang="en-GB" sz="3200" dirty="0" smtClean="0"/>
              <a:t>•	The number 3 is important e.g. three bears</a:t>
            </a:r>
          </a:p>
          <a:p>
            <a:pPr marL="0" indent="0">
              <a:buNone/>
            </a:pPr>
            <a:r>
              <a:rPr lang="en-GB" sz="3200" dirty="0" smtClean="0"/>
              <a:t>•	Magical or supernatural forces e.g. fairies</a:t>
            </a:r>
          </a:p>
          <a:p>
            <a:pPr marL="0" indent="0">
              <a:buNone/>
            </a:pPr>
            <a:r>
              <a:rPr lang="en-GB" sz="3200" dirty="0" smtClean="0"/>
              <a:t>•	Clear values e.g. honesty</a:t>
            </a:r>
          </a:p>
          <a:p>
            <a:pPr marL="0" indent="0">
              <a:buNone/>
            </a:pPr>
            <a:r>
              <a:rPr lang="en-GB" sz="3200" dirty="0" smtClean="0"/>
              <a:t>•	Literal description e.g. red riding hood had a red cloak</a:t>
            </a:r>
          </a:p>
          <a:p>
            <a:pPr marL="0" indent="0">
              <a:buNone/>
            </a:pPr>
            <a:endParaRPr lang="en-GB" sz="3200" dirty="0"/>
          </a:p>
        </p:txBody>
      </p:sp>
    </p:spTree>
    <p:extLst>
      <p:ext uri="{BB962C8B-B14F-4D97-AF65-F5344CB8AC3E}">
        <p14:creationId xmlns:p14="http://schemas.microsoft.com/office/powerpoint/2010/main" val="28982132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plan, write and edit a story in the style of a traditional </a:t>
            </a:r>
            <a:r>
              <a:rPr lang="en-GB" dirty="0" smtClean="0"/>
              <a:t>tale</a:t>
            </a:r>
            <a:endParaRPr lang="en-GB" dirty="0"/>
          </a:p>
        </p:txBody>
      </p:sp>
      <p:sp>
        <p:nvSpPr>
          <p:cNvPr id="3" name="Content Placeholder 2"/>
          <p:cNvSpPr>
            <a:spLocks noGrp="1"/>
          </p:cNvSpPr>
          <p:nvPr>
            <p:ph idx="1"/>
          </p:nvPr>
        </p:nvSpPr>
        <p:spPr/>
        <p:txBody>
          <a:bodyPr>
            <a:normAutofit/>
          </a:bodyPr>
          <a:lstStyle/>
          <a:p>
            <a:r>
              <a:rPr lang="en-GB" sz="3200" dirty="0" smtClean="0"/>
              <a:t>We have read a range of traditional stories over this fortnight.</a:t>
            </a:r>
          </a:p>
          <a:p>
            <a:r>
              <a:rPr lang="en-GB" sz="3200" dirty="0" smtClean="0"/>
              <a:t>Your task is to plan, write and edit a traditional tale.</a:t>
            </a:r>
          </a:p>
          <a:p>
            <a:r>
              <a:rPr lang="en-GB" sz="3200" dirty="0" smtClean="0"/>
              <a:t>You can choose to retell a traditional tale</a:t>
            </a:r>
          </a:p>
          <a:p>
            <a:r>
              <a:rPr lang="en-GB" sz="3200" dirty="0" smtClean="0"/>
              <a:t>OR</a:t>
            </a:r>
          </a:p>
          <a:p>
            <a:r>
              <a:rPr lang="en-GB" sz="3200" dirty="0" smtClean="0"/>
              <a:t>You can choose to use a traditional tale and change the characters, setting, etc.</a:t>
            </a:r>
            <a:endParaRPr lang="en-GB" sz="3200" dirty="0"/>
          </a:p>
        </p:txBody>
      </p:sp>
    </p:spTree>
    <p:extLst>
      <p:ext uri="{BB962C8B-B14F-4D97-AF65-F5344CB8AC3E}">
        <p14:creationId xmlns:p14="http://schemas.microsoft.com/office/powerpoint/2010/main" val="21667992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3100" dirty="0"/>
              <a:t>LO: To be able to describe settings, characters and atmosphere and integrating dialogue to convey character and advance the action in the style of a Traditional </a:t>
            </a:r>
            <a:r>
              <a:rPr lang="en-GB" sz="3100" dirty="0" smtClean="0"/>
              <a:t>Tale</a:t>
            </a:r>
            <a:endParaRPr lang="en-GB" dirty="0"/>
          </a:p>
        </p:txBody>
      </p:sp>
      <p:sp>
        <p:nvSpPr>
          <p:cNvPr id="4" name="Text Placeholder 3"/>
          <p:cNvSpPr>
            <a:spLocks noGrp="1"/>
          </p:cNvSpPr>
          <p:nvPr>
            <p:ph type="body" idx="1"/>
          </p:nvPr>
        </p:nvSpPr>
        <p:spPr/>
        <p:txBody>
          <a:bodyPr/>
          <a:lstStyle/>
          <a:p>
            <a:pPr algn="ctr"/>
            <a:r>
              <a:rPr lang="en-GB" dirty="0" smtClean="0"/>
              <a:t>Checklist</a:t>
            </a:r>
            <a:endParaRPr lang="en-GB" dirty="0"/>
          </a:p>
        </p:txBody>
      </p:sp>
      <p:sp>
        <p:nvSpPr>
          <p:cNvPr id="5" name="Content Placeholder 4"/>
          <p:cNvSpPr>
            <a:spLocks noGrp="1"/>
          </p:cNvSpPr>
          <p:nvPr>
            <p:ph sz="half" idx="2"/>
          </p:nvPr>
        </p:nvSpPr>
        <p:spPr/>
        <p:txBody>
          <a:bodyPr>
            <a:normAutofit fontScale="92500" lnSpcReduction="20000"/>
          </a:bodyPr>
          <a:lstStyle/>
          <a:p>
            <a:r>
              <a:rPr lang="en-GB" dirty="0" smtClean="0"/>
              <a:t>Parenthesis</a:t>
            </a:r>
          </a:p>
          <a:p>
            <a:r>
              <a:rPr lang="en-GB" dirty="0" smtClean="0"/>
              <a:t>Direct speech</a:t>
            </a:r>
          </a:p>
          <a:p>
            <a:r>
              <a:rPr lang="en-GB" dirty="0" smtClean="0"/>
              <a:t>Reported Speech</a:t>
            </a:r>
          </a:p>
          <a:p>
            <a:r>
              <a:rPr lang="en-GB" dirty="0" smtClean="0"/>
              <a:t>Expanded Noun Phrases</a:t>
            </a:r>
          </a:p>
          <a:p>
            <a:r>
              <a:rPr lang="en-GB" dirty="0" smtClean="0"/>
              <a:t>5 senses</a:t>
            </a:r>
          </a:p>
          <a:p>
            <a:r>
              <a:rPr lang="en-GB" dirty="0" smtClean="0"/>
              <a:t>Figurative Language – Simile</a:t>
            </a:r>
          </a:p>
          <a:p>
            <a:r>
              <a:rPr lang="en-GB" dirty="0" smtClean="0"/>
              <a:t>Figurative Language - Personification</a:t>
            </a:r>
          </a:p>
          <a:p>
            <a:r>
              <a:rPr lang="en-GB" dirty="0" smtClean="0"/>
              <a:t>Figurative Language - Metaphor</a:t>
            </a:r>
            <a:endParaRPr lang="en-GB" dirty="0"/>
          </a:p>
        </p:txBody>
      </p:sp>
      <p:sp>
        <p:nvSpPr>
          <p:cNvPr id="6" name="Text Placeholder 5"/>
          <p:cNvSpPr>
            <a:spLocks noGrp="1"/>
          </p:cNvSpPr>
          <p:nvPr>
            <p:ph type="body" sz="quarter" idx="3"/>
          </p:nvPr>
        </p:nvSpPr>
        <p:spPr/>
        <p:txBody>
          <a:bodyPr/>
          <a:lstStyle/>
          <a:p>
            <a:pPr algn="ctr"/>
            <a:r>
              <a:rPr lang="en-GB" dirty="0" smtClean="0"/>
              <a:t>Checklist</a:t>
            </a:r>
            <a:endParaRPr lang="en-GB" dirty="0"/>
          </a:p>
        </p:txBody>
      </p:sp>
      <p:sp>
        <p:nvSpPr>
          <p:cNvPr id="7" name="Content Placeholder 6"/>
          <p:cNvSpPr>
            <a:spLocks noGrp="1"/>
          </p:cNvSpPr>
          <p:nvPr>
            <p:ph sz="quarter" idx="4"/>
          </p:nvPr>
        </p:nvSpPr>
        <p:spPr/>
        <p:txBody>
          <a:bodyPr>
            <a:normAutofit lnSpcReduction="10000"/>
          </a:bodyPr>
          <a:lstStyle/>
          <a:p>
            <a:r>
              <a:rPr lang="en-GB" dirty="0" smtClean="0"/>
              <a:t>Fronted Adverbials</a:t>
            </a:r>
          </a:p>
          <a:p>
            <a:r>
              <a:rPr lang="en-GB" dirty="0" smtClean="0"/>
              <a:t>Complex sentences (main and subordinate clause)</a:t>
            </a:r>
          </a:p>
          <a:p>
            <a:r>
              <a:rPr lang="en-GB" dirty="0" smtClean="0"/>
              <a:t>Relative Clauses</a:t>
            </a:r>
          </a:p>
          <a:p>
            <a:r>
              <a:rPr lang="en-GB" dirty="0" smtClean="0"/>
              <a:t>Statements</a:t>
            </a:r>
          </a:p>
          <a:p>
            <a:r>
              <a:rPr lang="en-GB" dirty="0" smtClean="0"/>
              <a:t>Questions</a:t>
            </a:r>
          </a:p>
          <a:p>
            <a:r>
              <a:rPr lang="en-GB" dirty="0" smtClean="0"/>
              <a:t>Exclamations</a:t>
            </a:r>
          </a:p>
          <a:p>
            <a:r>
              <a:rPr lang="en-GB" dirty="0" smtClean="0"/>
              <a:t>Commands</a:t>
            </a:r>
            <a:endParaRPr lang="en-GB" dirty="0"/>
          </a:p>
        </p:txBody>
      </p:sp>
    </p:spTree>
    <p:extLst>
      <p:ext uri="{BB962C8B-B14F-4D97-AF65-F5344CB8AC3E}">
        <p14:creationId xmlns:p14="http://schemas.microsoft.com/office/powerpoint/2010/main" val="20508362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LO: To plan, write and edit a story in the style of a traditional </a:t>
            </a:r>
            <a:r>
              <a:rPr lang="en-GB" dirty="0" smtClean="0"/>
              <a:t>tale</a:t>
            </a:r>
            <a:endParaRPr lang="en-GB" dirty="0"/>
          </a:p>
        </p:txBody>
      </p:sp>
      <p:sp>
        <p:nvSpPr>
          <p:cNvPr id="3" name="Content Placeholder 2"/>
          <p:cNvSpPr>
            <a:spLocks noGrp="1"/>
          </p:cNvSpPr>
          <p:nvPr>
            <p:ph idx="1"/>
          </p:nvPr>
        </p:nvSpPr>
        <p:spPr/>
        <p:txBody>
          <a:bodyPr>
            <a:normAutofit/>
          </a:bodyPr>
          <a:lstStyle/>
          <a:p>
            <a:pPr marL="0" indent="0">
              <a:buNone/>
            </a:pPr>
            <a:r>
              <a:rPr lang="en-GB" sz="3200" b="1" u="sng" dirty="0" smtClean="0"/>
              <a:t>ACTIVITY</a:t>
            </a:r>
          </a:p>
          <a:p>
            <a:r>
              <a:rPr lang="en-GB" sz="3200" dirty="0" smtClean="0"/>
              <a:t>Children to plan, write and edit a traditional tale independently</a:t>
            </a:r>
            <a:endParaRPr lang="en-GB" sz="3200" dirty="0"/>
          </a:p>
        </p:txBody>
      </p:sp>
    </p:spTree>
    <p:extLst>
      <p:ext uri="{BB962C8B-B14F-4D97-AF65-F5344CB8AC3E}">
        <p14:creationId xmlns:p14="http://schemas.microsoft.com/office/powerpoint/2010/main" val="35320258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Lunch</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159351327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Take 5</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32025801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Story</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31701646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Handwriting</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22013595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X Table Test</a:t>
            </a:r>
            <a:endParaRPr lang="en-GB" dirty="0"/>
          </a:p>
        </p:txBody>
      </p:sp>
      <p:sp>
        <p:nvSpPr>
          <p:cNvPr id="3" name="Content Placeholder 2"/>
          <p:cNvSpPr>
            <a:spLocks noGrp="1"/>
          </p:cNvSpPr>
          <p:nvPr>
            <p:ph idx="1"/>
          </p:nvPr>
        </p:nvSpPr>
        <p:spPr/>
        <p:txBody>
          <a:bodyPr>
            <a:normAutofit/>
          </a:bodyPr>
          <a:lstStyle/>
          <a:p>
            <a:endParaRPr lang="en-GB" sz="3200" dirty="0"/>
          </a:p>
        </p:txBody>
      </p:sp>
    </p:spTree>
    <p:extLst>
      <p:ext uri="{BB962C8B-B14F-4D97-AF65-F5344CB8AC3E}">
        <p14:creationId xmlns:p14="http://schemas.microsoft.com/office/powerpoint/2010/main" val="325946547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9BCAC1DB-DE6E-4577-9888-5A32AE3578D2}"/>
              </a:ext>
            </a:extLst>
          </p:cNvPr>
          <p:cNvPicPr>
            <a:picLocks noChangeAspect="1"/>
          </p:cNvPicPr>
          <p:nvPr/>
        </p:nvPicPr>
        <p:blipFill>
          <a:blip r:embed="rId2"/>
          <a:stretch>
            <a:fillRect/>
          </a:stretch>
        </p:blipFill>
        <p:spPr>
          <a:xfrm>
            <a:off x="199072" y="3323272"/>
            <a:ext cx="3381375" cy="3381375"/>
          </a:xfrm>
          <a:prstGeom prst="rect">
            <a:avLst/>
          </a:prstGeom>
        </p:spPr>
      </p:pic>
      <p:sp>
        <p:nvSpPr>
          <p:cNvPr id="6" name="Thought Bubble: Cloud 5">
            <a:extLst>
              <a:ext uri="{FF2B5EF4-FFF2-40B4-BE49-F238E27FC236}">
                <a16:creationId xmlns:a16="http://schemas.microsoft.com/office/drawing/2014/main" id="{B687D830-9B21-405B-9945-49022D233980}"/>
              </a:ext>
            </a:extLst>
          </p:cNvPr>
          <p:cNvSpPr/>
          <p:nvPr/>
        </p:nvSpPr>
        <p:spPr>
          <a:xfrm>
            <a:off x="3430386" y="622854"/>
            <a:ext cx="7934960" cy="4077208"/>
          </a:xfrm>
          <a:prstGeom prst="cloudCallout">
            <a:avLst>
              <a:gd name="adj1" fmla="val -47023"/>
              <a:gd name="adj2" fmla="val 51898"/>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200" dirty="0" smtClean="0">
                <a:solidFill>
                  <a:schemeClr val="tx1"/>
                </a:solidFill>
                <a:cs typeface="Calibri"/>
              </a:rPr>
              <a:t>hectic</a:t>
            </a:r>
            <a:endParaRPr lang="en-US" sz="8200" dirty="0">
              <a:solidFill>
                <a:schemeClr val="tx1"/>
              </a:solidFill>
              <a:cs typeface="Calibri"/>
            </a:endParaRPr>
          </a:p>
        </p:txBody>
      </p:sp>
    </p:spTree>
    <p:extLst>
      <p:ext uri="{BB962C8B-B14F-4D97-AF65-F5344CB8AC3E}">
        <p14:creationId xmlns:p14="http://schemas.microsoft.com/office/powerpoint/2010/main" val="4193586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hectic</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814080"/>
            <a:ext cx="10515600" cy="4351338"/>
          </a:xfrm>
        </p:spPr>
        <p:txBody>
          <a:bodyPr vert="horz" lIns="91440" tIns="45720" rIns="91440" bIns="45720" rtlCol="0" anchor="t">
            <a:normAutofit/>
          </a:bodyPr>
          <a:lstStyle/>
          <a:p>
            <a:pPr marL="0" algn="ctr">
              <a:buNone/>
            </a:pPr>
            <a:endParaRPr lang="en-US" sz="6000" dirty="0">
              <a:cs typeface="Calibri"/>
            </a:endParaRPr>
          </a:p>
          <a:p>
            <a:pPr marL="0" algn="ctr">
              <a:buNone/>
            </a:pPr>
            <a:r>
              <a:rPr lang="en-US" sz="6000" dirty="0" smtClean="0">
                <a:cs typeface="Calibri"/>
              </a:rPr>
              <a:t>It was a nice change of pace after a </a:t>
            </a:r>
            <a:r>
              <a:rPr lang="en-US" sz="6000" dirty="0" smtClean="0">
                <a:solidFill>
                  <a:srgbClr val="FF0000"/>
                </a:solidFill>
                <a:cs typeface="Calibri"/>
              </a:rPr>
              <a:t>hectic</a:t>
            </a:r>
            <a:r>
              <a:rPr lang="en-US" sz="6000" dirty="0" smtClean="0">
                <a:cs typeface="Calibri"/>
              </a:rPr>
              <a:t> morning.</a:t>
            </a:r>
            <a:endParaRPr lang="en-US" sz="6000" dirty="0">
              <a:solidFill>
                <a:srgbClr val="FF0000"/>
              </a:solidFill>
              <a:cs typeface="Calibri"/>
            </a:endParaRPr>
          </a:p>
        </p:txBody>
      </p:sp>
      <p:sp>
        <p:nvSpPr>
          <p:cNvPr id="4" name="Cloud Callout 3"/>
          <p:cNvSpPr/>
          <p:nvPr/>
        </p:nvSpPr>
        <p:spPr>
          <a:xfrm>
            <a:off x="1616364" y="766619"/>
            <a:ext cx="2937163" cy="1468581"/>
          </a:xfrm>
          <a:prstGeom prst="cloudCallout">
            <a:avLst>
              <a:gd name="adj1" fmla="val 86714"/>
              <a:gd name="adj2" fmla="val 9394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What could it mean?</a:t>
            </a:r>
          </a:p>
        </p:txBody>
      </p:sp>
    </p:spTree>
    <p:extLst>
      <p:ext uri="{BB962C8B-B14F-4D97-AF65-F5344CB8AC3E}">
        <p14:creationId xmlns:p14="http://schemas.microsoft.com/office/powerpoint/2010/main" val="690704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hectic</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825625"/>
            <a:ext cx="10515600" cy="4695167"/>
          </a:xfrm>
        </p:spPr>
        <p:txBody>
          <a:bodyPr vert="horz" lIns="91440" tIns="45720" rIns="91440" bIns="45720" rtlCol="0" anchor="t">
            <a:normAutofit fontScale="92500" lnSpcReduction="20000"/>
          </a:bodyPr>
          <a:lstStyle/>
          <a:p>
            <a:pPr marL="0" algn="ctr">
              <a:buNone/>
            </a:pPr>
            <a:r>
              <a:rPr lang="en-US" sz="4400" dirty="0">
                <a:solidFill>
                  <a:srgbClr val="FF0000"/>
                </a:solidFill>
                <a:cs typeface="Calibri"/>
              </a:rPr>
              <a:t>SAY IT AND FEEL THE SYLLABLES</a:t>
            </a:r>
            <a:endParaRPr lang="en-US" dirty="0">
              <a:solidFill>
                <a:srgbClr val="FF0000"/>
              </a:solidFill>
              <a:cs typeface="Calibri"/>
            </a:endParaRPr>
          </a:p>
          <a:p>
            <a:pPr marL="0" algn="ctr">
              <a:buNone/>
            </a:pPr>
            <a:r>
              <a:rPr lang="en-US" sz="4400" dirty="0">
                <a:solidFill>
                  <a:srgbClr val="FF0000"/>
                </a:solidFill>
                <a:cs typeface="Calibri"/>
              </a:rPr>
              <a:t>SAY IT TO THE BIN</a:t>
            </a:r>
          </a:p>
          <a:p>
            <a:pPr marL="0" algn="ctr">
              <a:buNone/>
            </a:pPr>
            <a:r>
              <a:rPr lang="en-US" sz="4400" dirty="0">
                <a:solidFill>
                  <a:srgbClr val="FF0000"/>
                </a:solidFill>
                <a:cs typeface="Calibri"/>
              </a:rPr>
              <a:t>SAY IT TO SOMEONE ON ANOTHER TABLE</a:t>
            </a:r>
          </a:p>
          <a:p>
            <a:pPr marL="0" algn="ctr">
              <a:buNone/>
            </a:pPr>
            <a:r>
              <a:rPr lang="en-US" sz="4400" dirty="0">
                <a:solidFill>
                  <a:srgbClr val="FF0000"/>
                </a:solidFill>
                <a:cs typeface="Calibri"/>
              </a:rPr>
              <a:t>WHISPER IT TO THE FLOOR</a:t>
            </a:r>
          </a:p>
          <a:p>
            <a:pPr marL="0" algn="ctr">
              <a:buNone/>
            </a:pPr>
            <a:r>
              <a:rPr lang="en-US" sz="4400" dirty="0">
                <a:solidFill>
                  <a:srgbClr val="FF0000"/>
                </a:solidFill>
                <a:cs typeface="Calibri"/>
              </a:rPr>
              <a:t>SAY IT TO YOUR BOOK</a:t>
            </a:r>
          </a:p>
          <a:p>
            <a:pPr marL="0" algn="ctr">
              <a:buNone/>
            </a:pPr>
            <a:r>
              <a:rPr lang="en-US" sz="4400" dirty="0">
                <a:solidFill>
                  <a:srgbClr val="FF0000"/>
                </a:solidFill>
                <a:cs typeface="Calibri"/>
              </a:rPr>
              <a:t>REPEAT IT AFTER ME</a:t>
            </a:r>
          </a:p>
          <a:p>
            <a:pPr marL="0" algn="ctr">
              <a:buNone/>
            </a:pPr>
            <a:r>
              <a:rPr lang="en-US" sz="4400" dirty="0">
                <a:solidFill>
                  <a:srgbClr val="FF0000"/>
                </a:solidFill>
                <a:cs typeface="Calibri"/>
              </a:rPr>
              <a:t>SAY IT TO THE WINDOW</a:t>
            </a:r>
          </a:p>
          <a:p>
            <a:pPr marL="0" algn="ctr">
              <a:buNone/>
            </a:pPr>
            <a:r>
              <a:rPr lang="en-US" sz="4400" dirty="0">
                <a:solidFill>
                  <a:srgbClr val="FF0000"/>
                </a:solidFill>
                <a:cs typeface="Calibri"/>
              </a:rPr>
              <a:t>WHISPER IT TO A WALL</a:t>
            </a:r>
            <a:endParaRPr lang="en-US" dirty="0">
              <a:solidFill>
                <a:srgbClr val="FF0000"/>
              </a:solidFill>
              <a:cs typeface="Calibri"/>
            </a:endParaRPr>
          </a:p>
          <a:p>
            <a:pPr marL="0" algn="ctr">
              <a:buNone/>
            </a:pPr>
            <a:endParaRPr lang="en-US" sz="4400" dirty="0">
              <a:solidFill>
                <a:srgbClr val="FF0000"/>
              </a:solidFill>
              <a:cs typeface="Calibri"/>
            </a:endParaRPr>
          </a:p>
          <a:p>
            <a:pPr marL="0" indent="0" algn="ctr">
              <a:buNone/>
            </a:pPr>
            <a:endParaRPr lang="en-US" sz="4400" dirty="0">
              <a:solidFill>
                <a:srgbClr val="FF0000"/>
              </a:solidFill>
              <a:cs typeface="Calibri"/>
            </a:endParaRPr>
          </a:p>
          <a:p>
            <a:pPr marL="0" indent="0" algn="ctr">
              <a:buNone/>
            </a:pPr>
            <a:endParaRPr lang="en-US" dirty="0">
              <a:cs typeface="Calibri"/>
            </a:endParaRPr>
          </a:p>
          <a:p>
            <a:pPr marL="0" indent="0" algn="ctr">
              <a:buNone/>
            </a:pPr>
            <a:endParaRPr lang="en-US" dirty="0">
              <a:cs typeface="Calibri"/>
            </a:endParaRPr>
          </a:p>
        </p:txBody>
      </p:sp>
    </p:spTree>
    <p:extLst>
      <p:ext uri="{BB962C8B-B14F-4D97-AF65-F5344CB8AC3E}">
        <p14:creationId xmlns:p14="http://schemas.microsoft.com/office/powerpoint/2010/main" val="2998456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hectic</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90688"/>
            <a:ext cx="10515600" cy="4351338"/>
          </a:xfrm>
        </p:spPr>
        <p:txBody>
          <a:bodyPr vert="horz" lIns="91440" tIns="45720" rIns="91440" bIns="45720" rtlCol="0" anchor="t">
            <a:noAutofit/>
          </a:bodyPr>
          <a:lstStyle/>
          <a:p>
            <a:pPr marL="0" algn="ctr">
              <a:buNone/>
            </a:pPr>
            <a:endParaRPr lang="en-GB" sz="6000" dirty="0">
              <a:cs typeface="Calibri"/>
            </a:endParaRPr>
          </a:p>
          <a:p>
            <a:pPr marL="0" algn="ctr">
              <a:buNone/>
            </a:pPr>
            <a:r>
              <a:rPr lang="en-GB" sz="6000" dirty="0">
                <a:cs typeface="Calibri"/>
              </a:rPr>
              <a:t>Adj. full of activity, or very busy and fast</a:t>
            </a:r>
          </a:p>
          <a:p>
            <a:pPr marL="0" algn="ctr">
              <a:buNone/>
            </a:pPr>
            <a:endParaRPr lang="en-GB" sz="6000" dirty="0">
              <a:cs typeface="Calibri"/>
            </a:endParaRPr>
          </a:p>
        </p:txBody>
      </p:sp>
    </p:spTree>
    <p:extLst>
      <p:ext uri="{BB962C8B-B14F-4D97-AF65-F5344CB8AC3E}">
        <p14:creationId xmlns:p14="http://schemas.microsoft.com/office/powerpoint/2010/main" val="26742991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a:xfrm>
            <a:off x="911627" y="500062"/>
            <a:ext cx="10515600" cy="1325563"/>
          </a:xfrm>
        </p:spPr>
        <p:txBody>
          <a:bodyPr>
            <a:normAutofit/>
          </a:bodyPr>
          <a:lstStyle/>
          <a:p>
            <a:pPr algn="ctr"/>
            <a:r>
              <a:rPr lang="en-GB" sz="6000" dirty="0">
                <a:cs typeface="Calibri Light"/>
              </a:rPr>
              <a:t>hectic</a:t>
            </a:r>
            <a:endParaRPr lang="en-US" sz="6000" dirty="0">
              <a:cs typeface="Calibri Light"/>
            </a:endParaRP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199" y="1825625"/>
            <a:ext cx="10716491" cy="4351338"/>
          </a:xfrm>
        </p:spPr>
        <p:txBody>
          <a:bodyPr vert="horz" lIns="91440" tIns="45720" rIns="91440" bIns="45720" rtlCol="0" anchor="t">
            <a:normAutofit lnSpcReduction="10000"/>
          </a:bodyPr>
          <a:lstStyle/>
          <a:p>
            <a:pPr marL="0" indent="0" algn="ctr">
              <a:buNone/>
            </a:pPr>
            <a:r>
              <a:rPr lang="en-GB" sz="4000" dirty="0">
                <a:cs typeface="Calibri"/>
              </a:rPr>
              <a:t>A</a:t>
            </a:r>
            <a:r>
              <a:rPr lang="en-GB" sz="4000" dirty="0" smtClean="0">
                <a:cs typeface="Calibri"/>
              </a:rPr>
              <a:t> teacher has had to follow a </a:t>
            </a:r>
            <a:r>
              <a:rPr lang="en-GB" sz="4000" dirty="0">
                <a:solidFill>
                  <a:srgbClr val="FF0000"/>
                </a:solidFill>
                <a:cs typeface="Calibri"/>
              </a:rPr>
              <a:t>hectic </a:t>
            </a:r>
            <a:r>
              <a:rPr lang="en-GB" sz="4000" dirty="0" smtClean="0">
                <a:cs typeface="Calibri"/>
              </a:rPr>
              <a:t>schedule.</a:t>
            </a:r>
          </a:p>
          <a:p>
            <a:pPr marL="0" indent="0" algn="ctr">
              <a:buNone/>
            </a:pPr>
            <a:endParaRPr lang="en-GB" sz="4000" dirty="0">
              <a:cs typeface="Calibri"/>
            </a:endParaRPr>
          </a:p>
          <a:p>
            <a:pPr marL="0" indent="0" algn="ctr">
              <a:buNone/>
            </a:pPr>
            <a:r>
              <a:rPr lang="en-GB" sz="4000" dirty="0">
                <a:cs typeface="Calibri"/>
              </a:rPr>
              <a:t>The area has become a haven for people tired of the</a:t>
            </a:r>
            <a:r>
              <a:rPr lang="en-GB" sz="4000" dirty="0">
                <a:solidFill>
                  <a:srgbClr val="FF0000"/>
                </a:solidFill>
                <a:cs typeface="Calibri"/>
              </a:rPr>
              <a:t> hectic </a:t>
            </a:r>
            <a:r>
              <a:rPr lang="en-GB" sz="4000" dirty="0">
                <a:cs typeface="Calibri"/>
              </a:rPr>
              <a:t>pace of city life</a:t>
            </a:r>
            <a:r>
              <a:rPr lang="en-GB" sz="4000" dirty="0" smtClean="0">
                <a:cs typeface="Calibri"/>
              </a:rPr>
              <a:t>.</a:t>
            </a:r>
            <a:endParaRPr lang="en-US" sz="4000" dirty="0">
              <a:cs typeface="Calibri"/>
            </a:endParaRPr>
          </a:p>
          <a:p>
            <a:pPr marL="0" indent="0" algn="ctr">
              <a:buNone/>
            </a:pPr>
            <a:endParaRPr lang="en-US" sz="4000" dirty="0" smtClean="0">
              <a:cs typeface="Calibri"/>
            </a:endParaRPr>
          </a:p>
          <a:p>
            <a:pPr marL="0" indent="0" algn="ctr">
              <a:buNone/>
            </a:pPr>
            <a:r>
              <a:rPr lang="en-US" sz="4000" dirty="0" smtClean="0">
                <a:cs typeface="Calibri"/>
              </a:rPr>
              <a:t>A holiday slows down the </a:t>
            </a:r>
            <a:r>
              <a:rPr lang="en-US" sz="4000" dirty="0" smtClean="0">
                <a:solidFill>
                  <a:srgbClr val="FF0000"/>
                </a:solidFill>
                <a:cs typeface="Calibri"/>
              </a:rPr>
              <a:t>hectic</a:t>
            </a:r>
            <a:r>
              <a:rPr lang="en-US" sz="4000" dirty="0" smtClean="0">
                <a:cs typeface="Calibri"/>
              </a:rPr>
              <a:t> life of a working person.</a:t>
            </a:r>
            <a:endParaRPr lang="en-US" sz="4000" dirty="0">
              <a:cs typeface="Calibri"/>
            </a:endParaRPr>
          </a:p>
        </p:txBody>
      </p:sp>
    </p:spTree>
    <p:extLst>
      <p:ext uri="{BB962C8B-B14F-4D97-AF65-F5344CB8AC3E}">
        <p14:creationId xmlns:p14="http://schemas.microsoft.com/office/powerpoint/2010/main" val="4084936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hectic</a:t>
            </a:r>
          </a:p>
        </p:txBody>
      </p:sp>
      <p:sp>
        <p:nvSpPr>
          <p:cNvPr id="4" name="Content Placeholder 2">
            <a:extLst>
              <a:ext uri="{FF2B5EF4-FFF2-40B4-BE49-F238E27FC236}">
                <a16:creationId xmlns:a16="http://schemas.microsoft.com/office/drawing/2014/main" id="{A81833C1-BAB9-4C16-A2B8-F2893153879C}"/>
              </a:ext>
            </a:extLst>
          </p:cNvPr>
          <p:cNvSpPr>
            <a:spLocks noGrp="1"/>
          </p:cNvSpPr>
          <p:nvPr>
            <p:ph idx="1"/>
          </p:nvPr>
        </p:nvSpPr>
        <p:spPr>
          <a:xfrm>
            <a:off x="748607" y="1690688"/>
            <a:ext cx="10515600" cy="4351338"/>
          </a:xfrm>
        </p:spPr>
        <p:txBody>
          <a:bodyPr vert="horz" lIns="91440" tIns="45720" rIns="91440" bIns="45720" rtlCol="0" anchor="t">
            <a:normAutofit/>
          </a:bodyPr>
          <a:lstStyle/>
          <a:p>
            <a:pPr marL="0" indent="0" algn="ctr">
              <a:buNone/>
            </a:pPr>
            <a:r>
              <a:rPr lang="en-US" sz="4000" dirty="0">
                <a:cs typeface="Calibri"/>
              </a:rPr>
              <a:t>Say </a:t>
            </a:r>
            <a:r>
              <a:rPr lang="en-US" sz="4000" dirty="0" smtClean="0">
                <a:solidFill>
                  <a:srgbClr val="FF0000"/>
                </a:solidFill>
                <a:cs typeface="Calibri"/>
              </a:rPr>
              <a:t>hectic </a:t>
            </a:r>
            <a:r>
              <a:rPr lang="en-US" sz="4000" dirty="0">
                <a:cs typeface="Calibri"/>
              </a:rPr>
              <a:t>if you see someone </a:t>
            </a:r>
            <a:r>
              <a:rPr lang="en-US" sz="4000" dirty="0" smtClean="0">
                <a:cs typeface="Calibri"/>
              </a:rPr>
              <a:t>full of activity or very busy and fast.</a:t>
            </a:r>
            <a:endParaRPr lang="en-US" sz="4000" dirty="0">
              <a:cs typeface="Calibri"/>
            </a:endParaRPr>
          </a:p>
        </p:txBody>
      </p:sp>
      <p:pic>
        <p:nvPicPr>
          <p:cNvPr id="13" name="Picture 12"/>
          <p:cNvPicPr>
            <a:picLocks noChangeAspect="1"/>
          </p:cNvPicPr>
          <p:nvPr/>
        </p:nvPicPr>
        <p:blipFill>
          <a:blip r:embed="rId2"/>
          <a:stretch>
            <a:fillRect/>
          </a:stretch>
        </p:blipFill>
        <p:spPr>
          <a:xfrm>
            <a:off x="8659090" y="2489315"/>
            <a:ext cx="2857500" cy="1905000"/>
          </a:xfrm>
          <a:prstGeom prst="rect">
            <a:avLst/>
          </a:prstGeom>
        </p:spPr>
      </p:pic>
      <p:pic>
        <p:nvPicPr>
          <p:cNvPr id="15" name="Picture 14"/>
          <p:cNvPicPr>
            <a:picLocks noChangeAspect="1"/>
          </p:cNvPicPr>
          <p:nvPr/>
        </p:nvPicPr>
        <p:blipFill>
          <a:blip r:embed="rId3"/>
          <a:stretch>
            <a:fillRect/>
          </a:stretch>
        </p:blipFill>
        <p:spPr>
          <a:xfrm>
            <a:off x="4651183" y="4585773"/>
            <a:ext cx="2710447" cy="1993221"/>
          </a:xfrm>
          <a:prstGeom prst="rect">
            <a:avLst/>
          </a:prstGeom>
        </p:spPr>
      </p:pic>
      <p:pic>
        <p:nvPicPr>
          <p:cNvPr id="5" name="Picture 4"/>
          <p:cNvPicPr>
            <a:picLocks noChangeAspect="1"/>
          </p:cNvPicPr>
          <p:nvPr/>
        </p:nvPicPr>
        <p:blipFill>
          <a:blip r:embed="rId4"/>
          <a:stretch>
            <a:fillRect/>
          </a:stretch>
        </p:blipFill>
        <p:spPr>
          <a:xfrm>
            <a:off x="496224" y="2584565"/>
            <a:ext cx="2571750" cy="1714500"/>
          </a:xfrm>
          <a:prstGeom prst="rect">
            <a:avLst/>
          </a:prstGeom>
        </p:spPr>
      </p:pic>
      <p:pic>
        <p:nvPicPr>
          <p:cNvPr id="6" name="Picture 5"/>
          <p:cNvPicPr>
            <a:picLocks noChangeAspect="1"/>
          </p:cNvPicPr>
          <p:nvPr/>
        </p:nvPicPr>
        <p:blipFill>
          <a:blip r:embed="rId5"/>
          <a:stretch>
            <a:fillRect/>
          </a:stretch>
        </p:blipFill>
        <p:spPr>
          <a:xfrm>
            <a:off x="1271414" y="4585773"/>
            <a:ext cx="2466975" cy="1847850"/>
          </a:xfrm>
          <a:prstGeom prst="rect">
            <a:avLst/>
          </a:prstGeom>
        </p:spPr>
      </p:pic>
      <p:pic>
        <p:nvPicPr>
          <p:cNvPr id="7" name="Picture 6"/>
          <p:cNvPicPr>
            <a:picLocks noChangeAspect="1"/>
          </p:cNvPicPr>
          <p:nvPr/>
        </p:nvPicPr>
        <p:blipFill>
          <a:blip r:embed="rId6"/>
          <a:stretch>
            <a:fillRect/>
          </a:stretch>
        </p:blipFill>
        <p:spPr>
          <a:xfrm>
            <a:off x="8108486" y="4682237"/>
            <a:ext cx="3200517" cy="1800291"/>
          </a:xfrm>
          <a:prstGeom prst="rect">
            <a:avLst/>
          </a:prstGeom>
        </p:spPr>
      </p:pic>
    </p:spTree>
    <p:extLst>
      <p:ext uri="{BB962C8B-B14F-4D97-AF65-F5344CB8AC3E}">
        <p14:creationId xmlns:p14="http://schemas.microsoft.com/office/powerpoint/2010/main" val="126829770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hectic</a:t>
            </a:r>
          </a:p>
        </p:txBody>
      </p:sp>
      <p:sp>
        <p:nvSpPr>
          <p:cNvPr id="3" name="Content Placeholder 2">
            <a:extLst>
              <a:ext uri="{FF2B5EF4-FFF2-40B4-BE49-F238E27FC236}">
                <a16:creationId xmlns:a16="http://schemas.microsoft.com/office/drawing/2014/main" id="{A81833C1-BAB9-4C16-A2B8-F2893153879C}"/>
              </a:ext>
            </a:extLst>
          </p:cNvPr>
          <p:cNvSpPr>
            <a:spLocks noGrp="1"/>
          </p:cNvSpPr>
          <p:nvPr>
            <p:ph idx="1"/>
          </p:nvPr>
        </p:nvSpPr>
        <p:spPr>
          <a:xfrm>
            <a:off x="838200" y="2106324"/>
            <a:ext cx="10515600" cy="4351338"/>
          </a:xfrm>
        </p:spPr>
        <p:txBody>
          <a:bodyPr vert="horz" lIns="91440" tIns="45720" rIns="91440" bIns="45720" rtlCol="0" anchor="t">
            <a:normAutofit/>
          </a:bodyPr>
          <a:lstStyle/>
          <a:p>
            <a:pPr marL="0" indent="0" algn="ctr">
              <a:buNone/>
            </a:pPr>
            <a:r>
              <a:rPr lang="en-US" sz="4400" dirty="0">
                <a:cs typeface="Calibri"/>
              </a:rPr>
              <a:t>Act it out!</a:t>
            </a:r>
          </a:p>
          <a:p>
            <a:pPr marL="0" indent="0" algn="ctr">
              <a:buNone/>
            </a:pPr>
            <a:endParaRPr lang="en-US" sz="4400" dirty="0">
              <a:cs typeface="Calibri"/>
            </a:endParaRPr>
          </a:p>
          <a:p>
            <a:pPr marL="0" indent="0" algn="ctr">
              <a:buNone/>
            </a:pPr>
            <a:r>
              <a:rPr lang="en-US" sz="4400" dirty="0" smtClean="0">
                <a:cs typeface="Calibri"/>
              </a:rPr>
              <a:t>Move around the classroom </a:t>
            </a:r>
            <a:r>
              <a:rPr lang="en-US" sz="4400" dirty="0" smtClean="0">
                <a:solidFill>
                  <a:srgbClr val="FF0000"/>
                </a:solidFill>
                <a:cs typeface="Calibri"/>
              </a:rPr>
              <a:t>hectically.</a:t>
            </a:r>
          </a:p>
          <a:p>
            <a:pPr marL="0" indent="0" algn="ctr">
              <a:buNone/>
            </a:pPr>
            <a:endParaRPr lang="en-US" sz="4400" dirty="0">
              <a:cs typeface="Calibri"/>
            </a:endParaRPr>
          </a:p>
          <a:p>
            <a:pPr marL="0" indent="0" algn="ctr">
              <a:buNone/>
            </a:pPr>
            <a:endParaRPr lang="en-US" sz="4400" dirty="0">
              <a:cs typeface="Calibri"/>
            </a:endParaRPr>
          </a:p>
        </p:txBody>
      </p:sp>
    </p:spTree>
    <p:extLst>
      <p:ext uri="{BB962C8B-B14F-4D97-AF65-F5344CB8AC3E}">
        <p14:creationId xmlns:p14="http://schemas.microsoft.com/office/powerpoint/2010/main" val="167312592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hectic</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idx="1"/>
          </p:nvPr>
        </p:nvSpPr>
        <p:spPr>
          <a:xfrm>
            <a:off x="838200" y="1649064"/>
            <a:ext cx="10515600" cy="4351338"/>
          </a:xfrm>
        </p:spPr>
        <p:txBody>
          <a:bodyPr vert="horz" lIns="91440" tIns="45720" rIns="91440" bIns="45720" rtlCol="0" anchor="t">
            <a:normAutofit/>
          </a:bodyPr>
          <a:lstStyle/>
          <a:p>
            <a:pPr marL="0" indent="0" algn="ctr">
              <a:buNone/>
            </a:pPr>
            <a:endParaRPr lang="en-US" dirty="0">
              <a:cs typeface="Calibri"/>
            </a:endParaRPr>
          </a:p>
          <a:p>
            <a:pPr marL="0" indent="0" algn="ctr">
              <a:buNone/>
            </a:pPr>
            <a:r>
              <a:rPr lang="en-US" sz="6000" dirty="0">
                <a:cs typeface="Calibri"/>
              </a:rPr>
              <a:t>In your books, write the word, the definition and use it in a sentence/draw a picture.</a:t>
            </a:r>
          </a:p>
        </p:txBody>
      </p:sp>
    </p:spTree>
    <p:extLst>
      <p:ext uri="{BB962C8B-B14F-4D97-AF65-F5344CB8AC3E}">
        <p14:creationId xmlns:p14="http://schemas.microsoft.com/office/powerpoint/2010/main" val="14838327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96CD7-E73F-4CC7-914F-83F66310EF9E}"/>
              </a:ext>
            </a:extLst>
          </p:cNvPr>
          <p:cNvSpPr>
            <a:spLocks noGrp="1"/>
          </p:cNvSpPr>
          <p:nvPr>
            <p:ph type="title"/>
          </p:nvPr>
        </p:nvSpPr>
        <p:spPr/>
        <p:txBody>
          <a:bodyPr>
            <a:normAutofit/>
          </a:bodyPr>
          <a:lstStyle/>
          <a:p>
            <a:pPr algn="ctr"/>
            <a:r>
              <a:rPr lang="en-US" sz="6000" dirty="0">
                <a:cs typeface="Calibri Light"/>
              </a:rPr>
              <a:t>hectic</a:t>
            </a:r>
          </a:p>
        </p:txBody>
      </p:sp>
      <p:sp>
        <p:nvSpPr>
          <p:cNvPr id="3" name="Content Placeholder 2">
            <a:extLst>
              <a:ext uri="{FF2B5EF4-FFF2-40B4-BE49-F238E27FC236}">
                <a16:creationId xmlns:a16="http://schemas.microsoft.com/office/drawing/2014/main" id="{0F4D39CD-9B0D-43BA-9B69-321EA2996EAE}"/>
              </a:ext>
            </a:extLst>
          </p:cNvPr>
          <p:cNvSpPr>
            <a:spLocks noGrp="1"/>
          </p:cNvSpPr>
          <p:nvPr>
            <p:ph sz="half" idx="1"/>
          </p:nvPr>
        </p:nvSpPr>
        <p:spPr/>
        <p:txBody>
          <a:bodyPr vert="horz" lIns="91440" tIns="45720" rIns="91440" bIns="45720" rtlCol="0" anchor="t">
            <a:noAutofit/>
          </a:bodyPr>
          <a:lstStyle/>
          <a:p>
            <a:pPr marL="0" algn="ctr">
              <a:buNone/>
            </a:pPr>
            <a:r>
              <a:rPr lang="en-GB" sz="6000" dirty="0" smtClean="0">
                <a:cs typeface="Calibri"/>
              </a:rPr>
              <a:t>Adj</a:t>
            </a:r>
            <a:r>
              <a:rPr lang="en-GB" sz="6000" dirty="0">
                <a:cs typeface="Calibri"/>
              </a:rPr>
              <a:t>. full of activity, or very busy and fast</a:t>
            </a:r>
          </a:p>
          <a:p>
            <a:pPr marL="0" algn="ctr">
              <a:buNone/>
            </a:pPr>
            <a:endParaRPr lang="en-GB" sz="6000" dirty="0">
              <a:cs typeface="Calibri"/>
            </a:endParaRPr>
          </a:p>
        </p:txBody>
      </p:sp>
      <p:sp>
        <p:nvSpPr>
          <p:cNvPr id="4" name="Content Placeholder 3"/>
          <p:cNvSpPr>
            <a:spLocks noGrp="1"/>
          </p:cNvSpPr>
          <p:nvPr>
            <p:ph sz="half" idx="2"/>
          </p:nvPr>
        </p:nvSpPr>
        <p:spPr/>
        <p:txBody>
          <a:bodyPr/>
          <a:lstStyle/>
          <a:p>
            <a:r>
              <a:rPr lang="en-GB" dirty="0" smtClean="0"/>
              <a:t>Life is very </a:t>
            </a:r>
            <a:r>
              <a:rPr lang="en-GB" dirty="0" smtClean="0">
                <a:solidFill>
                  <a:srgbClr val="FF0000"/>
                </a:solidFill>
              </a:rPr>
              <a:t>hectic</a:t>
            </a:r>
            <a:r>
              <a:rPr lang="en-GB" dirty="0" smtClean="0"/>
              <a:t> at school </a:t>
            </a:r>
            <a:r>
              <a:rPr lang="en-GB" dirty="0" smtClean="0">
                <a:solidFill>
                  <a:srgbClr val="00B0F0"/>
                </a:solidFill>
              </a:rPr>
              <a:t>since</a:t>
            </a:r>
          </a:p>
          <a:p>
            <a:r>
              <a:rPr lang="en-GB" dirty="0" smtClean="0"/>
              <a:t>Life is very </a:t>
            </a:r>
            <a:r>
              <a:rPr lang="en-GB" dirty="0" smtClean="0">
                <a:solidFill>
                  <a:srgbClr val="FF0000"/>
                </a:solidFill>
              </a:rPr>
              <a:t>hectic</a:t>
            </a:r>
            <a:r>
              <a:rPr lang="en-GB" dirty="0" smtClean="0"/>
              <a:t> at school </a:t>
            </a:r>
            <a:r>
              <a:rPr lang="en-GB" dirty="0" smtClean="0">
                <a:solidFill>
                  <a:srgbClr val="00B0F0"/>
                </a:solidFill>
              </a:rPr>
              <a:t>while</a:t>
            </a:r>
          </a:p>
          <a:p>
            <a:r>
              <a:rPr lang="en-GB" dirty="0" smtClean="0"/>
              <a:t>Life is very </a:t>
            </a:r>
            <a:r>
              <a:rPr lang="en-GB" dirty="0" smtClean="0">
                <a:solidFill>
                  <a:srgbClr val="FF0000"/>
                </a:solidFill>
              </a:rPr>
              <a:t>hectic</a:t>
            </a:r>
            <a:r>
              <a:rPr lang="en-GB" dirty="0" smtClean="0"/>
              <a:t> at school </a:t>
            </a:r>
            <a:r>
              <a:rPr lang="en-GB" dirty="0" smtClean="0">
                <a:solidFill>
                  <a:srgbClr val="00B0F0"/>
                </a:solidFill>
              </a:rPr>
              <a:t>unless</a:t>
            </a:r>
          </a:p>
          <a:p>
            <a:r>
              <a:rPr lang="en-GB" dirty="0" smtClean="0"/>
              <a:t>Life is very </a:t>
            </a:r>
            <a:r>
              <a:rPr lang="en-GB" dirty="0" smtClean="0">
                <a:solidFill>
                  <a:srgbClr val="FF0000"/>
                </a:solidFill>
              </a:rPr>
              <a:t>hectic</a:t>
            </a:r>
            <a:r>
              <a:rPr lang="en-GB" dirty="0" smtClean="0"/>
              <a:t> at school </a:t>
            </a:r>
            <a:r>
              <a:rPr lang="en-GB" dirty="0" smtClean="0">
                <a:solidFill>
                  <a:srgbClr val="00B0F0"/>
                </a:solidFill>
              </a:rPr>
              <a:t>whenever</a:t>
            </a:r>
            <a:endParaRPr lang="en-GB" dirty="0">
              <a:solidFill>
                <a:srgbClr val="00B0F0"/>
              </a:solidFill>
            </a:endParaRPr>
          </a:p>
        </p:txBody>
      </p:sp>
    </p:spTree>
    <p:extLst>
      <p:ext uri="{BB962C8B-B14F-4D97-AF65-F5344CB8AC3E}">
        <p14:creationId xmlns:p14="http://schemas.microsoft.com/office/powerpoint/2010/main" val="171173341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fontScale="90000"/>
          </a:bodyPr>
          <a:lstStyle/>
          <a:p>
            <a:r>
              <a:rPr lang="en-GB" dirty="0" smtClean="0"/>
              <a:t>Chapter 5 – </a:t>
            </a:r>
            <a:r>
              <a:rPr lang="en-GB" dirty="0" smtClean="0"/>
              <a:t>Stranger’s in the Night</a:t>
            </a:r>
            <a:r>
              <a:rPr lang="en-GB" dirty="0" smtClean="0"/>
              <a:t/>
            </a:r>
            <a:br>
              <a:rPr lang="en-GB" dirty="0" smtClean="0"/>
            </a:br>
            <a:r>
              <a:rPr lang="en-GB" dirty="0" smtClean="0"/>
              <a:t>Lesson 15</a:t>
            </a:r>
            <a:endParaRPr lang="en-GB" dirty="0"/>
          </a:p>
        </p:txBody>
      </p:sp>
      <p:sp>
        <p:nvSpPr>
          <p:cNvPr id="5" name="Subtitle 4"/>
          <p:cNvSpPr>
            <a:spLocks noGrp="1"/>
          </p:cNvSpPr>
          <p:nvPr>
            <p:ph type="subTitle" idx="1"/>
          </p:nvPr>
        </p:nvSpPr>
        <p:spPr>
          <a:xfrm>
            <a:off x="1524000" y="3632518"/>
            <a:ext cx="9144000" cy="1655762"/>
          </a:xfrm>
        </p:spPr>
        <p:txBody>
          <a:bodyPr>
            <a:normAutofit lnSpcReduction="10000"/>
          </a:bodyPr>
          <a:lstStyle/>
          <a:p>
            <a:r>
              <a:rPr lang="en-GB" dirty="0"/>
              <a:t>LO: To be able to make inferences from the text and explain and justify inferences with evidence from the text (2d)</a:t>
            </a:r>
          </a:p>
          <a:p>
            <a:endParaRPr lang="en-GB" dirty="0" smtClean="0"/>
          </a:p>
          <a:p>
            <a:r>
              <a:rPr lang="en-GB" dirty="0" smtClean="0">
                <a:solidFill>
                  <a:srgbClr val="FF0000"/>
                </a:solidFill>
              </a:rPr>
              <a:t>What does elixir mean ?</a:t>
            </a:r>
          </a:p>
          <a:p>
            <a:endParaRPr lang="en-GB" dirty="0" smtClean="0">
              <a:solidFill>
                <a:srgbClr val="FF0000"/>
              </a:solidFill>
            </a:endParaRPr>
          </a:p>
          <a:p>
            <a:endParaRPr lang="en-GB" dirty="0"/>
          </a:p>
        </p:txBody>
      </p:sp>
      <p:pic>
        <p:nvPicPr>
          <p:cNvPr id="6" name="Picture 5"/>
          <p:cNvPicPr>
            <a:picLocks noChangeAspect="1"/>
          </p:cNvPicPr>
          <p:nvPr/>
        </p:nvPicPr>
        <p:blipFill>
          <a:blip r:embed="rId2"/>
          <a:stretch>
            <a:fillRect/>
          </a:stretch>
        </p:blipFill>
        <p:spPr>
          <a:xfrm>
            <a:off x="9942022" y="343397"/>
            <a:ext cx="1932562" cy="2914492"/>
          </a:xfrm>
          <a:prstGeom prst="rect">
            <a:avLst/>
          </a:prstGeom>
        </p:spPr>
      </p:pic>
    </p:spTree>
    <p:extLst>
      <p:ext uri="{BB962C8B-B14F-4D97-AF65-F5344CB8AC3E}">
        <p14:creationId xmlns:p14="http://schemas.microsoft.com/office/powerpoint/2010/main" val="320743330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normAutofit fontScale="90000"/>
          </a:bodyPr>
          <a:lstStyle/>
          <a:p>
            <a:r>
              <a:rPr lang="en-GB" dirty="0" smtClean="0"/>
              <a:t>Chapter 5 </a:t>
            </a:r>
            <a:r>
              <a:rPr lang="en-GB" smtClean="0"/>
              <a:t>– </a:t>
            </a:r>
            <a:r>
              <a:rPr lang="en-GB"/>
              <a:t>Stranger’s in the Night</a:t>
            </a:r>
            <a:r>
              <a:rPr lang="en-GB" dirty="0" smtClean="0"/>
              <a:t/>
            </a:r>
            <a:br>
              <a:rPr lang="en-GB" dirty="0" smtClean="0"/>
            </a:br>
            <a:r>
              <a:rPr lang="en-GB" dirty="0" smtClean="0"/>
              <a:t>Lesson 15</a:t>
            </a:r>
            <a:endParaRPr lang="en-GB" dirty="0"/>
          </a:p>
        </p:txBody>
      </p:sp>
      <p:sp>
        <p:nvSpPr>
          <p:cNvPr id="5" name="Subtitle 4"/>
          <p:cNvSpPr>
            <a:spLocks noGrp="1"/>
          </p:cNvSpPr>
          <p:nvPr>
            <p:ph type="subTitle" idx="1"/>
          </p:nvPr>
        </p:nvSpPr>
        <p:spPr>
          <a:xfrm>
            <a:off x="1524000" y="3632518"/>
            <a:ext cx="9144000" cy="1655762"/>
          </a:xfrm>
        </p:spPr>
        <p:txBody>
          <a:bodyPr>
            <a:normAutofit fontScale="70000" lnSpcReduction="20000"/>
          </a:bodyPr>
          <a:lstStyle/>
          <a:p>
            <a:r>
              <a:rPr lang="en-GB" dirty="0"/>
              <a:t>LO: To be able to make inferences from the text and explain and justify inferences with evidence from the text (2d)</a:t>
            </a:r>
          </a:p>
          <a:p>
            <a:endParaRPr lang="en-GB" dirty="0" smtClean="0"/>
          </a:p>
          <a:p>
            <a:r>
              <a:rPr lang="en-GB" dirty="0" smtClean="0">
                <a:solidFill>
                  <a:srgbClr val="FF0000"/>
                </a:solidFill>
              </a:rPr>
              <a:t>What does elixir mean ?</a:t>
            </a:r>
          </a:p>
          <a:p>
            <a:r>
              <a:rPr lang="en-GB" dirty="0">
                <a:solidFill>
                  <a:srgbClr val="FF0000"/>
                </a:solidFill>
              </a:rPr>
              <a:t>Noun - a substance, usually a liquid, with a magical power to cure, improve, or preserve something</a:t>
            </a:r>
            <a:endParaRPr lang="en-GB" dirty="0" smtClean="0">
              <a:solidFill>
                <a:srgbClr val="FF0000"/>
              </a:solidFill>
            </a:endParaRPr>
          </a:p>
          <a:p>
            <a:endParaRPr lang="en-GB" dirty="0"/>
          </a:p>
        </p:txBody>
      </p:sp>
      <p:pic>
        <p:nvPicPr>
          <p:cNvPr id="6" name="Picture 5"/>
          <p:cNvPicPr>
            <a:picLocks noChangeAspect="1"/>
          </p:cNvPicPr>
          <p:nvPr/>
        </p:nvPicPr>
        <p:blipFill>
          <a:blip r:embed="rId2"/>
          <a:stretch>
            <a:fillRect/>
          </a:stretch>
        </p:blipFill>
        <p:spPr>
          <a:xfrm>
            <a:off x="9942022" y="343397"/>
            <a:ext cx="1932562" cy="2914492"/>
          </a:xfrm>
          <a:prstGeom prst="rect">
            <a:avLst/>
          </a:prstGeom>
        </p:spPr>
      </p:pic>
    </p:spTree>
    <p:extLst>
      <p:ext uri="{BB962C8B-B14F-4D97-AF65-F5344CB8AC3E}">
        <p14:creationId xmlns:p14="http://schemas.microsoft.com/office/powerpoint/2010/main" val="336377293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read a text fluently</a:t>
            </a:r>
            <a:r>
              <a:rPr lang="en-GB" dirty="0"/>
              <a:t/>
            </a:r>
            <a:br>
              <a:rPr lang="en-GB" dirty="0"/>
            </a:br>
            <a:endParaRPr lang="en-GB" dirty="0"/>
          </a:p>
        </p:txBody>
      </p:sp>
      <p:sp>
        <p:nvSpPr>
          <p:cNvPr id="3" name="Content Placeholder 2"/>
          <p:cNvSpPr>
            <a:spLocks noGrp="1"/>
          </p:cNvSpPr>
          <p:nvPr>
            <p:ph idx="1"/>
          </p:nvPr>
        </p:nvSpPr>
        <p:spPr/>
        <p:txBody>
          <a:bodyPr>
            <a:normAutofit/>
          </a:bodyPr>
          <a:lstStyle/>
          <a:p>
            <a:r>
              <a:rPr lang="en-GB" sz="3200" dirty="0" smtClean="0"/>
              <a:t>Read Page 44 to 47</a:t>
            </a:r>
          </a:p>
          <a:p>
            <a:r>
              <a:rPr lang="en-GB" sz="3200" dirty="0" smtClean="0"/>
              <a:t>What has happened so far from Elliot meeting Virgo?  Note things down.</a:t>
            </a:r>
          </a:p>
          <a:p>
            <a:r>
              <a:rPr lang="en-GB" sz="3200" dirty="0" smtClean="0"/>
              <a:t>P19 – Why had Virgo’s clothes nearly made Elliot puke? (2d)</a:t>
            </a:r>
          </a:p>
          <a:p>
            <a:endParaRPr lang="en-GB" sz="3200" dirty="0" smtClean="0"/>
          </a:p>
          <a:p>
            <a:r>
              <a:rPr lang="en-GB" sz="3200" dirty="0" smtClean="0"/>
              <a:t>TP: How do we read fluently?</a:t>
            </a:r>
          </a:p>
          <a:p>
            <a:r>
              <a:rPr lang="en-GB" sz="3200" dirty="0" smtClean="0"/>
              <a:t>P20 – Work with your partner. To top of p46.  Without the narration, how would they talk to one another?</a:t>
            </a:r>
            <a:endParaRPr lang="en-GB" sz="3200" dirty="0"/>
          </a:p>
        </p:txBody>
      </p:sp>
    </p:spTree>
    <p:extLst>
      <p:ext uri="{BB962C8B-B14F-4D97-AF65-F5344CB8AC3E}">
        <p14:creationId xmlns:p14="http://schemas.microsoft.com/office/powerpoint/2010/main" val="337963628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investigate thermal conductors and insulators</a:t>
            </a:r>
            <a:endParaRPr lang="en-GB" dirty="0"/>
          </a:p>
        </p:txBody>
      </p:sp>
      <p:sp>
        <p:nvSpPr>
          <p:cNvPr id="3" name="Content Placeholder 2"/>
          <p:cNvSpPr>
            <a:spLocks noGrp="1"/>
          </p:cNvSpPr>
          <p:nvPr>
            <p:ph idx="1"/>
          </p:nvPr>
        </p:nvSpPr>
        <p:spPr/>
        <p:txBody>
          <a:bodyPr>
            <a:normAutofit lnSpcReduction="10000"/>
          </a:bodyPr>
          <a:lstStyle/>
          <a:p>
            <a:r>
              <a:rPr lang="en-GB" sz="3200" dirty="0" smtClean="0"/>
              <a:t>TP:  Ask your questions from the previous lesson.</a:t>
            </a:r>
          </a:p>
          <a:p>
            <a:endParaRPr lang="en-GB" sz="3200" dirty="0"/>
          </a:p>
          <a:p>
            <a:r>
              <a:rPr lang="en-GB" sz="3200" dirty="0" smtClean="0"/>
              <a:t>Quiz 2</a:t>
            </a:r>
          </a:p>
          <a:p>
            <a:endParaRPr lang="en-GB" sz="3200" dirty="0"/>
          </a:p>
          <a:p>
            <a:r>
              <a:rPr lang="en-GB" sz="3200" dirty="0" smtClean="0"/>
              <a:t>TP:  What do these words mean?</a:t>
            </a:r>
          </a:p>
          <a:p>
            <a:r>
              <a:rPr lang="en-GB" sz="3200" dirty="0" smtClean="0"/>
              <a:t>Thermal</a:t>
            </a:r>
          </a:p>
          <a:p>
            <a:r>
              <a:rPr lang="en-GB" sz="3200" dirty="0" smtClean="0"/>
              <a:t>Conductors</a:t>
            </a:r>
          </a:p>
          <a:p>
            <a:r>
              <a:rPr lang="en-GB" sz="3200" dirty="0" smtClean="0"/>
              <a:t>Insulators</a:t>
            </a:r>
            <a:endParaRPr lang="en-GB" sz="3200" dirty="0"/>
          </a:p>
        </p:txBody>
      </p:sp>
    </p:spTree>
    <p:extLst>
      <p:ext uri="{BB962C8B-B14F-4D97-AF65-F5344CB8AC3E}">
        <p14:creationId xmlns:p14="http://schemas.microsoft.com/office/powerpoint/2010/main" val="254107770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investigate thermal conductors and insulators</a:t>
            </a:r>
            <a:endParaRPr lang="en-GB" dirty="0"/>
          </a:p>
        </p:txBody>
      </p:sp>
      <p:sp>
        <p:nvSpPr>
          <p:cNvPr id="3" name="Content Placeholder 2"/>
          <p:cNvSpPr>
            <a:spLocks noGrp="1"/>
          </p:cNvSpPr>
          <p:nvPr>
            <p:ph idx="1"/>
          </p:nvPr>
        </p:nvSpPr>
        <p:spPr/>
        <p:txBody>
          <a:bodyPr>
            <a:normAutofit/>
          </a:bodyPr>
          <a:lstStyle/>
          <a:p>
            <a:r>
              <a:rPr lang="en-GB" sz="3200" dirty="0" smtClean="0"/>
              <a:t>Thermal - connected with heat</a:t>
            </a:r>
          </a:p>
          <a:p>
            <a:pPr marL="0" indent="0">
              <a:buNone/>
            </a:pPr>
            <a:endParaRPr lang="en-GB" sz="3200" dirty="0" smtClean="0"/>
          </a:p>
          <a:p>
            <a:r>
              <a:rPr lang="en-GB" sz="3200" dirty="0" smtClean="0"/>
              <a:t>Conductors -  a substance that electricity or heat will go through</a:t>
            </a:r>
          </a:p>
          <a:p>
            <a:pPr marL="0" indent="0">
              <a:buNone/>
            </a:pPr>
            <a:endParaRPr lang="en-GB" sz="3200" dirty="0" smtClean="0"/>
          </a:p>
          <a:p>
            <a:r>
              <a:rPr lang="en-GB" sz="3200" dirty="0" smtClean="0"/>
              <a:t>Insulators - a material or covering that electricity, heat, or sound cannot go through</a:t>
            </a:r>
          </a:p>
          <a:p>
            <a:endParaRPr lang="en-GB" sz="3200" dirty="0"/>
          </a:p>
        </p:txBody>
      </p:sp>
    </p:spTree>
    <p:extLst>
      <p:ext uri="{BB962C8B-B14F-4D97-AF65-F5344CB8AC3E}">
        <p14:creationId xmlns:p14="http://schemas.microsoft.com/office/powerpoint/2010/main" val="232428057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investigate thermal conductors and insulators</a:t>
            </a:r>
            <a:endParaRPr lang="en-GB" dirty="0"/>
          </a:p>
        </p:txBody>
      </p:sp>
      <p:sp>
        <p:nvSpPr>
          <p:cNvPr id="4" name="Content Placeholder 3"/>
          <p:cNvSpPr>
            <a:spLocks noGrp="1"/>
          </p:cNvSpPr>
          <p:nvPr>
            <p:ph sz="half" idx="1"/>
          </p:nvPr>
        </p:nvSpPr>
        <p:spPr/>
        <p:txBody>
          <a:bodyPr/>
          <a:lstStyle/>
          <a:p>
            <a:r>
              <a:rPr lang="en-GB" dirty="0" smtClean="0"/>
              <a:t>Miss Davison has sorted these materials into two groups.</a:t>
            </a:r>
          </a:p>
          <a:p>
            <a:endParaRPr lang="en-GB" dirty="0"/>
          </a:p>
          <a:p>
            <a:r>
              <a:rPr lang="en-GB" dirty="0" smtClean="0"/>
              <a:t>TP:  What can you see in each groups?</a:t>
            </a:r>
          </a:p>
          <a:p>
            <a:endParaRPr lang="en-GB" dirty="0"/>
          </a:p>
          <a:p>
            <a:r>
              <a:rPr lang="en-GB" dirty="0" smtClean="0"/>
              <a:t>TP: Can you identify the two groups that he has sorted them into?</a:t>
            </a:r>
            <a:endParaRPr lang="en-GB" dirty="0"/>
          </a:p>
        </p:txBody>
      </p:sp>
      <p:pic>
        <p:nvPicPr>
          <p:cNvPr id="6" name="Content Placeholder 5"/>
          <p:cNvPicPr>
            <a:picLocks noGrp="1" noChangeAspect="1"/>
          </p:cNvPicPr>
          <p:nvPr>
            <p:ph sz="half" idx="2"/>
          </p:nvPr>
        </p:nvPicPr>
        <p:blipFill>
          <a:blip r:embed="rId2"/>
          <a:stretch>
            <a:fillRect/>
          </a:stretch>
        </p:blipFill>
        <p:spPr>
          <a:xfrm>
            <a:off x="6257461" y="2038336"/>
            <a:ext cx="1902117" cy="1060796"/>
          </a:xfrm>
          <a:prstGeom prst="rect">
            <a:avLst/>
          </a:prstGeom>
        </p:spPr>
      </p:pic>
      <p:pic>
        <p:nvPicPr>
          <p:cNvPr id="7" name="Picture 6"/>
          <p:cNvPicPr>
            <a:picLocks noChangeAspect="1"/>
          </p:cNvPicPr>
          <p:nvPr/>
        </p:nvPicPr>
        <p:blipFill>
          <a:blip r:embed="rId3"/>
          <a:stretch>
            <a:fillRect/>
          </a:stretch>
        </p:blipFill>
        <p:spPr>
          <a:xfrm>
            <a:off x="6647638" y="2586514"/>
            <a:ext cx="560881" cy="432854"/>
          </a:xfrm>
          <a:prstGeom prst="rect">
            <a:avLst/>
          </a:prstGeom>
        </p:spPr>
      </p:pic>
      <p:pic>
        <p:nvPicPr>
          <p:cNvPr id="8" name="Picture 7"/>
          <p:cNvPicPr>
            <a:picLocks noChangeAspect="1"/>
          </p:cNvPicPr>
          <p:nvPr/>
        </p:nvPicPr>
        <p:blipFill>
          <a:blip r:embed="rId4"/>
          <a:stretch>
            <a:fillRect/>
          </a:stretch>
        </p:blipFill>
        <p:spPr>
          <a:xfrm>
            <a:off x="8159578" y="1200063"/>
            <a:ext cx="1639966" cy="1676545"/>
          </a:xfrm>
          <a:prstGeom prst="rect">
            <a:avLst/>
          </a:prstGeom>
        </p:spPr>
      </p:pic>
      <p:pic>
        <p:nvPicPr>
          <p:cNvPr id="9" name="Picture 8"/>
          <p:cNvPicPr>
            <a:picLocks noChangeAspect="1"/>
          </p:cNvPicPr>
          <p:nvPr/>
        </p:nvPicPr>
        <p:blipFill>
          <a:blip r:embed="rId5"/>
          <a:stretch>
            <a:fillRect/>
          </a:stretch>
        </p:blipFill>
        <p:spPr>
          <a:xfrm>
            <a:off x="9957706" y="1320396"/>
            <a:ext cx="1457070" cy="963251"/>
          </a:xfrm>
          <a:prstGeom prst="rect">
            <a:avLst/>
          </a:prstGeom>
        </p:spPr>
      </p:pic>
      <p:pic>
        <p:nvPicPr>
          <p:cNvPr id="10" name="Picture 9"/>
          <p:cNvPicPr>
            <a:picLocks noChangeAspect="1"/>
          </p:cNvPicPr>
          <p:nvPr/>
        </p:nvPicPr>
        <p:blipFill>
          <a:blip r:embed="rId6"/>
          <a:stretch>
            <a:fillRect/>
          </a:stretch>
        </p:blipFill>
        <p:spPr>
          <a:xfrm>
            <a:off x="8884885" y="2802941"/>
            <a:ext cx="1127858" cy="768163"/>
          </a:xfrm>
          <a:prstGeom prst="rect">
            <a:avLst/>
          </a:prstGeom>
        </p:spPr>
      </p:pic>
      <p:pic>
        <p:nvPicPr>
          <p:cNvPr id="11" name="Picture 10"/>
          <p:cNvPicPr>
            <a:picLocks noChangeAspect="1"/>
          </p:cNvPicPr>
          <p:nvPr/>
        </p:nvPicPr>
        <p:blipFill>
          <a:blip r:embed="rId7"/>
          <a:stretch>
            <a:fillRect/>
          </a:stretch>
        </p:blipFill>
        <p:spPr>
          <a:xfrm>
            <a:off x="6272701" y="5492446"/>
            <a:ext cx="2048434" cy="1146147"/>
          </a:xfrm>
          <a:prstGeom prst="rect">
            <a:avLst/>
          </a:prstGeom>
        </p:spPr>
      </p:pic>
      <p:pic>
        <p:nvPicPr>
          <p:cNvPr id="12" name="Picture 11"/>
          <p:cNvPicPr>
            <a:picLocks noChangeAspect="1"/>
          </p:cNvPicPr>
          <p:nvPr/>
        </p:nvPicPr>
        <p:blipFill>
          <a:blip r:embed="rId8"/>
          <a:stretch>
            <a:fillRect/>
          </a:stretch>
        </p:blipFill>
        <p:spPr>
          <a:xfrm>
            <a:off x="7394445" y="5498543"/>
            <a:ext cx="1152244" cy="432854"/>
          </a:xfrm>
          <a:prstGeom prst="rect">
            <a:avLst/>
          </a:prstGeom>
        </p:spPr>
      </p:pic>
      <p:pic>
        <p:nvPicPr>
          <p:cNvPr id="13" name="Picture 12"/>
          <p:cNvPicPr>
            <a:picLocks noChangeAspect="1"/>
          </p:cNvPicPr>
          <p:nvPr/>
        </p:nvPicPr>
        <p:blipFill>
          <a:blip r:embed="rId9"/>
          <a:stretch>
            <a:fillRect/>
          </a:stretch>
        </p:blipFill>
        <p:spPr>
          <a:xfrm>
            <a:off x="8512997" y="5714970"/>
            <a:ext cx="743776" cy="1024217"/>
          </a:xfrm>
          <a:prstGeom prst="rect">
            <a:avLst/>
          </a:prstGeom>
        </p:spPr>
      </p:pic>
      <p:pic>
        <p:nvPicPr>
          <p:cNvPr id="14" name="Picture 13"/>
          <p:cNvPicPr>
            <a:picLocks noChangeAspect="1"/>
          </p:cNvPicPr>
          <p:nvPr/>
        </p:nvPicPr>
        <p:blipFill>
          <a:blip r:embed="rId10"/>
          <a:stretch>
            <a:fillRect/>
          </a:stretch>
        </p:blipFill>
        <p:spPr>
          <a:xfrm>
            <a:off x="9662404" y="5492445"/>
            <a:ext cx="524301" cy="1146147"/>
          </a:xfrm>
          <a:prstGeom prst="rect">
            <a:avLst/>
          </a:prstGeom>
        </p:spPr>
      </p:pic>
      <p:pic>
        <p:nvPicPr>
          <p:cNvPr id="15" name="Picture 14"/>
          <p:cNvPicPr>
            <a:picLocks noChangeAspect="1"/>
          </p:cNvPicPr>
          <p:nvPr/>
        </p:nvPicPr>
        <p:blipFill>
          <a:blip r:embed="rId11"/>
          <a:stretch>
            <a:fillRect/>
          </a:stretch>
        </p:blipFill>
        <p:spPr>
          <a:xfrm>
            <a:off x="10482019" y="5001821"/>
            <a:ext cx="1225402" cy="1694835"/>
          </a:xfrm>
          <a:prstGeom prst="rect">
            <a:avLst/>
          </a:prstGeom>
        </p:spPr>
      </p:pic>
    </p:spTree>
    <p:extLst>
      <p:ext uri="{BB962C8B-B14F-4D97-AF65-F5344CB8AC3E}">
        <p14:creationId xmlns:p14="http://schemas.microsoft.com/office/powerpoint/2010/main" val="260768115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investigate thermal conductors and insulators</a:t>
            </a:r>
            <a:endParaRPr lang="en-GB" dirty="0"/>
          </a:p>
        </p:txBody>
      </p:sp>
      <p:sp>
        <p:nvSpPr>
          <p:cNvPr id="4" name="Content Placeholder 3"/>
          <p:cNvSpPr>
            <a:spLocks noGrp="1"/>
          </p:cNvSpPr>
          <p:nvPr>
            <p:ph sz="half" idx="1"/>
          </p:nvPr>
        </p:nvSpPr>
        <p:spPr/>
        <p:txBody>
          <a:bodyPr/>
          <a:lstStyle/>
          <a:p>
            <a:r>
              <a:rPr lang="en-GB" dirty="0" smtClean="0"/>
              <a:t>Miss Davison has sorted the materials into thermal conductors and insulators.</a:t>
            </a:r>
          </a:p>
        </p:txBody>
      </p:sp>
      <p:pic>
        <p:nvPicPr>
          <p:cNvPr id="6" name="Content Placeholder 5"/>
          <p:cNvPicPr>
            <a:picLocks noGrp="1" noChangeAspect="1"/>
          </p:cNvPicPr>
          <p:nvPr>
            <p:ph sz="half" idx="2"/>
          </p:nvPr>
        </p:nvPicPr>
        <p:blipFill>
          <a:blip r:embed="rId2"/>
          <a:stretch>
            <a:fillRect/>
          </a:stretch>
        </p:blipFill>
        <p:spPr>
          <a:xfrm>
            <a:off x="6257461" y="2038336"/>
            <a:ext cx="1902117" cy="1060796"/>
          </a:xfrm>
          <a:prstGeom prst="rect">
            <a:avLst/>
          </a:prstGeom>
        </p:spPr>
      </p:pic>
      <p:pic>
        <p:nvPicPr>
          <p:cNvPr id="7" name="Picture 6"/>
          <p:cNvPicPr>
            <a:picLocks noChangeAspect="1"/>
          </p:cNvPicPr>
          <p:nvPr/>
        </p:nvPicPr>
        <p:blipFill>
          <a:blip r:embed="rId3"/>
          <a:stretch>
            <a:fillRect/>
          </a:stretch>
        </p:blipFill>
        <p:spPr>
          <a:xfrm>
            <a:off x="6647638" y="2586514"/>
            <a:ext cx="560881" cy="432854"/>
          </a:xfrm>
          <a:prstGeom prst="rect">
            <a:avLst/>
          </a:prstGeom>
        </p:spPr>
      </p:pic>
      <p:pic>
        <p:nvPicPr>
          <p:cNvPr id="8" name="Picture 7"/>
          <p:cNvPicPr>
            <a:picLocks noChangeAspect="1"/>
          </p:cNvPicPr>
          <p:nvPr/>
        </p:nvPicPr>
        <p:blipFill>
          <a:blip r:embed="rId4"/>
          <a:stretch>
            <a:fillRect/>
          </a:stretch>
        </p:blipFill>
        <p:spPr>
          <a:xfrm>
            <a:off x="8159578" y="1200063"/>
            <a:ext cx="1639966" cy="1676545"/>
          </a:xfrm>
          <a:prstGeom prst="rect">
            <a:avLst/>
          </a:prstGeom>
        </p:spPr>
      </p:pic>
      <p:pic>
        <p:nvPicPr>
          <p:cNvPr id="9" name="Picture 8"/>
          <p:cNvPicPr>
            <a:picLocks noChangeAspect="1"/>
          </p:cNvPicPr>
          <p:nvPr/>
        </p:nvPicPr>
        <p:blipFill>
          <a:blip r:embed="rId5"/>
          <a:stretch>
            <a:fillRect/>
          </a:stretch>
        </p:blipFill>
        <p:spPr>
          <a:xfrm>
            <a:off x="9957706" y="1320396"/>
            <a:ext cx="1457070" cy="963251"/>
          </a:xfrm>
          <a:prstGeom prst="rect">
            <a:avLst/>
          </a:prstGeom>
        </p:spPr>
      </p:pic>
      <p:pic>
        <p:nvPicPr>
          <p:cNvPr id="10" name="Picture 9"/>
          <p:cNvPicPr>
            <a:picLocks noChangeAspect="1"/>
          </p:cNvPicPr>
          <p:nvPr/>
        </p:nvPicPr>
        <p:blipFill>
          <a:blip r:embed="rId6"/>
          <a:stretch>
            <a:fillRect/>
          </a:stretch>
        </p:blipFill>
        <p:spPr>
          <a:xfrm>
            <a:off x="8884885" y="2802941"/>
            <a:ext cx="1127858" cy="768163"/>
          </a:xfrm>
          <a:prstGeom prst="rect">
            <a:avLst/>
          </a:prstGeom>
        </p:spPr>
      </p:pic>
      <p:pic>
        <p:nvPicPr>
          <p:cNvPr id="11" name="Picture 10"/>
          <p:cNvPicPr>
            <a:picLocks noChangeAspect="1"/>
          </p:cNvPicPr>
          <p:nvPr/>
        </p:nvPicPr>
        <p:blipFill>
          <a:blip r:embed="rId7"/>
          <a:stretch>
            <a:fillRect/>
          </a:stretch>
        </p:blipFill>
        <p:spPr>
          <a:xfrm>
            <a:off x="6272701" y="5492446"/>
            <a:ext cx="2048434" cy="1146147"/>
          </a:xfrm>
          <a:prstGeom prst="rect">
            <a:avLst/>
          </a:prstGeom>
        </p:spPr>
      </p:pic>
      <p:pic>
        <p:nvPicPr>
          <p:cNvPr id="12" name="Picture 11"/>
          <p:cNvPicPr>
            <a:picLocks noChangeAspect="1"/>
          </p:cNvPicPr>
          <p:nvPr/>
        </p:nvPicPr>
        <p:blipFill>
          <a:blip r:embed="rId8"/>
          <a:stretch>
            <a:fillRect/>
          </a:stretch>
        </p:blipFill>
        <p:spPr>
          <a:xfrm>
            <a:off x="7394445" y="5498543"/>
            <a:ext cx="1152244" cy="432854"/>
          </a:xfrm>
          <a:prstGeom prst="rect">
            <a:avLst/>
          </a:prstGeom>
        </p:spPr>
      </p:pic>
      <p:pic>
        <p:nvPicPr>
          <p:cNvPr id="13" name="Picture 12"/>
          <p:cNvPicPr>
            <a:picLocks noChangeAspect="1"/>
          </p:cNvPicPr>
          <p:nvPr/>
        </p:nvPicPr>
        <p:blipFill>
          <a:blip r:embed="rId9"/>
          <a:stretch>
            <a:fillRect/>
          </a:stretch>
        </p:blipFill>
        <p:spPr>
          <a:xfrm>
            <a:off x="8512997" y="5714970"/>
            <a:ext cx="743776" cy="1024217"/>
          </a:xfrm>
          <a:prstGeom prst="rect">
            <a:avLst/>
          </a:prstGeom>
        </p:spPr>
      </p:pic>
      <p:pic>
        <p:nvPicPr>
          <p:cNvPr id="14" name="Picture 13"/>
          <p:cNvPicPr>
            <a:picLocks noChangeAspect="1"/>
          </p:cNvPicPr>
          <p:nvPr/>
        </p:nvPicPr>
        <p:blipFill>
          <a:blip r:embed="rId10"/>
          <a:stretch>
            <a:fillRect/>
          </a:stretch>
        </p:blipFill>
        <p:spPr>
          <a:xfrm>
            <a:off x="9662404" y="5492445"/>
            <a:ext cx="524301" cy="1146147"/>
          </a:xfrm>
          <a:prstGeom prst="rect">
            <a:avLst/>
          </a:prstGeom>
        </p:spPr>
      </p:pic>
      <p:pic>
        <p:nvPicPr>
          <p:cNvPr id="15" name="Picture 14"/>
          <p:cNvPicPr>
            <a:picLocks noChangeAspect="1"/>
          </p:cNvPicPr>
          <p:nvPr/>
        </p:nvPicPr>
        <p:blipFill>
          <a:blip r:embed="rId11"/>
          <a:stretch>
            <a:fillRect/>
          </a:stretch>
        </p:blipFill>
        <p:spPr>
          <a:xfrm>
            <a:off x="10482019" y="5001821"/>
            <a:ext cx="1225402" cy="1694835"/>
          </a:xfrm>
          <a:prstGeom prst="rect">
            <a:avLst/>
          </a:prstGeom>
        </p:spPr>
      </p:pic>
    </p:spTree>
    <p:extLst>
      <p:ext uri="{BB962C8B-B14F-4D97-AF65-F5344CB8AC3E}">
        <p14:creationId xmlns:p14="http://schemas.microsoft.com/office/powerpoint/2010/main" val="369169457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investigate thermal conductors and insulators</a:t>
            </a:r>
            <a:endParaRPr lang="en-GB" dirty="0"/>
          </a:p>
        </p:txBody>
      </p:sp>
      <p:sp>
        <p:nvSpPr>
          <p:cNvPr id="6" name="Text Placeholder 5"/>
          <p:cNvSpPr>
            <a:spLocks noGrp="1"/>
          </p:cNvSpPr>
          <p:nvPr>
            <p:ph type="body" idx="1"/>
          </p:nvPr>
        </p:nvSpPr>
        <p:spPr/>
        <p:txBody>
          <a:bodyPr/>
          <a:lstStyle/>
          <a:p>
            <a:r>
              <a:rPr lang="en-GB" dirty="0" smtClean="0"/>
              <a:t>Thermal Conductors</a:t>
            </a:r>
            <a:endParaRPr lang="en-GB" dirty="0"/>
          </a:p>
        </p:txBody>
      </p:sp>
      <p:sp>
        <p:nvSpPr>
          <p:cNvPr id="7" name="Content Placeholder 6"/>
          <p:cNvSpPr>
            <a:spLocks noGrp="1"/>
          </p:cNvSpPr>
          <p:nvPr>
            <p:ph sz="half" idx="2"/>
          </p:nvPr>
        </p:nvSpPr>
        <p:spPr/>
        <p:txBody>
          <a:bodyPr>
            <a:normAutofit fontScale="92500" lnSpcReduction="20000"/>
          </a:bodyPr>
          <a:lstStyle/>
          <a:p>
            <a:r>
              <a:rPr lang="en-GB" dirty="0" smtClean="0"/>
              <a:t>Heat can travel easily through thermal conductors.</a:t>
            </a:r>
          </a:p>
          <a:p>
            <a:endParaRPr lang="en-GB" dirty="0" smtClean="0"/>
          </a:p>
          <a:p>
            <a:r>
              <a:rPr lang="en-GB" dirty="0" smtClean="0"/>
              <a:t>Metals are good thermal conductors, as they allow heat to move through them.</a:t>
            </a:r>
          </a:p>
          <a:p>
            <a:endParaRPr lang="en-GB" dirty="0" smtClean="0"/>
          </a:p>
          <a:p>
            <a:r>
              <a:rPr lang="en-GB" dirty="0" smtClean="0"/>
              <a:t>Thermal conductors are used to make items that need heat to travel through them, like a pan or a radiator.</a:t>
            </a:r>
          </a:p>
          <a:p>
            <a:endParaRPr lang="en-GB" dirty="0"/>
          </a:p>
        </p:txBody>
      </p:sp>
      <p:sp>
        <p:nvSpPr>
          <p:cNvPr id="8" name="Text Placeholder 7"/>
          <p:cNvSpPr>
            <a:spLocks noGrp="1"/>
          </p:cNvSpPr>
          <p:nvPr>
            <p:ph type="body" sz="quarter" idx="3"/>
          </p:nvPr>
        </p:nvSpPr>
        <p:spPr/>
        <p:txBody>
          <a:bodyPr/>
          <a:lstStyle/>
          <a:p>
            <a:r>
              <a:rPr lang="en-GB" dirty="0" smtClean="0"/>
              <a:t>Thermal Insulators</a:t>
            </a:r>
            <a:endParaRPr lang="en-GB" dirty="0"/>
          </a:p>
        </p:txBody>
      </p:sp>
      <p:sp>
        <p:nvSpPr>
          <p:cNvPr id="9" name="Content Placeholder 8"/>
          <p:cNvSpPr>
            <a:spLocks noGrp="1"/>
          </p:cNvSpPr>
          <p:nvPr>
            <p:ph sz="quarter" idx="4"/>
          </p:nvPr>
        </p:nvSpPr>
        <p:spPr/>
        <p:txBody>
          <a:bodyPr>
            <a:normAutofit fontScale="77500" lnSpcReduction="20000"/>
          </a:bodyPr>
          <a:lstStyle/>
          <a:p>
            <a:r>
              <a:rPr lang="en-GB" dirty="0" smtClean="0"/>
              <a:t>Thermal insulators do not let heat travel through them easily. </a:t>
            </a:r>
          </a:p>
          <a:p>
            <a:endParaRPr lang="en-GB" dirty="0" smtClean="0"/>
          </a:p>
          <a:p>
            <a:r>
              <a:rPr lang="en-GB" dirty="0" smtClean="0"/>
              <a:t>Some fabrics, wood and plastics are good thermal insulators.</a:t>
            </a:r>
          </a:p>
          <a:p>
            <a:endParaRPr lang="en-GB" dirty="0" smtClean="0"/>
          </a:p>
          <a:p>
            <a:r>
              <a:rPr lang="en-GB" dirty="0" smtClean="0"/>
              <a:t>Thermal insulators can keep heat out or in. For example, a vacuum flask stops heat from the air travelling through to the food or drink inside, keeping it cool. A coat stops the heat from your body travelling through to the air outside, keeping you warm.</a:t>
            </a:r>
          </a:p>
          <a:p>
            <a:endParaRPr lang="en-GB" dirty="0"/>
          </a:p>
        </p:txBody>
      </p:sp>
      <p:sp>
        <p:nvSpPr>
          <p:cNvPr id="10" name="TextBox 9"/>
          <p:cNvSpPr txBox="1"/>
          <p:nvPr/>
        </p:nvSpPr>
        <p:spPr>
          <a:xfrm>
            <a:off x="2453640" y="6189663"/>
            <a:ext cx="6096000" cy="369332"/>
          </a:xfrm>
          <a:prstGeom prst="rect">
            <a:avLst/>
          </a:prstGeom>
          <a:noFill/>
        </p:spPr>
        <p:txBody>
          <a:bodyPr wrap="square" rtlCol="0">
            <a:spAutoFit/>
          </a:bodyPr>
          <a:lstStyle/>
          <a:p>
            <a:r>
              <a:rPr lang="en-GB" smtClean="0"/>
              <a:t>https://www.youtube.com/watch?v=DGXHeRkhRgs</a:t>
            </a:r>
            <a:endParaRPr lang="en-GB" dirty="0"/>
          </a:p>
        </p:txBody>
      </p:sp>
    </p:spTree>
    <p:extLst>
      <p:ext uri="{BB962C8B-B14F-4D97-AF65-F5344CB8AC3E}">
        <p14:creationId xmlns:p14="http://schemas.microsoft.com/office/powerpoint/2010/main" val="161438234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investigate thermal conductors and insulators</a:t>
            </a:r>
            <a:endParaRPr lang="en-GB" dirty="0"/>
          </a:p>
        </p:txBody>
      </p:sp>
      <p:sp>
        <p:nvSpPr>
          <p:cNvPr id="4" name="Content Placeholder 3"/>
          <p:cNvSpPr>
            <a:spLocks noGrp="1"/>
          </p:cNvSpPr>
          <p:nvPr>
            <p:ph sz="half" idx="1"/>
          </p:nvPr>
        </p:nvSpPr>
        <p:spPr/>
        <p:txBody>
          <a:bodyPr>
            <a:normAutofit fontScale="77500" lnSpcReduction="20000"/>
          </a:bodyPr>
          <a:lstStyle/>
          <a:p>
            <a:r>
              <a:rPr lang="en-GB" sz="4600" dirty="0" smtClean="0"/>
              <a:t>Design a new Lunch box.</a:t>
            </a:r>
          </a:p>
          <a:p>
            <a:pPr algn="ctr"/>
            <a:r>
              <a:rPr lang="en-GB" dirty="0" smtClean="0"/>
              <a:t>The Brilliant Bags Company want to make a new lunch box for children to bring their packed lunches to school in. </a:t>
            </a:r>
          </a:p>
          <a:p>
            <a:pPr algn="ctr"/>
            <a:endParaRPr lang="en-GB" dirty="0" smtClean="0"/>
          </a:p>
          <a:p>
            <a:pPr algn="ctr"/>
            <a:r>
              <a:rPr lang="en-GB" dirty="0" smtClean="0"/>
              <a:t>Food will be stored in the lunch box for quite a long time – probably all morning. </a:t>
            </a:r>
          </a:p>
          <a:p>
            <a:pPr algn="ctr"/>
            <a:endParaRPr lang="en-GB" dirty="0" smtClean="0"/>
          </a:p>
          <a:p>
            <a:pPr algn="ctr"/>
            <a:r>
              <a:rPr lang="en-GB" dirty="0" smtClean="0"/>
              <a:t>They want to make sure the lunch box keeps the children’s lunches cool and fresh, so they need to think about the best material to use to make the inner lining of the lunch box</a:t>
            </a:r>
            <a:endParaRPr lang="en-GB" dirty="0"/>
          </a:p>
          <a:p>
            <a:endParaRPr lang="en-GB" dirty="0"/>
          </a:p>
        </p:txBody>
      </p:sp>
      <p:pic>
        <p:nvPicPr>
          <p:cNvPr id="6" name="Content Placeholder 5"/>
          <p:cNvPicPr>
            <a:picLocks noGrp="1" noChangeAspect="1"/>
          </p:cNvPicPr>
          <p:nvPr>
            <p:ph sz="half" idx="2"/>
          </p:nvPr>
        </p:nvPicPr>
        <p:blipFill>
          <a:blip r:embed="rId2"/>
          <a:stretch>
            <a:fillRect/>
          </a:stretch>
        </p:blipFill>
        <p:spPr>
          <a:xfrm>
            <a:off x="6587331" y="1825625"/>
            <a:ext cx="4351338" cy="4351338"/>
          </a:xfrm>
          <a:prstGeom prst="rect">
            <a:avLst/>
          </a:prstGeom>
        </p:spPr>
      </p:pic>
    </p:spTree>
    <p:extLst>
      <p:ext uri="{BB962C8B-B14F-4D97-AF65-F5344CB8AC3E}">
        <p14:creationId xmlns:p14="http://schemas.microsoft.com/office/powerpoint/2010/main" val="203501574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investigate thermal conductors and insulators</a:t>
            </a:r>
            <a:endParaRPr lang="en-GB" dirty="0"/>
          </a:p>
        </p:txBody>
      </p:sp>
      <p:sp>
        <p:nvSpPr>
          <p:cNvPr id="4" name="Content Placeholder 3"/>
          <p:cNvSpPr>
            <a:spLocks noGrp="1"/>
          </p:cNvSpPr>
          <p:nvPr>
            <p:ph sz="half" idx="1"/>
          </p:nvPr>
        </p:nvSpPr>
        <p:spPr/>
        <p:txBody>
          <a:bodyPr>
            <a:normAutofit fontScale="92500" lnSpcReduction="10000"/>
          </a:bodyPr>
          <a:lstStyle/>
          <a:p>
            <a:r>
              <a:rPr lang="en-GB" dirty="0" smtClean="0"/>
              <a:t>The company want you to help them choose the best material for the inner lining of the lunch box. </a:t>
            </a:r>
          </a:p>
          <a:p>
            <a:endParaRPr lang="en-GB" dirty="0" smtClean="0"/>
          </a:p>
          <a:p>
            <a:r>
              <a:rPr lang="en-GB" dirty="0" smtClean="0"/>
              <a:t>The lining will need to stop heat getting through from the air to the cool food inside. </a:t>
            </a:r>
          </a:p>
          <a:p>
            <a:endParaRPr lang="en-GB" dirty="0" smtClean="0"/>
          </a:p>
          <a:p>
            <a:r>
              <a:rPr lang="en-GB" dirty="0" smtClean="0"/>
              <a:t>TP: Will the lining need to be a good thermal conductor or a good thermal insulator?</a:t>
            </a:r>
          </a:p>
          <a:p>
            <a:endParaRPr lang="en-GB" dirty="0"/>
          </a:p>
        </p:txBody>
      </p:sp>
      <p:pic>
        <p:nvPicPr>
          <p:cNvPr id="6" name="Content Placeholder 5"/>
          <p:cNvPicPr>
            <a:picLocks noGrp="1" noChangeAspect="1"/>
          </p:cNvPicPr>
          <p:nvPr>
            <p:ph sz="half" idx="2"/>
          </p:nvPr>
        </p:nvPicPr>
        <p:blipFill>
          <a:blip r:embed="rId2"/>
          <a:stretch>
            <a:fillRect/>
          </a:stretch>
        </p:blipFill>
        <p:spPr>
          <a:xfrm>
            <a:off x="6587331" y="1825625"/>
            <a:ext cx="4351338" cy="4351338"/>
          </a:xfrm>
          <a:prstGeom prst="rect">
            <a:avLst/>
          </a:prstGeom>
        </p:spPr>
      </p:pic>
    </p:spTree>
    <p:extLst>
      <p:ext uri="{BB962C8B-B14F-4D97-AF65-F5344CB8AC3E}">
        <p14:creationId xmlns:p14="http://schemas.microsoft.com/office/powerpoint/2010/main" val="162848335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investigate thermal conductors and insulators</a:t>
            </a:r>
            <a:endParaRPr lang="en-GB" dirty="0"/>
          </a:p>
        </p:txBody>
      </p:sp>
      <p:sp>
        <p:nvSpPr>
          <p:cNvPr id="4" name="Content Placeholder 3"/>
          <p:cNvSpPr>
            <a:spLocks noGrp="1"/>
          </p:cNvSpPr>
          <p:nvPr>
            <p:ph sz="half" idx="1"/>
          </p:nvPr>
        </p:nvSpPr>
        <p:spPr/>
        <p:txBody>
          <a:bodyPr>
            <a:normAutofit fontScale="92500" lnSpcReduction="20000"/>
          </a:bodyPr>
          <a:lstStyle/>
          <a:p>
            <a:r>
              <a:rPr lang="en-GB" dirty="0" smtClean="0"/>
              <a:t>You will need to find the best thermal insulator for the inner lining of the lunch box. Thermal conductors will let heat through and make the food warm up quickly. </a:t>
            </a:r>
          </a:p>
          <a:p>
            <a:endParaRPr lang="en-GB" dirty="0" smtClean="0"/>
          </a:p>
          <a:p>
            <a:r>
              <a:rPr lang="en-GB" dirty="0" smtClean="0"/>
              <a:t>Thermal insulators will stop the heat getting through and keep the food cool for longer.  You will need to set up a comparative investigation to test the different materials to see if they conduct heat or insulate from it</a:t>
            </a:r>
            <a:endParaRPr lang="en-GB" dirty="0"/>
          </a:p>
        </p:txBody>
      </p:sp>
      <p:pic>
        <p:nvPicPr>
          <p:cNvPr id="6" name="Content Placeholder 5"/>
          <p:cNvPicPr>
            <a:picLocks noGrp="1" noChangeAspect="1"/>
          </p:cNvPicPr>
          <p:nvPr>
            <p:ph sz="half" idx="2"/>
          </p:nvPr>
        </p:nvPicPr>
        <p:blipFill>
          <a:blip r:embed="rId2"/>
          <a:stretch>
            <a:fillRect/>
          </a:stretch>
        </p:blipFill>
        <p:spPr>
          <a:xfrm>
            <a:off x="6587331" y="1825625"/>
            <a:ext cx="4351338" cy="4351338"/>
          </a:xfrm>
          <a:prstGeom prst="rect">
            <a:avLst/>
          </a:prstGeom>
        </p:spPr>
      </p:pic>
    </p:spTree>
    <p:extLst>
      <p:ext uri="{BB962C8B-B14F-4D97-AF65-F5344CB8AC3E}">
        <p14:creationId xmlns:p14="http://schemas.microsoft.com/office/powerpoint/2010/main" val="307354186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investigate thermal conductors and insulators</a:t>
            </a:r>
            <a:endParaRPr lang="en-GB" dirty="0"/>
          </a:p>
        </p:txBody>
      </p:sp>
      <p:sp>
        <p:nvSpPr>
          <p:cNvPr id="4" name="Content Placeholder 3"/>
          <p:cNvSpPr>
            <a:spLocks noGrp="1"/>
          </p:cNvSpPr>
          <p:nvPr>
            <p:ph sz="half" idx="1"/>
          </p:nvPr>
        </p:nvSpPr>
        <p:spPr/>
        <p:txBody>
          <a:bodyPr>
            <a:normAutofit fontScale="92500" lnSpcReduction="20000"/>
          </a:bodyPr>
          <a:lstStyle/>
          <a:p>
            <a:r>
              <a:rPr lang="en-GB" dirty="0" smtClean="0"/>
              <a:t>TP: Can you test the thermal conductivity of the different materials?</a:t>
            </a:r>
          </a:p>
          <a:p>
            <a:r>
              <a:rPr lang="en-GB" dirty="0" smtClean="0"/>
              <a:t>You can use the following equipment:</a:t>
            </a:r>
          </a:p>
          <a:p>
            <a:r>
              <a:rPr lang="en-GB" dirty="0" smtClean="0"/>
              <a:t>Containers</a:t>
            </a:r>
          </a:p>
          <a:p>
            <a:r>
              <a:rPr lang="en-GB" dirty="0" smtClean="0"/>
              <a:t>Thermometer</a:t>
            </a:r>
          </a:p>
          <a:p>
            <a:r>
              <a:rPr lang="en-GB" dirty="0" smtClean="0"/>
              <a:t>Ice-cubes</a:t>
            </a:r>
          </a:p>
          <a:p>
            <a:r>
              <a:rPr lang="en-GB" dirty="0" smtClean="0"/>
              <a:t>Rulers</a:t>
            </a:r>
          </a:p>
          <a:p>
            <a:r>
              <a:rPr lang="en-GB" dirty="0" smtClean="0"/>
              <a:t>Stop Watches</a:t>
            </a:r>
          </a:p>
          <a:p>
            <a:r>
              <a:rPr lang="en-GB" dirty="0" smtClean="0"/>
              <a:t>Different materials</a:t>
            </a:r>
            <a:endParaRPr lang="en-GB" dirty="0"/>
          </a:p>
        </p:txBody>
      </p:sp>
      <p:pic>
        <p:nvPicPr>
          <p:cNvPr id="6" name="Content Placeholder 5"/>
          <p:cNvPicPr>
            <a:picLocks noGrp="1" noChangeAspect="1"/>
          </p:cNvPicPr>
          <p:nvPr>
            <p:ph sz="half" idx="2"/>
          </p:nvPr>
        </p:nvPicPr>
        <p:blipFill>
          <a:blip r:embed="rId2"/>
          <a:stretch>
            <a:fillRect/>
          </a:stretch>
        </p:blipFill>
        <p:spPr>
          <a:xfrm>
            <a:off x="6587331" y="1825625"/>
            <a:ext cx="4351338" cy="4351338"/>
          </a:xfrm>
          <a:prstGeom prst="rect">
            <a:avLst/>
          </a:prstGeom>
        </p:spPr>
      </p:pic>
    </p:spTree>
    <p:extLst>
      <p:ext uri="{BB962C8B-B14F-4D97-AF65-F5344CB8AC3E}">
        <p14:creationId xmlns:p14="http://schemas.microsoft.com/office/powerpoint/2010/main" val="74514201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investigate thermal conductors and insulators</a:t>
            </a:r>
            <a:endParaRPr lang="en-GB" dirty="0"/>
          </a:p>
        </p:txBody>
      </p:sp>
      <p:sp>
        <p:nvSpPr>
          <p:cNvPr id="4" name="Content Placeholder 3"/>
          <p:cNvSpPr>
            <a:spLocks noGrp="1"/>
          </p:cNvSpPr>
          <p:nvPr>
            <p:ph sz="half" idx="1"/>
          </p:nvPr>
        </p:nvSpPr>
        <p:spPr/>
        <p:txBody>
          <a:bodyPr>
            <a:normAutofit fontScale="85000" lnSpcReduction="20000"/>
          </a:bodyPr>
          <a:lstStyle/>
          <a:p>
            <a:pPr marL="0" indent="0" algn="ctr">
              <a:buNone/>
            </a:pPr>
            <a:r>
              <a:rPr lang="en-GB" b="1" u="sng" dirty="0" smtClean="0"/>
              <a:t>Testing Materials</a:t>
            </a:r>
          </a:p>
          <a:p>
            <a:r>
              <a:rPr lang="en-GB" dirty="0" smtClean="0"/>
              <a:t>You could wrap the different materials around the containers, and then fill them with the ice cubes. </a:t>
            </a:r>
          </a:p>
          <a:p>
            <a:r>
              <a:rPr lang="en-GB" dirty="0" smtClean="0">
                <a:solidFill>
                  <a:schemeClr val="tx1"/>
                </a:solidFill>
              </a:rPr>
              <a:t>By checking the temperature of the containers at intervals of time, you will be able to see which materials allow heat from the surroundings through easily. These materials will cause the ice to melt quicker. They are thermal conductors</a:t>
            </a:r>
          </a:p>
          <a:p>
            <a:r>
              <a:rPr lang="en-GB" b="1" dirty="0" smtClean="0"/>
              <a:t>Any material which stops heat from the outside getting through will keep the ice cubes solid for longer. These materials are thermal insulators</a:t>
            </a:r>
            <a:endParaRPr lang="en-GB" b="1" dirty="0"/>
          </a:p>
        </p:txBody>
      </p:sp>
      <p:pic>
        <p:nvPicPr>
          <p:cNvPr id="6" name="Content Placeholder 5"/>
          <p:cNvPicPr>
            <a:picLocks noGrp="1" noChangeAspect="1"/>
          </p:cNvPicPr>
          <p:nvPr>
            <p:ph sz="half" idx="2"/>
          </p:nvPr>
        </p:nvPicPr>
        <p:blipFill>
          <a:blip r:embed="rId2"/>
          <a:stretch>
            <a:fillRect/>
          </a:stretch>
        </p:blipFill>
        <p:spPr>
          <a:xfrm>
            <a:off x="6587331" y="1825625"/>
            <a:ext cx="4351338" cy="4351338"/>
          </a:xfrm>
          <a:prstGeom prst="rect">
            <a:avLst/>
          </a:prstGeom>
        </p:spPr>
      </p:pic>
    </p:spTree>
    <p:extLst>
      <p:ext uri="{BB962C8B-B14F-4D97-AF65-F5344CB8AC3E}">
        <p14:creationId xmlns:p14="http://schemas.microsoft.com/office/powerpoint/2010/main" val="165025110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investigate thermal conductors and insulators</a:t>
            </a:r>
            <a:endParaRPr lang="en-GB" dirty="0"/>
          </a:p>
        </p:txBody>
      </p:sp>
      <p:sp>
        <p:nvSpPr>
          <p:cNvPr id="3" name="Content Placeholder 2"/>
          <p:cNvSpPr>
            <a:spLocks noGrp="1"/>
          </p:cNvSpPr>
          <p:nvPr>
            <p:ph idx="1"/>
          </p:nvPr>
        </p:nvSpPr>
        <p:spPr/>
        <p:txBody>
          <a:bodyPr>
            <a:normAutofit fontScale="85000" lnSpcReduction="20000"/>
          </a:bodyPr>
          <a:lstStyle/>
          <a:p>
            <a:r>
              <a:rPr lang="en-GB" sz="3200" dirty="0" smtClean="0"/>
              <a:t>When setting up investigations, scientists have to consider the variables of each experiment. A variable is any factor or condition that will change or can be changed in the investigation.</a:t>
            </a:r>
          </a:p>
          <a:p>
            <a:endParaRPr lang="en-GB" sz="3200" dirty="0" smtClean="0">
              <a:solidFill>
                <a:schemeClr val="bg1"/>
              </a:solidFill>
            </a:endParaRPr>
          </a:p>
          <a:p>
            <a:r>
              <a:rPr lang="en-GB" sz="3200" dirty="0" smtClean="0"/>
              <a:t>There are 3 types of variable:</a:t>
            </a:r>
          </a:p>
          <a:p>
            <a:r>
              <a:rPr lang="en-GB" sz="3200" dirty="0" smtClean="0"/>
              <a:t>Independent - The independent variable is the thing that the scientist purposefully changes or alters throughout the investigation.</a:t>
            </a:r>
          </a:p>
          <a:p>
            <a:r>
              <a:rPr lang="en-GB" sz="3200" dirty="0" smtClean="0"/>
              <a:t>Dependent - The dependent variable is the thing that is measured or observed, and changes as a result of the changes to the independent variable.</a:t>
            </a:r>
          </a:p>
          <a:p>
            <a:r>
              <a:rPr lang="en-GB" sz="3200" dirty="0" smtClean="0"/>
              <a:t>Controlled - </a:t>
            </a:r>
            <a:r>
              <a:rPr lang="en-GB" sz="3200" dirty="0" smtClean="0">
                <a:solidFill>
                  <a:schemeClr val="tx1"/>
                </a:solidFill>
              </a:rPr>
              <a:t>All the other things in the investigation should remain the same throughout, and are called controlled variables.</a:t>
            </a:r>
          </a:p>
          <a:p>
            <a:endParaRPr lang="en-GB" sz="3200" dirty="0"/>
          </a:p>
        </p:txBody>
      </p:sp>
    </p:spTree>
    <p:extLst>
      <p:ext uri="{BB962C8B-B14F-4D97-AF65-F5344CB8AC3E}">
        <p14:creationId xmlns:p14="http://schemas.microsoft.com/office/powerpoint/2010/main" val="111632071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investigate thermal conductors and insulators</a:t>
            </a:r>
            <a:endParaRPr lang="en-GB" dirty="0"/>
          </a:p>
        </p:txBody>
      </p:sp>
      <p:sp>
        <p:nvSpPr>
          <p:cNvPr id="3" name="Content Placeholder 2"/>
          <p:cNvSpPr>
            <a:spLocks noGrp="1"/>
          </p:cNvSpPr>
          <p:nvPr>
            <p:ph idx="1"/>
          </p:nvPr>
        </p:nvSpPr>
        <p:spPr/>
        <p:txBody>
          <a:bodyPr>
            <a:normAutofit fontScale="77500" lnSpcReduction="20000"/>
          </a:bodyPr>
          <a:lstStyle/>
          <a:p>
            <a:r>
              <a:rPr lang="en-GB" sz="3200" dirty="0" smtClean="0"/>
              <a:t>Independent - The independent variable is the thing that the scientist purposefully changes or alters throughout the investigation.</a:t>
            </a:r>
          </a:p>
          <a:p>
            <a:r>
              <a:rPr lang="en-GB" sz="3200" dirty="0" smtClean="0"/>
              <a:t>TP:  What is your independent variable?</a:t>
            </a:r>
          </a:p>
          <a:p>
            <a:endParaRPr lang="en-GB" sz="3200" dirty="0" smtClean="0"/>
          </a:p>
          <a:p>
            <a:r>
              <a:rPr lang="en-GB" sz="3200" dirty="0" smtClean="0"/>
              <a:t>Dependent - The dependent variable is the thing that is measured or observed, and changes as a result of the changes to the independent variable.</a:t>
            </a:r>
          </a:p>
          <a:p>
            <a:r>
              <a:rPr lang="en-GB" sz="3200" dirty="0" smtClean="0"/>
              <a:t>TP:  What will you dependent variable be?</a:t>
            </a:r>
          </a:p>
          <a:p>
            <a:endParaRPr lang="en-GB" sz="3200" dirty="0" smtClean="0"/>
          </a:p>
          <a:p>
            <a:r>
              <a:rPr lang="en-GB" sz="3200" dirty="0" smtClean="0"/>
              <a:t>Controlled - All the other things in the investigation should remain the same throughout, and are called controlled variables.</a:t>
            </a:r>
          </a:p>
          <a:p>
            <a:r>
              <a:rPr lang="en-GB" sz="3200" dirty="0" smtClean="0"/>
              <a:t>TP:  What will your controlled variants be?</a:t>
            </a:r>
          </a:p>
          <a:p>
            <a:endParaRPr lang="en-GB" sz="3200" dirty="0"/>
          </a:p>
        </p:txBody>
      </p:sp>
    </p:spTree>
    <p:extLst>
      <p:ext uri="{BB962C8B-B14F-4D97-AF65-F5344CB8AC3E}">
        <p14:creationId xmlns:p14="http://schemas.microsoft.com/office/powerpoint/2010/main" val="180483703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investigate thermal conductors and insulators</a:t>
            </a:r>
            <a:endParaRPr lang="en-GB" dirty="0"/>
          </a:p>
        </p:txBody>
      </p:sp>
      <p:sp>
        <p:nvSpPr>
          <p:cNvPr id="4" name="Content Placeholder 3"/>
          <p:cNvSpPr>
            <a:spLocks noGrp="1"/>
          </p:cNvSpPr>
          <p:nvPr>
            <p:ph sz="half" idx="1"/>
          </p:nvPr>
        </p:nvSpPr>
        <p:spPr/>
        <p:txBody>
          <a:bodyPr/>
          <a:lstStyle/>
          <a:p>
            <a:r>
              <a:rPr lang="en-GB" dirty="0" smtClean="0"/>
              <a:t>TP:  Have we thought about these?  Why must we think about them?</a:t>
            </a:r>
            <a:endParaRPr lang="en-GB" dirty="0"/>
          </a:p>
        </p:txBody>
      </p:sp>
      <p:pic>
        <p:nvPicPr>
          <p:cNvPr id="6" name="Content Placeholder 5"/>
          <p:cNvPicPr>
            <a:picLocks noGrp="1" noChangeAspect="1"/>
          </p:cNvPicPr>
          <p:nvPr>
            <p:ph sz="half" idx="2"/>
          </p:nvPr>
        </p:nvPicPr>
        <p:blipFill>
          <a:blip r:embed="rId2"/>
          <a:stretch>
            <a:fillRect/>
          </a:stretch>
        </p:blipFill>
        <p:spPr>
          <a:xfrm>
            <a:off x="6873241" y="1825625"/>
            <a:ext cx="4480560" cy="4351337"/>
          </a:xfrm>
          <a:prstGeom prst="rect">
            <a:avLst/>
          </a:prstGeom>
        </p:spPr>
      </p:pic>
    </p:spTree>
    <p:extLst>
      <p:ext uri="{BB962C8B-B14F-4D97-AF65-F5344CB8AC3E}">
        <p14:creationId xmlns:p14="http://schemas.microsoft.com/office/powerpoint/2010/main" val="178142918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LO: To investigate thermal conductors and insulators</a:t>
            </a:r>
            <a:endParaRPr lang="en-GB" dirty="0"/>
          </a:p>
        </p:txBody>
      </p:sp>
      <p:sp>
        <p:nvSpPr>
          <p:cNvPr id="3" name="Content Placeholder 2"/>
          <p:cNvSpPr>
            <a:spLocks noGrp="1"/>
          </p:cNvSpPr>
          <p:nvPr>
            <p:ph idx="1"/>
          </p:nvPr>
        </p:nvSpPr>
        <p:spPr/>
        <p:txBody>
          <a:bodyPr>
            <a:normAutofit fontScale="62500" lnSpcReduction="20000"/>
          </a:bodyPr>
          <a:lstStyle/>
          <a:p>
            <a:pPr marL="0" indent="0">
              <a:buNone/>
            </a:pPr>
            <a:r>
              <a:rPr lang="en-GB" sz="3200" b="1" u="sng" dirty="0" smtClean="0"/>
              <a:t>Activity</a:t>
            </a:r>
          </a:p>
          <a:p>
            <a:r>
              <a:rPr lang="en-GB" sz="3200" dirty="0" smtClean="0"/>
              <a:t>Children to make predictions and then to set up investigation to find the best material for the lunch box according to the instructions and to record their results on sheet. To conclude with report to company giving best material and why.</a:t>
            </a:r>
          </a:p>
          <a:p>
            <a:r>
              <a:rPr lang="en-GB" sz="3200" dirty="0" smtClean="0"/>
              <a:t>Materials – Paper, cloth, foil, card, cling film.</a:t>
            </a:r>
          </a:p>
          <a:p>
            <a:r>
              <a:rPr lang="en-GB" sz="3200" dirty="0" smtClean="0"/>
              <a:t>Children to be split into 5 groups, each using one of materials and then to share results with rest of class.</a:t>
            </a:r>
          </a:p>
          <a:p>
            <a:r>
              <a:rPr lang="en-GB" sz="3200" dirty="0" smtClean="0"/>
              <a:t>LA: LT, LT, BB, RC, JLJ, TH, JB – To have tips and variables to help predictions.  For conclusion to have key words to put in reasons.</a:t>
            </a:r>
          </a:p>
          <a:p>
            <a:r>
              <a:rPr lang="en-GB" sz="3200" dirty="0" smtClean="0"/>
              <a:t>MA: JW, GS, DRL, LN, EW, EMA, IB, AW, AB, AM, LS, LL, MB, CH, LP, CM  - To have tips for predictions.  For conclusion to give best material, reason and any other material and to have key words to help them.</a:t>
            </a:r>
          </a:p>
          <a:p>
            <a:r>
              <a:rPr lang="en-GB" sz="3200" dirty="0" smtClean="0"/>
              <a:t>HA: LW, JM, EB, DW, EB, CW, NP, SC – Conclusion to give material and choice and other materials.</a:t>
            </a:r>
          </a:p>
          <a:p>
            <a:r>
              <a:rPr lang="en-GB" sz="3200" b="1" dirty="0" smtClean="0"/>
              <a:t>Children at home write the experiment up to the point of actually performing the experiment.</a:t>
            </a:r>
          </a:p>
          <a:p>
            <a:endParaRPr lang="en-GB" sz="3200" dirty="0"/>
          </a:p>
        </p:txBody>
      </p:sp>
    </p:spTree>
    <p:extLst>
      <p:ext uri="{BB962C8B-B14F-4D97-AF65-F5344CB8AC3E}">
        <p14:creationId xmlns:p14="http://schemas.microsoft.com/office/powerpoint/2010/main" val="96974288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REFLECTION - LO: To investigate thermal conductors and insulators</a:t>
            </a:r>
            <a:endParaRPr lang="en-GB" dirty="0"/>
          </a:p>
        </p:txBody>
      </p:sp>
      <p:sp>
        <p:nvSpPr>
          <p:cNvPr id="3" name="Content Placeholder 2"/>
          <p:cNvSpPr>
            <a:spLocks noGrp="1"/>
          </p:cNvSpPr>
          <p:nvPr>
            <p:ph idx="1"/>
          </p:nvPr>
        </p:nvSpPr>
        <p:spPr/>
        <p:txBody>
          <a:bodyPr>
            <a:normAutofit/>
          </a:bodyPr>
          <a:lstStyle/>
          <a:p>
            <a:r>
              <a:rPr lang="en-GB" sz="3200" dirty="0" smtClean="0"/>
              <a:t>TP:  What did you find?</a:t>
            </a:r>
          </a:p>
          <a:p>
            <a:endParaRPr lang="en-GB" sz="3200" dirty="0"/>
          </a:p>
          <a:p>
            <a:r>
              <a:rPr lang="en-GB" sz="3200" dirty="0" smtClean="0"/>
              <a:t>Quiz 2</a:t>
            </a:r>
          </a:p>
          <a:p>
            <a:endParaRPr lang="en-GB" sz="3200" dirty="0"/>
          </a:p>
          <a:p>
            <a:r>
              <a:rPr lang="en-GB" sz="3200" dirty="0" smtClean="0"/>
              <a:t> Using your fact file and what you have learnt in the lesson, what questions could you ask your partner?</a:t>
            </a:r>
          </a:p>
          <a:p>
            <a:endParaRPr lang="en-GB" sz="3200" dirty="0" smtClean="0"/>
          </a:p>
        </p:txBody>
      </p:sp>
    </p:spTree>
    <p:extLst>
      <p:ext uri="{BB962C8B-B14F-4D97-AF65-F5344CB8AC3E}">
        <p14:creationId xmlns:p14="http://schemas.microsoft.com/office/powerpoint/2010/main" val="11800150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116</TotalTime>
  <Words>2974</Words>
  <Application>Microsoft Office PowerPoint</Application>
  <PresentationFormat>Widescreen</PresentationFormat>
  <Paragraphs>466</Paragraphs>
  <Slides>62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62</vt:i4>
      </vt:variant>
    </vt:vector>
  </HeadingPairs>
  <TitlesOfParts>
    <vt:vector size="69" baseType="lpstr">
      <vt:lpstr>Arial</vt:lpstr>
      <vt:lpstr>Calibri</vt:lpstr>
      <vt:lpstr>Calibri Light</vt:lpstr>
      <vt:lpstr>Comic Sans MS</vt:lpstr>
      <vt:lpstr>Symbol</vt:lpstr>
      <vt:lpstr>Times New Roman</vt:lpstr>
      <vt:lpstr>Office Theme</vt:lpstr>
      <vt:lpstr>Good Morning</vt:lpstr>
      <vt:lpstr>Harry’s Mad – Part 2</vt:lpstr>
      <vt:lpstr>Spelling – Look/Cover/Spell/Check</vt:lpstr>
      <vt:lpstr>Maths</vt:lpstr>
      <vt:lpstr>RECALL</vt:lpstr>
      <vt:lpstr>LO: To be able to compare numbers less than 1 </vt:lpstr>
      <vt:lpstr>LO: To be able to compare numbers less than 1 </vt:lpstr>
      <vt:lpstr>LO: To be able to compare numbers less than 1 </vt:lpstr>
      <vt:lpstr>LO: To be able to compare numbers less than 1 </vt:lpstr>
      <vt:lpstr>LO: To be able to compare numbers less than 1 </vt:lpstr>
      <vt:lpstr>LO: To be able to compare numbers less than 1 </vt:lpstr>
      <vt:lpstr>LO: To be able to compare numbers less than 1 </vt:lpstr>
      <vt:lpstr>LO: To be able to compare numbers less than 1 </vt:lpstr>
      <vt:lpstr>LO: To be able to compare numbers less than 1 </vt:lpstr>
      <vt:lpstr>LO: To be able to compare numbers less than 1 </vt:lpstr>
      <vt:lpstr>LO: To be able to compare numbers less than 1 </vt:lpstr>
      <vt:lpstr>LO: To be able to compare numbers less than 1 </vt:lpstr>
      <vt:lpstr>LO: To be able to compare numbers less than 1 </vt:lpstr>
      <vt:lpstr>LO: To be able to compare numbers less than 1 </vt:lpstr>
      <vt:lpstr>REFLECTION - LO: To be able to compare numbers less than 1 </vt:lpstr>
      <vt:lpstr>REFLECTION - LO: To be able to compare numbers less than 1</vt:lpstr>
      <vt:lpstr>Break</vt:lpstr>
      <vt:lpstr>P.E.</vt:lpstr>
      <vt:lpstr>English – Traditional Tales – Independent Write</vt:lpstr>
      <vt:lpstr>LO: To be able to identify the features of a traditions tale</vt:lpstr>
      <vt:lpstr>LO: To be able to identify the features of a traditions tale</vt:lpstr>
      <vt:lpstr>LO: To be able to identify the features of a traditions tale</vt:lpstr>
      <vt:lpstr>LO: To plan, write and edit a story in the style of a traditional tale</vt:lpstr>
      <vt:lpstr>LO: To be able to describe settings, characters and atmosphere and integrating dialogue to convey character and advance the action in the style of a Traditional Tale</vt:lpstr>
      <vt:lpstr>LO: To plan, write and edit a story in the style of a traditional tale</vt:lpstr>
      <vt:lpstr>Lunch</vt:lpstr>
      <vt:lpstr>Take 5</vt:lpstr>
      <vt:lpstr>Story</vt:lpstr>
      <vt:lpstr>Handwriting</vt:lpstr>
      <vt:lpstr>X Table Test</vt:lpstr>
      <vt:lpstr>PowerPoint Presentation</vt:lpstr>
      <vt:lpstr>hectic</vt:lpstr>
      <vt:lpstr>hectic</vt:lpstr>
      <vt:lpstr>hectic</vt:lpstr>
      <vt:lpstr>hectic</vt:lpstr>
      <vt:lpstr>hectic</vt:lpstr>
      <vt:lpstr>hectic</vt:lpstr>
      <vt:lpstr>hectic</vt:lpstr>
      <vt:lpstr>hectic</vt:lpstr>
      <vt:lpstr>Chapter 5 – Stranger’s in the Night Lesson 15</vt:lpstr>
      <vt:lpstr>Chapter 5 – Stranger’s in the Night Lesson 15</vt:lpstr>
      <vt:lpstr>LO: To read a text fluently </vt:lpstr>
      <vt:lpstr>LO: To investigate thermal conductors and insulators</vt:lpstr>
      <vt:lpstr>LO: To investigate thermal conductors and insulators</vt:lpstr>
      <vt:lpstr>LO: To investigate thermal conductors and insulators</vt:lpstr>
      <vt:lpstr>LO: To investigate thermal conductors and insulators</vt:lpstr>
      <vt:lpstr>LO: To investigate thermal conductors and insulators</vt:lpstr>
      <vt:lpstr>LO: To investigate thermal conductors and insulators</vt:lpstr>
      <vt:lpstr>LO: To investigate thermal conductors and insulators</vt:lpstr>
      <vt:lpstr>LO: To investigate thermal conductors and insulators</vt:lpstr>
      <vt:lpstr>LO: To investigate thermal conductors and insulators</vt:lpstr>
      <vt:lpstr>LO: To investigate thermal conductors and insulators</vt:lpstr>
      <vt:lpstr>LO: To investigate thermal conductors and insulators</vt:lpstr>
      <vt:lpstr>LO: To investigate thermal conductors and insulators</vt:lpstr>
      <vt:lpstr>LO: To investigate thermal conductors and insulators</vt:lpstr>
      <vt:lpstr>LO: To investigate thermal conductors and insulators</vt:lpstr>
      <vt:lpstr>REFLECTION - LO: To investigate thermal conductors and insulators</vt:lpstr>
    </vt:vector>
  </TitlesOfParts>
  <Company>Langold-Dyscarr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Good Morning</dc:title>
  <dc:creator>Andrea Davison</dc:creator>
  <cp:lastModifiedBy>Andrea Davison</cp:lastModifiedBy>
  <cp:revision>5</cp:revision>
  <cp:lastPrinted>2021-03-01T14:38:28Z</cp:lastPrinted>
  <dcterms:created xsi:type="dcterms:W3CDTF">2021-02-23T14:54:30Z</dcterms:created>
  <dcterms:modified xsi:type="dcterms:W3CDTF">2021-03-01T16:18:17Z</dcterms:modified>
</cp:coreProperties>
</file>