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7"/>
  </p:notesMasterIdLst>
  <p:sldIdLst>
    <p:sldId id="256" r:id="rId2"/>
    <p:sldId id="266" r:id="rId3"/>
    <p:sldId id="257" r:id="rId4"/>
    <p:sldId id="258" r:id="rId5"/>
    <p:sldId id="267" r:id="rId6"/>
    <p:sldId id="268" r:id="rId7"/>
    <p:sldId id="269" r:id="rId8"/>
    <p:sldId id="270" r:id="rId9"/>
    <p:sldId id="273" r:id="rId10"/>
    <p:sldId id="274" r:id="rId11"/>
    <p:sldId id="275" r:id="rId12"/>
    <p:sldId id="277" r:id="rId13"/>
    <p:sldId id="278" r:id="rId14"/>
    <p:sldId id="279" r:id="rId15"/>
    <p:sldId id="280" r:id="rId16"/>
    <p:sldId id="281" r:id="rId17"/>
    <p:sldId id="282" r:id="rId18"/>
    <p:sldId id="259" r:id="rId19"/>
    <p:sldId id="283" r:id="rId20"/>
    <p:sldId id="284" r:id="rId21"/>
    <p:sldId id="285" r:id="rId22"/>
    <p:sldId id="286" r:id="rId23"/>
    <p:sldId id="287" r:id="rId24"/>
    <p:sldId id="288" r:id="rId25"/>
    <p:sldId id="289" r:id="rId26"/>
    <p:sldId id="290" r:id="rId27"/>
    <p:sldId id="291" r:id="rId28"/>
    <p:sldId id="292" r:id="rId29"/>
    <p:sldId id="293" r:id="rId30"/>
    <p:sldId id="294" r:id="rId31"/>
    <p:sldId id="260" r:id="rId32"/>
    <p:sldId id="295" r:id="rId33"/>
    <p:sldId id="296" r:id="rId34"/>
    <p:sldId id="297" r:id="rId35"/>
    <p:sldId id="298" r:id="rId36"/>
    <p:sldId id="299" r:id="rId37"/>
    <p:sldId id="300" r:id="rId38"/>
    <p:sldId id="301" r:id="rId39"/>
    <p:sldId id="302" r:id="rId40"/>
    <p:sldId id="303" r:id="rId41"/>
    <p:sldId id="304" r:id="rId42"/>
    <p:sldId id="305" r:id="rId43"/>
    <p:sldId id="261" r:id="rId44"/>
    <p:sldId id="306" r:id="rId45"/>
    <p:sldId id="307"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AEB6D0-0D42-4B8B-8105-0671F8A9B563}" type="datetimeFigureOut">
              <a:rPr lang="en-GB" smtClean="0"/>
              <a:t>18/01/2021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42E912-77F0-4465-A16E-E496B3AA1024}" type="slidenum">
              <a:rPr lang="en-GB" smtClean="0"/>
              <a:t>‹#›</a:t>
            </a:fld>
            <a:endParaRPr lang="en-GB"/>
          </a:p>
        </p:txBody>
      </p:sp>
    </p:spTree>
    <p:extLst>
      <p:ext uri="{BB962C8B-B14F-4D97-AF65-F5344CB8AC3E}">
        <p14:creationId xmlns:p14="http://schemas.microsoft.com/office/powerpoint/2010/main" val="1255287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5"/>
        <p:cNvGrpSpPr/>
        <p:nvPr/>
      </p:nvGrpSpPr>
      <p:grpSpPr>
        <a:xfrm>
          <a:off x="0" y="0"/>
          <a:ext cx="0" cy="0"/>
          <a:chOff x="0" y="0"/>
          <a:chExt cx="0" cy="0"/>
        </a:xfrm>
      </p:grpSpPr>
      <p:sp>
        <p:nvSpPr>
          <p:cNvPr id="766" name="Google Shape;766;g1796a4c85e_0_2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7" name="Google Shape;767;g1796a4c85e_0_2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388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1/18/2021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Monday 25</a:t>
            </a:r>
            <a:r>
              <a:rPr lang="en-GB" baseline="30000" dirty="0" smtClean="0"/>
              <a:t>th</a:t>
            </a:r>
            <a:r>
              <a:rPr lang="en-GB" dirty="0" smtClean="0"/>
              <a:t> January</a:t>
            </a:r>
            <a:endParaRPr lang="en-GB" dirty="0"/>
          </a:p>
        </p:txBody>
      </p:sp>
    </p:spTree>
    <p:extLst>
      <p:ext uri="{BB962C8B-B14F-4D97-AF65-F5344CB8AC3E}">
        <p14:creationId xmlns:p14="http://schemas.microsoft.com/office/powerpoint/2010/main" val="6681908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8"/>
        <p:cNvGrpSpPr/>
        <p:nvPr/>
      </p:nvGrpSpPr>
      <p:grpSpPr>
        <a:xfrm>
          <a:off x="0" y="0"/>
          <a:ext cx="0" cy="0"/>
          <a:chOff x="0" y="0"/>
          <a:chExt cx="0" cy="0"/>
        </a:xfrm>
      </p:grpSpPr>
      <p:sp>
        <p:nvSpPr>
          <p:cNvPr id="769" name="Google Shape;769;p130"/>
          <p:cNvSpPr txBox="1">
            <a:spLocks noGrp="1"/>
          </p:cNvSpPr>
          <p:nvPr>
            <p:ph type="title"/>
          </p:nvPr>
        </p:nvSpPr>
        <p:spPr>
          <a:xfrm>
            <a:off x="838200" y="365125"/>
            <a:ext cx="10515600" cy="1325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130"/>
          <p:cNvSpPr txBox="1">
            <a:spLocks noGrp="1"/>
          </p:cNvSpPr>
          <p:nvPr>
            <p:ph type="body" idx="1"/>
          </p:nvPr>
        </p:nvSpPr>
        <p:spPr>
          <a:xfrm>
            <a:off x="838200" y="1825625"/>
            <a:ext cx="10515600" cy="4351200"/>
          </a:xfrm>
          <a:prstGeom prst="rect">
            <a:avLst/>
          </a:prstGeom>
        </p:spPr>
        <p:txBody>
          <a:bodyPr spcFirstLastPara="1" wrap="square" lIns="91425" tIns="91425" rIns="91425" bIns="91425" anchor="t" anchorCtr="0">
            <a:noAutofit/>
          </a:bodyPr>
          <a:lstStyle/>
          <a:p>
            <a:pPr marL="228600" lvl="0" indent="-50800" algn="l" rtl="0">
              <a:spcBef>
                <a:spcPts val="1000"/>
              </a:spcBef>
              <a:spcAft>
                <a:spcPts val="0"/>
              </a:spcAft>
              <a:buNone/>
            </a:pPr>
            <a:endParaRPr/>
          </a:p>
        </p:txBody>
      </p:sp>
      <p:pic>
        <p:nvPicPr>
          <p:cNvPr id="771" name="Google Shape;771;p130"/>
          <p:cNvPicPr preferRelativeResize="0"/>
          <p:nvPr/>
        </p:nvPicPr>
        <p:blipFill>
          <a:blip r:embed="rId3">
            <a:alphaModFix/>
          </a:blip>
          <a:stretch>
            <a:fillRect/>
          </a:stretch>
        </p:blipFill>
        <p:spPr>
          <a:xfrm>
            <a:off x="152400" y="152400"/>
            <a:ext cx="11450650" cy="6441000"/>
          </a:xfrm>
          <a:prstGeom prst="rect">
            <a:avLst/>
          </a:prstGeom>
          <a:noFill/>
          <a:ln>
            <a:noFill/>
          </a:ln>
        </p:spPr>
      </p:pic>
    </p:spTree>
    <p:extLst>
      <p:ext uri="{BB962C8B-B14F-4D97-AF65-F5344CB8AC3E}">
        <p14:creationId xmlns:p14="http://schemas.microsoft.com/office/powerpoint/2010/main" val="1466505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Spellings – Look/Cover/Spell/Check</a:t>
            </a:r>
            <a:endParaRPr lang="en-GB" dirty="0"/>
          </a:p>
        </p:txBody>
      </p:sp>
      <p:sp>
        <p:nvSpPr>
          <p:cNvPr id="5" name="Content Placeholder 4"/>
          <p:cNvSpPr>
            <a:spLocks noGrp="1"/>
          </p:cNvSpPr>
          <p:nvPr>
            <p:ph sz="half" idx="1"/>
          </p:nvPr>
        </p:nvSpPr>
        <p:spPr/>
        <p:txBody>
          <a:bodyPr/>
          <a:lstStyle/>
          <a:p>
            <a:r>
              <a:rPr lang="en-GB" dirty="0" smtClean="0"/>
              <a:t>Alicia, Elliot, Lente, Jack</a:t>
            </a:r>
          </a:p>
          <a:p>
            <a:endParaRPr lang="en-GB" dirty="0" smtClean="0"/>
          </a:p>
          <a:p>
            <a:endParaRPr lang="en-GB" dirty="0"/>
          </a:p>
        </p:txBody>
      </p:sp>
      <p:sp>
        <p:nvSpPr>
          <p:cNvPr id="6" name="Content Placeholder 5"/>
          <p:cNvSpPr>
            <a:spLocks noGrp="1"/>
          </p:cNvSpPr>
          <p:nvPr>
            <p:ph sz="half" idx="2"/>
          </p:nvPr>
        </p:nvSpPr>
        <p:spPr/>
        <p:txBody>
          <a:bodyPr/>
          <a:lstStyle/>
          <a:p>
            <a:r>
              <a:rPr lang="en-GB" dirty="0" smtClean="0"/>
              <a:t>Rest</a:t>
            </a:r>
            <a:endParaRPr lang="en-GB" dirty="0"/>
          </a:p>
        </p:txBody>
      </p:sp>
      <p:graphicFrame>
        <p:nvGraphicFramePr>
          <p:cNvPr id="9" name="Table 8"/>
          <p:cNvGraphicFramePr>
            <a:graphicFrameLocks noGrp="1"/>
          </p:cNvGraphicFramePr>
          <p:nvPr>
            <p:extLst>
              <p:ext uri="{D42A27DB-BD31-4B8C-83A1-F6EECF244321}">
                <p14:modId xmlns:p14="http://schemas.microsoft.com/office/powerpoint/2010/main" val="426733527"/>
              </p:ext>
            </p:extLst>
          </p:nvPr>
        </p:nvGraphicFramePr>
        <p:xfrm>
          <a:off x="677334" y="2680809"/>
          <a:ext cx="3346026" cy="3731900"/>
        </p:xfrm>
        <a:graphic>
          <a:graphicData uri="http://schemas.openxmlformats.org/drawingml/2006/table">
            <a:tbl>
              <a:tblPr firstRow="1" firstCol="1" bandRow="1"/>
              <a:tblGrid>
                <a:gridCol w="3346026">
                  <a:extLst>
                    <a:ext uri="{9D8B030D-6E8A-4147-A177-3AD203B41FA5}">
                      <a16:colId xmlns:a16="http://schemas.microsoft.com/office/drawing/2014/main" val="2592350911"/>
                    </a:ext>
                  </a:extLst>
                </a:gridCol>
              </a:tblGrid>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column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8797018"/>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concentration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083969"/>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conclusion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3591765"/>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consequence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2887064"/>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continuous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6744924"/>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3463253"/>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9924673"/>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55053961"/>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130707"/>
                  </a:ext>
                </a:extLst>
              </a:tr>
              <a:tr h="359074">
                <a:tc>
                  <a:txBody>
                    <a:bodyPr/>
                    <a:lstStyle/>
                    <a:p>
                      <a:pPr marL="457200">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91685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67793948"/>
              </p:ext>
            </p:extLst>
          </p:nvPr>
        </p:nvGraphicFramePr>
        <p:xfrm>
          <a:off x="5411628" y="2680809"/>
          <a:ext cx="3862373" cy="3731900"/>
        </p:xfrm>
        <a:graphic>
          <a:graphicData uri="http://schemas.openxmlformats.org/drawingml/2006/table">
            <a:tbl>
              <a:tblPr firstRow="1" firstCol="1" bandRow="1"/>
              <a:tblGrid>
                <a:gridCol w="3862373">
                  <a:extLst>
                    <a:ext uri="{9D8B030D-6E8A-4147-A177-3AD203B41FA5}">
                      <a16:colId xmlns:a16="http://schemas.microsoft.com/office/drawing/2014/main" val="3182312388"/>
                    </a:ext>
                  </a:extLst>
                </a:gridCol>
              </a:tblGrid>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0379712"/>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9400234"/>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0102952"/>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41520783"/>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7493590"/>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accident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57014208"/>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accidentally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9296176"/>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actual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4962214"/>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actually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2180279"/>
                  </a:ext>
                </a:extLst>
              </a:tr>
              <a:tr h="359074">
                <a:tc>
                  <a:txBody>
                    <a:bodyPr/>
                    <a:lstStyle/>
                    <a:p>
                      <a:pPr marL="457200">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address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7035885"/>
                  </a:ext>
                </a:extLst>
              </a:tr>
            </a:tbl>
          </a:graphicData>
        </a:graphic>
      </p:graphicFrame>
    </p:spTree>
    <p:extLst>
      <p:ext uri="{BB962C8B-B14F-4D97-AF65-F5344CB8AC3E}">
        <p14:creationId xmlns:p14="http://schemas.microsoft.com/office/powerpoint/2010/main" val="673516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597834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a:t>
            </a:r>
            <a:r>
              <a:rPr lang="en-GB" dirty="0"/>
              <a:t>To be able to calculate the area of a shape by counting </a:t>
            </a:r>
            <a:r>
              <a:rPr lang="en-GB" dirty="0" smtClean="0"/>
              <a:t>squares</a:t>
            </a:r>
            <a:endParaRPr lang="en-GB" dirty="0"/>
          </a:p>
        </p:txBody>
      </p:sp>
      <p:sp>
        <p:nvSpPr>
          <p:cNvPr id="3" name="Content Placeholder 2"/>
          <p:cNvSpPr>
            <a:spLocks noGrp="1"/>
          </p:cNvSpPr>
          <p:nvPr>
            <p:ph idx="1"/>
          </p:nvPr>
        </p:nvSpPr>
        <p:spPr/>
        <p:txBody>
          <a:bodyPr>
            <a:normAutofit fontScale="92500" lnSpcReduction="20000"/>
          </a:bodyPr>
          <a:lstStyle/>
          <a:p>
            <a:r>
              <a:rPr lang="en-GB" sz="3200" dirty="0"/>
              <a:t>The area of a shape is the name we give to the space it takes up.</a:t>
            </a:r>
          </a:p>
          <a:p>
            <a:r>
              <a:rPr lang="en-GB" sz="3200" dirty="0"/>
              <a:t>  In a 2D shape it is the space inside the lines.</a:t>
            </a:r>
          </a:p>
          <a:p>
            <a:r>
              <a:rPr lang="en-GB" sz="3200" dirty="0"/>
              <a:t>The larger the shape the larger the area</a:t>
            </a:r>
          </a:p>
          <a:p>
            <a:r>
              <a:rPr lang="en-GB" sz="3200" dirty="0"/>
              <a:t>We measure it in square units called square centimetres (cm²) and square metres (m²) </a:t>
            </a:r>
          </a:p>
          <a:p>
            <a:endParaRPr lang="en-GB" sz="3200" dirty="0"/>
          </a:p>
          <a:p>
            <a:r>
              <a:rPr lang="en-GB" sz="3200" dirty="0"/>
              <a:t>Square &amp; Rectangle – a = l x w</a:t>
            </a:r>
          </a:p>
        </p:txBody>
      </p:sp>
    </p:spTree>
    <p:extLst>
      <p:ext uri="{BB962C8B-B14F-4D97-AF65-F5344CB8AC3E}">
        <p14:creationId xmlns:p14="http://schemas.microsoft.com/office/powerpoint/2010/main" val="35858878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4" name="Content Placeholder 3"/>
          <p:cNvSpPr>
            <a:spLocks noGrp="1"/>
          </p:cNvSpPr>
          <p:nvPr>
            <p:ph sz="half" idx="1"/>
          </p:nvPr>
        </p:nvSpPr>
        <p:spPr/>
        <p:txBody>
          <a:bodyPr/>
          <a:lstStyle/>
          <a:p>
            <a:r>
              <a:rPr lang="en-GB" dirty="0" smtClean="0"/>
              <a:t>TP:  Find the area of these shapes</a:t>
            </a:r>
          </a:p>
          <a:p>
            <a:endParaRPr lang="en-GB" dirty="0"/>
          </a:p>
        </p:txBody>
      </p:sp>
      <p:sp>
        <p:nvSpPr>
          <p:cNvPr id="5" name="Content Placeholder 4"/>
          <p:cNvSpPr>
            <a:spLocks noGrp="1"/>
          </p:cNvSpPr>
          <p:nvPr>
            <p:ph sz="half" idx="2"/>
          </p:nvPr>
        </p:nvSpPr>
        <p:spPr/>
        <p:txBody>
          <a:bodyPr/>
          <a:lstStyle/>
          <a:p>
            <a:r>
              <a:rPr lang="en-GB" dirty="0" smtClean="0"/>
              <a:t>TP: Find the area of these shapes.</a:t>
            </a:r>
          </a:p>
          <a:p>
            <a:endParaRPr lang="en-GB" dirty="0"/>
          </a:p>
        </p:txBody>
      </p:sp>
      <p:pic>
        <p:nvPicPr>
          <p:cNvPr id="6" name="Picture 5"/>
          <p:cNvPicPr>
            <a:picLocks noChangeAspect="1"/>
          </p:cNvPicPr>
          <p:nvPr/>
        </p:nvPicPr>
        <p:blipFill>
          <a:blip r:embed="rId2"/>
          <a:stretch>
            <a:fillRect/>
          </a:stretch>
        </p:blipFill>
        <p:spPr>
          <a:xfrm>
            <a:off x="5428211" y="2884114"/>
            <a:ext cx="6010102" cy="2234359"/>
          </a:xfrm>
          <a:prstGeom prst="rect">
            <a:avLst/>
          </a:prstGeom>
        </p:spPr>
      </p:pic>
      <p:pic>
        <p:nvPicPr>
          <p:cNvPr id="7" name="Picture 6"/>
          <p:cNvPicPr>
            <a:picLocks noChangeAspect="1"/>
          </p:cNvPicPr>
          <p:nvPr/>
        </p:nvPicPr>
        <p:blipFill>
          <a:blip r:embed="rId3"/>
          <a:stretch>
            <a:fillRect/>
          </a:stretch>
        </p:blipFill>
        <p:spPr>
          <a:xfrm>
            <a:off x="1038522" y="2884114"/>
            <a:ext cx="1021735" cy="1136765"/>
          </a:xfrm>
          <a:prstGeom prst="rect">
            <a:avLst/>
          </a:prstGeom>
        </p:spPr>
      </p:pic>
      <p:pic>
        <p:nvPicPr>
          <p:cNvPr id="8" name="Picture 7"/>
          <p:cNvPicPr>
            <a:picLocks noChangeAspect="1"/>
          </p:cNvPicPr>
          <p:nvPr/>
        </p:nvPicPr>
        <p:blipFill>
          <a:blip r:embed="rId4"/>
          <a:stretch>
            <a:fillRect/>
          </a:stretch>
        </p:blipFill>
        <p:spPr>
          <a:xfrm>
            <a:off x="2555410" y="4020879"/>
            <a:ext cx="1188823" cy="1152244"/>
          </a:xfrm>
          <a:prstGeom prst="rect">
            <a:avLst/>
          </a:prstGeom>
        </p:spPr>
      </p:pic>
    </p:spTree>
    <p:extLst>
      <p:ext uri="{BB962C8B-B14F-4D97-AF65-F5344CB8AC3E}">
        <p14:creationId xmlns:p14="http://schemas.microsoft.com/office/powerpoint/2010/main" val="3625207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find the area of a </a:t>
            </a:r>
            <a:r>
              <a:rPr lang="en-GB" dirty="0" smtClean="0"/>
              <a:t>rectangle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48495824"/>
              </p:ext>
            </p:extLst>
          </p:nvPr>
        </p:nvGraphicFramePr>
        <p:xfrm>
          <a:off x="1047404" y="1935480"/>
          <a:ext cx="10306395" cy="4448694"/>
        </p:xfrm>
        <a:graphic>
          <a:graphicData uri="http://schemas.openxmlformats.org/drawingml/2006/table">
            <a:tbl>
              <a:tblPr firstRow="1" firstCol="1" bandRow="1"/>
              <a:tblGrid>
                <a:gridCol w="8131275">
                  <a:extLst>
                    <a:ext uri="{9D8B030D-6E8A-4147-A177-3AD203B41FA5}">
                      <a16:colId xmlns:a16="http://schemas.microsoft.com/office/drawing/2014/main" val="2690567877"/>
                    </a:ext>
                  </a:extLst>
                </a:gridCol>
                <a:gridCol w="2175120">
                  <a:extLst>
                    <a:ext uri="{9D8B030D-6E8A-4147-A177-3AD203B41FA5}">
                      <a16:colId xmlns:a16="http://schemas.microsoft.com/office/drawing/2014/main" val="490656777"/>
                    </a:ext>
                  </a:extLst>
                </a:gridCol>
              </a:tblGrid>
              <a:tr h="918054">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44826857"/>
                  </a:ext>
                </a:extLst>
              </a:tr>
              <a:tr h="88266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involving area</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1042037"/>
                  </a:ext>
                </a:extLst>
              </a:tr>
              <a:tr h="88266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work out the width when the area and length are known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5491269"/>
                  </a:ext>
                </a:extLst>
              </a:tr>
              <a:tr h="88266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draw all the different rectangles that have a given area</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30638221"/>
                  </a:ext>
                </a:extLst>
              </a:tr>
              <a:tr h="88266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calculate the area of a rectangle using the length and width</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8557305"/>
                  </a:ext>
                </a:extLst>
              </a:tr>
            </a:tbl>
          </a:graphicData>
        </a:graphic>
      </p:graphicFrame>
    </p:spTree>
    <p:extLst>
      <p:ext uri="{BB962C8B-B14F-4D97-AF65-F5344CB8AC3E}">
        <p14:creationId xmlns:p14="http://schemas.microsoft.com/office/powerpoint/2010/main" val="43114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find the area of a </a:t>
            </a:r>
            <a:r>
              <a:rPr lang="en-GB" dirty="0" smtClean="0"/>
              <a:t>rectangle</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2488505"/>
            <a:ext cx="5181600" cy="3025577"/>
          </a:xfrm>
          <a:prstGeom prst="rect">
            <a:avLst/>
          </a:prstGeom>
        </p:spPr>
      </p:pic>
      <p:sp>
        <p:nvSpPr>
          <p:cNvPr id="5" name="Content Placeholder 4"/>
          <p:cNvSpPr>
            <a:spLocks noGrp="1"/>
          </p:cNvSpPr>
          <p:nvPr>
            <p:ph sz="half" idx="2"/>
          </p:nvPr>
        </p:nvSpPr>
        <p:spPr>
          <a:xfrm>
            <a:off x="6873050" y="2191069"/>
            <a:ext cx="4184034" cy="3880773"/>
          </a:xfrm>
        </p:spPr>
        <p:txBody>
          <a:bodyPr/>
          <a:lstStyle/>
          <a:p>
            <a:r>
              <a:rPr lang="en-GB" dirty="0" smtClean="0"/>
              <a:t> There is a quicker way to find the area of a rectangle or square.  It is based on what Jack did.  What is the equation for finding the area of a rectangle/square?</a:t>
            </a:r>
          </a:p>
          <a:p>
            <a:endParaRPr lang="en-GB" dirty="0"/>
          </a:p>
          <a:p>
            <a:r>
              <a:rPr lang="en-GB" dirty="0" smtClean="0"/>
              <a:t>Using this method, what is the area of the blue rectangle?</a:t>
            </a:r>
            <a:endParaRPr lang="en-GB" dirty="0"/>
          </a:p>
        </p:txBody>
      </p:sp>
    </p:spTree>
    <p:extLst>
      <p:ext uri="{BB962C8B-B14F-4D97-AF65-F5344CB8AC3E}">
        <p14:creationId xmlns:p14="http://schemas.microsoft.com/office/powerpoint/2010/main" val="4192423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find the area of a </a:t>
            </a:r>
            <a:r>
              <a:rPr lang="en-GB" dirty="0" smtClean="0"/>
              <a:t>rectangle</a:t>
            </a:r>
            <a:endParaRPr lang="en-GB" dirty="0"/>
          </a:p>
        </p:txBody>
      </p:sp>
      <p:sp>
        <p:nvSpPr>
          <p:cNvPr id="3" name="Content Placeholder 2"/>
          <p:cNvSpPr>
            <a:spLocks noGrp="1"/>
          </p:cNvSpPr>
          <p:nvPr>
            <p:ph idx="1"/>
          </p:nvPr>
        </p:nvSpPr>
        <p:spPr/>
        <p:txBody>
          <a:bodyPr>
            <a:normAutofit/>
          </a:bodyPr>
          <a:lstStyle/>
          <a:p>
            <a:r>
              <a:rPr lang="en-GB" sz="3200" dirty="0" smtClean="0"/>
              <a:t>How many different rectangles can you make that have the area of 24cm²?</a:t>
            </a:r>
          </a:p>
          <a:p>
            <a:r>
              <a:rPr lang="en-GB" sz="3200" dirty="0" smtClean="0"/>
              <a:t>What mathematical knowledge do you have that will help you work this out? – Factor Pairs</a:t>
            </a:r>
            <a:endParaRPr lang="en-GB" sz="3200" dirty="0"/>
          </a:p>
        </p:txBody>
      </p:sp>
    </p:spTree>
    <p:extLst>
      <p:ext uri="{BB962C8B-B14F-4D97-AF65-F5344CB8AC3E}">
        <p14:creationId xmlns:p14="http://schemas.microsoft.com/office/powerpoint/2010/main" val="3168988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find the area of a </a:t>
            </a:r>
            <a:r>
              <a:rPr lang="en-GB" dirty="0" smtClean="0"/>
              <a:t>rectangle</a:t>
            </a:r>
            <a:endParaRPr lang="en-GB" dirty="0"/>
          </a:p>
        </p:txBody>
      </p:sp>
      <p:pic>
        <p:nvPicPr>
          <p:cNvPr id="4" name="Content Placeholder 3"/>
          <p:cNvPicPr>
            <a:picLocks noGrp="1" noChangeAspect="1"/>
          </p:cNvPicPr>
          <p:nvPr>
            <p:ph idx="1"/>
          </p:nvPr>
        </p:nvPicPr>
        <p:blipFill>
          <a:blip r:embed="rId2"/>
          <a:stretch>
            <a:fillRect/>
          </a:stretch>
        </p:blipFill>
        <p:spPr>
          <a:xfrm>
            <a:off x="1280159" y="2044931"/>
            <a:ext cx="9343505" cy="3574473"/>
          </a:xfrm>
          <a:prstGeom prst="rect">
            <a:avLst/>
          </a:prstGeom>
        </p:spPr>
      </p:pic>
    </p:spTree>
    <p:extLst>
      <p:ext uri="{BB962C8B-B14F-4D97-AF65-F5344CB8AC3E}">
        <p14:creationId xmlns:p14="http://schemas.microsoft.com/office/powerpoint/2010/main" val="632155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find the area of a </a:t>
            </a:r>
            <a:r>
              <a:rPr lang="en-GB" dirty="0" smtClean="0"/>
              <a:t>rectangle</a:t>
            </a:r>
            <a:endParaRPr lang="en-GB" dirty="0"/>
          </a:p>
        </p:txBody>
      </p:sp>
      <p:sp>
        <p:nvSpPr>
          <p:cNvPr id="3" name="Content Placeholder 2"/>
          <p:cNvSpPr>
            <a:spLocks noGrp="1"/>
          </p:cNvSpPr>
          <p:nvPr>
            <p:ph idx="1"/>
          </p:nvPr>
        </p:nvSpPr>
        <p:spPr/>
        <p:txBody>
          <a:bodyPr>
            <a:normAutofit/>
          </a:bodyPr>
          <a:lstStyle/>
          <a:p>
            <a:r>
              <a:rPr lang="en-GB" sz="3200" dirty="0"/>
              <a:t>Q</a:t>
            </a:r>
            <a:r>
              <a:rPr lang="en-GB" sz="3200" dirty="0" smtClean="0"/>
              <a:t>: A rectangle has an area of 50cm².  It has a length of 10cm.  What is its width?</a:t>
            </a:r>
          </a:p>
          <a:p>
            <a:r>
              <a:rPr lang="en-GB" sz="3200" dirty="0" smtClean="0"/>
              <a:t>What mathematical knowledge do you have that you need to use?</a:t>
            </a:r>
            <a:endParaRPr lang="en-GB" sz="3200" dirty="0"/>
          </a:p>
        </p:txBody>
      </p:sp>
    </p:spTree>
    <p:extLst>
      <p:ext uri="{BB962C8B-B14F-4D97-AF65-F5344CB8AC3E}">
        <p14:creationId xmlns:p14="http://schemas.microsoft.com/office/powerpoint/2010/main" val="35422970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find the area of a </a:t>
            </a:r>
            <a:r>
              <a:rPr lang="en-GB" dirty="0" smtClean="0"/>
              <a:t>rectangle</a:t>
            </a:r>
            <a:endParaRPr lang="en-GB" dirty="0"/>
          </a:p>
        </p:txBody>
      </p:sp>
      <p:pic>
        <p:nvPicPr>
          <p:cNvPr id="4" name="Content Placeholder 3"/>
          <p:cNvPicPr>
            <a:picLocks noGrp="1" noChangeAspect="1"/>
          </p:cNvPicPr>
          <p:nvPr>
            <p:ph sz="half" idx="1"/>
          </p:nvPr>
        </p:nvPicPr>
        <p:blipFill>
          <a:blip r:embed="rId2"/>
          <a:stretch>
            <a:fillRect/>
          </a:stretch>
        </p:blipFill>
        <p:spPr>
          <a:xfrm>
            <a:off x="1638300" y="1858169"/>
            <a:ext cx="3581400" cy="4286250"/>
          </a:xfrm>
          <a:prstGeom prst="rect">
            <a:avLst/>
          </a:prstGeom>
        </p:spPr>
      </p:pic>
      <p:sp>
        <p:nvSpPr>
          <p:cNvPr id="5" name="Content Placeholder 4"/>
          <p:cNvSpPr>
            <a:spLocks noGrp="1"/>
          </p:cNvSpPr>
          <p:nvPr>
            <p:ph sz="half" idx="2"/>
          </p:nvPr>
        </p:nvSpPr>
        <p:spPr/>
        <p:txBody>
          <a:bodyPr/>
          <a:lstStyle/>
          <a:p>
            <a:r>
              <a:rPr lang="en-GB" dirty="0" smtClean="0"/>
              <a:t>TP:  How would you complete this question?</a:t>
            </a:r>
            <a:endParaRPr lang="en-GB" dirty="0"/>
          </a:p>
        </p:txBody>
      </p:sp>
    </p:spTree>
    <p:extLst>
      <p:ext uri="{BB962C8B-B14F-4D97-AF65-F5344CB8AC3E}">
        <p14:creationId xmlns:p14="http://schemas.microsoft.com/office/powerpoint/2010/main" val="29150179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find the area of a </a:t>
            </a:r>
            <a:r>
              <a:rPr lang="en-GB" dirty="0" smtClean="0"/>
              <a:t>rectangle</a:t>
            </a:r>
            <a:endParaRPr lang="en-GB" dirty="0"/>
          </a:p>
        </p:txBody>
      </p:sp>
      <p:graphicFrame>
        <p:nvGraphicFramePr>
          <p:cNvPr id="4" name="Content Placeholder 3"/>
          <p:cNvGraphicFramePr>
            <a:graphicFrameLocks noGrp="1"/>
          </p:cNvGraphicFramePr>
          <p:nvPr>
            <p:ph idx="1"/>
            <p:extLst/>
          </p:nvPr>
        </p:nvGraphicFramePr>
        <p:xfrm>
          <a:off x="838200" y="1825625"/>
          <a:ext cx="10515600" cy="2656840"/>
        </p:xfrm>
        <a:graphic>
          <a:graphicData uri="http://schemas.openxmlformats.org/drawingml/2006/table">
            <a:tbl>
              <a:tblPr firstRow="1" bandRow="1">
                <a:tableStyleId>{F5AB1C69-6EDB-4FF4-983F-18BD219EF322}</a:tableStyleId>
              </a:tblPr>
              <a:tblGrid>
                <a:gridCol w="3505200">
                  <a:extLst>
                    <a:ext uri="{9D8B030D-6E8A-4147-A177-3AD203B41FA5}">
                      <a16:colId xmlns:a16="http://schemas.microsoft.com/office/drawing/2014/main" val="3137725893"/>
                    </a:ext>
                  </a:extLst>
                </a:gridCol>
                <a:gridCol w="3505200">
                  <a:extLst>
                    <a:ext uri="{9D8B030D-6E8A-4147-A177-3AD203B41FA5}">
                      <a16:colId xmlns:a16="http://schemas.microsoft.com/office/drawing/2014/main" val="3745180090"/>
                    </a:ext>
                  </a:extLst>
                </a:gridCol>
                <a:gridCol w="3505200">
                  <a:extLst>
                    <a:ext uri="{9D8B030D-6E8A-4147-A177-3AD203B41FA5}">
                      <a16:colId xmlns:a16="http://schemas.microsoft.com/office/drawing/2014/main" val="2814943921"/>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4268665754"/>
                  </a:ext>
                </a:extLst>
              </a:tr>
              <a:tr h="370840">
                <a:tc>
                  <a:txBody>
                    <a:bodyPr/>
                    <a:lstStyle/>
                    <a:p>
                      <a:r>
                        <a:rPr lang="en-GB" sz="1800" dirty="0" smtClean="0"/>
                        <a:t>Find the area of these rectangles:</a:t>
                      </a:r>
                    </a:p>
                    <a:p>
                      <a:endParaRPr lang="en-GB" sz="1800" dirty="0" smtClean="0"/>
                    </a:p>
                    <a:p>
                      <a:pPr marL="342900" indent="-342900">
                        <a:buFont typeface="+mj-lt"/>
                        <a:buAutoNum type="arabicPeriod"/>
                      </a:pPr>
                      <a:r>
                        <a:rPr lang="en-GB" sz="1800" dirty="0" smtClean="0"/>
                        <a:t>Length</a:t>
                      </a:r>
                      <a:r>
                        <a:rPr lang="en-GB" sz="1800" baseline="0" dirty="0" smtClean="0"/>
                        <a:t> 9cm  Width 3cm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en-GB" sz="1800" baseline="0" dirty="0" smtClean="0"/>
                        <a:t>Length 9cm    Width 4cm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en-GB" sz="1800" baseline="0" dirty="0" smtClean="0"/>
                        <a:t>Length 9cm    Width 5cm</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en-GB" sz="1800" baseline="0" dirty="0" smtClean="0"/>
                        <a:t>Length 9cm  Width 6cm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en-GB" sz="1800" baseline="0" dirty="0" smtClean="0"/>
                        <a:t>Length 9cm    Width 7cm</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tc>
                <a:tc>
                  <a:txBody>
                    <a:bodyPr/>
                    <a:lstStyle/>
                    <a:p>
                      <a:r>
                        <a:rPr lang="en-GB" dirty="0" smtClean="0"/>
                        <a:t>Draw all the rectangles that have an area of:</a:t>
                      </a:r>
                    </a:p>
                    <a:p>
                      <a:endParaRPr lang="en-GB" dirty="0" smtClean="0"/>
                    </a:p>
                    <a:p>
                      <a:pPr marL="342900" indent="-342900">
                        <a:buFont typeface="+mj-lt"/>
                        <a:buAutoNum type="arabicPeriod"/>
                      </a:pPr>
                      <a:r>
                        <a:rPr lang="en-GB" dirty="0" smtClean="0"/>
                        <a:t>12cm² </a:t>
                      </a:r>
                    </a:p>
                    <a:p>
                      <a:pPr marL="342900" indent="-342900">
                        <a:buFont typeface="+mj-lt"/>
                        <a:buAutoNum type="arabicPeriod"/>
                      </a:pPr>
                      <a:r>
                        <a:rPr lang="en-GB" dirty="0" smtClean="0"/>
                        <a:t>18cm² </a:t>
                      </a:r>
                    </a:p>
                    <a:p>
                      <a:pPr marL="342900" indent="-342900">
                        <a:buFont typeface="+mj-lt"/>
                        <a:buAutoNum type="arabicPeriod"/>
                      </a:pPr>
                      <a:r>
                        <a:rPr lang="en-GB" dirty="0" smtClean="0"/>
                        <a:t>28cm²</a:t>
                      </a:r>
                      <a:endParaRPr lang="en-GB" dirty="0"/>
                    </a:p>
                  </a:txBody>
                  <a:tcPr/>
                </a:tc>
                <a:tc>
                  <a:txBody>
                    <a:bodyPr/>
                    <a:lstStyle/>
                    <a:p>
                      <a:r>
                        <a:rPr lang="en-GB" dirty="0" smtClean="0"/>
                        <a:t>What is the width of thee shapes if:</a:t>
                      </a:r>
                    </a:p>
                    <a:p>
                      <a:endParaRPr lang="en-GB" dirty="0" smtClean="0"/>
                    </a:p>
                    <a:p>
                      <a:pPr marL="342900" indent="-342900">
                        <a:buFont typeface="+mj-lt"/>
                        <a:buAutoNum type="arabicPeriod"/>
                      </a:pPr>
                      <a:r>
                        <a:rPr lang="en-GB" dirty="0" smtClean="0"/>
                        <a:t>Area</a:t>
                      </a:r>
                      <a:r>
                        <a:rPr lang="en-GB" baseline="0" dirty="0" smtClean="0"/>
                        <a:t> 27cm²    Length 9cm</a:t>
                      </a:r>
                    </a:p>
                    <a:p>
                      <a:pPr marL="342900" indent="-342900">
                        <a:buFont typeface="+mj-lt"/>
                        <a:buAutoNum type="arabicPeriod"/>
                      </a:pPr>
                      <a:r>
                        <a:rPr lang="en-GB" baseline="0" dirty="0" smtClean="0"/>
                        <a:t>Area 36cm²    Length 9cm</a:t>
                      </a:r>
                    </a:p>
                    <a:p>
                      <a:pPr marL="342900" indent="-342900">
                        <a:buFont typeface="+mj-lt"/>
                        <a:buAutoNum type="arabicPeriod"/>
                      </a:pPr>
                      <a:r>
                        <a:rPr lang="en-GB" baseline="0" dirty="0" smtClean="0"/>
                        <a:t>Area 45cm²    Length 9cm</a:t>
                      </a:r>
                    </a:p>
                    <a:p>
                      <a:pPr marL="0" indent="0">
                        <a:buFont typeface="+mj-lt"/>
                        <a:buNone/>
                      </a:pPr>
                      <a:r>
                        <a:rPr lang="en-GB" baseline="0" dirty="0" smtClean="0"/>
                        <a:t>     </a:t>
                      </a:r>
                      <a:endParaRPr lang="en-GB" dirty="0"/>
                    </a:p>
                  </a:txBody>
                  <a:tcPr/>
                </a:tc>
                <a:extLst>
                  <a:ext uri="{0D108BD9-81ED-4DB2-BD59-A6C34878D82A}">
                    <a16:rowId xmlns:a16="http://schemas.microsoft.com/office/drawing/2014/main" val="618087954"/>
                  </a:ext>
                </a:extLst>
              </a:tr>
            </a:tbl>
          </a:graphicData>
        </a:graphic>
      </p:graphicFrame>
      <p:pic>
        <p:nvPicPr>
          <p:cNvPr id="5" name="Picture 4"/>
          <p:cNvPicPr>
            <a:picLocks noChangeAspect="1"/>
          </p:cNvPicPr>
          <p:nvPr/>
        </p:nvPicPr>
        <p:blipFill>
          <a:blip r:embed="rId2"/>
          <a:stretch>
            <a:fillRect/>
          </a:stretch>
        </p:blipFill>
        <p:spPr>
          <a:xfrm>
            <a:off x="8138765" y="4464281"/>
            <a:ext cx="3495675" cy="2019300"/>
          </a:xfrm>
          <a:prstGeom prst="rect">
            <a:avLst/>
          </a:prstGeom>
        </p:spPr>
      </p:pic>
      <p:sp>
        <p:nvSpPr>
          <p:cNvPr id="6" name="TextBox 5"/>
          <p:cNvSpPr txBox="1"/>
          <p:nvPr/>
        </p:nvSpPr>
        <p:spPr>
          <a:xfrm>
            <a:off x="6267796" y="5087389"/>
            <a:ext cx="1562793" cy="369332"/>
          </a:xfrm>
          <a:prstGeom prst="rect">
            <a:avLst/>
          </a:prstGeom>
          <a:noFill/>
        </p:spPr>
        <p:txBody>
          <a:bodyPr wrap="square" rtlCol="0">
            <a:spAutoFit/>
          </a:bodyPr>
          <a:lstStyle/>
          <a:p>
            <a:r>
              <a:rPr lang="en-GB" dirty="0" smtClean="0"/>
              <a:t>EXT</a:t>
            </a:r>
            <a:endParaRPr lang="en-GB" dirty="0"/>
          </a:p>
        </p:txBody>
      </p:sp>
    </p:spTree>
    <p:extLst>
      <p:ext uri="{BB962C8B-B14F-4D97-AF65-F5344CB8AC3E}">
        <p14:creationId xmlns:p14="http://schemas.microsoft.com/office/powerpoint/2010/main" val="3682780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find the area of a </a:t>
            </a:r>
            <a:r>
              <a:rPr lang="en-GB" dirty="0" smtClean="0"/>
              <a:t>rectangle</a:t>
            </a:r>
            <a:endParaRPr lang="en-GB" dirty="0"/>
          </a:p>
        </p:txBody>
      </p:sp>
      <p:graphicFrame>
        <p:nvGraphicFramePr>
          <p:cNvPr id="4" name="Content Placeholder 3"/>
          <p:cNvGraphicFramePr>
            <a:graphicFrameLocks noGrp="1"/>
          </p:cNvGraphicFramePr>
          <p:nvPr>
            <p:ph idx="1"/>
            <p:extLst/>
          </p:nvPr>
        </p:nvGraphicFramePr>
        <p:xfrm>
          <a:off x="838200" y="1825625"/>
          <a:ext cx="10515600" cy="4028440"/>
        </p:xfrm>
        <a:graphic>
          <a:graphicData uri="http://schemas.openxmlformats.org/drawingml/2006/table">
            <a:tbl>
              <a:tblPr firstRow="1" bandRow="1">
                <a:tableStyleId>{F5AB1C69-6EDB-4FF4-983F-18BD219EF322}</a:tableStyleId>
              </a:tblPr>
              <a:tblGrid>
                <a:gridCol w="3505200">
                  <a:extLst>
                    <a:ext uri="{9D8B030D-6E8A-4147-A177-3AD203B41FA5}">
                      <a16:colId xmlns:a16="http://schemas.microsoft.com/office/drawing/2014/main" val="3137725893"/>
                    </a:ext>
                  </a:extLst>
                </a:gridCol>
                <a:gridCol w="3505200">
                  <a:extLst>
                    <a:ext uri="{9D8B030D-6E8A-4147-A177-3AD203B41FA5}">
                      <a16:colId xmlns:a16="http://schemas.microsoft.com/office/drawing/2014/main" val="3745180090"/>
                    </a:ext>
                  </a:extLst>
                </a:gridCol>
                <a:gridCol w="3505200">
                  <a:extLst>
                    <a:ext uri="{9D8B030D-6E8A-4147-A177-3AD203B41FA5}">
                      <a16:colId xmlns:a16="http://schemas.microsoft.com/office/drawing/2014/main" val="2814943921"/>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4268665754"/>
                  </a:ext>
                </a:extLst>
              </a:tr>
              <a:tr h="370840">
                <a:tc>
                  <a:txBody>
                    <a:bodyPr/>
                    <a:lstStyle/>
                    <a:p>
                      <a:r>
                        <a:rPr lang="en-GB" sz="1800" dirty="0" smtClean="0"/>
                        <a:t>Find the area of these rectangles:</a:t>
                      </a:r>
                    </a:p>
                    <a:p>
                      <a:endParaRPr lang="en-GB" sz="1800" dirty="0" smtClean="0"/>
                    </a:p>
                    <a:p>
                      <a:pPr marL="342900" indent="-342900">
                        <a:buFont typeface="+mj-lt"/>
                        <a:buAutoNum type="arabicPeriod"/>
                      </a:pPr>
                      <a:r>
                        <a:rPr lang="en-GB" sz="1800" dirty="0" smtClean="0"/>
                        <a:t>Length</a:t>
                      </a:r>
                      <a:r>
                        <a:rPr lang="en-GB" sz="1800" baseline="0" dirty="0" smtClean="0"/>
                        <a:t> 9cm  Width 3cm </a:t>
                      </a:r>
                      <a:r>
                        <a:rPr lang="en-GB" sz="1800" baseline="0" dirty="0" smtClean="0">
                          <a:solidFill>
                            <a:srgbClr val="FF0000"/>
                          </a:solidFill>
                        </a:rPr>
                        <a:t>27cm²</a:t>
                      </a:r>
                      <a:endParaRPr lang="en-GB" sz="1800" baseline="0" dirty="0" smtClean="0"/>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en-GB" sz="1800" baseline="0" dirty="0" smtClean="0"/>
                        <a:t>Length 9cm    Width 4cm </a:t>
                      </a:r>
                      <a:r>
                        <a:rPr kumimoji="0" lang="en-GB" sz="1800" b="0" i="0" u="none" strike="noStrike" kern="1200" cap="none" spc="0" normalizeH="0" baseline="0" noProof="0" dirty="0" smtClean="0">
                          <a:ln>
                            <a:noFill/>
                          </a:ln>
                          <a:solidFill>
                            <a:srgbClr val="FF0000"/>
                          </a:solidFill>
                          <a:effectLst/>
                          <a:uLnTx/>
                          <a:uFillTx/>
                          <a:latin typeface="+mn-lt"/>
                          <a:ea typeface="+mn-ea"/>
                          <a:cs typeface="+mn-cs"/>
                        </a:rPr>
                        <a:t>36cm²</a:t>
                      </a:r>
                      <a:endParaRPr lang="en-GB" sz="1800" baseline="0" dirty="0" smtClean="0"/>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en-GB" sz="1800" baseline="0" dirty="0" smtClean="0"/>
                        <a:t>Length 9cm    Width 5cm </a:t>
                      </a:r>
                      <a:r>
                        <a:rPr kumimoji="0" lang="en-GB" sz="1800" b="0" i="0" u="none" strike="noStrike" kern="1200" cap="none" spc="0" normalizeH="0" baseline="0" noProof="0" dirty="0" smtClean="0">
                          <a:ln>
                            <a:noFill/>
                          </a:ln>
                          <a:solidFill>
                            <a:srgbClr val="FF0000"/>
                          </a:solidFill>
                          <a:effectLst/>
                          <a:uLnTx/>
                          <a:uFillTx/>
                          <a:latin typeface="+mn-lt"/>
                          <a:ea typeface="+mn-ea"/>
                          <a:cs typeface="+mn-cs"/>
                        </a:rPr>
                        <a:t>45cm²</a:t>
                      </a:r>
                      <a:endParaRPr lang="en-GB" sz="1800" baseline="0" dirty="0" smtClean="0"/>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en-GB" sz="1800" baseline="0" dirty="0" smtClean="0"/>
                        <a:t>Length 9cm  Width 6cm  </a:t>
                      </a:r>
                      <a:r>
                        <a:rPr kumimoji="0" lang="en-GB" sz="1800" b="0" i="0" u="none" strike="noStrike" kern="1200" cap="none" spc="0" normalizeH="0" baseline="0" noProof="0" dirty="0" smtClean="0">
                          <a:ln>
                            <a:noFill/>
                          </a:ln>
                          <a:solidFill>
                            <a:srgbClr val="FF0000"/>
                          </a:solidFill>
                          <a:effectLst/>
                          <a:uLnTx/>
                          <a:uFillTx/>
                          <a:latin typeface="+mn-lt"/>
                          <a:ea typeface="+mn-ea"/>
                          <a:cs typeface="+mn-cs"/>
                        </a:rPr>
                        <a:t>54cm²</a:t>
                      </a:r>
                      <a:endParaRPr lang="en-GB" sz="1800" baseline="0" dirty="0" smtClean="0"/>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en-GB" sz="1800" baseline="0" dirty="0" smtClean="0"/>
                        <a:t>Length 9cm    Width 7cm </a:t>
                      </a:r>
                      <a:r>
                        <a:rPr kumimoji="0" lang="en-GB" sz="1800" b="0" i="0" u="none" strike="noStrike" kern="1200" cap="none" spc="0" normalizeH="0" baseline="0" noProof="0" dirty="0" smtClean="0">
                          <a:ln>
                            <a:noFill/>
                          </a:ln>
                          <a:solidFill>
                            <a:srgbClr val="FF0000"/>
                          </a:solidFill>
                          <a:effectLst/>
                          <a:uLnTx/>
                          <a:uFillTx/>
                          <a:latin typeface="+mn-lt"/>
                          <a:ea typeface="+mn-ea"/>
                          <a:cs typeface="+mn-cs"/>
                        </a:rPr>
                        <a:t>63cm²</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tc>
                <a:tc>
                  <a:txBody>
                    <a:bodyPr/>
                    <a:lstStyle/>
                    <a:p>
                      <a:r>
                        <a:rPr lang="en-GB" dirty="0" smtClean="0"/>
                        <a:t>Draw all the rectangles that have an area of:</a:t>
                      </a:r>
                    </a:p>
                    <a:p>
                      <a:endParaRPr lang="en-GB" dirty="0" smtClean="0"/>
                    </a:p>
                    <a:p>
                      <a:pPr marL="342900" indent="-342900">
                        <a:buFont typeface="+mj-lt"/>
                        <a:buAutoNum type="arabicPeriod"/>
                      </a:pPr>
                      <a:r>
                        <a:rPr lang="en-GB" dirty="0" smtClean="0"/>
                        <a:t>12cm² </a:t>
                      </a:r>
                      <a:r>
                        <a:rPr lang="en-GB" dirty="0" smtClean="0">
                          <a:solidFill>
                            <a:srgbClr val="FF0000"/>
                          </a:solidFill>
                        </a:rPr>
                        <a:t>1 x12, 2x 6, 3 x 4</a:t>
                      </a:r>
                      <a:endParaRPr lang="en-GB" dirty="0" smtClean="0"/>
                    </a:p>
                    <a:p>
                      <a:pPr marL="342900" indent="-342900">
                        <a:buFont typeface="+mj-lt"/>
                        <a:buAutoNum type="arabicPeriod"/>
                      </a:pPr>
                      <a:r>
                        <a:rPr lang="en-GB" dirty="0" smtClean="0"/>
                        <a:t>18cm² </a:t>
                      </a:r>
                      <a:r>
                        <a:rPr lang="en-GB" dirty="0" smtClean="0">
                          <a:solidFill>
                            <a:srgbClr val="FF0000"/>
                          </a:solidFill>
                        </a:rPr>
                        <a:t>1 x 18, 2 x 9, 3</a:t>
                      </a:r>
                      <a:r>
                        <a:rPr lang="en-GB" baseline="0" dirty="0" smtClean="0">
                          <a:solidFill>
                            <a:srgbClr val="FF0000"/>
                          </a:solidFill>
                        </a:rPr>
                        <a:t> x 6</a:t>
                      </a:r>
                      <a:endParaRPr lang="en-GB" dirty="0" smtClean="0"/>
                    </a:p>
                    <a:p>
                      <a:pPr marL="342900" indent="-342900">
                        <a:buFont typeface="+mj-lt"/>
                        <a:buAutoNum type="arabicPeriod"/>
                      </a:pPr>
                      <a:r>
                        <a:rPr lang="en-GB" dirty="0" smtClean="0"/>
                        <a:t>28cm² </a:t>
                      </a:r>
                      <a:r>
                        <a:rPr lang="en-GB" dirty="0" smtClean="0">
                          <a:solidFill>
                            <a:srgbClr val="FF0000"/>
                          </a:solidFill>
                        </a:rPr>
                        <a:t>1 x 28, 2 x 14, 4 x 7</a:t>
                      </a:r>
                      <a:endParaRPr lang="en-GB" dirty="0"/>
                    </a:p>
                  </a:txBody>
                  <a:tcPr/>
                </a:tc>
                <a:tc>
                  <a:txBody>
                    <a:bodyPr/>
                    <a:lstStyle/>
                    <a:p>
                      <a:r>
                        <a:rPr lang="en-GB" dirty="0" smtClean="0"/>
                        <a:t>What is the width of thee shapes if:</a:t>
                      </a:r>
                    </a:p>
                    <a:p>
                      <a:endParaRPr lang="en-GB" dirty="0" smtClean="0"/>
                    </a:p>
                    <a:p>
                      <a:pPr marL="342900" indent="-342900">
                        <a:buFont typeface="+mj-lt"/>
                        <a:buAutoNum type="arabicPeriod"/>
                      </a:pPr>
                      <a:r>
                        <a:rPr lang="en-GB" dirty="0" smtClean="0"/>
                        <a:t>Area</a:t>
                      </a:r>
                      <a:r>
                        <a:rPr lang="en-GB" baseline="0" dirty="0" smtClean="0"/>
                        <a:t> 27cm²    Length 9cm</a:t>
                      </a:r>
                    </a:p>
                    <a:p>
                      <a:pPr marL="0" indent="0">
                        <a:buFont typeface="+mj-lt"/>
                        <a:buNone/>
                      </a:pPr>
                      <a:r>
                        <a:rPr lang="en-GB" baseline="0" dirty="0" smtClean="0"/>
                        <a:t> </a:t>
                      </a:r>
                      <a:r>
                        <a:rPr lang="en-GB" baseline="0" dirty="0" smtClean="0">
                          <a:solidFill>
                            <a:srgbClr val="FF0000"/>
                          </a:solidFill>
                        </a:rPr>
                        <a:t>width = 3cm</a:t>
                      </a:r>
                      <a:endParaRPr lang="en-GB" baseline="0" dirty="0" smtClean="0"/>
                    </a:p>
                    <a:p>
                      <a:pPr marL="342900" indent="-342900">
                        <a:buFont typeface="+mj-lt"/>
                        <a:buAutoNum type="arabicPeriod"/>
                      </a:pPr>
                      <a:r>
                        <a:rPr lang="en-GB" baseline="0" dirty="0" smtClean="0"/>
                        <a:t>Area 36cm²    Length 9cm</a:t>
                      </a:r>
                    </a:p>
                    <a:p>
                      <a:pPr marL="0" indent="0">
                        <a:buFont typeface="+mj-lt"/>
                        <a:buNone/>
                      </a:pPr>
                      <a:r>
                        <a:rPr lang="en-GB" baseline="0" dirty="0" smtClean="0">
                          <a:solidFill>
                            <a:srgbClr val="FF0000"/>
                          </a:solidFill>
                        </a:rPr>
                        <a:t>  width – 4cm</a:t>
                      </a:r>
                    </a:p>
                    <a:p>
                      <a:pPr marL="342900" indent="-342900">
                        <a:buFont typeface="+mj-lt"/>
                        <a:buAutoNum type="arabicPeriod"/>
                      </a:pPr>
                      <a:r>
                        <a:rPr lang="en-GB" baseline="0" dirty="0" smtClean="0"/>
                        <a:t>Area 45cm²    Length 9cm</a:t>
                      </a:r>
                    </a:p>
                    <a:p>
                      <a:pPr marL="0" indent="0">
                        <a:buFont typeface="+mj-lt"/>
                        <a:buNone/>
                      </a:pPr>
                      <a:r>
                        <a:rPr lang="en-GB" baseline="0" dirty="0" smtClean="0"/>
                        <a:t>     </a:t>
                      </a:r>
                      <a:r>
                        <a:rPr lang="en-GB" baseline="0" dirty="0" smtClean="0">
                          <a:solidFill>
                            <a:srgbClr val="FF0000"/>
                          </a:solidFill>
                        </a:rPr>
                        <a:t>width = 5cm</a:t>
                      </a:r>
                      <a:endParaRPr lang="en-GB" dirty="0"/>
                    </a:p>
                  </a:txBody>
                  <a:tcPr/>
                </a:tc>
                <a:extLst>
                  <a:ext uri="{0D108BD9-81ED-4DB2-BD59-A6C34878D82A}">
                    <a16:rowId xmlns:a16="http://schemas.microsoft.com/office/drawing/2014/main" val="618087954"/>
                  </a:ext>
                </a:extLst>
              </a:tr>
            </a:tbl>
          </a:graphicData>
        </a:graphic>
      </p:graphicFrame>
      <p:pic>
        <p:nvPicPr>
          <p:cNvPr id="5" name="Picture 4"/>
          <p:cNvPicPr>
            <a:picLocks noChangeAspect="1"/>
          </p:cNvPicPr>
          <p:nvPr/>
        </p:nvPicPr>
        <p:blipFill>
          <a:blip r:embed="rId2"/>
          <a:stretch>
            <a:fillRect/>
          </a:stretch>
        </p:blipFill>
        <p:spPr>
          <a:xfrm>
            <a:off x="8138765" y="4464281"/>
            <a:ext cx="3495675" cy="2019300"/>
          </a:xfrm>
          <a:prstGeom prst="rect">
            <a:avLst/>
          </a:prstGeom>
        </p:spPr>
      </p:pic>
      <p:sp>
        <p:nvSpPr>
          <p:cNvPr id="6" name="TextBox 5"/>
          <p:cNvSpPr txBox="1"/>
          <p:nvPr/>
        </p:nvSpPr>
        <p:spPr>
          <a:xfrm>
            <a:off x="6267796" y="5087389"/>
            <a:ext cx="1562793" cy="923330"/>
          </a:xfrm>
          <a:prstGeom prst="rect">
            <a:avLst/>
          </a:prstGeom>
          <a:noFill/>
        </p:spPr>
        <p:txBody>
          <a:bodyPr wrap="square" rtlCol="0">
            <a:spAutoFit/>
          </a:bodyPr>
          <a:lstStyle/>
          <a:p>
            <a:r>
              <a:rPr lang="en-GB" dirty="0" smtClean="0"/>
              <a:t>EXT</a:t>
            </a:r>
          </a:p>
          <a:p>
            <a:r>
              <a:rPr lang="en-GB" dirty="0" smtClean="0">
                <a:solidFill>
                  <a:srgbClr val="FF0000"/>
                </a:solidFill>
              </a:rPr>
              <a:t>30cm²</a:t>
            </a:r>
          </a:p>
          <a:p>
            <a:r>
              <a:rPr lang="en-GB" dirty="0" smtClean="0">
                <a:solidFill>
                  <a:srgbClr val="FF0000"/>
                </a:solidFill>
              </a:rPr>
              <a:t>52.5cm²</a:t>
            </a:r>
            <a:endParaRPr lang="en-GB" dirty="0">
              <a:solidFill>
                <a:srgbClr val="FF0000"/>
              </a:solidFill>
            </a:endParaRPr>
          </a:p>
        </p:txBody>
      </p:sp>
    </p:spTree>
    <p:extLst>
      <p:ext uri="{BB962C8B-B14F-4D97-AF65-F5344CB8AC3E}">
        <p14:creationId xmlns:p14="http://schemas.microsoft.com/office/powerpoint/2010/main" val="4414836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find the area of a </a:t>
            </a:r>
            <a:r>
              <a:rPr lang="en-GB" dirty="0" smtClean="0"/>
              <a:t>rectangle</a:t>
            </a:r>
            <a:endParaRPr lang="en-GB" dirty="0"/>
          </a:p>
        </p:txBody>
      </p:sp>
      <p:pic>
        <p:nvPicPr>
          <p:cNvPr id="4" name="Content Placeholder 3"/>
          <p:cNvPicPr>
            <a:picLocks noGrp="1" noChangeAspect="1"/>
          </p:cNvPicPr>
          <p:nvPr>
            <p:ph idx="1"/>
          </p:nvPr>
        </p:nvPicPr>
        <p:blipFill>
          <a:blip r:embed="rId2"/>
          <a:stretch>
            <a:fillRect/>
          </a:stretch>
        </p:blipFill>
        <p:spPr>
          <a:xfrm>
            <a:off x="838200" y="1873322"/>
            <a:ext cx="2600325" cy="1762125"/>
          </a:xfrm>
          <a:prstGeom prst="rect">
            <a:avLst/>
          </a:prstGeom>
        </p:spPr>
      </p:pic>
      <p:pic>
        <p:nvPicPr>
          <p:cNvPr id="5" name="Picture 4"/>
          <p:cNvPicPr>
            <a:picLocks noChangeAspect="1"/>
          </p:cNvPicPr>
          <p:nvPr/>
        </p:nvPicPr>
        <p:blipFill>
          <a:blip r:embed="rId3"/>
          <a:stretch>
            <a:fillRect/>
          </a:stretch>
        </p:blipFill>
        <p:spPr>
          <a:xfrm>
            <a:off x="3677170" y="1873322"/>
            <a:ext cx="2609850" cy="2047875"/>
          </a:xfrm>
          <a:prstGeom prst="rect">
            <a:avLst/>
          </a:prstGeom>
        </p:spPr>
      </p:pic>
      <p:pic>
        <p:nvPicPr>
          <p:cNvPr id="6" name="Picture 5"/>
          <p:cNvPicPr>
            <a:picLocks noChangeAspect="1"/>
          </p:cNvPicPr>
          <p:nvPr/>
        </p:nvPicPr>
        <p:blipFill>
          <a:blip r:embed="rId4"/>
          <a:stretch>
            <a:fillRect/>
          </a:stretch>
        </p:blipFill>
        <p:spPr>
          <a:xfrm>
            <a:off x="6525665" y="1873322"/>
            <a:ext cx="2609850" cy="1866900"/>
          </a:xfrm>
          <a:prstGeom prst="rect">
            <a:avLst/>
          </a:prstGeom>
        </p:spPr>
      </p:pic>
      <p:pic>
        <p:nvPicPr>
          <p:cNvPr id="7" name="Picture 6"/>
          <p:cNvPicPr>
            <a:picLocks noChangeAspect="1"/>
          </p:cNvPicPr>
          <p:nvPr/>
        </p:nvPicPr>
        <p:blipFill>
          <a:blip r:embed="rId5"/>
          <a:stretch>
            <a:fillRect/>
          </a:stretch>
        </p:blipFill>
        <p:spPr>
          <a:xfrm>
            <a:off x="9374160" y="1873322"/>
            <a:ext cx="2628900" cy="2171700"/>
          </a:xfrm>
          <a:prstGeom prst="rect">
            <a:avLst/>
          </a:prstGeom>
        </p:spPr>
      </p:pic>
    </p:spTree>
    <p:extLst>
      <p:ext uri="{BB962C8B-B14F-4D97-AF65-F5344CB8AC3E}">
        <p14:creationId xmlns:p14="http://schemas.microsoft.com/office/powerpoint/2010/main" val="41707741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find the area of a </a:t>
            </a:r>
            <a:r>
              <a:rPr lang="en-GB" dirty="0" smtClean="0"/>
              <a:t>rectangle</a:t>
            </a:r>
            <a:endParaRPr lang="en-GB" dirty="0"/>
          </a:p>
        </p:txBody>
      </p:sp>
      <p:pic>
        <p:nvPicPr>
          <p:cNvPr id="4" name="Content Placeholder 3"/>
          <p:cNvPicPr>
            <a:picLocks noGrp="1" noChangeAspect="1"/>
          </p:cNvPicPr>
          <p:nvPr>
            <p:ph idx="1"/>
          </p:nvPr>
        </p:nvPicPr>
        <p:blipFill>
          <a:blip r:embed="rId2"/>
          <a:stretch>
            <a:fillRect/>
          </a:stretch>
        </p:blipFill>
        <p:spPr>
          <a:xfrm>
            <a:off x="2114550" y="2086769"/>
            <a:ext cx="7962900" cy="3829050"/>
          </a:xfrm>
          <a:prstGeom prst="rect">
            <a:avLst/>
          </a:prstGeom>
        </p:spPr>
      </p:pic>
    </p:spTree>
    <p:extLst>
      <p:ext uri="{BB962C8B-B14F-4D97-AF65-F5344CB8AC3E}">
        <p14:creationId xmlns:p14="http://schemas.microsoft.com/office/powerpoint/2010/main" val="27414867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find the area of a </a:t>
            </a:r>
            <a:r>
              <a:rPr lang="en-GB" dirty="0" smtClean="0"/>
              <a:t>rectangle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01182824"/>
              </p:ext>
            </p:extLst>
          </p:nvPr>
        </p:nvGraphicFramePr>
        <p:xfrm>
          <a:off x="1047404" y="1981200"/>
          <a:ext cx="10306395" cy="4402974"/>
        </p:xfrm>
        <a:graphic>
          <a:graphicData uri="http://schemas.openxmlformats.org/drawingml/2006/table">
            <a:tbl>
              <a:tblPr firstRow="1" firstCol="1" bandRow="1"/>
              <a:tblGrid>
                <a:gridCol w="8131275">
                  <a:extLst>
                    <a:ext uri="{9D8B030D-6E8A-4147-A177-3AD203B41FA5}">
                      <a16:colId xmlns:a16="http://schemas.microsoft.com/office/drawing/2014/main" val="2690567877"/>
                    </a:ext>
                  </a:extLst>
                </a:gridCol>
                <a:gridCol w="2175120">
                  <a:extLst>
                    <a:ext uri="{9D8B030D-6E8A-4147-A177-3AD203B41FA5}">
                      <a16:colId xmlns:a16="http://schemas.microsoft.com/office/drawing/2014/main" val="490656777"/>
                    </a:ext>
                  </a:extLst>
                </a:gridCol>
              </a:tblGrid>
              <a:tr h="872334">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44826857"/>
                  </a:ext>
                </a:extLst>
              </a:tr>
              <a:tr h="88266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involving area</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1042037"/>
                  </a:ext>
                </a:extLst>
              </a:tr>
              <a:tr h="88266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work out the width when the area and length are known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5491269"/>
                  </a:ext>
                </a:extLst>
              </a:tr>
              <a:tr h="88266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draw all the different rectangles that have a given area</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30638221"/>
                  </a:ext>
                </a:extLst>
              </a:tr>
              <a:tr h="88266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calculate the area of a rectangle using the length and width</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8557305"/>
                  </a:ext>
                </a:extLst>
              </a:tr>
            </a:tbl>
          </a:graphicData>
        </a:graphic>
      </p:graphicFrame>
    </p:spTree>
    <p:extLst>
      <p:ext uri="{BB962C8B-B14F-4D97-AF65-F5344CB8AC3E}">
        <p14:creationId xmlns:p14="http://schemas.microsoft.com/office/powerpoint/2010/main" val="433220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Assembly and 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4823832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a:t>
            </a:r>
            <a:endParaRPr lang="en-GB" dirty="0"/>
          </a:p>
        </p:txBody>
      </p:sp>
      <p:sp>
        <p:nvSpPr>
          <p:cNvPr id="3" name="Subtitle 2"/>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6381182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62500" lnSpcReduction="20000"/>
          </a:bodyPr>
          <a:lstStyle/>
          <a:p>
            <a:r>
              <a:rPr lang="en-GB" sz="3200" dirty="0" smtClean="0"/>
              <a:t>Myths are part of the oral tradition of story-telling.  They were told long ago and written down later</a:t>
            </a:r>
            <a:r>
              <a:rPr lang="en-GB" sz="3200" dirty="0"/>
              <a:t>. </a:t>
            </a:r>
            <a:r>
              <a:rPr lang="en-GB" sz="3200" dirty="0" smtClean="0"/>
              <a:t>They are </a:t>
            </a:r>
            <a:r>
              <a:rPr lang="en-GB" sz="3200" dirty="0"/>
              <a:t>based in religions of ancient times</a:t>
            </a:r>
            <a:r>
              <a:rPr lang="en-GB" sz="3200" dirty="0" smtClean="0"/>
              <a:t>.  They can tell </a:t>
            </a:r>
            <a:r>
              <a:rPr lang="en-GB" sz="3200" dirty="0"/>
              <a:t>of gods and </a:t>
            </a:r>
            <a:r>
              <a:rPr lang="en-GB" sz="3200" dirty="0" smtClean="0"/>
              <a:t>goddesses often </a:t>
            </a:r>
            <a:r>
              <a:rPr lang="en-GB" sz="3200" dirty="0"/>
              <a:t>explain how or why things are as they are e.g. creation, </a:t>
            </a:r>
            <a:r>
              <a:rPr lang="en-GB" sz="3200" dirty="0" smtClean="0"/>
              <a:t>weather.</a:t>
            </a:r>
          </a:p>
          <a:p>
            <a:pPr marL="0" indent="0">
              <a:buNone/>
            </a:pPr>
            <a:r>
              <a:rPr lang="en-GB" b="1" u="sng" dirty="0" smtClean="0"/>
              <a:t>Features:</a:t>
            </a:r>
            <a:endParaRPr lang="en-GB" b="1" u="sng" dirty="0"/>
          </a:p>
          <a:p>
            <a:pPr lvl="0"/>
            <a:r>
              <a:rPr lang="en-GB" dirty="0"/>
              <a:t>Basic story structure – Introduction, build-up, problem, action, conclusion</a:t>
            </a:r>
          </a:p>
          <a:p>
            <a:pPr lvl="0"/>
            <a:r>
              <a:rPr lang="en-GB" dirty="0"/>
              <a:t>Gods and goddesses</a:t>
            </a:r>
          </a:p>
          <a:p>
            <a:pPr lvl="0"/>
            <a:r>
              <a:rPr lang="en-GB" dirty="0"/>
              <a:t>Kings and queens</a:t>
            </a:r>
          </a:p>
          <a:p>
            <a:pPr lvl="0"/>
            <a:r>
              <a:rPr lang="en-GB" dirty="0"/>
              <a:t>Heroes and villains</a:t>
            </a:r>
          </a:p>
          <a:p>
            <a:pPr lvl="0"/>
            <a:r>
              <a:rPr lang="en-GB" dirty="0"/>
              <a:t>Witches and wizards</a:t>
            </a:r>
          </a:p>
          <a:p>
            <a:pPr lvl="0"/>
            <a:r>
              <a:rPr lang="en-GB" dirty="0"/>
              <a:t>Fairies and ‘little people’</a:t>
            </a:r>
          </a:p>
          <a:p>
            <a:pPr lvl="0"/>
            <a:r>
              <a:rPr lang="en-GB" dirty="0"/>
              <a:t>Monster, ogres and giants</a:t>
            </a:r>
          </a:p>
          <a:p>
            <a:pPr lvl="0"/>
            <a:r>
              <a:rPr lang="en-GB" dirty="0"/>
              <a:t>Talking Animals</a:t>
            </a:r>
          </a:p>
          <a:p>
            <a:endParaRPr lang="en-GB" sz="3200" dirty="0"/>
          </a:p>
          <a:p>
            <a:endParaRPr lang="en-GB" sz="3200" dirty="0" smtClean="0"/>
          </a:p>
          <a:p>
            <a:endParaRPr lang="en-GB" sz="3200" dirty="0"/>
          </a:p>
        </p:txBody>
      </p:sp>
    </p:spTree>
    <p:extLst>
      <p:ext uri="{BB962C8B-B14F-4D97-AF65-F5344CB8AC3E}">
        <p14:creationId xmlns:p14="http://schemas.microsoft.com/office/powerpoint/2010/main" val="41378854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70000" lnSpcReduction="20000"/>
          </a:bodyPr>
          <a:lstStyle/>
          <a:p>
            <a:r>
              <a:rPr lang="en-GB" sz="3200" dirty="0" smtClean="0"/>
              <a:t>We are looking at an Ancient Greek myth called Theseus and the Minotaur.  Let us re-read it to remind ourselves of the story.</a:t>
            </a:r>
          </a:p>
          <a:p>
            <a:endParaRPr lang="en-GB" sz="3200" dirty="0"/>
          </a:p>
          <a:p>
            <a:r>
              <a:rPr lang="en-GB" sz="3200" dirty="0" smtClean="0"/>
              <a:t>For the next 5 lessons, you are going to rewrite the myth of Theseus and the Minotaur using all the grammatical features we have been rehearsing and inverted commas.</a:t>
            </a:r>
          </a:p>
          <a:p>
            <a:endParaRPr lang="en-GB" sz="3200" dirty="0"/>
          </a:p>
          <a:p>
            <a:r>
              <a:rPr lang="en-GB" sz="3200" dirty="0" smtClean="0"/>
              <a:t>Today, we are going to concentrate on the beginning of the story.</a:t>
            </a:r>
            <a:endParaRPr lang="en-GB" sz="3200" dirty="0"/>
          </a:p>
        </p:txBody>
      </p:sp>
    </p:spTree>
    <p:extLst>
      <p:ext uri="{BB962C8B-B14F-4D97-AF65-F5344CB8AC3E}">
        <p14:creationId xmlns:p14="http://schemas.microsoft.com/office/powerpoint/2010/main" val="18791944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a:t>LO: To be able to rewrite a myth that describes settings, characters and atmosphere and integrates dialogue to convey character and advance the action </a:t>
            </a:r>
          </a:p>
        </p:txBody>
      </p:sp>
      <p:graphicFrame>
        <p:nvGraphicFramePr>
          <p:cNvPr id="4" name="Content Placeholder 3"/>
          <p:cNvGraphicFramePr>
            <a:graphicFrameLocks noGrp="1"/>
          </p:cNvGraphicFramePr>
          <p:nvPr>
            <p:ph idx="1"/>
          </p:nvPr>
        </p:nvGraphicFramePr>
        <p:xfrm>
          <a:off x="1752600" y="1889759"/>
          <a:ext cx="8762999" cy="4418846"/>
        </p:xfrm>
        <a:graphic>
          <a:graphicData uri="http://schemas.openxmlformats.org/drawingml/2006/table">
            <a:tbl>
              <a:tblPr firstRow="1" firstCol="1" bandRow="1"/>
              <a:tblGrid>
                <a:gridCol w="6913606">
                  <a:extLst>
                    <a:ext uri="{9D8B030D-6E8A-4147-A177-3AD203B41FA5}">
                      <a16:colId xmlns:a16="http://schemas.microsoft.com/office/drawing/2014/main" val="3746277985"/>
                    </a:ext>
                  </a:extLst>
                </a:gridCol>
                <a:gridCol w="1849393">
                  <a:extLst>
                    <a:ext uri="{9D8B030D-6E8A-4147-A177-3AD203B41FA5}">
                      <a16:colId xmlns:a16="http://schemas.microsoft.com/office/drawing/2014/main" val="2968764510"/>
                    </a:ext>
                  </a:extLst>
                </a:gridCol>
              </a:tblGrid>
              <a:tr h="74181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5095014"/>
                  </a:ext>
                </a:extLst>
              </a:tr>
              <a:tr h="76655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am able to sustain a dialogue between two or more characters without losing the flow of the story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052628"/>
                  </a:ext>
                </a:extLst>
              </a:tr>
              <a:tr h="74181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create and maintain an appropriate atmosphere throughout the whole piece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1229705"/>
                  </a:ext>
                </a:extLst>
              </a:tr>
              <a:tr h="49454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make links in fiction between the opening and ending of a story (Y5)</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4085788"/>
                  </a:ext>
                </a:extLst>
              </a:tr>
              <a:tr h="98908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make sure my writing does not jump from one idea to another and I try to build on ideas through the piece of work, making connections between paragraphs (Y4)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5436395"/>
                  </a:ext>
                </a:extLst>
              </a:tr>
            </a:tbl>
          </a:graphicData>
        </a:graphic>
      </p:graphicFrame>
    </p:spTree>
    <p:extLst>
      <p:ext uri="{BB962C8B-B14F-4D97-AF65-F5344CB8AC3E}">
        <p14:creationId xmlns:p14="http://schemas.microsoft.com/office/powerpoint/2010/main" val="39844336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smtClean="0"/>
              <a:t>LO</a:t>
            </a:r>
            <a:r>
              <a:rPr lang="en-GB" sz="2400" dirty="0"/>
              <a:t>: To be able to rewrite a myth that describes settings, characters and atmosphere and integrates dialogue to convey character and advance the action </a:t>
            </a:r>
            <a:br>
              <a:rPr lang="en-GB" sz="2400" dirty="0"/>
            </a:br>
            <a:endParaRPr lang="en-GB" sz="2400" dirty="0"/>
          </a:p>
        </p:txBody>
      </p:sp>
      <p:sp>
        <p:nvSpPr>
          <p:cNvPr id="3" name="Content Placeholder 2"/>
          <p:cNvSpPr>
            <a:spLocks noGrp="1"/>
          </p:cNvSpPr>
          <p:nvPr>
            <p:ph idx="1"/>
          </p:nvPr>
        </p:nvSpPr>
        <p:spPr/>
        <p:txBody>
          <a:bodyPr/>
          <a:lstStyle/>
          <a:p>
            <a:pPr marL="0" indent="0">
              <a:buNone/>
            </a:pPr>
            <a:r>
              <a:rPr lang="en-GB" b="1" dirty="0"/>
              <a:t>Paragraphs</a:t>
            </a:r>
          </a:p>
          <a:p>
            <a:r>
              <a:rPr lang="en-GB" dirty="0"/>
              <a:t>A paragraph is a group of sentences about the same thing/subject.</a:t>
            </a:r>
          </a:p>
          <a:p>
            <a:r>
              <a:rPr lang="en-GB" dirty="0"/>
              <a:t>Fiction – You change a paragraph when the time, place, action or place </a:t>
            </a:r>
            <a:r>
              <a:rPr lang="en-GB" dirty="0" smtClean="0"/>
              <a:t>changes</a:t>
            </a:r>
          </a:p>
          <a:p>
            <a:endParaRPr lang="en-GB" dirty="0"/>
          </a:p>
          <a:p>
            <a:r>
              <a:rPr lang="en-GB" dirty="0" smtClean="0"/>
              <a:t>Look at our plan of the story from Theseus and the Minotaur.  How many paragraphs could our beginning have?  Why? </a:t>
            </a:r>
            <a:endParaRPr lang="en-GB" dirty="0"/>
          </a:p>
        </p:txBody>
      </p:sp>
    </p:spTree>
    <p:extLst>
      <p:ext uri="{BB962C8B-B14F-4D97-AF65-F5344CB8AC3E}">
        <p14:creationId xmlns:p14="http://schemas.microsoft.com/office/powerpoint/2010/main" val="3697035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smtClean="0"/>
              <a:t>LO</a:t>
            </a:r>
            <a:r>
              <a:rPr lang="en-GB" sz="2400" dirty="0"/>
              <a:t>: To be able to rewrite a myth that describes settings, characters and atmosphere and integrates dialogue to convey character and advance the action </a:t>
            </a:r>
            <a:br>
              <a:rPr lang="en-GB" sz="2400" dirty="0"/>
            </a:br>
            <a:endParaRPr lang="en-GB" sz="2400"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a:t>A long time ago, on an island called Crete, there lived a king named Minos. After the loss of his son, Minos waged war against Athens. Every now and then, he would send his large, powerful army to storm the city and wreak havoc</a:t>
            </a:r>
            <a:r>
              <a:rPr lang="en-GB" dirty="0" smtClean="0"/>
              <a:t>.</a:t>
            </a:r>
          </a:p>
          <a:p>
            <a:pPr marL="0" indent="0">
              <a:buNone/>
            </a:pPr>
            <a:endParaRPr lang="en-GB" dirty="0"/>
          </a:p>
          <a:p>
            <a:pPr marL="0" indent="0">
              <a:buNone/>
            </a:pPr>
            <a:r>
              <a:rPr lang="en-GB" dirty="0">
                <a:latin typeface="Twinkl" pitchFamily="2" charset="0"/>
              </a:rPr>
              <a:t>King Aegeus of Athens wanted to prevent these attacks. He struck a deal with Minos; each year, he would send over seven Athenian boys and seven Athenian girls as an offering to Minos’ bloodthirsty beast - the Minotaur</a:t>
            </a:r>
            <a:r>
              <a:rPr lang="en-GB" dirty="0" smtClean="0">
                <a:latin typeface="Twinkl" pitchFamily="2" charset="0"/>
              </a:rPr>
              <a:t>.</a:t>
            </a:r>
          </a:p>
          <a:p>
            <a:pPr marL="0" indent="0">
              <a:buNone/>
            </a:pPr>
            <a:endParaRPr lang="en-GB" dirty="0">
              <a:latin typeface="Twinkl" pitchFamily="2" charset="0"/>
            </a:endParaRPr>
          </a:p>
          <a:p>
            <a:pPr marL="0" indent="0">
              <a:buNone/>
            </a:pPr>
            <a:r>
              <a:rPr lang="en-GB" dirty="0">
                <a:latin typeface="Twinkl" pitchFamily="2" charset="0"/>
              </a:rPr>
              <a:t>The Minotaur was a monster that was half human and half bull. He lived in the centre of a huge maze on the island of Crete. King Minos loved this horrible monster and liked to give it a treat every now and again. He knew that his people would prefer it if he fed his monster Athenian children, so King Minos accepted the deal and, in return, agreed to cease his attacks on Athens</a:t>
            </a:r>
            <a:r>
              <a:rPr lang="en-GB" dirty="0" smtClean="0">
                <a:latin typeface="Twinkl" pitchFamily="2" charset="0"/>
              </a:rPr>
              <a:t>.</a:t>
            </a:r>
          </a:p>
          <a:p>
            <a:pPr marL="0" indent="0">
              <a:buNone/>
            </a:pPr>
            <a:endParaRPr lang="en-GB" dirty="0">
              <a:latin typeface="Twinkl" pitchFamily="2" charset="0"/>
            </a:endParaRPr>
          </a:p>
          <a:p>
            <a:pPr marL="0" indent="0">
              <a:buNone/>
            </a:pPr>
            <a:r>
              <a:rPr lang="en-GB" dirty="0">
                <a:latin typeface="Twinkl" pitchFamily="2" charset="0"/>
              </a:rPr>
              <a:t>Nine years passed very quickly. It was just about time for Athens to send seven boys and seven girls to Crete to be eaten by the Minotaur. Seven girls and six boys had taken their place to go to Crete. Everyone in Athens was upset.</a:t>
            </a:r>
          </a:p>
          <a:p>
            <a:pPr marL="0" indent="0">
              <a:buNone/>
            </a:pPr>
            <a:endParaRPr lang="en-GB" dirty="0">
              <a:latin typeface="Twinkl" pitchFamily="2" charset="0"/>
            </a:endParaRPr>
          </a:p>
          <a:p>
            <a:pPr marL="0" indent="0">
              <a:buNone/>
            </a:pPr>
            <a:endParaRPr lang="en-GB" dirty="0" smtClean="0">
              <a:latin typeface="Twinkl" pitchFamily="2" charset="0"/>
            </a:endParaRPr>
          </a:p>
          <a:p>
            <a:pPr marL="0" indent="0">
              <a:buNone/>
            </a:pPr>
            <a:endParaRPr lang="en-GB" dirty="0">
              <a:latin typeface="Twinkl" pitchFamily="2" charset="0"/>
            </a:endParaRPr>
          </a:p>
          <a:p>
            <a:pPr marL="0" indent="0">
              <a:buNone/>
            </a:pPr>
            <a:endParaRPr lang="en-GB" dirty="0">
              <a:latin typeface="Twinkl" pitchFamily="2" charset="0"/>
            </a:endParaRPr>
          </a:p>
          <a:p>
            <a:pPr marL="0" indent="0">
              <a:buNone/>
            </a:pPr>
            <a:endParaRPr lang="en-GB" dirty="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42081434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smtClean="0"/>
              <a:t>LO</a:t>
            </a:r>
            <a:r>
              <a:rPr lang="en-GB" sz="2400" dirty="0"/>
              <a:t>: To be able to rewrite a myth that describes settings, characters and atmosphere and integrates dialogue to convey character and advance the action </a:t>
            </a:r>
            <a:br>
              <a:rPr lang="en-GB" sz="2400" dirty="0"/>
            </a:br>
            <a:endParaRPr lang="en-GB" sz="2400" dirty="0"/>
          </a:p>
        </p:txBody>
      </p:sp>
      <p:sp>
        <p:nvSpPr>
          <p:cNvPr id="4" name="Content Placeholder 3"/>
          <p:cNvSpPr>
            <a:spLocks noGrp="1"/>
          </p:cNvSpPr>
          <p:nvPr>
            <p:ph sz="half" idx="1"/>
          </p:nvPr>
        </p:nvSpPr>
        <p:spPr/>
        <p:txBody>
          <a:bodyPr>
            <a:normAutofit/>
          </a:bodyPr>
          <a:lstStyle/>
          <a:p>
            <a:r>
              <a:rPr lang="en-GB" dirty="0"/>
              <a:t>The Minotaur was a monster that was half human and half bull. He lived in the centre of a huge maze on the island of Crete. King Minos loved this horrible monster and liked to give it a treat every now and again. He knew that his people would prefer it if he fed his monster Athenian children, so King Minos accepted the deal and, in return, agreed to cease his attacks on Athens.</a:t>
            </a:r>
          </a:p>
          <a:p>
            <a:endParaRPr lang="en-GB" dirty="0"/>
          </a:p>
        </p:txBody>
      </p:sp>
      <p:sp>
        <p:nvSpPr>
          <p:cNvPr id="5" name="Content Placeholder 4"/>
          <p:cNvSpPr>
            <a:spLocks noGrp="1"/>
          </p:cNvSpPr>
          <p:nvPr>
            <p:ph sz="half" idx="2"/>
          </p:nvPr>
        </p:nvSpPr>
        <p:spPr/>
        <p:txBody>
          <a:bodyPr>
            <a:normAutofit/>
          </a:bodyPr>
          <a:lstStyle/>
          <a:p>
            <a:r>
              <a:rPr lang="en-GB" dirty="0" smtClean="0"/>
              <a:t>ABC </a:t>
            </a:r>
          </a:p>
          <a:p>
            <a:r>
              <a:rPr lang="en-GB" dirty="0" smtClean="0"/>
              <a:t>A = Thinking about all the different grammatical and descriptive features we can put into a story, what is good about it?</a:t>
            </a:r>
          </a:p>
          <a:p>
            <a:r>
              <a:rPr lang="en-GB" dirty="0" smtClean="0"/>
              <a:t>B = What else is good about it?</a:t>
            </a:r>
          </a:p>
          <a:p>
            <a:r>
              <a:rPr lang="en-GB" dirty="0" smtClean="0"/>
              <a:t>C = How can we improve it?</a:t>
            </a:r>
            <a:endParaRPr lang="en-GB" dirty="0"/>
          </a:p>
        </p:txBody>
      </p:sp>
    </p:spTree>
    <p:extLst>
      <p:ext uri="{BB962C8B-B14F-4D97-AF65-F5344CB8AC3E}">
        <p14:creationId xmlns:p14="http://schemas.microsoft.com/office/powerpoint/2010/main" val="18976045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smtClean="0"/>
              <a:t>LO</a:t>
            </a:r>
            <a:r>
              <a:rPr lang="en-GB" sz="2400" dirty="0"/>
              <a:t>: To be able to rewrite a myth that describes settings, characters and atmosphere and integrates dialogue to convey character and advance the action </a:t>
            </a:r>
            <a:br>
              <a:rPr lang="en-GB" sz="2400" dirty="0"/>
            </a:br>
            <a:endParaRPr lang="en-GB" sz="2400" dirty="0"/>
          </a:p>
        </p:txBody>
      </p:sp>
      <p:sp>
        <p:nvSpPr>
          <p:cNvPr id="3" name="Content Placeholder 2"/>
          <p:cNvSpPr>
            <a:spLocks noGrp="1"/>
          </p:cNvSpPr>
          <p:nvPr>
            <p:ph idx="1"/>
          </p:nvPr>
        </p:nvSpPr>
        <p:spPr/>
        <p:txBody>
          <a:bodyPr/>
          <a:lstStyle/>
          <a:p>
            <a:pPr marL="0" indent="0">
              <a:buNone/>
            </a:pPr>
            <a:r>
              <a:rPr lang="en-GB" dirty="0"/>
              <a:t>The Minotaur was a monster that was half human and half bull. </a:t>
            </a:r>
            <a:endParaRPr lang="en-GB" dirty="0" smtClean="0"/>
          </a:p>
          <a:p>
            <a:pPr marL="0" indent="0">
              <a:buNone/>
            </a:pPr>
            <a:endParaRPr lang="en-GB" dirty="0"/>
          </a:p>
          <a:p>
            <a:pPr marL="0" indent="0">
              <a:buNone/>
            </a:pPr>
            <a:r>
              <a:rPr lang="en-GB" dirty="0" smtClean="0"/>
              <a:t>We can improve this paragraph for the reader by painting a vivid picture of the Minotaur.  We need to describe what the Minotaur is like in detail to make him truly frightening.</a:t>
            </a:r>
          </a:p>
          <a:p>
            <a:pPr marL="0" indent="0">
              <a:buNone/>
            </a:pPr>
            <a:endParaRPr lang="en-GB" dirty="0"/>
          </a:p>
          <a:p>
            <a:pPr marL="0" indent="0">
              <a:buNone/>
            </a:pPr>
            <a:r>
              <a:rPr lang="en-GB" dirty="0" smtClean="0"/>
              <a:t>What could we write?</a:t>
            </a:r>
            <a:endParaRPr lang="en-GB" dirty="0"/>
          </a:p>
        </p:txBody>
      </p:sp>
    </p:spTree>
    <p:extLst>
      <p:ext uri="{BB962C8B-B14F-4D97-AF65-F5344CB8AC3E}">
        <p14:creationId xmlns:p14="http://schemas.microsoft.com/office/powerpoint/2010/main" val="32851629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smtClean="0"/>
              <a:t>LO</a:t>
            </a:r>
            <a:r>
              <a:rPr lang="en-GB" sz="2400" dirty="0"/>
              <a:t>: To be able to rewrite a myth that describes settings, characters and atmosphere and integrates dialogue to convey character and advance the action </a:t>
            </a:r>
            <a:br>
              <a:rPr lang="en-GB" sz="2400" dirty="0"/>
            </a:br>
            <a:endParaRPr lang="en-GB" sz="2400" dirty="0"/>
          </a:p>
        </p:txBody>
      </p:sp>
      <p:sp>
        <p:nvSpPr>
          <p:cNvPr id="3" name="Content Placeholder 2"/>
          <p:cNvSpPr>
            <a:spLocks noGrp="1"/>
          </p:cNvSpPr>
          <p:nvPr>
            <p:ph idx="1"/>
          </p:nvPr>
        </p:nvSpPr>
        <p:spPr/>
        <p:txBody>
          <a:bodyPr/>
          <a:lstStyle/>
          <a:p>
            <a:pPr marL="0" indent="0">
              <a:buNone/>
            </a:pPr>
            <a:r>
              <a:rPr lang="en-GB" b="1" u="sng" dirty="0" smtClean="0"/>
              <a:t>ACTIVITY</a:t>
            </a:r>
          </a:p>
          <a:p>
            <a:pPr marL="0" indent="0">
              <a:buNone/>
            </a:pPr>
            <a:r>
              <a:rPr lang="en-GB" dirty="0" smtClean="0"/>
              <a:t>Children to use their plans to write the beginning of the story.  Their beginning should have more than one paragraph and describe the Minotaur so that it creates and atmosphere of fear and describes this character in detail creating a vivid picture in the mind of the reader as to what the minotaur looks like and is like.</a:t>
            </a:r>
          </a:p>
        </p:txBody>
      </p:sp>
    </p:spTree>
    <p:extLst>
      <p:ext uri="{BB962C8B-B14F-4D97-AF65-F5344CB8AC3E}">
        <p14:creationId xmlns:p14="http://schemas.microsoft.com/office/powerpoint/2010/main" val="25821302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a:t>LO: To be able to rewrite a myth that describes settings, characters and atmosphere and integrates dialogue to convey character and advance the action </a:t>
            </a:r>
          </a:p>
        </p:txBody>
      </p:sp>
      <p:graphicFrame>
        <p:nvGraphicFramePr>
          <p:cNvPr id="4" name="Content Placeholder 3"/>
          <p:cNvGraphicFramePr>
            <a:graphicFrameLocks noGrp="1"/>
          </p:cNvGraphicFramePr>
          <p:nvPr>
            <p:ph idx="1"/>
          </p:nvPr>
        </p:nvGraphicFramePr>
        <p:xfrm>
          <a:off x="1752600" y="1889759"/>
          <a:ext cx="8762999" cy="4418846"/>
        </p:xfrm>
        <a:graphic>
          <a:graphicData uri="http://schemas.openxmlformats.org/drawingml/2006/table">
            <a:tbl>
              <a:tblPr firstRow="1" firstCol="1" bandRow="1"/>
              <a:tblGrid>
                <a:gridCol w="6913606">
                  <a:extLst>
                    <a:ext uri="{9D8B030D-6E8A-4147-A177-3AD203B41FA5}">
                      <a16:colId xmlns:a16="http://schemas.microsoft.com/office/drawing/2014/main" val="3746277985"/>
                    </a:ext>
                  </a:extLst>
                </a:gridCol>
                <a:gridCol w="1849393">
                  <a:extLst>
                    <a:ext uri="{9D8B030D-6E8A-4147-A177-3AD203B41FA5}">
                      <a16:colId xmlns:a16="http://schemas.microsoft.com/office/drawing/2014/main" val="2968764510"/>
                    </a:ext>
                  </a:extLst>
                </a:gridCol>
              </a:tblGrid>
              <a:tr h="74181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5095014"/>
                  </a:ext>
                </a:extLst>
              </a:tr>
              <a:tr h="76655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am able to sustain a dialogue between two or more characters without losing the flow of the story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052628"/>
                  </a:ext>
                </a:extLst>
              </a:tr>
              <a:tr h="74181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create and maintain an appropriate atmosphere throughout the whole piece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1229705"/>
                  </a:ext>
                </a:extLst>
              </a:tr>
              <a:tr h="49454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make links in fiction between the opening and ending of a story (Y5)</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4085788"/>
                  </a:ext>
                </a:extLst>
              </a:tr>
              <a:tr h="98908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make sure my writing does not jump from one idea to another and I try to build on ideas through the piece of work, making connections between paragraphs (Y4)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5436395"/>
                  </a:ext>
                </a:extLst>
              </a:tr>
            </a:tbl>
          </a:graphicData>
        </a:graphic>
      </p:graphicFrame>
    </p:spTree>
    <p:extLst>
      <p:ext uri="{BB962C8B-B14F-4D97-AF65-F5344CB8AC3E}">
        <p14:creationId xmlns:p14="http://schemas.microsoft.com/office/powerpoint/2010/main" val="30788197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Reading Comprehension – Non-Fiction</a:t>
            </a:r>
            <a:endParaRPr lang="en-GB" dirty="0"/>
          </a:p>
        </p:txBody>
      </p:sp>
      <p:sp>
        <p:nvSpPr>
          <p:cNvPr id="5" name="Subtitle 4"/>
          <p:cNvSpPr>
            <a:spLocks noGrp="1"/>
          </p:cNvSpPr>
          <p:nvPr>
            <p:ph type="subTitle" idx="1"/>
          </p:nvPr>
        </p:nvSpPr>
        <p:spPr/>
        <p:txBody>
          <a:bodyPr/>
          <a:lstStyle/>
          <a:p>
            <a:r>
              <a:rPr lang="en-GB" dirty="0" smtClean="0"/>
              <a:t>Read the ‘The Man Who Moved a Mountain’ and answer Q5-8 </a:t>
            </a:r>
            <a:endParaRPr lang="en-GB" dirty="0"/>
          </a:p>
        </p:txBody>
      </p:sp>
    </p:spTree>
    <p:extLst>
      <p:ext uri="{BB962C8B-B14F-4D97-AF65-F5344CB8AC3E}">
        <p14:creationId xmlns:p14="http://schemas.microsoft.com/office/powerpoint/2010/main" val="25853315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Non-Fiction - </a:t>
            </a:r>
            <a:r>
              <a:rPr lang="en-GB" dirty="0"/>
              <a:t>‘The Man Who Moved a Mountain’ </a:t>
            </a:r>
          </a:p>
        </p:txBody>
      </p:sp>
      <p:pic>
        <p:nvPicPr>
          <p:cNvPr id="7" name="Content Placeholder 6"/>
          <p:cNvPicPr>
            <a:picLocks noGrp="1" noChangeAspect="1"/>
          </p:cNvPicPr>
          <p:nvPr>
            <p:ph sz="half" idx="1"/>
          </p:nvPr>
        </p:nvPicPr>
        <p:blipFill>
          <a:blip r:embed="rId2"/>
          <a:stretch>
            <a:fillRect/>
          </a:stretch>
        </p:blipFill>
        <p:spPr>
          <a:xfrm>
            <a:off x="677334" y="1737360"/>
            <a:ext cx="3986106" cy="4876800"/>
          </a:xfrm>
          <a:prstGeom prst="rect">
            <a:avLst/>
          </a:prstGeom>
        </p:spPr>
      </p:pic>
      <p:pic>
        <p:nvPicPr>
          <p:cNvPr id="8" name="Content Placeholder 7"/>
          <p:cNvPicPr>
            <a:picLocks noGrp="1" noChangeAspect="1"/>
          </p:cNvPicPr>
          <p:nvPr>
            <p:ph sz="half" idx="2"/>
          </p:nvPr>
        </p:nvPicPr>
        <p:blipFill>
          <a:blip r:embed="rId3"/>
          <a:stretch>
            <a:fillRect/>
          </a:stretch>
        </p:blipFill>
        <p:spPr>
          <a:xfrm>
            <a:off x="5288280" y="1493867"/>
            <a:ext cx="3657599" cy="5036503"/>
          </a:xfrm>
          <a:prstGeom prst="rect">
            <a:avLst/>
          </a:prstGeom>
        </p:spPr>
      </p:pic>
    </p:spTree>
    <p:extLst>
      <p:ext uri="{BB962C8B-B14F-4D97-AF65-F5344CB8AC3E}">
        <p14:creationId xmlns:p14="http://schemas.microsoft.com/office/powerpoint/2010/main" val="2344810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a:t>Non-Fiction - ‘The Man Who Moved a Mountain’ </a:t>
            </a:r>
          </a:p>
        </p:txBody>
      </p:sp>
      <p:pic>
        <p:nvPicPr>
          <p:cNvPr id="9" name="Content Placeholder 8"/>
          <p:cNvPicPr>
            <a:picLocks noGrp="1" noChangeAspect="1"/>
          </p:cNvPicPr>
          <p:nvPr>
            <p:ph sz="half" idx="1"/>
          </p:nvPr>
        </p:nvPicPr>
        <p:blipFill>
          <a:blip r:embed="rId2"/>
          <a:stretch>
            <a:fillRect/>
          </a:stretch>
        </p:blipFill>
        <p:spPr>
          <a:xfrm>
            <a:off x="272813" y="4693920"/>
            <a:ext cx="9255249" cy="1950720"/>
          </a:xfrm>
          <a:prstGeom prst="rect">
            <a:avLst/>
          </a:prstGeom>
        </p:spPr>
      </p:pic>
      <p:pic>
        <p:nvPicPr>
          <p:cNvPr id="10" name="Content Placeholder 9"/>
          <p:cNvPicPr>
            <a:picLocks noGrp="1" noChangeAspect="1"/>
          </p:cNvPicPr>
          <p:nvPr>
            <p:ph sz="half" idx="2"/>
          </p:nvPr>
        </p:nvPicPr>
        <p:blipFill>
          <a:blip r:embed="rId3"/>
          <a:stretch>
            <a:fillRect/>
          </a:stretch>
        </p:blipFill>
        <p:spPr>
          <a:xfrm>
            <a:off x="5878830" y="1715294"/>
            <a:ext cx="5642610" cy="2444037"/>
          </a:xfrm>
          <a:prstGeom prst="rect">
            <a:avLst/>
          </a:prstGeom>
        </p:spPr>
      </p:pic>
    </p:spTree>
    <p:extLst>
      <p:ext uri="{BB962C8B-B14F-4D97-AF65-F5344CB8AC3E}">
        <p14:creationId xmlns:p14="http://schemas.microsoft.com/office/powerpoint/2010/main" val="1607312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a:t>Non-Fiction - ‘The Man Who Moved a Mountain’ </a:t>
            </a:r>
          </a:p>
        </p:txBody>
      </p:sp>
      <p:pic>
        <p:nvPicPr>
          <p:cNvPr id="4" name="Content Placeholder 3"/>
          <p:cNvPicPr>
            <a:picLocks noGrp="1" noChangeAspect="1"/>
          </p:cNvPicPr>
          <p:nvPr>
            <p:ph sz="half" idx="2"/>
          </p:nvPr>
        </p:nvPicPr>
        <p:blipFill>
          <a:blip r:embed="rId2"/>
          <a:stretch>
            <a:fillRect/>
          </a:stretch>
        </p:blipFill>
        <p:spPr>
          <a:xfrm>
            <a:off x="5333364" y="1270000"/>
            <a:ext cx="6584315" cy="3972354"/>
          </a:xfrm>
          <a:prstGeom prst="rect">
            <a:avLst/>
          </a:prstGeom>
        </p:spPr>
      </p:pic>
      <p:pic>
        <p:nvPicPr>
          <p:cNvPr id="3" name="Content Placeholder 2"/>
          <p:cNvPicPr>
            <a:picLocks noGrp="1" noChangeAspect="1"/>
          </p:cNvPicPr>
          <p:nvPr>
            <p:ph sz="half" idx="1"/>
          </p:nvPr>
        </p:nvPicPr>
        <p:blipFill>
          <a:blip r:embed="rId3"/>
          <a:stretch>
            <a:fillRect/>
          </a:stretch>
        </p:blipFill>
        <p:spPr>
          <a:xfrm>
            <a:off x="2628582" y="5524859"/>
            <a:ext cx="7521257" cy="1018861"/>
          </a:xfrm>
          <a:prstGeom prst="rect">
            <a:avLst/>
          </a:prstGeom>
        </p:spPr>
      </p:pic>
    </p:spTree>
    <p:extLst>
      <p:ext uri="{BB962C8B-B14F-4D97-AF65-F5344CB8AC3E}">
        <p14:creationId xmlns:p14="http://schemas.microsoft.com/office/powerpoint/2010/main" val="27245829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a:t>Non-Fiction - ‘The Man Who Moved a Mountain’ </a:t>
            </a:r>
          </a:p>
        </p:txBody>
      </p:sp>
      <p:pic>
        <p:nvPicPr>
          <p:cNvPr id="3" name="Content Placeholder 2"/>
          <p:cNvPicPr>
            <a:picLocks noGrp="1" noChangeAspect="1"/>
          </p:cNvPicPr>
          <p:nvPr>
            <p:ph sz="half" idx="1"/>
          </p:nvPr>
        </p:nvPicPr>
        <p:blipFill>
          <a:blip r:embed="rId2"/>
          <a:stretch>
            <a:fillRect/>
          </a:stretch>
        </p:blipFill>
        <p:spPr>
          <a:xfrm>
            <a:off x="792606" y="2160589"/>
            <a:ext cx="8732394" cy="1853134"/>
          </a:xfrm>
          <a:prstGeom prst="rect">
            <a:avLst/>
          </a:prstGeom>
        </p:spPr>
      </p:pic>
    </p:spTree>
    <p:extLst>
      <p:ext uri="{BB962C8B-B14F-4D97-AF65-F5344CB8AC3E}">
        <p14:creationId xmlns:p14="http://schemas.microsoft.com/office/powerpoint/2010/main" val="6307968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a:t>Non-Fiction - ‘The Man Who Moved a Mountain’ </a:t>
            </a:r>
          </a:p>
        </p:txBody>
      </p:sp>
      <p:pic>
        <p:nvPicPr>
          <p:cNvPr id="4" name="Content Placeholder 3"/>
          <p:cNvPicPr>
            <a:picLocks noGrp="1" noChangeAspect="1"/>
          </p:cNvPicPr>
          <p:nvPr>
            <p:ph sz="half" idx="2"/>
          </p:nvPr>
        </p:nvPicPr>
        <p:blipFill>
          <a:blip r:embed="rId2"/>
          <a:stretch>
            <a:fillRect/>
          </a:stretch>
        </p:blipFill>
        <p:spPr>
          <a:xfrm>
            <a:off x="5470524" y="2906064"/>
            <a:ext cx="6584315" cy="3879646"/>
          </a:xfrm>
          <a:prstGeom prst="rect">
            <a:avLst/>
          </a:prstGeom>
        </p:spPr>
      </p:pic>
      <p:pic>
        <p:nvPicPr>
          <p:cNvPr id="3" name="Content Placeholder 2"/>
          <p:cNvPicPr>
            <a:picLocks noGrp="1" noChangeAspect="1"/>
          </p:cNvPicPr>
          <p:nvPr>
            <p:ph sz="half" idx="1"/>
          </p:nvPr>
        </p:nvPicPr>
        <p:blipFill>
          <a:blip r:embed="rId3"/>
          <a:stretch>
            <a:fillRect/>
          </a:stretch>
        </p:blipFill>
        <p:spPr>
          <a:xfrm>
            <a:off x="525462" y="1862132"/>
            <a:ext cx="6363017" cy="1043932"/>
          </a:xfrm>
          <a:prstGeom prst="rect">
            <a:avLst/>
          </a:prstGeom>
        </p:spPr>
      </p:pic>
    </p:spTree>
    <p:extLst>
      <p:ext uri="{BB962C8B-B14F-4D97-AF65-F5344CB8AC3E}">
        <p14:creationId xmlns:p14="http://schemas.microsoft.com/office/powerpoint/2010/main" val="869411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31374" y="273719"/>
            <a:ext cx="7934960" cy="4077208"/>
          </a:xfrm>
          <a:prstGeom prst="cloudCallout">
            <a:avLst>
              <a:gd name="adj1" fmla="val -40999"/>
              <a:gd name="adj2" fmla="val 5651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memento</a:t>
            </a:r>
            <a:endParaRPr lang="en-US" sz="8200" dirty="0">
              <a:solidFill>
                <a:schemeClr val="tx1"/>
              </a:solidFill>
              <a:cs typeface="Calibri"/>
            </a:endParaRPr>
          </a:p>
        </p:txBody>
      </p:sp>
    </p:spTree>
    <p:extLst>
      <p:ext uri="{BB962C8B-B14F-4D97-AF65-F5344CB8AC3E}">
        <p14:creationId xmlns:p14="http://schemas.microsoft.com/office/powerpoint/2010/main" val="58261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memento</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fontScale="77500" lnSpcReduction="20000"/>
          </a:bodyPr>
          <a:lstStyle/>
          <a:p>
            <a:pPr marL="0" algn="ctr">
              <a:buNone/>
            </a:pPr>
            <a:endParaRPr lang="en-US" sz="6000" dirty="0">
              <a:cs typeface="Calibri"/>
            </a:endParaRPr>
          </a:p>
          <a:p>
            <a:pPr marL="0" algn="ctr">
              <a:buNone/>
            </a:pPr>
            <a:r>
              <a:rPr lang="en-GB" sz="6000" dirty="0">
                <a:cs typeface="Calibri"/>
              </a:rPr>
              <a:t>As she looked around the cherished home, stuffed with joyful </a:t>
            </a:r>
            <a:r>
              <a:rPr lang="en-GB" sz="6000" dirty="0" smtClean="0">
                <a:solidFill>
                  <a:srgbClr val="FF0000"/>
                </a:solidFill>
                <a:cs typeface="Calibri"/>
              </a:rPr>
              <a:t>mementos</a:t>
            </a:r>
            <a:r>
              <a:rPr lang="en-GB" sz="6000" dirty="0" smtClean="0">
                <a:cs typeface="Calibri"/>
              </a:rPr>
              <a:t> </a:t>
            </a:r>
            <a:r>
              <a:rPr lang="en-GB" sz="6000" dirty="0">
                <a:cs typeface="Calibri"/>
              </a:rPr>
              <a:t>of all the </a:t>
            </a:r>
            <a:r>
              <a:rPr lang="en-GB" sz="6000" dirty="0" err="1">
                <a:cs typeface="Calibri"/>
              </a:rPr>
              <a:t>Hoopers</a:t>
            </a:r>
            <a:r>
              <a:rPr lang="en-GB" sz="6000" dirty="0">
                <a:cs typeface="Calibri"/>
              </a:rPr>
              <a:t> who had lived there, she happily pictured the day her bulldozers would flatten it to the ground.</a:t>
            </a:r>
          </a:p>
        </p:txBody>
      </p:sp>
      <p:sp>
        <p:nvSpPr>
          <p:cNvPr id="4" name="Cloud Callout 3"/>
          <p:cNvSpPr/>
          <p:nvPr/>
        </p:nvSpPr>
        <p:spPr>
          <a:xfrm>
            <a:off x="280786" y="345499"/>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3741168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memento</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850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1127680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memento</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smtClean="0">
                <a:cs typeface="Calibri"/>
              </a:rPr>
              <a:t>Noun</a:t>
            </a:r>
            <a:r>
              <a:rPr lang="en-GB" sz="6000" dirty="0">
                <a:cs typeface="Calibri"/>
              </a:rPr>
              <a:t>. an object that you keep to remember a person, place, or event</a:t>
            </a:r>
          </a:p>
          <a:p>
            <a:pPr marL="0" algn="ctr">
              <a:buNone/>
            </a:pPr>
            <a:endParaRPr lang="en-GB" sz="6000" dirty="0">
              <a:cs typeface="Calibri"/>
            </a:endParaRPr>
          </a:p>
        </p:txBody>
      </p:sp>
    </p:spTree>
    <p:extLst>
      <p:ext uri="{BB962C8B-B14F-4D97-AF65-F5344CB8AC3E}">
        <p14:creationId xmlns:p14="http://schemas.microsoft.com/office/powerpoint/2010/main" val="10494900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memento</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a:bodyPr>
          <a:lstStyle/>
          <a:p>
            <a:pPr marL="0" indent="0" algn="ctr">
              <a:buNone/>
            </a:pPr>
            <a:r>
              <a:rPr lang="en-GB" sz="4000" dirty="0">
                <a:cs typeface="Calibri"/>
              </a:rPr>
              <a:t>I kept a seashell as a </a:t>
            </a:r>
            <a:r>
              <a:rPr lang="en-GB" sz="4000" dirty="0">
                <a:solidFill>
                  <a:srgbClr val="FF0000"/>
                </a:solidFill>
                <a:cs typeface="Calibri"/>
              </a:rPr>
              <a:t>memento</a:t>
            </a:r>
            <a:r>
              <a:rPr lang="en-GB" sz="4000" dirty="0">
                <a:cs typeface="Calibri"/>
              </a:rPr>
              <a:t> of our holiday</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The bracelet is a </a:t>
            </a:r>
            <a:r>
              <a:rPr lang="en-GB" sz="4000" dirty="0">
                <a:solidFill>
                  <a:srgbClr val="FF0000"/>
                </a:solidFill>
                <a:cs typeface="Calibri"/>
              </a:rPr>
              <a:t>memento</a:t>
            </a:r>
            <a:r>
              <a:rPr lang="en-GB" sz="4000" dirty="0">
                <a:cs typeface="Calibri"/>
              </a:rPr>
              <a:t> from her college sweetheart.</a:t>
            </a:r>
            <a:endParaRPr lang="en-US" sz="4000" dirty="0">
              <a:cs typeface="Calibri"/>
            </a:endParaRPr>
          </a:p>
        </p:txBody>
      </p:sp>
    </p:spTree>
    <p:extLst>
      <p:ext uri="{BB962C8B-B14F-4D97-AF65-F5344CB8AC3E}">
        <p14:creationId xmlns:p14="http://schemas.microsoft.com/office/powerpoint/2010/main" val="3991800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memento</a:t>
            </a: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smtClean="0">
                <a:cs typeface="Calibri"/>
              </a:rPr>
              <a:t>Write/Say </a:t>
            </a:r>
            <a:r>
              <a:rPr lang="en-US" sz="4000" dirty="0">
                <a:solidFill>
                  <a:srgbClr val="FF0000"/>
                </a:solidFill>
                <a:cs typeface="Calibri"/>
              </a:rPr>
              <a:t>memento </a:t>
            </a:r>
            <a:r>
              <a:rPr lang="en-US" sz="4000" dirty="0">
                <a:cs typeface="Calibri"/>
              </a:rPr>
              <a:t>if you see </a:t>
            </a:r>
            <a:r>
              <a:rPr lang="en-US" sz="4000" dirty="0" smtClean="0">
                <a:cs typeface="Calibri"/>
              </a:rPr>
              <a:t>an object that someone might keep to remember something.</a:t>
            </a:r>
            <a:endParaRPr lang="en-US" sz="4000" dirty="0">
              <a:cs typeface="Calibri"/>
            </a:endParaRPr>
          </a:p>
        </p:txBody>
      </p:sp>
      <p:pic>
        <p:nvPicPr>
          <p:cNvPr id="5" name="Picture 4"/>
          <p:cNvPicPr>
            <a:picLocks noChangeAspect="1"/>
          </p:cNvPicPr>
          <p:nvPr/>
        </p:nvPicPr>
        <p:blipFill>
          <a:blip r:embed="rId2"/>
          <a:stretch>
            <a:fillRect/>
          </a:stretch>
        </p:blipFill>
        <p:spPr>
          <a:xfrm>
            <a:off x="115542" y="3011488"/>
            <a:ext cx="1701338" cy="3790603"/>
          </a:xfrm>
          <a:prstGeom prst="rect">
            <a:avLst/>
          </a:prstGeom>
        </p:spPr>
      </p:pic>
      <p:pic>
        <p:nvPicPr>
          <p:cNvPr id="6" name="Picture 5"/>
          <p:cNvPicPr>
            <a:picLocks noChangeAspect="1"/>
          </p:cNvPicPr>
          <p:nvPr/>
        </p:nvPicPr>
        <p:blipFill>
          <a:blip r:embed="rId3"/>
          <a:stretch>
            <a:fillRect/>
          </a:stretch>
        </p:blipFill>
        <p:spPr>
          <a:xfrm>
            <a:off x="5001331" y="4372494"/>
            <a:ext cx="1601283" cy="2135044"/>
          </a:xfrm>
          <a:prstGeom prst="rect">
            <a:avLst/>
          </a:prstGeom>
        </p:spPr>
      </p:pic>
      <p:pic>
        <p:nvPicPr>
          <p:cNvPr id="7" name="Picture 6"/>
          <p:cNvPicPr>
            <a:picLocks noChangeAspect="1"/>
          </p:cNvPicPr>
          <p:nvPr/>
        </p:nvPicPr>
        <p:blipFill>
          <a:blip r:embed="rId4"/>
          <a:stretch>
            <a:fillRect/>
          </a:stretch>
        </p:blipFill>
        <p:spPr>
          <a:xfrm>
            <a:off x="1757554" y="4372494"/>
            <a:ext cx="3017237" cy="1697196"/>
          </a:xfrm>
          <a:prstGeom prst="rect">
            <a:avLst/>
          </a:prstGeom>
        </p:spPr>
      </p:pic>
      <p:pic>
        <p:nvPicPr>
          <p:cNvPr id="9" name="Picture 8"/>
          <p:cNvPicPr>
            <a:picLocks noChangeAspect="1"/>
          </p:cNvPicPr>
          <p:nvPr/>
        </p:nvPicPr>
        <p:blipFill>
          <a:blip r:embed="rId5"/>
          <a:stretch>
            <a:fillRect/>
          </a:stretch>
        </p:blipFill>
        <p:spPr>
          <a:xfrm>
            <a:off x="6857076" y="4273400"/>
            <a:ext cx="2390766" cy="2090131"/>
          </a:xfrm>
          <a:prstGeom prst="rect">
            <a:avLst/>
          </a:prstGeom>
        </p:spPr>
      </p:pic>
      <p:pic>
        <p:nvPicPr>
          <p:cNvPr id="12" name="Picture 11"/>
          <p:cNvPicPr>
            <a:picLocks noChangeAspect="1"/>
          </p:cNvPicPr>
          <p:nvPr/>
        </p:nvPicPr>
        <p:blipFill>
          <a:blip r:embed="rId6"/>
          <a:stretch>
            <a:fillRect/>
          </a:stretch>
        </p:blipFill>
        <p:spPr>
          <a:xfrm>
            <a:off x="9502304" y="2812806"/>
            <a:ext cx="2228070" cy="2228070"/>
          </a:xfrm>
          <a:prstGeom prst="rect">
            <a:avLst/>
          </a:prstGeom>
        </p:spPr>
      </p:pic>
    </p:spTree>
    <p:extLst>
      <p:ext uri="{BB962C8B-B14F-4D97-AF65-F5344CB8AC3E}">
        <p14:creationId xmlns:p14="http://schemas.microsoft.com/office/powerpoint/2010/main" val="238588884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memento</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fontScale="92500" lnSpcReduction="10000"/>
          </a:bodyPr>
          <a:lstStyle/>
          <a:p>
            <a:pPr marL="0" indent="0" algn="ctr">
              <a:buNone/>
            </a:pPr>
            <a:endParaRPr lang="en-US" dirty="0">
              <a:cs typeface="Calibri"/>
            </a:endParaRPr>
          </a:p>
          <a:p>
            <a:pPr marL="0" indent="0" algn="ctr">
              <a:buNone/>
            </a:pPr>
            <a:r>
              <a:rPr lang="en-US" sz="6000" dirty="0">
                <a:cs typeface="Calibri"/>
              </a:rPr>
              <a:t>In your books, write the word, the definition and </a:t>
            </a:r>
            <a:r>
              <a:rPr lang="en-US" sz="6000" dirty="0" smtClean="0">
                <a:cs typeface="Calibri"/>
              </a:rPr>
              <a:t>can you turn these fragments of a sentence into a full sentence using the work </a:t>
            </a:r>
            <a:r>
              <a:rPr lang="en-US" sz="6000" dirty="0" err="1" smtClean="0">
                <a:cs typeface="Calibri"/>
              </a:rPr>
              <a:t>momento</a:t>
            </a:r>
            <a:r>
              <a:rPr lang="en-US" sz="6000" dirty="0" smtClean="0">
                <a:cs typeface="Calibri"/>
              </a:rPr>
              <a:t>?</a:t>
            </a:r>
            <a:endParaRPr lang="en-US" sz="6000" dirty="0">
              <a:cs typeface="Calibri"/>
            </a:endParaRPr>
          </a:p>
        </p:txBody>
      </p:sp>
    </p:spTree>
    <p:extLst>
      <p:ext uri="{BB962C8B-B14F-4D97-AF65-F5344CB8AC3E}">
        <p14:creationId xmlns:p14="http://schemas.microsoft.com/office/powerpoint/2010/main" val="13622874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memento</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4000" dirty="0" smtClean="0">
                <a:cs typeface="Calibri"/>
              </a:rPr>
              <a:t>Noun</a:t>
            </a:r>
            <a:r>
              <a:rPr lang="en-GB" sz="4000" dirty="0">
                <a:cs typeface="Calibri"/>
              </a:rPr>
              <a:t>. an object that you keep to remember a person, place, or event</a:t>
            </a:r>
          </a:p>
          <a:p>
            <a:pPr marL="0" algn="ctr">
              <a:buNone/>
            </a:pPr>
            <a:endParaRPr lang="en-GB" sz="3600" dirty="0" smtClean="0">
              <a:cs typeface="Calibri"/>
            </a:endParaRPr>
          </a:p>
          <a:p>
            <a:pPr marL="0">
              <a:buNone/>
            </a:pPr>
            <a:r>
              <a:rPr lang="en-GB" sz="3600" dirty="0" smtClean="0">
                <a:cs typeface="Calibri"/>
              </a:rPr>
              <a:t>My trophies</a:t>
            </a:r>
            <a:r>
              <a:rPr lang="en-GB" sz="3600" dirty="0">
                <a:cs typeface="Calibri"/>
              </a:rPr>
              <a:t> </a:t>
            </a:r>
            <a:r>
              <a:rPr lang="en-GB" sz="3600" dirty="0" smtClean="0">
                <a:cs typeface="Calibri"/>
              </a:rPr>
              <a:t>are</a:t>
            </a:r>
          </a:p>
          <a:p>
            <a:pPr marL="0">
              <a:buNone/>
            </a:pPr>
            <a:r>
              <a:rPr lang="en-GB" sz="3600" dirty="0" smtClean="0">
                <a:cs typeface="Calibri"/>
              </a:rPr>
              <a:t>Kept </a:t>
            </a:r>
            <a:r>
              <a:rPr lang="en-GB" sz="3600" smtClean="0">
                <a:cs typeface="Calibri"/>
              </a:rPr>
              <a:t>by Jack.</a:t>
            </a:r>
          </a:p>
        </p:txBody>
      </p:sp>
    </p:spTree>
    <p:extLst>
      <p:ext uri="{BB962C8B-B14F-4D97-AF65-F5344CB8AC3E}">
        <p14:creationId xmlns:p14="http://schemas.microsoft.com/office/powerpoint/2010/main" val="21977133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2194095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42466" y="30480"/>
            <a:ext cx="2749534" cy="2109399"/>
          </a:xfrm>
          <a:prstGeom prst="rect">
            <a:avLst/>
          </a:prstGeom>
        </p:spPr>
      </p:pic>
      <p:sp>
        <p:nvSpPr>
          <p:cNvPr id="8" name="Title 7"/>
          <p:cNvSpPr>
            <a:spLocks noGrp="1"/>
          </p:cNvSpPr>
          <p:nvPr>
            <p:ph type="ctrTitle"/>
          </p:nvPr>
        </p:nvSpPr>
        <p:spPr/>
        <p:txBody>
          <a:bodyPr/>
          <a:lstStyle/>
          <a:p>
            <a:r>
              <a:rPr lang="en-GB" dirty="0" smtClean="0"/>
              <a:t>Lesson </a:t>
            </a:r>
            <a:r>
              <a:rPr lang="en-GB" dirty="0"/>
              <a:t>6</a:t>
            </a:r>
          </a:p>
        </p:txBody>
      </p:sp>
      <p:sp>
        <p:nvSpPr>
          <p:cNvPr id="9" name="Subtitle 8"/>
          <p:cNvSpPr>
            <a:spLocks noGrp="1"/>
          </p:cNvSpPr>
          <p:nvPr>
            <p:ph type="subTitle" idx="1"/>
          </p:nvPr>
        </p:nvSpPr>
        <p:spPr/>
        <p:txBody>
          <a:bodyPr/>
          <a:lstStyle/>
          <a:p>
            <a:r>
              <a:rPr lang="en-GB" dirty="0" smtClean="0"/>
              <a:t>LO: To make a Viking Longboat using design brief</a:t>
            </a:r>
            <a:endParaRPr lang="en-GB" dirty="0"/>
          </a:p>
        </p:txBody>
      </p:sp>
    </p:spTree>
    <p:extLst>
      <p:ext uri="{BB962C8B-B14F-4D97-AF65-F5344CB8AC3E}">
        <p14:creationId xmlns:p14="http://schemas.microsoft.com/office/powerpoint/2010/main" val="3245510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42466" y="30480"/>
            <a:ext cx="2749534" cy="2109399"/>
          </a:xfrm>
          <a:prstGeom prst="rect">
            <a:avLst/>
          </a:prstGeom>
        </p:spPr>
      </p:pic>
      <p:sp>
        <p:nvSpPr>
          <p:cNvPr id="2" name="Title 1"/>
          <p:cNvSpPr>
            <a:spLocks noGrp="1"/>
          </p:cNvSpPr>
          <p:nvPr>
            <p:ph type="title"/>
          </p:nvPr>
        </p:nvSpPr>
        <p:spPr/>
        <p:txBody>
          <a:bodyPr>
            <a:normAutofit/>
          </a:bodyPr>
          <a:lstStyle/>
          <a:p>
            <a:r>
              <a:rPr lang="en-GB" dirty="0"/>
              <a:t>LO: To make a Viking Longboat using design </a:t>
            </a:r>
            <a:r>
              <a:rPr lang="en-GB" dirty="0" smtClean="0"/>
              <a:t>brief</a:t>
            </a:r>
            <a:endParaRPr lang="en-GB" dirty="0"/>
          </a:p>
        </p:txBody>
      </p:sp>
      <p:sp>
        <p:nvSpPr>
          <p:cNvPr id="3" name="Content Placeholder 2"/>
          <p:cNvSpPr>
            <a:spLocks noGrp="1"/>
          </p:cNvSpPr>
          <p:nvPr>
            <p:ph idx="1"/>
          </p:nvPr>
        </p:nvSpPr>
        <p:spPr/>
        <p:txBody>
          <a:bodyPr>
            <a:normAutofit/>
          </a:bodyPr>
          <a:lstStyle/>
          <a:p>
            <a:r>
              <a:rPr lang="en-GB" sz="3200" dirty="0" smtClean="0"/>
              <a:t>Make your Viking Longboat</a:t>
            </a:r>
          </a:p>
          <a:p>
            <a:endParaRPr lang="en-GB" sz="3200" dirty="0"/>
          </a:p>
          <a:p>
            <a:r>
              <a:rPr lang="en-GB" sz="3200" dirty="0" smtClean="0"/>
              <a:t>Did you have to amend your plans?</a:t>
            </a:r>
            <a:endParaRPr lang="en-GB" sz="3200" dirty="0"/>
          </a:p>
        </p:txBody>
      </p:sp>
    </p:spTree>
    <p:extLst>
      <p:ext uri="{BB962C8B-B14F-4D97-AF65-F5344CB8AC3E}">
        <p14:creationId xmlns:p14="http://schemas.microsoft.com/office/powerpoint/2010/main" val="202150781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25</TotalTime>
  <Words>2117</Words>
  <Application>Microsoft Office PowerPoint</Application>
  <PresentationFormat>Widescreen</PresentationFormat>
  <Paragraphs>248</Paragraphs>
  <Slides>45</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Arial</vt:lpstr>
      <vt:lpstr>Calibri</vt:lpstr>
      <vt:lpstr>Calibri Light</vt:lpstr>
      <vt:lpstr>Comic Sans MS</vt:lpstr>
      <vt:lpstr>Times New Roman</vt:lpstr>
      <vt:lpstr>Trebuchet MS</vt:lpstr>
      <vt:lpstr>Twinkl</vt:lpstr>
      <vt:lpstr>Wingdings 3</vt:lpstr>
      <vt:lpstr>Facet</vt:lpstr>
      <vt:lpstr>Good Morning</vt:lpstr>
      <vt:lpstr>PowerPoint Presentation</vt:lpstr>
      <vt:lpstr>Spellings – Look/Cover/Spell/Check</vt:lpstr>
      <vt:lpstr>Maths</vt:lpstr>
      <vt:lpstr>LO:  To be able to calculate the area of a shape by counting squares</vt:lpstr>
      <vt:lpstr>RECALL</vt:lpstr>
      <vt:lpstr>LO: To be able to find the area of a rectangle</vt:lpstr>
      <vt:lpstr>LO: To be able to find the area of a rectangle</vt:lpstr>
      <vt:lpstr>LO: To be able to find the area of a rectangle</vt:lpstr>
      <vt:lpstr>LO: To be able to find the area of a rectangle</vt:lpstr>
      <vt:lpstr>LO: To be able to find the area of a rectangle</vt:lpstr>
      <vt:lpstr>LO: To be able to find the area of a rectangle</vt:lpstr>
      <vt:lpstr>LO: To be able to find the area of a rectangle</vt:lpstr>
      <vt:lpstr>LO: To be able to find the area of a rectangle</vt:lpstr>
      <vt:lpstr>LO: To be able to find the area of a rectangle</vt:lpstr>
      <vt:lpstr>LO: To be able to find the area of a rectangle</vt:lpstr>
      <vt:lpstr>LO: To be able to find the area of a rectangle</vt:lpstr>
      <vt:lpstr>Assembly and Break</vt:lpstr>
      <vt:lpstr>English</vt:lpstr>
      <vt:lpstr>Introduction</vt:lpstr>
      <vt:lpstr>Introduction</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Reading Comprehension – Non-Fiction</vt:lpstr>
      <vt:lpstr>Non-Fiction - ‘The Man Who Moved a Mountain’ </vt:lpstr>
      <vt:lpstr>Non-Fiction - ‘The Man Who Moved a Mountain’ </vt:lpstr>
      <vt:lpstr>Non-Fiction - ‘The Man Who Moved a Mountain’ </vt:lpstr>
      <vt:lpstr>Non-Fiction - ‘The Man Who Moved a Mountain’ </vt:lpstr>
      <vt:lpstr>Non-Fiction - ‘The Man Who Moved a Mountain’ </vt:lpstr>
      <vt:lpstr>PowerPoint Presentation</vt:lpstr>
      <vt:lpstr>memento</vt:lpstr>
      <vt:lpstr>memento</vt:lpstr>
      <vt:lpstr>memento</vt:lpstr>
      <vt:lpstr>memento</vt:lpstr>
      <vt:lpstr>memento</vt:lpstr>
      <vt:lpstr>memento</vt:lpstr>
      <vt:lpstr>memento</vt:lpstr>
      <vt:lpstr>Lunch</vt:lpstr>
      <vt:lpstr>Lesson 6</vt:lpstr>
      <vt:lpstr>LO: To make a Viking Longboat using design brief</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Davison</dc:creator>
  <cp:lastModifiedBy>Andrea Davison</cp:lastModifiedBy>
  <cp:revision>5</cp:revision>
  <dcterms:created xsi:type="dcterms:W3CDTF">2021-01-13T14:38:51Z</dcterms:created>
  <dcterms:modified xsi:type="dcterms:W3CDTF">2021-01-18T15:37:27Z</dcterms:modified>
</cp:coreProperties>
</file>