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86" r:id="rId3"/>
    <p:sldMasterId id="2147483688" r:id="rId4"/>
  </p:sldMasterIdLst>
  <p:notesMasterIdLst>
    <p:notesMasterId r:id="rId30"/>
  </p:notesMasterIdLst>
  <p:handoutMasterIdLst>
    <p:handoutMasterId r:id="rId31"/>
  </p:handoutMasterIdLst>
  <p:sldIdLst>
    <p:sldId id="315" r:id="rId5"/>
    <p:sldId id="316" r:id="rId6"/>
    <p:sldId id="259" r:id="rId7"/>
    <p:sldId id="258" r:id="rId8"/>
    <p:sldId id="289" r:id="rId9"/>
    <p:sldId id="297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6" r:id="rId20"/>
    <p:sldId id="268" r:id="rId21"/>
    <p:sldId id="269" r:id="rId22"/>
    <p:sldId id="270" r:id="rId23"/>
    <p:sldId id="271" r:id="rId24"/>
    <p:sldId id="327" r:id="rId25"/>
    <p:sldId id="312" r:id="rId26"/>
    <p:sldId id="313" r:id="rId27"/>
    <p:sldId id="314" r:id="rId28"/>
    <p:sldId id="274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5F701-DDAE-4AD4-BE0B-3C14F1190E76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7DE85-A6DA-42E0-91EF-1C5D6A190E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373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43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85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1D1C085-6F8B-4A61-9ECB-8915FD7667E6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D4D8F-1428-4AE1-979D-64906923AF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90594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AFEDB-028C-4133-8533-9A44CD2ADEA5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69F0B-F488-45A5-9986-BDAABB429E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282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864B3-F8D4-4204-B185-AD9A47A91B8E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289FC-791E-481A-9904-92B3CE67642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0969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AA122-59AA-47E6-AB27-1B5EDBCB6381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C52F6-ACC9-4BB9-9D05-D9BBCE36565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3587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14383-0A85-4F40-B899-9B8CBEF06F73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AB046-E6F8-4827-AD07-FE7AD6C3DC4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43622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1E4CA-8B73-4A53-84A2-69232EF324CD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F4CE8-6260-43BD-9A0A-7E882BE9D3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72880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DD014-5F02-4534-B719-C59082433022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E67CF-3432-4562-B6F0-1C5B7A286B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42884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E14AE-DB44-44A1-9ECE-DF9041328A49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8D26D-128C-4E3A-BC14-2B35F1DA83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46753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ADCBC-C753-4EEF-9729-A3DCC19A8700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B970E-A52B-41A6-A84B-FDFE6D494C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8843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EDFF3-22D0-459A-9835-26E1F7D64F88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1AF43-59F6-4EF3-BF38-FA490FC37F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86401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FC294-C270-44E3-9E5F-E79FD5BDA614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904AC-7237-45B0-A3BF-91AF73B44F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6001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00303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3028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4324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007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079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2007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4730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8057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4059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9028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906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227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301299F8-4944-4999-9CD0-91BEA26BE0E3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9F25E64-0B3F-4506-99EC-691AA73CAC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3634512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331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477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tags" Target="../tags/tag4.xml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tags" Target="../tags/tag3.xml"/><Relationship Id="rId16" Type="http://schemas.openxmlformats.org/officeDocument/2006/relationships/image" Target="../media/image23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tags" Target="../tags/tag5.xml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14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6147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2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8 x 7 =		11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3 x 9 =		9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10 x 9 =		6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9 x 9 =		12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6 =		4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11 x 6 =		7 x 9 =	</a:t>
            </a:r>
          </a:p>
        </p:txBody>
      </p:sp>
    </p:spTree>
    <p:extLst>
      <p:ext uri="{BB962C8B-B14F-4D97-AF65-F5344CB8AC3E}">
        <p14:creationId xmlns:p14="http://schemas.microsoft.com/office/powerpoint/2010/main" val="280205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8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68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6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84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CAD6A3-0D3F-8D4C-8B8D-4E06D7525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286" y="1181699"/>
            <a:ext cx="78486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3F8DF1-9062-0A42-AD92-CF85172A5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036" y="1181699"/>
            <a:ext cx="26162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A75E67-C75B-3249-8328-C6547F9345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900" y="2165973"/>
            <a:ext cx="26162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E4DF06-10C8-D84C-8AEE-AA400E9AB3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1783" y="4134510"/>
            <a:ext cx="26162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790130-B1A6-5F4E-BB85-C435DDD6D3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62212" y="5080599"/>
            <a:ext cx="26162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213BEB-F113-EE42-9739-B7A0904ACF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5472" y="654673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77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find areas of rectilinear shapes by counting squares</a:t>
            </a: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</a:t>
            </a:r>
            <a:r>
              <a:rPr lang="en-GB" sz="2400" dirty="0" smtClean="0"/>
              <a:t>Calculate th</a:t>
            </a:r>
            <a:r>
              <a:rPr lang="en-GB" sz="2400" dirty="0" smtClean="0"/>
              <a:t>e number of squares in a repeated pattern when a shape is made larger; Count the area of a rectilinear shape up to 8 sides to explain whether there are enough squares to complete a pattern.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To find the area of rectilinear shapes with up to 8 sides by counting squares.</a:t>
            </a:r>
            <a:endParaRPr lang="en-GB" sz="2400" dirty="0" smtClean="0"/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</a:t>
            </a:r>
            <a:r>
              <a:rPr lang="en-GB" sz="2400" dirty="0" smtClean="0"/>
              <a:t>To find the area of squares and rectilinear shapes with up to 6 sides by counting squares.</a:t>
            </a:r>
            <a:endParaRPr lang="en-GB" sz="2400" dirty="0" smtClean="0"/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To find the area of squares and rectangles by counting squares.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</a:t>
            </a:r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353" y="800101"/>
            <a:ext cx="9505950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</a:t>
            </a:r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505" y="1005567"/>
            <a:ext cx="9877425" cy="542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Estimate the area of the shapes below. Use the reference square to help you.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F2365E-5223-41BA-BEBD-9028FF2AD62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378748" y="2688135"/>
          <a:ext cx="270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80772163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4706208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334214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3163425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199810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985287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106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01341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94063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A52FCCA-9C0F-418F-8272-25BE361B47D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90675" y="2688135"/>
          <a:ext cx="270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80772163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4706208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334214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3163425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199810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985287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106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01341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94063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B2BBCCEA-2CA4-43BF-8270-140072F3DA94}"/>
              </a:ext>
            </a:extLst>
          </p:cNvPr>
          <p:cNvSpPr txBox="1"/>
          <p:nvPr/>
        </p:nvSpPr>
        <p:spPr>
          <a:xfrm>
            <a:off x="3534818" y="2144474"/>
            <a:ext cx="368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A</a:t>
            </a:r>
            <a:endParaRPr lang="en-GB" dirty="0">
              <a:solidFill>
                <a:srgbClr val="F0F0F0"/>
              </a:solidFill>
              <a:latin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553BA3-BEC1-4537-A42A-CC1D0FE2B04C}"/>
              </a:ext>
            </a:extLst>
          </p:cNvPr>
          <p:cNvSpPr txBox="1"/>
          <p:nvPr/>
        </p:nvSpPr>
        <p:spPr>
          <a:xfrm>
            <a:off x="6822892" y="2144474"/>
            <a:ext cx="259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B</a:t>
            </a:r>
            <a:endParaRPr lang="en-GB" dirty="0">
              <a:solidFill>
                <a:srgbClr val="EFEFE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87825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Estimate the area of the shapes below. Use the reference square to help you.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F2365E-5223-41BA-BEBD-9028FF2AD62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378748" y="2688135"/>
          <a:ext cx="270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80772163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4706208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334214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3163425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199810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985287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106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01341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94063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A52FCCA-9C0F-418F-8272-25BE361B47D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90675" y="2688135"/>
          <a:ext cx="270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80772163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4706208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334214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3163425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199810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985287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106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01341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94063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9173A6B-06AB-4649-8D45-A4C8C15B12D3}"/>
              </a:ext>
            </a:extLst>
          </p:cNvPr>
          <p:cNvSpPr txBox="1"/>
          <p:nvPr/>
        </p:nvSpPr>
        <p:spPr>
          <a:xfrm>
            <a:off x="3534818" y="2144474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= 17 squares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6EF88C-48CB-4707-83E2-ADDFA1E69839}"/>
              </a:ext>
            </a:extLst>
          </p:cNvPr>
          <p:cNvSpPr txBox="1"/>
          <p:nvPr/>
        </p:nvSpPr>
        <p:spPr>
          <a:xfrm>
            <a:off x="6822891" y="2144474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= 16 squares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50087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the correct area for the shape below.</a:t>
            </a:r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6635B27-6231-44D2-9E36-1DCD348F27D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76000" y="1761750"/>
          <a:ext cx="3240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675150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9666311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AB661C3-A6C3-4DD7-87CA-67904D77598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88000" y="4066610"/>
          <a:ext cx="5616000" cy="9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95278109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331542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2190123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0561718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745997552"/>
                    </a:ext>
                  </a:extLst>
                </a:gridCol>
              </a:tblGrid>
              <a:tr h="97200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squares</a:t>
                      </a:r>
                    </a:p>
                  </a:txBody>
                  <a:tcPr marL="133877" marR="133877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  <a:p>
                      <a:pPr algn="ctr"/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squares</a:t>
                      </a:r>
                    </a:p>
                  </a:txBody>
                  <a:tcPr marL="133877" marR="133877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  <a:p>
                      <a:pPr algn="ctr"/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squares</a:t>
                      </a:r>
                    </a:p>
                  </a:txBody>
                  <a:tcPr marL="133877" marR="133877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49055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544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the correct area for the shape below.</a:t>
            </a:r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6635B27-6231-44D2-9E36-1DCD348F27D5}"/>
              </a:ext>
            </a:extLst>
          </p:cNvPr>
          <p:cNvGraphicFramePr>
            <a:graphicFrameLocks noGrp="1"/>
          </p:cNvGraphicFramePr>
          <p:nvPr/>
        </p:nvGraphicFramePr>
        <p:xfrm>
          <a:off x="4476000" y="1761750"/>
          <a:ext cx="3240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675150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9666311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  <a:alpha val="3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AB661C3-A6C3-4DD7-87CA-67904D77598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88000" y="4066610"/>
          <a:ext cx="5616000" cy="9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95278109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5331542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2190123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0561718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745997552"/>
                    </a:ext>
                  </a:extLst>
                </a:gridCol>
              </a:tblGrid>
              <a:tr h="97200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squares</a:t>
                      </a:r>
                    </a:p>
                  </a:txBody>
                  <a:tcPr marL="133877" marR="133877" marT="55321" marB="55321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</a:p>
                    <a:p>
                      <a:pPr algn="ctr"/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squares</a:t>
                      </a:r>
                    </a:p>
                  </a:txBody>
                  <a:tcPr marL="133877" marR="133877" marT="55321" marB="55321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</a:p>
                    <a:p>
                      <a:pPr algn="ctr"/>
                      <a:r>
                        <a:rPr lang="en-US" sz="18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squares</a:t>
                      </a:r>
                    </a:p>
                  </a:txBody>
                  <a:tcPr marL="133877" marR="133877" marT="55321" marB="55321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4905533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A35F530E-0CF6-4367-BF5C-B50559D64B53}"/>
              </a:ext>
            </a:extLst>
          </p:cNvPr>
          <p:cNvSpPr/>
          <p:nvPr/>
        </p:nvSpPr>
        <p:spPr>
          <a:xfrm>
            <a:off x="5303668" y="3952004"/>
            <a:ext cx="1584664" cy="120121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21223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shape to the correct number sentences.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  </a:t>
            </a:r>
          </a:p>
          <a:p>
            <a:pPr algn="ctr" defTabSz="457200"/>
            <a:endParaRPr lang="en-GB" sz="2000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6494FF5-FE51-4BCD-9491-92FAA0DE0A1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32294" y="1939365"/>
          <a:ext cx="216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9319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303045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69D93D0-0DA8-45B4-8546-E59678046268}"/>
              </a:ext>
            </a:extLst>
          </p:cNvPr>
          <p:cNvSpPr txBox="1"/>
          <p:nvPr/>
        </p:nvSpPr>
        <p:spPr>
          <a:xfrm>
            <a:off x="6096000" y="1838125"/>
            <a:ext cx="546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25C09B-A66E-4E56-B98A-7D1F833FC504}"/>
              </a:ext>
            </a:extLst>
          </p:cNvPr>
          <p:cNvSpPr txBox="1"/>
          <p:nvPr/>
        </p:nvSpPr>
        <p:spPr>
          <a:xfrm>
            <a:off x="6119347" y="3453545"/>
            <a:ext cx="546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39938A7-DDEC-4E4D-A0DE-93614DD10CDA}"/>
              </a:ext>
            </a:extLst>
          </p:cNvPr>
          <p:cNvSpPr/>
          <p:nvPr/>
        </p:nvSpPr>
        <p:spPr>
          <a:xfrm>
            <a:off x="6666013" y="1838125"/>
            <a:ext cx="2520000" cy="1332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US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20 squares</a:t>
            </a:r>
          </a:p>
          <a:p>
            <a:pPr algn="ctr" defTabSz="457200"/>
            <a:r>
              <a:rPr lang="en-US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 x 4 = 20 squares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2833B5F-F66F-4AC7-956A-E6E5B3ED4A12}"/>
              </a:ext>
            </a:extLst>
          </p:cNvPr>
          <p:cNvSpPr/>
          <p:nvPr/>
        </p:nvSpPr>
        <p:spPr>
          <a:xfrm>
            <a:off x="6666013" y="3453545"/>
            <a:ext cx="2520000" cy="1332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US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14 squares</a:t>
            </a:r>
          </a:p>
          <a:p>
            <a:pPr algn="ctr" defTabSz="457200"/>
            <a:r>
              <a:rPr lang="en-US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 x 4 and 2 x 3 = 14 squares</a:t>
            </a:r>
          </a:p>
        </p:txBody>
      </p:sp>
    </p:spTree>
    <p:extLst>
      <p:ext uri="{BB962C8B-B14F-4D97-AF65-F5344CB8AC3E}">
        <p14:creationId xmlns:p14="http://schemas.microsoft.com/office/powerpoint/2010/main" val="21792743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shape to the correct number sentences.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  </a:t>
            </a:r>
          </a:p>
          <a:p>
            <a:pPr algn="ctr" defTabSz="457200"/>
            <a:endParaRPr lang="en-GB" sz="2000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6494FF5-FE51-4BCD-9491-92FAA0DE0A17}"/>
              </a:ext>
            </a:extLst>
          </p:cNvPr>
          <p:cNvGraphicFramePr>
            <a:graphicFrameLocks noGrp="1"/>
          </p:cNvGraphicFramePr>
          <p:nvPr/>
        </p:nvGraphicFramePr>
        <p:xfrm>
          <a:off x="3032294" y="1939365"/>
          <a:ext cx="216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9319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898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303045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69D93D0-0DA8-45B4-8546-E59678046268}"/>
              </a:ext>
            </a:extLst>
          </p:cNvPr>
          <p:cNvSpPr txBox="1"/>
          <p:nvPr/>
        </p:nvSpPr>
        <p:spPr>
          <a:xfrm>
            <a:off x="6096000" y="1838125"/>
            <a:ext cx="546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25C09B-A66E-4E56-B98A-7D1F833FC504}"/>
              </a:ext>
            </a:extLst>
          </p:cNvPr>
          <p:cNvSpPr txBox="1"/>
          <p:nvPr/>
        </p:nvSpPr>
        <p:spPr>
          <a:xfrm>
            <a:off x="6119347" y="3453545"/>
            <a:ext cx="546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39938A7-DDEC-4E4D-A0DE-93614DD10CDA}"/>
              </a:ext>
            </a:extLst>
          </p:cNvPr>
          <p:cNvSpPr/>
          <p:nvPr/>
        </p:nvSpPr>
        <p:spPr>
          <a:xfrm>
            <a:off x="6666013" y="1838125"/>
            <a:ext cx="2520000" cy="1332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US" sz="2400" b="1" dirty="0">
                <a:solidFill>
                  <a:prstClr val="white">
                    <a:lumMod val="65000"/>
                  </a:prstClr>
                </a:solidFill>
                <a:latin typeface="Century Gothic" panose="020B0502020202020204" pitchFamily="34" charset="0"/>
              </a:rPr>
              <a:t>20 squares</a:t>
            </a:r>
          </a:p>
          <a:p>
            <a:pPr algn="ctr" defTabSz="457200"/>
            <a:r>
              <a:rPr lang="en-US" sz="2400" b="1" dirty="0">
                <a:solidFill>
                  <a:prstClr val="white">
                    <a:lumMod val="65000"/>
                  </a:prstClr>
                </a:solidFill>
                <a:latin typeface="Century Gothic" panose="020B0502020202020204" pitchFamily="34" charset="0"/>
              </a:rPr>
              <a:t>5 x 4 = 20 squares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2833B5F-F66F-4AC7-956A-E6E5B3ED4A12}"/>
              </a:ext>
            </a:extLst>
          </p:cNvPr>
          <p:cNvSpPr/>
          <p:nvPr/>
        </p:nvSpPr>
        <p:spPr>
          <a:xfrm>
            <a:off x="6666013" y="3453545"/>
            <a:ext cx="2520000" cy="1332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US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14 squares</a:t>
            </a:r>
          </a:p>
          <a:p>
            <a:pPr algn="ctr" defTabSz="457200"/>
            <a:r>
              <a:rPr lang="en-US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 x 4 and 2 x 3 = 14 squares</a:t>
            </a:r>
          </a:p>
        </p:txBody>
      </p:sp>
    </p:spTree>
    <p:extLst>
      <p:ext uri="{BB962C8B-B14F-4D97-AF65-F5344CB8AC3E}">
        <p14:creationId xmlns:p14="http://schemas.microsoft.com/office/powerpoint/2010/main" val="518952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Calculate the area of this shape.</a:t>
            </a:r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dirty="0">
              <a:solidFill>
                <a:prstClr val="white"/>
              </a:solidFill>
              <a:latin typeface="Calibri" panose="020F0502020204030204"/>
            </a:endParaRPr>
          </a:p>
          <a:p>
            <a:pPr algn="ctr" defTabSz="457200"/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dirty="0">
              <a:solidFill>
                <a:prstClr val="white"/>
              </a:solidFill>
              <a:latin typeface="Calibri" panose="020F0502020204030204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dirty="0">
              <a:solidFill>
                <a:prstClr val="white"/>
              </a:solidFill>
              <a:latin typeface="Calibri" panose="020F0502020204030204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4B5E2BA-12CB-4A7D-922A-D17606E83BC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06000" y="2255932"/>
          <a:ext cx="378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9666311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494425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3915979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55814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E9722C6-90C3-41AD-BB11-864307253A6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950098" y="5012782"/>
          <a:ext cx="2291807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2256282029"/>
                    </a:ext>
                  </a:extLst>
                </a:gridCol>
                <a:gridCol w="1643807">
                  <a:extLst>
                    <a:ext uri="{9D8B030D-6E8A-4147-A177-3AD203B41FA5}">
                      <a16:colId xmlns:a16="http://schemas.microsoft.com/office/drawing/2014/main" val="3255008769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 squares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2683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6921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Calculate the area of this shape.</a:t>
            </a:r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baseline="30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dirty="0">
              <a:solidFill>
                <a:prstClr val="white"/>
              </a:solidFill>
              <a:latin typeface="Calibri" panose="020F0502020204030204"/>
            </a:endParaRPr>
          </a:p>
          <a:p>
            <a:pPr algn="ctr" defTabSz="457200"/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dirty="0">
              <a:solidFill>
                <a:prstClr val="white"/>
              </a:solidFill>
              <a:latin typeface="Calibri" panose="020F0502020204030204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dirty="0">
              <a:solidFill>
                <a:prstClr val="white"/>
              </a:solidFill>
              <a:latin typeface="Calibri" panose="020F0502020204030204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4B5E2BA-12CB-4A7D-922A-D17606E83BC2}"/>
              </a:ext>
            </a:extLst>
          </p:cNvPr>
          <p:cNvGraphicFramePr>
            <a:graphicFrameLocks noGrp="1"/>
          </p:cNvGraphicFramePr>
          <p:nvPr/>
        </p:nvGraphicFramePr>
        <p:xfrm>
          <a:off x="4206000" y="2255932"/>
          <a:ext cx="378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9666311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494425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3915979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55814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E9722C6-90C3-41AD-BB11-864307253A6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950098" y="5012782"/>
          <a:ext cx="2291807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2256282029"/>
                    </a:ext>
                  </a:extLst>
                </a:gridCol>
                <a:gridCol w="1643807">
                  <a:extLst>
                    <a:ext uri="{9D8B030D-6E8A-4147-A177-3AD203B41FA5}">
                      <a16:colId xmlns:a16="http://schemas.microsoft.com/office/drawing/2014/main" val="3255008769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squares</a:t>
                      </a:r>
                    </a:p>
                  </a:txBody>
                  <a:tcPr marL="45720" marR="4572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2683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899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inequality statement.</a:t>
            </a:r>
          </a:p>
          <a:p>
            <a:pPr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5615E8-B9AB-40E2-BC16-0D572655935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2522" y="2186029"/>
          <a:ext cx="270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9666311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9319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053498"/>
                  </a:ext>
                </a:extLst>
              </a:tr>
            </a:tbl>
          </a:graphicData>
        </a:graphic>
      </p:graphicFrame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740AFC9-DAA1-42C1-8994-C7953D5C8213}"/>
              </a:ext>
            </a:extLst>
          </p:cNvPr>
          <p:cNvSpPr/>
          <p:nvPr/>
        </p:nvSpPr>
        <p:spPr>
          <a:xfrm>
            <a:off x="5987619" y="3176029"/>
            <a:ext cx="720000" cy="720000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endParaRPr lang="en-US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9DEFF212-10FE-4257-8858-EFF0BA70C28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532716" y="1916029"/>
          <a:ext cx="216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9319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05349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3590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18438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inequality statement.</a:t>
            </a:r>
          </a:p>
          <a:p>
            <a:pPr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5615E8-B9AB-40E2-BC16-0D572655935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2522" y="2186029"/>
          <a:ext cx="270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9666311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9319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053498"/>
                  </a:ext>
                </a:extLst>
              </a:tr>
            </a:tbl>
          </a:graphicData>
        </a:graphic>
      </p:graphicFrame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740AFC9-DAA1-42C1-8994-C7953D5C8213}"/>
              </a:ext>
            </a:extLst>
          </p:cNvPr>
          <p:cNvSpPr/>
          <p:nvPr/>
        </p:nvSpPr>
        <p:spPr>
          <a:xfrm>
            <a:off x="5987619" y="3176029"/>
            <a:ext cx="720000" cy="7200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US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&lt;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9DEFF212-10FE-4257-8858-EFF0BA70C28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532716" y="1916029"/>
          <a:ext cx="216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9471871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66611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7297129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8502559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978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7834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087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9319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05349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4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359072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EF15E40-A971-4377-B8FD-6BE66997F18B}"/>
              </a:ext>
            </a:extLst>
          </p:cNvPr>
          <p:cNvSpPr txBox="1"/>
          <p:nvPr/>
        </p:nvSpPr>
        <p:spPr>
          <a:xfrm>
            <a:off x="3125475" y="5423164"/>
            <a:ext cx="1374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17 squares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2B5A6F-4753-4151-9559-A48EBDDA173A}"/>
              </a:ext>
            </a:extLst>
          </p:cNvPr>
          <p:cNvSpPr txBox="1"/>
          <p:nvPr/>
        </p:nvSpPr>
        <p:spPr>
          <a:xfrm>
            <a:off x="7925669" y="5423164"/>
            <a:ext cx="1374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21 squares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44279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202729"/>
              </p:ext>
            </p:extLst>
          </p:nvPr>
        </p:nvGraphicFramePr>
        <p:xfrm>
          <a:off x="1555812" y="261254"/>
          <a:ext cx="10358844" cy="65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25406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062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85502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3885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1027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4698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813" y="1292298"/>
            <a:ext cx="3493610" cy="15199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229" y="3280728"/>
            <a:ext cx="3508194" cy="15613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72304" y="5164622"/>
            <a:ext cx="3508194" cy="15801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9422" y="1328323"/>
            <a:ext cx="3432617" cy="14838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64006" y="3261962"/>
            <a:ext cx="3418033" cy="15801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05778" y="5164622"/>
            <a:ext cx="3376261" cy="15828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2040" y="1292298"/>
            <a:ext cx="3447200" cy="15199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82039" y="3261960"/>
            <a:ext cx="3480707" cy="15801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82039" y="5153764"/>
            <a:ext cx="3480707" cy="162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542" y="963386"/>
            <a:ext cx="8529543" cy="562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4" y="1463522"/>
            <a:ext cx="8523515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3587" y="1335649"/>
            <a:ext cx="8850084" cy="524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30405"/>
              </p:ext>
            </p:extLst>
          </p:nvPr>
        </p:nvGraphicFramePr>
        <p:xfrm>
          <a:off x="1551215" y="261255"/>
          <a:ext cx="10363442" cy="66270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7546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36525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6880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B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	</a:t>
                      </a:r>
                    </a:p>
                    <a:p>
                      <a:endParaRPr lang="en-GB" sz="2400" b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71724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03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16 squares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16 squares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15 squares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68578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4281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&gt;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&lt; 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solidFill>
                            <a:srgbClr val="FF0000"/>
                          </a:solidFill>
                        </a:rPr>
                        <a:t>&gt;</a:t>
                      </a:r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68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9809" y="914400"/>
            <a:ext cx="8576519" cy="566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4" y="1463522"/>
            <a:ext cx="8213271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3972" y="1335648"/>
            <a:ext cx="8856114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499</Words>
  <Application>Microsoft Office PowerPoint</Application>
  <PresentationFormat>Widescreen</PresentationFormat>
  <Paragraphs>308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37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Badge</vt:lpstr>
      <vt:lpstr>Merecat</vt:lpstr>
      <vt:lpstr>Office Theme</vt:lpstr>
      <vt:lpstr>1_Office Theme</vt:lpstr>
      <vt:lpstr>Challenge 2</vt:lpstr>
      <vt:lpstr>PowerPoint Presentation</vt:lpstr>
      <vt:lpstr>L.O.  - To find areas of rectilinear shapes by counting squares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54</cp:revision>
  <cp:lastPrinted>2021-01-29T18:34:26Z</cp:lastPrinted>
  <dcterms:created xsi:type="dcterms:W3CDTF">2020-08-21T17:24:32Z</dcterms:created>
  <dcterms:modified xsi:type="dcterms:W3CDTF">2021-01-30T12:55:09Z</dcterms:modified>
</cp:coreProperties>
</file>