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AF9AAB-78C7-4E5A-80A0-B288C5FB8344}" type="datetimeFigureOut">
              <a:rPr lang="en-GB" smtClean="0"/>
              <a:t>30/01/2022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682C58-EFD0-4B14-9509-3B81CCE5A712}" type="slidenum">
              <a:rPr lang="en-GB" smtClean="0"/>
              <a:t>‹#›</a:t>
            </a:fld>
            <a:endParaRPr lang="en-GB"/>
          </a:p>
        </p:txBody>
      </p:sp>
    </p:spTree>
    <p:extLst>
      <p:ext uri="{BB962C8B-B14F-4D97-AF65-F5344CB8AC3E}">
        <p14:creationId xmlns:p14="http://schemas.microsoft.com/office/powerpoint/2010/main" val="2644600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Lesson 5</a:t>
            </a:r>
          </a:p>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7</a:t>
            </a:fld>
            <a:endParaRPr lang="en-GB">
              <a:solidFill>
                <a:prstClr val="black"/>
              </a:solidFill>
              <a:latin typeface="Calibri" panose="020F0502020204030204"/>
            </a:endParaRPr>
          </a:p>
        </p:txBody>
      </p:sp>
    </p:spTree>
    <p:extLst>
      <p:ext uri="{BB962C8B-B14F-4D97-AF65-F5344CB8AC3E}">
        <p14:creationId xmlns:p14="http://schemas.microsoft.com/office/powerpoint/2010/main" val="2805663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8</a:t>
            </a:fld>
            <a:endParaRPr lang="en-GB">
              <a:solidFill>
                <a:prstClr val="black"/>
              </a:solidFill>
              <a:latin typeface="Calibri" panose="020F0502020204030204"/>
            </a:endParaRPr>
          </a:p>
        </p:txBody>
      </p:sp>
    </p:spTree>
    <p:extLst>
      <p:ext uri="{BB962C8B-B14F-4D97-AF65-F5344CB8AC3E}">
        <p14:creationId xmlns:p14="http://schemas.microsoft.com/office/powerpoint/2010/main" val="590422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770295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140570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1197074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B0295CF-FFA1-4015-B2C8-658F6951AD7B}" type="datetimeFigureOut">
              <a:rPr lang="en-GB" smtClean="0"/>
              <a:t>30/01/2022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1092517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B0295CF-FFA1-4015-B2C8-658F6951AD7B}" type="datetimeFigureOut">
              <a:rPr lang="en-GB" smtClean="0"/>
              <a:t>30/01/2022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85663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0295CF-FFA1-4015-B2C8-658F6951AD7B}" type="datetimeFigureOut">
              <a:rPr lang="en-GB" smtClean="0"/>
              <a:t>30/01/2022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2822527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0295CF-FFA1-4015-B2C8-658F6951AD7B}" type="datetimeFigureOut">
              <a:rPr lang="en-GB" smtClean="0"/>
              <a:t>30/01/2022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3372593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0295CF-FFA1-4015-B2C8-658F6951AD7B}" type="datetimeFigureOut">
              <a:rPr lang="en-GB" smtClean="0"/>
              <a:t>30/01/2022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1972150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BBB0E-C62D-44D2-A08D-104733CA929C}" type="slidenum">
              <a:rPr lang="en-GB" smtClean="0"/>
              <a:t>‹#›</a:t>
            </a:fld>
            <a:endParaRPr lang="en-GB"/>
          </a:p>
        </p:txBody>
      </p:sp>
      <p:sp>
        <p:nvSpPr>
          <p:cNvPr id="5" name="Date Placeholder 4"/>
          <p:cNvSpPr>
            <a:spLocks noGrp="1"/>
          </p:cNvSpPr>
          <p:nvPr>
            <p:ph type="dt" sz="half" idx="10"/>
          </p:nvPr>
        </p:nvSpPr>
        <p:spPr/>
        <p:txBody>
          <a:bodyPr/>
          <a:lstStyle/>
          <a:p>
            <a:fld id="{6B0295CF-FFA1-4015-B2C8-658F6951AD7B}" type="datetimeFigureOut">
              <a:rPr lang="en-GB" smtClean="0"/>
              <a:t>30/01/2022</a:t>
            </a:fld>
            <a:endParaRPr lang="en-GB"/>
          </a:p>
        </p:txBody>
      </p:sp>
    </p:spTree>
    <p:extLst>
      <p:ext uri="{BB962C8B-B14F-4D97-AF65-F5344CB8AC3E}">
        <p14:creationId xmlns:p14="http://schemas.microsoft.com/office/powerpoint/2010/main" val="2470473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3833446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808396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837710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51606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3242459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20331524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0295CF-FFA1-4015-B2C8-658F6951AD7B}"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BBB0E-C62D-44D2-A08D-104733CA929C}" type="slidenum">
              <a:rPr lang="en-GB" smtClean="0"/>
              <a:t>‹#›</a:t>
            </a:fld>
            <a:endParaRPr lang="en-GB"/>
          </a:p>
        </p:txBody>
      </p:sp>
    </p:spTree>
    <p:extLst>
      <p:ext uri="{BB962C8B-B14F-4D97-AF65-F5344CB8AC3E}">
        <p14:creationId xmlns:p14="http://schemas.microsoft.com/office/powerpoint/2010/main" val="26806318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Y6 Content Slide">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95307FCB-7FE7-4AF6-A340-766EDFB2B4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67" y="0"/>
            <a:ext cx="12187066" cy="6858000"/>
          </a:xfrm>
          <a:prstGeom prst="rect">
            <a:avLst/>
          </a:prstGeom>
        </p:spPr>
      </p:pic>
      <p:sp>
        <p:nvSpPr>
          <p:cNvPr id="4" name="Text Placeholder 4">
            <a:extLst>
              <a:ext uri="{FF2B5EF4-FFF2-40B4-BE49-F238E27FC236}">
                <a16:creationId xmlns:a16="http://schemas.microsoft.com/office/drawing/2014/main" id="{4DDB95D4-257D-4844-BADA-F2D103583181}"/>
              </a:ext>
            </a:extLst>
          </p:cNvPr>
          <p:cNvSpPr>
            <a:spLocks noGrp="1"/>
          </p:cNvSpPr>
          <p:nvPr>
            <p:ph type="body" sz="quarter" idx="10" hasCustomPrompt="1"/>
          </p:nvPr>
        </p:nvSpPr>
        <p:spPr>
          <a:xfrm>
            <a:off x="261938" y="289357"/>
            <a:ext cx="11712575" cy="892898"/>
          </a:xfrm>
          <a:prstGeom prst="rect">
            <a:avLst/>
          </a:prstGeom>
        </p:spPr>
        <p:txBody>
          <a:bodyPr/>
          <a:lstStyle>
            <a:lvl1pPr marL="0" indent="0">
              <a:buNone/>
              <a:defRPr sz="2200" b="1">
                <a:latin typeface="Century Gothic" panose="020B0502020202020204" pitchFamily="34" charset="0"/>
              </a:defRPr>
            </a:lvl1pPr>
            <a:lvl2pPr marL="457200" indent="0">
              <a:buNone/>
              <a:defRPr sz="1800" b="1">
                <a:latin typeface="Century Gothic" panose="020B0502020202020204" pitchFamily="34" charset="0"/>
              </a:defRPr>
            </a:lvl2pPr>
            <a:lvl3pPr marL="914400" indent="0">
              <a:buNone/>
              <a:defRPr sz="1600" b="1">
                <a:latin typeface="Century Gothic" panose="020B0502020202020204" pitchFamily="34" charset="0"/>
              </a:defRPr>
            </a:lvl3pPr>
            <a:lvl4pPr marL="1371600" indent="0">
              <a:buNone/>
              <a:defRPr sz="1400" b="1">
                <a:latin typeface="Century Gothic" panose="020B0502020202020204" pitchFamily="34" charset="0"/>
              </a:defRPr>
            </a:lvl4pPr>
            <a:lvl5pPr marL="1828800" indent="0">
              <a:buNone/>
              <a:defRPr sz="1400" b="1">
                <a:latin typeface="Century Gothic" panose="020B0502020202020204" pitchFamily="34" charset="0"/>
              </a:defRPr>
            </a:lvl5pPr>
          </a:lstStyle>
          <a:p>
            <a:pPr lvl="0"/>
            <a:r>
              <a:rPr lang="en-US" dirty="0" err="1"/>
              <a:t>TopText</a:t>
            </a:r>
            <a:endParaRPr lang="en-GB" dirty="0"/>
          </a:p>
        </p:txBody>
      </p:sp>
      <p:sp>
        <p:nvSpPr>
          <p:cNvPr id="5" name="Text Placeholder 7">
            <a:extLst>
              <a:ext uri="{FF2B5EF4-FFF2-40B4-BE49-F238E27FC236}">
                <a16:creationId xmlns:a16="http://schemas.microsoft.com/office/drawing/2014/main" id="{0C2713C1-D3D5-4A4F-8FF9-8F12E8CE926E}"/>
              </a:ext>
            </a:extLst>
          </p:cNvPr>
          <p:cNvSpPr>
            <a:spLocks noGrp="1"/>
          </p:cNvSpPr>
          <p:nvPr>
            <p:ph type="body" sz="quarter" idx="11" hasCustomPrompt="1"/>
          </p:nvPr>
        </p:nvSpPr>
        <p:spPr>
          <a:xfrm>
            <a:off x="261938" y="4286247"/>
            <a:ext cx="11712574" cy="978479"/>
          </a:xfrm>
          <a:prstGeom prst="rect">
            <a:avLst/>
          </a:prstGeom>
        </p:spPr>
        <p:txBody>
          <a:bodyPr/>
          <a:lstStyle>
            <a:lvl1pPr marL="0" indent="0">
              <a:buNone/>
              <a:defRPr sz="2000" b="1">
                <a:latin typeface="Century Gothic" panose="020B0502020202020204" pitchFamily="34" charset="0"/>
              </a:defRPr>
            </a:lvl1pPr>
            <a:lvl2pPr marL="457200" indent="0">
              <a:buNone/>
              <a:defRPr b="1">
                <a:latin typeface="Century Gothic" panose="020B0502020202020204" pitchFamily="34" charset="0"/>
              </a:defRPr>
            </a:lvl2pPr>
            <a:lvl3pPr marL="914400" indent="0">
              <a:buNone/>
              <a:defRPr b="1">
                <a:latin typeface="Century Gothic" panose="020B0502020202020204" pitchFamily="34" charset="0"/>
              </a:defRPr>
            </a:lvl3pPr>
            <a:lvl4pPr marL="1371600" indent="0">
              <a:buNone/>
              <a:defRPr b="1">
                <a:latin typeface="Century Gothic" panose="020B0502020202020204" pitchFamily="34" charset="0"/>
              </a:defRPr>
            </a:lvl4pPr>
            <a:lvl5pPr marL="1828800" indent="0">
              <a:buNone/>
              <a:defRPr b="1">
                <a:latin typeface="Century Gothic" panose="020B0502020202020204" pitchFamily="34" charset="0"/>
              </a:defRPr>
            </a:lvl5pPr>
          </a:lstStyle>
          <a:p>
            <a:pPr lvl="0"/>
            <a:r>
              <a:rPr lang="en-GB" dirty="0" err="1"/>
              <a:t>OtherText</a:t>
            </a:r>
            <a:endParaRPr lang="en-GB" dirty="0"/>
          </a:p>
        </p:txBody>
      </p:sp>
    </p:spTree>
    <p:extLst>
      <p:ext uri="{BB962C8B-B14F-4D97-AF65-F5344CB8AC3E}">
        <p14:creationId xmlns:p14="http://schemas.microsoft.com/office/powerpoint/2010/main" val="2764249399"/>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B0295CF-FFA1-4015-B2C8-658F6951AD7B}" type="datetimeFigureOut">
              <a:rPr lang="en-GB" smtClean="0"/>
              <a:t>30/01/2022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EBBB0E-C62D-44D2-A08D-104733CA929C}" type="slidenum">
              <a:rPr lang="en-GB" smtClean="0"/>
              <a:t>‹#›</a:t>
            </a:fld>
            <a:endParaRPr lang="en-GB"/>
          </a:p>
        </p:txBody>
      </p:sp>
    </p:spTree>
    <p:extLst>
      <p:ext uri="{BB962C8B-B14F-4D97-AF65-F5344CB8AC3E}">
        <p14:creationId xmlns:p14="http://schemas.microsoft.com/office/powerpoint/2010/main" val="207526474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naturalcurriculum.co.uk/grammar/year-6-grammar-lessons/formal-language/fin-whale/screen-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60598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4400" dirty="0" smtClean="0"/>
              <a:t>multitude</a:t>
            </a:r>
            <a:endParaRPr lang="en-GB" sz="4400" dirty="0"/>
          </a:p>
          <a:p>
            <a:pPr marL="0" indent="0">
              <a:buNone/>
            </a:pPr>
            <a:r>
              <a:rPr lang="en-GB" sz="2400" dirty="0" smtClean="0"/>
              <a:t>What </a:t>
            </a:r>
            <a:r>
              <a:rPr lang="en-GB" sz="2400" dirty="0"/>
              <a:t>does it say?</a:t>
            </a:r>
          </a:p>
          <a:p>
            <a:pPr marL="0" indent="0">
              <a:buNone/>
            </a:pPr>
            <a:endParaRPr lang="en-GB" sz="2400" dirty="0"/>
          </a:p>
          <a:p>
            <a:pPr marL="0" indent="0">
              <a:buNone/>
            </a:pPr>
            <a:r>
              <a:rPr lang="en-GB" sz="2400" dirty="0"/>
              <a:t>What could it mean?</a:t>
            </a:r>
          </a:p>
          <a:p>
            <a:pPr marL="0" indent="0">
              <a:buNone/>
            </a:pPr>
            <a:endParaRPr lang="en-GB" dirty="0"/>
          </a:p>
        </p:txBody>
      </p:sp>
      <p:pic>
        <p:nvPicPr>
          <p:cNvPr id="4" name="Picture 3"/>
          <p:cNvPicPr>
            <a:picLocks noChangeAspect="1"/>
          </p:cNvPicPr>
          <p:nvPr/>
        </p:nvPicPr>
        <p:blipFill>
          <a:blip r:embed="rId2"/>
          <a:stretch>
            <a:fillRect/>
          </a:stretch>
        </p:blipFill>
        <p:spPr>
          <a:xfrm>
            <a:off x="389321" y="243104"/>
            <a:ext cx="3353091" cy="1359526"/>
          </a:xfrm>
          <a:prstGeom prst="rect">
            <a:avLst/>
          </a:prstGeom>
        </p:spPr>
      </p:pic>
    </p:spTree>
    <p:extLst>
      <p:ext uri="{BB962C8B-B14F-4D97-AF65-F5344CB8AC3E}">
        <p14:creationId xmlns:p14="http://schemas.microsoft.com/office/powerpoint/2010/main" val="12210048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20800" y="866030"/>
            <a:ext cx="8596668" cy="2823101"/>
          </a:xfrm>
        </p:spPr>
        <p:txBody>
          <a:bodyPr>
            <a:noAutofit/>
          </a:bodyPr>
          <a:lstStyle/>
          <a:p>
            <a:pPr marL="0" indent="0" algn="ctr">
              <a:buNone/>
            </a:pPr>
            <a:r>
              <a:rPr lang="en-GB" sz="4400" b="1" u="sng" dirty="0" smtClean="0"/>
              <a:t>multitude</a:t>
            </a:r>
          </a:p>
          <a:p>
            <a:pPr marL="0" indent="0">
              <a:buNone/>
            </a:pPr>
            <a:endParaRPr lang="en-GB" sz="2800" dirty="0"/>
          </a:p>
          <a:p>
            <a:pPr marL="0" indent="0">
              <a:buNone/>
            </a:pPr>
            <a:r>
              <a:rPr lang="en-GB" sz="2800" b="1" dirty="0" smtClean="0"/>
              <a:t>What </a:t>
            </a:r>
            <a:r>
              <a:rPr lang="en-GB" sz="2800" b="1" dirty="0"/>
              <a:t>does it say?</a:t>
            </a:r>
          </a:p>
          <a:p>
            <a:pPr marL="0" indent="0">
              <a:buNone/>
            </a:pPr>
            <a:endParaRPr lang="en-GB" sz="2800" dirty="0"/>
          </a:p>
          <a:p>
            <a:pPr marL="0" indent="0">
              <a:buNone/>
            </a:pPr>
            <a:r>
              <a:rPr lang="en-GB" sz="2800" b="1" dirty="0"/>
              <a:t>What could it mean</a:t>
            </a:r>
            <a:r>
              <a:rPr lang="en-GB" sz="2800" b="1" dirty="0" smtClean="0"/>
              <a:t>?</a:t>
            </a:r>
          </a:p>
          <a:p>
            <a:pPr marL="0" indent="0">
              <a:buNone/>
            </a:pPr>
            <a:r>
              <a:rPr lang="en-GB" sz="2800" b="1" u="sng" dirty="0" smtClean="0"/>
              <a:t>Adjective</a:t>
            </a:r>
          </a:p>
          <a:p>
            <a:pPr marL="0" indent="0">
              <a:buNone/>
            </a:pPr>
            <a:r>
              <a:rPr lang="en-GB" sz="2800" dirty="0" smtClean="0"/>
              <a:t>A large number of people or things.</a:t>
            </a:r>
          </a:p>
          <a:p>
            <a:pPr marL="0" indent="0">
              <a:buNone/>
            </a:pPr>
            <a:r>
              <a:rPr lang="en-GB" b="1" dirty="0">
                <a:solidFill>
                  <a:srgbClr val="FF0000"/>
                </a:solidFill>
              </a:rPr>
              <a:t>Out there in the woods lay a </a:t>
            </a:r>
            <a:r>
              <a:rPr lang="en-GB" sz="2800" b="1" dirty="0">
                <a:solidFill>
                  <a:srgbClr val="FF0000"/>
                </a:solidFill>
              </a:rPr>
              <a:t>multitude</a:t>
            </a:r>
            <a:r>
              <a:rPr lang="en-GB" b="1" dirty="0">
                <a:solidFill>
                  <a:srgbClr val="FF0000"/>
                </a:solidFill>
              </a:rPr>
              <a:t> of plants she wanted to see, and no slithering reptile was going to stand in her way.</a:t>
            </a:r>
            <a:endParaRPr lang="en-GB" sz="2800" b="1" dirty="0" smtClean="0">
              <a:solidFill>
                <a:srgbClr val="FF0000"/>
              </a:solidFill>
            </a:endParaRPr>
          </a:p>
        </p:txBody>
      </p:sp>
      <p:pic>
        <p:nvPicPr>
          <p:cNvPr id="4" name="Picture 3"/>
          <p:cNvPicPr>
            <a:picLocks noChangeAspect="1"/>
          </p:cNvPicPr>
          <p:nvPr/>
        </p:nvPicPr>
        <p:blipFill>
          <a:blip r:embed="rId2"/>
          <a:stretch>
            <a:fillRect/>
          </a:stretch>
        </p:blipFill>
        <p:spPr>
          <a:xfrm>
            <a:off x="389321" y="243104"/>
            <a:ext cx="3353091" cy="1359526"/>
          </a:xfrm>
          <a:prstGeom prst="rect">
            <a:avLst/>
          </a:prstGeom>
        </p:spPr>
      </p:pic>
    </p:spTree>
    <p:extLst>
      <p:ext uri="{BB962C8B-B14F-4D97-AF65-F5344CB8AC3E}">
        <p14:creationId xmlns:p14="http://schemas.microsoft.com/office/powerpoint/2010/main" val="11039897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lstStyle/>
          <a:p>
            <a:r>
              <a:rPr lang="en-GB" b="1" i="0" dirty="0" smtClean="0">
                <a:solidFill>
                  <a:srgbClr val="FF0000"/>
                </a:solidFill>
                <a:effectLst/>
                <a:latin typeface="Century Gothic Bold" panose="020B0702020202020204" pitchFamily="34" charset="0"/>
              </a:rPr>
              <a:t>RECALL</a:t>
            </a:r>
          </a:p>
          <a:p>
            <a:r>
              <a:rPr lang="en-GB" b="1" i="0" dirty="0" smtClean="0">
                <a:solidFill>
                  <a:srgbClr val="000000"/>
                </a:solidFill>
                <a:effectLst/>
                <a:latin typeface="Century Gothic Bold" panose="020B0702020202020204" pitchFamily="34" charset="0"/>
              </a:rPr>
              <a:t>When </a:t>
            </a:r>
            <a:r>
              <a:rPr lang="en-GB" b="1" i="0" dirty="0">
                <a:solidFill>
                  <a:srgbClr val="000000"/>
                </a:solidFill>
                <a:effectLst/>
                <a:latin typeface="Century Gothic Bold" panose="020B0702020202020204" pitchFamily="34" charset="0"/>
              </a:rPr>
              <a:t>a sentence is in the active form, 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is performing the action.</a:t>
            </a:r>
            <a:endParaRPr lang="en-GB" dirty="0"/>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581150"/>
            <a:ext cx="11712574" cy="4987493"/>
          </a:xfrm>
        </p:spPr>
        <p:txBody>
          <a:bodyPr/>
          <a:lstStyle/>
          <a:p>
            <a:pPr algn="l"/>
            <a:r>
              <a:rPr lang="en-GB" b="1" i="0" dirty="0">
                <a:solidFill>
                  <a:srgbClr val="000000"/>
                </a:solidFill>
                <a:effectLst/>
                <a:latin typeface="Century Gothic Bold" panose="020B0702020202020204" pitchFamily="34" charset="0"/>
              </a:rPr>
              <a:t>The sentence uses the </a:t>
            </a:r>
            <a:r>
              <a:rPr lang="en-GB" b="1" i="0" dirty="0">
                <a:solidFill>
                  <a:srgbClr val="C557A8"/>
                </a:solidFill>
                <a:effectLst/>
                <a:latin typeface="Century Gothic Bold" panose="020B0702020202020204" pitchFamily="34" charset="0"/>
              </a:rPr>
              <a:t>active verb</a:t>
            </a:r>
            <a:r>
              <a:rPr lang="en-GB" b="1" i="0" dirty="0">
                <a:solidFill>
                  <a:srgbClr val="000000"/>
                </a:solidFill>
                <a:effectLst/>
                <a:latin typeface="Century Gothic Bold" panose="020B0702020202020204" pitchFamily="34" charset="0"/>
              </a:rPr>
              <a:t>. </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For example:</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cat </a:t>
            </a:r>
            <a:r>
              <a:rPr lang="en-GB" b="1" i="0" dirty="0">
                <a:solidFill>
                  <a:srgbClr val="C557A8"/>
                </a:solidFill>
                <a:effectLst/>
                <a:latin typeface="Century Gothic Bold" panose="020B0702020202020204" pitchFamily="34" charset="0"/>
              </a:rPr>
              <a:t>saw </a:t>
            </a:r>
            <a:r>
              <a:rPr lang="en-GB" b="1" i="0" dirty="0">
                <a:solidFill>
                  <a:srgbClr val="000000"/>
                </a:solidFill>
                <a:effectLst/>
                <a:latin typeface="Century Gothic Bold" panose="020B0702020202020204" pitchFamily="34" charset="0"/>
              </a:rPr>
              <a:t>the mouse. </a:t>
            </a:r>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endParaRPr lang="en-GB" b="0" i="0" dirty="0">
              <a:solidFill>
                <a:srgbClr val="323232"/>
              </a:solidFill>
              <a:effectLst/>
              <a:latin typeface="H5PDroidSans"/>
            </a:endParaRPr>
          </a:p>
          <a:p>
            <a:pPr algn="l"/>
            <a:endParaRPr lang="en-GB" b="0" dirty="0">
              <a:solidFill>
                <a:srgbClr val="323232"/>
              </a:solidFill>
              <a:latin typeface="H5PDroidSans"/>
            </a:endParaRPr>
          </a:p>
          <a:p>
            <a:pPr algn="l"/>
            <a:r>
              <a:rPr lang="en-GB" b="1" i="0" dirty="0">
                <a:solidFill>
                  <a:srgbClr val="000000"/>
                </a:solidFill>
                <a:effectLst/>
                <a:latin typeface="Century Gothic Bold" panose="020B0702020202020204" pitchFamily="34" charset="0"/>
              </a:rPr>
              <a:t>The </a:t>
            </a:r>
            <a:r>
              <a:rPr lang="en-GB" dirty="0">
                <a:solidFill>
                  <a:srgbClr val="000000"/>
                </a:solidFill>
                <a:latin typeface="Century Gothic Bold" panose="020B0702020202020204" pitchFamily="34" charset="0"/>
              </a:rPr>
              <a:t>cat (subject)</a:t>
            </a:r>
            <a:r>
              <a:rPr lang="en-GB" b="1" i="0" dirty="0">
                <a:solidFill>
                  <a:srgbClr val="000000"/>
                </a:solidFill>
                <a:effectLst/>
                <a:latin typeface="Century Gothic Bold" panose="020B0702020202020204" pitchFamily="34" charset="0"/>
              </a:rPr>
              <a:t> is performing the action of seeing.</a:t>
            </a:r>
            <a:endParaRPr lang="en-GB" b="0" i="0" dirty="0">
              <a:solidFill>
                <a:srgbClr val="323232"/>
              </a:solidFill>
              <a:effectLst/>
              <a:latin typeface="H5PDroidSans"/>
            </a:endParaRPr>
          </a:p>
          <a:p>
            <a:endParaRPr lang="en-GB" dirty="0"/>
          </a:p>
        </p:txBody>
      </p:sp>
      <p:pic>
        <p:nvPicPr>
          <p:cNvPr id="5" name="Picture 4">
            <a:extLst>
              <a:ext uri="{FF2B5EF4-FFF2-40B4-BE49-F238E27FC236}">
                <a16:creationId xmlns:a16="http://schemas.microsoft.com/office/drawing/2014/main" id="{945761C9-4032-41F7-AC30-5EF4C61106E4}"/>
              </a:ext>
            </a:extLst>
          </p:cNvPr>
          <p:cNvPicPr>
            <a:picLocks noChangeAspect="1"/>
          </p:cNvPicPr>
          <p:nvPr/>
        </p:nvPicPr>
        <p:blipFill>
          <a:blip r:embed="rId2"/>
          <a:stretch>
            <a:fillRect/>
          </a:stretch>
        </p:blipFill>
        <p:spPr>
          <a:xfrm>
            <a:off x="308928" y="6271971"/>
            <a:ext cx="325945" cy="406400"/>
          </a:xfrm>
          <a:prstGeom prst="rect">
            <a:avLst/>
          </a:prstGeom>
        </p:spPr>
      </p:pic>
      <p:grpSp>
        <p:nvGrpSpPr>
          <p:cNvPr id="7" name="Group 6">
            <a:extLst>
              <a:ext uri="{FF2B5EF4-FFF2-40B4-BE49-F238E27FC236}">
                <a16:creationId xmlns:a16="http://schemas.microsoft.com/office/drawing/2014/main" id="{EBE26A6D-210F-4BE0-BB7E-65C2636BAEEC}"/>
              </a:ext>
            </a:extLst>
          </p:cNvPr>
          <p:cNvGrpSpPr/>
          <p:nvPr/>
        </p:nvGrpSpPr>
        <p:grpSpPr>
          <a:xfrm>
            <a:off x="7481490" y="4778748"/>
            <a:ext cx="2023966" cy="1751795"/>
            <a:chOff x="8966446" y="2678839"/>
            <a:chExt cx="2693899" cy="2331639"/>
          </a:xfrm>
        </p:grpSpPr>
        <p:pic>
          <p:nvPicPr>
            <p:cNvPr id="8" name="Picture 7">
              <a:extLst>
                <a:ext uri="{FF2B5EF4-FFF2-40B4-BE49-F238E27FC236}">
                  <a16:creationId xmlns:a16="http://schemas.microsoft.com/office/drawing/2014/main" id="{3893457C-A265-47FA-AFAB-2FE8767C70CB}"/>
                </a:ext>
              </a:extLst>
            </p:cNvPr>
            <p:cNvPicPr>
              <a:picLocks noChangeAspect="1"/>
            </p:cNvPicPr>
            <p:nvPr/>
          </p:nvPicPr>
          <p:blipFill>
            <a:blip r:embed="rId3"/>
            <a:stretch>
              <a:fillRect/>
            </a:stretch>
          </p:blipFill>
          <p:spPr>
            <a:xfrm>
              <a:off x="8966446" y="2678839"/>
              <a:ext cx="2693899" cy="2331639"/>
            </a:xfrm>
            <a:prstGeom prst="rect">
              <a:avLst/>
            </a:prstGeom>
          </p:spPr>
        </p:pic>
        <p:sp>
          <p:nvSpPr>
            <p:cNvPr id="9" name="Oval 8">
              <a:extLst>
                <a:ext uri="{FF2B5EF4-FFF2-40B4-BE49-F238E27FC236}">
                  <a16:creationId xmlns:a16="http://schemas.microsoft.com/office/drawing/2014/main" id="{8717E277-518A-4699-8102-512840049D64}"/>
                </a:ext>
              </a:extLst>
            </p:cNvPr>
            <p:cNvSpPr/>
            <p:nvPr/>
          </p:nvSpPr>
          <p:spPr>
            <a:xfrm>
              <a:off x="916686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6BDC259-62EB-4C65-924F-8D6CD59F63E5}"/>
                </a:ext>
              </a:extLst>
            </p:cNvPr>
            <p:cNvSpPr/>
            <p:nvPr/>
          </p:nvSpPr>
          <p:spPr>
            <a:xfrm>
              <a:off x="953770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6F6E9748-BA28-49D4-9D15-8A01B8F4F21C}"/>
                </a:ext>
              </a:extLst>
            </p:cNvPr>
            <p:cNvSpPr/>
            <p:nvPr/>
          </p:nvSpPr>
          <p:spPr>
            <a:xfrm>
              <a:off x="9187533"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C744A8C-16F0-4253-B594-C698266F685B}"/>
                </a:ext>
              </a:extLst>
            </p:cNvPr>
            <p:cNvSpPr/>
            <p:nvPr/>
          </p:nvSpPr>
          <p:spPr>
            <a:xfrm>
              <a:off x="9564700"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418123492"/>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76D35ED-8E6F-4E9A-97BA-2E1973890EEC}"/>
              </a:ext>
            </a:extLst>
          </p:cNvPr>
          <p:cNvSpPr>
            <a:spLocks noGrp="1"/>
          </p:cNvSpPr>
          <p:nvPr>
            <p:ph type="body" sz="quarter" idx="10"/>
          </p:nvPr>
        </p:nvSpPr>
        <p:spPr>
          <a:ln>
            <a:noFill/>
          </a:ln>
        </p:spPr>
        <p:txBody>
          <a:bodyPr>
            <a:normAutofit fontScale="77500" lnSpcReduction="20000"/>
          </a:bodyPr>
          <a:lstStyle/>
          <a:p>
            <a:pPr algn="l"/>
            <a:r>
              <a:rPr lang="en-GB" b="1" i="0" dirty="0">
                <a:solidFill>
                  <a:srgbClr val="000000"/>
                </a:solidFill>
                <a:effectLst/>
                <a:latin typeface="Century Gothic Bold" panose="020B0702020202020204" pitchFamily="34" charset="0"/>
              </a:rPr>
              <a:t>When a sentence is in the passive form, the </a:t>
            </a:r>
            <a:r>
              <a:rPr lang="en-GB" b="1" i="0" dirty="0">
                <a:solidFill>
                  <a:srgbClr val="1D619C"/>
                </a:solidFill>
                <a:effectLst/>
                <a:latin typeface="Century Gothic Bold" panose="020B0702020202020204" pitchFamily="34" charset="0"/>
              </a:rPr>
              <a:t>subject </a:t>
            </a:r>
            <a:r>
              <a:rPr lang="en-GB" b="1" i="0" dirty="0">
                <a:solidFill>
                  <a:srgbClr val="000000"/>
                </a:solidFill>
                <a:effectLst/>
                <a:latin typeface="Century Gothic Bold" panose="020B0702020202020204" pitchFamily="34" charset="0"/>
              </a:rPr>
              <a:t>is having the action performed to it. </a:t>
            </a:r>
            <a:endParaRPr lang="en-GB" b="0" i="0" dirty="0">
              <a:solidFill>
                <a:srgbClr val="323232"/>
              </a:solidFill>
              <a:effectLst/>
              <a:latin typeface="H5PDroidSans"/>
            </a:endParaRPr>
          </a:p>
          <a:p>
            <a:r>
              <a:rPr lang="en-GB" dirty="0"/>
              <a:t/>
            </a:r>
            <a:br>
              <a:rPr lang="en-GB" dirty="0"/>
            </a:br>
            <a:endParaRPr lang="en-GB" b="0" i="0" dirty="0">
              <a:solidFill>
                <a:srgbClr val="323232"/>
              </a:solidFill>
              <a:effectLst/>
              <a:latin typeface="H5PDroidSans"/>
            </a:endParaRPr>
          </a:p>
        </p:txBody>
      </p:sp>
      <p:sp>
        <p:nvSpPr>
          <p:cNvPr id="3" name="Text Placeholder 2">
            <a:extLst>
              <a:ext uri="{FF2B5EF4-FFF2-40B4-BE49-F238E27FC236}">
                <a16:creationId xmlns:a16="http://schemas.microsoft.com/office/drawing/2014/main" id="{44D736F0-F110-4500-8F9E-A5D39855A988}"/>
              </a:ext>
            </a:extLst>
          </p:cNvPr>
          <p:cNvSpPr>
            <a:spLocks noGrp="1"/>
          </p:cNvSpPr>
          <p:nvPr>
            <p:ph type="body" sz="quarter" idx="11"/>
          </p:nvPr>
        </p:nvSpPr>
        <p:spPr>
          <a:xfrm>
            <a:off x="261938" y="1371600"/>
            <a:ext cx="11712574" cy="5095875"/>
          </a:xfrm>
        </p:spPr>
        <p:txBody>
          <a:bodyPr/>
          <a:lstStyle/>
          <a:p>
            <a:pPr algn="l"/>
            <a:r>
              <a:rPr lang="en-GB" b="1" i="0" dirty="0">
                <a:solidFill>
                  <a:srgbClr val="000000"/>
                </a:solidFill>
                <a:effectLst/>
                <a:latin typeface="Century Gothic Bold" panose="020B0702020202020204" pitchFamily="34" charset="0"/>
              </a:rPr>
              <a:t>Our sentence changes from</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cat </a:t>
            </a:r>
            <a:r>
              <a:rPr lang="en-GB" b="1" i="0" dirty="0">
                <a:solidFill>
                  <a:srgbClr val="C557A8"/>
                </a:solidFill>
                <a:effectLst/>
                <a:latin typeface="Century Gothic Bold" panose="020B0702020202020204" pitchFamily="34" charset="0"/>
              </a:rPr>
              <a:t>saw </a:t>
            </a:r>
            <a:r>
              <a:rPr lang="en-GB" b="1" i="0" dirty="0">
                <a:solidFill>
                  <a:srgbClr val="000000"/>
                </a:solidFill>
                <a:effectLst/>
                <a:latin typeface="Century Gothic Bold" panose="020B0702020202020204" pitchFamily="34" charset="0"/>
              </a:rPr>
              <a:t>the mouse. </a:t>
            </a:r>
          </a:p>
          <a:p>
            <a:pPr algn="l"/>
            <a:endParaRPr lang="en-GB" b="0" i="0" dirty="0">
              <a:solidFill>
                <a:srgbClr val="323232"/>
              </a:solidFill>
              <a:effectLst/>
              <a:latin typeface="H5PDroidSans"/>
            </a:endParaRPr>
          </a:p>
          <a:p>
            <a:pPr algn="l"/>
            <a:r>
              <a:rPr lang="en-GB" dirty="0">
                <a:solidFill>
                  <a:srgbClr val="000000"/>
                </a:solidFill>
                <a:latin typeface="Century Gothic Bold" panose="020B0702020202020204" pitchFamily="34" charset="0"/>
              </a:rPr>
              <a:t>t</a:t>
            </a:r>
            <a:r>
              <a:rPr lang="en-GB" b="1" i="0" dirty="0">
                <a:solidFill>
                  <a:srgbClr val="000000"/>
                </a:solidFill>
                <a:effectLst/>
                <a:latin typeface="Century Gothic Bold" panose="020B0702020202020204" pitchFamily="34" charset="0"/>
              </a:rPr>
              <a:t>o</a:t>
            </a:r>
          </a:p>
          <a:p>
            <a:pPr algn="l"/>
            <a:endParaRPr lang="en-GB" b="0" i="0" dirty="0">
              <a:solidFill>
                <a:srgbClr val="323232"/>
              </a:solidFill>
              <a:effectLst/>
              <a:latin typeface="H5PDroidSans"/>
            </a:endParaRPr>
          </a:p>
          <a:p>
            <a:pPr algn="l"/>
            <a:r>
              <a:rPr lang="en-GB" b="1" i="0" dirty="0">
                <a:solidFill>
                  <a:srgbClr val="000000"/>
                </a:solidFill>
                <a:effectLst/>
                <a:latin typeface="Century Gothic Bold" panose="020B0702020202020204" pitchFamily="34" charset="0"/>
              </a:rPr>
              <a:t>The </a:t>
            </a:r>
            <a:r>
              <a:rPr lang="en-GB" b="1" i="0" dirty="0">
                <a:solidFill>
                  <a:srgbClr val="1D619C"/>
                </a:solidFill>
                <a:effectLst/>
                <a:latin typeface="Century Gothic Bold" panose="020B0702020202020204" pitchFamily="34" charset="0"/>
              </a:rPr>
              <a:t>mouse </a:t>
            </a:r>
            <a:r>
              <a:rPr lang="en-GB" b="1" i="0" dirty="0">
                <a:solidFill>
                  <a:srgbClr val="C557A8"/>
                </a:solidFill>
                <a:effectLst/>
                <a:latin typeface="Century Gothic Bold" panose="020B0702020202020204" pitchFamily="34" charset="0"/>
              </a:rPr>
              <a:t>was seen</a:t>
            </a:r>
            <a:r>
              <a:rPr lang="en-GB" b="1" i="0" dirty="0">
                <a:solidFill>
                  <a:srgbClr val="000000"/>
                </a:solidFill>
                <a:effectLst/>
                <a:latin typeface="Century Gothic Bold" panose="020B0702020202020204" pitchFamily="34" charset="0"/>
              </a:rPr>
              <a:t> by the cat. </a:t>
            </a:r>
          </a:p>
          <a:p>
            <a:pPr algn="l"/>
            <a:endParaRPr lang="en-GB" b="0" i="0" dirty="0">
              <a:solidFill>
                <a:srgbClr val="323232"/>
              </a:solidFill>
              <a:effectLst/>
              <a:latin typeface="H5PDroidSans"/>
            </a:endParaRPr>
          </a:p>
          <a:p>
            <a:pPr algn="l"/>
            <a:r>
              <a:rPr lang="en-GB" b="0" i="0" dirty="0">
                <a:solidFill>
                  <a:srgbClr val="323232"/>
                </a:solidFill>
                <a:effectLst/>
                <a:latin typeface="H5PDroidSans"/>
              </a:rPr>
              <a:t/>
            </a:r>
            <a:br>
              <a:rPr lang="en-GB" b="0" i="0" dirty="0">
                <a:solidFill>
                  <a:srgbClr val="323232"/>
                </a:solidFill>
                <a:effectLst/>
                <a:latin typeface="H5PDroidSans"/>
              </a:rPr>
            </a:br>
            <a:r>
              <a:rPr lang="en-GB" b="1" i="0" dirty="0">
                <a:solidFill>
                  <a:srgbClr val="000000"/>
                </a:solidFill>
                <a:effectLst/>
                <a:latin typeface="Century Gothic Bold" panose="020B0702020202020204" pitchFamily="34" charset="0"/>
              </a:rPr>
              <a:t>The </a:t>
            </a:r>
            <a:r>
              <a:rPr lang="en-GB" dirty="0">
                <a:solidFill>
                  <a:srgbClr val="000000"/>
                </a:solidFill>
                <a:latin typeface="Century Gothic Bold" panose="020B0702020202020204" pitchFamily="34" charset="0"/>
              </a:rPr>
              <a:t>mouse (subject)</a:t>
            </a:r>
            <a:r>
              <a:rPr lang="en-GB" b="1" i="0" dirty="0">
                <a:solidFill>
                  <a:srgbClr val="000000"/>
                </a:solidFill>
                <a:effectLst/>
                <a:latin typeface="Century Gothic Bold" panose="020B0702020202020204" pitchFamily="34" charset="0"/>
              </a:rPr>
              <a:t> is having the action done to it. </a:t>
            </a:r>
            <a:endParaRPr lang="en-GB" b="0" i="0" dirty="0">
              <a:solidFill>
                <a:srgbClr val="323232"/>
              </a:solidFill>
              <a:effectLst/>
              <a:latin typeface="H5PDroid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rgbClr val="323232"/>
              </a:solidFill>
              <a:effectLst/>
              <a:latin typeface="+mn-lt"/>
            </a:endParaRPr>
          </a:p>
          <a:p>
            <a:endParaRPr lang="en-GB" dirty="0">
              <a:latin typeface="+mn-lt"/>
            </a:endParaRPr>
          </a:p>
        </p:txBody>
      </p:sp>
      <p:cxnSp>
        <p:nvCxnSpPr>
          <p:cNvPr id="4" name="Straight Arrow Connector 3">
            <a:extLst>
              <a:ext uri="{FF2B5EF4-FFF2-40B4-BE49-F238E27FC236}">
                <a16:creationId xmlns:a16="http://schemas.microsoft.com/office/drawing/2014/main" id="{80B1DAB5-121D-4BA7-A9F1-C1EA7C8C97CA}"/>
              </a:ext>
            </a:extLst>
          </p:cNvPr>
          <p:cNvCxnSpPr>
            <a:cxnSpLocks/>
          </p:cNvCxnSpPr>
          <p:nvPr/>
        </p:nvCxnSpPr>
        <p:spPr>
          <a:xfrm flipH="1">
            <a:off x="1276350" y="2495203"/>
            <a:ext cx="1504951" cy="134908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F4C59B20-4CAF-4720-A3D3-9F7FE88F545A}"/>
              </a:ext>
            </a:extLst>
          </p:cNvPr>
          <p:cNvPicPr>
            <a:picLocks noChangeAspect="1"/>
          </p:cNvPicPr>
          <p:nvPr/>
        </p:nvPicPr>
        <p:blipFill>
          <a:blip r:embed="rId2"/>
          <a:stretch>
            <a:fillRect/>
          </a:stretch>
        </p:blipFill>
        <p:spPr>
          <a:xfrm>
            <a:off x="308928" y="6271971"/>
            <a:ext cx="325945" cy="406400"/>
          </a:xfrm>
          <a:prstGeom prst="rect">
            <a:avLst/>
          </a:prstGeom>
        </p:spPr>
      </p:pic>
      <p:grpSp>
        <p:nvGrpSpPr>
          <p:cNvPr id="20" name="Group 19">
            <a:extLst>
              <a:ext uri="{FF2B5EF4-FFF2-40B4-BE49-F238E27FC236}">
                <a16:creationId xmlns:a16="http://schemas.microsoft.com/office/drawing/2014/main" id="{CC440673-DA6D-457C-A661-7953781CAE01}"/>
              </a:ext>
            </a:extLst>
          </p:cNvPr>
          <p:cNvGrpSpPr/>
          <p:nvPr/>
        </p:nvGrpSpPr>
        <p:grpSpPr>
          <a:xfrm>
            <a:off x="7481490" y="4778748"/>
            <a:ext cx="2023966" cy="1751795"/>
            <a:chOff x="8966446" y="2678839"/>
            <a:chExt cx="2693899" cy="2331639"/>
          </a:xfrm>
        </p:grpSpPr>
        <p:pic>
          <p:nvPicPr>
            <p:cNvPr id="21" name="Picture 20">
              <a:extLst>
                <a:ext uri="{FF2B5EF4-FFF2-40B4-BE49-F238E27FC236}">
                  <a16:creationId xmlns:a16="http://schemas.microsoft.com/office/drawing/2014/main" id="{9FFD7B29-B261-4BBA-8D34-E65669BDE228}"/>
                </a:ext>
              </a:extLst>
            </p:cNvPr>
            <p:cNvPicPr>
              <a:picLocks noChangeAspect="1"/>
            </p:cNvPicPr>
            <p:nvPr/>
          </p:nvPicPr>
          <p:blipFill>
            <a:blip r:embed="rId3"/>
            <a:stretch>
              <a:fillRect/>
            </a:stretch>
          </p:blipFill>
          <p:spPr>
            <a:xfrm>
              <a:off x="8966446" y="2678839"/>
              <a:ext cx="2693899" cy="2331639"/>
            </a:xfrm>
            <a:prstGeom prst="rect">
              <a:avLst/>
            </a:prstGeom>
          </p:spPr>
        </p:pic>
        <p:sp>
          <p:nvSpPr>
            <p:cNvPr id="22" name="Oval 21">
              <a:extLst>
                <a:ext uri="{FF2B5EF4-FFF2-40B4-BE49-F238E27FC236}">
                  <a16:creationId xmlns:a16="http://schemas.microsoft.com/office/drawing/2014/main" id="{C33748EC-376D-4480-A1A3-4B411AF10FD0}"/>
                </a:ext>
              </a:extLst>
            </p:cNvPr>
            <p:cNvSpPr/>
            <p:nvPr/>
          </p:nvSpPr>
          <p:spPr>
            <a:xfrm>
              <a:off x="916686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F9C463B2-D1AF-44C3-B1C8-DAABE8DEE0C3}"/>
                </a:ext>
              </a:extLst>
            </p:cNvPr>
            <p:cNvSpPr/>
            <p:nvPr/>
          </p:nvSpPr>
          <p:spPr>
            <a:xfrm>
              <a:off x="9537700" y="3189623"/>
              <a:ext cx="126000" cy="1260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81C1CC44-1DE7-4BEF-8936-F689DD2841C4}"/>
                </a:ext>
              </a:extLst>
            </p:cNvPr>
            <p:cNvSpPr/>
            <p:nvPr/>
          </p:nvSpPr>
          <p:spPr>
            <a:xfrm>
              <a:off x="9187533"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648F89A4-C722-4ADE-B2A9-6700C1CA5D15}"/>
                </a:ext>
              </a:extLst>
            </p:cNvPr>
            <p:cNvSpPr/>
            <p:nvPr/>
          </p:nvSpPr>
          <p:spPr>
            <a:xfrm>
              <a:off x="9564700" y="3252623"/>
              <a:ext cx="36000" cy="36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915192199"/>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593" y="134421"/>
            <a:ext cx="1000595" cy="369332"/>
          </a:xfrm>
          <a:prstGeom prst="rect">
            <a:avLst/>
          </a:prstGeom>
          <a:noFill/>
        </p:spPr>
        <p:txBody>
          <a:bodyPr wrap="none" rtlCol="0">
            <a:spAutoFit/>
          </a:bodyPr>
          <a:lstStyle/>
          <a:p>
            <a:r>
              <a:rPr lang="en-GB" b="1" u="sng" dirty="0" smtClean="0">
                <a:solidFill>
                  <a:srgbClr val="FF0000"/>
                </a:solidFill>
              </a:rPr>
              <a:t>RECALL</a:t>
            </a:r>
            <a:endParaRPr lang="en-GB" b="1" u="sng" dirty="0">
              <a:solidFill>
                <a:srgbClr val="FF0000"/>
              </a:solidFill>
            </a:endParaRPr>
          </a:p>
        </p:txBody>
      </p:sp>
      <p:pic>
        <p:nvPicPr>
          <p:cNvPr id="3" name="Picture 2"/>
          <p:cNvPicPr>
            <a:picLocks noChangeAspect="1"/>
          </p:cNvPicPr>
          <p:nvPr/>
        </p:nvPicPr>
        <p:blipFill>
          <a:blip r:embed="rId2"/>
          <a:stretch>
            <a:fillRect/>
          </a:stretch>
        </p:blipFill>
        <p:spPr>
          <a:xfrm>
            <a:off x="1145619" y="17992"/>
            <a:ext cx="9900762" cy="6822015"/>
          </a:xfrm>
          <a:prstGeom prst="rect">
            <a:avLst/>
          </a:prstGeom>
        </p:spPr>
      </p:pic>
    </p:spTree>
    <p:extLst>
      <p:ext uri="{BB962C8B-B14F-4D97-AF65-F5344CB8AC3E}">
        <p14:creationId xmlns:p14="http://schemas.microsoft.com/office/powerpoint/2010/main" val="28496165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97392" y="1072254"/>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Writers </a:t>
            </a:r>
            <a:r>
              <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rPr>
              <a:t>of the Day</a:t>
            </a:r>
          </a:p>
        </p:txBody>
      </p:sp>
      <p:sp>
        <p:nvSpPr>
          <p:cNvPr id="6" name="Explosion 1 5"/>
          <p:cNvSpPr/>
          <p:nvPr/>
        </p:nvSpPr>
        <p:spPr>
          <a:xfrm>
            <a:off x="1429408" y="2617076"/>
            <a:ext cx="5607054" cy="1296591"/>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Tristan</a:t>
            </a:r>
            <a:endParaRPr kumimoji="0" lang="en-GB" sz="2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5" name="Rectangle 4"/>
          <p:cNvSpPr/>
          <p:nvPr/>
        </p:nvSpPr>
        <p:spPr>
          <a:xfrm>
            <a:off x="8491192" y="338667"/>
            <a:ext cx="3037550" cy="625807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u="sng" dirty="0" smtClean="0">
              <a:solidFill>
                <a:schemeClr val="tx1"/>
              </a:solidFill>
            </a:endParaRPr>
          </a:p>
          <a:p>
            <a:pPr algn="ctr"/>
            <a:endParaRPr lang="en-GB" b="1" u="sng" dirty="0">
              <a:solidFill>
                <a:schemeClr val="tx1"/>
              </a:solidFill>
            </a:endParaRPr>
          </a:p>
          <a:p>
            <a:pPr algn="ctr"/>
            <a:endParaRPr lang="en-GB" b="1" u="sng" dirty="0" smtClean="0">
              <a:solidFill>
                <a:schemeClr val="tx1"/>
              </a:solidFill>
            </a:endParaRPr>
          </a:p>
          <a:p>
            <a:pPr algn="ctr"/>
            <a:r>
              <a:rPr lang="en-GB" b="1" u="sng" dirty="0" smtClean="0">
                <a:solidFill>
                  <a:schemeClr val="tx1"/>
                </a:solidFill>
              </a:rPr>
              <a:t>Confident</a:t>
            </a:r>
          </a:p>
          <a:p>
            <a:pPr algn="ctr"/>
            <a:r>
              <a:rPr lang="en-GB" b="1" u="sng" dirty="0" smtClean="0">
                <a:solidFill>
                  <a:schemeClr val="tx1"/>
                </a:solidFill>
              </a:rPr>
              <a:t>George</a:t>
            </a:r>
          </a:p>
          <a:p>
            <a:pPr algn="ctr"/>
            <a:r>
              <a:rPr lang="en-GB" b="1" u="sng" dirty="0" smtClean="0">
                <a:solidFill>
                  <a:schemeClr val="tx1"/>
                </a:solidFill>
              </a:rPr>
              <a:t>Daniella</a:t>
            </a:r>
          </a:p>
          <a:p>
            <a:pPr algn="ctr"/>
            <a:r>
              <a:rPr lang="en-GB" b="1" u="sng" dirty="0" smtClean="0">
                <a:solidFill>
                  <a:schemeClr val="tx1"/>
                </a:solidFill>
              </a:rPr>
              <a:t>Alfie</a:t>
            </a:r>
          </a:p>
          <a:p>
            <a:pPr algn="ctr"/>
            <a:r>
              <a:rPr lang="en-GB" b="1" u="sng" dirty="0" smtClean="0">
                <a:solidFill>
                  <a:schemeClr val="tx1"/>
                </a:solidFill>
              </a:rPr>
              <a:t>Nick</a:t>
            </a:r>
          </a:p>
          <a:p>
            <a:pPr algn="ctr"/>
            <a:r>
              <a:rPr lang="en-GB" b="1" u="sng" dirty="0" smtClean="0">
                <a:solidFill>
                  <a:schemeClr val="tx1"/>
                </a:solidFill>
              </a:rPr>
              <a:t>Cheri</a:t>
            </a:r>
          </a:p>
          <a:p>
            <a:pPr algn="ctr"/>
            <a:r>
              <a:rPr lang="en-GB" b="1" u="sng" dirty="0" smtClean="0">
                <a:solidFill>
                  <a:schemeClr val="tx1"/>
                </a:solidFill>
              </a:rPr>
              <a:t>Lola T</a:t>
            </a:r>
          </a:p>
          <a:p>
            <a:pPr algn="ctr"/>
            <a:r>
              <a:rPr lang="en-GB" b="1" u="sng" dirty="0" smtClean="0">
                <a:solidFill>
                  <a:schemeClr val="tx1"/>
                </a:solidFill>
              </a:rPr>
              <a:t>Lente</a:t>
            </a:r>
          </a:p>
          <a:p>
            <a:pPr algn="ctr"/>
            <a:r>
              <a:rPr lang="en-GB" b="1" u="sng" dirty="0" smtClean="0">
                <a:solidFill>
                  <a:schemeClr val="tx1"/>
                </a:solidFill>
              </a:rPr>
              <a:t>Archie</a:t>
            </a:r>
          </a:p>
          <a:p>
            <a:pPr algn="ctr"/>
            <a:r>
              <a:rPr lang="en-GB" b="1" u="sng" dirty="0" err="1" smtClean="0">
                <a:solidFill>
                  <a:schemeClr val="tx1"/>
                </a:solidFill>
              </a:rPr>
              <a:t>Seren</a:t>
            </a:r>
            <a:endParaRPr lang="en-GB" b="1" u="sng" dirty="0" smtClean="0">
              <a:solidFill>
                <a:schemeClr val="tx1"/>
              </a:solidFill>
            </a:endParaRPr>
          </a:p>
          <a:p>
            <a:pPr algn="ctr"/>
            <a:r>
              <a:rPr lang="en-GB" b="1" u="sng" dirty="0" smtClean="0">
                <a:solidFill>
                  <a:schemeClr val="tx1"/>
                </a:solidFill>
              </a:rPr>
              <a:t>Liam P</a:t>
            </a:r>
          </a:p>
          <a:p>
            <a:pPr algn="ctr"/>
            <a:r>
              <a:rPr lang="en-GB" b="1" u="sng" dirty="0" smtClean="0">
                <a:solidFill>
                  <a:schemeClr val="tx1"/>
                </a:solidFill>
              </a:rPr>
              <a:t>Darcie</a:t>
            </a:r>
          </a:p>
          <a:p>
            <a:pPr algn="ctr"/>
            <a:r>
              <a:rPr lang="en-GB" b="1" u="sng" dirty="0" smtClean="0">
                <a:solidFill>
                  <a:schemeClr val="tx1"/>
                </a:solidFill>
              </a:rPr>
              <a:t>Jamie Lee</a:t>
            </a:r>
          </a:p>
          <a:p>
            <a:pPr algn="ctr"/>
            <a:r>
              <a:rPr lang="en-GB" b="1" u="sng" dirty="0" err="1" smtClean="0">
                <a:solidFill>
                  <a:schemeClr val="tx1"/>
                </a:solidFill>
              </a:rPr>
              <a:t>Ikjot</a:t>
            </a:r>
            <a:endParaRPr lang="en-GB" b="1" u="sng" dirty="0" smtClean="0">
              <a:solidFill>
                <a:schemeClr val="tx1"/>
              </a:solidFill>
            </a:endParaRPr>
          </a:p>
          <a:p>
            <a:pPr algn="ctr"/>
            <a:r>
              <a:rPr lang="en-GB" b="1" u="sng" dirty="0" smtClean="0">
                <a:solidFill>
                  <a:schemeClr val="tx1"/>
                </a:solidFill>
              </a:rPr>
              <a:t>Jaylyn</a:t>
            </a:r>
          </a:p>
          <a:p>
            <a:pPr algn="ctr"/>
            <a:r>
              <a:rPr lang="en-GB" b="1" u="sng" dirty="0" smtClean="0">
                <a:solidFill>
                  <a:schemeClr val="tx1"/>
                </a:solidFill>
              </a:rPr>
              <a:t>Morgan</a:t>
            </a:r>
          </a:p>
          <a:p>
            <a:pPr algn="ctr"/>
            <a:r>
              <a:rPr lang="en-GB" b="1" u="sng" dirty="0" smtClean="0">
                <a:solidFill>
                  <a:schemeClr val="tx1"/>
                </a:solidFill>
              </a:rPr>
              <a:t>Jack</a:t>
            </a:r>
          </a:p>
          <a:p>
            <a:pPr algn="ctr"/>
            <a:r>
              <a:rPr lang="en-GB" b="1" u="sng" dirty="0" smtClean="0">
                <a:solidFill>
                  <a:schemeClr val="tx1"/>
                </a:solidFill>
              </a:rPr>
              <a:t>Ben</a:t>
            </a:r>
          </a:p>
          <a:p>
            <a:pPr algn="ctr"/>
            <a:endParaRPr lang="en-GB" b="1" u="sng" dirty="0" smtClean="0">
              <a:solidFill>
                <a:schemeClr val="tx1"/>
              </a:solidFill>
            </a:endParaRPr>
          </a:p>
          <a:p>
            <a:pPr algn="ctr"/>
            <a:endParaRPr lang="en-GB" b="1" u="sng" dirty="0">
              <a:solidFill>
                <a:schemeClr val="tx1"/>
              </a:solidFill>
            </a:endParaRPr>
          </a:p>
        </p:txBody>
      </p:sp>
      <p:pic>
        <p:nvPicPr>
          <p:cNvPr id="7" name="Picture 6"/>
          <p:cNvPicPr>
            <a:picLocks noChangeAspect="1"/>
          </p:cNvPicPr>
          <p:nvPr/>
        </p:nvPicPr>
        <p:blipFill>
          <a:blip r:embed="rId4"/>
          <a:stretch>
            <a:fillRect/>
          </a:stretch>
        </p:blipFill>
        <p:spPr>
          <a:xfrm>
            <a:off x="8669868" y="338667"/>
            <a:ext cx="874008" cy="874008"/>
          </a:xfrm>
          <a:prstGeom prst="rect">
            <a:avLst/>
          </a:prstGeom>
        </p:spPr>
      </p:pic>
    </p:spTree>
    <p:extLst>
      <p:ext uri="{BB962C8B-B14F-4D97-AF65-F5344CB8AC3E}">
        <p14:creationId xmlns:p14="http://schemas.microsoft.com/office/powerpoint/2010/main" val="38422757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1679319" y="1303366"/>
            <a:ext cx="2798087" cy="1634490"/>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B082E">
                    <a:lumMod val="50000"/>
                    <a:lumOff val="50000"/>
                  </a:srgbClr>
                </a:solidFill>
                <a:effectLst/>
                <a:uLnTx/>
                <a:uFillTx/>
                <a:latin typeface="Comic Sans MS" panose="030F0702030302020204" pitchFamily="66" charset="0"/>
                <a:ea typeface="+mn-ea"/>
                <a:cs typeface="+mn-cs"/>
              </a:rPr>
              <a:t>Alfie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Holly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Please take care with your handwriting</a:t>
            </a: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p:txBody>
      </p:sp>
      <p:sp>
        <p:nvSpPr>
          <p:cNvPr id="10" name="TextBox 9"/>
          <p:cNvSpPr txBox="1"/>
          <p:nvPr/>
        </p:nvSpPr>
        <p:spPr>
          <a:xfrm>
            <a:off x="5095759" y="162628"/>
            <a:ext cx="6965469" cy="5550456"/>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Lexi- why didn’t you complete the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Liam- was/were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u="sng" dirty="0" smtClean="0">
                <a:solidFill>
                  <a:prstClr val="black"/>
                </a:solidFill>
                <a:latin typeface="Comic Sans MS" panose="030F0702030302020204" pitchFamily="66" charset="0"/>
              </a:rPr>
              <a:t>Written by not wrote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Holly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Elliott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a:t>
            </a:r>
            <a:r>
              <a:rPr lang="en-GB" sz="1600" dirty="0">
                <a:solidFill>
                  <a:prstClr val="black"/>
                </a:solidFill>
                <a:latin typeface="Comic Sans MS" panose="030F0702030302020204" pitchFamily="66" charset="0"/>
              </a:rPr>
              <a:t> </a:t>
            </a:r>
            <a:r>
              <a:rPr lang="en-GB" sz="1600" dirty="0" smtClean="0">
                <a:solidFill>
                  <a:prstClr val="black"/>
                </a:solidFill>
                <a:latin typeface="Comic Sans MS" panose="030F0702030302020204" pitchFamily="66" charset="0"/>
              </a:rPr>
              <a:t>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solidFill>
                  <a:prstClr val="black"/>
                </a:solidFill>
                <a:latin typeface="Comic Sans MS" panose="030F0702030302020204" pitchFamily="66" charset="0"/>
              </a:rPr>
              <a:t>Seren</a:t>
            </a: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Jamie Lee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Morgan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u="sng" dirty="0" smtClean="0">
                <a:solidFill>
                  <a:prstClr val="black"/>
                </a:solidFill>
                <a:latin typeface="Comic Sans MS" panose="030F0702030302020204" pitchFamily="66" charset="0"/>
              </a:rPr>
              <a:t>Hidden by not hid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err="1" smtClean="0">
                <a:solidFill>
                  <a:prstClr val="black"/>
                </a:solidFill>
                <a:latin typeface="Comic Sans MS" panose="030F0702030302020204" pitchFamily="66" charset="0"/>
              </a:rPr>
              <a:t>Lowenna</a:t>
            </a: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Jamie Lee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Jaylyn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 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Archie- bitten by not bit 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Lola T-capital letters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Ella see me for a bit of help.</a:t>
            </a:r>
          </a:p>
        </p:txBody>
      </p:sp>
      <p:sp>
        <p:nvSpPr>
          <p:cNvPr id="11" name="TextBox 10"/>
          <p:cNvSpPr txBox="1"/>
          <p:nvPr/>
        </p:nvSpPr>
        <p:spPr>
          <a:xfrm>
            <a:off x="1275234" y="6289952"/>
            <a:ext cx="9051223" cy="4086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7030A0"/>
                </a:solidFill>
                <a:effectLst/>
                <a:uLnTx/>
                <a:uFillTx/>
                <a:latin typeface="Comic Sans MS" panose="030F0702030302020204" pitchFamily="66" charset="0"/>
                <a:ea typeface="+mn-ea"/>
                <a:cs typeface="+mn-cs"/>
              </a:rPr>
              <a:t>Please make sure when you copy tricky spellings,</a:t>
            </a:r>
            <a:r>
              <a:rPr kumimoji="0" lang="en-GB" sz="1800" b="0" i="0" u="none" strike="noStrike" kern="1200" cap="none" spc="0" normalizeH="0" noProof="0" dirty="0" smtClean="0">
                <a:ln>
                  <a:noFill/>
                </a:ln>
                <a:solidFill>
                  <a:srgbClr val="7030A0"/>
                </a:solidFill>
                <a:effectLst/>
                <a:uLnTx/>
                <a:uFillTx/>
                <a:latin typeface="Comic Sans MS" panose="030F0702030302020204" pitchFamily="66" charset="0"/>
                <a:ea typeface="+mn-ea"/>
                <a:cs typeface="+mn-cs"/>
              </a:rPr>
              <a:t> that you copy them correctly.</a:t>
            </a:r>
            <a:endParaRPr kumimoji="0" lang="en-GB" sz="18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p:txBody>
      </p:sp>
      <p:sp>
        <p:nvSpPr>
          <p:cNvPr id="12" name="Rectangle 11"/>
          <p:cNvSpPr/>
          <p:nvPr/>
        </p:nvSpPr>
        <p:spPr>
          <a:xfrm>
            <a:off x="800526" y="5559971"/>
            <a:ext cx="5022205" cy="692593"/>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Common spelling mistakes</a:t>
            </a:r>
            <a:r>
              <a:rPr kumimoji="0" lang="en-GB" sz="4800" b="1" i="0" u="none" strike="noStrike" kern="1200" cap="none" spc="0" normalizeH="0" baseline="0" noProof="0" dirty="0" smtClean="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 </a:t>
            </a:r>
            <a:endPar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38347644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756" y="609600"/>
            <a:ext cx="9127246" cy="1320800"/>
          </a:xfrm>
        </p:spPr>
        <p:txBody>
          <a:bodyPr/>
          <a:lstStyle/>
          <a:p>
            <a:r>
              <a:rPr lang="en-GB" b="1" u="sng" dirty="0" smtClean="0"/>
              <a:t>Monday 31st January</a:t>
            </a:r>
            <a:endParaRPr lang="en-GB" sz="4000" b="1" u="sng" dirty="0"/>
          </a:p>
        </p:txBody>
      </p:sp>
      <p:sp>
        <p:nvSpPr>
          <p:cNvPr id="3" name="Content Placeholder 2"/>
          <p:cNvSpPr>
            <a:spLocks noGrp="1"/>
          </p:cNvSpPr>
          <p:nvPr>
            <p:ph idx="1"/>
          </p:nvPr>
        </p:nvSpPr>
        <p:spPr>
          <a:xfrm>
            <a:off x="677333" y="2160589"/>
            <a:ext cx="10999659" cy="3880773"/>
          </a:xfrm>
        </p:spPr>
        <p:txBody>
          <a:bodyPr>
            <a:normAutofit lnSpcReduction="10000"/>
          </a:bodyPr>
          <a:lstStyle/>
          <a:p>
            <a:pPr marL="0" indent="0">
              <a:buNone/>
            </a:pPr>
            <a:r>
              <a:rPr lang="en-GB" sz="2800" b="1" dirty="0" smtClean="0"/>
              <a:t>                </a:t>
            </a:r>
          </a:p>
          <a:p>
            <a:pPr marL="0" indent="0">
              <a:buNone/>
            </a:pPr>
            <a:endParaRPr lang="en-GB" sz="2800" b="1" u="sng" dirty="0"/>
          </a:p>
          <a:p>
            <a:pPr marL="0" indent="0">
              <a:buNone/>
            </a:pPr>
            <a:r>
              <a:rPr lang="en-GB" sz="2800" b="1" dirty="0" smtClean="0"/>
              <a:t>Some will even change a paragraph to formal language.</a:t>
            </a:r>
          </a:p>
          <a:p>
            <a:pPr marL="0" indent="0">
              <a:buNone/>
            </a:pPr>
            <a:r>
              <a:rPr lang="en-GB" sz="2800" b="1" dirty="0" smtClean="0"/>
              <a:t>Some will Re-write sentences in formal language.</a:t>
            </a:r>
          </a:p>
          <a:p>
            <a:pPr marL="0" indent="0">
              <a:buNone/>
            </a:pPr>
            <a:r>
              <a:rPr lang="en-GB" sz="2800" b="1" dirty="0" smtClean="0"/>
              <a:t>Most will recognise the when a piece of writing is formal or informal.</a:t>
            </a:r>
          </a:p>
          <a:p>
            <a:pPr marL="0" indent="0">
              <a:buNone/>
            </a:pPr>
            <a:r>
              <a:rPr lang="en-GB" sz="2800" b="1" dirty="0" smtClean="0"/>
              <a:t>All will explain when formal and informal writing should be used.</a:t>
            </a:r>
          </a:p>
        </p:txBody>
      </p:sp>
      <p:sp>
        <p:nvSpPr>
          <p:cNvPr id="4" name="TextBox 3"/>
          <p:cNvSpPr txBox="1"/>
          <p:nvPr/>
        </p:nvSpPr>
        <p:spPr>
          <a:xfrm>
            <a:off x="-1441525" y="1683535"/>
            <a:ext cx="14276181" cy="830997"/>
          </a:xfrm>
          <a:prstGeom prst="rect">
            <a:avLst/>
          </a:prstGeom>
          <a:noFill/>
        </p:spPr>
        <p:txBody>
          <a:bodyPr wrap="square" rtlCol="0">
            <a:spAutoFit/>
          </a:bodyPr>
          <a:lstStyle/>
          <a:p>
            <a:pPr algn="ctr"/>
            <a:r>
              <a:rPr lang="en-GB" sz="2400" b="1" u="sng" dirty="0" smtClean="0"/>
              <a:t>To learn how </a:t>
            </a:r>
            <a:r>
              <a:rPr lang="en-GB" sz="2400" b="1" u="sng" dirty="0"/>
              <a:t>to recognise vocabulary and structures that </a:t>
            </a:r>
            <a:endParaRPr lang="en-GB" sz="2400" b="1" u="sng" dirty="0" smtClean="0"/>
          </a:p>
          <a:p>
            <a:pPr algn="ctr"/>
            <a:r>
              <a:rPr lang="en-GB" sz="2400" b="1" u="sng" dirty="0" smtClean="0"/>
              <a:t>are </a:t>
            </a:r>
            <a:r>
              <a:rPr lang="en-GB" sz="2400" b="1" u="sng" dirty="0"/>
              <a:t>appropriate for formal speech and writing.</a:t>
            </a:r>
          </a:p>
        </p:txBody>
      </p:sp>
    </p:spTree>
    <p:extLst>
      <p:ext uri="{BB962C8B-B14F-4D97-AF65-F5344CB8AC3E}">
        <p14:creationId xmlns:p14="http://schemas.microsoft.com/office/powerpoint/2010/main" val="12466428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Blue Whale  </a:t>
            </a:r>
            <a:endParaRPr lang="en-GB" dirty="0"/>
          </a:p>
        </p:txBody>
      </p:sp>
      <p:sp>
        <p:nvSpPr>
          <p:cNvPr id="3" name="Content Placeholder 2"/>
          <p:cNvSpPr>
            <a:spLocks noGrp="1"/>
          </p:cNvSpPr>
          <p:nvPr>
            <p:ph idx="1"/>
          </p:nvPr>
        </p:nvSpPr>
        <p:spPr>
          <a:xfrm>
            <a:off x="602030" y="1270000"/>
            <a:ext cx="8596668" cy="4840344"/>
          </a:xfrm>
        </p:spPr>
        <p:txBody>
          <a:bodyPr>
            <a:normAutofit fontScale="77500" lnSpcReduction="20000"/>
          </a:bodyPr>
          <a:lstStyle/>
          <a:p>
            <a:pPr marL="0" indent="0">
              <a:buNone/>
            </a:pPr>
            <a:r>
              <a:rPr lang="en-GB" dirty="0">
                <a:hlinkClick r:id="rId2"/>
              </a:rPr>
              <a:t>https://www.naturalcurriculum.co.uk/grammar/year-6-grammar-lessons/formal-language/fin-whale/screen-1</a:t>
            </a:r>
            <a:r>
              <a:rPr lang="en-GB" dirty="0" smtClean="0">
                <a:hlinkClick r:id="rId2"/>
              </a:rPr>
              <a:t>/</a:t>
            </a:r>
            <a:endParaRPr lang="en-GB" dirty="0" smtClean="0"/>
          </a:p>
          <a:p>
            <a:pPr fontAlgn="base"/>
            <a:r>
              <a:rPr lang="en-GB" sz="2600" dirty="0"/>
              <a:t>With a tongue that can weigh as much as an elephant and a heart the size of a small car, the blue whale is the largest animal ever known to have lived on Earth. Something so large couldn’t possibly live on land as it would crush itself under its own weight. Yet, despite its mind-boggling dimensions, the blue whale is a gentle giant that spends much of its time in the </a:t>
            </a:r>
            <a:r>
              <a:rPr lang="en-GB" sz="2600" dirty="0" err="1"/>
              <a:t>the</a:t>
            </a:r>
            <a:r>
              <a:rPr lang="en-GB" sz="2600" dirty="0"/>
              <a:t> depths of the ocean, filtering krill (a tiny shrimp-like animal) from huge gulps of sea water. To satisfy its enormous appetite, at certain times of the year, it must consume 4 tonnes of krill each day – a weight greater than a rhinoceros!</a:t>
            </a:r>
          </a:p>
          <a:p>
            <a:pPr fontAlgn="base"/>
            <a:r>
              <a:rPr lang="en-GB" sz="2600" dirty="0"/>
              <a:t>In this fascinating clip, Sir David Attenborough walks us through a computer-generated model of a blue whale, whilst reeling off incredible facts about the blue whale’s size. For example, we learn that the whale’s heart pumps blood through a million miles of blood vessels. Incredibly, we also learn about the distant relatives of the blue whale. You’ll be surprised to hear that they are land-dwelling creatures that exist on the planet today. What do you think they are? Watch the clip to find out.</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539715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solidFill>
                  <a:schemeClr val="tx1">
                    <a:lumMod val="50000"/>
                    <a:lumOff val="50000"/>
                  </a:schemeClr>
                </a:solidFill>
              </a:rPr>
              <a:t>When you interact with your family and friends, you will most likely be using an informal speaking (or writing) style. However, there will be times in your life when you will need to adopt a more formal style in the way that you communicate your thoughts and ideas. With your talk partner, discuss when you might need to use a formal writing </a:t>
            </a:r>
            <a:r>
              <a:rPr lang="en-GB" sz="2400" dirty="0" smtClean="0">
                <a:solidFill>
                  <a:schemeClr val="tx1">
                    <a:lumMod val="50000"/>
                    <a:lumOff val="50000"/>
                  </a:schemeClr>
                </a:solidFill>
              </a:rPr>
              <a:t>style and informal writing style.</a:t>
            </a:r>
            <a:endParaRPr lang="en-GB" sz="2400" dirty="0">
              <a:solidFill>
                <a:schemeClr val="tx1">
                  <a:lumMod val="50000"/>
                  <a:lumOff val="50000"/>
                </a:schemeClr>
              </a:solidFill>
            </a:endParaRPr>
          </a:p>
        </p:txBody>
      </p:sp>
      <p:sp>
        <p:nvSpPr>
          <p:cNvPr id="4" name="Oval 3"/>
          <p:cNvSpPr/>
          <p:nvPr/>
        </p:nvSpPr>
        <p:spPr>
          <a:xfrm>
            <a:off x="1764254" y="3872753"/>
            <a:ext cx="3281082" cy="19578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lumMod val="50000"/>
                    <a:lumOff val="50000"/>
                  </a:schemeClr>
                </a:solidFill>
              </a:rPr>
              <a:t>Formal</a:t>
            </a:r>
            <a:endParaRPr lang="en-GB" dirty="0">
              <a:solidFill>
                <a:schemeClr val="tx1">
                  <a:lumMod val="50000"/>
                  <a:lumOff val="50000"/>
                </a:schemeClr>
              </a:solidFill>
            </a:endParaRPr>
          </a:p>
        </p:txBody>
      </p:sp>
      <p:pic>
        <p:nvPicPr>
          <p:cNvPr id="5" name="Picture 4"/>
          <p:cNvPicPr>
            <a:picLocks noChangeAspect="1"/>
          </p:cNvPicPr>
          <p:nvPr/>
        </p:nvPicPr>
        <p:blipFill>
          <a:blip r:embed="rId2"/>
          <a:stretch>
            <a:fillRect/>
          </a:stretch>
        </p:blipFill>
        <p:spPr>
          <a:xfrm>
            <a:off x="6745978" y="3855370"/>
            <a:ext cx="3304318" cy="1975275"/>
          </a:xfrm>
          <a:prstGeom prst="rect">
            <a:avLst/>
          </a:prstGeom>
        </p:spPr>
      </p:pic>
      <p:cxnSp>
        <p:nvCxnSpPr>
          <p:cNvPr id="7" name="Straight Connector 6"/>
          <p:cNvCxnSpPr/>
          <p:nvPr/>
        </p:nvCxnSpPr>
        <p:spPr>
          <a:xfrm flipH="1" flipV="1">
            <a:off x="871369" y="3593054"/>
            <a:ext cx="1118796" cy="720762"/>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4800169" y="3855370"/>
            <a:ext cx="1095487" cy="446442"/>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871369" y="5163397"/>
            <a:ext cx="1669229" cy="751243"/>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142565" y="4466216"/>
            <a:ext cx="3957021" cy="1364429"/>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flipV="1">
            <a:off x="6262743" y="3380787"/>
            <a:ext cx="1118796" cy="7207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flipV="1">
            <a:off x="9746428" y="5378824"/>
            <a:ext cx="1271196" cy="8122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5863384" y="5146228"/>
            <a:ext cx="1108039" cy="232596"/>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869787" y="4658341"/>
            <a:ext cx="1055097" cy="369332"/>
          </a:xfrm>
          <a:prstGeom prst="rect">
            <a:avLst/>
          </a:prstGeom>
          <a:noFill/>
        </p:spPr>
        <p:txBody>
          <a:bodyPr wrap="none" rtlCol="0">
            <a:spAutoFit/>
          </a:bodyPr>
          <a:lstStyle/>
          <a:p>
            <a:r>
              <a:rPr lang="en-GB" dirty="0"/>
              <a:t>I</a:t>
            </a:r>
            <a:r>
              <a:rPr lang="en-GB" dirty="0" smtClean="0"/>
              <a:t>nformal</a:t>
            </a:r>
            <a:endParaRPr lang="en-GB" dirty="0"/>
          </a:p>
        </p:txBody>
      </p:sp>
      <p:cxnSp>
        <p:nvCxnSpPr>
          <p:cNvPr id="21" name="Straight Connector 20"/>
          <p:cNvCxnSpPr/>
          <p:nvPr/>
        </p:nvCxnSpPr>
        <p:spPr>
          <a:xfrm flipV="1">
            <a:off x="9329609" y="3380787"/>
            <a:ext cx="976217" cy="69780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8467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138572"/>
            <a:ext cx="6038850" cy="4752975"/>
          </a:xfrm>
          <a:prstGeom prst="rect">
            <a:avLst/>
          </a:prstGeom>
        </p:spPr>
      </p:pic>
      <p:pic>
        <p:nvPicPr>
          <p:cNvPr id="5" name="Picture 4"/>
          <p:cNvPicPr>
            <a:picLocks noChangeAspect="1"/>
          </p:cNvPicPr>
          <p:nvPr/>
        </p:nvPicPr>
        <p:blipFill>
          <a:blip r:embed="rId3"/>
          <a:stretch>
            <a:fillRect/>
          </a:stretch>
        </p:blipFill>
        <p:spPr>
          <a:xfrm>
            <a:off x="6124799" y="790910"/>
            <a:ext cx="6010275" cy="5448300"/>
          </a:xfrm>
          <a:prstGeom prst="rect">
            <a:avLst/>
          </a:prstGeom>
        </p:spPr>
      </p:pic>
      <p:sp>
        <p:nvSpPr>
          <p:cNvPr id="6" name="TextBox 5"/>
          <p:cNvSpPr txBox="1"/>
          <p:nvPr/>
        </p:nvSpPr>
        <p:spPr>
          <a:xfrm>
            <a:off x="451821" y="344245"/>
            <a:ext cx="2209259" cy="369332"/>
          </a:xfrm>
          <a:prstGeom prst="rect">
            <a:avLst/>
          </a:prstGeom>
          <a:noFill/>
        </p:spPr>
        <p:txBody>
          <a:bodyPr wrap="none" rtlCol="0">
            <a:spAutoFit/>
          </a:bodyPr>
          <a:lstStyle/>
          <a:p>
            <a:r>
              <a:rPr lang="en-GB" dirty="0" smtClean="0"/>
              <a:t>Formal or informal?</a:t>
            </a:r>
            <a:endParaRPr lang="en-GB" dirty="0"/>
          </a:p>
        </p:txBody>
      </p:sp>
      <p:sp>
        <p:nvSpPr>
          <p:cNvPr id="7" name="TextBox 6"/>
          <p:cNvSpPr txBox="1"/>
          <p:nvPr/>
        </p:nvSpPr>
        <p:spPr>
          <a:xfrm>
            <a:off x="96819" y="6239210"/>
            <a:ext cx="5114349" cy="369332"/>
          </a:xfrm>
          <a:prstGeom prst="rect">
            <a:avLst/>
          </a:prstGeom>
          <a:noFill/>
        </p:spPr>
        <p:txBody>
          <a:bodyPr wrap="none" rtlCol="0">
            <a:spAutoFit/>
          </a:bodyPr>
          <a:lstStyle/>
          <a:p>
            <a:r>
              <a:rPr lang="en-GB" dirty="0" smtClean="0"/>
              <a:t>How do you know? Text mark with your partner.</a:t>
            </a:r>
            <a:endParaRPr lang="en-GB" dirty="0"/>
          </a:p>
        </p:txBody>
      </p:sp>
    </p:spTree>
    <p:extLst>
      <p:ext uri="{BB962C8B-B14F-4D97-AF65-F5344CB8AC3E}">
        <p14:creationId xmlns:p14="http://schemas.microsoft.com/office/powerpoint/2010/main" val="268956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1821700" cy="1566041"/>
          </a:xfrm>
          <a:prstGeom prst="rect">
            <a:avLst/>
          </a:prstGeom>
        </p:spPr>
      </p:pic>
      <p:pic>
        <p:nvPicPr>
          <p:cNvPr id="5" name="Content Placeholder 4"/>
          <p:cNvPicPr>
            <a:picLocks noGrp="1" noChangeAspect="1"/>
          </p:cNvPicPr>
          <p:nvPr>
            <p:ph idx="1"/>
          </p:nvPr>
        </p:nvPicPr>
        <p:blipFill>
          <a:blip r:embed="rId3"/>
          <a:stretch>
            <a:fillRect/>
          </a:stretch>
        </p:blipFill>
        <p:spPr>
          <a:xfrm>
            <a:off x="6362700" y="4505325"/>
            <a:ext cx="5829300" cy="2352675"/>
          </a:xfrm>
          <a:prstGeom prst="rect">
            <a:avLst/>
          </a:prstGeom>
        </p:spPr>
      </p:pic>
      <p:sp>
        <p:nvSpPr>
          <p:cNvPr id="6" name="TextBox 5"/>
          <p:cNvSpPr txBox="1"/>
          <p:nvPr/>
        </p:nvSpPr>
        <p:spPr>
          <a:xfrm>
            <a:off x="357352" y="2406868"/>
            <a:ext cx="10916193" cy="1569660"/>
          </a:xfrm>
          <a:prstGeom prst="rect">
            <a:avLst/>
          </a:prstGeom>
          <a:noFill/>
        </p:spPr>
        <p:txBody>
          <a:bodyPr wrap="none" rtlCol="0">
            <a:spAutoFit/>
          </a:bodyPr>
          <a:lstStyle/>
          <a:p>
            <a:r>
              <a:rPr lang="en-GB" sz="3200" dirty="0" smtClean="0"/>
              <a:t>Re-write the sentence so that it is written in formal style.</a:t>
            </a:r>
          </a:p>
          <a:p>
            <a:endParaRPr lang="en-GB" sz="3200" dirty="0"/>
          </a:p>
          <a:p>
            <a:r>
              <a:rPr lang="en-GB" sz="3200" dirty="0" smtClean="0"/>
              <a:t>Use words form the word wall to help you.</a:t>
            </a:r>
            <a:endParaRPr lang="en-GB" sz="3200" dirty="0"/>
          </a:p>
        </p:txBody>
      </p:sp>
    </p:spTree>
    <p:extLst>
      <p:ext uri="{BB962C8B-B14F-4D97-AF65-F5344CB8AC3E}">
        <p14:creationId xmlns:p14="http://schemas.microsoft.com/office/powerpoint/2010/main" val="11209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2800" dirty="0"/>
              <a:t>Rewrite the second sentence so that it is in a formal style, using some of the words from the Word Wall. Make sure that you don’t directly address the reader and that there are no abbreviations or contractions in your writing.</a:t>
            </a:r>
          </a:p>
        </p:txBody>
      </p:sp>
      <p:pic>
        <p:nvPicPr>
          <p:cNvPr id="5" name="Picture 4"/>
          <p:cNvPicPr>
            <a:picLocks noChangeAspect="1"/>
          </p:cNvPicPr>
          <p:nvPr/>
        </p:nvPicPr>
        <p:blipFill>
          <a:blip r:embed="rId2"/>
          <a:stretch>
            <a:fillRect/>
          </a:stretch>
        </p:blipFill>
        <p:spPr>
          <a:xfrm>
            <a:off x="0" y="0"/>
            <a:ext cx="12192000" cy="1632488"/>
          </a:xfrm>
          <a:prstGeom prst="rect">
            <a:avLst/>
          </a:prstGeom>
        </p:spPr>
      </p:pic>
      <p:pic>
        <p:nvPicPr>
          <p:cNvPr id="6" name="Picture 5"/>
          <p:cNvPicPr>
            <a:picLocks noChangeAspect="1"/>
          </p:cNvPicPr>
          <p:nvPr/>
        </p:nvPicPr>
        <p:blipFill>
          <a:blip r:embed="rId3"/>
          <a:stretch>
            <a:fillRect/>
          </a:stretch>
        </p:blipFill>
        <p:spPr>
          <a:xfrm>
            <a:off x="6359861" y="4504740"/>
            <a:ext cx="5828281" cy="2353260"/>
          </a:xfrm>
          <a:prstGeom prst="rect">
            <a:avLst/>
          </a:prstGeom>
        </p:spPr>
      </p:pic>
    </p:spTree>
    <p:extLst>
      <p:ext uri="{BB962C8B-B14F-4D97-AF65-F5344CB8AC3E}">
        <p14:creationId xmlns:p14="http://schemas.microsoft.com/office/powerpoint/2010/main" val="2362287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t>Write a short paragraph for Molly’s letter that explains why the blue whale is such an impressive creature. Try to include some of the technical words from the Word Wall and use a formal writing style.</a:t>
            </a:r>
          </a:p>
        </p:txBody>
      </p:sp>
      <p:pic>
        <p:nvPicPr>
          <p:cNvPr id="6" name="Picture 5"/>
          <p:cNvPicPr>
            <a:picLocks noChangeAspect="1"/>
          </p:cNvPicPr>
          <p:nvPr/>
        </p:nvPicPr>
        <p:blipFill>
          <a:blip r:embed="rId2"/>
          <a:stretch>
            <a:fillRect/>
          </a:stretch>
        </p:blipFill>
        <p:spPr>
          <a:xfrm>
            <a:off x="6359861" y="4504740"/>
            <a:ext cx="5828281" cy="2353260"/>
          </a:xfrm>
          <a:prstGeom prst="rect">
            <a:avLst/>
          </a:prstGeom>
        </p:spPr>
      </p:pic>
      <p:pic>
        <p:nvPicPr>
          <p:cNvPr id="7" name="Picture 6"/>
          <p:cNvPicPr>
            <a:picLocks noChangeAspect="1"/>
          </p:cNvPicPr>
          <p:nvPr/>
        </p:nvPicPr>
        <p:blipFill>
          <a:blip r:embed="rId3"/>
          <a:stretch>
            <a:fillRect/>
          </a:stretch>
        </p:blipFill>
        <p:spPr>
          <a:xfrm>
            <a:off x="677334" y="2732690"/>
            <a:ext cx="2223995" cy="2223995"/>
          </a:xfrm>
          <a:prstGeom prst="rect">
            <a:avLst/>
          </a:prstGeom>
        </p:spPr>
      </p:pic>
    </p:spTree>
    <p:extLst>
      <p:ext uri="{BB962C8B-B14F-4D97-AF65-F5344CB8AC3E}">
        <p14:creationId xmlns:p14="http://schemas.microsoft.com/office/powerpoint/2010/main" val="3067480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3777" y="948690"/>
            <a:ext cx="6096000" cy="5909310"/>
          </a:xfrm>
          <a:prstGeom prst="rect">
            <a:avLst/>
          </a:prstGeom>
        </p:spPr>
        <p:txBody>
          <a:bodyPr>
            <a:spAutoFit/>
          </a:bodyPr>
          <a:lstStyle/>
          <a:p>
            <a:r>
              <a:rPr lang="en-GB" dirty="0"/>
              <a:t>If you’re ‘</a:t>
            </a:r>
            <a:r>
              <a:rPr lang="en-GB" dirty="0" err="1"/>
              <a:t>whaley</a:t>
            </a:r>
            <a:r>
              <a:rPr lang="en-GB" dirty="0"/>
              <a:t>’ mad about whales, you’ll love the blue whale. It’s such an awesome critter. You’ll be impressed by its size, as it really is a whopper! I bet you didn’t know that they’re the biggest animal that has ever lived on Earth? Except for the Arctic, they can be found in loads of oceans and seas around our awesome planet. Guess why it’s called the blue whale? It’s coz its body appears blue underwater, though when it pops up for air, it’s more of a spotty blue-grey colour. </a:t>
            </a:r>
          </a:p>
          <a:p>
            <a:endParaRPr lang="en-GB" dirty="0"/>
          </a:p>
          <a:p>
            <a:r>
              <a:rPr lang="en-GB" dirty="0"/>
              <a:t>You </a:t>
            </a:r>
            <a:r>
              <a:rPr lang="en-GB" dirty="0" err="1"/>
              <a:t>gotta</a:t>
            </a:r>
            <a:r>
              <a:rPr lang="en-GB" dirty="0"/>
              <a:t> feel sorry for these guys though, as they have had a tough time in the wild.   In the 19th Century they were nearly wiped out completing due to whaling, when they were killed for their blubber and other body bits ‘n’ bobs. Though whaling isn’t so much of a problem for them these days, life still </a:t>
            </a:r>
            <a:r>
              <a:rPr lang="en-GB" dirty="0" err="1"/>
              <a:t>ain’t</a:t>
            </a:r>
            <a:r>
              <a:rPr lang="en-GB" dirty="0"/>
              <a:t> easy for these poor guys. They sometimes get stuck in fishing nets and hit by ships. Did I mention the fact that they are also affected by global warming and plastic pollution? It’s not rocket science – more needs to be done to help these awesome ocean giants. </a:t>
            </a:r>
          </a:p>
        </p:txBody>
      </p:sp>
      <p:graphicFrame>
        <p:nvGraphicFramePr>
          <p:cNvPr id="8" name="Table 7"/>
          <p:cNvGraphicFramePr>
            <a:graphicFrameLocks noGrp="1"/>
          </p:cNvGraphicFramePr>
          <p:nvPr>
            <p:extLst/>
          </p:nvPr>
        </p:nvGraphicFramePr>
        <p:xfrm>
          <a:off x="8883577" y="3713965"/>
          <a:ext cx="3139090" cy="2768600"/>
        </p:xfrm>
        <a:graphic>
          <a:graphicData uri="http://schemas.openxmlformats.org/drawingml/2006/table">
            <a:tbl>
              <a:tblPr firstRow="1" bandRow="1">
                <a:tableStyleId>{5C22544A-7EE6-4342-B048-85BDC9FD1C3A}</a:tableStyleId>
              </a:tblPr>
              <a:tblGrid>
                <a:gridCol w="3139090">
                  <a:extLst>
                    <a:ext uri="{9D8B030D-6E8A-4147-A177-3AD203B41FA5}">
                      <a16:colId xmlns:a16="http://schemas.microsoft.com/office/drawing/2014/main" val="627999650"/>
                    </a:ext>
                  </a:extLst>
                </a:gridCol>
              </a:tblGrid>
              <a:tr h="370840">
                <a:tc>
                  <a:txBody>
                    <a:bodyPr/>
                    <a:lstStyle/>
                    <a:p>
                      <a:pPr algn="ctr"/>
                      <a:r>
                        <a:rPr lang="en-GB" dirty="0" smtClean="0">
                          <a:solidFill>
                            <a:schemeClr val="tx1">
                              <a:lumMod val="50000"/>
                              <a:lumOff val="50000"/>
                            </a:schemeClr>
                          </a:solidFill>
                        </a:rPr>
                        <a:t>Make sure you do</a:t>
                      </a:r>
                      <a:r>
                        <a:rPr lang="en-GB" baseline="0" dirty="0" smtClean="0">
                          <a:solidFill>
                            <a:schemeClr val="tx1">
                              <a:lumMod val="50000"/>
                              <a:lumOff val="50000"/>
                            </a:schemeClr>
                          </a:solidFill>
                        </a:rPr>
                        <a:t> not have any of the following</a:t>
                      </a:r>
                    </a:p>
                    <a:p>
                      <a:pPr algn="ctr"/>
                      <a:endParaRPr lang="en-GB" dirty="0">
                        <a:solidFill>
                          <a:schemeClr val="tx1">
                            <a:lumMod val="50000"/>
                            <a:lumOff val="50000"/>
                          </a:schemeClr>
                        </a:solidFill>
                      </a:endParaRPr>
                    </a:p>
                  </a:txBody>
                  <a:tcPr>
                    <a:solidFill>
                      <a:srgbClr val="FFCCFF"/>
                    </a:solidFill>
                  </a:tcPr>
                </a:tc>
                <a:extLst>
                  <a:ext uri="{0D108BD9-81ED-4DB2-BD59-A6C34878D82A}">
                    <a16:rowId xmlns:a16="http://schemas.microsoft.com/office/drawing/2014/main" val="3705038039"/>
                  </a:ext>
                </a:extLst>
              </a:tr>
              <a:tr h="370840">
                <a:tc>
                  <a:txBody>
                    <a:bodyPr/>
                    <a:lstStyle/>
                    <a:p>
                      <a:r>
                        <a:rPr lang="en-GB" dirty="0" smtClean="0"/>
                        <a:t>Abbreviations</a:t>
                      </a:r>
                      <a:endParaRPr lang="en-GB" dirty="0"/>
                    </a:p>
                  </a:txBody>
                  <a:tcPr>
                    <a:solidFill>
                      <a:srgbClr val="FFCCFF"/>
                    </a:solidFill>
                  </a:tcPr>
                </a:tc>
                <a:extLst>
                  <a:ext uri="{0D108BD9-81ED-4DB2-BD59-A6C34878D82A}">
                    <a16:rowId xmlns:a16="http://schemas.microsoft.com/office/drawing/2014/main" val="2024566950"/>
                  </a:ext>
                </a:extLst>
              </a:tr>
              <a:tr h="370840">
                <a:tc>
                  <a:txBody>
                    <a:bodyPr/>
                    <a:lstStyle/>
                    <a:p>
                      <a:r>
                        <a:rPr lang="en-GB" dirty="0" smtClean="0"/>
                        <a:t>Contractions</a:t>
                      </a:r>
                      <a:endParaRPr lang="en-GB" dirty="0"/>
                    </a:p>
                  </a:txBody>
                  <a:tcPr>
                    <a:solidFill>
                      <a:srgbClr val="FFCCFF"/>
                    </a:solidFill>
                  </a:tcPr>
                </a:tc>
                <a:extLst>
                  <a:ext uri="{0D108BD9-81ED-4DB2-BD59-A6C34878D82A}">
                    <a16:rowId xmlns:a16="http://schemas.microsoft.com/office/drawing/2014/main" val="3853901081"/>
                  </a:ext>
                </a:extLst>
              </a:tr>
              <a:tr h="370840">
                <a:tc>
                  <a:txBody>
                    <a:bodyPr/>
                    <a:lstStyle/>
                    <a:p>
                      <a:r>
                        <a:rPr lang="en-GB" dirty="0" smtClean="0"/>
                        <a:t>Vague language</a:t>
                      </a:r>
                      <a:endParaRPr lang="en-GB" dirty="0"/>
                    </a:p>
                  </a:txBody>
                  <a:tcPr>
                    <a:solidFill>
                      <a:srgbClr val="FFCCFF"/>
                    </a:solidFill>
                  </a:tcPr>
                </a:tc>
                <a:extLst>
                  <a:ext uri="{0D108BD9-81ED-4DB2-BD59-A6C34878D82A}">
                    <a16:rowId xmlns:a16="http://schemas.microsoft.com/office/drawing/2014/main" val="2663740135"/>
                  </a:ext>
                </a:extLst>
              </a:tr>
              <a:tr h="370840">
                <a:tc>
                  <a:txBody>
                    <a:bodyPr/>
                    <a:lstStyle/>
                    <a:p>
                      <a:r>
                        <a:rPr lang="en-GB" dirty="0" smtClean="0"/>
                        <a:t>Slang and idioms</a:t>
                      </a:r>
                      <a:endParaRPr lang="en-GB" dirty="0"/>
                    </a:p>
                  </a:txBody>
                  <a:tcPr>
                    <a:solidFill>
                      <a:srgbClr val="FFCCFF"/>
                    </a:solidFill>
                  </a:tcPr>
                </a:tc>
                <a:extLst>
                  <a:ext uri="{0D108BD9-81ED-4DB2-BD59-A6C34878D82A}">
                    <a16:rowId xmlns:a16="http://schemas.microsoft.com/office/drawing/2014/main" val="3852143278"/>
                  </a:ext>
                </a:extLst>
              </a:tr>
              <a:tr h="370840">
                <a:tc>
                  <a:txBody>
                    <a:bodyPr/>
                    <a:lstStyle/>
                    <a:p>
                      <a:r>
                        <a:rPr lang="en-GB" dirty="0" smtClean="0"/>
                        <a:t>Direct address to the reader</a:t>
                      </a:r>
                      <a:endParaRPr lang="en-GB" dirty="0"/>
                    </a:p>
                  </a:txBody>
                  <a:tcPr>
                    <a:solidFill>
                      <a:srgbClr val="FFCCFF"/>
                    </a:solidFill>
                  </a:tcPr>
                </a:tc>
                <a:extLst>
                  <a:ext uri="{0D108BD9-81ED-4DB2-BD59-A6C34878D82A}">
                    <a16:rowId xmlns:a16="http://schemas.microsoft.com/office/drawing/2014/main" val="3350645929"/>
                  </a:ext>
                </a:extLst>
              </a:tr>
            </a:tbl>
          </a:graphicData>
        </a:graphic>
      </p:graphicFrame>
      <p:sp>
        <p:nvSpPr>
          <p:cNvPr id="9" name="TextBox 8"/>
          <p:cNvSpPr txBox="1"/>
          <p:nvPr/>
        </p:nvSpPr>
        <p:spPr>
          <a:xfrm>
            <a:off x="1501422" y="440267"/>
            <a:ext cx="8837676" cy="523220"/>
          </a:xfrm>
          <a:prstGeom prst="rect">
            <a:avLst/>
          </a:prstGeom>
          <a:noFill/>
        </p:spPr>
        <p:txBody>
          <a:bodyPr wrap="none" rtlCol="0">
            <a:spAutoFit/>
          </a:bodyPr>
          <a:lstStyle/>
          <a:p>
            <a:r>
              <a:rPr lang="en-GB" sz="2800" b="1" u="sng" dirty="0" smtClean="0"/>
              <a:t>Convert the following paragraph to formal language</a:t>
            </a:r>
            <a:endParaRPr lang="en-GB" sz="2800" b="1" u="sng" dirty="0"/>
          </a:p>
        </p:txBody>
      </p:sp>
    </p:spTree>
    <p:extLst>
      <p:ext uri="{BB962C8B-B14F-4D97-AF65-F5344CB8AC3E}">
        <p14:creationId xmlns:p14="http://schemas.microsoft.com/office/powerpoint/2010/main" val="431746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Plenary</a:t>
            </a:r>
            <a:endParaRPr lang="en-GB" dirty="0"/>
          </a:p>
        </p:txBody>
      </p:sp>
      <p:sp>
        <p:nvSpPr>
          <p:cNvPr id="3" name="Content Placeholder 2"/>
          <p:cNvSpPr>
            <a:spLocks noGrp="1"/>
          </p:cNvSpPr>
          <p:nvPr>
            <p:ph idx="1"/>
          </p:nvPr>
        </p:nvSpPr>
        <p:spPr/>
        <p:txBody>
          <a:bodyPr/>
          <a:lstStyle/>
          <a:p>
            <a:r>
              <a:rPr lang="en-GB" dirty="0" smtClean="0"/>
              <a:t>Share examples</a:t>
            </a:r>
            <a:endParaRPr lang="en-GB" dirty="0"/>
          </a:p>
        </p:txBody>
      </p:sp>
    </p:spTree>
    <p:extLst>
      <p:ext uri="{BB962C8B-B14F-4D97-AF65-F5344CB8AC3E}">
        <p14:creationId xmlns:p14="http://schemas.microsoft.com/office/powerpoint/2010/main" val="352727543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932</Words>
  <Application>Microsoft Office PowerPoint</Application>
  <PresentationFormat>Widescreen</PresentationFormat>
  <Paragraphs>125</Paragraphs>
  <Slides>17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Arial</vt:lpstr>
      <vt:lpstr>Calibri</vt:lpstr>
      <vt:lpstr>Century Gothic</vt:lpstr>
      <vt:lpstr>Century Gothic Bold</vt:lpstr>
      <vt:lpstr>Comic Sans MS</vt:lpstr>
      <vt:lpstr>Gill Sans MT</vt:lpstr>
      <vt:lpstr>H5PDroidSans</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Monday 31st January</vt:lpstr>
      <vt:lpstr>Blue Whale  </vt:lpstr>
      <vt:lpstr>When you interact with your family and friends, you will most likely be using an informal speaking (or writing) style. However, there will be times in your life when you will need to adopt a more formal style in the way that you communicate your thoughts and ideas. With your talk partner, discuss when you might need to use a formal writing style and informal writing style.</vt:lpstr>
      <vt:lpstr>PowerPoint Presentation</vt:lpstr>
      <vt:lpstr>PowerPoint Presentation</vt:lpstr>
      <vt:lpstr>PowerPoint Presentation</vt:lpstr>
      <vt:lpstr>Write a short paragraph for Molly’s letter that explains why the blue whale is such an impressive creature. Try to include some of the technical words from the Word Wall and use a formal writing style.</vt:lpstr>
      <vt:lpstr>PowerPoint Presentation</vt:lpstr>
      <vt:lpstr>Plenary</vt:lpstr>
    </vt:vector>
  </TitlesOfParts>
  <Company>Dunham-On-Trent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Bradford</dc:creator>
  <cp:lastModifiedBy>Gemma Bradford</cp:lastModifiedBy>
  <cp:revision>1</cp:revision>
  <dcterms:created xsi:type="dcterms:W3CDTF">2022-01-30T15:58:09Z</dcterms:created>
  <dcterms:modified xsi:type="dcterms:W3CDTF">2022-01-30T15:58:29Z</dcterms:modified>
</cp:coreProperties>
</file>