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7"/>
  </p:notesMasterIdLst>
  <p:sldIdLst>
    <p:sldId id="256" r:id="rId2"/>
    <p:sldId id="264" r:id="rId3"/>
    <p:sldId id="265" r:id="rId4"/>
    <p:sldId id="257" r:id="rId5"/>
    <p:sldId id="266" r:id="rId6"/>
    <p:sldId id="267" r:id="rId7"/>
    <p:sldId id="268" r:id="rId8"/>
    <p:sldId id="269" r:id="rId9"/>
    <p:sldId id="270" r:id="rId10"/>
    <p:sldId id="271" r:id="rId11"/>
    <p:sldId id="272" r:id="rId12"/>
    <p:sldId id="273" r:id="rId13"/>
    <p:sldId id="274" r:id="rId14"/>
    <p:sldId id="275" r:id="rId15"/>
    <p:sldId id="276" r:id="rId16"/>
    <p:sldId id="277" r:id="rId17"/>
    <p:sldId id="278" r:id="rId18"/>
    <p:sldId id="279" r:id="rId19"/>
    <p:sldId id="280" r:id="rId20"/>
    <p:sldId id="281" r:id="rId21"/>
    <p:sldId id="282" r:id="rId22"/>
    <p:sldId id="283" r:id="rId23"/>
    <p:sldId id="284" r:id="rId24"/>
    <p:sldId id="258" r:id="rId25"/>
    <p:sldId id="259" r:id="rId26"/>
    <p:sldId id="285" r:id="rId27"/>
    <p:sldId id="286" r:id="rId28"/>
    <p:sldId id="287" r:id="rId29"/>
    <p:sldId id="288" r:id="rId30"/>
    <p:sldId id="289" r:id="rId31"/>
    <p:sldId id="290" r:id="rId32"/>
    <p:sldId id="291" r:id="rId33"/>
    <p:sldId id="292" r:id="rId34"/>
    <p:sldId id="260" r:id="rId35"/>
    <p:sldId id="293" r:id="rId36"/>
    <p:sldId id="294" r:id="rId37"/>
    <p:sldId id="295" r:id="rId38"/>
    <p:sldId id="261" r:id="rId39"/>
    <p:sldId id="296" r:id="rId40"/>
    <p:sldId id="297" r:id="rId41"/>
    <p:sldId id="301" r:id="rId42"/>
    <p:sldId id="303" r:id="rId43"/>
    <p:sldId id="302" r:id="rId44"/>
    <p:sldId id="304" r:id="rId45"/>
    <p:sldId id="305" r:id="rId46"/>
    <p:sldId id="306" r:id="rId47"/>
    <p:sldId id="307" r:id="rId48"/>
    <p:sldId id="308" r:id="rId49"/>
    <p:sldId id="309" r:id="rId50"/>
    <p:sldId id="310" r:id="rId51"/>
    <p:sldId id="311" r:id="rId52"/>
    <p:sldId id="312" r:id="rId53"/>
    <p:sldId id="262" r:id="rId54"/>
    <p:sldId id="313" r:id="rId55"/>
    <p:sldId id="314"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3" d="100"/>
          <a:sy n="63" d="100"/>
        </p:scale>
        <p:origin x="102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7FA6185-E922-4E3A-884A-8D26DAA79435}" type="datetimeFigureOut">
              <a:rPr lang="en-GB" smtClean="0"/>
              <a:t>19/01/2021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352A2DF-E4EB-4965-95CF-8EEC53519FC6}" type="slidenum">
              <a:rPr lang="en-GB" smtClean="0"/>
              <a:t>‹#›</a:t>
            </a:fld>
            <a:endParaRPr lang="en-GB"/>
          </a:p>
        </p:txBody>
      </p:sp>
    </p:spTree>
    <p:extLst>
      <p:ext uri="{BB962C8B-B14F-4D97-AF65-F5344CB8AC3E}">
        <p14:creationId xmlns:p14="http://schemas.microsoft.com/office/powerpoint/2010/main" val="28816724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0"/>
        <p:cNvGrpSpPr/>
        <p:nvPr/>
      </p:nvGrpSpPr>
      <p:grpSpPr>
        <a:xfrm>
          <a:off x="0" y="0"/>
          <a:ext cx="0" cy="0"/>
          <a:chOff x="0" y="0"/>
          <a:chExt cx="0" cy="0"/>
        </a:xfrm>
      </p:grpSpPr>
      <p:sp>
        <p:nvSpPr>
          <p:cNvPr id="341" name="Google Shape;341;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 name="Google Shape;342;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657401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46E56C5-CD58-4114-9C1D-35FA2793AABD}"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02C057-2590-424B-9565-5BD81F011C5E}" type="slidenum">
              <a:rPr lang="en-GB" smtClean="0"/>
              <a:t>‹#›</a:t>
            </a:fld>
            <a:endParaRPr lang="en-GB"/>
          </a:p>
        </p:txBody>
      </p:sp>
    </p:spTree>
    <p:extLst>
      <p:ext uri="{BB962C8B-B14F-4D97-AF65-F5344CB8AC3E}">
        <p14:creationId xmlns:p14="http://schemas.microsoft.com/office/powerpoint/2010/main" val="34272396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46E56C5-CD58-4114-9C1D-35FA2793AABD}"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02C057-2590-424B-9565-5BD81F011C5E}" type="slidenum">
              <a:rPr lang="en-GB" smtClean="0"/>
              <a:t>‹#›</a:t>
            </a:fld>
            <a:endParaRPr lang="en-GB"/>
          </a:p>
        </p:txBody>
      </p:sp>
    </p:spTree>
    <p:extLst>
      <p:ext uri="{BB962C8B-B14F-4D97-AF65-F5344CB8AC3E}">
        <p14:creationId xmlns:p14="http://schemas.microsoft.com/office/powerpoint/2010/main" val="7012813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46E56C5-CD58-4114-9C1D-35FA2793AABD}"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02C057-2590-424B-9565-5BD81F011C5E}" type="slidenum">
              <a:rPr lang="en-GB" smtClean="0"/>
              <a:t>‹#›</a:t>
            </a:fld>
            <a:endParaRPr lang="en-GB"/>
          </a:p>
        </p:txBody>
      </p:sp>
    </p:spTree>
    <p:extLst>
      <p:ext uri="{BB962C8B-B14F-4D97-AF65-F5344CB8AC3E}">
        <p14:creationId xmlns:p14="http://schemas.microsoft.com/office/powerpoint/2010/main" val="8008064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46E56C5-CD58-4114-9C1D-35FA2793AABD}"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602C057-2590-424B-9565-5BD81F011C5E}" type="slidenum">
              <a:rPr lang="en-GB" smtClean="0"/>
              <a:t>‹#›</a:t>
            </a:fld>
            <a:endParaRPr lang="en-GB"/>
          </a:p>
        </p:txBody>
      </p:sp>
    </p:spTree>
    <p:extLst>
      <p:ext uri="{BB962C8B-B14F-4D97-AF65-F5344CB8AC3E}">
        <p14:creationId xmlns:p14="http://schemas.microsoft.com/office/powerpoint/2010/main" val="22746549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46E56C5-CD58-4114-9C1D-35FA2793AABD}" type="datetimeFigureOut">
              <a:rPr lang="en-GB" smtClean="0"/>
              <a:t>19/01/2021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602C057-2590-424B-9565-5BD81F011C5E}" type="slidenum">
              <a:rPr lang="en-GB" smtClean="0"/>
              <a:t>‹#›</a:t>
            </a:fld>
            <a:endParaRPr lang="en-GB"/>
          </a:p>
        </p:txBody>
      </p:sp>
    </p:spTree>
    <p:extLst>
      <p:ext uri="{BB962C8B-B14F-4D97-AF65-F5344CB8AC3E}">
        <p14:creationId xmlns:p14="http://schemas.microsoft.com/office/powerpoint/2010/main" val="26322117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46E56C5-CD58-4114-9C1D-35FA2793AABD}" type="datetimeFigureOut">
              <a:rPr lang="en-GB" smtClean="0"/>
              <a:t>19/01/2021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602C057-2590-424B-9565-5BD81F011C5E}" type="slidenum">
              <a:rPr lang="en-GB" smtClean="0"/>
              <a:t>‹#›</a:t>
            </a:fld>
            <a:endParaRPr lang="en-GB"/>
          </a:p>
        </p:txBody>
      </p:sp>
    </p:spTree>
    <p:extLst>
      <p:ext uri="{BB962C8B-B14F-4D97-AF65-F5344CB8AC3E}">
        <p14:creationId xmlns:p14="http://schemas.microsoft.com/office/powerpoint/2010/main" val="20169182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46E56C5-CD58-4114-9C1D-35FA2793AABD}" type="datetimeFigureOut">
              <a:rPr lang="en-GB" smtClean="0"/>
              <a:t>19/01/2021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602C057-2590-424B-9565-5BD81F011C5E}" type="slidenum">
              <a:rPr lang="en-GB" smtClean="0"/>
              <a:t>‹#›</a:t>
            </a:fld>
            <a:endParaRPr lang="en-GB"/>
          </a:p>
        </p:txBody>
      </p:sp>
    </p:spTree>
    <p:extLst>
      <p:ext uri="{BB962C8B-B14F-4D97-AF65-F5344CB8AC3E}">
        <p14:creationId xmlns:p14="http://schemas.microsoft.com/office/powerpoint/2010/main" val="6824176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6E56C5-CD58-4114-9C1D-35FA2793AABD}"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602C057-2590-424B-9565-5BD81F011C5E}" type="slidenum">
              <a:rPr lang="en-GB" smtClean="0"/>
              <a:t>‹#›</a:t>
            </a:fld>
            <a:endParaRPr lang="en-GB"/>
          </a:p>
        </p:txBody>
      </p:sp>
    </p:spTree>
    <p:extLst>
      <p:ext uri="{BB962C8B-B14F-4D97-AF65-F5344CB8AC3E}">
        <p14:creationId xmlns:p14="http://schemas.microsoft.com/office/powerpoint/2010/main" val="41835997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6E56C5-CD58-4114-9C1D-35FA2793AABD}"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602C057-2590-424B-9565-5BD81F011C5E}" type="slidenum">
              <a:rPr lang="en-GB" smtClean="0"/>
              <a:t>‹#›</a:t>
            </a:fld>
            <a:endParaRPr lang="en-GB"/>
          </a:p>
        </p:txBody>
      </p:sp>
    </p:spTree>
    <p:extLst>
      <p:ext uri="{BB962C8B-B14F-4D97-AF65-F5344CB8AC3E}">
        <p14:creationId xmlns:p14="http://schemas.microsoft.com/office/powerpoint/2010/main" val="35581588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46E56C5-CD58-4114-9C1D-35FA2793AABD}"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02C057-2590-424B-9565-5BD81F011C5E}" type="slidenum">
              <a:rPr lang="en-GB" smtClean="0"/>
              <a:t>‹#›</a:t>
            </a:fld>
            <a:endParaRPr lang="en-GB"/>
          </a:p>
        </p:txBody>
      </p:sp>
    </p:spTree>
    <p:extLst>
      <p:ext uri="{BB962C8B-B14F-4D97-AF65-F5344CB8AC3E}">
        <p14:creationId xmlns:p14="http://schemas.microsoft.com/office/powerpoint/2010/main" val="9920156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46E56C5-CD58-4114-9C1D-35FA2793AABD}"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02C057-2590-424B-9565-5BD81F011C5E}" type="slidenum">
              <a:rPr lang="en-GB" smtClean="0"/>
              <a:t>‹#›</a:t>
            </a:fld>
            <a:endParaRPr lang="en-GB"/>
          </a:p>
        </p:txBody>
      </p:sp>
    </p:spTree>
    <p:extLst>
      <p:ext uri="{BB962C8B-B14F-4D97-AF65-F5344CB8AC3E}">
        <p14:creationId xmlns:p14="http://schemas.microsoft.com/office/powerpoint/2010/main" val="14254111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706743201"/>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363690" y="6196126"/>
            <a:ext cx="768660" cy="580719"/>
          </a:xfrm>
          <a:prstGeom prst="rect">
            <a:avLst/>
          </a:prstGeom>
        </p:spPr>
      </p:pic>
    </p:spTree>
    <p:extLst>
      <p:ext uri="{BB962C8B-B14F-4D97-AF65-F5344CB8AC3E}">
        <p14:creationId xmlns:p14="http://schemas.microsoft.com/office/powerpoint/2010/main" val="38547304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0538421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52224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161026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363690" y="6196126"/>
            <a:ext cx="768660" cy="580719"/>
          </a:xfrm>
          <a:prstGeom prst="rect">
            <a:avLst/>
          </a:prstGeom>
        </p:spPr>
      </p:pic>
    </p:spTree>
    <p:extLst>
      <p:ext uri="{BB962C8B-B14F-4D97-AF65-F5344CB8AC3E}">
        <p14:creationId xmlns:p14="http://schemas.microsoft.com/office/powerpoint/2010/main" val="379439506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5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4520719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6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0344237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46E56C5-CD58-4114-9C1D-35FA2793AABD}" type="datetimeFigureOut">
              <a:rPr lang="en-GB" smtClean="0"/>
              <a:t>19/01/2021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02C057-2590-424B-9565-5BD81F011C5E}" type="slidenum">
              <a:rPr lang="en-GB" smtClean="0"/>
              <a:t>‹#›</a:t>
            </a:fld>
            <a:endParaRPr lang="en-GB"/>
          </a:p>
        </p:txBody>
      </p:sp>
    </p:spTree>
    <p:extLst>
      <p:ext uri="{BB962C8B-B14F-4D97-AF65-F5344CB8AC3E}">
        <p14:creationId xmlns:p14="http://schemas.microsoft.com/office/powerpoint/2010/main" val="1273015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7.PNG"/><Relationship Id="rId2" Type="http://schemas.openxmlformats.org/officeDocument/2006/relationships/slide" Target="slide9.xml"/><Relationship Id="rId1" Type="http://schemas.openxmlformats.org/officeDocument/2006/relationships/slideLayout" Target="../slideLayouts/slideLayout15.xml"/><Relationship Id="rId6" Type="http://schemas.openxmlformats.org/officeDocument/2006/relationships/slide" Target="slide11.xml"/><Relationship Id="rId5" Type="http://schemas.openxmlformats.org/officeDocument/2006/relationships/image" Target="../media/image26.PNG"/><Relationship Id="rId4" Type="http://schemas.openxmlformats.org/officeDocument/2006/relationships/slide" Target="slide10.xml"/></Relationships>
</file>

<file path=ppt/slides/_rels/slide3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slide" Target="slide19.xml"/><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3" Type="http://schemas.openxmlformats.org/officeDocument/2006/relationships/slide" Target="slide15.xml"/><Relationship Id="rId2" Type="http://schemas.openxmlformats.org/officeDocument/2006/relationships/image" Target="../media/image32.png"/><Relationship Id="rId1" Type="http://schemas.openxmlformats.org/officeDocument/2006/relationships/slideLayout" Target="../slideLayouts/slideLayout17.xml"/><Relationship Id="rId4" Type="http://schemas.openxmlformats.org/officeDocument/2006/relationships/image" Target="../media/image33.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Good Morning</a:t>
            </a:r>
            <a:endParaRPr lang="en-GB" dirty="0"/>
          </a:p>
        </p:txBody>
      </p:sp>
      <p:sp>
        <p:nvSpPr>
          <p:cNvPr id="3" name="Subtitle 2"/>
          <p:cNvSpPr>
            <a:spLocks noGrp="1"/>
          </p:cNvSpPr>
          <p:nvPr>
            <p:ph type="subTitle" idx="1"/>
          </p:nvPr>
        </p:nvSpPr>
        <p:spPr/>
        <p:txBody>
          <a:bodyPr/>
          <a:lstStyle/>
          <a:p>
            <a:r>
              <a:rPr lang="en-GB" dirty="0" smtClean="0"/>
              <a:t>Thursday 28</a:t>
            </a:r>
            <a:r>
              <a:rPr lang="en-GB" baseline="30000" dirty="0" smtClean="0"/>
              <a:t>th</a:t>
            </a:r>
            <a:r>
              <a:rPr lang="en-GB" dirty="0" smtClean="0"/>
              <a:t> January</a:t>
            </a:r>
            <a:endParaRPr lang="en-GB" dirty="0"/>
          </a:p>
        </p:txBody>
      </p:sp>
    </p:spTree>
    <p:extLst>
      <p:ext uri="{BB962C8B-B14F-4D97-AF65-F5344CB8AC3E}">
        <p14:creationId xmlns:p14="http://schemas.microsoft.com/office/powerpoint/2010/main" val="11241255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43"/>
        <p:cNvGrpSpPr/>
        <p:nvPr/>
      </p:nvGrpSpPr>
      <p:grpSpPr>
        <a:xfrm>
          <a:off x="0" y="0"/>
          <a:ext cx="0" cy="0"/>
          <a:chOff x="0" y="0"/>
          <a:chExt cx="0" cy="0"/>
        </a:xfrm>
      </p:grpSpPr>
      <p:pic>
        <p:nvPicPr>
          <p:cNvPr id="344" name="Google Shape;344;p72"/>
          <p:cNvPicPr preferRelativeResize="0"/>
          <p:nvPr/>
        </p:nvPicPr>
        <p:blipFill rotWithShape="1">
          <a:blip r:embed="rId3">
            <a:alphaModFix/>
          </a:blip>
          <a:srcRect l="4296" t="11362" r="943" b="4474"/>
          <a:stretch/>
        </p:blipFill>
        <p:spPr>
          <a:xfrm>
            <a:off x="301253" y="191974"/>
            <a:ext cx="11470037" cy="6440645"/>
          </a:xfrm>
          <a:prstGeom prst="rect">
            <a:avLst/>
          </a:prstGeom>
          <a:noFill/>
          <a:ln>
            <a:noFill/>
          </a:ln>
        </p:spPr>
      </p:pic>
      <p:sp>
        <p:nvSpPr>
          <p:cNvPr id="345" name="Google Shape;345;p72"/>
          <p:cNvSpPr txBox="1"/>
          <p:nvPr/>
        </p:nvSpPr>
        <p:spPr>
          <a:xfrm>
            <a:off x="2253803" y="5950039"/>
            <a:ext cx="4652107"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800" b="1" i="0" u="none" strike="noStrike" cap="none">
                <a:solidFill>
                  <a:schemeClr val="dk1"/>
                </a:solidFill>
                <a:latin typeface="Calibri"/>
                <a:ea typeface="Calibri"/>
                <a:cs typeface="Calibri"/>
                <a:sym typeface="Calibri"/>
              </a:rPr>
              <a:t>From the book War Game by Michael Foreman</a:t>
            </a:r>
            <a:endParaRPr sz="1800" b="1"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2932661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Spellings – Look/Cover/Spell/Check</a:t>
            </a:r>
            <a:endParaRPr lang="en-GB" dirty="0"/>
          </a:p>
        </p:txBody>
      </p:sp>
      <p:sp>
        <p:nvSpPr>
          <p:cNvPr id="5" name="Content Placeholder 4"/>
          <p:cNvSpPr>
            <a:spLocks noGrp="1"/>
          </p:cNvSpPr>
          <p:nvPr>
            <p:ph sz="half" idx="1"/>
          </p:nvPr>
        </p:nvSpPr>
        <p:spPr/>
        <p:txBody>
          <a:bodyPr/>
          <a:lstStyle/>
          <a:p>
            <a:r>
              <a:rPr lang="en-GB" dirty="0" smtClean="0"/>
              <a:t>Alicia, Elliot, Lente, Jack</a:t>
            </a:r>
          </a:p>
          <a:p>
            <a:endParaRPr lang="en-GB" dirty="0" smtClean="0"/>
          </a:p>
          <a:p>
            <a:endParaRPr lang="en-GB" dirty="0"/>
          </a:p>
        </p:txBody>
      </p:sp>
      <p:sp>
        <p:nvSpPr>
          <p:cNvPr id="6" name="Content Placeholder 5"/>
          <p:cNvSpPr>
            <a:spLocks noGrp="1"/>
          </p:cNvSpPr>
          <p:nvPr>
            <p:ph sz="half" idx="2"/>
          </p:nvPr>
        </p:nvSpPr>
        <p:spPr/>
        <p:txBody>
          <a:bodyPr/>
          <a:lstStyle/>
          <a:p>
            <a:r>
              <a:rPr lang="en-GB" dirty="0" smtClean="0"/>
              <a:t>Rest</a:t>
            </a:r>
            <a:endParaRPr lang="en-GB" dirty="0"/>
          </a:p>
        </p:txBody>
      </p:sp>
      <p:graphicFrame>
        <p:nvGraphicFramePr>
          <p:cNvPr id="9" name="Table 8"/>
          <p:cNvGraphicFramePr>
            <a:graphicFrameLocks noGrp="1"/>
          </p:cNvGraphicFramePr>
          <p:nvPr>
            <p:extLst/>
          </p:nvPr>
        </p:nvGraphicFramePr>
        <p:xfrm>
          <a:off x="677334" y="2680809"/>
          <a:ext cx="3346026" cy="3913510"/>
        </p:xfrm>
        <a:graphic>
          <a:graphicData uri="http://schemas.openxmlformats.org/drawingml/2006/table">
            <a:tbl>
              <a:tblPr firstRow="1" firstCol="1" bandRow="1"/>
              <a:tblGrid>
                <a:gridCol w="3346026">
                  <a:extLst>
                    <a:ext uri="{9D8B030D-6E8A-4147-A177-3AD203B41FA5}">
                      <a16:colId xmlns:a16="http://schemas.microsoft.com/office/drawing/2014/main" val="2592350911"/>
                    </a:ext>
                  </a:extLst>
                </a:gridCol>
              </a:tblGrid>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column</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28797018"/>
                  </a:ext>
                </a:extLst>
              </a:tr>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concentration</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7083969"/>
                  </a:ext>
                </a:extLst>
              </a:tr>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conclusion</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53591765"/>
                  </a:ext>
                </a:extLst>
              </a:tr>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consequence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92887064"/>
                  </a:ext>
                </a:extLst>
              </a:tr>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continuous</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46744924"/>
                  </a:ext>
                </a:extLst>
              </a:tr>
              <a:tr h="359074">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accompany</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13463253"/>
                  </a:ext>
                </a:extLst>
              </a:tr>
              <a:tr h="359074">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according</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9924673"/>
                  </a:ext>
                </a:extLst>
              </a:tr>
              <a:tr h="359074">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achieve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55053961"/>
                  </a:ext>
                </a:extLst>
              </a:tr>
              <a:tr h="359074">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aggressive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30130707"/>
                  </a:ext>
                </a:extLst>
              </a:tr>
              <a:tr h="359074">
                <a:tc>
                  <a:txBody>
                    <a:bodyPr/>
                    <a:lstStyle/>
                    <a:p>
                      <a:pPr marL="457200">
                        <a:lnSpc>
                          <a:spcPct val="107000"/>
                        </a:lnSpc>
                        <a:spcAft>
                          <a:spcPts val="0"/>
                        </a:spcAft>
                      </a:pPr>
                      <a:r>
                        <a:rPr lang="en-GB" sz="24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amateur</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5916852"/>
                  </a:ext>
                </a:extLst>
              </a:tr>
            </a:tbl>
          </a:graphicData>
        </a:graphic>
      </p:graphicFrame>
      <p:graphicFrame>
        <p:nvGraphicFramePr>
          <p:cNvPr id="10" name="Table 9"/>
          <p:cNvGraphicFramePr>
            <a:graphicFrameLocks noGrp="1"/>
          </p:cNvGraphicFramePr>
          <p:nvPr>
            <p:extLst/>
          </p:nvPr>
        </p:nvGraphicFramePr>
        <p:xfrm>
          <a:off x="5411628" y="2680809"/>
          <a:ext cx="3862373" cy="3913510"/>
        </p:xfrm>
        <a:graphic>
          <a:graphicData uri="http://schemas.openxmlformats.org/drawingml/2006/table">
            <a:tbl>
              <a:tblPr firstRow="1" firstCol="1" bandRow="1"/>
              <a:tblGrid>
                <a:gridCol w="3862373">
                  <a:extLst>
                    <a:ext uri="{9D8B030D-6E8A-4147-A177-3AD203B41FA5}">
                      <a16:colId xmlns:a16="http://schemas.microsoft.com/office/drawing/2014/main" val="3182312388"/>
                    </a:ext>
                  </a:extLst>
                </a:gridCol>
              </a:tblGrid>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accompany</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20379712"/>
                  </a:ext>
                </a:extLst>
              </a:tr>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according</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59400234"/>
                  </a:ext>
                </a:extLst>
              </a:tr>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achieve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60102952"/>
                  </a:ext>
                </a:extLst>
              </a:tr>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aggressive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41520783"/>
                  </a:ext>
                </a:extLst>
              </a:tr>
              <a:tr h="35907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amateur</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27493590"/>
                  </a:ext>
                </a:extLst>
              </a:tr>
              <a:tr h="359074">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accident</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57014208"/>
                  </a:ext>
                </a:extLst>
              </a:tr>
              <a:tr h="359074">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accidentally</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19296176"/>
                  </a:ext>
                </a:extLst>
              </a:tr>
              <a:tr h="359074">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actual</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34962214"/>
                  </a:ext>
                </a:extLst>
              </a:tr>
              <a:tr h="359074">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actually</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32180279"/>
                  </a:ext>
                </a:extLst>
              </a:tr>
              <a:tr h="359074">
                <a:tc>
                  <a:txBody>
                    <a:bodyPr/>
                    <a:lstStyle/>
                    <a:p>
                      <a:pPr marL="457200">
                        <a:lnSpc>
                          <a:spcPct val="107000"/>
                        </a:lnSpc>
                        <a:spcAft>
                          <a:spcPts val="0"/>
                        </a:spcAft>
                      </a:pPr>
                      <a:r>
                        <a:rPr lang="en-GB" sz="24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address</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07035885"/>
                  </a:ext>
                </a:extLst>
              </a:tr>
            </a:tbl>
          </a:graphicData>
        </a:graphic>
      </p:graphicFrame>
    </p:spTree>
    <p:extLst>
      <p:ext uri="{BB962C8B-B14F-4D97-AF65-F5344CB8AC3E}">
        <p14:creationId xmlns:p14="http://schemas.microsoft.com/office/powerpoint/2010/main" val="13838440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Maths</a:t>
            </a:r>
            <a:endParaRPr lang="en-GB" dirty="0"/>
          </a:p>
        </p:txBody>
      </p:sp>
      <p:sp>
        <p:nvSpPr>
          <p:cNvPr id="5" name="Subtitle 4"/>
          <p:cNvSpPr>
            <a:spLocks noGrp="1"/>
          </p:cNvSpPr>
          <p:nvPr>
            <p:ph type="subTitle" idx="1"/>
          </p:nvPr>
        </p:nvSpPr>
        <p:spPr/>
        <p:txBody>
          <a:bodyPr/>
          <a:lstStyle/>
          <a:p>
            <a:r>
              <a:rPr lang="en-GB" dirty="0" smtClean="0"/>
              <a:t>Read through the slides and do the activities</a:t>
            </a:r>
            <a:endParaRPr lang="en-GB" dirty="0"/>
          </a:p>
        </p:txBody>
      </p:sp>
    </p:spTree>
    <p:extLst>
      <p:ext uri="{BB962C8B-B14F-4D97-AF65-F5344CB8AC3E}">
        <p14:creationId xmlns:p14="http://schemas.microsoft.com/office/powerpoint/2010/main" val="8963873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RECALL</a:t>
            </a:r>
            <a:endParaRPr lang="en-GB" dirty="0"/>
          </a:p>
        </p:txBody>
      </p:sp>
      <p:sp>
        <p:nvSpPr>
          <p:cNvPr id="3" name="Content Placeholder 2"/>
          <p:cNvSpPr>
            <a:spLocks noGrp="1"/>
          </p:cNvSpPr>
          <p:nvPr>
            <p:ph idx="1"/>
          </p:nvPr>
        </p:nvSpPr>
        <p:spPr/>
        <p:txBody>
          <a:bodyPr>
            <a:normAutofit fontScale="92500" lnSpcReduction="20000"/>
          </a:bodyPr>
          <a:lstStyle/>
          <a:p>
            <a:r>
              <a:rPr lang="en-GB" sz="3200" dirty="0" smtClean="0"/>
              <a:t>TP:  How would I write this calculation as column </a:t>
            </a:r>
            <a:r>
              <a:rPr lang="en-GB" sz="3200" dirty="0" smtClean="0"/>
              <a:t>multiplication?</a:t>
            </a:r>
            <a:endParaRPr lang="en-GB" sz="3200" dirty="0" smtClean="0"/>
          </a:p>
          <a:p>
            <a:endParaRPr lang="en-GB" sz="3200" dirty="0"/>
          </a:p>
          <a:p>
            <a:r>
              <a:rPr lang="en-GB" sz="3200" dirty="0" smtClean="0"/>
              <a:t>233 x 3 =</a:t>
            </a:r>
          </a:p>
          <a:p>
            <a:endParaRPr lang="en-GB" sz="3200" dirty="0"/>
          </a:p>
          <a:p>
            <a:r>
              <a:rPr lang="en-GB" sz="3200" dirty="0" smtClean="0"/>
              <a:t>TP:  How would I solve it?</a:t>
            </a:r>
          </a:p>
          <a:p>
            <a:endParaRPr lang="en-GB" sz="3200" dirty="0"/>
          </a:p>
          <a:p>
            <a:r>
              <a:rPr lang="en-GB" sz="3200" dirty="0" smtClean="0"/>
              <a:t>TP:  How would I solve 234 x 3 =</a:t>
            </a:r>
          </a:p>
          <a:p>
            <a:endParaRPr lang="en-GB" sz="3200" dirty="0"/>
          </a:p>
          <a:p>
            <a:r>
              <a:rPr lang="en-GB" sz="3200" dirty="0" smtClean="0"/>
              <a:t>TP:  How would I solve 244 x 3 =</a:t>
            </a:r>
            <a:endParaRPr lang="en-GB" sz="3200" dirty="0"/>
          </a:p>
        </p:txBody>
      </p:sp>
    </p:spTree>
    <p:extLst>
      <p:ext uri="{BB962C8B-B14F-4D97-AF65-F5344CB8AC3E}">
        <p14:creationId xmlns:p14="http://schemas.microsoft.com/office/powerpoint/2010/main" val="9091085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 be able to multiply 4-digits by 1-digit</a:t>
            </a:r>
            <a:endParaRPr lang="en-GB" dirty="0"/>
          </a:p>
        </p:txBody>
      </p:sp>
      <p:graphicFrame>
        <p:nvGraphicFramePr>
          <p:cNvPr id="4" name="Content Placeholder 3"/>
          <p:cNvGraphicFramePr>
            <a:graphicFrameLocks noGrp="1"/>
          </p:cNvGraphicFramePr>
          <p:nvPr>
            <p:ph idx="1"/>
            <p:extLst/>
          </p:nvPr>
        </p:nvGraphicFramePr>
        <p:xfrm>
          <a:off x="1402080" y="1828800"/>
          <a:ext cx="9204959" cy="3931922"/>
        </p:xfrm>
        <a:graphic>
          <a:graphicData uri="http://schemas.openxmlformats.org/drawingml/2006/table">
            <a:tbl>
              <a:tblPr firstRow="1" firstCol="1" bandRow="1"/>
              <a:tblGrid>
                <a:gridCol w="7262293">
                  <a:extLst>
                    <a:ext uri="{9D8B030D-6E8A-4147-A177-3AD203B41FA5}">
                      <a16:colId xmlns:a16="http://schemas.microsoft.com/office/drawing/2014/main" val="3520340874"/>
                    </a:ext>
                  </a:extLst>
                </a:gridCol>
                <a:gridCol w="1942666">
                  <a:extLst>
                    <a:ext uri="{9D8B030D-6E8A-4147-A177-3AD203B41FA5}">
                      <a16:colId xmlns:a16="http://schemas.microsoft.com/office/drawing/2014/main" val="462247647"/>
                    </a:ext>
                  </a:extLst>
                </a:gridCol>
              </a:tblGrid>
              <a:tr h="982981">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60655038"/>
                  </a:ext>
                </a:extLst>
              </a:tr>
              <a:tr h="982981">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even: I can solve problem solving and reasoning questions involving multiplying 4-digit numbers by a 1-digit number</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04269373"/>
                  </a:ext>
                </a:extLst>
              </a:tr>
              <a:tr h="65532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I can multiply a 4-digit number by a 1-digit number with more than one exchange</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9306359"/>
                  </a:ext>
                </a:extLst>
              </a:tr>
              <a:tr h="65532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Most of us will: I can multiply a 4-digit number by a 1-digit number with one exchange</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59182982"/>
                  </a:ext>
                </a:extLst>
              </a:tr>
              <a:tr h="65532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All of us will: I can multiply a 4-digit number by a 1-digit number with no exchanges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98077873"/>
                  </a:ext>
                </a:extLst>
              </a:tr>
            </a:tbl>
          </a:graphicData>
        </a:graphic>
      </p:graphicFrame>
    </p:spTree>
    <p:extLst>
      <p:ext uri="{BB962C8B-B14F-4D97-AF65-F5344CB8AC3E}">
        <p14:creationId xmlns:p14="http://schemas.microsoft.com/office/powerpoint/2010/main" val="38191732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 be able to multiply 4-digits by 1-digit</a:t>
            </a:r>
            <a:endParaRPr lang="en-GB" dirty="0"/>
          </a:p>
        </p:txBody>
      </p:sp>
      <p:sp>
        <p:nvSpPr>
          <p:cNvPr id="3" name="Content Placeholder 2"/>
          <p:cNvSpPr>
            <a:spLocks noGrp="1"/>
          </p:cNvSpPr>
          <p:nvPr>
            <p:ph idx="1"/>
          </p:nvPr>
        </p:nvSpPr>
        <p:spPr/>
        <p:txBody>
          <a:bodyPr>
            <a:normAutofit lnSpcReduction="10000"/>
          </a:bodyPr>
          <a:lstStyle/>
          <a:p>
            <a:r>
              <a:rPr lang="en-GB" sz="3200" dirty="0" smtClean="0"/>
              <a:t>TP:  Solve as column multiplication:</a:t>
            </a:r>
          </a:p>
          <a:p>
            <a:r>
              <a:rPr lang="en-GB" sz="3200" dirty="0" smtClean="0"/>
              <a:t>1231 x 3 =</a:t>
            </a:r>
          </a:p>
          <a:p>
            <a:endParaRPr lang="en-GB" sz="3200" dirty="0"/>
          </a:p>
          <a:p>
            <a:r>
              <a:rPr lang="en-GB" sz="3200" dirty="0" smtClean="0"/>
              <a:t>TP:  Why is it important that we set the calculation out in columns?</a:t>
            </a:r>
          </a:p>
          <a:p>
            <a:endParaRPr lang="en-GB" sz="3200" dirty="0"/>
          </a:p>
          <a:p>
            <a:r>
              <a:rPr lang="en-GB" sz="3200" dirty="0" smtClean="0"/>
              <a:t>TP:  Using the place value grid, the 1000 counters, 100 counters, 10 counters and ones counters, what would our answer look like?</a:t>
            </a:r>
            <a:endParaRPr lang="en-GB" sz="3200" dirty="0"/>
          </a:p>
        </p:txBody>
      </p:sp>
    </p:spTree>
    <p:extLst>
      <p:ext uri="{BB962C8B-B14F-4D97-AF65-F5344CB8AC3E}">
        <p14:creationId xmlns:p14="http://schemas.microsoft.com/office/powerpoint/2010/main" val="400286133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28094" y="532799"/>
            <a:ext cx="700156" cy="700156"/>
          </a:xfrm>
          <a:prstGeom prst="rect">
            <a:avLst/>
          </a:prstGeom>
        </p:spPr>
      </p:pic>
      <p:sp>
        <p:nvSpPr>
          <p:cNvPr id="96" name="Rectangle 95"/>
          <p:cNvSpPr/>
          <p:nvPr/>
        </p:nvSpPr>
        <p:spPr>
          <a:xfrm>
            <a:off x="1969574" y="702863"/>
            <a:ext cx="2923702"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Multiply 4 Digits by 1 Digit</a:t>
            </a:r>
            <a:endParaRPr lang="en-GB" sz="1600" b="1" dirty="0">
              <a:solidFill>
                <a:schemeClr val="bg1"/>
              </a:solidFill>
            </a:endParaRPr>
          </a:p>
        </p:txBody>
      </p:sp>
      <p:sp>
        <p:nvSpPr>
          <p:cNvPr id="2" name="TextBox 1"/>
          <p:cNvSpPr txBox="1"/>
          <p:nvPr/>
        </p:nvSpPr>
        <p:spPr>
          <a:xfrm>
            <a:off x="7724742" y="1626626"/>
            <a:ext cx="1902858" cy="1661993"/>
          </a:xfrm>
          <a:prstGeom prst="rect">
            <a:avLst/>
          </a:prstGeom>
          <a:noFill/>
        </p:spPr>
        <p:txBody>
          <a:bodyPr wrap="square" lIns="0" tIns="0" rIns="0" bIns="0" rtlCol="0">
            <a:spAutoFit/>
          </a:bodyPr>
          <a:lstStyle/>
          <a:p>
            <a:r>
              <a:rPr lang="en-GB" dirty="0"/>
              <a:t>Write the multiplication calculation which is represented by the place value counters. </a:t>
            </a:r>
          </a:p>
        </p:txBody>
      </p:sp>
      <p:sp>
        <p:nvSpPr>
          <p:cNvPr id="97" name="Rectangle 96"/>
          <p:cNvSpPr/>
          <p:nvPr/>
        </p:nvSpPr>
        <p:spPr>
          <a:xfrm>
            <a:off x="4893276"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cxnSp>
        <p:nvCxnSpPr>
          <p:cNvPr id="103" name="Straight Connector 102"/>
          <p:cNvCxnSpPr/>
          <p:nvPr/>
        </p:nvCxnSpPr>
        <p:spPr>
          <a:xfrm>
            <a:off x="4893276"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nvPr>
        </p:nvGraphicFramePr>
        <p:xfrm>
          <a:off x="2295144" y="1486246"/>
          <a:ext cx="5196264" cy="1942755"/>
        </p:xfrm>
        <a:graphic>
          <a:graphicData uri="http://schemas.openxmlformats.org/drawingml/2006/table">
            <a:tbl>
              <a:tblPr>
                <a:tableStyleId>{5C22544A-7EE6-4342-B048-85BDC9FD1C3A}</a:tableStyleId>
              </a:tblPr>
              <a:tblGrid>
                <a:gridCol w="1299066">
                  <a:extLst>
                    <a:ext uri="{9D8B030D-6E8A-4147-A177-3AD203B41FA5}">
                      <a16:colId xmlns:a16="http://schemas.microsoft.com/office/drawing/2014/main" val="20000"/>
                    </a:ext>
                  </a:extLst>
                </a:gridCol>
                <a:gridCol w="1299066">
                  <a:extLst>
                    <a:ext uri="{9D8B030D-6E8A-4147-A177-3AD203B41FA5}">
                      <a16:colId xmlns:a16="http://schemas.microsoft.com/office/drawing/2014/main" val="20001"/>
                    </a:ext>
                  </a:extLst>
                </a:gridCol>
                <a:gridCol w="1299066">
                  <a:extLst>
                    <a:ext uri="{9D8B030D-6E8A-4147-A177-3AD203B41FA5}">
                      <a16:colId xmlns:a16="http://schemas.microsoft.com/office/drawing/2014/main" val="20002"/>
                    </a:ext>
                  </a:extLst>
                </a:gridCol>
                <a:gridCol w="1299066">
                  <a:extLst>
                    <a:ext uri="{9D8B030D-6E8A-4147-A177-3AD203B41FA5}">
                      <a16:colId xmlns:a16="http://schemas.microsoft.com/office/drawing/2014/main" val="20003"/>
                    </a:ext>
                  </a:extLst>
                </a:gridCol>
              </a:tblGrid>
              <a:tr h="340360">
                <a:tc>
                  <a:txBody>
                    <a:bodyPr/>
                    <a:lstStyle/>
                    <a:p>
                      <a:pPr algn="ctr"/>
                      <a:r>
                        <a:rPr lang="en-GB" dirty="0" smtClean="0">
                          <a:solidFill>
                            <a:schemeClr val="bg1"/>
                          </a:solidFill>
                        </a:rPr>
                        <a:t>Thousands</a:t>
                      </a:r>
                      <a:endParaRPr lang="en-GB" dirty="0">
                        <a:solidFill>
                          <a:schemeClr val="bg1"/>
                        </a:solidFill>
                      </a:endParaRPr>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solidFill>
                      <a:srgbClr val="2DB6BC"/>
                    </a:solidFill>
                  </a:tcPr>
                </a:tc>
                <a:tc>
                  <a:txBody>
                    <a:bodyPr/>
                    <a:lstStyle/>
                    <a:p>
                      <a:pPr algn="ctr"/>
                      <a:r>
                        <a:rPr lang="en-GB" dirty="0" smtClean="0">
                          <a:solidFill>
                            <a:schemeClr val="bg1"/>
                          </a:solidFill>
                        </a:rPr>
                        <a:t>Hundreds</a:t>
                      </a:r>
                      <a:endParaRPr lang="en-GB" dirty="0">
                        <a:solidFill>
                          <a:schemeClr val="bg1"/>
                        </a:solidFill>
                      </a:endParaRPr>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solidFill>
                      <a:srgbClr val="2DB6BC"/>
                    </a:solidFill>
                  </a:tcPr>
                </a:tc>
                <a:tc>
                  <a:txBody>
                    <a:bodyPr/>
                    <a:lstStyle/>
                    <a:p>
                      <a:pPr algn="ctr"/>
                      <a:r>
                        <a:rPr lang="en-GB" dirty="0" smtClean="0">
                          <a:solidFill>
                            <a:schemeClr val="bg1"/>
                          </a:solidFill>
                        </a:rPr>
                        <a:t>Tens</a:t>
                      </a:r>
                      <a:endParaRPr lang="en-GB" dirty="0">
                        <a:solidFill>
                          <a:schemeClr val="bg1"/>
                        </a:solidFill>
                      </a:endParaRPr>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solidFill>
                      <a:srgbClr val="2DB6BC"/>
                    </a:solidFill>
                  </a:tcPr>
                </a:tc>
                <a:tc>
                  <a:txBody>
                    <a:bodyPr/>
                    <a:lstStyle/>
                    <a:p>
                      <a:pPr algn="ctr"/>
                      <a:r>
                        <a:rPr lang="en-GB" dirty="0" smtClean="0">
                          <a:solidFill>
                            <a:schemeClr val="bg1"/>
                          </a:solidFill>
                        </a:rPr>
                        <a:t>Ones</a:t>
                      </a:r>
                      <a:endParaRPr lang="en-GB" dirty="0">
                        <a:solidFill>
                          <a:schemeClr val="bg1"/>
                        </a:solidFill>
                      </a:endParaRPr>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solidFill>
                      <a:srgbClr val="2DB6BC"/>
                    </a:solidFill>
                  </a:tcPr>
                </a:tc>
                <a:extLst>
                  <a:ext uri="{0D108BD9-81ED-4DB2-BD59-A6C34878D82A}">
                    <a16:rowId xmlns:a16="http://schemas.microsoft.com/office/drawing/2014/main" val="10000"/>
                  </a:ext>
                </a:extLst>
              </a:tr>
              <a:tr h="525665">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extLst>
                  <a:ext uri="{0D108BD9-81ED-4DB2-BD59-A6C34878D82A}">
                    <a16:rowId xmlns:a16="http://schemas.microsoft.com/office/drawing/2014/main" val="10001"/>
                  </a:ext>
                </a:extLst>
              </a:tr>
              <a:tr h="525665">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extLst>
                  <a:ext uri="{0D108BD9-81ED-4DB2-BD59-A6C34878D82A}">
                    <a16:rowId xmlns:a16="http://schemas.microsoft.com/office/drawing/2014/main" val="10002"/>
                  </a:ext>
                </a:extLst>
              </a:tr>
              <a:tr h="525665">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extLst>
                  <a:ext uri="{0D108BD9-81ED-4DB2-BD59-A6C34878D82A}">
                    <a16:rowId xmlns:a16="http://schemas.microsoft.com/office/drawing/2014/main" val="10003"/>
                  </a:ext>
                </a:extLst>
              </a:tr>
            </a:tbl>
          </a:graphicData>
        </a:graphic>
      </p:graphicFrame>
      <p:sp>
        <p:nvSpPr>
          <p:cNvPr id="4" name="Oval 3"/>
          <p:cNvSpPr/>
          <p:nvPr/>
        </p:nvSpPr>
        <p:spPr>
          <a:xfrm>
            <a:off x="2794714" y="1952899"/>
            <a:ext cx="329086" cy="32908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2794714" y="2477012"/>
            <a:ext cx="329086" cy="32908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2794714" y="3001124"/>
            <a:ext cx="329086" cy="32908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3875373" y="1952899"/>
            <a:ext cx="329086" cy="329086"/>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3875373" y="2477012"/>
            <a:ext cx="329086" cy="329086"/>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3875373" y="3001124"/>
            <a:ext cx="329086" cy="329086"/>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p:cNvSpPr/>
          <p:nvPr/>
        </p:nvSpPr>
        <p:spPr>
          <a:xfrm>
            <a:off x="4289392" y="1952899"/>
            <a:ext cx="329086" cy="329086"/>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p:cNvSpPr/>
          <p:nvPr/>
        </p:nvSpPr>
        <p:spPr>
          <a:xfrm>
            <a:off x="4289392" y="2477012"/>
            <a:ext cx="329086" cy="329086"/>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p:cNvSpPr/>
          <p:nvPr/>
        </p:nvSpPr>
        <p:spPr>
          <a:xfrm>
            <a:off x="4289392" y="3001124"/>
            <a:ext cx="329086" cy="329086"/>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p:cNvSpPr/>
          <p:nvPr/>
        </p:nvSpPr>
        <p:spPr>
          <a:xfrm>
            <a:off x="4970996" y="1952899"/>
            <a:ext cx="329086" cy="32908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p:cNvSpPr/>
          <p:nvPr/>
        </p:nvSpPr>
        <p:spPr>
          <a:xfrm>
            <a:off x="4970996" y="2477012"/>
            <a:ext cx="329086" cy="32908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p:cNvSpPr/>
          <p:nvPr/>
        </p:nvSpPr>
        <p:spPr>
          <a:xfrm>
            <a:off x="4972650" y="3001124"/>
            <a:ext cx="329086" cy="32908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p:cNvSpPr/>
          <p:nvPr/>
        </p:nvSpPr>
        <p:spPr>
          <a:xfrm>
            <a:off x="5385015" y="1952899"/>
            <a:ext cx="329086" cy="32908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p:cNvSpPr/>
          <p:nvPr/>
        </p:nvSpPr>
        <p:spPr>
          <a:xfrm>
            <a:off x="5385015" y="2477012"/>
            <a:ext cx="329086" cy="32908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p:cNvSpPr/>
          <p:nvPr/>
        </p:nvSpPr>
        <p:spPr>
          <a:xfrm>
            <a:off x="5386669" y="3001124"/>
            <a:ext cx="329086" cy="32908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p:cNvSpPr/>
          <p:nvPr/>
        </p:nvSpPr>
        <p:spPr>
          <a:xfrm>
            <a:off x="5782408" y="1952899"/>
            <a:ext cx="329086" cy="32908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p:cNvSpPr/>
          <p:nvPr/>
        </p:nvSpPr>
        <p:spPr>
          <a:xfrm>
            <a:off x="5782408" y="2477012"/>
            <a:ext cx="329086" cy="32908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p:cNvSpPr/>
          <p:nvPr/>
        </p:nvSpPr>
        <p:spPr>
          <a:xfrm>
            <a:off x="5784062" y="3001124"/>
            <a:ext cx="329086" cy="32908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p:cNvSpPr/>
          <p:nvPr/>
        </p:nvSpPr>
        <p:spPr>
          <a:xfrm>
            <a:off x="6681126" y="1952899"/>
            <a:ext cx="329086" cy="329086"/>
          </a:xfrm>
          <a:prstGeom prst="ellipse">
            <a:avLst/>
          </a:prstGeom>
          <a:solidFill>
            <a:srgbClr val="D60033"/>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p:cNvSpPr/>
          <p:nvPr/>
        </p:nvSpPr>
        <p:spPr>
          <a:xfrm>
            <a:off x="6681126" y="2477012"/>
            <a:ext cx="329086" cy="329086"/>
          </a:xfrm>
          <a:prstGeom prst="ellipse">
            <a:avLst/>
          </a:prstGeom>
          <a:solidFill>
            <a:srgbClr val="D60033"/>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Oval 29"/>
          <p:cNvSpPr/>
          <p:nvPr/>
        </p:nvSpPr>
        <p:spPr>
          <a:xfrm>
            <a:off x="6681126" y="3001124"/>
            <a:ext cx="329086" cy="329086"/>
          </a:xfrm>
          <a:prstGeom prst="ellipse">
            <a:avLst/>
          </a:prstGeom>
          <a:solidFill>
            <a:srgbClr val="D60033"/>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32" name="Table 31"/>
          <p:cNvGraphicFramePr>
            <a:graphicFrameLocks noGrp="1"/>
          </p:cNvGraphicFramePr>
          <p:nvPr>
            <p:extLst/>
          </p:nvPr>
        </p:nvGraphicFramePr>
        <p:xfrm>
          <a:off x="7752350" y="4329900"/>
          <a:ext cx="2160000" cy="1728000"/>
        </p:xfrm>
        <a:graphic>
          <a:graphicData uri="http://schemas.openxmlformats.org/drawingml/2006/table">
            <a:tbl>
              <a:tblPr>
                <a:tableStyleId>{5C22544A-7EE6-4342-B048-85BDC9FD1C3A}</a:tableStyleId>
              </a:tblPr>
              <a:tblGrid>
                <a:gridCol w="432000">
                  <a:extLst>
                    <a:ext uri="{9D8B030D-6E8A-4147-A177-3AD203B41FA5}">
                      <a16:colId xmlns:a16="http://schemas.microsoft.com/office/drawing/2014/main" val="20000"/>
                    </a:ext>
                  </a:extLst>
                </a:gridCol>
                <a:gridCol w="432000">
                  <a:extLst>
                    <a:ext uri="{9D8B030D-6E8A-4147-A177-3AD203B41FA5}">
                      <a16:colId xmlns:a16="http://schemas.microsoft.com/office/drawing/2014/main" val="20001"/>
                    </a:ext>
                  </a:extLst>
                </a:gridCol>
                <a:gridCol w="432000">
                  <a:extLst>
                    <a:ext uri="{9D8B030D-6E8A-4147-A177-3AD203B41FA5}">
                      <a16:colId xmlns:a16="http://schemas.microsoft.com/office/drawing/2014/main" val="20002"/>
                    </a:ext>
                  </a:extLst>
                </a:gridCol>
                <a:gridCol w="432000">
                  <a:extLst>
                    <a:ext uri="{9D8B030D-6E8A-4147-A177-3AD203B41FA5}">
                      <a16:colId xmlns:a16="http://schemas.microsoft.com/office/drawing/2014/main" val="20003"/>
                    </a:ext>
                  </a:extLst>
                </a:gridCol>
                <a:gridCol w="432000">
                  <a:extLst>
                    <a:ext uri="{9D8B030D-6E8A-4147-A177-3AD203B41FA5}">
                      <a16:colId xmlns:a16="http://schemas.microsoft.com/office/drawing/2014/main" val="20004"/>
                    </a:ext>
                  </a:extLst>
                </a:gridCol>
              </a:tblGrid>
              <a:tr h="432000">
                <a:tc>
                  <a:txBody>
                    <a:bodyPr/>
                    <a:lstStyle/>
                    <a:p>
                      <a:pPr algn="ct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en-GB" dirty="0" smtClean="0">
                          <a:solidFill>
                            <a:srgbClr val="00B050"/>
                          </a:solidFill>
                          <a:latin typeface="Kalam" panose="02000000000000000000" pitchFamily="2" charset="0"/>
                          <a:cs typeface="Kalam" panose="02000000000000000000" pitchFamily="2" charset="0"/>
                        </a:rPr>
                        <a:t>1</a:t>
                      </a: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en-GB" dirty="0" smtClean="0">
                          <a:solidFill>
                            <a:srgbClr val="00B050"/>
                          </a:solidFill>
                          <a:latin typeface="Kalam" panose="02000000000000000000" pitchFamily="2" charset="0"/>
                          <a:cs typeface="Kalam" panose="02000000000000000000" pitchFamily="2" charset="0"/>
                        </a:rPr>
                        <a:t>2</a:t>
                      </a: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en-GB" dirty="0" smtClean="0">
                          <a:solidFill>
                            <a:srgbClr val="00B050"/>
                          </a:solidFill>
                          <a:latin typeface="Kalam" panose="02000000000000000000" pitchFamily="2" charset="0"/>
                          <a:cs typeface="Kalam" panose="02000000000000000000" pitchFamily="2" charset="0"/>
                        </a:rPr>
                        <a:t>3</a:t>
                      </a: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en-GB" dirty="0" smtClean="0">
                          <a:solidFill>
                            <a:srgbClr val="00B050"/>
                          </a:solidFill>
                          <a:latin typeface="Kalam" panose="02000000000000000000" pitchFamily="2" charset="0"/>
                          <a:cs typeface="Kalam" panose="02000000000000000000" pitchFamily="2" charset="0"/>
                        </a:rPr>
                        <a:t>1</a:t>
                      </a: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r h="432000">
                <a:tc>
                  <a:txBody>
                    <a:bodyPr/>
                    <a:lstStyle/>
                    <a:p>
                      <a:pPr algn="ctr"/>
                      <a:r>
                        <a:rPr lang="en-GB" dirty="0" smtClean="0">
                          <a:solidFill>
                            <a:srgbClr val="00B050"/>
                          </a:solidFill>
                          <a:latin typeface="Kalam" panose="02000000000000000000" pitchFamily="2" charset="0"/>
                          <a:cs typeface="Kalam" panose="02000000000000000000" pitchFamily="2" charset="0"/>
                        </a:rPr>
                        <a:t>×</a:t>
                      </a: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dirty="0" smtClean="0">
                          <a:solidFill>
                            <a:srgbClr val="00B050"/>
                          </a:solidFill>
                          <a:latin typeface="Kalam" panose="02000000000000000000" pitchFamily="2" charset="0"/>
                          <a:cs typeface="Kalam" panose="02000000000000000000" pitchFamily="2" charset="0"/>
                        </a:rPr>
                        <a:t>3</a:t>
                      </a: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432000">
                <a:tc>
                  <a:txBody>
                    <a:bodyPr/>
                    <a:lstStyle/>
                    <a:p>
                      <a:pPr algn="ct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dirty="0" smtClean="0">
                          <a:solidFill>
                            <a:srgbClr val="00B050"/>
                          </a:solidFill>
                          <a:latin typeface="Kalam" panose="02000000000000000000" pitchFamily="2" charset="0"/>
                          <a:cs typeface="Kalam" panose="02000000000000000000" pitchFamily="2" charset="0"/>
                        </a:rPr>
                        <a:t>3</a:t>
                      </a: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dirty="0" smtClean="0">
                          <a:solidFill>
                            <a:srgbClr val="00B050"/>
                          </a:solidFill>
                          <a:latin typeface="Kalam" panose="02000000000000000000" pitchFamily="2" charset="0"/>
                          <a:cs typeface="Kalam" panose="02000000000000000000" pitchFamily="2" charset="0"/>
                        </a:rPr>
                        <a:t>6</a:t>
                      </a: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dirty="0" smtClean="0">
                          <a:solidFill>
                            <a:srgbClr val="00B050"/>
                          </a:solidFill>
                          <a:latin typeface="Kalam" panose="02000000000000000000" pitchFamily="2" charset="0"/>
                          <a:cs typeface="Kalam" panose="02000000000000000000" pitchFamily="2" charset="0"/>
                        </a:rPr>
                        <a:t>9</a:t>
                      </a: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dirty="0" smtClean="0">
                          <a:solidFill>
                            <a:srgbClr val="00B050"/>
                          </a:solidFill>
                          <a:latin typeface="Kalam" panose="02000000000000000000" pitchFamily="2" charset="0"/>
                          <a:cs typeface="Kalam" panose="02000000000000000000" pitchFamily="2" charset="0"/>
                        </a:rPr>
                        <a:t>3</a:t>
                      </a: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432000">
                <a:tc>
                  <a:txBody>
                    <a:bodyPr/>
                    <a:lstStyle/>
                    <a:p>
                      <a:pPr algn="ctr"/>
                      <a:endParaRPr lang="en-GB" dirty="0">
                        <a:solidFill>
                          <a:srgbClr val="00B050"/>
                        </a:solidFill>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solidFill>
                          <a:srgbClr val="00B050"/>
                        </a:solidFill>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solidFill>
                          <a:srgbClr val="00B050"/>
                        </a:solidFill>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solidFill>
                          <a:srgbClr val="00B050"/>
                        </a:solidFill>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solidFill>
                          <a:srgbClr val="00B050"/>
                        </a:solidFill>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229840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 be able to multiply 4-digits by 1-digit</a:t>
            </a:r>
            <a:endParaRPr lang="en-GB" dirty="0"/>
          </a:p>
        </p:txBody>
      </p:sp>
      <p:sp>
        <p:nvSpPr>
          <p:cNvPr id="3" name="Content Placeholder 2"/>
          <p:cNvSpPr>
            <a:spLocks noGrp="1"/>
          </p:cNvSpPr>
          <p:nvPr>
            <p:ph idx="1"/>
          </p:nvPr>
        </p:nvSpPr>
        <p:spPr/>
        <p:txBody>
          <a:bodyPr>
            <a:normAutofit/>
          </a:bodyPr>
          <a:lstStyle/>
          <a:p>
            <a:r>
              <a:rPr lang="en-GB" sz="3200" dirty="0" smtClean="0"/>
              <a:t>TP:  Solve column multiplication:</a:t>
            </a:r>
          </a:p>
          <a:p>
            <a:endParaRPr lang="en-GB" sz="3200" dirty="0"/>
          </a:p>
          <a:p>
            <a:r>
              <a:rPr lang="en-GB" sz="3200" dirty="0" smtClean="0"/>
              <a:t>2324 x 3 =</a:t>
            </a:r>
          </a:p>
          <a:p>
            <a:r>
              <a:rPr lang="en-GB" sz="3200" dirty="0" smtClean="0"/>
              <a:t>2342 x 3 =</a:t>
            </a:r>
          </a:p>
          <a:p>
            <a:r>
              <a:rPr lang="en-GB" sz="3200" dirty="0" smtClean="0"/>
              <a:t>2422 x 3 =</a:t>
            </a:r>
          </a:p>
          <a:p>
            <a:r>
              <a:rPr lang="en-GB" sz="3200" dirty="0" smtClean="0"/>
              <a:t>2444 x 3 =</a:t>
            </a:r>
            <a:endParaRPr lang="en-GB" sz="3200" dirty="0"/>
          </a:p>
        </p:txBody>
      </p:sp>
    </p:spTree>
    <p:extLst>
      <p:ext uri="{BB962C8B-B14F-4D97-AF65-F5344CB8AC3E}">
        <p14:creationId xmlns:p14="http://schemas.microsoft.com/office/powerpoint/2010/main" val="419216702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 be able to multiply 4-digits by 1-digit</a:t>
            </a:r>
            <a:endParaRPr lang="en-GB" dirty="0"/>
          </a:p>
        </p:txBody>
      </p:sp>
      <p:sp>
        <p:nvSpPr>
          <p:cNvPr id="3" name="Content Placeholder 2"/>
          <p:cNvSpPr>
            <a:spLocks noGrp="1"/>
          </p:cNvSpPr>
          <p:nvPr>
            <p:ph idx="1"/>
          </p:nvPr>
        </p:nvSpPr>
        <p:spPr/>
        <p:txBody>
          <a:bodyPr>
            <a:normAutofit/>
          </a:bodyPr>
          <a:lstStyle/>
          <a:p>
            <a:r>
              <a:rPr lang="en-GB" sz="3200" dirty="0" smtClean="0"/>
              <a:t>Q: </a:t>
            </a:r>
            <a:r>
              <a:rPr lang="en-GB" sz="3200" dirty="0" err="1" smtClean="0"/>
              <a:t>Ikjot</a:t>
            </a:r>
            <a:r>
              <a:rPr lang="en-GB" sz="3200" dirty="0" smtClean="0"/>
              <a:t> earns £1325 per week. How much will she earn in 4 weeks?</a:t>
            </a:r>
          </a:p>
          <a:p>
            <a:endParaRPr lang="en-GB" sz="3200" dirty="0"/>
          </a:p>
          <a:p>
            <a:r>
              <a:rPr lang="en-GB" sz="3200" dirty="0" smtClean="0"/>
              <a:t>TP:  What calculation will you have to do?  Solve it.</a:t>
            </a:r>
            <a:endParaRPr lang="en-GB" sz="3200" dirty="0"/>
          </a:p>
        </p:txBody>
      </p:sp>
    </p:spTree>
    <p:extLst>
      <p:ext uri="{BB962C8B-B14F-4D97-AF65-F5344CB8AC3E}">
        <p14:creationId xmlns:p14="http://schemas.microsoft.com/office/powerpoint/2010/main" val="5068130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 be able to multiply 4-digits by 1-digit</a:t>
            </a:r>
            <a:endParaRPr lang="en-GB" dirty="0"/>
          </a:p>
        </p:txBody>
      </p:sp>
      <p:pic>
        <p:nvPicPr>
          <p:cNvPr id="6" name="Content Placeholder 5"/>
          <p:cNvPicPr>
            <a:picLocks noGrp="1" noChangeAspect="1"/>
          </p:cNvPicPr>
          <p:nvPr>
            <p:ph sz="half" idx="1"/>
          </p:nvPr>
        </p:nvPicPr>
        <p:blipFill>
          <a:blip r:embed="rId2"/>
          <a:stretch>
            <a:fillRect/>
          </a:stretch>
        </p:blipFill>
        <p:spPr>
          <a:xfrm>
            <a:off x="225513" y="2560321"/>
            <a:ext cx="5946687" cy="2674904"/>
          </a:xfrm>
          <a:prstGeom prst="rect">
            <a:avLst/>
          </a:prstGeom>
        </p:spPr>
      </p:pic>
      <p:sp>
        <p:nvSpPr>
          <p:cNvPr id="5" name="Content Placeholder 4"/>
          <p:cNvSpPr>
            <a:spLocks noGrp="1"/>
          </p:cNvSpPr>
          <p:nvPr>
            <p:ph sz="half" idx="2"/>
          </p:nvPr>
        </p:nvSpPr>
        <p:spPr/>
        <p:txBody>
          <a:bodyPr/>
          <a:lstStyle/>
          <a:p>
            <a:r>
              <a:rPr lang="en-GB" dirty="0" smtClean="0"/>
              <a:t>TP: Alfie did a column multiplication calculation and he got this answer.  What could the question have been?</a:t>
            </a:r>
          </a:p>
          <a:p>
            <a:endParaRPr lang="en-GB" dirty="0"/>
          </a:p>
          <a:p>
            <a:r>
              <a:rPr lang="en-GB" dirty="0" smtClean="0"/>
              <a:t>TP:  What must have gone in the hundreds column?</a:t>
            </a:r>
          </a:p>
          <a:p>
            <a:endParaRPr lang="en-GB" dirty="0"/>
          </a:p>
        </p:txBody>
      </p:sp>
    </p:spTree>
    <p:extLst>
      <p:ext uri="{BB962C8B-B14F-4D97-AF65-F5344CB8AC3E}">
        <p14:creationId xmlns:p14="http://schemas.microsoft.com/office/powerpoint/2010/main" val="13574996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 be able to multiply 4-digits by 1-digit</a:t>
            </a:r>
            <a:endParaRPr lang="en-GB" dirty="0"/>
          </a:p>
        </p:txBody>
      </p:sp>
      <p:sp>
        <p:nvSpPr>
          <p:cNvPr id="3" name="Content Placeholder 2"/>
          <p:cNvSpPr>
            <a:spLocks noGrp="1"/>
          </p:cNvSpPr>
          <p:nvPr>
            <p:ph idx="1"/>
          </p:nvPr>
        </p:nvSpPr>
        <p:spPr/>
        <p:txBody>
          <a:bodyPr>
            <a:normAutofit/>
          </a:bodyPr>
          <a:lstStyle/>
          <a:p>
            <a:r>
              <a:rPr lang="en-GB" sz="3200" dirty="0" smtClean="0"/>
              <a:t>ANSWER</a:t>
            </a:r>
          </a:p>
          <a:p>
            <a:endParaRPr lang="en-GB" sz="3200" dirty="0" smtClean="0"/>
          </a:p>
          <a:p>
            <a:endParaRPr lang="en-GB" sz="3200" dirty="0"/>
          </a:p>
        </p:txBody>
      </p:sp>
      <p:pic>
        <p:nvPicPr>
          <p:cNvPr id="4" name="Picture 3"/>
          <p:cNvPicPr>
            <a:picLocks noChangeAspect="1"/>
          </p:cNvPicPr>
          <p:nvPr/>
        </p:nvPicPr>
        <p:blipFill>
          <a:blip r:embed="rId2"/>
          <a:stretch>
            <a:fillRect/>
          </a:stretch>
        </p:blipFill>
        <p:spPr>
          <a:xfrm>
            <a:off x="2717538" y="2316480"/>
            <a:ext cx="8978377" cy="2956560"/>
          </a:xfrm>
          <a:prstGeom prst="rect">
            <a:avLst/>
          </a:prstGeom>
        </p:spPr>
      </p:pic>
    </p:spTree>
    <p:extLst>
      <p:ext uri="{BB962C8B-B14F-4D97-AF65-F5344CB8AC3E}">
        <p14:creationId xmlns:p14="http://schemas.microsoft.com/office/powerpoint/2010/main" val="25777514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 be able to multiply 4-digits by 1-digit</a:t>
            </a:r>
            <a:endParaRPr lang="en-GB" dirty="0"/>
          </a:p>
        </p:txBody>
      </p:sp>
      <p:pic>
        <p:nvPicPr>
          <p:cNvPr id="6" name="Content Placeholder 5"/>
          <p:cNvPicPr>
            <a:picLocks noGrp="1" noChangeAspect="1"/>
          </p:cNvPicPr>
          <p:nvPr>
            <p:ph sz="half" idx="1"/>
          </p:nvPr>
        </p:nvPicPr>
        <p:blipFill>
          <a:blip r:embed="rId2"/>
          <a:stretch>
            <a:fillRect/>
          </a:stretch>
        </p:blipFill>
        <p:spPr>
          <a:xfrm>
            <a:off x="141780" y="2541905"/>
            <a:ext cx="5954220" cy="2365375"/>
          </a:xfrm>
          <a:prstGeom prst="rect">
            <a:avLst/>
          </a:prstGeom>
        </p:spPr>
      </p:pic>
      <p:sp>
        <p:nvSpPr>
          <p:cNvPr id="5" name="Content Placeholder 4"/>
          <p:cNvSpPr>
            <a:spLocks noGrp="1"/>
          </p:cNvSpPr>
          <p:nvPr>
            <p:ph sz="half" idx="2"/>
          </p:nvPr>
        </p:nvSpPr>
        <p:spPr/>
        <p:txBody>
          <a:bodyPr>
            <a:normAutofit fontScale="77500" lnSpcReduction="20000"/>
          </a:bodyPr>
          <a:lstStyle/>
          <a:p>
            <a:r>
              <a:rPr lang="en-GB" dirty="0" smtClean="0"/>
              <a:t>TP:  Look at this answer to a multiplication calculation.  What do you notice about the hundreds column?</a:t>
            </a:r>
          </a:p>
          <a:p>
            <a:endParaRPr lang="en-GB" dirty="0"/>
          </a:p>
          <a:p>
            <a:r>
              <a:rPr lang="en-GB" dirty="0" smtClean="0"/>
              <a:t>TP:  What numbers (factors) have an answer of 1200 or 12?</a:t>
            </a:r>
          </a:p>
          <a:p>
            <a:endParaRPr lang="en-GB" dirty="0"/>
          </a:p>
          <a:p>
            <a:r>
              <a:rPr lang="en-GB" dirty="0" smtClean="0"/>
              <a:t>TP:  When we multiply the hundred column therefore, what must be exchanged?</a:t>
            </a:r>
          </a:p>
          <a:p>
            <a:endParaRPr lang="en-GB" dirty="0"/>
          </a:p>
          <a:p>
            <a:r>
              <a:rPr lang="en-GB" dirty="0" smtClean="0"/>
              <a:t>TP:  What is the actual answer we will get when we use column multiplication?</a:t>
            </a:r>
          </a:p>
        </p:txBody>
      </p:sp>
    </p:spTree>
    <p:extLst>
      <p:ext uri="{BB962C8B-B14F-4D97-AF65-F5344CB8AC3E}">
        <p14:creationId xmlns:p14="http://schemas.microsoft.com/office/powerpoint/2010/main" val="1181629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 be able to multiply 4-digits by 1-digit</a:t>
            </a:r>
            <a:endParaRPr lang="en-GB" dirty="0"/>
          </a:p>
        </p:txBody>
      </p:sp>
      <p:sp>
        <p:nvSpPr>
          <p:cNvPr id="3" name="Content Placeholder 2"/>
          <p:cNvSpPr>
            <a:spLocks noGrp="1"/>
          </p:cNvSpPr>
          <p:nvPr>
            <p:ph idx="1"/>
          </p:nvPr>
        </p:nvSpPr>
        <p:spPr/>
        <p:txBody>
          <a:bodyPr>
            <a:normAutofit/>
          </a:bodyPr>
          <a:lstStyle/>
          <a:p>
            <a:r>
              <a:rPr lang="en-GB" sz="3200" dirty="0" smtClean="0"/>
              <a:t>ANSWER</a:t>
            </a:r>
          </a:p>
          <a:p>
            <a:endParaRPr lang="en-GB" sz="3200" dirty="0"/>
          </a:p>
        </p:txBody>
      </p:sp>
      <p:pic>
        <p:nvPicPr>
          <p:cNvPr id="4" name="Picture 3"/>
          <p:cNvPicPr>
            <a:picLocks noChangeAspect="1"/>
          </p:cNvPicPr>
          <p:nvPr/>
        </p:nvPicPr>
        <p:blipFill>
          <a:blip r:embed="rId2"/>
          <a:stretch>
            <a:fillRect/>
          </a:stretch>
        </p:blipFill>
        <p:spPr>
          <a:xfrm>
            <a:off x="3527107" y="2187103"/>
            <a:ext cx="4946333" cy="3989860"/>
          </a:xfrm>
          <a:prstGeom prst="rect">
            <a:avLst/>
          </a:prstGeom>
        </p:spPr>
      </p:pic>
    </p:spTree>
    <p:extLst>
      <p:ext uri="{BB962C8B-B14F-4D97-AF65-F5344CB8AC3E}">
        <p14:creationId xmlns:p14="http://schemas.microsoft.com/office/powerpoint/2010/main" val="28925553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 be able to multiply 4-digits by 1-digit</a:t>
            </a:r>
            <a:endParaRPr lang="en-GB" dirty="0"/>
          </a:p>
        </p:txBody>
      </p:sp>
      <p:pic>
        <p:nvPicPr>
          <p:cNvPr id="6" name="Content Placeholder 5"/>
          <p:cNvPicPr>
            <a:picLocks noGrp="1" noChangeAspect="1"/>
          </p:cNvPicPr>
          <p:nvPr>
            <p:ph sz="half" idx="1"/>
          </p:nvPr>
        </p:nvPicPr>
        <p:blipFill>
          <a:blip r:embed="rId2"/>
          <a:stretch>
            <a:fillRect/>
          </a:stretch>
        </p:blipFill>
        <p:spPr>
          <a:xfrm>
            <a:off x="1219469" y="2286000"/>
            <a:ext cx="4083286" cy="3169920"/>
          </a:xfrm>
          <a:prstGeom prst="rect">
            <a:avLst/>
          </a:prstGeom>
        </p:spPr>
      </p:pic>
      <p:sp>
        <p:nvSpPr>
          <p:cNvPr id="5" name="Content Placeholder 4"/>
          <p:cNvSpPr>
            <a:spLocks noGrp="1"/>
          </p:cNvSpPr>
          <p:nvPr>
            <p:ph sz="half" idx="2"/>
          </p:nvPr>
        </p:nvSpPr>
        <p:spPr/>
        <p:txBody>
          <a:bodyPr/>
          <a:lstStyle/>
          <a:p>
            <a:r>
              <a:rPr lang="en-GB" dirty="0" smtClean="0"/>
              <a:t>Ellie has done this calculation.  She has had this calculation marked as incorrect.  Can you help her?  What mistake has she made?</a:t>
            </a:r>
          </a:p>
          <a:p>
            <a:endParaRPr lang="en-GB" dirty="0"/>
          </a:p>
          <a:p>
            <a:r>
              <a:rPr lang="en-GB" dirty="0" smtClean="0"/>
              <a:t>TP:  How would you go about solving this problem.  Solve it?</a:t>
            </a:r>
          </a:p>
        </p:txBody>
      </p:sp>
    </p:spTree>
    <p:extLst>
      <p:ext uri="{BB962C8B-B14F-4D97-AF65-F5344CB8AC3E}">
        <p14:creationId xmlns:p14="http://schemas.microsoft.com/office/powerpoint/2010/main" val="2760748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 be able to multiply 4-digits by 1-digit</a:t>
            </a:r>
            <a:endParaRPr lang="en-GB" dirty="0"/>
          </a:p>
        </p:txBody>
      </p:sp>
      <p:sp>
        <p:nvSpPr>
          <p:cNvPr id="3" name="Content Placeholder 2"/>
          <p:cNvSpPr>
            <a:spLocks noGrp="1"/>
          </p:cNvSpPr>
          <p:nvPr>
            <p:ph idx="1"/>
          </p:nvPr>
        </p:nvSpPr>
        <p:spPr/>
        <p:txBody>
          <a:bodyPr>
            <a:normAutofit/>
          </a:bodyPr>
          <a:lstStyle/>
          <a:p>
            <a:r>
              <a:rPr lang="en-GB" sz="3200" dirty="0" smtClean="0"/>
              <a:t>ANSWER</a:t>
            </a:r>
          </a:p>
          <a:p>
            <a:endParaRPr lang="en-GB" sz="3200" dirty="0"/>
          </a:p>
        </p:txBody>
      </p:sp>
      <p:pic>
        <p:nvPicPr>
          <p:cNvPr id="4" name="Picture 3"/>
          <p:cNvPicPr>
            <a:picLocks noChangeAspect="1"/>
          </p:cNvPicPr>
          <p:nvPr/>
        </p:nvPicPr>
        <p:blipFill>
          <a:blip r:embed="rId2"/>
          <a:stretch>
            <a:fillRect/>
          </a:stretch>
        </p:blipFill>
        <p:spPr>
          <a:xfrm>
            <a:off x="2880359" y="2521267"/>
            <a:ext cx="6106229" cy="2843213"/>
          </a:xfrm>
          <a:prstGeom prst="rect">
            <a:avLst/>
          </a:prstGeom>
        </p:spPr>
      </p:pic>
    </p:spTree>
    <p:extLst>
      <p:ext uri="{BB962C8B-B14F-4D97-AF65-F5344CB8AC3E}">
        <p14:creationId xmlns:p14="http://schemas.microsoft.com/office/powerpoint/2010/main" val="23505774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 be able to multiply 4-digits by 1-digit</a:t>
            </a:r>
            <a:endParaRPr lang="en-GB" dirty="0"/>
          </a:p>
        </p:txBody>
      </p:sp>
      <p:sp>
        <p:nvSpPr>
          <p:cNvPr id="3" name="Content Placeholder 2"/>
          <p:cNvSpPr>
            <a:spLocks noGrp="1"/>
          </p:cNvSpPr>
          <p:nvPr>
            <p:ph idx="1"/>
          </p:nvPr>
        </p:nvSpPr>
        <p:spPr/>
        <p:txBody>
          <a:bodyPr>
            <a:normAutofit/>
          </a:bodyPr>
          <a:lstStyle/>
          <a:p>
            <a:r>
              <a:rPr lang="en-GB" sz="3200" dirty="0" smtClean="0"/>
              <a:t>TP:  Can you identify the missing digits in this calculation?</a:t>
            </a:r>
          </a:p>
          <a:p>
            <a:endParaRPr lang="en-GB" sz="3200" dirty="0"/>
          </a:p>
          <a:p>
            <a:r>
              <a:rPr lang="en-GB" sz="3200" dirty="0" smtClean="0"/>
              <a:t>                          3 __ 1 4</a:t>
            </a:r>
          </a:p>
          <a:p>
            <a:r>
              <a:rPr lang="en-GB" sz="3200" dirty="0"/>
              <a:t> </a:t>
            </a:r>
            <a:r>
              <a:rPr lang="en-GB" sz="3200" dirty="0" smtClean="0"/>
              <a:t>                      </a:t>
            </a:r>
            <a:r>
              <a:rPr lang="en-GB" sz="3200" u="sng" dirty="0" smtClean="0"/>
              <a:t> x            3</a:t>
            </a:r>
          </a:p>
          <a:p>
            <a:r>
              <a:rPr lang="en-GB" sz="3200" dirty="0" smtClean="0"/>
              <a:t>                          _  6   _ 2</a:t>
            </a:r>
            <a:endParaRPr lang="en-GB" sz="3200" dirty="0"/>
          </a:p>
        </p:txBody>
      </p:sp>
    </p:spTree>
    <p:extLst>
      <p:ext uri="{BB962C8B-B14F-4D97-AF65-F5344CB8AC3E}">
        <p14:creationId xmlns:p14="http://schemas.microsoft.com/office/powerpoint/2010/main" val="13894746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 be able to multiply 4-digits by 1-digit</a:t>
            </a:r>
            <a:endParaRPr lang="en-GB" dirty="0"/>
          </a:p>
        </p:txBody>
      </p:sp>
      <p:sp>
        <p:nvSpPr>
          <p:cNvPr id="3" name="Content Placeholder 2"/>
          <p:cNvSpPr>
            <a:spLocks noGrp="1"/>
          </p:cNvSpPr>
          <p:nvPr>
            <p:ph idx="1"/>
          </p:nvPr>
        </p:nvSpPr>
        <p:spPr/>
        <p:txBody>
          <a:bodyPr>
            <a:normAutofit/>
          </a:bodyPr>
          <a:lstStyle/>
          <a:p>
            <a:r>
              <a:rPr lang="en-GB" sz="3200" dirty="0" smtClean="0"/>
              <a:t>ANSWER</a:t>
            </a:r>
          </a:p>
          <a:p>
            <a:endParaRPr lang="en-GB" sz="3200" dirty="0"/>
          </a:p>
          <a:p>
            <a:endParaRPr lang="en-GB" sz="3200" dirty="0"/>
          </a:p>
        </p:txBody>
      </p:sp>
      <p:pic>
        <p:nvPicPr>
          <p:cNvPr id="4" name="Picture 3"/>
          <p:cNvPicPr>
            <a:picLocks noChangeAspect="1"/>
          </p:cNvPicPr>
          <p:nvPr/>
        </p:nvPicPr>
        <p:blipFill>
          <a:blip r:embed="rId2"/>
          <a:stretch>
            <a:fillRect/>
          </a:stretch>
        </p:blipFill>
        <p:spPr>
          <a:xfrm>
            <a:off x="3288030" y="2013584"/>
            <a:ext cx="5109210" cy="3615007"/>
          </a:xfrm>
          <a:prstGeom prst="rect">
            <a:avLst/>
          </a:prstGeom>
        </p:spPr>
      </p:pic>
    </p:spTree>
    <p:extLst>
      <p:ext uri="{BB962C8B-B14F-4D97-AF65-F5344CB8AC3E}">
        <p14:creationId xmlns:p14="http://schemas.microsoft.com/office/powerpoint/2010/main" val="7940170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 be able to multiply 4-digits by 1-digit</a:t>
            </a:r>
            <a:endParaRPr lang="en-GB" dirty="0"/>
          </a:p>
        </p:txBody>
      </p:sp>
      <p:graphicFrame>
        <p:nvGraphicFramePr>
          <p:cNvPr id="4" name="Content Placeholder 3"/>
          <p:cNvGraphicFramePr>
            <a:graphicFrameLocks noGrp="1"/>
          </p:cNvGraphicFramePr>
          <p:nvPr>
            <p:ph idx="1"/>
            <p:extLst/>
          </p:nvPr>
        </p:nvGraphicFramePr>
        <p:xfrm>
          <a:off x="838200" y="1825625"/>
          <a:ext cx="10515600" cy="2900680"/>
        </p:xfrm>
        <a:graphic>
          <a:graphicData uri="http://schemas.openxmlformats.org/drawingml/2006/table">
            <a:tbl>
              <a:tblPr firstRow="1" bandRow="1">
                <a:tableStyleId>{5C22544A-7EE6-4342-B048-85BDC9FD1C3A}</a:tableStyleId>
              </a:tblPr>
              <a:tblGrid>
                <a:gridCol w="3505200">
                  <a:extLst>
                    <a:ext uri="{9D8B030D-6E8A-4147-A177-3AD203B41FA5}">
                      <a16:colId xmlns:a16="http://schemas.microsoft.com/office/drawing/2014/main" val="1935248255"/>
                    </a:ext>
                  </a:extLst>
                </a:gridCol>
                <a:gridCol w="3505200">
                  <a:extLst>
                    <a:ext uri="{9D8B030D-6E8A-4147-A177-3AD203B41FA5}">
                      <a16:colId xmlns:a16="http://schemas.microsoft.com/office/drawing/2014/main" val="1023278284"/>
                    </a:ext>
                  </a:extLst>
                </a:gridCol>
                <a:gridCol w="3505200">
                  <a:extLst>
                    <a:ext uri="{9D8B030D-6E8A-4147-A177-3AD203B41FA5}">
                      <a16:colId xmlns:a16="http://schemas.microsoft.com/office/drawing/2014/main" val="1480118936"/>
                    </a:ext>
                  </a:extLst>
                </a:gridCol>
              </a:tblGrid>
              <a:tr h="370840">
                <a:tc>
                  <a:txBody>
                    <a:bodyPr/>
                    <a:lstStyle/>
                    <a:p>
                      <a:pPr algn="ctr"/>
                      <a:r>
                        <a:rPr lang="en-GB" dirty="0" smtClean="0"/>
                        <a:t>Chilli 1</a:t>
                      </a:r>
                      <a:endParaRPr lang="en-GB" dirty="0"/>
                    </a:p>
                  </a:txBody>
                  <a:tcPr/>
                </a:tc>
                <a:tc>
                  <a:txBody>
                    <a:bodyPr/>
                    <a:lstStyle/>
                    <a:p>
                      <a:pPr algn="ctr"/>
                      <a:r>
                        <a:rPr lang="en-GB" dirty="0" smtClean="0"/>
                        <a:t>Chilli 2</a:t>
                      </a:r>
                      <a:endParaRPr lang="en-GB" dirty="0"/>
                    </a:p>
                  </a:txBody>
                  <a:tcPr/>
                </a:tc>
                <a:tc>
                  <a:txBody>
                    <a:bodyPr/>
                    <a:lstStyle/>
                    <a:p>
                      <a:pPr algn="ctr"/>
                      <a:r>
                        <a:rPr lang="en-GB" dirty="0" smtClean="0"/>
                        <a:t>Chilli 3</a:t>
                      </a:r>
                      <a:endParaRPr lang="en-GB" dirty="0"/>
                    </a:p>
                  </a:txBody>
                  <a:tcPr/>
                </a:tc>
                <a:extLst>
                  <a:ext uri="{0D108BD9-81ED-4DB2-BD59-A6C34878D82A}">
                    <a16:rowId xmlns:a16="http://schemas.microsoft.com/office/drawing/2014/main" val="4065189564"/>
                  </a:ext>
                </a:extLst>
              </a:tr>
              <a:tr h="370840">
                <a:tc>
                  <a:txBody>
                    <a:bodyPr/>
                    <a:lstStyle/>
                    <a:p>
                      <a:r>
                        <a:rPr lang="en-GB" sz="3200" dirty="0" smtClean="0"/>
                        <a:t>3222</a:t>
                      </a:r>
                      <a:r>
                        <a:rPr lang="en-GB" sz="3200" baseline="0" dirty="0" smtClean="0"/>
                        <a:t> x 3 = </a:t>
                      </a:r>
                    </a:p>
                    <a:p>
                      <a:r>
                        <a:rPr lang="en-GB" sz="3200" baseline="0" dirty="0" smtClean="0"/>
                        <a:t>3223 x 3 = </a:t>
                      </a:r>
                    </a:p>
                    <a:p>
                      <a:r>
                        <a:rPr lang="en-GB" sz="3200" baseline="0" dirty="0" smtClean="0"/>
                        <a:t>3233 x 3 =</a:t>
                      </a:r>
                    </a:p>
                    <a:p>
                      <a:r>
                        <a:rPr lang="en-GB" sz="3200" baseline="0" dirty="0" smtClean="0"/>
                        <a:t>3333 x 3 =</a:t>
                      </a:r>
                    </a:p>
                  </a:txBody>
                  <a:tcPr/>
                </a:tc>
                <a:tc>
                  <a:txBody>
                    <a:bodyPr/>
                    <a:lstStyle/>
                    <a:p>
                      <a:r>
                        <a:rPr lang="en-GB" sz="3200" dirty="0" smtClean="0"/>
                        <a:t>2223 x 4 =</a:t>
                      </a:r>
                    </a:p>
                    <a:p>
                      <a:r>
                        <a:rPr lang="en-GB" sz="3200" dirty="0" smtClean="0"/>
                        <a:t>2232 x 4 =</a:t>
                      </a:r>
                    </a:p>
                    <a:p>
                      <a:r>
                        <a:rPr lang="en-GB" sz="3200" dirty="0" smtClean="0"/>
                        <a:t>2322 x 4 =</a:t>
                      </a:r>
                    </a:p>
                    <a:p>
                      <a:r>
                        <a:rPr lang="en-GB" sz="3200" dirty="0" smtClean="0"/>
                        <a:t>3222 x 4 =</a:t>
                      </a:r>
                      <a:endParaRPr lang="en-GB" sz="3200" dirty="0"/>
                    </a:p>
                  </a:txBody>
                  <a:tcPr/>
                </a:tc>
                <a:tc>
                  <a:txBody>
                    <a:bodyPr/>
                    <a:lstStyle/>
                    <a:p>
                      <a:r>
                        <a:rPr lang="en-GB" sz="3200" dirty="0" smtClean="0"/>
                        <a:t>2424</a:t>
                      </a:r>
                      <a:r>
                        <a:rPr lang="en-GB" sz="3200" baseline="0" dirty="0" smtClean="0"/>
                        <a:t> x 3 =</a:t>
                      </a:r>
                    </a:p>
                    <a:p>
                      <a:r>
                        <a:rPr lang="en-GB" sz="3200" baseline="0" dirty="0" smtClean="0"/>
                        <a:t>2234 x 3 =</a:t>
                      </a:r>
                    </a:p>
                    <a:p>
                      <a:r>
                        <a:rPr lang="en-GB" sz="3200" baseline="0" dirty="0" smtClean="0"/>
                        <a:t>2334 x 3 =</a:t>
                      </a:r>
                    </a:p>
                    <a:p>
                      <a:r>
                        <a:rPr lang="en-GB" sz="3200" baseline="0" dirty="0" smtClean="0"/>
                        <a:t>3334 x 3 =</a:t>
                      </a:r>
                    </a:p>
                    <a:p>
                      <a:endParaRPr lang="en-GB" sz="3200" dirty="0"/>
                    </a:p>
                  </a:txBody>
                  <a:tcPr/>
                </a:tc>
                <a:extLst>
                  <a:ext uri="{0D108BD9-81ED-4DB2-BD59-A6C34878D82A}">
                    <a16:rowId xmlns:a16="http://schemas.microsoft.com/office/drawing/2014/main" val="3425521375"/>
                  </a:ext>
                </a:extLst>
              </a:tr>
            </a:tbl>
          </a:graphicData>
        </a:graphic>
      </p:graphicFrame>
      <p:pic>
        <p:nvPicPr>
          <p:cNvPr id="3" name="Picture 2"/>
          <p:cNvPicPr>
            <a:picLocks noChangeAspect="1"/>
          </p:cNvPicPr>
          <p:nvPr/>
        </p:nvPicPr>
        <p:blipFill>
          <a:blip r:embed="rId2"/>
          <a:stretch>
            <a:fillRect/>
          </a:stretch>
        </p:blipFill>
        <p:spPr>
          <a:xfrm>
            <a:off x="7915275" y="5092065"/>
            <a:ext cx="3438525" cy="1581150"/>
          </a:xfrm>
          <a:prstGeom prst="rect">
            <a:avLst/>
          </a:prstGeom>
        </p:spPr>
      </p:pic>
      <p:sp>
        <p:nvSpPr>
          <p:cNvPr id="5" name="TextBox 4"/>
          <p:cNvSpPr txBox="1"/>
          <p:nvPr/>
        </p:nvSpPr>
        <p:spPr>
          <a:xfrm>
            <a:off x="4922520" y="5212080"/>
            <a:ext cx="2606040" cy="1200329"/>
          </a:xfrm>
          <a:prstGeom prst="rect">
            <a:avLst/>
          </a:prstGeom>
          <a:noFill/>
        </p:spPr>
        <p:txBody>
          <a:bodyPr wrap="square" rtlCol="0">
            <a:spAutoFit/>
          </a:bodyPr>
          <a:lstStyle/>
          <a:p>
            <a:r>
              <a:rPr lang="en-GB" dirty="0" smtClean="0"/>
              <a:t>EXT: Write the multiplication calculation which is represented by the place value counters. </a:t>
            </a:r>
            <a:endParaRPr lang="en-GB" dirty="0"/>
          </a:p>
        </p:txBody>
      </p:sp>
    </p:spTree>
    <p:extLst>
      <p:ext uri="{BB962C8B-B14F-4D97-AF65-F5344CB8AC3E}">
        <p14:creationId xmlns:p14="http://schemas.microsoft.com/office/powerpoint/2010/main" val="20207103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 be able to multiply 4-digits by 1-digit</a:t>
            </a:r>
            <a:endParaRPr lang="en-GB" dirty="0"/>
          </a:p>
        </p:txBody>
      </p:sp>
      <p:graphicFrame>
        <p:nvGraphicFramePr>
          <p:cNvPr id="4" name="Content Placeholder 3"/>
          <p:cNvGraphicFramePr>
            <a:graphicFrameLocks noGrp="1"/>
          </p:cNvGraphicFramePr>
          <p:nvPr>
            <p:ph idx="1"/>
            <p:extLst/>
          </p:nvPr>
        </p:nvGraphicFramePr>
        <p:xfrm>
          <a:off x="838200" y="1825625"/>
          <a:ext cx="10515600" cy="2900680"/>
        </p:xfrm>
        <a:graphic>
          <a:graphicData uri="http://schemas.openxmlformats.org/drawingml/2006/table">
            <a:tbl>
              <a:tblPr firstRow="1" bandRow="1">
                <a:tableStyleId>{5C22544A-7EE6-4342-B048-85BDC9FD1C3A}</a:tableStyleId>
              </a:tblPr>
              <a:tblGrid>
                <a:gridCol w="3505200">
                  <a:extLst>
                    <a:ext uri="{9D8B030D-6E8A-4147-A177-3AD203B41FA5}">
                      <a16:colId xmlns:a16="http://schemas.microsoft.com/office/drawing/2014/main" val="1935248255"/>
                    </a:ext>
                  </a:extLst>
                </a:gridCol>
                <a:gridCol w="3505200">
                  <a:extLst>
                    <a:ext uri="{9D8B030D-6E8A-4147-A177-3AD203B41FA5}">
                      <a16:colId xmlns:a16="http://schemas.microsoft.com/office/drawing/2014/main" val="1023278284"/>
                    </a:ext>
                  </a:extLst>
                </a:gridCol>
                <a:gridCol w="3505200">
                  <a:extLst>
                    <a:ext uri="{9D8B030D-6E8A-4147-A177-3AD203B41FA5}">
                      <a16:colId xmlns:a16="http://schemas.microsoft.com/office/drawing/2014/main" val="1480118936"/>
                    </a:ext>
                  </a:extLst>
                </a:gridCol>
              </a:tblGrid>
              <a:tr h="370840">
                <a:tc>
                  <a:txBody>
                    <a:bodyPr/>
                    <a:lstStyle/>
                    <a:p>
                      <a:pPr algn="ctr"/>
                      <a:r>
                        <a:rPr lang="en-GB" dirty="0" smtClean="0"/>
                        <a:t>Chilli 1</a:t>
                      </a:r>
                      <a:endParaRPr lang="en-GB" dirty="0"/>
                    </a:p>
                  </a:txBody>
                  <a:tcPr/>
                </a:tc>
                <a:tc>
                  <a:txBody>
                    <a:bodyPr/>
                    <a:lstStyle/>
                    <a:p>
                      <a:pPr algn="ctr"/>
                      <a:r>
                        <a:rPr lang="en-GB" dirty="0" smtClean="0"/>
                        <a:t>Chilli 2</a:t>
                      </a:r>
                      <a:endParaRPr lang="en-GB" dirty="0"/>
                    </a:p>
                  </a:txBody>
                  <a:tcPr/>
                </a:tc>
                <a:tc>
                  <a:txBody>
                    <a:bodyPr/>
                    <a:lstStyle/>
                    <a:p>
                      <a:pPr algn="ctr"/>
                      <a:r>
                        <a:rPr lang="en-GB" dirty="0" smtClean="0"/>
                        <a:t>Chilli 3</a:t>
                      </a:r>
                      <a:endParaRPr lang="en-GB" dirty="0"/>
                    </a:p>
                  </a:txBody>
                  <a:tcPr/>
                </a:tc>
                <a:extLst>
                  <a:ext uri="{0D108BD9-81ED-4DB2-BD59-A6C34878D82A}">
                    <a16:rowId xmlns:a16="http://schemas.microsoft.com/office/drawing/2014/main" val="4065189564"/>
                  </a:ext>
                </a:extLst>
              </a:tr>
              <a:tr h="370840">
                <a:tc>
                  <a:txBody>
                    <a:bodyPr/>
                    <a:lstStyle/>
                    <a:p>
                      <a:r>
                        <a:rPr lang="en-GB" sz="3200" dirty="0" smtClean="0"/>
                        <a:t>3222</a:t>
                      </a:r>
                      <a:r>
                        <a:rPr lang="en-GB" sz="3200" baseline="0" dirty="0" smtClean="0"/>
                        <a:t> x 3 = </a:t>
                      </a:r>
                      <a:r>
                        <a:rPr lang="en-GB" sz="3200" baseline="0" dirty="0" smtClean="0">
                          <a:solidFill>
                            <a:srgbClr val="FF0000"/>
                          </a:solidFill>
                        </a:rPr>
                        <a:t>9666</a:t>
                      </a:r>
                      <a:endParaRPr lang="en-GB" sz="3200" baseline="0" dirty="0" smtClean="0"/>
                    </a:p>
                    <a:p>
                      <a:r>
                        <a:rPr lang="en-GB" sz="3200" baseline="0" dirty="0" smtClean="0"/>
                        <a:t>3223 x 3 = </a:t>
                      </a:r>
                      <a:r>
                        <a:rPr lang="en-GB" sz="3200" baseline="0" dirty="0" smtClean="0">
                          <a:solidFill>
                            <a:srgbClr val="FF0000"/>
                          </a:solidFill>
                        </a:rPr>
                        <a:t>9669</a:t>
                      </a:r>
                      <a:endParaRPr lang="en-GB" sz="3200" baseline="0" dirty="0" smtClean="0"/>
                    </a:p>
                    <a:p>
                      <a:r>
                        <a:rPr lang="en-GB" sz="3200" baseline="0" dirty="0" smtClean="0"/>
                        <a:t>3233 x 3 = </a:t>
                      </a:r>
                      <a:r>
                        <a:rPr lang="en-GB" sz="3200" baseline="0" dirty="0" smtClean="0">
                          <a:solidFill>
                            <a:srgbClr val="FF0000"/>
                          </a:solidFill>
                        </a:rPr>
                        <a:t>9699</a:t>
                      </a:r>
                      <a:endParaRPr lang="en-GB" sz="3200" baseline="0" dirty="0" smtClean="0"/>
                    </a:p>
                    <a:p>
                      <a:r>
                        <a:rPr lang="en-GB" sz="3200" baseline="0" dirty="0" smtClean="0"/>
                        <a:t>3333 x 3 = </a:t>
                      </a:r>
                      <a:r>
                        <a:rPr lang="en-GB" sz="3200" baseline="0" dirty="0" smtClean="0">
                          <a:solidFill>
                            <a:srgbClr val="FF0000"/>
                          </a:solidFill>
                        </a:rPr>
                        <a:t>9999</a:t>
                      </a:r>
                      <a:endParaRPr lang="en-GB" sz="3200" baseline="0" dirty="0" smtClean="0"/>
                    </a:p>
                  </a:txBody>
                  <a:tcPr/>
                </a:tc>
                <a:tc>
                  <a:txBody>
                    <a:bodyPr/>
                    <a:lstStyle/>
                    <a:p>
                      <a:r>
                        <a:rPr lang="en-GB" sz="3200" dirty="0" smtClean="0"/>
                        <a:t>2223 x 4 = </a:t>
                      </a:r>
                      <a:r>
                        <a:rPr lang="en-GB" sz="3200" dirty="0" smtClean="0">
                          <a:solidFill>
                            <a:srgbClr val="FF0000"/>
                          </a:solidFill>
                        </a:rPr>
                        <a:t>8892</a:t>
                      </a:r>
                      <a:endParaRPr lang="en-GB" sz="3200" dirty="0" smtClean="0"/>
                    </a:p>
                    <a:p>
                      <a:r>
                        <a:rPr lang="en-GB" sz="3200" dirty="0" smtClean="0"/>
                        <a:t>2232 x 4 = </a:t>
                      </a:r>
                      <a:r>
                        <a:rPr lang="en-GB" sz="3200" dirty="0" smtClean="0">
                          <a:solidFill>
                            <a:srgbClr val="FF0000"/>
                          </a:solidFill>
                        </a:rPr>
                        <a:t>8928</a:t>
                      </a:r>
                      <a:endParaRPr lang="en-GB" sz="3200" dirty="0" smtClean="0"/>
                    </a:p>
                    <a:p>
                      <a:r>
                        <a:rPr lang="en-GB" sz="3200" dirty="0" smtClean="0"/>
                        <a:t>2322 x 4 = </a:t>
                      </a:r>
                      <a:r>
                        <a:rPr lang="en-GB" sz="3200" dirty="0" smtClean="0">
                          <a:solidFill>
                            <a:srgbClr val="FF0000"/>
                          </a:solidFill>
                        </a:rPr>
                        <a:t>9288</a:t>
                      </a:r>
                      <a:endParaRPr lang="en-GB" sz="3200" dirty="0" smtClean="0"/>
                    </a:p>
                    <a:p>
                      <a:r>
                        <a:rPr lang="en-GB" sz="3200" dirty="0" smtClean="0"/>
                        <a:t>3222 x 4 = </a:t>
                      </a:r>
                      <a:r>
                        <a:rPr lang="en-GB" sz="3200" dirty="0" smtClean="0">
                          <a:solidFill>
                            <a:srgbClr val="FF0000"/>
                          </a:solidFill>
                        </a:rPr>
                        <a:t>12888</a:t>
                      </a:r>
                      <a:endParaRPr lang="en-GB" sz="3200" dirty="0"/>
                    </a:p>
                  </a:txBody>
                  <a:tcPr/>
                </a:tc>
                <a:tc>
                  <a:txBody>
                    <a:bodyPr/>
                    <a:lstStyle/>
                    <a:p>
                      <a:r>
                        <a:rPr lang="en-GB" sz="3200" dirty="0" smtClean="0"/>
                        <a:t>2424</a:t>
                      </a:r>
                      <a:r>
                        <a:rPr lang="en-GB" sz="3200" baseline="0" dirty="0" smtClean="0"/>
                        <a:t> x 3 = </a:t>
                      </a:r>
                      <a:r>
                        <a:rPr lang="en-GB" sz="3200" baseline="0" dirty="0" smtClean="0">
                          <a:solidFill>
                            <a:srgbClr val="FF0000"/>
                          </a:solidFill>
                        </a:rPr>
                        <a:t>7272</a:t>
                      </a:r>
                      <a:endParaRPr lang="en-GB" sz="3200" baseline="0" dirty="0" smtClean="0"/>
                    </a:p>
                    <a:p>
                      <a:r>
                        <a:rPr lang="en-GB" sz="3200" baseline="0" dirty="0" smtClean="0"/>
                        <a:t>2234 x 3 = </a:t>
                      </a:r>
                      <a:r>
                        <a:rPr lang="en-GB" sz="3200" baseline="0" dirty="0" smtClean="0">
                          <a:solidFill>
                            <a:srgbClr val="FF0000"/>
                          </a:solidFill>
                        </a:rPr>
                        <a:t>6702</a:t>
                      </a:r>
                      <a:endParaRPr lang="en-GB" sz="3200" baseline="0" dirty="0" smtClean="0"/>
                    </a:p>
                    <a:p>
                      <a:r>
                        <a:rPr lang="en-GB" sz="3200" baseline="0" dirty="0" smtClean="0"/>
                        <a:t>2334 x 3 = </a:t>
                      </a:r>
                      <a:r>
                        <a:rPr lang="en-GB" sz="3200" baseline="0" dirty="0" smtClean="0">
                          <a:solidFill>
                            <a:srgbClr val="FF0000"/>
                          </a:solidFill>
                        </a:rPr>
                        <a:t>7002</a:t>
                      </a:r>
                      <a:endParaRPr lang="en-GB" sz="3200" baseline="0" dirty="0" smtClean="0"/>
                    </a:p>
                    <a:p>
                      <a:r>
                        <a:rPr lang="en-GB" sz="3200" baseline="0" dirty="0" smtClean="0"/>
                        <a:t>3334 x 3 = </a:t>
                      </a:r>
                      <a:r>
                        <a:rPr lang="en-GB" sz="3200" baseline="0" dirty="0" smtClean="0">
                          <a:solidFill>
                            <a:srgbClr val="FF0000"/>
                          </a:solidFill>
                        </a:rPr>
                        <a:t>10002</a:t>
                      </a:r>
                      <a:endParaRPr lang="en-GB" sz="3200" baseline="0" dirty="0" smtClean="0"/>
                    </a:p>
                    <a:p>
                      <a:endParaRPr lang="en-GB" sz="3200" dirty="0"/>
                    </a:p>
                  </a:txBody>
                  <a:tcPr/>
                </a:tc>
                <a:extLst>
                  <a:ext uri="{0D108BD9-81ED-4DB2-BD59-A6C34878D82A}">
                    <a16:rowId xmlns:a16="http://schemas.microsoft.com/office/drawing/2014/main" val="3425521375"/>
                  </a:ext>
                </a:extLst>
              </a:tr>
            </a:tbl>
          </a:graphicData>
        </a:graphic>
      </p:graphicFrame>
      <p:pic>
        <p:nvPicPr>
          <p:cNvPr id="5" name="Picture 4"/>
          <p:cNvPicPr>
            <a:picLocks noChangeAspect="1"/>
          </p:cNvPicPr>
          <p:nvPr/>
        </p:nvPicPr>
        <p:blipFill>
          <a:blip r:embed="rId2"/>
          <a:stretch>
            <a:fillRect/>
          </a:stretch>
        </p:blipFill>
        <p:spPr>
          <a:xfrm>
            <a:off x="8369617" y="5031105"/>
            <a:ext cx="3438525" cy="1581150"/>
          </a:xfrm>
          <a:prstGeom prst="rect">
            <a:avLst/>
          </a:prstGeom>
        </p:spPr>
      </p:pic>
      <p:sp>
        <p:nvSpPr>
          <p:cNvPr id="6" name="TextBox 5"/>
          <p:cNvSpPr txBox="1"/>
          <p:nvPr/>
        </p:nvSpPr>
        <p:spPr>
          <a:xfrm>
            <a:off x="5745480" y="5196840"/>
            <a:ext cx="2453640" cy="1477328"/>
          </a:xfrm>
          <a:prstGeom prst="rect">
            <a:avLst/>
          </a:prstGeom>
          <a:noFill/>
        </p:spPr>
        <p:txBody>
          <a:bodyPr wrap="square" rtlCol="0">
            <a:spAutoFit/>
          </a:bodyPr>
          <a:lstStyle/>
          <a:p>
            <a:r>
              <a:rPr lang="en-GB" smtClean="0"/>
              <a:t>EXT: Write the multiplication calculation which is represented by the place value counters. </a:t>
            </a:r>
            <a:endParaRPr lang="en-GB" dirty="0"/>
          </a:p>
        </p:txBody>
      </p:sp>
      <p:pic>
        <p:nvPicPr>
          <p:cNvPr id="7" name="Picture 6"/>
          <p:cNvPicPr>
            <a:picLocks noChangeAspect="1"/>
          </p:cNvPicPr>
          <p:nvPr/>
        </p:nvPicPr>
        <p:blipFill>
          <a:blip r:embed="rId3"/>
          <a:stretch>
            <a:fillRect/>
          </a:stretch>
        </p:blipFill>
        <p:spPr>
          <a:xfrm>
            <a:off x="3150394" y="4839258"/>
            <a:ext cx="2509837" cy="1964844"/>
          </a:xfrm>
          <a:prstGeom prst="rect">
            <a:avLst/>
          </a:prstGeom>
        </p:spPr>
      </p:pic>
    </p:spTree>
    <p:extLst>
      <p:ext uri="{BB962C8B-B14F-4D97-AF65-F5344CB8AC3E}">
        <p14:creationId xmlns:p14="http://schemas.microsoft.com/office/powerpoint/2010/main" val="5217630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 be able to multiply 4-digits by 1-digit</a:t>
            </a:r>
            <a:endParaRPr lang="en-GB" dirty="0"/>
          </a:p>
        </p:txBody>
      </p:sp>
      <p:pic>
        <p:nvPicPr>
          <p:cNvPr id="4" name="Content Placeholder 3"/>
          <p:cNvPicPr>
            <a:picLocks noGrp="1" noChangeAspect="1"/>
          </p:cNvPicPr>
          <p:nvPr>
            <p:ph idx="1"/>
          </p:nvPr>
        </p:nvPicPr>
        <p:blipFill>
          <a:blip r:embed="rId2"/>
          <a:stretch>
            <a:fillRect/>
          </a:stretch>
        </p:blipFill>
        <p:spPr>
          <a:xfrm>
            <a:off x="838200" y="1690688"/>
            <a:ext cx="2609850" cy="3209925"/>
          </a:xfrm>
          <a:prstGeom prst="rect">
            <a:avLst/>
          </a:prstGeom>
        </p:spPr>
      </p:pic>
      <p:sp>
        <p:nvSpPr>
          <p:cNvPr id="5" name="TextBox 4"/>
          <p:cNvSpPr txBox="1"/>
          <p:nvPr/>
        </p:nvSpPr>
        <p:spPr>
          <a:xfrm>
            <a:off x="3733800" y="1690688"/>
            <a:ext cx="2849880" cy="2308324"/>
          </a:xfrm>
          <a:prstGeom prst="rect">
            <a:avLst/>
          </a:prstGeom>
          <a:noFill/>
        </p:spPr>
        <p:txBody>
          <a:bodyPr wrap="square" rtlCol="0">
            <a:spAutoFit/>
          </a:bodyPr>
          <a:lstStyle/>
          <a:p>
            <a:r>
              <a:rPr lang="en-GB" b="1" dirty="0"/>
              <a:t>Q2</a:t>
            </a:r>
            <a:endParaRPr lang="en-GB" dirty="0"/>
          </a:p>
          <a:p>
            <a:r>
              <a:rPr lang="en-GB" dirty="0"/>
              <a:t>Can you find the missing digits in this calculation?</a:t>
            </a:r>
          </a:p>
          <a:p>
            <a:r>
              <a:rPr lang="en-GB" dirty="0"/>
              <a:t> </a:t>
            </a:r>
          </a:p>
          <a:p>
            <a:r>
              <a:rPr lang="en-GB" dirty="0"/>
              <a:t>    __ __ 2  4</a:t>
            </a:r>
          </a:p>
          <a:p>
            <a:r>
              <a:rPr lang="en-GB" u="sng" dirty="0"/>
              <a:t>X                5</a:t>
            </a:r>
            <a:endParaRPr lang="en-GB" dirty="0"/>
          </a:p>
          <a:p>
            <a:r>
              <a:rPr lang="en-GB" u="sng" dirty="0"/>
              <a:t> 2  5  1  __ 0</a:t>
            </a:r>
            <a:endParaRPr lang="en-GB" dirty="0"/>
          </a:p>
          <a:p>
            <a:endParaRPr lang="en-GB" dirty="0"/>
          </a:p>
        </p:txBody>
      </p:sp>
      <p:pic>
        <p:nvPicPr>
          <p:cNvPr id="6" name="Picture 5"/>
          <p:cNvPicPr>
            <a:picLocks noChangeAspect="1"/>
          </p:cNvPicPr>
          <p:nvPr/>
        </p:nvPicPr>
        <p:blipFill>
          <a:blip r:embed="rId3"/>
          <a:stretch>
            <a:fillRect/>
          </a:stretch>
        </p:blipFill>
        <p:spPr>
          <a:xfrm>
            <a:off x="3733800" y="4177665"/>
            <a:ext cx="4886325" cy="2038350"/>
          </a:xfrm>
          <a:prstGeom prst="rect">
            <a:avLst/>
          </a:prstGeom>
        </p:spPr>
      </p:pic>
      <p:pic>
        <p:nvPicPr>
          <p:cNvPr id="7" name="Picture 6"/>
          <p:cNvPicPr>
            <a:picLocks noChangeAspect="1"/>
          </p:cNvPicPr>
          <p:nvPr/>
        </p:nvPicPr>
        <p:blipFill>
          <a:blip r:embed="rId4"/>
          <a:stretch>
            <a:fillRect/>
          </a:stretch>
        </p:blipFill>
        <p:spPr>
          <a:xfrm>
            <a:off x="6583680" y="1422034"/>
            <a:ext cx="2231329" cy="2755631"/>
          </a:xfrm>
          <a:prstGeom prst="rect">
            <a:avLst/>
          </a:prstGeom>
        </p:spPr>
      </p:pic>
    </p:spTree>
    <p:extLst>
      <p:ext uri="{BB962C8B-B14F-4D97-AF65-F5344CB8AC3E}">
        <p14:creationId xmlns:p14="http://schemas.microsoft.com/office/powerpoint/2010/main" val="34073343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 be able to multiply 4-digits by 1-digit</a:t>
            </a:r>
            <a:endParaRPr lang="en-GB" dirty="0"/>
          </a:p>
        </p:txBody>
      </p:sp>
      <p:pic>
        <p:nvPicPr>
          <p:cNvPr id="4" name="Content Placeholder 3"/>
          <p:cNvPicPr>
            <a:picLocks noGrp="1" noChangeAspect="1"/>
          </p:cNvPicPr>
          <p:nvPr>
            <p:ph idx="1"/>
          </p:nvPr>
        </p:nvPicPr>
        <p:blipFill>
          <a:blip r:embed="rId2"/>
          <a:stretch>
            <a:fillRect/>
          </a:stretch>
        </p:blipFill>
        <p:spPr>
          <a:xfrm>
            <a:off x="424815" y="1571466"/>
            <a:ext cx="3905250" cy="3305175"/>
          </a:xfrm>
          <a:prstGeom prst="rect">
            <a:avLst/>
          </a:prstGeom>
        </p:spPr>
      </p:pic>
      <p:pic>
        <p:nvPicPr>
          <p:cNvPr id="5" name="Picture 4"/>
          <p:cNvPicPr>
            <a:picLocks noChangeAspect="1"/>
          </p:cNvPicPr>
          <p:nvPr/>
        </p:nvPicPr>
        <p:blipFill>
          <a:blip r:embed="rId3"/>
          <a:stretch>
            <a:fillRect/>
          </a:stretch>
        </p:blipFill>
        <p:spPr>
          <a:xfrm>
            <a:off x="4512944" y="1571466"/>
            <a:ext cx="3457575" cy="2305050"/>
          </a:xfrm>
          <a:prstGeom prst="rect">
            <a:avLst/>
          </a:prstGeom>
        </p:spPr>
      </p:pic>
      <p:pic>
        <p:nvPicPr>
          <p:cNvPr id="6" name="Picture 5"/>
          <p:cNvPicPr>
            <a:picLocks noChangeAspect="1"/>
          </p:cNvPicPr>
          <p:nvPr/>
        </p:nvPicPr>
        <p:blipFill>
          <a:blip r:embed="rId4"/>
          <a:stretch>
            <a:fillRect/>
          </a:stretch>
        </p:blipFill>
        <p:spPr>
          <a:xfrm>
            <a:off x="8153398" y="1571466"/>
            <a:ext cx="3876675" cy="3886200"/>
          </a:xfrm>
          <a:prstGeom prst="rect">
            <a:avLst/>
          </a:prstGeom>
        </p:spPr>
      </p:pic>
      <p:pic>
        <p:nvPicPr>
          <p:cNvPr id="7" name="Picture 6"/>
          <p:cNvPicPr>
            <a:picLocks noChangeAspect="1"/>
          </p:cNvPicPr>
          <p:nvPr/>
        </p:nvPicPr>
        <p:blipFill>
          <a:blip r:embed="rId5"/>
          <a:stretch>
            <a:fillRect/>
          </a:stretch>
        </p:blipFill>
        <p:spPr>
          <a:xfrm>
            <a:off x="4727256" y="4200335"/>
            <a:ext cx="3075624" cy="2514661"/>
          </a:xfrm>
          <a:prstGeom prst="rect">
            <a:avLst/>
          </a:prstGeom>
        </p:spPr>
      </p:pic>
    </p:spTree>
    <p:extLst>
      <p:ext uri="{BB962C8B-B14F-4D97-AF65-F5344CB8AC3E}">
        <p14:creationId xmlns:p14="http://schemas.microsoft.com/office/powerpoint/2010/main" val="16775383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 be able to multiply 4-digits by 1-digit</a:t>
            </a:r>
            <a:endParaRPr lang="en-GB" dirty="0"/>
          </a:p>
        </p:txBody>
      </p:sp>
      <p:graphicFrame>
        <p:nvGraphicFramePr>
          <p:cNvPr id="4" name="Content Placeholder 3"/>
          <p:cNvGraphicFramePr>
            <a:graphicFrameLocks noGrp="1"/>
          </p:cNvGraphicFramePr>
          <p:nvPr>
            <p:ph idx="1"/>
          </p:nvPr>
        </p:nvGraphicFramePr>
        <p:xfrm>
          <a:off x="1402080" y="1828800"/>
          <a:ext cx="9204959" cy="3931922"/>
        </p:xfrm>
        <a:graphic>
          <a:graphicData uri="http://schemas.openxmlformats.org/drawingml/2006/table">
            <a:tbl>
              <a:tblPr firstRow="1" firstCol="1" bandRow="1"/>
              <a:tblGrid>
                <a:gridCol w="7262293">
                  <a:extLst>
                    <a:ext uri="{9D8B030D-6E8A-4147-A177-3AD203B41FA5}">
                      <a16:colId xmlns:a16="http://schemas.microsoft.com/office/drawing/2014/main" val="3520340874"/>
                    </a:ext>
                  </a:extLst>
                </a:gridCol>
                <a:gridCol w="1942666">
                  <a:extLst>
                    <a:ext uri="{9D8B030D-6E8A-4147-A177-3AD203B41FA5}">
                      <a16:colId xmlns:a16="http://schemas.microsoft.com/office/drawing/2014/main" val="462247647"/>
                    </a:ext>
                  </a:extLst>
                </a:gridCol>
              </a:tblGrid>
              <a:tr h="982981">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60655038"/>
                  </a:ext>
                </a:extLst>
              </a:tr>
              <a:tr h="982981">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even: I can solve problem solving and reasoning questions involving multiplying 4-digit numbers by a 1-digit number</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04269373"/>
                  </a:ext>
                </a:extLst>
              </a:tr>
              <a:tr h="65532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I can multiply a 4-digit number by a 1-digit number with more than one exchange</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9306359"/>
                  </a:ext>
                </a:extLst>
              </a:tr>
              <a:tr h="65532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Most of us will: I can multiply a 4-digit number by a 1-digit number with one exchange</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59182982"/>
                  </a:ext>
                </a:extLst>
              </a:tr>
              <a:tr h="65532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All of us will: I can multiply a 4-digit number by a 1-digit number with no exchanges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98077873"/>
                  </a:ext>
                </a:extLst>
              </a:tr>
            </a:tbl>
          </a:graphicData>
        </a:graphic>
      </p:graphicFrame>
    </p:spTree>
    <p:extLst>
      <p:ext uri="{BB962C8B-B14F-4D97-AF65-F5344CB8AC3E}">
        <p14:creationId xmlns:p14="http://schemas.microsoft.com/office/powerpoint/2010/main" val="95456068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Break</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13323266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English - Myths</a:t>
            </a:r>
            <a:endParaRPr lang="en-GB" dirty="0"/>
          </a:p>
        </p:txBody>
      </p:sp>
      <p:sp>
        <p:nvSpPr>
          <p:cNvPr id="5" name="Subtitle 4"/>
          <p:cNvSpPr>
            <a:spLocks noGrp="1"/>
          </p:cNvSpPr>
          <p:nvPr>
            <p:ph type="subTitle" idx="1"/>
          </p:nvPr>
        </p:nvSpPr>
        <p:spPr/>
        <p:txBody>
          <a:bodyPr/>
          <a:lstStyle/>
          <a:p>
            <a:r>
              <a:rPr lang="en-GB" dirty="0" smtClean="0"/>
              <a:t>Read through the slides and do the activities</a:t>
            </a:r>
            <a:endParaRPr lang="en-GB" dirty="0"/>
          </a:p>
        </p:txBody>
      </p:sp>
    </p:spTree>
    <p:extLst>
      <p:ext uri="{BB962C8B-B14F-4D97-AF65-F5344CB8AC3E}">
        <p14:creationId xmlns:p14="http://schemas.microsoft.com/office/powerpoint/2010/main" val="21897560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normAutofit fontScale="70000" lnSpcReduction="20000"/>
          </a:bodyPr>
          <a:lstStyle/>
          <a:p>
            <a:r>
              <a:rPr lang="en-GB" sz="3200" dirty="0" smtClean="0"/>
              <a:t>Myths are part of the oral tradition of story-telling.  They were told long ago and written down later</a:t>
            </a:r>
            <a:r>
              <a:rPr lang="en-GB" sz="3200" dirty="0"/>
              <a:t>. </a:t>
            </a:r>
            <a:r>
              <a:rPr lang="en-GB" sz="3200" dirty="0" smtClean="0"/>
              <a:t>They are </a:t>
            </a:r>
            <a:r>
              <a:rPr lang="en-GB" sz="3200" dirty="0"/>
              <a:t>based in religions of ancient times</a:t>
            </a:r>
            <a:r>
              <a:rPr lang="en-GB" sz="3200" dirty="0" smtClean="0"/>
              <a:t>.  They can tell </a:t>
            </a:r>
            <a:r>
              <a:rPr lang="en-GB" sz="3200" dirty="0"/>
              <a:t>of gods and </a:t>
            </a:r>
            <a:r>
              <a:rPr lang="en-GB" sz="3200" dirty="0" smtClean="0"/>
              <a:t>goddesses often </a:t>
            </a:r>
            <a:r>
              <a:rPr lang="en-GB" sz="3200" dirty="0"/>
              <a:t>explain how or why things are as they are e.g. creation, </a:t>
            </a:r>
            <a:r>
              <a:rPr lang="en-GB" sz="3200" dirty="0" smtClean="0"/>
              <a:t>weather.</a:t>
            </a:r>
          </a:p>
          <a:p>
            <a:pPr marL="0" indent="0">
              <a:buNone/>
            </a:pPr>
            <a:r>
              <a:rPr lang="en-GB" b="1" u="sng" dirty="0" smtClean="0"/>
              <a:t>Features:</a:t>
            </a:r>
            <a:endParaRPr lang="en-GB" b="1" u="sng" dirty="0"/>
          </a:p>
          <a:p>
            <a:pPr lvl="0"/>
            <a:r>
              <a:rPr lang="en-GB" dirty="0"/>
              <a:t>Basic story structure – Introduction, build-up, problem, action, conclusion</a:t>
            </a:r>
          </a:p>
          <a:p>
            <a:pPr lvl="0"/>
            <a:r>
              <a:rPr lang="en-GB" dirty="0"/>
              <a:t>Gods and goddesses</a:t>
            </a:r>
          </a:p>
          <a:p>
            <a:pPr lvl="0"/>
            <a:r>
              <a:rPr lang="en-GB" dirty="0"/>
              <a:t>Kings and queens</a:t>
            </a:r>
          </a:p>
          <a:p>
            <a:pPr lvl="0"/>
            <a:r>
              <a:rPr lang="en-GB" dirty="0"/>
              <a:t>Heroes and villains</a:t>
            </a:r>
          </a:p>
          <a:p>
            <a:pPr lvl="0"/>
            <a:r>
              <a:rPr lang="en-GB" dirty="0"/>
              <a:t>Witches and wizards</a:t>
            </a:r>
          </a:p>
          <a:p>
            <a:pPr lvl="0"/>
            <a:r>
              <a:rPr lang="en-GB" dirty="0"/>
              <a:t>Fairies and ‘little people’</a:t>
            </a:r>
          </a:p>
          <a:p>
            <a:pPr lvl="0"/>
            <a:r>
              <a:rPr lang="en-GB" dirty="0"/>
              <a:t>Monster, ogres and giants</a:t>
            </a:r>
          </a:p>
          <a:p>
            <a:pPr lvl="0"/>
            <a:r>
              <a:rPr lang="en-GB" dirty="0"/>
              <a:t>Talking Animals</a:t>
            </a:r>
          </a:p>
          <a:p>
            <a:endParaRPr lang="en-GB" sz="3200" dirty="0"/>
          </a:p>
          <a:p>
            <a:endParaRPr lang="en-GB" sz="3200" dirty="0" smtClean="0"/>
          </a:p>
          <a:p>
            <a:endParaRPr lang="en-GB" sz="3200" dirty="0"/>
          </a:p>
        </p:txBody>
      </p:sp>
    </p:spTree>
    <p:extLst>
      <p:ext uri="{BB962C8B-B14F-4D97-AF65-F5344CB8AC3E}">
        <p14:creationId xmlns:p14="http://schemas.microsoft.com/office/powerpoint/2010/main" val="18729196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normAutofit lnSpcReduction="10000"/>
          </a:bodyPr>
          <a:lstStyle/>
          <a:p>
            <a:r>
              <a:rPr lang="en-GB" sz="3200" dirty="0" smtClean="0"/>
              <a:t>We are looking at an Ancient Greek myth called Theseus and the Minotaur.  Let us re-read it to remind ourselves of the story.</a:t>
            </a:r>
          </a:p>
          <a:p>
            <a:endParaRPr lang="en-GB" sz="3200" dirty="0"/>
          </a:p>
          <a:p>
            <a:r>
              <a:rPr lang="en-GB" sz="3200" dirty="0" smtClean="0"/>
              <a:t>For the next 5 lessons, you are going to rewrite the myth of Theseus and the Minotaur using all the grammatical features we have been rehearsing and inverted commas.</a:t>
            </a:r>
          </a:p>
          <a:p>
            <a:endParaRPr lang="en-GB" sz="3200" dirty="0"/>
          </a:p>
          <a:p>
            <a:r>
              <a:rPr lang="en-GB" sz="3200" dirty="0" smtClean="0"/>
              <a:t>Today, we are going to concentrate on the action and ending.</a:t>
            </a:r>
            <a:endParaRPr lang="en-GB" sz="3200" dirty="0"/>
          </a:p>
        </p:txBody>
      </p:sp>
    </p:spTree>
    <p:extLst>
      <p:ext uri="{BB962C8B-B14F-4D97-AF65-F5344CB8AC3E}">
        <p14:creationId xmlns:p14="http://schemas.microsoft.com/office/powerpoint/2010/main" val="290943225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dirty="0"/>
              <a:t>LO: To be able to rewrite a myth that describes settings, characters and atmosphere and integrates dialogue to convey character and advance the action </a:t>
            </a:r>
          </a:p>
        </p:txBody>
      </p:sp>
      <p:graphicFrame>
        <p:nvGraphicFramePr>
          <p:cNvPr id="4" name="Content Placeholder 3"/>
          <p:cNvGraphicFramePr>
            <a:graphicFrameLocks noGrp="1"/>
          </p:cNvGraphicFramePr>
          <p:nvPr>
            <p:ph idx="1"/>
          </p:nvPr>
        </p:nvGraphicFramePr>
        <p:xfrm>
          <a:off x="1752600" y="1889759"/>
          <a:ext cx="8762999" cy="4418846"/>
        </p:xfrm>
        <a:graphic>
          <a:graphicData uri="http://schemas.openxmlformats.org/drawingml/2006/table">
            <a:tbl>
              <a:tblPr firstRow="1" firstCol="1" bandRow="1"/>
              <a:tblGrid>
                <a:gridCol w="6913606">
                  <a:extLst>
                    <a:ext uri="{9D8B030D-6E8A-4147-A177-3AD203B41FA5}">
                      <a16:colId xmlns:a16="http://schemas.microsoft.com/office/drawing/2014/main" val="3746277985"/>
                    </a:ext>
                  </a:extLst>
                </a:gridCol>
                <a:gridCol w="1849393">
                  <a:extLst>
                    <a:ext uri="{9D8B030D-6E8A-4147-A177-3AD203B41FA5}">
                      <a16:colId xmlns:a16="http://schemas.microsoft.com/office/drawing/2014/main" val="2968764510"/>
                    </a:ext>
                  </a:extLst>
                </a:gridCol>
              </a:tblGrid>
              <a:tr h="741811">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95095014"/>
                  </a:ext>
                </a:extLst>
              </a:tr>
              <a:tr h="766558">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even: </a:t>
                      </a:r>
                      <a:r>
                        <a:rPr lang="en-GB" sz="2000">
                          <a:effectLst/>
                          <a:latin typeface="Calibri" panose="020F0502020204030204" pitchFamily="34" charset="0"/>
                          <a:ea typeface="Calibri" panose="020F0502020204030204" pitchFamily="34" charset="0"/>
                          <a:cs typeface="Times New Roman" panose="02020603050405020304" pitchFamily="18" charset="0"/>
                        </a:rPr>
                        <a:t> </a:t>
                      </a:r>
                      <a:r>
                        <a:rPr lang="en-GB" sz="2000">
                          <a:effectLst/>
                          <a:latin typeface="Comic Sans MS" panose="030F0702030302020204" pitchFamily="66" charset="0"/>
                          <a:ea typeface="Calibri" panose="020F0502020204030204" pitchFamily="34" charset="0"/>
                          <a:cs typeface="Times New Roman" panose="02020603050405020304" pitchFamily="18" charset="0"/>
                        </a:rPr>
                        <a:t>I am able to sustain a dialogue between two or more characters without losing the flow of the story (Y6)</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0052628"/>
                  </a:ext>
                </a:extLst>
              </a:tr>
              <a:tr h="741811">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I can create and maintain an appropriate atmosphere throughout the whole piece (Y6)</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91229705"/>
                  </a:ext>
                </a:extLst>
              </a:tr>
              <a:tr h="494541">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Most of us will: I make links in fiction between the opening and ending of a story (Y5)</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24085788"/>
                  </a:ext>
                </a:extLst>
              </a:tr>
              <a:tr h="989081">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All of us will: I make sure my writing does not jump from one idea to another and I try to build on ideas through the piece of work, making connections between paragraphs (Y4)</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05436395"/>
                  </a:ext>
                </a:extLst>
              </a:tr>
            </a:tbl>
          </a:graphicData>
        </a:graphic>
      </p:graphicFrame>
    </p:spTree>
    <p:extLst>
      <p:ext uri="{BB962C8B-B14F-4D97-AF65-F5344CB8AC3E}">
        <p14:creationId xmlns:p14="http://schemas.microsoft.com/office/powerpoint/2010/main" val="19718121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dirty="0" smtClean="0"/>
              <a:t/>
            </a:r>
            <a:br>
              <a:rPr lang="en-GB" sz="3600" dirty="0" smtClean="0"/>
            </a:br>
            <a:r>
              <a:rPr lang="en-GB" sz="3600" dirty="0" smtClean="0"/>
              <a:t>LO</a:t>
            </a:r>
            <a:r>
              <a:rPr lang="en-GB" sz="3600" dirty="0"/>
              <a:t>: To be able to rewrite a myth that describes settings, characters and atmosphere and integrates dialogue to convey character and advance the action </a:t>
            </a:r>
            <a:r>
              <a:rPr lang="en-GB" dirty="0"/>
              <a:t/>
            </a:r>
            <a:br>
              <a:rPr lang="en-GB" dirty="0"/>
            </a:br>
            <a:endParaRPr lang="en-GB" dirty="0"/>
          </a:p>
        </p:txBody>
      </p:sp>
      <p:sp>
        <p:nvSpPr>
          <p:cNvPr id="3" name="Content Placeholder 2"/>
          <p:cNvSpPr>
            <a:spLocks noGrp="1"/>
          </p:cNvSpPr>
          <p:nvPr>
            <p:ph idx="1"/>
          </p:nvPr>
        </p:nvSpPr>
        <p:spPr/>
        <p:txBody>
          <a:bodyPr/>
          <a:lstStyle/>
          <a:p>
            <a:pPr marL="0" indent="0">
              <a:buNone/>
            </a:pPr>
            <a:r>
              <a:rPr lang="en-GB" b="1" dirty="0"/>
              <a:t>Paragraphs</a:t>
            </a:r>
          </a:p>
          <a:p>
            <a:r>
              <a:rPr lang="en-GB" dirty="0"/>
              <a:t>A paragraph is a group of sentences about the same thing/subject.</a:t>
            </a:r>
          </a:p>
          <a:p>
            <a:r>
              <a:rPr lang="en-GB" dirty="0"/>
              <a:t>Fiction – You change a paragraph when the time, place, action or place </a:t>
            </a:r>
            <a:r>
              <a:rPr lang="en-GB" dirty="0" smtClean="0"/>
              <a:t>changes</a:t>
            </a:r>
          </a:p>
          <a:p>
            <a:endParaRPr lang="en-GB" dirty="0"/>
          </a:p>
          <a:p>
            <a:r>
              <a:rPr lang="en-GB" dirty="0" smtClean="0"/>
              <a:t>Look at our plan of the story from Theseus and the Minotaur.  How many paragraphs could our action and ending have?</a:t>
            </a:r>
            <a:endParaRPr lang="en-GB" dirty="0"/>
          </a:p>
        </p:txBody>
      </p:sp>
    </p:spTree>
    <p:extLst>
      <p:ext uri="{BB962C8B-B14F-4D97-AF65-F5344CB8AC3E}">
        <p14:creationId xmlns:p14="http://schemas.microsoft.com/office/powerpoint/2010/main" val="32114274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200" dirty="0">
                <a:solidFill>
                  <a:prstClr val="black"/>
                </a:solidFill>
              </a:rPr>
              <a:t>LO: To be able to rewrite a myth that describes settings, characters and atmosphere and integrates dialogue to convey character and advance the action </a:t>
            </a:r>
            <a:endParaRPr lang="en-GB" sz="3200" dirty="0"/>
          </a:p>
        </p:txBody>
      </p:sp>
      <p:sp>
        <p:nvSpPr>
          <p:cNvPr id="4" name="Content Placeholder 3"/>
          <p:cNvSpPr>
            <a:spLocks noGrp="1"/>
          </p:cNvSpPr>
          <p:nvPr>
            <p:ph sz="half" idx="1"/>
          </p:nvPr>
        </p:nvSpPr>
        <p:spPr/>
        <p:txBody>
          <a:bodyPr/>
          <a:lstStyle/>
          <a:p>
            <a:pPr marL="0" indent="0">
              <a:buNone/>
            </a:pPr>
            <a:r>
              <a:rPr lang="en-GB" dirty="0"/>
              <a:t>The Minotaur charged at Theseus but he raised the sword that Princess Ariadne had given him and killed the horrible monster. Prince Theseus began to make his way back to the gate, following the string he had unravelled along his way.</a:t>
            </a:r>
          </a:p>
          <a:p>
            <a:endParaRPr lang="en-GB" dirty="0"/>
          </a:p>
        </p:txBody>
      </p:sp>
      <p:sp>
        <p:nvSpPr>
          <p:cNvPr id="5" name="Content Placeholder 4"/>
          <p:cNvSpPr>
            <a:spLocks noGrp="1"/>
          </p:cNvSpPr>
          <p:nvPr>
            <p:ph sz="half" idx="2"/>
          </p:nvPr>
        </p:nvSpPr>
        <p:spPr/>
        <p:txBody>
          <a:bodyPr/>
          <a:lstStyle/>
          <a:p>
            <a:r>
              <a:rPr lang="en-GB" dirty="0" smtClean="0"/>
              <a:t>How can I improve this action?</a:t>
            </a:r>
            <a:endParaRPr lang="en-GB" dirty="0"/>
          </a:p>
        </p:txBody>
      </p:sp>
    </p:spTree>
    <p:extLst>
      <p:ext uri="{BB962C8B-B14F-4D97-AF65-F5344CB8AC3E}">
        <p14:creationId xmlns:p14="http://schemas.microsoft.com/office/powerpoint/2010/main" val="1252756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200" dirty="0">
                <a:solidFill>
                  <a:prstClr val="black"/>
                </a:solidFill>
              </a:rPr>
              <a:t>LO: To be able to rewrite a myth that describes settings, characters and atmosphere and integrates dialogue to convey character and advance the action </a:t>
            </a:r>
            <a:endParaRPr lang="en-GB" sz="3200" dirty="0"/>
          </a:p>
        </p:txBody>
      </p:sp>
      <p:sp>
        <p:nvSpPr>
          <p:cNvPr id="3" name="Content Placeholder 2"/>
          <p:cNvSpPr>
            <a:spLocks noGrp="1"/>
          </p:cNvSpPr>
          <p:nvPr>
            <p:ph sz="half" idx="1"/>
          </p:nvPr>
        </p:nvSpPr>
        <p:spPr/>
        <p:txBody>
          <a:bodyPr>
            <a:normAutofit fontScale="55000" lnSpcReduction="20000"/>
          </a:bodyPr>
          <a:lstStyle/>
          <a:p>
            <a:pPr marL="0" indent="0">
              <a:buNone/>
            </a:pPr>
            <a:r>
              <a:rPr lang="en-GB" sz="3200" dirty="0"/>
              <a:t>Princess Ariadne was waiting for Theseus at the gate. Theseus and Ariadne gathered the children and ran to their ship and sailed away quietly without anyone noticing. On the way back, they stopped off at a small island called Naxos for supplies</a:t>
            </a:r>
            <a:r>
              <a:rPr lang="en-GB" sz="3200" dirty="0" smtClean="0"/>
              <a:t>.</a:t>
            </a:r>
          </a:p>
          <a:p>
            <a:pPr marL="0" indent="0">
              <a:buNone/>
            </a:pPr>
            <a:endParaRPr lang="en-GB" sz="3200" dirty="0"/>
          </a:p>
          <a:p>
            <a:pPr marL="0" indent="0">
              <a:buNone/>
            </a:pPr>
            <a:r>
              <a:rPr lang="en-GB" sz="3200" dirty="0">
                <a:latin typeface="Twinkl" pitchFamily="2" charset="0"/>
              </a:rPr>
              <a:t>However, Princess Ariadne insisted on coming ashore to rest. There was nothing to do on the island and she soon fell asleep. Theseus gathered all the children and quietly sailed away from the island towards Athens, leaving Princess Ariadne asleep on Naxos. After all, he did keep his word</a:t>
            </a:r>
            <a:r>
              <a:rPr lang="en-GB" sz="3200" dirty="0" smtClean="0">
                <a:latin typeface="Twinkl" pitchFamily="2" charset="0"/>
              </a:rPr>
              <a:t>.</a:t>
            </a:r>
          </a:p>
          <a:p>
            <a:pPr marL="0" indent="0">
              <a:buNone/>
            </a:pPr>
            <a:endParaRPr lang="en-GB" sz="3200" dirty="0">
              <a:latin typeface="Twinkl" pitchFamily="2" charset="0"/>
            </a:endParaRPr>
          </a:p>
          <a:p>
            <a:pPr marL="0" indent="0">
              <a:buNone/>
            </a:pPr>
            <a:r>
              <a:rPr lang="en-GB" sz="3200" dirty="0">
                <a:latin typeface="Twinkl" pitchFamily="2" charset="0"/>
              </a:rPr>
              <a:t>Theseus’ ship arrived safely back at Athens although he had forgotten the promise he had made to his father to change the ship’s sails to white, making King Aegeus believe that his son had been defeated by the Minotaur.</a:t>
            </a:r>
          </a:p>
          <a:p>
            <a:pPr marL="0" indent="0">
              <a:buNone/>
            </a:pPr>
            <a:endParaRPr lang="en-GB" sz="3200" dirty="0">
              <a:latin typeface="Twinkl" pitchFamily="2" charset="0"/>
            </a:endParaRPr>
          </a:p>
          <a:p>
            <a:pPr marL="0" indent="0">
              <a:buNone/>
            </a:pPr>
            <a:endParaRPr lang="en-GB" sz="3200" dirty="0"/>
          </a:p>
          <a:p>
            <a:endParaRPr lang="en-GB" sz="3200" dirty="0"/>
          </a:p>
        </p:txBody>
      </p:sp>
      <p:sp>
        <p:nvSpPr>
          <p:cNvPr id="4" name="Content Placeholder 3"/>
          <p:cNvSpPr>
            <a:spLocks noGrp="1"/>
          </p:cNvSpPr>
          <p:nvPr>
            <p:ph sz="half" idx="2"/>
          </p:nvPr>
        </p:nvSpPr>
        <p:spPr/>
        <p:txBody>
          <a:bodyPr>
            <a:normAutofit fontScale="55000" lnSpcReduction="20000"/>
          </a:bodyPr>
          <a:lstStyle/>
          <a:p>
            <a:r>
              <a:rPr lang="en-GB" dirty="0" smtClean="0"/>
              <a:t>How does the ending relate to the beginning?</a:t>
            </a:r>
            <a:endParaRPr lang="en-GB" dirty="0"/>
          </a:p>
        </p:txBody>
      </p:sp>
    </p:spTree>
    <p:extLst>
      <p:ext uri="{BB962C8B-B14F-4D97-AF65-F5344CB8AC3E}">
        <p14:creationId xmlns:p14="http://schemas.microsoft.com/office/powerpoint/2010/main" val="40173292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200" dirty="0">
                <a:solidFill>
                  <a:prstClr val="black"/>
                </a:solidFill>
              </a:rPr>
              <a:t>LO: To be able to rewrite a myth that describes settings, characters and atmosphere and integrates dialogue to convey character and advance the action </a:t>
            </a:r>
            <a:endParaRPr lang="en-GB" sz="3200" dirty="0"/>
          </a:p>
        </p:txBody>
      </p:sp>
      <p:sp>
        <p:nvSpPr>
          <p:cNvPr id="3" name="Content Placeholder 2"/>
          <p:cNvSpPr>
            <a:spLocks noGrp="1"/>
          </p:cNvSpPr>
          <p:nvPr>
            <p:ph idx="1"/>
          </p:nvPr>
        </p:nvSpPr>
        <p:spPr/>
        <p:txBody>
          <a:bodyPr>
            <a:normAutofit/>
          </a:bodyPr>
          <a:lstStyle/>
          <a:p>
            <a:pPr marL="0" indent="0">
              <a:buNone/>
            </a:pPr>
            <a:r>
              <a:rPr lang="en-GB" sz="3200" b="1" u="sng" dirty="0" smtClean="0"/>
              <a:t>ACTIVITY</a:t>
            </a:r>
          </a:p>
          <a:p>
            <a:r>
              <a:rPr lang="en-GB" sz="3200" dirty="0" smtClean="0"/>
              <a:t>Children to use their plans to write their action and ending to the story.</a:t>
            </a:r>
            <a:endParaRPr lang="en-GB" sz="3200" dirty="0"/>
          </a:p>
        </p:txBody>
      </p:sp>
    </p:spTree>
    <p:extLst>
      <p:ext uri="{BB962C8B-B14F-4D97-AF65-F5344CB8AC3E}">
        <p14:creationId xmlns:p14="http://schemas.microsoft.com/office/powerpoint/2010/main" val="37392853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dirty="0"/>
              <a:t>LO: To be able to rewrite a myth that describes settings, characters and atmosphere and integrates dialogue to convey character and advance the action </a:t>
            </a:r>
          </a:p>
        </p:txBody>
      </p:sp>
      <p:graphicFrame>
        <p:nvGraphicFramePr>
          <p:cNvPr id="4" name="Content Placeholder 3"/>
          <p:cNvGraphicFramePr>
            <a:graphicFrameLocks noGrp="1"/>
          </p:cNvGraphicFramePr>
          <p:nvPr>
            <p:ph idx="1"/>
          </p:nvPr>
        </p:nvGraphicFramePr>
        <p:xfrm>
          <a:off x="1752600" y="1889759"/>
          <a:ext cx="8762999" cy="4418846"/>
        </p:xfrm>
        <a:graphic>
          <a:graphicData uri="http://schemas.openxmlformats.org/drawingml/2006/table">
            <a:tbl>
              <a:tblPr firstRow="1" firstCol="1" bandRow="1"/>
              <a:tblGrid>
                <a:gridCol w="6913606">
                  <a:extLst>
                    <a:ext uri="{9D8B030D-6E8A-4147-A177-3AD203B41FA5}">
                      <a16:colId xmlns:a16="http://schemas.microsoft.com/office/drawing/2014/main" val="3746277985"/>
                    </a:ext>
                  </a:extLst>
                </a:gridCol>
                <a:gridCol w="1849393">
                  <a:extLst>
                    <a:ext uri="{9D8B030D-6E8A-4147-A177-3AD203B41FA5}">
                      <a16:colId xmlns:a16="http://schemas.microsoft.com/office/drawing/2014/main" val="2968764510"/>
                    </a:ext>
                  </a:extLst>
                </a:gridCol>
              </a:tblGrid>
              <a:tr h="741811">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95095014"/>
                  </a:ext>
                </a:extLst>
              </a:tr>
              <a:tr h="766558">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even: </a:t>
                      </a:r>
                      <a:r>
                        <a:rPr lang="en-GB" sz="2000">
                          <a:effectLst/>
                          <a:latin typeface="Calibri" panose="020F0502020204030204" pitchFamily="34" charset="0"/>
                          <a:ea typeface="Calibri" panose="020F0502020204030204" pitchFamily="34" charset="0"/>
                          <a:cs typeface="Times New Roman" panose="02020603050405020304" pitchFamily="18" charset="0"/>
                        </a:rPr>
                        <a:t> </a:t>
                      </a:r>
                      <a:r>
                        <a:rPr lang="en-GB" sz="2000">
                          <a:effectLst/>
                          <a:latin typeface="Comic Sans MS" panose="030F0702030302020204" pitchFamily="66" charset="0"/>
                          <a:ea typeface="Calibri" panose="020F0502020204030204" pitchFamily="34" charset="0"/>
                          <a:cs typeface="Times New Roman" panose="02020603050405020304" pitchFamily="18" charset="0"/>
                        </a:rPr>
                        <a:t>I am able to sustain a dialogue between two or more characters without losing the flow of the story (Y6)</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0052628"/>
                  </a:ext>
                </a:extLst>
              </a:tr>
              <a:tr h="741811">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I can create and maintain an appropriate atmosphere throughout the whole piece (Y6)</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91229705"/>
                  </a:ext>
                </a:extLst>
              </a:tr>
              <a:tr h="494541">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Most of us will: I make links in fiction between the opening and ending of a story (Y5)</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24085788"/>
                  </a:ext>
                </a:extLst>
              </a:tr>
              <a:tr h="989081">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All of us will: I make sure my writing does not jump from one idea to another and I try to build on ideas through the piece of work, making connections between paragraphs (Y4)</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05436395"/>
                  </a:ext>
                </a:extLst>
              </a:tr>
            </a:tbl>
          </a:graphicData>
        </a:graphic>
      </p:graphicFrame>
    </p:spTree>
    <p:extLst>
      <p:ext uri="{BB962C8B-B14F-4D97-AF65-F5344CB8AC3E}">
        <p14:creationId xmlns:p14="http://schemas.microsoft.com/office/powerpoint/2010/main" val="5531837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p:txBody>
          <a:bodyPr/>
          <a:lstStyle/>
          <a:p>
            <a:r>
              <a:rPr lang="en-GB" dirty="0" smtClean="0"/>
              <a:t>Reading Comprehension</a:t>
            </a:r>
            <a:endParaRPr lang="en-GB" dirty="0"/>
          </a:p>
        </p:txBody>
      </p:sp>
      <p:sp>
        <p:nvSpPr>
          <p:cNvPr id="8" name="Subtitle 7"/>
          <p:cNvSpPr>
            <a:spLocks noGrp="1"/>
          </p:cNvSpPr>
          <p:nvPr>
            <p:ph type="subTitle" idx="1"/>
          </p:nvPr>
        </p:nvSpPr>
        <p:spPr/>
        <p:txBody>
          <a:bodyPr/>
          <a:lstStyle/>
          <a:p>
            <a:r>
              <a:rPr lang="en-GB" dirty="0" smtClean="0"/>
              <a:t>Read through the slides and do the activities</a:t>
            </a:r>
            <a:endParaRPr lang="en-GB" dirty="0"/>
          </a:p>
        </p:txBody>
      </p:sp>
    </p:spTree>
    <p:extLst>
      <p:ext uri="{BB962C8B-B14F-4D97-AF65-F5344CB8AC3E}">
        <p14:creationId xmlns:p14="http://schemas.microsoft.com/office/powerpoint/2010/main" val="17762981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295764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200" dirty="0">
                <a:latin typeface="Twinkl" pitchFamily="50" charset="0"/>
              </a:rPr>
              <a:t>What Does </a:t>
            </a:r>
            <a:r>
              <a:rPr lang="en-GB" sz="3200" dirty="0">
                <a:solidFill>
                  <a:schemeClr val="accent2"/>
                </a:solidFill>
                <a:latin typeface="Twinkl" pitchFamily="50" charset="0"/>
              </a:rPr>
              <a:t>Cassie the Commentator </a:t>
            </a:r>
            <a:r>
              <a:rPr lang="en-GB" sz="3200" dirty="0">
                <a:latin typeface="Twinkl" pitchFamily="50" charset="0"/>
              </a:rPr>
              <a:t>Do?</a:t>
            </a:r>
            <a:endParaRPr lang="en-GB" sz="3200" dirty="0"/>
          </a:p>
        </p:txBody>
      </p:sp>
      <p:sp>
        <p:nvSpPr>
          <p:cNvPr id="5" name="Rectangle 4"/>
          <p:cNvSpPr/>
          <p:nvPr/>
        </p:nvSpPr>
        <p:spPr>
          <a:xfrm>
            <a:off x="2279650" y="1513947"/>
            <a:ext cx="7632700" cy="422405"/>
          </a:xfrm>
          <a:prstGeom prst="rect">
            <a:avLst/>
          </a:prstGeom>
        </p:spPr>
        <p:txBody>
          <a:bodyPr wrap="square" lIns="0" tIns="72000" rIns="0" bIns="72000">
            <a:spAutoFit/>
          </a:bodyPr>
          <a:lstStyle/>
          <a:p>
            <a:pPr algn="ctr"/>
            <a:r>
              <a:rPr lang="en-GB" dirty="0">
                <a:latin typeface="Twinkl" pitchFamily="50" charset="0"/>
              </a:rPr>
              <a:t>Cassie the Commentator helps with content domains </a:t>
            </a:r>
            <a:r>
              <a:rPr lang="en-GB" b="1" dirty="0">
                <a:latin typeface="Twinkl" pitchFamily="50" charset="0"/>
              </a:rPr>
              <a:t>2f and 2h</a:t>
            </a:r>
            <a:r>
              <a:rPr lang="en-GB" dirty="0">
                <a:latin typeface="Twinkl" pitchFamily="50" charset="0"/>
              </a:rPr>
              <a:t>:</a:t>
            </a:r>
          </a:p>
        </p:txBody>
      </p:sp>
      <p:sp>
        <p:nvSpPr>
          <p:cNvPr id="2" name="Rectangle 1"/>
          <p:cNvSpPr/>
          <p:nvPr/>
        </p:nvSpPr>
        <p:spPr>
          <a:xfrm>
            <a:off x="2279650" y="1996580"/>
            <a:ext cx="7692064" cy="1213387"/>
          </a:xfrm>
          <a:prstGeom prst="rect">
            <a:avLst/>
          </a:prstGeom>
          <a:no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sz="2000" b="1" dirty="0">
                <a:solidFill>
                  <a:schemeClr val="tx1"/>
                </a:solidFill>
                <a:latin typeface="Twinkl" pitchFamily="50" charset="0"/>
              </a:rPr>
              <a:t>2f: </a:t>
            </a:r>
            <a:r>
              <a:rPr lang="en-US" sz="2000" dirty="0">
                <a:solidFill>
                  <a:schemeClr val="tx1"/>
                </a:solidFill>
                <a:latin typeface="Twinkl" pitchFamily="50" charset="0"/>
              </a:rPr>
              <a:t>Identify/explain how information/narrative content is related and contributes to meaning as a whole. </a:t>
            </a:r>
          </a:p>
          <a:p>
            <a:pPr algn="ctr">
              <a:lnSpc>
                <a:spcPct val="120000"/>
              </a:lnSpc>
            </a:pPr>
            <a:r>
              <a:rPr lang="en-US" sz="2000" b="1" dirty="0">
                <a:solidFill>
                  <a:schemeClr val="tx1"/>
                </a:solidFill>
                <a:latin typeface="Twinkl" pitchFamily="50" charset="0"/>
              </a:rPr>
              <a:t>2h: </a:t>
            </a:r>
            <a:r>
              <a:rPr lang="en-US" sz="2000" dirty="0">
                <a:solidFill>
                  <a:schemeClr val="tx1"/>
                </a:solidFill>
                <a:latin typeface="Twinkl" pitchFamily="50" charset="0"/>
              </a:rPr>
              <a:t>Make comparisons within the text.</a:t>
            </a:r>
          </a:p>
        </p:txBody>
      </p:sp>
      <p:sp>
        <p:nvSpPr>
          <p:cNvPr id="7" name="Rectangle 6"/>
          <p:cNvSpPr/>
          <p:nvPr/>
        </p:nvSpPr>
        <p:spPr>
          <a:xfrm>
            <a:off x="2066211" y="3302246"/>
            <a:ext cx="8050048" cy="1477328"/>
          </a:xfrm>
          <a:prstGeom prst="rect">
            <a:avLst/>
          </a:prstGeom>
        </p:spPr>
        <p:txBody>
          <a:bodyPr wrap="square">
            <a:spAutoFit/>
          </a:bodyPr>
          <a:lstStyle/>
          <a:p>
            <a:pPr algn="ctr"/>
            <a:r>
              <a:rPr lang="en-GB" dirty="0">
                <a:latin typeface="Twinkl" pitchFamily="50" charset="0"/>
              </a:rPr>
              <a:t>This means that she is there to help you to do two things:</a:t>
            </a:r>
          </a:p>
          <a:p>
            <a:pPr algn="ctr"/>
            <a:r>
              <a:rPr lang="en-GB" dirty="0">
                <a:latin typeface="Twinkl" pitchFamily="50" charset="0"/>
              </a:rPr>
              <a:t>Explain how certain parts of a text build or change</a:t>
            </a:r>
            <a:br>
              <a:rPr lang="en-GB" dirty="0">
                <a:latin typeface="Twinkl" pitchFamily="50" charset="0"/>
              </a:rPr>
            </a:br>
            <a:r>
              <a:rPr lang="en-GB" dirty="0">
                <a:latin typeface="Twinkl" pitchFamily="50" charset="0"/>
              </a:rPr>
              <a:t>an overall message or meaning.</a:t>
            </a:r>
          </a:p>
          <a:p>
            <a:pPr algn="ctr"/>
            <a:r>
              <a:rPr lang="en-GB" dirty="0">
                <a:latin typeface="Twinkl" pitchFamily="50" charset="0"/>
              </a:rPr>
              <a:t>Say how characters or events within the story are similar to or different from each other or how a single character changes over the course of a story.</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69188" y="4871853"/>
            <a:ext cx="1312988" cy="1425818"/>
          </a:xfrm>
          <a:prstGeom prst="rect">
            <a:avLst/>
          </a:prstGeom>
        </p:spPr>
      </p:pic>
    </p:spTree>
    <p:extLst>
      <p:ext uri="{BB962C8B-B14F-4D97-AF65-F5344CB8AC3E}">
        <p14:creationId xmlns:p14="http://schemas.microsoft.com/office/powerpoint/2010/main" val="1244037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7">
                                            <p:txEl>
                                              <p:pRg st="0" end="0"/>
                                            </p:txEl>
                                          </p:spTgt>
                                        </p:tgtEl>
                                        <p:attrNameLst>
                                          <p:attrName>style.visibility</p:attrName>
                                        </p:attrNameLst>
                                      </p:cBhvr>
                                      <p:to>
                                        <p:strVal val="visible"/>
                                      </p:to>
                                    </p:set>
                                    <p:animEffect transition="in" filter="fade">
                                      <p:cBhvr>
                                        <p:cTn id="15" dur="1000"/>
                                        <p:tgtEl>
                                          <p:spTgt spid="7">
                                            <p:txEl>
                                              <p:pRg st="0" end="0"/>
                                            </p:txEl>
                                          </p:spTgt>
                                        </p:tgtEl>
                                      </p:cBhvr>
                                    </p:animEffect>
                                  </p:childTnLst>
                                </p:cTn>
                              </p:par>
                            </p:childTnLst>
                          </p:cTn>
                        </p:par>
                        <p:par>
                          <p:cTn id="16" fill="hold">
                            <p:stCondLst>
                              <p:cond delay="3000"/>
                            </p:stCondLst>
                            <p:childTnLst>
                              <p:par>
                                <p:cTn id="17" presetID="10" presetClass="entr" presetSubtype="0" fill="hold" nodeType="afterEffect">
                                  <p:stCondLst>
                                    <p:cond delay="0"/>
                                  </p:stCondLst>
                                  <p:childTnLst>
                                    <p:set>
                                      <p:cBhvr>
                                        <p:cTn id="18" dur="1" fill="hold">
                                          <p:stCondLst>
                                            <p:cond delay="0"/>
                                          </p:stCondLst>
                                        </p:cTn>
                                        <p:tgtEl>
                                          <p:spTgt spid="7">
                                            <p:txEl>
                                              <p:pRg st="1" end="1"/>
                                            </p:txEl>
                                          </p:spTgt>
                                        </p:tgtEl>
                                        <p:attrNameLst>
                                          <p:attrName>style.visibility</p:attrName>
                                        </p:attrNameLst>
                                      </p:cBhvr>
                                      <p:to>
                                        <p:strVal val="visible"/>
                                      </p:to>
                                    </p:set>
                                    <p:animEffect transition="in" filter="fade">
                                      <p:cBhvr>
                                        <p:cTn id="19" dur="1000"/>
                                        <p:tgtEl>
                                          <p:spTgt spid="7">
                                            <p:txEl>
                                              <p:pRg st="1" end="1"/>
                                            </p:txEl>
                                          </p:spTgt>
                                        </p:tgtEl>
                                      </p:cBhvr>
                                    </p:animEffect>
                                  </p:childTnLst>
                                </p:cTn>
                              </p:par>
                            </p:childTnLst>
                          </p:cTn>
                        </p:par>
                        <p:par>
                          <p:cTn id="20" fill="hold">
                            <p:stCondLst>
                              <p:cond delay="4000"/>
                            </p:stCondLst>
                            <p:childTnLst>
                              <p:par>
                                <p:cTn id="21" presetID="10" presetClass="entr" presetSubtype="0" fill="hold" nodeType="afterEffect">
                                  <p:stCondLst>
                                    <p:cond delay="0"/>
                                  </p:stCondLst>
                                  <p:childTnLst>
                                    <p:set>
                                      <p:cBhvr>
                                        <p:cTn id="22" dur="1" fill="hold">
                                          <p:stCondLst>
                                            <p:cond delay="0"/>
                                          </p:stCondLst>
                                        </p:cTn>
                                        <p:tgtEl>
                                          <p:spTgt spid="7">
                                            <p:txEl>
                                              <p:pRg st="2" end="2"/>
                                            </p:txEl>
                                          </p:spTgt>
                                        </p:tgtEl>
                                        <p:attrNameLst>
                                          <p:attrName>style.visibility</p:attrName>
                                        </p:attrNameLst>
                                      </p:cBhvr>
                                      <p:to>
                                        <p:strVal val="visible"/>
                                      </p:to>
                                    </p:set>
                                    <p:animEffect transition="in" filter="fade">
                                      <p:cBhvr>
                                        <p:cTn id="23" dur="10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1981198" y="539860"/>
            <a:ext cx="8220075" cy="994306"/>
          </a:xfrm>
        </p:spPr>
        <p:txBody>
          <a:bodyPr/>
          <a:lstStyle/>
          <a:p>
            <a:pPr algn="ctr"/>
            <a:r>
              <a:rPr lang="en-GB" sz="3600" dirty="0">
                <a:latin typeface="Twinkl" pitchFamily="50" charset="0"/>
              </a:rPr>
              <a:t>When Have We Seen</a:t>
            </a:r>
            <a:br>
              <a:rPr lang="en-GB" sz="3600" dirty="0">
                <a:latin typeface="Twinkl" pitchFamily="50" charset="0"/>
              </a:rPr>
            </a:br>
            <a:r>
              <a:rPr lang="en-GB" sz="3600" dirty="0">
                <a:solidFill>
                  <a:schemeClr val="accent2"/>
                </a:solidFill>
                <a:latin typeface="Twinkl" pitchFamily="50" charset="0"/>
              </a:rPr>
              <a:t>Cassie the Commentator</a:t>
            </a:r>
            <a:r>
              <a:rPr lang="en-GB" sz="3600" dirty="0">
                <a:latin typeface="Twinkl" pitchFamily="50" charset="0"/>
              </a:rPr>
              <a:t>?</a:t>
            </a:r>
            <a:endParaRPr lang="en-GB" sz="3600" dirty="0"/>
          </a:p>
        </p:txBody>
      </p:sp>
      <p:sp>
        <p:nvSpPr>
          <p:cNvPr id="5" name="Rectangle 4"/>
          <p:cNvSpPr/>
          <p:nvPr/>
        </p:nvSpPr>
        <p:spPr>
          <a:xfrm>
            <a:off x="2279650" y="1555891"/>
            <a:ext cx="7632700" cy="699404"/>
          </a:xfrm>
          <a:prstGeom prst="rect">
            <a:avLst/>
          </a:prstGeom>
        </p:spPr>
        <p:txBody>
          <a:bodyPr wrap="square" lIns="0" tIns="72000" rIns="0" bIns="72000">
            <a:spAutoFit/>
          </a:bodyPr>
          <a:lstStyle/>
          <a:p>
            <a:pPr algn="ctr"/>
            <a:r>
              <a:rPr lang="en-GB" dirty="0" smtClean="0">
                <a:latin typeface="Twinkl" pitchFamily="50" charset="0"/>
              </a:rPr>
              <a:t>Here are example questions </a:t>
            </a:r>
            <a:r>
              <a:rPr lang="en-GB" dirty="0">
                <a:latin typeface="Twinkl" pitchFamily="50" charset="0"/>
              </a:rPr>
              <a:t>that Cassie the Commentator can help you </a:t>
            </a:r>
            <a:r>
              <a:rPr lang="en-GB" dirty="0" smtClean="0">
                <a:latin typeface="Twinkl" pitchFamily="50" charset="0"/>
              </a:rPr>
              <a:t>with. </a:t>
            </a:r>
            <a:r>
              <a:rPr lang="en-GB" dirty="0">
                <a:latin typeface="Twinkl" pitchFamily="50" charset="0"/>
              </a:rPr>
              <a:t>Here are those examples:</a:t>
            </a:r>
          </a:p>
        </p:txBody>
      </p:sp>
      <p:pic>
        <p:nvPicPr>
          <p:cNvPr id="4" name="Picture 3" descr="A screenshot of a cell phone&#10;&#10;Description generated with high confidence">
            <a:hlinkClick r:id="rId2" action="ppaction://hlinksldjump"/>
            <a:extLst>
              <a:ext uri="{FF2B5EF4-FFF2-40B4-BE49-F238E27FC236}">
                <a16:creationId xmlns:a16="http://schemas.microsoft.com/office/drawing/2014/main" id="{56CAD5A1-EDDE-43E4-B693-0C51EBABD71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57544" y="2925655"/>
            <a:ext cx="3736660" cy="2651149"/>
          </a:xfrm>
          <a:prstGeom prst="rect">
            <a:avLst/>
          </a:prstGeom>
          <a:ln w="19050">
            <a:solidFill>
              <a:schemeClr val="accent2"/>
            </a:solidFill>
          </a:ln>
        </p:spPr>
      </p:pic>
      <p:pic>
        <p:nvPicPr>
          <p:cNvPr id="6" name="Picture 5" descr="A screenshot of a cell phone&#10;&#10;Description generated with very high confidence">
            <a:hlinkClick r:id="rId4" action="ppaction://hlinksldjump"/>
            <a:extLst>
              <a:ext uri="{FF2B5EF4-FFF2-40B4-BE49-F238E27FC236}">
                <a16:creationId xmlns:a16="http://schemas.microsoft.com/office/drawing/2014/main" id="{8A989C65-1A58-4233-BFFB-B4338BDDBD0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32198" y="2377379"/>
            <a:ext cx="3880152" cy="1841982"/>
          </a:xfrm>
          <a:prstGeom prst="rect">
            <a:avLst/>
          </a:prstGeom>
          <a:ln w="19050">
            <a:solidFill>
              <a:schemeClr val="accent2"/>
            </a:solidFill>
          </a:ln>
        </p:spPr>
      </p:pic>
      <p:pic>
        <p:nvPicPr>
          <p:cNvPr id="7" name="Picture 6" descr="A screenshot of a cell phone&#10;&#10;Description generated with very high confidence">
            <a:hlinkClick r:id="rId6" action="ppaction://hlinksldjump"/>
            <a:extLst>
              <a:ext uri="{FF2B5EF4-FFF2-40B4-BE49-F238E27FC236}">
                <a16:creationId xmlns:a16="http://schemas.microsoft.com/office/drawing/2014/main" id="{8B37C307-C0AA-4154-93D7-8DBAB4626B8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039854" y="4306178"/>
            <a:ext cx="3872497" cy="1818900"/>
          </a:xfrm>
          <a:prstGeom prst="rect">
            <a:avLst/>
          </a:prstGeom>
          <a:ln w="19050">
            <a:solidFill>
              <a:schemeClr val="accent2"/>
            </a:solidFill>
          </a:ln>
        </p:spPr>
      </p:pic>
    </p:spTree>
    <p:extLst>
      <p:ext uri="{BB962C8B-B14F-4D97-AF65-F5344CB8AC3E}">
        <p14:creationId xmlns:p14="http://schemas.microsoft.com/office/powerpoint/2010/main" val="19201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dirty="0" smtClean="0"/>
              <a:t>2f: Identify/explain how information/narrative content is related and contributes to meaning as a whole. </a:t>
            </a:r>
            <a:br>
              <a:rPr lang="en-GB" sz="3600" dirty="0" smtClean="0"/>
            </a:br>
            <a:r>
              <a:rPr lang="en-GB" sz="3600" dirty="0" smtClean="0"/>
              <a:t>2h: Make comparisons within the text.</a:t>
            </a:r>
            <a:endParaRPr lang="en-GB" dirty="0"/>
          </a:p>
        </p:txBody>
      </p:sp>
      <p:pic>
        <p:nvPicPr>
          <p:cNvPr id="4" name="Content Placeholder 3"/>
          <p:cNvPicPr>
            <a:picLocks noGrp="1" noChangeAspect="1"/>
          </p:cNvPicPr>
          <p:nvPr>
            <p:ph idx="1"/>
          </p:nvPr>
        </p:nvPicPr>
        <p:blipFill>
          <a:blip r:embed="rId2"/>
          <a:stretch>
            <a:fillRect/>
          </a:stretch>
        </p:blipFill>
        <p:spPr>
          <a:xfrm>
            <a:off x="182880" y="137161"/>
            <a:ext cx="11765280" cy="6769324"/>
          </a:xfrm>
          <a:prstGeom prst="rect">
            <a:avLst/>
          </a:prstGeom>
        </p:spPr>
      </p:pic>
    </p:spTree>
    <p:extLst>
      <p:ext uri="{BB962C8B-B14F-4D97-AF65-F5344CB8AC3E}">
        <p14:creationId xmlns:p14="http://schemas.microsoft.com/office/powerpoint/2010/main" val="240820108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dirty="0" smtClean="0"/>
              <a:t>2f: Identify/explain how information/narrative content is related and contributes to meaning as a whole. </a:t>
            </a:r>
            <a:br>
              <a:rPr lang="en-GB" sz="3600" dirty="0" smtClean="0"/>
            </a:br>
            <a:r>
              <a:rPr lang="en-GB" sz="3600" dirty="0" smtClean="0"/>
              <a:t>2h: Make comparisons within the text.</a:t>
            </a:r>
            <a:endParaRPr lang="en-GB" dirty="0"/>
          </a:p>
        </p:txBody>
      </p:sp>
      <p:pic>
        <p:nvPicPr>
          <p:cNvPr id="4" name="Content Placeholder 3"/>
          <p:cNvPicPr>
            <a:picLocks noGrp="1" noChangeAspect="1"/>
          </p:cNvPicPr>
          <p:nvPr>
            <p:ph idx="1"/>
          </p:nvPr>
        </p:nvPicPr>
        <p:blipFill>
          <a:blip r:embed="rId2"/>
          <a:stretch>
            <a:fillRect/>
          </a:stretch>
        </p:blipFill>
        <p:spPr>
          <a:xfrm>
            <a:off x="838200" y="49239"/>
            <a:ext cx="10012680" cy="6563848"/>
          </a:xfrm>
          <a:prstGeom prst="rect">
            <a:avLst/>
          </a:prstGeom>
        </p:spPr>
      </p:pic>
    </p:spTree>
    <p:extLst>
      <p:ext uri="{BB962C8B-B14F-4D97-AF65-F5344CB8AC3E}">
        <p14:creationId xmlns:p14="http://schemas.microsoft.com/office/powerpoint/2010/main" val="12650930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dirty="0" smtClean="0"/>
              <a:t>2f: Identify/explain how information/narrative content is related and contributes to meaning as a whole. </a:t>
            </a:r>
            <a:br>
              <a:rPr lang="en-GB" sz="3600" dirty="0" smtClean="0"/>
            </a:br>
            <a:r>
              <a:rPr lang="en-GB" sz="3600" dirty="0" smtClean="0"/>
              <a:t>2h: Make comparisons within the text.</a:t>
            </a:r>
            <a:endParaRPr lang="en-GB" dirty="0"/>
          </a:p>
        </p:txBody>
      </p:sp>
      <p:pic>
        <p:nvPicPr>
          <p:cNvPr id="4" name="Content Placeholder 3"/>
          <p:cNvPicPr>
            <a:picLocks noGrp="1" noChangeAspect="1"/>
          </p:cNvPicPr>
          <p:nvPr>
            <p:ph idx="1"/>
          </p:nvPr>
        </p:nvPicPr>
        <p:blipFill>
          <a:blip r:embed="rId2"/>
          <a:stretch>
            <a:fillRect/>
          </a:stretch>
        </p:blipFill>
        <p:spPr>
          <a:xfrm>
            <a:off x="198120" y="243840"/>
            <a:ext cx="12097947" cy="6437161"/>
          </a:xfrm>
          <a:prstGeom prst="rect">
            <a:avLst/>
          </a:prstGeom>
        </p:spPr>
      </p:pic>
    </p:spTree>
    <p:extLst>
      <p:ext uri="{BB962C8B-B14F-4D97-AF65-F5344CB8AC3E}">
        <p14:creationId xmlns:p14="http://schemas.microsoft.com/office/powerpoint/2010/main" val="168741551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1981198" y="755092"/>
            <a:ext cx="8220075" cy="994306"/>
          </a:xfrm>
        </p:spPr>
        <p:txBody>
          <a:bodyPr/>
          <a:lstStyle/>
          <a:p>
            <a:pPr algn="ctr"/>
            <a:r>
              <a:rPr lang="en-GB" sz="3000" dirty="0">
                <a:latin typeface="Twinkl" pitchFamily="50" charset="0"/>
              </a:rPr>
              <a:t>What Might </a:t>
            </a:r>
            <a:r>
              <a:rPr lang="en-GB" sz="3000" dirty="0">
                <a:solidFill>
                  <a:schemeClr val="accent2"/>
                </a:solidFill>
                <a:latin typeface="Twinkl" pitchFamily="50" charset="0"/>
              </a:rPr>
              <a:t>Cassie the Commentator </a:t>
            </a:r>
            <a:r>
              <a:rPr lang="en-GB" sz="3000" dirty="0">
                <a:latin typeface="Twinkl" pitchFamily="50" charset="0"/>
              </a:rPr>
              <a:t>Ask?</a:t>
            </a:r>
            <a:endParaRPr lang="en-GB" sz="3000" dirty="0"/>
          </a:p>
        </p:txBody>
      </p:sp>
      <p:sp>
        <p:nvSpPr>
          <p:cNvPr id="10" name="Content Placeholder 2">
            <a:extLst>
              <a:ext uri="{FF2B5EF4-FFF2-40B4-BE49-F238E27FC236}">
                <a16:creationId xmlns:a16="http://schemas.microsoft.com/office/drawing/2014/main" id="{2BD89DE5-B43D-46F0-BCD1-987B26D98798}"/>
              </a:ext>
            </a:extLst>
          </p:cNvPr>
          <p:cNvSpPr txBox="1">
            <a:spLocks/>
          </p:cNvSpPr>
          <p:nvPr/>
        </p:nvSpPr>
        <p:spPr>
          <a:xfrm>
            <a:off x="3094694" y="1853226"/>
            <a:ext cx="6002615" cy="41770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1800" dirty="0">
                <a:latin typeface="Twinkl" pitchFamily="50" charset="0"/>
              </a:rPr>
              <a:t>Cassie the Commentator might ask questions like these:</a:t>
            </a:r>
          </a:p>
        </p:txBody>
      </p:sp>
      <p:sp>
        <p:nvSpPr>
          <p:cNvPr id="20" name="Content Placeholder 2">
            <a:extLst>
              <a:ext uri="{FF2B5EF4-FFF2-40B4-BE49-F238E27FC236}">
                <a16:creationId xmlns:a16="http://schemas.microsoft.com/office/drawing/2014/main" id="{2F2C95FC-3B05-433C-A7A0-126CC56DD7BB}"/>
              </a:ext>
            </a:extLst>
          </p:cNvPr>
          <p:cNvSpPr txBox="1">
            <a:spLocks/>
          </p:cNvSpPr>
          <p:nvPr/>
        </p:nvSpPr>
        <p:spPr>
          <a:xfrm>
            <a:off x="2256054" y="2395568"/>
            <a:ext cx="7679892" cy="37046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1800" dirty="0">
                <a:latin typeface="Twinkl" pitchFamily="50" charset="0"/>
              </a:rPr>
              <a:t>Compare one character to another. How are they different or similar?</a:t>
            </a:r>
          </a:p>
        </p:txBody>
      </p:sp>
      <p:sp>
        <p:nvSpPr>
          <p:cNvPr id="22" name="Content Placeholder 2">
            <a:extLst>
              <a:ext uri="{FF2B5EF4-FFF2-40B4-BE49-F238E27FC236}">
                <a16:creationId xmlns:a16="http://schemas.microsoft.com/office/drawing/2014/main" id="{D7B4FA6F-37C9-497F-AC91-FF4F156038BC}"/>
              </a:ext>
            </a:extLst>
          </p:cNvPr>
          <p:cNvSpPr txBox="1">
            <a:spLocks/>
          </p:cNvSpPr>
          <p:nvPr/>
        </p:nvSpPr>
        <p:spPr>
          <a:xfrm>
            <a:off x="2926663" y="2890674"/>
            <a:ext cx="6338677" cy="35859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800" dirty="0">
                <a:latin typeface="Twinkl" pitchFamily="50" charset="0"/>
              </a:rPr>
              <a:t>How are the settings within the story similar or different?</a:t>
            </a:r>
          </a:p>
        </p:txBody>
      </p:sp>
      <p:sp>
        <p:nvSpPr>
          <p:cNvPr id="23" name="Content Placeholder 2">
            <a:extLst>
              <a:ext uri="{FF2B5EF4-FFF2-40B4-BE49-F238E27FC236}">
                <a16:creationId xmlns:a16="http://schemas.microsoft.com/office/drawing/2014/main" id="{276C8E38-48BF-4A9A-8E0C-E8EA750F2627}"/>
              </a:ext>
            </a:extLst>
          </p:cNvPr>
          <p:cNvSpPr txBox="1">
            <a:spLocks/>
          </p:cNvSpPr>
          <p:nvPr/>
        </p:nvSpPr>
        <p:spPr>
          <a:xfrm>
            <a:off x="3466038" y="3373911"/>
            <a:ext cx="5259924" cy="53340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800" dirty="0">
                <a:latin typeface="Twinkl" pitchFamily="50" charset="0"/>
              </a:rPr>
              <a:t>Who has the author written this text for? Why?</a:t>
            </a:r>
          </a:p>
        </p:txBody>
      </p:sp>
      <p:sp>
        <p:nvSpPr>
          <p:cNvPr id="24" name="Content Placeholder 2">
            <a:extLst>
              <a:ext uri="{FF2B5EF4-FFF2-40B4-BE49-F238E27FC236}">
                <a16:creationId xmlns:a16="http://schemas.microsoft.com/office/drawing/2014/main" id="{52A41505-4823-4E3A-AA02-025FBDD8E707}"/>
              </a:ext>
            </a:extLst>
          </p:cNvPr>
          <p:cNvSpPr txBox="1">
            <a:spLocks/>
          </p:cNvSpPr>
          <p:nvPr/>
        </p:nvSpPr>
        <p:spPr>
          <a:xfrm>
            <a:off x="3353821" y="4031950"/>
            <a:ext cx="5484358" cy="53340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800" dirty="0">
                <a:latin typeface="Twinkl" pitchFamily="50" charset="0"/>
              </a:rPr>
              <a:t>How has this character changed during the text?</a:t>
            </a:r>
          </a:p>
        </p:txBody>
      </p:sp>
      <p:sp>
        <p:nvSpPr>
          <p:cNvPr id="25" name="Content Placeholder 2">
            <a:extLst>
              <a:ext uri="{FF2B5EF4-FFF2-40B4-BE49-F238E27FC236}">
                <a16:creationId xmlns:a16="http://schemas.microsoft.com/office/drawing/2014/main" id="{B5C2D611-B336-4E95-9AE1-BDF9DE547AA1}"/>
              </a:ext>
            </a:extLst>
          </p:cNvPr>
          <p:cNvSpPr txBox="1">
            <a:spLocks/>
          </p:cNvSpPr>
          <p:nvPr/>
        </p:nvSpPr>
        <p:spPr>
          <a:xfrm>
            <a:off x="2801348" y="4689990"/>
            <a:ext cx="6589307" cy="533401"/>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1800" dirty="0">
                <a:latin typeface="Twinkl" pitchFamily="50" charset="0"/>
              </a:rPr>
              <a:t>Compare how the characters react to this situation. </a:t>
            </a:r>
            <a:br>
              <a:rPr lang="en-GB" sz="1800" dirty="0">
                <a:latin typeface="Twinkl" pitchFamily="50" charset="0"/>
              </a:rPr>
            </a:br>
            <a:r>
              <a:rPr lang="en-GB" sz="1800" dirty="0">
                <a:latin typeface="Twinkl" pitchFamily="50" charset="0"/>
              </a:rPr>
              <a:t>Who deals with it best?</a:t>
            </a:r>
          </a:p>
        </p:txBody>
      </p:sp>
      <p:sp>
        <p:nvSpPr>
          <p:cNvPr id="26" name="Content Placeholder 2">
            <a:extLst>
              <a:ext uri="{FF2B5EF4-FFF2-40B4-BE49-F238E27FC236}">
                <a16:creationId xmlns:a16="http://schemas.microsoft.com/office/drawing/2014/main" id="{257BD728-D17A-4207-AA7C-D8BF3D0502E2}"/>
              </a:ext>
            </a:extLst>
          </p:cNvPr>
          <p:cNvSpPr txBox="1">
            <a:spLocks/>
          </p:cNvSpPr>
          <p:nvPr/>
        </p:nvSpPr>
        <p:spPr>
          <a:xfrm>
            <a:off x="2912859" y="5348030"/>
            <a:ext cx="6366285" cy="53340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800" dirty="0">
                <a:latin typeface="Twinkl" pitchFamily="50" charset="0"/>
              </a:rPr>
              <a:t>What is the most thought-provoking moment of the story?</a:t>
            </a:r>
          </a:p>
        </p:txBody>
      </p:sp>
    </p:spTree>
    <p:extLst>
      <p:ext uri="{BB962C8B-B14F-4D97-AF65-F5344CB8AC3E}">
        <p14:creationId xmlns:p14="http://schemas.microsoft.com/office/powerpoint/2010/main" val="175270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1000"/>
                                        <p:tgtEl>
                                          <p:spTgt spid="20"/>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1000"/>
                                        <p:tgtEl>
                                          <p:spTgt spid="22"/>
                                        </p:tgtEl>
                                      </p:cBhvr>
                                    </p:animEffect>
                                  </p:childTnLst>
                                </p:cTn>
                              </p:par>
                            </p:childTnLst>
                          </p:cTn>
                        </p:par>
                        <p:par>
                          <p:cTn id="16" fill="hold">
                            <p:stCondLst>
                              <p:cond delay="3000"/>
                            </p:stCondLst>
                            <p:childTnLst>
                              <p:par>
                                <p:cTn id="17" presetID="10" presetClass="entr" presetSubtype="0" fill="hold" grpId="0"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fade">
                                      <p:cBhvr>
                                        <p:cTn id="19" dur="1000"/>
                                        <p:tgtEl>
                                          <p:spTgt spid="23"/>
                                        </p:tgtEl>
                                      </p:cBhvr>
                                    </p:animEffect>
                                  </p:childTnLst>
                                </p:cTn>
                              </p:par>
                            </p:childTnLst>
                          </p:cTn>
                        </p:par>
                        <p:par>
                          <p:cTn id="20" fill="hold">
                            <p:stCondLst>
                              <p:cond delay="4000"/>
                            </p:stCondLst>
                            <p:childTnLst>
                              <p:par>
                                <p:cTn id="21" presetID="10" presetClass="entr" presetSubtype="0" fill="hold" grpId="0"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fade">
                                      <p:cBhvr>
                                        <p:cTn id="23" dur="1000"/>
                                        <p:tgtEl>
                                          <p:spTgt spid="24"/>
                                        </p:tgtEl>
                                      </p:cBhvr>
                                    </p:animEffect>
                                  </p:childTnLst>
                                </p:cTn>
                              </p:par>
                            </p:childTnLst>
                          </p:cTn>
                        </p:par>
                        <p:par>
                          <p:cTn id="24" fill="hold">
                            <p:stCondLst>
                              <p:cond delay="5000"/>
                            </p:stCondLst>
                            <p:childTnLst>
                              <p:par>
                                <p:cTn id="25" presetID="10" presetClass="entr" presetSubtype="0" fill="hold" grpId="0" nodeType="after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fade">
                                      <p:cBhvr>
                                        <p:cTn id="27" dur="1000"/>
                                        <p:tgtEl>
                                          <p:spTgt spid="25"/>
                                        </p:tgtEl>
                                      </p:cBhvr>
                                    </p:animEffect>
                                  </p:childTnLst>
                                </p:cTn>
                              </p:par>
                            </p:childTnLst>
                          </p:cTn>
                        </p:par>
                        <p:par>
                          <p:cTn id="28" fill="hold">
                            <p:stCondLst>
                              <p:cond delay="6000"/>
                            </p:stCondLst>
                            <p:childTnLst>
                              <p:par>
                                <p:cTn id="29" presetID="10" presetClass="entr" presetSubtype="0" fill="hold" grpId="0" nodeType="after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1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0" grpId="0"/>
      <p:bldP spid="22" grpId="0"/>
      <p:bldP spid="23" grpId="0"/>
      <p:bldP spid="24" grpId="0"/>
      <p:bldP spid="25" grpId="0"/>
      <p:bldP spid="2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1985964" y="473487"/>
            <a:ext cx="8220075" cy="994306"/>
          </a:xfrm>
        </p:spPr>
        <p:txBody>
          <a:bodyPr/>
          <a:lstStyle/>
          <a:p>
            <a:pPr algn="ctr"/>
            <a:r>
              <a:rPr lang="en-GB" sz="3400" dirty="0">
                <a:latin typeface="Twinkl" pitchFamily="50" charset="0"/>
              </a:rPr>
              <a:t>Let’s Explore </a:t>
            </a:r>
            <a:r>
              <a:rPr lang="en-GB" sz="3400" dirty="0">
                <a:solidFill>
                  <a:schemeClr val="accent2"/>
                </a:solidFill>
                <a:latin typeface="Twinkl" pitchFamily="50" charset="0"/>
              </a:rPr>
              <a:t>Cassie the Commentator </a:t>
            </a:r>
            <a:r>
              <a:rPr lang="en-GB" sz="3400" dirty="0">
                <a:latin typeface="Twinkl" pitchFamily="50" charset="0"/>
              </a:rPr>
              <a:t>Questions Together</a:t>
            </a:r>
            <a:endParaRPr lang="en-GB" sz="3400" dirty="0"/>
          </a:p>
        </p:txBody>
      </p:sp>
      <p:pic>
        <p:nvPicPr>
          <p:cNvPr id="27" name="Picture 26">
            <a:hlinkClick r:id="rId2" action="ppaction://hlinksldjump"/>
            <a:extLst>
              <a:ext uri="{FF2B5EF4-FFF2-40B4-BE49-F238E27FC236}">
                <a16:creationId xmlns:a16="http://schemas.microsoft.com/office/drawing/2014/main" id="{4AE0BF69-3671-4A39-AB76-11F0BD4ED0FF}"/>
              </a:ext>
            </a:extLst>
          </p:cNvPr>
          <p:cNvPicPr>
            <a:picLocks noChangeAspect="1"/>
          </p:cNvPicPr>
          <p:nvPr/>
        </p:nvPicPr>
        <p:blipFill>
          <a:blip r:embed="rId3"/>
          <a:stretch>
            <a:fillRect/>
          </a:stretch>
        </p:blipFill>
        <p:spPr>
          <a:xfrm>
            <a:off x="4450081" y="1496445"/>
            <a:ext cx="2700938" cy="4327309"/>
          </a:xfrm>
          <a:prstGeom prst="rect">
            <a:avLst/>
          </a:prstGeom>
        </p:spPr>
      </p:pic>
      <p:sp>
        <p:nvSpPr>
          <p:cNvPr id="28" name="Content Placeholder 2">
            <a:extLst>
              <a:ext uri="{FF2B5EF4-FFF2-40B4-BE49-F238E27FC236}">
                <a16:creationId xmlns:a16="http://schemas.microsoft.com/office/drawing/2014/main" id="{1CBDF38C-2FFE-4B27-818E-00932B1AA75E}"/>
              </a:ext>
            </a:extLst>
          </p:cNvPr>
          <p:cNvSpPr txBox="1">
            <a:spLocks/>
          </p:cNvSpPr>
          <p:nvPr/>
        </p:nvSpPr>
        <p:spPr>
          <a:xfrm>
            <a:off x="3647538" y="5928358"/>
            <a:ext cx="4896927" cy="41841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GB" dirty="0"/>
          </a:p>
        </p:txBody>
      </p:sp>
      <p:sp>
        <p:nvSpPr>
          <p:cNvPr id="29" name="Content Placeholder 2">
            <a:extLst>
              <a:ext uri="{FF2B5EF4-FFF2-40B4-BE49-F238E27FC236}">
                <a16:creationId xmlns:a16="http://schemas.microsoft.com/office/drawing/2014/main" id="{C1D29071-4F43-4673-A04F-37CB366068EB}"/>
              </a:ext>
            </a:extLst>
          </p:cNvPr>
          <p:cNvSpPr txBox="1">
            <a:spLocks/>
          </p:cNvSpPr>
          <p:nvPr/>
        </p:nvSpPr>
        <p:spPr>
          <a:xfrm>
            <a:off x="4145398" y="2024738"/>
            <a:ext cx="3901200" cy="41841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1800" dirty="0" smtClean="0">
                <a:latin typeface="Twinkl" pitchFamily="50" charset="0"/>
              </a:rPr>
              <a:t>.</a:t>
            </a:r>
            <a:endParaRPr lang="en-GB" sz="1800" dirty="0">
              <a:latin typeface="Twinkl" pitchFamily="50" charset="0"/>
            </a:endParaRPr>
          </a:p>
        </p:txBody>
      </p:sp>
    </p:spTree>
    <p:extLst>
      <p:ext uri="{BB962C8B-B14F-4D97-AF65-F5344CB8AC3E}">
        <p14:creationId xmlns:p14="http://schemas.microsoft.com/office/powerpoint/2010/main" val="3345310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1000"/>
                                        <p:tgtEl>
                                          <p:spTgt spid="29"/>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fade">
                                      <p:cBhvr>
                                        <p:cTn id="11" dur="1000"/>
                                        <p:tgtEl>
                                          <p:spTgt spid="27"/>
                                        </p:tgtEl>
                                      </p:cBhvr>
                                    </p:animEffect>
                                  </p:childTnLst>
                                </p:cTn>
                              </p:par>
                            </p:childTnLst>
                          </p:cTn>
                        </p:par>
                        <p:par>
                          <p:cTn id="12" fill="hold">
                            <p:stCondLst>
                              <p:cond delay="2000"/>
                            </p:stCondLst>
                            <p:childTnLst>
                              <p:par>
                                <p:cTn id="13" presetID="10" presetClass="entr" presetSubtype="0" fill="hold" grpId="0" nodeType="afterEffect" nodePh="1">
                                  <p:stCondLst>
                                    <p:cond delay="0"/>
                                  </p:stCondLst>
                                  <p:endCondLst>
                                    <p:cond evt="begin" delay="0">
                                      <p:tn val="13"/>
                                    </p:cond>
                                  </p:endCondLst>
                                  <p:childTnLst>
                                    <p:set>
                                      <p:cBhvr>
                                        <p:cTn id="14" dur="1" fill="hold">
                                          <p:stCondLst>
                                            <p:cond delay="0"/>
                                          </p:stCondLst>
                                        </p:cTn>
                                        <p:tgtEl>
                                          <p:spTgt spid="28"/>
                                        </p:tgtEl>
                                        <p:attrNameLst>
                                          <p:attrName>style.visibility</p:attrName>
                                        </p:attrNameLst>
                                      </p:cBhvr>
                                      <p:to>
                                        <p:strVal val="visible"/>
                                      </p:to>
                                    </p:set>
                                    <p:animEffect transition="in" filter="fade">
                                      <p:cBhvr>
                                        <p:cTn id="15"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27154" y="0"/>
            <a:ext cx="8937693" cy="6858000"/>
          </a:xfrm>
          <a:prstGeom prst="rect">
            <a:avLst/>
          </a:prstGeom>
        </p:spPr>
      </p:pic>
      <p:grpSp>
        <p:nvGrpSpPr>
          <p:cNvPr id="4" name="Group 3"/>
          <p:cNvGrpSpPr/>
          <p:nvPr/>
        </p:nvGrpSpPr>
        <p:grpSpPr>
          <a:xfrm>
            <a:off x="9360193" y="6172225"/>
            <a:ext cx="1111545" cy="563841"/>
            <a:chOff x="457196" y="468005"/>
            <a:chExt cx="1111545" cy="563841"/>
          </a:xfrm>
        </p:grpSpPr>
        <p:pic>
          <p:nvPicPr>
            <p:cNvPr id="5" name="Picture 4">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457196" y="468005"/>
              <a:ext cx="540183" cy="563841"/>
            </a:xfrm>
            <a:prstGeom prst="rect">
              <a:avLst/>
            </a:prstGeom>
          </p:spPr>
        </p:pic>
        <p:sp>
          <p:nvSpPr>
            <p:cNvPr id="6" name="TextBox 5"/>
            <p:cNvSpPr txBox="1"/>
            <p:nvPr/>
          </p:nvSpPr>
          <p:spPr>
            <a:xfrm>
              <a:off x="864096" y="565259"/>
              <a:ext cx="704645" cy="369332"/>
            </a:xfrm>
            <a:prstGeom prst="rect">
              <a:avLst/>
            </a:prstGeom>
            <a:noFill/>
          </p:spPr>
          <p:txBody>
            <a:bodyPr wrap="square" rtlCol="0">
              <a:spAutoFit/>
            </a:bodyPr>
            <a:lstStyle/>
            <a:p>
              <a:r>
                <a:rPr lang="en-GB" b="1" dirty="0">
                  <a:solidFill>
                    <a:schemeClr val="accent2"/>
                  </a:solidFill>
                </a:rPr>
                <a:t>Back</a:t>
              </a:r>
            </a:p>
          </p:txBody>
        </p:sp>
      </p:grpSp>
    </p:spTree>
    <p:extLst>
      <p:ext uri="{BB962C8B-B14F-4D97-AF65-F5344CB8AC3E}">
        <p14:creationId xmlns:p14="http://schemas.microsoft.com/office/powerpoint/2010/main" val="159560272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1985964" y="579814"/>
            <a:ext cx="8220075" cy="994306"/>
          </a:xfrm>
        </p:spPr>
        <p:txBody>
          <a:bodyPr/>
          <a:lstStyle/>
          <a:p>
            <a:pPr algn="ctr"/>
            <a:r>
              <a:rPr lang="en-GB" sz="2000" b="1" u="sng" dirty="0">
                <a:latin typeface="Twinkl" pitchFamily="50" charset="0"/>
              </a:rPr>
              <a:t>2f: Identify/explain how information/narrative content is related and contributes to meaning as a whole. </a:t>
            </a:r>
            <a:br>
              <a:rPr lang="en-GB" sz="2000" b="1" u="sng" dirty="0">
                <a:latin typeface="Twinkl" pitchFamily="50" charset="0"/>
              </a:rPr>
            </a:br>
            <a:r>
              <a:rPr lang="en-GB" sz="2000" b="1" u="sng" dirty="0">
                <a:latin typeface="Twinkl" pitchFamily="50" charset="0"/>
              </a:rPr>
              <a:t>2h: Make comparisons within the text</a:t>
            </a:r>
            <a:r>
              <a:rPr lang="en-GB" sz="3400" b="1" u="sng" dirty="0">
                <a:latin typeface="Twinkl" pitchFamily="50" charset="0"/>
              </a:rPr>
              <a:t>.</a:t>
            </a:r>
            <a:endParaRPr lang="en-GB" sz="3400" b="1" u="sng" dirty="0"/>
          </a:p>
        </p:txBody>
      </p:sp>
      <p:sp>
        <p:nvSpPr>
          <p:cNvPr id="3" name="Rectangle 2"/>
          <p:cNvSpPr/>
          <p:nvPr/>
        </p:nvSpPr>
        <p:spPr>
          <a:xfrm>
            <a:off x="2042062" y="1750128"/>
            <a:ext cx="8107879" cy="369332"/>
          </a:xfrm>
          <a:prstGeom prst="rect">
            <a:avLst/>
          </a:prstGeom>
        </p:spPr>
        <p:txBody>
          <a:bodyPr wrap="square">
            <a:spAutoFit/>
          </a:bodyPr>
          <a:lstStyle/>
          <a:p>
            <a:pPr algn="ctr"/>
            <a:r>
              <a:rPr lang="en-GB" dirty="0">
                <a:latin typeface="Twinkl" pitchFamily="50" charset="0"/>
              </a:rPr>
              <a:t>Read the extract from Raider’s Peril and answer the questions as a class. </a:t>
            </a:r>
          </a:p>
        </p:txBody>
      </p:sp>
      <p:sp>
        <p:nvSpPr>
          <p:cNvPr id="7" name="Content Placeholder 2">
            <a:extLst>
              <a:ext uri="{FF2B5EF4-FFF2-40B4-BE49-F238E27FC236}">
                <a16:creationId xmlns:a16="http://schemas.microsoft.com/office/drawing/2014/main" id="{7BB07A4B-616B-4ED1-8472-BDC30D781125}"/>
              </a:ext>
            </a:extLst>
          </p:cNvPr>
          <p:cNvSpPr txBox="1">
            <a:spLocks/>
          </p:cNvSpPr>
          <p:nvPr/>
        </p:nvSpPr>
        <p:spPr>
          <a:xfrm>
            <a:off x="2183978" y="3464165"/>
            <a:ext cx="7883912" cy="466469"/>
          </a:xfrm>
          <a:prstGeom prst="rect">
            <a:avLst/>
          </a:prstGeom>
          <a:noFill/>
          <a:ln w="38100">
            <a:solidFill>
              <a:schemeClr val="accent2"/>
            </a:solidFill>
          </a:ln>
        </p:spPr>
        <p:txBody>
          <a:bodyPr vert="horz" lIns="91440" tIns="45720" rIns="91440" bIns="4572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en-GB" sz="1500" dirty="0">
                <a:latin typeface="Twinkl" pitchFamily="50" charset="0"/>
              </a:rPr>
              <a:t>How does the character of </a:t>
            </a:r>
            <a:r>
              <a:rPr lang="en-GB" sz="1500" dirty="0" err="1">
                <a:latin typeface="Twinkl" pitchFamily="50" charset="0"/>
              </a:rPr>
              <a:t>Catanna</a:t>
            </a:r>
            <a:r>
              <a:rPr lang="en-GB" sz="1500" dirty="0">
                <a:latin typeface="Twinkl" pitchFamily="50" charset="0"/>
              </a:rPr>
              <a:t> remind you of another character or person you know?</a:t>
            </a:r>
          </a:p>
        </p:txBody>
      </p:sp>
      <p:sp>
        <p:nvSpPr>
          <p:cNvPr id="8" name="Content Placeholder 2">
            <a:extLst>
              <a:ext uri="{FF2B5EF4-FFF2-40B4-BE49-F238E27FC236}">
                <a16:creationId xmlns:a16="http://schemas.microsoft.com/office/drawing/2014/main" id="{477EE5F8-A406-49A4-AD4F-FEF5D8E10E8F}"/>
              </a:ext>
            </a:extLst>
          </p:cNvPr>
          <p:cNvSpPr txBox="1">
            <a:spLocks/>
          </p:cNvSpPr>
          <p:nvPr/>
        </p:nvSpPr>
        <p:spPr>
          <a:xfrm>
            <a:off x="2183978" y="2295469"/>
            <a:ext cx="7883912" cy="436581"/>
          </a:xfrm>
          <a:prstGeom prst="rect">
            <a:avLst/>
          </a:prstGeom>
          <a:noFill/>
          <a:ln w="38100">
            <a:solidFill>
              <a:schemeClr val="accent2"/>
            </a:solidFill>
          </a:ln>
        </p:spPr>
        <p:txBody>
          <a:bodyPr vert="horz" lIns="91440" tIns="45720" rIns="91440" bIns="4572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en-GB" sz="1500" dirty="0">
                <a:latin typeface="Twinkl" pitchFamily="50" charset="0"/>
                <a:ea typeface="Tahoma" panose="020B0604030504040204" pitchFamily="34" charset="0"/>
                <a:cs typeface="Tahoma" panose="020B0604030504040204" pitchFamily="34" charset="0"/>
              </a:rPr>
              <a:t>Look at the front cover of this book. What sort of content do you expect to find inside?</a:t>
            </a:r>
          </a:p>
        </p:txBody>
      </p:sp>
      <p:sp>
        <p:nvSpPr>
          <p:cNvPr id="9" name="Content Placeholder 2">
            <a:extLst>
              <a:ext uri="{FF2B5EF4-FFF2-40B4-BE49-F238E27FC236}">
                <a16:creationId xmlns:a16="http://schemas.microsoft.com/office/drawing/2014/main" id="{373C12F3-7366-4B27-8305-969636C001EB}"/>
              </a:ext>
            </a:extLst>
          </p:cNvPr>
          <p:cNvSpPr txBox="1">
            <a:spLocks/>
          </p:cNvSpPr>
          <p:nvPr/>
        </p:nvSpPr>
        <p:spPr>
          <a:xfrm>
            <a:off x="2183978" y="4063456"/>
            <a:ext cx="7883912" cy="2170076"/>
          </a:xfrm>
          <a:prstGeom prst="rect">
            <a:avLst/>
          </a:prstGeom>
          <a:noFill/>
          <a:ln w="38100">
            <a:solidFill>
              <a:schemeClr val="accent2"/>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1500" dirty="0">
                <a:latin typeface="Twinkl" pitchFamily="50" charset="0"/>
                <a:ea typeface="Tahoma" panose="020B0604030504040204" pitchFamily="34" charset="0"/>
                <a:cs typeface="Tahoma" panose="020B0604030504040204" pitchFamily="34" charset="0"/>
              </a:rPr>
              <a:t>Draw lines to match each part of the story with the correct quotation from the text.</a:t>
            </a:r>
          </a:p>
          <a:p>
            <a:pPr marL="0" indent="0">
              <a:buNone/>
            </a:pPr>
            <a:endParaRPr lang="en-GB" sz="1500" dirty="0">
              <a:latin typeface="Twinkl" pitchFamily="50" charset="0"/>
              <a:ea typeface="Tahoma" panose="020B0604030504040204" pitchFamily="34" charset="0"/>
              <a:cs typeface="Tahoma" panose="020B0604030504040204" pitchFamily="34" charset="0"/>
            </a:endParaRPr>
          </a:p>
        </p:txBody>
      </p:sp>
      <p:sp>
        <p:nvSpPr>
          <p:cNvPr id="10" name="Content Placeholder 2">
            <a:extLst>
              <a:ext uri="{FF2B5EF4-FFF2-40B4-BE49-F238E27FC236}">
                <a16:creationId xmlns:a16="http://schemas.microsoft.com/office/drawing/2014/main" id="{ADC51D24-38ED-49BB-ABEE-76F3ABAFCB65}"/>
              </a:ext>
            </a:extLst>
          </p:cNvPr>
          <p:cNvSpPr txBox="1">
            <a:spLocks/>
          </p:cNvSpPr>
          <p:nvPr/>
        </p:nvSpPr>
        <p:spPr>
          <a:xfrm>
            <a:off x="2183978" y="2864873"/>
            <a:ext cx="7883912" cy="466469"/>
          </a:xfrm>
          <a:prstGeom prst="rect">
            <a:avLst/>
          </a:prstGeom>
          <a:noFill/>
          <a:ln w="38100">
            <a:solidFill>
              <a:schemeClr val="accent2"/>
            </a:solidFill>
          </a:ln>
        </p:spPr>
        <p:txBody>
          <a:bodyPr vert="horz" lIns="91440" tIns="45720" rIns="91440" bIns="4572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50000"/>
              </a:lnSpc>
              <a:buNone/>
            </a:pPr>
            <a:r>
              <a:rPr lang="en-GB" sz="1500" dirty="0">
                <a:latin typeface="Twinkl" pitchFamily="50" charset="0"/>
              </a:rPr>
              <a:t>Who do you think the author has written this text for?</a:t>
            </a:r>
          </a:p>
        </p:txBody>
      </p:sp>
      <p:graphicFrame>
        <p:nvGraphicFramePr>
          <p:cNvPr id="11" name="Table 10">
            <a:extLst>
              <a:ext uri="{FF2B5EF4-FFF2-40B4-BE49-F238E27FC236}">
                <a16:creationId xmlns:a16="http://schemas.microsoft.com/office/drawing/2014/main" id="{FF3D1D74-4868-4E32-B5D6-351DF0BFC43B}"/>
              </a:ext>
            </a:extLst>
          </p:cNvPr>
          <p:cNvGraphicFramePr>
            <a:graphicFrameLocks noGrp="1"/>
          </p:cNvGraphicFramePr>
          <p:nvPr>
            <p:extLst/>
          </p:nvPr>
        </p:nvGraphicFramePr>
        <p:xfrm>
          <a:off x="2365919" y="4482791"/>
          <a:ext cx="7460165" cy="1567752"/>
        </p:xfrm>
        <a:graphic>
          <a:graphicData uri="http://schemas.openxmlformats.org/drawingml/2006/table">
            <a:tbl>
              <a:tblPr firstRow="1" bandRow="1">
                <a:tableStyleId>{5C22544A-7EE6-4342-B048-85BDC9FD1C3A}</a:tableStyleId>
              </a:tblPr>
              <a:tblGrid>
                <a:gridCol w="1962615">
                  <a:extLst>
                    <a:ext uri="{9D8B030D-6E8A-4147-A177-3AD203B41FA5}">
                      <a16:colId xmlns:a16="http://schemas.microsoft.com/office/drawing/2014/main" val="4081202948"/>
                    </a:ext>
                  </a:extLst>
                </a:gridCol>
                <a:gridCol w="669073">
                  <a:extLst>
                    <a:ext uri="{9D8B030D-6E8A-4147-A177-3AD203B41FA5}">
                      <a16:colId xmlns:a16="http://schemas.microsoft.com/office/drawing/2014/main" val="1057175481"/>
                    </a:ext>
                  </a:extLst>
                </a:gridCol>
                <a:gridCol w="4828477">
                  <a:extLst>
                    <a:ext uri="{9D8B030D-6E8A-4147-A177-3AD203B41FA5}">
                      <a16:colId xmlns:a16="http://schemas.microsoft.com/office/drawing/2014/main" val="2211575501"/>
                    </a:ext>
                  </a:extLst>
                </a:gridCol>
              </a:tblGrid>
              <a:tr h="391938">
                <a:tc>
                  <a:txBody>
                    <a:bodyPr/>
                    <a:lstStyle/>
                    <a:p>
                      <a:pPr algn="ctr"/>
                      <a:r>
                        <a:rPr lang="en-GB" sz="1600" b="0" dirty="0">
                          <a:solidFill>
                            <a:schemeClr val="tx1"/>
                          </a:solidFill>
                          <a:latin typeface="Twinkl" pitchFamily="50" charset="0"/>
                        </a:rPr>
                        <a:t>props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600" b="0" dirty="0">
                        <a:latin typeface="Twinkl" pitchFamily="50"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0" kern="1200" dirty="0">
                          <a:solidFill>
                            <a:schemeClr val="tx1"/>
                          </a:solidFill>
                          <a:effectLst/>
                          <a:latin typeface="Twinkl" pitchFamily="50" charset="0"/>
                          <a:ea typeface="+mn-ea"/>
                          <a:cs typeface="+mn-cs"/>
                        </a:rPr>
                        <a:t>She pounded the pestle into the bowl beneath…</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26577915"/>
                  </a:ext>
                </a:extLst>
              </a:tr>
              <a:tr h="391938">
                <a:tc>
                  <a:txBody>
                    <a:bodyPr/>
                    <a:lstStyle/>
                    <a:p>
                      <a:pPr algn="ctr"/>
                      <a:r>
                        <a:rPr lang="en-GB" sz="1600" b="0" dirty="0">
                          <a:latin typeface="Twinkl" pitchFamily="50" charset="0"/>
                        </a:rPr>
                        <a:t>past events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600" b="0" dirty="0">
                        <a:latin typeface="Twinkl" pitchFamily="50"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0" kern="1200" dirty="0">
                          <a:solidFill>
                            <a:schemeClr val="tx1"/>
                          </a:solidFill>
                          <a:effectLst/>
                          <a:latin typeface="Twinkl" pitchFamily="50" charset="0"/>
                          <a:ea typeface="+mn-ea"/>
                          <a:cs typeface="+mn-cs"/>
                        </a:rPr>
                        <a:t>She has scooped them into her sack…</a:t>
                      </a:r>
                      <a:endParaRPr lang="en-GB" sz="1600" b="0" dirty="0">
                        <a:solidFill>
                          <a:schemeClr val="tx1"/>
                        </a:solidFill>
                        <a:latin typeface="Twinkl" pitchFamily="50"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21746280"/>
                  </a:ext>
                </a:extLst>
              </a:tr>
              <a:tr h="391938">
                <a:tc>
                  <a:txBody>
                    <a:bodyPr/>
                    <a:lstStyle/>
                    <a:p>
                      <a:pPr algn="ctr"/>
                      <a:r>
                        <a:rPr lang="en-GB" sz="1600" b="0" dirty="0">
                          <a:latin typeface="Twinkl" pitchFamily="50" charset="0"/>
                        </a:rPr>
                        <a:t>action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600" b="0" dirty="0">
                        <a:latin typeface="Twinkl" pitchFamily="50"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0" kern="1200" dirty="0">
                          <a:solidFill>
                            <a:schemeClr val="tx1"/>
                          </a:solidFill>
                          <a:effectLst/>
                          <a:latin typeface="Twinkl" pitchFamily="50" charset="0"/>
                          <a:ea typeface="+mn-ea"/>
                          <a:cs typeface="+mn-cs"/>
                        </a:rPr>
                        <a:t>What she wouldn’t give to be that leader.</a:t>
                      </a:r>
                      <a:endParaRPr lang="en-GB" sz="1600" b="0" dirty="0">
                        <a:solidFill>
                          <a:schemeClr val="tx1"/>
                        </a:solidFill>
                        <a:latin typeface="Twinkl" pitchFamily="50"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47850992"/>
                  </a:ext>
                </a:extLst>
              </a:tr>
              <a:tr h="391938">
                <a:tc>
                  <a:txBody>
                    <a:bodyPr/>
                    <a:lstStyle/>
                    <a:p>
                      <a:pPr algn="ctr"/>
                      <a:r>
                        <a:rPr lang="en-GB" sz="1600" b="0" dirty="0">
                          <a:latin typeface="Twinkl" pitchFamily="50" charset="0"/>
                        </a:rPr>
                        <a:t>intention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600" b="0" dirty="0">
                        <a:latin typeface="Twinkl" pitchFamily="50"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0" kern="1200" dirty="0">
                          <a:solidFill>
                            <a:schemeClr val="tx1"/>
                          </a:solidFill>
                          <a:effectLst/>
                          <a:latin typeface="Twinkl" pitchFamily="50" charset="0"/>
                          <a:ea typeface="+mn-ea"/>
                          <a:cs typeface="+mn-cs"/>
                        </a:rPr>
                        <a:t>The workstation wasn’t special either…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71505246"/>
                  </a:ext>
                </a:extLst>
              </a:tr>
            </a:tbl>
          </a:graphicData>
        </a:graphic>
      </p:graphicFrame>
      <p:grpSp>
        <p:nvGrpSpPr>
          <p:cNvPr id="4" name="Group 3"/>
          <p:cNvGrpSpPr/>
          <p:nvPr/>
        </p:nvGrpSpPr>
        <p:grpSpPr>
          <a:xfrm>
            <a:off x="4290258" y="4624553"/>
            <a:ext cx="743706" cy="1280763"/>
            <a:chOff x="2766258" y="4624552"/>
            <a:chExt cx="743706" cy="1280763"/>
          </a:xfrm>
        </p:grpSpPr>
        <p:sp>
          <p:nvSpPr>
            <p:cNvPr id="2" name="Oval 1"/>
            <p:cNvSpPr/>
            <p:nvPr/>
          </p:nvSpPr>
          <p:spPr>
            <a:xfrm>
              <a:off x="2766258" y="4624552"/>
              <a:ext cx="74098" cy="7409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2766258" y="5043887"/>
              <a:ext cx="74098" cy="7409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2766258" y="5426174"/>
              <a:ext cx="74098" cy="7409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2766258" y="5831219"/>
              <a:ext cx="74098" cy="7409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3435866" y="4624552"/>
              <a:ext cx="74098" cy="7409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p:cNvSpPr/>
            <p:nvPr/>
          </p:nvSpPr>
          <p:spPr>
            <a:xfrm>
              <a:off x="3435866" y="5043887"/>
              <a:ext cx="74098" cy="7409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p:cNvSpPr/>
            <p:nvPr/>
          </p:nvSpPr>
          <p:spPr>
            <a:xfrm>
              <a:off x="3435866" y="5426174"/>
              <a:ext cx="74098" cy="7409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p:cNvSpPr/>
            <p:nvPr/>
          </p:nvSpPr>
          <p:spPr>
            <a:xfrm>
              <a:off x="3435866" y="5831219"/>
              <a:ext cx="74098" cy="7409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479487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1000"/>
                                        <p:tgtEl>
                                          <p:spTgt spid="10"/>
                                        </p:tgtEl>
                                      </p:cBhvr>
                                    </p:animEffect>
                                  </p:childTnLst>
                                </p:cTn>
                              </p:par>
                            </p:childTnLst>
                          </p:cTn>
                        </p:par>
                        <p:par>
                          <p:cTn id="16" fill="hold">
                            <p:stCondLst>
                              <p:cond delay="3000"/>
                            </p:stCondLst>
                            <p:childTnLst>
                              <p:par>
                                <p:cTn id="17" presetID="10"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childTnLst>
                                </p:cTn>
                              </p:par>
                            </p:childTnLst>
                          </p:cTn>
                        </p:par>
                        <p:par>
                          <p:cTn id="20" fill="hold">
                            <p:stCondLst>
                              <p:cond delay="4000"/>
                            </p:stCondLst>
                            <p:childTnLst>
                              <p:par>
                                <p:cTn id="21" presetID="10"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childTnLst>
                                </p:cTn>
                              </p:par>
                              <p:par>
                                <p:cTn id="24" presetID="10" presetClass="entr" presetSubtype="0"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1000"/>
                                        <p:tgtEl>
                                          <p:spTgt spid="11"/>
                                        </p:tgtEl>
                                      </p:cBhvr>
                                    </p:animEffect>
                                  </p:childTnLst>
                                </p:cTn>
                              </p:par>
                              <p:par>
                                <p:cTn id="27" presetID="10" presetClass="entr" presetSubtype="0"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animBg="1"/>
      <p:bldP spid="8" grpId="0" animBg="1"/>
      <p:bldP spid="9" grpId="0" animBg="1"/>
      <p:bldP spid="10"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9BCAC1DB-DE6E-4577-9888-5A32AE3578D2}"/>
              </a:ext>
            </a:extLst>
          </p:cNvPr>
          <p:cNvPicPr>
            <a:picLocks noChangeAspect="1"/>
          </p:cNvPicPr>
          <p:nvPr/>
        </p:nvPicPr>
        <p:blipFill>
          <a:blip r:embed="rId2"/>
          <a:stretch>
            <a:fillRect/>
          </a:stretch>
        </p:blipFill>
        <p:spPr>
          <a:xfrm>
            <a:off x="199072" y="3323272"/>
            <a:ext cx="3381375" cy="3381375"/>
          </a:xfrm>
          <a:prstGeom prst="rect">
            <a:avLst/>
          </a:prstGeom>
        </p:spPr>
      </p:pic>
      <p:sp>
        <p:nvSpPr>
          <p:cNvPr id="6" name="Thought Bubble: Cloud 5">
            <a:extLst>
              <a:ext uri="{FF2B5EF4-FFF2-40B4-BE49-F238E27FC236}">
                <a16:creationId xmlns:a16="http://schemas.microsoft.com/office/drawing/2014/main" id="{B687D830-9B21-405B-9945-49022D233980}"/>
              </a:ext>
            </a:extLst>
          </p:cNvPr>
          <p:cNvSpPr/>
          <p:nvPr/>
        </p:nvSpPr>
        <p:spPr>
          <a:xfrm>
            <a:off x="3048000" y="240469"/>
            <a:ext cx="7934960" cy="4077208"/>
          </a:xfrm>
          <a:prstGeom prst="cloudCallout">
            <a:avLst>
              <a:gd name="adj1" fmla="val -41576"/>
              <a:gd name="adj2" fmla="val 62092"/>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200" dirty="0" smtClean="0">
                <a:solidFill>
                  <a:schemeClr val="tx1"/>
                </a:solidFill>
                <a:cs typeface="Calibri"/>
              </a:rPr>
              <a:t>flawless</a:t>
            </a:r>
            <a:endParaRPr lang="en-US" sz="8200" dirty="0">
              <a:solidFill>
                <a:schemeClr val="tx1"/>
              </a:solidFill>
              <a:cs typeface="Calibri"/>
            </a:endParaRPr>
          </a:p>
        </p:txBody>
      </p:sp>
    </p:spTree>
    <p:extLst>
      <p:ext uri="{BB962C8B-B14F-4D97-AF65-F5344CB8AC3E}">
        <p14:creationId xmlns:p14="http://schemas.microsoft.com/office/powerpoint/2010/main" val="2666117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flawless</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814080"/>
            <a:ext cx="10515600" cy="4351338"/>
          </a:xfrm>
        </p:spPr>
        <p:txBody>
          <a:bodyPr vert="horz" lIns="91440" tIns="45720" rIns="91440" bIns="45720" rtlCol="0" anchor="t">
            <a:normAutofit/>
          </a:bodyPr>
          <a:lstStyle/>
          <a:p>
            <a:pPr marL="0" algn="ctr">
              <a:buNone/>
            </a:pPr>
            <a:endParaRPr lang="en-US" sz="6000" dirty="0">
              <a:cs typeface="Calibri"/>
            </a:endParaRPr>
          </a:p>
          <a:p>
            <a:pPr marL="0" algn="ctr">
              <a:buNone/>
            </a:pPr>
            <a:r>
              <a:rPr lang="en-US" sz="6000" dirty="0" smtClean="0">
                <a:cs typeface="Calibri"/>
              </a:rPr>
              <a:t>In the distance one way, Elliot could make out a </a:t>
            </a:r>
            <a:r>
              <a:rPr lang="en-US" sz="6000" dirty="0" smtClean="0">
                <a:solidFill>
                  <a:srgbClr val="FF0000"/>
                </a:solidFill>
                <a:cs typeface="Calibri"/>
              </a:rPr>
              <a:t>flawless</a:t>
            </a:r>
            <a:r>
              <a:rPr lang="en-US" sz="6000" dirty="0" smtClean="0">
                <a:cs typeface="Calibri"/>
              </a:rPr>
              <a:t> glass pyramid that sparkled.</a:t>
            </a:r>
            <a:endParaRPr lang="en-US" sz="6000" dirty="0">
              <a:solidFill>
                <a:srgbClr val="FF0000"/>
              </a:solidFill>
              <a:cs typeface="Calibri"/>
            </a:endParaRPr>
          </a:p>
        </p:txBody>
      </p:sp>
      <p:sp>
        <p:nvSpPr>
          <p:cNvPr id="4" name="Cloud Callout 3"/>
          <p:cNvSpPr/>
          <p:nvPr/>
        </p:nvSpPr>
        <p:spPr>
          <a:xfrm>
            <a:off x="1616364" y="766619"/>
            <a:ext cx="2937163" cy="1468581"/>
          </a:xfrm>
          <a:prstGeom prst="cloudCallout">
            <a:avLst>
              <a:gd name="adj1" fmla="val 86714"/>
              <a:gd name="adj2" fmla="val 9394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could it mean?</a:t>
            </a:r>
          </a:p>
        </p:txBody>
      </p:sp>
    </p:spTree>
    <p:extLst>
      <p:ext uri="{BB962C8B-B14F-4D97-AF65-F5344CB8AC3E}">
        <p14:creationId xmlns:p14="http://schemas.microsoft.com/office/powerpoint/2010/main" val="2557090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flawless</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825625"/>
            <a:ext cx="10515600" cy="4695167"/>
          </a:xfrm>
        </p:spPr>
        <p:txBody>
          <a:bodyPr vert="horz" lIns="91440" tIns="45720" rIns="91440" bIns="45720" rtlCol="0" anchor="t">
            <a:normAutofit fontScale="92500" lnSpcReduction="20000"/>
          </a:bodyPr>
          <a:lstStyle/>
          <a:p>
            <a:pPr marL="0" algn="ctr">
              <a:buNone/>
            </a:pPr>
            <a:r>
              <a:rPr lang="en-US" sz="4400" dirty="0">
                <a:solidFill>
                  <a:srgbClr val="FF0000"/>
                </a:solidFill>
                <a:cs typeface="Calibri"/>
              </a:rPr>
              <a:t>SAY IT AND FEEL THE SYLLABLES</a:t>
            </a:r>
            <a:endParaRPr lang="en-US" dirty="0">
              <a:solidFill>
                <a:srgbClr val="FF0000"/>
              </a:solidFill>
              <a:cs typeface="Calibri"/>
            </a:endParaRPr>
          </a:p>
          <a:p>
            <a:pPr marL="0" algn="ctr">
              <a:buNone/>
            </a:pPr>
            <a:r>
              <a:rPr lang="en-US" sz="4400" dirty="0">
                <a:solidFill>
                  <a:srgbClr val="FF0000"/>
                </a:solidFill>
                <a:cs typeface="Calibri"/>
              </a:rPr>
              <a:t>SAY IT TO THE BIN</a:t>
            </a:r>
          </a:p>
          <a:p>
            <a:pPr marL="0" algn="ctr">
              <a:buNone/>
            </a:pPr>
            <a:r>
              <a:rPr lang="en-US" sz="4400" dirty="0">
                <a:solidFill>
                  <a:srgbClr val="FF0000"/>
                </a:solidFill>
                <a:cs typeface="Calibri"/>
              </a:rPr>
              <a:t>SAY IT TO SOMEONE ON ANOTHER TABLE</a:t>
            </a:r>
          </a:p>
          <a:p>
            <a:pPr marL="0" algn="ctr">
              <a:buNone/>
            </a:pPr>
            <a:r>
              <a:rPr lang="en-US" sz="4400" dirty="0">
                <a:solidFill>
                  <a:srgbClr val="FF0000"/>
                </a:solidFill>
                <a:cs typeface="Calibri"/>
              </a:rPr>
              <a:t>WHISPER IT TO THE FLOOR</a:t>
            </a:r>
          </a:p>
          <a:p>
            <a:pPr marL="0" algn="ctr">
              <a:buNone/>
            </a:pPr>
            <a:r>
              <a:rPr lang="en-US" sz="4400" dirty="0">
                <a:solidFill>
                  <a:srgbClr val="FF0000"/>
                </a:solidFill>
                <a:cs typeface="Calibri"/>
              </a:rPr>
              <a:t>SAY IT TO YOUR BOOK</a:t>
            </a:r>
          </a:p>
          <a:p>
            <a:pPr marL="0" algn="ctr">
              <a:buNone/>
            </a:pPr>
            <a:r>
              <a:rPr lang="en-US" sz="4400" dirty="0">
                <a:solidFill>
                  <a:srgbClr val="FF0000"/>
                </a:solidFill>
                <a:cs typeface="Calibri"/>
              </a:rPr>
              <a:t>REPEAT IT AFTER ME</a:t>
            </a:r>
          </a:p>
          <a:p>
            <a:pPr marL="0" algn="ctr">
              <a:buNone/>
            </a:pPr>
            <a:r>
              <a:rPr lang="en-US" sz="4400" dirty="0">
                <a:solidFill>
                  <a:srgbClr val="FF0000"/>
                </a:solidFill>
                <a:cs typeface="Calibri"/>
              </a:rPr>
              <a:t>SAY IT TO THE WINDOW</a:t>
            </a:r>
          </a:p>
          <a:p>
            <a:pPr marL="0" algn="ctr">
              <a:buNone/>
            </a:pPr>
            <a:r>
              <a:rPr lang="en-US" sz="4400" dirty="0">
                <a:solidFill>
                  <a:srgbClr val="FF0000"/>
                </a:solidFill>
                <a:cs typeface="Calibri"/>
              </a:rPr>
              <a:t>WHISPER IT TO A WALL</a:t>
            </a:r>
            <a:endParaRPr lang="en-US" dirty="0">
              <a:solidFill>
                <a:srgbClr val="FF0000"/>
              </a:solidFill>
              <a:cs typeface="Calibri"/>
            </a:endParaRPr>
          </a:p>
          <a:p>
            <a:pPr marL="0" algn="ctr">
              <a:buNone/>
            </a:pPr>
            <a:endParaRPr lang="en-US" sz="4400" dirty="0">
              <a:solidFill>
                <a:srgbClr val="FF0000"/>
              </a:solidFill>
              <a:cs typeface="Calibri"/>
            </a:endParaRPr>
          </a:p>
          <a:p>
            <a:pPr marL="0" indent="0" algn="ctr">
              <a:buNone/>
            </a:pPr>
            <a:endParaRPr lang="en-US" sz="4400" dirty="0">
              <a:solidFill>
                <a:srgbClr val="FF0000"/>
              </a:solidFill>
              <a:cs typeface="Calibri"/>
            </a:endParaRPr>
          </a:p>
          <a:p>
            <a:pPr marL="0" indent="0" algn="ctr">
              <a:buNone/>
            </a:pPr>
            <a:endParaRPr lang="en-US" dirty="0">
              <a:cs typeface="Calibri"/>
            </a:endParaRPr>
          </a:p>
          <a:p>
            <a:pPr marL="0" indent="0" algn="ctr">
              <a:buNone/>
            </a:pPr>
            <a:endParaRPr lang="en-US" dirty="0">
              <a:cs typeface="Calibri"/>
            </a:endParaRPr>
          </a:p>
        </p:txBody>
      </p:sp>
    </p:spTree>
    <p:extLst>
      <p:ext uri="{BB962C8B-B14F-4D97-AF65-F5344CB8AC3E}">
        <p14:creationId xmlns:p14="http://schemas.microsoft.com/office/powerpoint/2010/main" val="19529353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flawless</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690688"/>
            <a:ext cx="10515600" cy="4351338"/>
          </a:xfrm>
        </p:spPr>
        <p:txBody>
          <a:bodyPr vert="horz" lIns="91440" tIns="45720" rIns="91440" bIns="45720" rtlCol="0" anchor="t">
            <a:noAutofit/>
          </a:bodyPr>
          <a:lstStyle/>
          <a:p>
            <a:pPr marL="0" algn="ctr">
              <a:buNone/>
            </a:pPr>
            <a:endParaRPr lang="en-GB" sz="6000" dirty="0">
              <a:cs typeface="Calibri"/>
            </a:endParaRPr>
          </a:p>
          <a:p>
            <a:pPr marL="0" algn="ctr">
              <a:buNone/>
            </a:pPr>
            <a:r>
              <a:rPr lang="en-GB" sz="6000" dirty="0">
                <a:cs typeface="Calibri"/>
              </a:rPr>
              <a:t>Adj. perfect or without mistakes</a:t>
            </a:r>
          </a:p>
          <a:p>
            <a:pPr marL="0" algn="ctr">
              <a:buNone/>
            </a:pPr>
            <a:endParaRPr lang="en-GB" sz="6000" dirty="0">
              <a:cs typeface="Calibri"/>
            </a:endParaRPr>
          </a:p>
        </p:txBody>
      </p:sp>
    </p:spTree>
    <p:extLst>
      <p:ext uri="{BB962C8B-B14F-4D97-AF65-F5344CB8AC3E}">
        <p14:creationId xmlns:p14="http://schemas.microsoft.com/office/powerpoint/2010/main" val="179316091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flawless</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199" y="1825625"/>
            <a:ext cx="10716491" cy="4351338"/>
          </a:xfrm>
        </p:spPr>
        <p:txBody>
          <a:bodyPr vert="horz" lIns="91440" tIns="45720" rIns="91440" bIns="45720" rtlCol="0" anchor="t">
            <a:normAutofit fontScale="85000" lnSpcReduction="20000"/>
          </a:bodyPr>
          <a:lstStyle/>
          <a:p>
            <a:pPr marL="0" indent="0" algn="ctr">
              <a:buNone/>
            </a:pPr>
            <a:r>
              <a:rPr lang="en-GB" sz="4000" dirty="0" smtClean="0">
                <a:cs typeface="Calibri"/>
              </a:rPr>
              <a:t>The woman had a </a:t>
            </a:r>
            <a:r>
              <a:rPr lang="en-GB" sz="4000" dirty="0">
                <a:solidFill>
                  <a:srgbClr val="FF0000"/>
                </a:solidFill>
                <a:cs typeface="Calibri"/>
              </a:rPr>
              <a:t>flawless</a:t>
            </a:r>
            <a:r>
              <a:rPr lang="en-GB" sz="4000" dirty="0">
                <a:cs typeface="Calibri"/>
              </a:rPr>
              <a:t> </a:t>
            </a:r>
            <a:r>
              <a:rPr lang="en-GB" sz="4000" dirty="0" smtClean="0">
                <a:cs typeface="Calibri"/>
              </a:rPr>
              <a:t>complexion.</a:t>
            </a:r>
          </a:p>
          <a:p>
            <a:pPr marL="0" indent="0" algn="ctr">
              <a:buNone/>
            </a:pPr>
            <a:endParaRPr lang="en-GB" sz="4000" dirty="0">
              <a:cs typeface="Calibri"/>
            </a:endParaRPr>
          </a:p>
          <a:p>
            <a:pPr marL="0" indent="0" algn="ctr">
              <a:buNone/>
            </a:pPr>
            <a:r>
              <a:rPr lang="en-GB" sz="4000" dirty="0" err="1" smtClean="0">
                <a:cs typeface="Calibri"/>
              </a:rPr>
              <a:t>Torvill</a:t>
            </a:r>
            <a:r>
              <a:rPr lang="en-GB" sz="4000" dirty="0" smtClean="0">
                <a:cs typeface="Calibri"/>
              </a:rPr>
              <a:t> and Dean gave a </a:t>
            </a:r>
            <a:r>
              <a:rPr lang="en-GB" sz="4000" dirty="0">
                <a:solidFill>
                  <a:srgbClr val="FF0000"/>
                </a:solidFill>
                <a:cs typeface="Calibri"/>
              </a:rPr>
              <a:t>flawless</a:t>
            </a:r>
            <a:r>
              <a:rPr lang="en-GB" sz="4000" dirty="0">
                <a:cs typeface="Calibri"/>
              </a:rPr>
              <a:t> </a:t>
            </a:r>
            <a:r>
              <a:rPr lang="en-GB" sz="4000" dirty="0" smtClean="0">
                <a:cs typeface="Calibri"/>
              </a:rPr>
              <a:t>performance when skating to. the Bolero.</a:t>
            </a:r>
          </a:p>
          <a:p>
            <a:pPr marL="0" indent="0" algn="ctr">
              <a:buNone/>
            </a:pPr>
            <a:endParaRPr lang="en-GB" sz="4000" dirty="0">
              <a:cs typeface="Calibri"/>
            </a:endParaRPr>
          </a:p>
          <a:p>
            <a:pPr marL="0" indent="0" algn="ctr">
              <a:buNone/>
            </a:pPr>
            <a:r>
              <a:rPr lang="en-GB" sz="4000" dirty="0" smtClean="0">
                <a:cs typeface="Calibri"/>
              </a:rPr>
              <a:t>Miss Davison always executes </a:t>
            </a:r>
            <a:r>
              <a:rPr lang="en-GB" sz="4000" dirty="0" smtClean="0">
                <a:solidFill>
                  <a:srgbClr val="FF0000"/>
                </a:solidFill>
                <a:cs typeface="Calibri"/>
              </a:rPr>
              <a:t>flawless</a:t>
            </a:r>
            <a:r>
              <a:rPr lang="en-GB" sz="4000" dirty="0" smtClean="0">
                <a:cs typeface="Calibri"/>
              </a:rPr>
              <a:t> lessons.</a:t>
            </a:r>
          </a:p>
          <a:p>
            <a:pPr marL="0" indent="0" algn="ctr">
              <a:buNone/>
            </a:pPr>
            <a:endParaRPr lang="en-GB" sz="4000" dirty="0">
              <a:cs typeface="Calibri"/>
            </a:endParaRPr>
          </a:p>
          <a:p>
            <a:pPr marL="0" indent="0" algn="ctr">
              <a:buNone/>
            </a:pPr>
            <a:r>
              <a:rPr lang="en-GB" sz="4000" dirty="0" smtClean="0">
                <a:cs typeface="Calibri"/>
              </a:rPr>
              <a:t>The diamonds were perfect.  They were</a:t>
            </a:r>
            <a:r>
              <a:rPr lang="en-GB" sz="4000" dirty="0" smtClean="0">
                <a:solidFill>
                  <a:srgbClr val="FF0000"/>
                </a:solidFill>
                <a:cs typeface="Calibri"/>
              </a:rPr>
              <a:t> flawless </a:t>
            </a:r>
            <a:r>
              <a:rPr lang="en-GB" sz="4000" dirty="0" smtClean="0">
                <a:cs typeface="Calibri"/>
              </a:rPr>
              <a:t>and would fetch millions of pounds.</a:t>
            </a:r>
            <a:endParaRPr lang="en-US" sz="4000" dirty="0">
              <a:cs typeface="Calibri"/>
            </a:endParaRPr>
          </a:p>
        </p:txBody>
      </p:sp>
    </p:spTree>
    <p:extLst>
      <p:ext uri="{BB962C8B-B14F-4D97-AF65-F5344CB8AC3E}">
        <p14:creationId xmlns:p14="http://schemas.microsoft.com/office/powerpoint/2010/main" val="2946816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flawless</a:t>
            </a:r>
          </a:p>
        </p:txBody>
      </p:sp>
      <p:sp>
        <p:nvSpPr>
          <p:cNvPr id="4" name="Content Placeholder 2">
            <a:extLst>
              <a:ext uri="{FF2B5EF4-FFF2-40B4-BE49-F238E27FC236}">
                <a16:creationId xmlns:a16="http://schemas.microsoft.com/office/drawing/2014/main" id="{A81833C1-BAB9-4C16-A2B8-F2893153879C}"/>
              </a:ext>
            </a:extLst>
          </p:cNvPr>
          <p:cNvSpPr>
            <a:spLocks noGrp="1"/>
          </p:cNvSpPr>
          <p:nvPr>
            <p:ph idx="1"/>
          </p:nvPr>
        </p:nvSpPr>
        <p:spPr>
          <a:xfrm>
            <a:off x="748607" y="1690688"/>
            <a:ext cx="10515600" cy="4351338"/>
          </a:xfrm>
        </p:spPr>
        <p:txBody>
          <a:bodyPr vert="horz" lIns="91440" tIns="45720" rIns="91440" bIns="45720" rtlCol="0" anchor="t">
            <a:normAutofit/>
          </a:bodyPr>
          <a:lstStyle/>
          <a:p>
            <a:pPr marL="0" indent="0" algn="ctr">
              <a:buNone/>
            </a:pPr>
            <a:r>
              <a:rPr lang="en-US" sz="4000" dirty="0" smtClean="0">
                <a:cs typeface="Calibri"/>
              </a:rPr>
              <a:t>Say/Write </a:t>
            </a:r>
            <a:r>
              <a:rPr lang="en-US" sz="4000" dirty="0" smtClean="0">
                <a:solidFill>
                  <a:srgbClr val="FF0000"/>
                </a:solidFill>
                <a:cs typeface="Calibri"/>
              </a:rPr>
              <a:t>flawless </a:t>
            </a:r>
            <a:r>
              <a:rPr lang="en-US" sz="4000" dirty="0" smtClean="0">
                <a:cs typeface="Calibri"/>
              </a:rPr>
              <a:t>if </a:t>
            </a:r>
            <a:r>
              <a:rPr lang="en-US" sz="4000" dirty="0">
                <a:cs typeface="Calibri"/>
              </a:rPr>
              <a:t>you see </a:t>
            </a:r>
            <a:r>
              <a:rPr lang="en-US" sz="4000" dirty="0" smtClean="0">
                <a:cs typeface="Calibri"/>
              </a:rPr>
              <a:t>someone or something that is perfect and without mistakes.</a:t>
            </a:r>
          </a:p>
          <a:p>
            <a:pPr marL="0" indent="0" algn="ctr">
              <a:buNone/>
            </a:pPr>
            <a:endParaRPr lang="en-US" sz="4000" dirty="0">
              <a:cs typeface="Calibri"/>
            </a:endParaRPr>
          </a:p>
        </p:txBody>
      </p:sp>
      <p:pic>
        <p:nvPicPr>
          <p:cNvPr id="5" name="Picture 4"/>
          <p:cNvPicPr>
            <a:picLocks noChangeAspect="1"/>
          </p:cNvPicPr>
          <p:nvPr/>
        </p:nvPicPr>
        <p:blipFill>
          <a:blip r:embed="rId2"/>
          <a:stretch>
            <a:fillRect/>
          </a:stretch>
        </p:blipFill>
        <p:spPr>
          <a:xfrm>
            <a:off x="515389" y="2787780"/>
            <a:ext cx="2876204" cy="2157153"/>
          </a:xfrm>
          <a:prstGeom prst="rect">
            <a:avLst/>
          </a:prstGeom>
        </p:spPr>
      </p:pic>
      <p:pic>
        <p:nvPicPr>
          <p:cNvPr id="6" name="Picture 5"/>
          <p:cNvPicPr>
            <a:picLocks noChangeAspect="1"/>
          </p:cNvPicPr>
          <p:nvPr/>
        </p:nvPicPr>
        <p:blipFill>
          <a:blip r:embed="rId3"/>
          <a:stretch>
            <a:fillRect/>
          </a:stretch>
        </p:blipFill>
        <p:spPr>
          <a:xfrm>
            <a:off x="4069166" y="3016251"/>
            <a:ext cx="2524125" cy="1809750"/>
          </a:xfrm>
          <a:prstGeom prst="rect">
            <a:avLst/>
          </a:prstGeom>
        </p:spPr>
      </p:pic>
      <p:pic>
        <p:nvPicPr>
          <p:cNvPr id="7" name="Picture 6"/>
          <p:cNvPicPr>
            <a:picLocks noChangeAspect="1"/>
          </p:cNvPicPr>
          <p:nvPr/>
        </p:nvPicPr>
        <p:blipFill>
          <a:blip r:embed="rId4"/>
          <a:stretch>
            <a:fillRect/>
          </a:stretch>
        </p:blipFill>
        <p:spPr>
          <a:xfrm>
            <a:off x="7270864" y="3044826"/>
            <a:ext cx="2600325" cy="1752600"/>
          </a:xfrm>
          <a:prstGeom prst="rect">
            <a:avLst/>
          </a:prstGeom>
        </p:spPr>
      </p:pic>
      <p:pic>
        <p:nvPicPr>
          <p:cNvPr id="9" name="Picture 8"/>
          <p:cNvPicPr>
            <a:picLocks noChangeAspect="1"/>
          </p:cNvPicPr>
          <p:nvPr/>
        </p:nvPicPr>
        <p:blipFill>
          <a:blip r:embed="rId5"/>
          <a:stretch>
            <a:fillRect/>
          </a:stretch>
        </p:blipFill>
        <p:spPr>
          <a:xfrm>
            <a:off x="9210502" y="4804470"/>
            <a:ext cx="2604653" cy="1953490"/>
          </a:xfrm>
          <a:prstGeom prst="rect">
            <a:avLst/>
          </a:prstGeom>
        </p:spPr>
      </p:pic>
      <p:pic>
        <p:nvPicPr>
          <p:cNvPr id="11" name="Picture 10"/>
          <p:cNvPicPr>
            <a:picLocks noChangeAspect="1"/>
          </p:cNvPicPr>
          <p:nvPr/>
        </p:nvPicPr>
        <p:blipFill>
          <a:blip r:embed="rId6"/>
          <a:stretch>
            <a:fillRect/>
          </a:stretch>
        </p:blipFill>
        <p:spPr>
          <a:xfrm>
            <a:off x="4129626" y="4944933"/>
            <a:ext cx="2403204" cy="1680153"/>
          </a:xfrm>
          <a:prstGeom prst="rect">
            <a:avLst/>
          </a:prstGeom>
        </p:spPr>
      </p:pic>
    </p:spTree>
    <p:extLst>
      <p:ext uri="{BB962C8B-B14F-4D97-AF65-F5344CB8AC3E}">
        <p14:creationId xmlns:p14="http://schemas.microsoft.com/office/powerpoint/2010/main" val="4162095794"/>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flawless</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649064"/>
            <a:ext cx="10515600" cy="4351338"/>
          </a:xfrm>
        </p:spPr>
        <p:txBody>
          <a:bodyPr vert="horz" lIns="91440" tIns="45720" rIns="91440" bIns="45720" rtlCol="0" anchor="t">
            <a:normAutofit lnSpcReduction="10000"/>
          </a:bodyPr>
          <a:lstStyle/>
          <a:p>
            <a:pPr marL="0" indent="0" algn="ctr">
              <a:buNone/>
            </a:pPr>
            <a:endParaRPr lang="en-US" dirty="0">
              <a:cs typeface="Calibri"/>
            </a:endParaRPr>
          </a:p>
          <a:p>
            <a:pPr marL="0" indent="0" algn="ctr">
              <a:buNone/>
            </a:pPr>
            <a:r>
              <a:rPr lang="en-US" sz="6000" dirty="0">
                <a:cs typeface="Calibri"/>
              </a:rPr>
              <a:t>In your books, write the word, the definition </a:t>
            </a:r>
            <a:r>
              <a:rPr lang="en-US" sz="6000" dirty="0" smtClean="0">
                <a:cs typeface="Calibri"/>
              </a:rPr>
              <a:t>and write a statement, command, question and exclamation using the word flawless</a:t>
            </a:r>
            <a:endParaRPr lang="en-US" sz="6000" dirty="0">
              <a:cs typeface="Calibri"/>
            </a:endParaRPr>
          </a:p>
        </p:txBody>
      </p:sp>
    </p:spTree>
    <p:extLst>
      <p:ext uri="{BB962C8B-B14F-4D97-AF65-F5344CB8AC3E}">
        <p14:creationId xmlns:p14="http://schemas.microsoft.com/office/powerpoint/2010/main" val="377392580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flawless</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690688"/>
            <a:ext cx="10515600" cy="4351338"/>
          </a:xfrm>
        </p:spPr>
        <p:txBody>
          <a:bodyPr vert="horz" lIns="91440" tIns="45720" rIns="91440" bIns="45720" rtlCol="0" anchor="t">
            <a:noAutofit/>
          </a:bodyPr>
          <a:lstStyle/>
          <a:p>
            <a:pPr marL="0" algn="ctr">
              <a:buNone/>
            </a:pPr>
            <a:r>
              <a:rPr lang="en-GB" sz="3600" dirty="0" smtClean="0">
                <a:cs typeface="Calibri"/>
              </a:rPr>
              <a:t>Adj</a:t>
            </a:r>
            <a:r>
              <a:rPr lang="en-GB" sz="3600" dirty="0">
                <a:cs typeface="Calibri"/>
              </a:rPr>
              <a:t>. perfect or without </a:t>
            </a:r>
            <a:r>
              <a:rPr lang="en-GB" sz="3600" dirty="0" smtClean="0">
                <a:cs typeface="Calibri"/>
              </a:rPr>
              <a:t>mistakes</a:t>
            </a:r>
          </a:p>
          <a:p>
            <a:pPr marL="0" algn="ctr">
              <a:buNone/>
            </a:pPr>
            <a:endParaRPr lang="en-GB" sz="3600" dirty="0">
              <a:cs typeface="Calibri"/>
            </a:endParaRPr>
          </a:p>
          <a:p>
            <a:pPr marL="0" algn="ctr">
              <a:buNone/>
            </a:pPr>
            <a:r>
              <a:rPr lang="en-US" sz="3600" smtClean="0">
                <a:cs typeface="Calibri"/>
              </a:rPr>
              <a:t>Write </a:t>
            </a:r>
            <a:r>
              <a:rPr lang="en-US" sz="3600">
                <a:cs typeface="Calibri"/>
              </a:rPr>
              <a:t>a statement, command, question and exclamation using the word flawless</a:t>
            </a:r>
          </a:p>
          <a:p>
            <a:pPr marL="0" algn="ctr">
              <a:buNone/>
            </a:pPr>
            <a:endParaRPr lang="en-GB" sz="3600" dirty="0">
              <a:cs typeface="Calibri"/>
            </a:endParaRPr>
          </a:p>
          <a:p>
            <a:pPr marL="0" algn="ctr">
              <a:buNone/>
            </a:pPr>
            <a:endParaRPr lang="en-GB" sz="6000" dirty="0">
              <a:cs typeface="Calibri"/>
            </a:endParaRPr>
          </a:p>
        </p:txBody>
      </p:sp>
    </p:spTree>
    <p:extLst>
      <p:ext uri="{BB962C8B-B14F-4D97-AF65-F5344CB8AC3E}">
        <p14:creationId xmlns:p14="http://schemas.microsoft.com/office/powerpoint/2010/main" val="262014070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Lunch</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55956116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442466" y="30480"/>
            <a:ext cx="2749534" cy="2109399"/>
          </a:xfrm>
          <a:prstGeom prst="rect">
            <a:avLst/>
          </a:prstGeom>
        </p:spPr>
      </p:pic>
      <p:sp>
        <p:nvSpPr>
          <p:cNvPr id="8" name="Title 7"/>
          <p:cNvSpPr>
            <a:spLocks noGrp="1"/>
          </p:cNvSpPr>
          <p:nvPr>
            <p:ph type="ctrTitle"/>
          </p:nvPr>
        </p:nvSpPr>
        <p:spPr/>
        <p:txBody>
          <a:bodyPr/>
          <a:lstStyle/>
          <a:p>
            <a:r>
              <a:rPr lang="en-GB" dirty="0" smtClean="0"/>
              <a:t>Lesson </a:t>
            </a:r>
            <a:r>
              <a:rPr lang="en-GB" dirty="0"/>
              <a:t>9</a:t>
            </a:r>
            <a:endParaRPr lang="en-GB" dirty="0"/>
          </a:p>
        </p:txBody>
      </p:sp>
      <p:sp>
        <p:nvSpPr>
          <p:cNvPr id="9" name="Subtitle 8"/>
          <p:cNvSpPr>
            <a:spLocks noGrp="1"/>
          </p:cNvSpPr>
          <p:nvPr>
            <p:ph type="subTitle" idx="1"/>
          </p:nvPr>
        </p:nvSpPr>
        <p:spPr/>
        <p:txBody>
          <a:bodyPr/>
          <a:lstStyle/>
          <a:p>
            <a:r>
              <a:rPr lang="en-GB" dirty="0" smtClean="0"/>
              <a:t>LO: To make a Viking Longboat using design brief</a:t>
            </a:r>
            <a:endParaRPr lang="en-GB" dirty="0"/>
          </a:p>
        </p:txBody>
      </p:sp>
    </p:spTree>
    <p:extLst>
      <p:ext uri="{BB962C8B-B14F-4D97-AF65-F5344CB8AC3E}">
        <p14:creationId xmlns:p14="http://schemas.microsoft.com/office/powerpoint/2010/main" val="206541925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442466" y="30480"/>
            <a:ext cx="2749534" cy="2109399"/>
          </a:xfrm>
          <a:prstGeom prst="rect">
            <a:avLst/>
          </a:prstGeom>
        </p:spPr>
      </p:pic>
      <p:sp>
        <p:nvSpPr>
          <p:cNvPr id="2" name="Title 1"/>
          <p:cNvSpPr>
            <a:spLocks noGrp="1"/>
          </p:cNvSpPr>
          <p:nvPr>
            <p:ph type="title"/>
          </p:nvPr>
        </p:nvSpPr>
        <p:spPr/>
        <p:txBody>
          <a:bodyPr>
            <a:normAutofit/>
          </a:bodyPr>
          <a:lstStyle/>
          <a:p>
            <a:r>
              <a:rPr lang="en-GB" dirty="0"/>
              <a:t>LO: To make a Viking Longboat using design </a:t>
            </a:r>
            <a:r>
              <a:rPr lang="en-GB" dirty="0" smtClean="0"/>
              <a:t>brief</a:t>
            </a:r>
            <a:endParaRPr lang="en-GB" dirty="0"/>
          </a:p>
        </p:txBody>
      </p:sp>
      <p:sp>
        <p:nvSpPr>
          <p:cNvPr id="3" name="Content Placeholder 2"/>
          <p:cNvSpPr>
            <a:spLocks noGrp="1"/>
          </p:cNvSpPr>
          <p:nvPr>
            <p:ph idx="1"/>
          </p:nvPr>
        </p:nvSpPr>
        <p:spPr/>
        <p:txBody>
          <a:bodyPr>
            <a:normAutofit/>
          </a:bodyPr>
          <a:lstStyle/>
          <a:p>
            <a:r>
              <a:rPr lang="en-GB" sz="3200" dirty="0" smtClean="0"/>
              <a:t>Make your Viking Longboat</a:t>
            </a:r>
          </a:p>
          <a:p>
            <a:endParaRPr lang="en-GB" sz="3200" dirty="0"/>
          </a:p>
          <a:p>
            <a:r>
              <a:rPr lang="en-GB" sz="3200" dirty="0" smtClean="0"/>
              <a:t>Did you have to amend your plans?</a:t>
            </a:r>
            <a:endParaRPr lang="en-GB" sz="3200" dirty="0"/>
          </a:p>
        </p:txBody>
      </p:sp>
    </p:spTree>
    <p:extLst>
      <p:ext uri="{BB962C8B-B14F-4D97-AF65-F5344CB8AC3E}">
        <p14:creationId xmlns:p14="http://schemas.microsoft.com/office/powerpoint/2010/main" val="30415192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TotalTime>
  <Words>2246</Words>
  <Application>Microsoft Office PowerPoint</Application>
  <PresentationFormat>Widescreen</PresentationFormat>
  <Paragraphs>312</Paragraphs>
  <Slides>55</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55</vt:i4>
      </vt:variant>
    </vt:vector>
  </HeadingPairs>
  <TitlesOfParts>
    <vt:vector size="66" baseType="lpstr">
      <vt:lpstr>Arial</vt:lpstr>
      <vt:lpstr>Calibri</vt:lpstr>
      <vt:lpstr>Calibri Light</vt:lpstr>
      <vt:lpstr>Comic Sans MS</vt:lpstr>
      <vt:lpstr>Kalam</vt:lpstr>
      <vt:lpstr>Sassoon Infant Rg</vt:lpstr>
      <vt:lpstr>Tahoma</vt:lpstr>
      <vt:lpstr>Times New Roman</vt:lpstr>
      <vt:lpstr>Twinkl</vt:lpstr>
      <vt:lpstr>Twinkl SemiBold</vt:lpstr>
      <vt:lpstr>Office Theme</vt:lpstr>
      <vt:lpstr>Good Morning</vt:lpstr>
      <vt:lpstr>PowerPoint Presentation</vt:lpstr>
      <vt:lpstr>Spellings – Look/Cover/Spell/Check</vt:lpstr>
      <vt:lpstr>Maths</vt:lpstr>
      <vt:lpstr>RECALL</vt:lpstr>
      <vt:lpstr>To be able to multiply 4-digits by 1-digit</vt:lpstr>
      <vt:lpstr>To be able to multiply 4-digits by 1-digit</vt:lpstr>
      <vt:lpstr>PowerPoint Presentation</vt:lpstr>
      <vt:lpstr>To be able to multiply 4-digits by 1-digit</vt:lpstr>
      <vt:lpstr>To be able to multiply 4-digits by 1-digit</vt:lpstr>
      <vt:lpstr>To be able to multiply 4-digits by 1-digit</vt:lpstr>
      <vt:lpstr>To be able to multiply 4-digits by 1-digit</vt:lpstr>
      <vt:lpstr>To be able to multiply 4-digits by 1-digit</vt:lpstr>
      <vt:lpstr>To be able to multiply 4-digits by 1-digit</vt:lpstr>
      <vt:lpstr>To be able to multiply 4-digits by 1-digit</vt:lpstr>
      <vt:lpstr>To be able to multiply 4-digits by 1-digit</vt:lpstr>
      <vt:lpstr>To be able to multiply 4-digits by 1-digit</vt:lpstr>
      <vt:lpstr>To be able to multiply 4-digits by 1-digit</vt:lpstr>
      <vt:lpstr>To be able to multiply 4-digits by 1-digit</vt:lpstr>
      <vt:lpstr>To be able to multiply 4-digits by 1-digit</vt:lpstr>
      <vt:lpstr>To be able to multiply 4-digits by 1-digit</vt:lpstr>
      <vt:lpstr>To be able to multiply 4-digits by 1-digit</vt:lpstr>
      <vt:lpstr>To be able to multiply 4-digits by 1-digit</vt:lpstr>
      <vt:lpstr>Break</vt:lpstr>
      <vt:lpstr>English - Myths</vt:lpstr>
      <vt:lpstr>Introduction</vt:lpstr>
      <vt:lpstr>Introduction</vt:lpstr>
      <vt:lpstr>LO: To be able to rewrite a myth that describes settings, characters and atmosphere and integrates dialogue to convey character and advance the action </vt:lpstr>
      <vt:lpstr> LO: To be able to rewrite a myth that describes settings, characters and atmosphere and integrates dialogue to convey character and advance the action  </vt:lpstr>
      <vt:lpstr>LO: To be able to rewrite a myth that describes settings, characters and atmosphere and integrates dialogue to convey character and advance the action </vt:lpstr>
      <vt:lpstr>LO: To be able to rewrite a myth that describes settings, characters and atmosphere and integrates dialogue to convey character and advance the action </vt:lpstr>
      <vt:lpstr>LO: To be able to rewrite a myth that describes settings, characters and atmosphere and integrates dialogue to convey character and advance the action </vt:lpstr>
      <vt:lpstr>LO: To be able to rewrite a myth that describes settings, characters and atmosphere and integrates dialogue to convey character and advance the action </vt:lpstr>
      <vt:lpstr>Reading Comprehension</vt:lpstr>
      <vt:lpstr>PowerPoint Presentation</vt:lpstr>
      <vt:lpstr>What Does Cassie the Commentator Do?</vt:lpstr>
      <vt:lpstr>When Have We Seen Cassie the Commentator?</vt:lpstr>
      <vt:lpstr>2f: Identify/explain how information/narrative content is related and contributes to meaning as a whole.  2h: Make comparisons within the text.</vt:lpstr>
      <vt:lpstr>2f: Identify/explain how information/narrative content is related and contributes to meaning as a whole.  2h: Make comparisons within the text.</vt:lpstr>
      <vt:lpstr>2f: Identify/explain how information/narrative content is related and contributes to meaning as a whole.  2h: Make comparisons within the text.</vt:lpstr>
      <vt:lpstr>What Might Cassie the Commentator Ask?</vt:lpstr>
      <vt:lpstr>Let’s Explore Cassie the Commentator Questions Together</vt:lpstr>
      <vt:lpstr>PowerPoint Presentation</vt:lpstr>
      <vt:lpstr>2f: Identify/explain how information/narrative content is related and contributes to meaning as a whole.  2h: Make comparisons within the text.</vt:lpstr>
      <vt:lpstr>PowerPoint Presentation</vt:lpstr>
      <vt:lpstr>flawless</vt:lpstr>
      <vt:lpstr>flawless</vt:lpstr>
      <vt:lpstr>flawless</vt:lpstr>
      <vt:lpstr>flawless</vt:lpstr>
      <vt:lpstr>flawless</vt:lpstr>
      <vt:lpstr>flawless</vt:lpstr>
      <vt:lpstr>flawless</vt:lpstr>
      <vt:lpstr>Lunch</vt:lpstr>
      <vt:lpstr>Lesson 9</vt:lpstr>
      <vt:lpstr>LO: To make a Viking Longboat using design brief</vt:lpstr>
    </vt:vector>
  </TitlesOfParts>
  <Company>Langold-Dyscarr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Good Morning</dc:title>
  <dc:creator>Andrea Davison</dc:creator>
  <cp:lastModifiedBy>Andrea Davison</cp:lastModifiedBy>
  <cp:revision>4</cp:revision>
  <dcterms:created xsi:type="dcterms:W3CDTF">2021-01-19T14:36:10Z</dcterms:created>
  <dcterms:modified xsi:type="dcterms:W3CDTF">2021-01-19T15:00:07Z</dcterms:modified>
</cp:coreProperties>
</file>