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76" r:id="rId3"/>
  </p:sldMasterIdLst>
  <p:notesMasterIdLst>
    <p:notesMasterId r:id="rId25"/>
  </p:notesMasterIdLst>
  <p:handoutMasterIdLst>
    <p:handoutMasterId r:id="rId26"/>
  </p:handoutMasterIdLst>
  <p:sldIdLst>
    <p:sldId id="315" r:id="rId4"/>
    <p:sldId id="259" r:id="rId5"/>
    <p:sldId id="258" r:id="rId6"/>
    <p:sldId id="316" r:id="rId7"/>
    <p:sldId id="297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268" r:id="rId17"/>
    <p:sldId id="269" r:id="rId18"/>
    <p:sldId id="270" r:id="rId19"/>
    <p:sldId id="271" r:id="rId20"/>
    <p:sldId id="326" r:id="rId21"/>
    <p:sldId id="325" r:id="rId22"/>
    <p:sldId id="313" r:id="rId23"/>
    <p:sldId id="314" r:id="rId2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38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3FBB25-0C1B-4B68-92D1-CBAAC0DC464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3C2109-9371-4A7B-97AE-E95FD93D0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881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3C2109-9371-4A7B-97AE-E95FD93D02D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50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3C2109-9371-4A7B-97AE-E95FD93D02D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053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874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1330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899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3928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6838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5465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086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556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4315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991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7149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743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493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667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tags" Target="../tags/tag4.xml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tags" Target="../tags/tag3.xml"/><Relationship Id="rId16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7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tags" Target="../tags/tag5.xml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tags" Target="../tags/tag8.xml"/><Relationship Id="rId7" Type="http://schemas.openxmlformats.org/officeDocument/2006/relationships/image" Target="../media/image13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11" Type="http://schemas.openxmlformats.org/officeDocument/2006/relationships/image" Target="../media/image33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32.png"/><Relationship Id="rId4" Type="http://schemas.openxmlformats.org/officeDocument/2006/relationships/tags" Target="../tags/tag9.xml"/><Relationship Id="rId9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CE13F3-B43F-4448-8C33-722BC83C1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225" y="1095951"/>
            <a:ext cx="7848600" cy="52451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B5BB1F-55B4-D147-89BC-31588BC3C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0552" y="1095951"/>
            <a:ext cx="2616200" cy="863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E0E285-E662-7642-9E21-D0C7C9DE83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5558" y="653116"/>
            <a:ext cx="13081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CD3780-4C66-B54A-8D27-83371FDF0E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6031" y="2083333"/>
            <a:ext cx="3467100" cy="1524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3F4628-5EA2-3E45-A582-FB47B3C5A5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4442" y="2039587"/>
            <a:ext cx="26035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0A683A-D70E-5649-9CA3-F6DDD174B5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7828" y="4513324"/>
            <a:ext cx="56515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784CBE-DA0D-5048-8FE2-85C7B03AE7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3025" y="5479596"/>
            <a:ext cx="2387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47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</a:t>
            </a:r>
            <a:r>
              <a:rPr lang="en-GB" sz="2800" u="sng" dirty="0" smtClean="0">
                <a:solidFill>
                  <a:srgbClr val="7030A0"/>
                </a:solidFill>
              </a:rPr>
              <a:t>To multiply efficiently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 smtClean="0"/>
              <a:t>SOME WILL EVEN:  Decide whether or not a calculation has been solved efficiently; Solve a given calculation using factor pairs, or doubling and halving.</a:t>
            </a:r>
          </a:p>
          <a:p>
            <a:r>
              <a:rPr lang="en-GB" sz="2400" dirty="0" smtClean="0"/>
              <a:t>SOME WILL: </a:t>
            </a:r>
            <a:r>
              <a:rPr lang="en-GB" sz="2400" dirty="0" smtClean="0"/>
              <a:t>Use factors, partitioning, addition and subtraction, doubling and halving to effectively multiply 2-digit numbers.</a:t>
            </a:r>
            <a:endParaRPr lang="en-GB" sz="2400" dirty="0" smtClean="0"/>
          </a:p>
          <a:p>
            <a:r>
              <a:rPr lang="en-GB" sz="2400" dirty="0" smtClean="0"/>
              <a:t>MOST WILL:  </a:t>
            </a:r>
            <a:r>
              <a:rPr lang="en-GB" sz="2400" dirty="0" smtClean="0"/>
              <a:t>Use factors, partitioning, addition and subtraction to multiply 2-digit numbers.</a:t>
            </a:r>
            <a:endParaRPr lang="en-GB" sz="2400" dirty="0" smtClean="0"/>
          </a:p>
          <a:p>
            <a:r>
              <a:rPr lang="en-GB" sz="2400" dirty="0" smtClean="0"/>
              <a:t>ALL WILL:  Use partitioning and addition to efficiently multiply 2-digit numbers using all 12 times tables.</a:t>
            </a:r>
          </a:p>
          <a:p>
            <a:endParaRPr lang="en-GB" sz="2400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065" y="927735"/>
            <a:ext cx="9963150" cy="573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640" y="888682"/>
            <a:ext cx="9906000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8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r>
              <a:rPr lang="en-GB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all of the factor pairs of 48 below. 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2BF83BD-B03C-4FCD-A9AA-26A206E5735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338" y="1639450"/>
          <a:ext cx="7143325" cy="33698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665">
                  <a:extLst>
                    <a:ext uri="{9D8B030D-6E8A-4147-A177-3AD203B41FA5}">
                      <a16:colId xmlns:a16="http://schemas.microsoft.com/office/drawing/2014/main" val="1989084817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1652951394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968512866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1572794305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183056072"/>
                    </a:ext>
                  </a:extLst>
                </a:gridCol>
              </a:tblGrid>
              <a:tr h="11232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 x 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 x 16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 x 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0195663"/>
                  </a:ext>
                </a:extLst>
              </a:tr>
              <a:tr h="1123291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 x 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 x 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3921303"/>
                  </a:ext>
                </a:extLst>
              </a:tr>
              <a:tr h="11232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 x 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 x 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 x 48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2465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18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r>
              <a:rPr lang="en-GB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all of the factor pairs of 48 below. 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B55DD82-FB01-4BFF-8E95-63E59CC3856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338" y="1639450"/>
          <a:ext cx="7143325" cy="33698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665">
                  <a:extLst>
                    <a:ext uri="{9D8B030D-6E8A-4147-A177-3AD203B41FA5}">
                      <a16:colId xmlns:a16="http://schemas.microsoft.com/office/drawing/2014/main" val="1989084817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1652951394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968512866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1572794305"/>
                    </a:ext>
                  </a:extLst>
                </a:gridCol>
                <a:gridCol w="1428665">
                  <a:extLst>
                    <a:ext uri="{9D8B030D-6E8A-4147-A177-3AD203B41FA5}">
                      <a16:colId xmlns:a16="http://schemas.microsoft.com/office/drawing/2014/main" val="183056072"/>
                    </a:ext>
                  </a:extLst>
                </a:gridCol>
              </a:tblGrid>
              <a:tr h="11232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 x 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 x 16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 x 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0195663"/>
                  </a:ext>
                </a:extLst>
              </a:tr>
              <a:tr h="1123291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 x 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 x 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3921303"/>
                  </a:ext>
                </a:extLst>
              </a:tr>
              <a:tr h="11232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 x 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 x 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 x 48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2465300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12E8ACC5-E52C-4C04-958D-E424653995ED}"/>
              </a:ext>
            </a:extLst>
          </p:cNvPr>
          <p:cNvSpPr/>
          <p:nvPr/>
        </p:nvSpPr>
        <p:spPr>
          <a:xfrm>
            <a:off x="5521808" y="1758100"/>
            <a:ext cx="1240209" cy="9567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8F5E4EB-10BE-4F59-B439-F7BC3BC4F998}"/>
              </a:ext>
            </a:extLst>
          </p:cNvPr>
          <p:cNvSpPr/>
          <p:nvPr/>
        </p:nvSpPr>
        <p:spPr>
          <a:xfrm>
            <a:off x="2616163" y="3986499"/>
            <a:ext cx="1240209" cy="9567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5B68928-490C-43BF-BA2A-FFF8AA36BF95}"/>
              </a:ext>
            </a:extLst>
          </p:cNvPr>
          <p:cNvSpPr/>
          <p:nvPr/>
        </p:nvSpPr>
        <p:spPr>
          <a:xfrm>
            <a:off x="4101992" y="2845994"/>
            <a:ext cx="1240209" cy="9567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6275F7C-4983-4762-A2DE-FA0821FF3485}"/>
              </a:ext>
            </a:extLst>
          </p:cNvPr>
          <p:cNvSpPr/>
          <p:nvPr/>
        </p:nvSpPr>
        <p:spPr>
          <a:xfrm>
            <a:off x="2616163" y="1758100"/>
            <a:ext cx="1240209" cy="9567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F4C713B-39C0-40B2-ABB1-D97FCC7CF3F8}"/>
              </a:ext>
            </a:extLst>
          </p:cNvPr>
          <p:cNvSpPr/>
          <p:nvPr/>
        </p:nvSpPr>
        <p:spPr>
          <a:xfrm>
            <a:off x="8347574" y="3986499"/>
            <a:ext cx="1240209" cy="9567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71471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Sam has started to work out 42 x 6.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his calculation.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B37B88A-40CB-4222-BD10-E19C60A4939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43263" y="2231779"/>
          <a:ext cx="3858460" cy="78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78812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 </a:t>
                      </a:r>
                    </a:p>
                  </a:txBody>
                  <a:tcPr marL="147267" marR="147267" marT="157840" marB="15784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FC3324F0-BD3A-46F8-A20E-D3E16E22A9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43263" y="3295357"/>
          <a:ext cx="3858460" cy="78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788120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47267" marR="147267" marT="157840" marB="15784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5263E29-DCB6-404D-993B-6EC42A2A533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43263" y="4358936"/>
          <a:ext cx="3858460" cy="78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78812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147267" marR="147267" marT="157840" marB="15784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C4E246F2-A55F-4522-8220-D7FB18FA04C6}"/>
              </a:ext>
            </a:extLst>
          </p:cNvPr>
          <p:cNvGrpSpPr/>
          <p:nvPr/>
        </p:nvGrpSpPr>
        <p:grpSpPr>
          <a:xfrm>
            <a:off x="2306110" y="2214403"/>
            <a:ext cx="2723878" cy="2953405"/>
            <a:chOff x="-1984459" y="113364"/>
            <a:chExt cx="2150037" cy="2334233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88EAD284-CBFD-4B3A-AD4E-D24782FDE627}"/>
                </a:ext>
              </a:extLst>
            </p:cNvPr>
            <p:cNvSpPr/>
            <p:nvPr/>
          </p:nvSpPr>
          <p:spPr>
            <a:xfrm>
              <a:off x="-1984459" y="1508337"/>
              <a:ext cx="938044" cy="93926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endParaRPr lang="en-GB" sz="1000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BFA86BB-6AB8-4ABD-97DD-E6A4F9E64AD4}"/>
                </a:ext>
              </a:extLst>
            </p:cNvPr>
            <p:cNvSpPr/>
            <p:nvPr/>
          </p:nvSpPr>
          <p:spPr>
            <a:xfrm>
              <a:off x="-1412033" y="113364"/>
              <a:ext cx="938044" cy="93926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42 x 6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6E77C5E-4704-4F69-9F20-5504B3890A9A}"/>
                </a:ext>
              </a:extLst>
            </p:cNvPr>
            <p:cNvSpPr/>
            <p:nvPr/>
          </p:nvSpPr>
          <p:spPr>
            <a:xfrm>
              <a:off x="-772466" y="1508337"/>
              <a:ext cx="938044" cy="93926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endParaRPr lang="en-GB" sz="1000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DACC7A5-6AF4-4B65-A0BA-645751F341A1}"/>
                </a:ext>
              </a:extLst>
            </p:cNvPr>
            <p:cNvCxnSpPr>
              <a:cxnSpLocks/>
              <a:stCxn id="22" idx="3"/>
              <a:endCxn id="21" idx="0"/>
            </p:cNvCxnSpPr>
            <p:nvPr/>
          </p:nvCxnSpPr>
          <p:spPr>
            <a:xfrm flipH="1">
              <a:off x="-1515437" y="915073"/>
              <a:ext cx="240778" cy="59326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28E3ED0-5E56-46EE-9874-1492AFD057D0}"/>
                </a:ext>
              </a:extLst>
            </p:cNvPr>
            <p:cNvCxnSpPr>
              <a:cxnSpLocks/>
              <a:stCxn id="22" idx="5"/>
              <a:endCxn id="23" idx="0"/>
            </p:cNvCxnSpPr>
            <p:nvPr/>
          </p:nvCxnSpPr>
          <p:spPr>
            <a:xfrm>
              <a:off x="-611362" y="915073"/>
              <a:ext cx="307918" cy="59326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54099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Sam has started to work out 42 x 6.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his calculation.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B37B88A-40CB-4222-BD10-E19C60A4939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43263" y="2231779"/>
          <a:ext cx="3858460" cy="78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78812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 </a:t>
                      </a:r>
                    </a:p>
                  </a:txBody>
                  <a:tcPr marL="147267" marR="147267" marT="157840" marB="15784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FC3324F0-BD3A-46F8-A20E-D3E16E22A9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43263" y="3295357"/>
          <a:ext cx="3858460" cy="78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78812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47267" marR="147267" marT="157840" marB="15784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5263E29-DCB6-404D-993B-6EC42A2A533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43263" y="4358936"/>
          <a:ext cx="3858460" cy="78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78812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240</a:t>
                      </a:r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252</a:t>
                      </a:r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C4E246F2-A55F-4522-8220-D7FB18FA04C6}"/>
              </a:ext>
            </a:extLst>
          </p:cNvPr>
          <p:cNvGrpSpPr/>
          <p:nvPr/>
        </p:nvGrpSpPr>
        <p:grpSpPr>
          <a:xfrm>
            <a:off x="2306110" y="2214403"/>
            <a:ext cx="2723878" cy="2953405"/>
            <a:chOff x="-1984459" y="113364"/>
            <a:chExt cx="2150037" cy="2334233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88EAD284-CBFD-4B3A-AD4E-D24782FDE627}"/>
                </a:ext>
              </a:extLst>
            </p:cNvPr>
            <p:cNvSpPr/>
            <p:nvPr/>
          </p:nvSpPr>
          <p:spPr>
            <a:xfrm>
              <a:off x="-1984459" y="1508337"/>
              <a:ext cx="938044" cy="93926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40 x 6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BFA86BB-6AB8-4ABD-97DD-E6A4F9E64AD4}"/>
                </a:ext>
              </a:extLst>
            </p:cNvPr>
            <p:cNvSpPr/>
            <p:nvPr/>
          </p:nvSpPr>
          <p:spPr>
            <a:xfrm>
              <a:off x="-1412033" y="113364"/>
              <a:ext cx="938044" cy="93926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42 x 6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6E77C5E-4704-4F69-9F20-5504B3890A9A}"/>
                </a:ext>
              </a:extLst>
            </p:cNvPr>
            <p:cNvSpPr/>
            <p:nvPr/>
          </p:nvSpPr>
          <p:spPr>
            <a:xfrm>
              <a:off x="-772466" y="1508337"/>
              <a:ext cx="938044" cy="93926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 x 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DACC7A5-6AF4-4B65-A0BA-645751F341A1}"/>
                </a:ext>
              </a:extLst>
            </p:cNvPr>
            <p:cNvCxnSpPr>
              <a:cxnSpLocks/>
              <a:stCxn id="22" idx="3"/>
              <a:endCxn id="21" idx="0"/>
            </p:cNvCxnSpPr>
            <p:nvPr/>
          </p:nvCxnSpPr>
          <p:spPr>
            <a:xfrm flipH="1">
              <a:off x="-1515437" y="915073"/>
              <a:ext cx="240778" cy="59326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28E3ED0-5E56-46EE-9874-1492AFD057D0}"/>
                </a:ext>
              </a:extLst>
            </p:cNvPr>
            <p:cNvCxnSpPr>
              <a:cxnSpLocks/>
              <a:stCxn id="22" idx="5"/>
              <a:endCxn id="23" idx="0"/>
            </p:cNvCxnSpPr>
            <p:nvPr/>
          </p:nvCxnSpPr>
          <p:spPr>
            <a:xfrm>
              <a:off x="-611362" y="915073"/>
              <a:ext cx="307918" cy="59326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80764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Sheila is calculating 38 x 9 efficiently.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Sheila is correct. True or false? </a:t>
            </a: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		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75826C6-793B-4FA6-81FA-4337DB3A321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3273" y="1502131"/>
          <a:ext cx="4145455" cy="829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091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9091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 </a:t>
                      </a:r>
                    </a:p>
                  </a:txBody>
                  <a:tcPr marL="121708" marR="121708" marT="130446" marB="1304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13AC90D-1CE1-4E77-B7F3-EE88DEB722E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3273" y="2599910"/>
          <a:ext cx="4145455" cy="829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091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9091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</a:t>
                      </a:r>
                    </a:p>
                  </a:txBody>
                  <a:tcPr marL="121708" marR="121708" marT="130446" marB="1304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B16244E-2F2D-4AD9-B724-9DB388384A5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3273" y="3697688"/>
          <a:ext cx="4145455" cy="829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091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9091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450</a:t>
                      </a:r>
                    </a:p>
                  </a:txBody>
                  <a:tcPr marL="121174" marR="121708" marT="130446" marB="1304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3761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Sheila is calculating 38 x 9 efficiently.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Sheila is correct. True or false? </a:t>
            </a: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False. 38 x 9 = 342, not 432. 40 x 9 = 360, 2 x 9 = 18 and </a:t>
            </a:r>
          </a:p>
          <a:p>
            <a:pPr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360 – 18 = 342. </a:t>
            </a:r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		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75826C6-793B-4FA6-81FA-4337DB3A3211}"/>
              </a:ext>
            </a:extLst>
          </p:cNvPr>
          <p:cNvGraphicFramePr>
            <a:graphicFrameLocks noGrp="1"/>
          </p:cNvGraphicFramePr>
          <p:nvPr/>
        </p:nvGraphicFramePr>
        <p:xfrm>
          <a:off x="4023273" y="1502131"/>
          <a:ext cx="4145455" cy="829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091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9091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 </a:t>
                      </a:r>
                    </a:p>
                  </a:txBody>
                  <a:tcPr marL="121708" marR="121708" marT="130446" marB="1304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13AC90D-1CE1-4E77-B7F3-EE88DEB722E4}"/>
              </a:ext>
            </a:extLst>
          </p:cNvPr>
          <p:cNvGraphicFramePr>
            <a:graphicFrameLocks noGrp="1"/>
          </p:cNvGraphicFramePr>
          <p:nvPr/>
        </p:nvGraphicFramePr>
        <p:xfrm>
          <a:off x="4023273" y="2599910"/>
          <a:ext cx="4145455" cy="829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091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9091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</a:t>
                      </a:r>
                    </a:p>
                  </a:txBody>
                  <a:tcPr marL="121708" marR="121708" marT="130446" marB="1304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B16244E-2F2D-4AD9-B724-9DB388384A5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3273" y="3697688"/>
          <a:ext cx="4145455" cy="829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091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9091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9091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450</a:t>
                      </a:r>
                    </a:p>
                  </a:txBody>
                  <a:tcPr marL="121174" marR="121708" marT="130446" marB="1304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86542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Thierry is using factors to solve 24 x 5.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his method and circle the correct answer above.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		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1C0BF7B-52C0-4650-A36D-BDB6657E027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8847" y="3940992"/>
          <a:ext cx="4140000" cy="8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124</a:t>
                      </a:r>
                    </a:p>
                  </a:txBody>
                  <a:tcPr marL="110158" marR="110644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8748AC5-56C9-449F-A427-44A5787744A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25316" y="1599688"/>
          <a:ext cx="4986071" cy="1859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555201370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3014062575"/>
                    </a:ext>
                  </a:extLst>
                </a:gridCol>
                <a:gridCol w="570291">
                  <a:extLst>
                    <a:ext uri="{9D8B030D-6E8A-4147-A177-3AD203B41FA5}">
                      <a16:colId xmlns:a16="http://schemas.microsoft.com/office/drawing/2014/main" val="3376097802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255754035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685443094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3921962949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4047516034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2493520826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644915844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7286025"/>
                  </a:ext>
                </a:extLst>
              </a:tr>
              <a:tr h="20301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18823239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69102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99227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Thierry is using factors to solve 24 x 5.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his method and circle the correct answer above.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		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B00BE64-FB71-48F8-BDC0-3905617FD9A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8847" y="3940992"/>
          <a:ext cx="4140000" cy="8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val="35188335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48586942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425742334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722809453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1717595910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124</a:t>
                      </a:r>
                    </a:p>
                  </a:txBody>
                  <a:tcPr marL="110158" marR="110644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72861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D741C3A-9444-4FF1-9A73-A065F75C8E6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25316" y="1599688"/>
          <a:ext cx="4986071" cy="1859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555201370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3014062575"/>
                    </a:ext>
                  </a:extLst>
                </a:gridCol>
                <a:gridCol w="570291">
                  <a:extLst>
                    <a:ext uri="{9D8B030D-6E8A-4147-A177-3AD203B41FA5}">
                      <a16:colId xmlns:a16="http://schemas.microsoft.com/office/drawing/2014/main" val="3376097802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255754035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685443094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3921962949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4047516034"/>
                    </a:ext>
                  </a:extLst>
                </a:gridCol>
                <a:gridCol w="329945">
                  <a:extLst>
                    <a:ext uri="{9D8B030D-6E8A-4147-A177-3AD203B41FA5}">
                      <a16:colId xmlns:a16="http://schemas.microsoft.com/office/drawing/2014/main" val="2493520826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644915844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7286025"/>
                  </a:ext>
                </a:extLst>
              </a:tr>
              <a:tr h="20301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18823239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6910218"/>
                  </a:ext>
                </a:extLst>
              </a:tr>
            </a:tbl>
          </a:graphicData>
        </a:graphic>
      </p:graphicFrame>
      <p:sp>
        <p:nvSpPr>
          <p:cNvPr id="3" name="Oval 2">
            <a:extLst>
              <a:ext uri="{FF2B5EF4-FFF2-40B4-BE49-F238E27FC236}">
                <a16:creationId xmlns:a16="http://schemas.microsoft.com/office/drawing/2014/main" id="{EB39DDA4-6FB2-44EB-83AE-55CCC8094243}"/>
              </a:ext>
            </a:extLst>
          </p:cNvPr>
          <p:cNvSpPr/>
          <p:nvPr/>
        </p:nvSpPr>
        <p:spPr>
          <a:xfrm>
            <a:off x="5374108" y="3782728"/>
            <a:ext cx="1405288" cy="120315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52799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833636"/>
              </p:ext>
            </p:extLst>
          </p:nvPr>
        </p:nvGraphicFramePr>
        <p:xfrm>
          <a:off x="1525703" y="236468"/>
          <a:ext cx="10358844" cy="69568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335247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Kyle has started to work out 27 x 3. Complete his calculation.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Ruby has started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to work out 36 x 3.  Complete her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Belinda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has started to work out 64 x 9.  Complete her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90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838411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Jade is calculating 43</a:t>
                      </a:r>
                      <a:r>
                        <a:rPr lang="en-GB" sz="1600" u="sng" baseline="0" dirty="0" smtClean="0"/>
                        <a:t> x 2 efficiently.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Ronan</a:t>
                      </a:r>
                      <a:r>
                        <a:rPr lang="en-GB" sz="1600" u="sng" baseline="0" dirty="0" smtClean="0"/>
                        <a:t> is calculating 49 x 7 efficiently.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Umar is calculating 47 x 7 efficiently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3130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589993">
                <a:tc>
                  <a:txBody>
                    <a:bodyPr/>
                    <a:lstStyle/>
                    <a:p>
                      <a:r>
                        <a:rPr lang="en-GB" sz="1600" b="0" u="sng" dirty="0" smtClean="0">
                          <a:latin typeface="+mn-lt"/>
                        </a:rPr>
                        <a:t>Alicia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is efficiently solving 14 x 5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err="1" smtClean="0">
                          <a:latin typeface="+mn-lt"/>
                        </a:rPr>
                        <a:t>Ellan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is using factors to solve 15 x 6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Kiera is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efficiently solving 75 x 6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8958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0394" y="1623019"/>
            <a:ext cx="3479028" cy="14058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6011" y="3403446"/>
            <a:ext cx="3472815" cy="17505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55700" y="5589950"/>
            <a:ext cx="3413436" cy="124818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80498" y="1561314"/>
            <a:ext cx="3418033" cy="14489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28627" y="3449399"/>
            <a:ext cx="3453412" cy="170459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98412" y="5589951"/>
            <a:ext cx="3483627" cy="126805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70582" y="1586145"/>
            <a:ext cx="3458658" cy="136796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29189" y="3449399"/>
            <a:ext cx="3400051" cy="170459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529189" y="5597135"/>
            <a:ext cx="3425559" cy="127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5560" y="883920"/>
            <a:ext cx="8976360" cy="570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20" y="1463522"/>
            <a:ext cx="8961120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880" y="1335648"/>
            <a:ext cx="8771205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955955"/>
              </p:ext>
            </p:extLst>
          </p:nvPr>
        </p:nvGraphicFramePr>
        <p:xfrm>
          <a:off x="1525703" y="236468"/>
          <a:ext cx="10358844" cy="6847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335247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Kyle has started to work out 27 x 3. Complete his calculation.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Ruby has started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to work out 36 x 3.  Complete her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Belinda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has started to work out 64 x 9.  Complete her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90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4417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Jade is calculating 43</a:t>
                      </a:r>
                      <a:r>
                        <a:rPr lang="en-GB" sz="1600" u="sng" baseline="0" dirty="0" smtClean="0"/>
                        <a:t> x 2 efficiently.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Ronan</a:t>
                      </a:r>
                      <a:r>
                        <a:rPr lang="en-GB" sz="1600" u="sng" baseline="0" dirty="0" smtClean="0"/>
                        <a:t> is calculating 49 x 7 efficiently.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Umar is calculating 47 x 7 efficiently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313066"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 because 42 x 3 = 126, not 114. </a:t>
                      </a:r>
                    </a:p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40 x 3 = 120, 2 x 3 = 6 and 120 + 6 = 126.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 because 49 x 7 = 343, not 300.</a:t>
                      </a:r>
                    </a:p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50 x 7 = 350, 1 x 7 = 7 and 350 –7 = 343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589993">
                <a:tc>
                  <a:txBody>
                    <a:bodyPr/>
                    <a:lstStyle/>
                    <a:p>
                      <a:r>
                        <a:rPr lang="en-GB" sz="1600" b="0" u="sng" dirty="0" smtClean="0">
                          <a:latin typeface="+mn-lt"/>
                        </a:rPr>
                        <a:t>Alicia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is efficiently solving 14 x 5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err="1" smtClean="0">
                          <a:latin typeface="+mn-lt"/>
                        </a:rPr>
                        <a:t>Ellan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is using factors to solve 15 x 6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Kiera is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efficiently solving 75 x 6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8958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 x 6 = 90. 15 x 6 = 3 x 5 x 6</a:t>
                      </a:r>
                    </a:p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 x 6 = 3 x 30; 15 x 6 = 90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75 x 6 = 450. </a:t>
                      </a:r>
                    </a:p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150 x 6 = 900; 900 ÷2 = 450.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812" y="1569721"/>
            <a:ext cx="3366708" cy="14630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55812" y="5526790"/>
            <a:ext cx="3366708" cy="13312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52630" y="1569721"/>
            <a:ext cx="3529410" cy="14630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12622" y="1540924"/>
            <a:ext cx="3416618" cy="1491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8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4121" y="914401"/>
            <a:ext cx="9006840" cy="566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1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20" y="1463522"/>
            <a:ext cx="8793480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4121" y="1335648"/>
            <a:ext cx="8961120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798</Words>
  <Application>Microsoft Office PowerPoint</Application>
  <PresentationFormat>Widescreen</PresentationFormat>
  <Paragraphs>324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Badge</vt:lpstr>
      <vt:lpstr>Office Theme</vt:lpstr>
      <vt:lpstr>1_Office Theme</vt:lpstr>
      <vt:lpstr>PowerPoint Presentation</vt:lpstr>
      <vt:lpstr>L.O.  - To multiply efficiently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41</cp:revision>
  <cp:lastPrinted>2021-01-17T15:28:25Z</cp:lastPrinted>
  <dcterms:created xsi:type="dcterms:W3CDTF">2020-08-21T17:24:32Z</dcterms:created>
  <dcterms:modified xsi:type="dcterms:W3CDTF">2021-01-17T15:31:14Z</dcterms:modified>
</cp:coreProperties>
</file>