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712" r:id="rId2"/>
  </p:sldMasterIdLst>
  <p:notesMasterIdLst>
    <p:notesMasterId r:id="rId57"/>
  </p:notesMasterIdLst>
  <p:handoutMasterIdLst>
    <p:handoutMasterId r:id="rId58"/>
  </p:handoutMasterIdLst>
  <p:sldIdLst>
    <p:sldId id="256" r:id="rId3"/>
    <p:sldId id="257" r:id="rId4"/>
    <p:sldId id="650" r:id="rId5"/>
    <p:sldId id="437" r:id="rId6"/>
    <p:sldId id="450" r:id="rId7"/>
    <p:sldId id="653" r:id="rId8"/>
    <p:sldId id="654" r:id="rId9"/>
    <p:sldId id="462" r:id="rId10"/>
    <p:sldId id="439" r:id="rId11"/>
    <p:sldId id="440" r:id="rId12"/>
    <p:sldId id="323" r:id="rId13"/>
    <p:sldId id="655" r:id="rId14"/>
    <p:sldId id="657" r:id="rId15"/>
    <p:sldId id="658" r:id="rId16"/>
    <p:sldId id="656" r:id="rId17"/>
    <p:sldId id="659" r:id="rId18"/>
    <p:sldId id="660" r:id="rId19"/>
    <p:sldId id="661" r:id="rId20"/>
    <p:sldId id="662" r:id="rId21"/>
    <p:sldId id="314" r:id="rId22"/>
    <p:sldId id="573" r:id="rId23"/>
    <p:sldId id="574" r:id="rId24"/>
    <p:sldId id="663" r:id="rId25"/>
    <p:sldId id="417" r:id="rId26"/>
    <p:sldId id="624" r:id="rId27"/>
    <p:sldId id="664" r:id="rId28"/>
    <p:sldId id="665" r:id="rId29"/>
    <p:sldId id="482" r:id="rId30"/>
    <p:sldId id="483" r:id="rId31"/>
    <p:sldId id="667" r:id="rId32"/>
    <p:sldId id="641" r:id="rId33"/>
    <p:sldId id="668" r:id="rId34"/>
    <p:sldId id="644" r:id="rId35"/>
    <p:sldId id="666" r:id="rId36"/>
    <p:sldId id="567" r:id="rId37"/>
    <p:sldId id="645" r:id="rId38"/>
    <p:sldId id="646" r:id="rId39"/>
    <p:sldId id="647" r:id="rId40"/>
    <p:sldId id="648" r:id="rId41"/>
    <p:sldId id="649" r:id="rId42"/>
    <p:sldId id="679" r:id="rId43"/>
    <p:sldId id="680" r:id="rId44"/>
    <p:sldId id="568" r:id="rId45"/>
    <p:sldId id="669" r:id="rId46"/>
    <p:sldId id="637" r:id="rId47"/>
    <p:sldId id="670" r:id="rId48"/>
    <p:sldId id="671" r:id="rId49"/>
    <p:sldId id="672" r:id="rId50"/>
    <p:sldId id="673" r:id="rId51"/>
    <p:sldId id="674" r:id="rId52"/>
    <p:sldId id="675" r:id="rId53"/>
    <p:sldId id="676" r:id="rId54"/>
    <p:sldId id="677" r:id="rId55"/>
    <p:sldId id="678" r:id="rId56"/>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27" autoAdjust="0"/>
    <p:restoredTop sz="94660"/>
  </p:normalViewPr>
  <p:slideViewPr>
    <p:cSldViewPr snapToGrid="0">
      <p:cViewPr varScale="1">
        <p:scale>
          <a:sx n="91" d="100"/>
          <a:sy n="91" d="100"/>
        </p:scale>
        <p:origin x="58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2547" cy="497842"/>
          </a:xfrm>
          <a:prstGeom prst="rect">
            <a:avLst/>
          </a:prstGeom>
        </p:spPr>
        <p:txBody>
          <a:bodyPr vert="horz" lIns="91870" tIns="45935" rIns="91870" bIns="45935" rtlCol="0"/>
          <a:lstStyle>
            <a:lvl1pPr algn="l">
              <a:defRPr sz="1200"/>
            </a:lvl1pPr>
          </a:lstStyle>
          <a:p>
            <a:endParaRPr lang="en-GB"/>
          </a:p>
        </p:txBody>
      </p:sp>
      <p:sp>
        <p:nvSpPr>
          <p:cNvPr id="3" name="Date Placeholder 2"/>
          <p:cNvSpPr>
            <a:spLocks noGrp="1"/>
          </p:cNvSpPr>
          <p:nvPr>
            <p:ph type="dt" sz="quarter" idx="1"/>
          </p:nvPr>
        </p:nvSpPr>
        <p:spPr>
          <a:xfrm>
            <a:off x="3883852" y="0"/>
            <a:ext cx="2972547" cy="497842"/>
          </a:xfrm>
          <a:prstGeom prst="rect">
            <a:avLst/>
          </a:prstGeom>
        </p:spPr>
        <p:txBody>
          <a:bodyPr vert="horz" lIns="91870" tIns="45935" rIns="91870" bIns="45935" rtlCol="0"/>
          <a:lstStyle>
            <a:lvl1pPr algn="r">
              <a:defRPr sz="1200"/>
            </a:lvl1pPr>
          </a:lstStyle>
          <a:p>
            <a:fld id="{B8D432E2-37F9-4AAB-91EF-4D4BF725B06E}" type="datetimeFigureOut">
              <a:rPr lang="en-GB" smtClean="0"/>
              <a:t>30/01/2022</a:t>
            </a:fld>
            <a:endParaRPr lang="en-GB"/>
          </a:p>
        </p:txBody>
      </p:sp>
      <p:sp>
        <p:nvSpPr>
          <p:cNvPr id="4" name="Footer Placeholder 3"/>
          <p:cNvSpPr>
            <a:spLocks noGrp="1"/>
          </p:cNvSpPr>
          <p:nvPr>
            <p:ph type="ftr" sz="quarter" idx="2"/>
          </p:nvPr>
        </p:nvSpPr>
        <p:spPr>
          <a:xfrm>
            <a:off x="0" y="9447846"/>
            <a:ext cx="2972547" cy="497842"/>
          </a:xfrm>
          <a:prstGeom prst="rect">
            <a:avLst/>
          </a:prstGeom>
        </p:spPr>
        <p:txBody>
          <a:bodyPr vert="horz" lIns="91870" tIns="45935" rIns="91870" bIns="45935" rtlCol="0" anchor="b"/>
          <a:lstStyle>
            <a:lvl1pPr algn="l">
              <a:defRPr sz="1200"/>
            </a:lvl1pPr>
          </a:lstStyle>
          <a:p>
            <a:endParaRPr lang="en-GB"/>
          </a:p>
        </p:txBody>
      </p:sp>
      <p:sp>
        <p:nvSpPr>
          <p:cNvPr id="5" name="Slide Number Placeholder 4"/>
          <p:cNvSpPr>
            <a:spLocks noGrp="1"/>
          </p:cNvSpPr>
          <p:nvPr>
            <p:ph type="sldNum" sz="quarter" idx="3"/>
          </p:nvPr>
        </p:nvSpPr>
        <p:spPr>
          <a:xfrm>
            <a:off x="3883852" y="9447846"/>
            <a:ext cx="2972547" cy="497842"/>
          </a:xfrm>
          <a:prstGeom prst="rect">
            <a:avLst/>
          </a:prstGeom>
        </p:spPr>
        <p:txBody>
          <a:bodyPr vert="horz" lIns="91870" tIns="45935" rIns="91870" bIns="45935" rtlCol="0" anchor="b"/>
          <a:lstStyle>
            <a:lvl1pPr algn="r">
              <a:defRPr sz="1200"/>
            </a:lvl1pPr>
          </a:lstStyle>
          <a:p>
            <a:fld id="{BFF4E11B-DA87-44D5-B8E7-AAB1A65644F9}" type="slidenum">
              <a:rPr lang="en-GB" smtClean="0"/>
              <a:t>‹#›</a:t>
            </a:fld>
            <a:endParaRPr lang="en-GB"/>
          </a:p>
        </p:txBody>
      </p:sp>
    </p:spTree>
    <p:extLst>
      <p:ext uri="{BB962C8B-B14F-4D97-AF65-F5344CB8AC3E}">
        <p14:creationId xmlns:p14="http://schemas.microsoft.com/office/powerpoint/2010/main" val="5460517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29" tIns="45715" rIns="91429" bIns="45715" rtlCol="0"/>
          <a:lstStyle>
            <a:lvl1pPr algn="l">
              <a:defRPr sz="1200"/>
            </a:lvl1pPr>
          </a:lstStyle>
          <a:p>
            <a:endParaRPr lang="en-GB"/>
          </a:p>
        </p:txBody>
      </p:sp>
      <p:sp>
        <p:nvSpPr>
          <p:cNvPr id="3" name="Date Placeholder 2"/>
          <p:cNvSpPr>
            <a:spLocks noGrp="1"/>
          </p:cNvSpPr>
          <p:nvPr>
            <p:ph type="dt" idx="1"/>
          </p:nvPr>
        </p:nvSpPr>
        <p:spPr>
          <a:xfrm>
            <a:off x="3884614" y="0"/>
            <a:ext cx="2971800" cy="499012"/>
          </a:xfrm>
          <a:prstGeom prst="rect">
            <a:avLst/>
          </a:prstGeom>
        </p:spPr>
        <p:txBody>
          <a:bodyPr vert="horz" lIns="91429" tIns="45715" rIns="91429" bIns="45715" rtlCol="0"/>
          <a:lstStyle>
            <a:lvl1pPr algn="r">
              <a:defRPr sz="1200"/>
            </a:lvl1pPr>
          </a:lstStyle>
          <a:p>
            <a:fld id="{28D877E2-A2E5-4373-8842-7E33CFA0A998}" type="datetimeFigureOut">
              <a:rPr lang="en-GB" smtClean="0"/>
              <a:t>30/01/2022</a:t>
            </a:fld>
            <a:endParaRPr lang="en-GB"/>
          </a:p>
        </p:txBody>
      </p:sp>
      <p:sp>
        <p:nvSpPr>
          <p:cNvPr id="4" name="Slide Image Placeholder 3"/>
          <p:cNvSpPr>
            <a:spLocks noGrp="1" noRot="1" noChangeAspect="1"/>
          </p:cNvSpPr>
          <p:nvPr>
            <p:ph type="sldImg" idx="2"/>
          </p:nvPr>
        </p:nvSpPr>
        <p:spPr>
          <a:xfrm>
            <a:off x="446088" y="1244600"/>
            <a:ext cx="5965825" cy="3355975"/>
          </a:xfrm>
          <a:prstGeom prst="rect">
            <a:avLst/>
          </a:prstGeom>
          <a:noFill/>
          <a:ln w="12700">
            <a:solidFill>
              <a:prstClr val="black"/>
            </a:solidFill>
          </a:ln>
        </p:spPr>
        <p:txBody>
          <a:bodyPr vert="horz" lIns="91429" tIns="45715" rIns="91429" bIns="45715" rtlCol="0" anchor="ctr"/>
          <a:lstStyle/>
          <a:p>
            <a:endParaRPr lang="en-GB"/>
          </a:p>
        </p:txBody>
      </p:sp>
      <p:sp>
        <p:nvSpPr>
          <p:cNvPr id="5" name="Notes Placeholder 4"/>
          <p:cNvSpPr>
            <a:spLocks noGrp="1"/>
          </p:cNvSpPr>
          <p:nvPr>
            <p:ph type="body" sz="quarter" idx="3"/>
          </p:nvPr>
        </p:nvSpPr>
        <p:spPr>
          <a:xfrm>
            <a:off x="685801" y="4786363"/>
            <a:ext cx="5486400" cy="3916115"/>
          </a:xfrm>
          <a:prstGeom prst="rect">
            <a:avLst/>
          </a:prstGeom>
        </p:spPr>
        <p:txBody>
          <a:bodyPr vert="horz" lIns="91429" tIns="45715" rIns="91429" bIns="45715"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6679"/>
            <a:ext cx="2971800" cy="499011"/>
          </a:xfrm>
          <a:prstGeom prst="rect">
            <a:avLst/>
          </a:prstGeom>
        </p:spPr>
        <p:txBody>
          <a:bodyPr vert="horz" lIns="91429" tIns="45715" rIns="91429" bIns="45715" rtlCol="0" anchor="b"/>
          <a:lstStyle>
            <a:lvl1pPr algn="l">
              <a:defRPr sz="1200"/>
            </a:lvl1pPr>
          </a:lstStyle>
          <a:p>
            <a:endParaRPr lang="en-GB"/>
          </a:p>
        </p:txBody>
      </p:sp>
      <p:sp>
        <p:nvSpPr>
          <p:cNvPr id="7" name="Slide Number Placeholder 6"/>
          <p:cNvSpPr>
            <a:spLocks noGrp="1"/>
          </p:cNvSpPr>
          <p:nvPr>
            <p:ph type="sldNum" sz="quarter" idx="5"/>
          </p:nvPr>
        </p:nvSpPr>
        <p:spPr>
          <a:xfrm>
            <a:off x="3884614" y="9446679"/>
            <a:ext cx="2971800" cy="499011"/>
          </a:xfrm>
          <a:prstGeom prst="rect">
            <a:avLst/>
          </a:prstGeom>
        </p:spPr>
        <p:txBody>
          <a:bodyPr vert="horz" lIns="91429" tIns="45715" rIns="91429" bIns="45715" rtlCol="0" anchor="b"/>
          <a:lstStyle>
            <a:lvl1pPr algn="r">
              <a:defRPr sz="1200"/>
            </a:lvl1pPr>
          </a:lstStyle>
          <a:p>
            <a:fld id="{DD623BAD-AF5E-440E-AC6D-90BBE8027553}" type="slidenum">
              <a:rPr lang="en-GB" smtClean="0"/>
              <a:t>‹#›</a:t>
            </a:fld>
            <a:endParaRPr lang="en-GB"/>
          </a:p>
        </p:txBody>
      </p:sp>
    </p:spTree>
    <p:extLst>
      <p:ext uri="{BB962C8B-B14F-4D97-AF65-F5344CB8AC3E}">
        <p14:creationId xmlns:p14="http://schemas.microsoft.com/office/powerpoint/2010/main" val="27603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Shape 328"/>
          <p:cNvSpPr>
            <a:spLocks noGrp="1" noRot="1" noChangeAspect="1"/>
          </p:cNvSpPr>
          <p:nvPr>
            <p:ph type="sldImg" idx="2"/>
          </p:nvPr>
        </p:nvSpPr>
        <p:spPr>
          <a:xfrm>
            <a:off x="2697163" y="509588"/>
            <a:ext cx="4532312" cy="2549525"/>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29" name="Shape 329"/>
          <p:cNvSpPr txBox="1">
            <a:spLocks noGrp="1"/>
          </p:cNvSpPr>
          <p:nvPr>
            <p:ph type="body" idx="1"/>
          </p:nvPr>
        </p:nvSpPr>
        <p:spPr>
          <a:xfrm>
            <a:off x="992664" y="3228896"/>
            <a:ext cx="7941310" cy="3058954"/>
          </a:xfrm>
          <a:prstGeom prst="rect">
            <a:avLst/>
          </a:prstGeom>
        </p:spPr>
        <p:txBody>
          <a:bodyPr wrap="square"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2053444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Lesson 5</a:t>
            </a:r>
          </a:p>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9</a:t>
            </a:fld>
            <a:endParaRPr lang="en-GB">
              <a:solidFill>
                <a:prstClr val="black"/>
              </a:solidFill>
              <a:latin typeface="Calibri" panose="020F0502020204030204"/>
            </a:endParaRPr>
          </a:p>
        </p:txBody>
      </p:sp>
    </p:spTree>
    <p:extLst>
      <p:ext uri="{BB962C8B-B14F-4D97-AF65-F5344CB8AC3E}">
        <p14:creationId xmlns:p14="http://schemas.microsoft.com/office/powerpoint/2010/main" val="40495757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10</a:t>
            </a:fld>
            <a:endParaRPr lang="en-GB">
              <a:solidFill>
                <a:prstClr val="black"/>
              </a:solidFill>
              <a:latin typeface="Calibri" panose="020F0502020204030204"/>
            </a:endParaRPr>
          </a:p>
        </p:txBody>
      </p:sp>
    </p:spTree>
    <p:extLst>
      <p:ext uri="{BB962C8B-B14F-4D97-AF65-F5344CB8AC3E}">
        <p14:creationId xmlns:p14="http://schemas.microsoft.com/office/powerpoint/2010/main" val="3481419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Lesson 5</a:t>
            </a:r>
          </a:p>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21</a:t>
            </a:fld>
            <a:endParaRPr lang="en-GB">
              <a:solidFill>
                <a:prstClr val="black"/>
              </a:solidFill>
              <a:latin typeface="Calibri" panose="020F0502020204030204"/>
            </a:endParaRPr>
          </a:p>
        </p:txBody>
      </p:sp>
    </p:spTree>
    <p:extLst>
      <p:ext uri="{BB962C8B-B14F-4D97-AF65-F5344CB8AC3E}">
        <p14:creationId xmlns:p14="http://schemas.microsoft.com/office/powerpoint/2010/main" val="1536172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22</a:t>
            </a:fld>
            <a:endParaRPr lang="en-GB">
              <a:solidFill>
                <a:prstClr val="black"/>
              </a:solidFill>
              <a:latin typeface="Calibri" panose="020F0502020204030204"/>
            </a:endParaRPr>
          </a:p>
        </p:txBody>
      </p:sp>
    </p:spTree>
    <p:extLst>
      <p:ext uri="{BB962C8B-B14F-4D97-AF65-F5344CB8AC3E}">
        <p14:creationId xmlns:p14="http://schemas.microsoft.com/office/powerpoint/2010/main" val="139554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Lesson 5</a:t>
            </a:r>
          </a:p>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41</a:t>
            </a:fld>
            <a:endParaRPr lang="en-GB">
              <a:solidFill>
                <a:prstClr val="black"/>
              </a:solidFill>
              <a:latin typeface="Calibri" panose="020F0502020204030204"/>
            </a:endParaRPr>
          </a:p>
        </p:txBody>
      </p:sp>
    </p:spTree>
    <p:extLst>
      <p:ext uri="{BB962C8B-B14F-4D97-AF65-F5344CB8AC3E}">
        <p14:creationId xmlns:p14="http://schemas.microsoft.com/office/powerpoint/2010/main" val="919872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42</a:t>
            </a:fld>
            <a:endParaRPr lang="en-GB">
              <a:solidFill>
                <a:prstClr val="black"/>
              </a:solidFill>
              <a:latin typeface="Calibri" panose="020F0502020204030204"/>
            </a:endParaRPr>
          </a:p>
        </p:txBody>
      </p:sp>
    </p:spTree>
    <p:extLst>
      <p:ext uri="{BB962C8B-B14F-4D97-AF65-F5344CB8AC3E}">
        <p14:creationId xmlns:p14="http://schemas.microsoft.com/office/powerpoint/2010/main" val="1927475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409533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3882004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2731543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ECBF3B1-3C7E-4C4C-B368-B06495325D4C}" type="datetimeFigureOut">
              <a:rPr lang="en-GB" smtClean="0"/>
              <a:t>30/01/2022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2198301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ECBF3B1-3C7E-4C4C-B368-B06495325D4C}" type="datetimeFigureOut">
              <a:rPr lang="en-GB" smtClean="0"/>
              <a:t>30/01/2022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2618472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ECBF3B1-3C7E-4C4C-B368-B06495325D4C}" type="datetimeFigureOut">
              <a:rPr lang="en-GB" smtClean="0"/>
              <a:t>30/01/2022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2867018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BF3B1-3C7E-4C4C-B368-B06495325D4C}" type="datetimeFigureOut">
              <a:rPr lang="en-GB" smtClean="0"/>
              <a:t>30/01/2022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291413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ECBF3B1-3C7E-4C4C-B368-B06495325D4C}" type="datetimeFigureOut">
              <a:rPr lang="en-GB" smtClean="0"/>
              <a:t>30/01/2022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364025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E5D5F9-E0B4-4FEE-91C1-389D95B98564}" type="slidenum">
              <a:rPr lang="en-GB" smtClean="0"/>
              <a:t>‹#›</a:t>
            </a:fld>
            <a:endParaRPr lang="en-GB"/>
          </a:p>
        </p:txBody>
      </p:sp>
      <p:sp>
        <p:nvSpPr>
          <p:cNvPr id="5" name="Date Placeholder 4"/>
          <p:cNvSpPr>
            <a:spLocks noGrp="1"/>
          </p:cNvSpPr>
          <p:nvPr>
            <p:ph type="dt" sz="half" idx="10"/>
          </p:nvPr>
        </p:nvSpPr>
        <p:spPr/>
        <p:txBody>
          <a:bodyPr/>
          <a:lstStyle/>
          <a:p>
            <a:fld id="{3ECBF3B1-3C7E-4C4C-B368-B06495325D4C}" type="datetimeFigureOut">
              <a:rPr lang="en-GB" smtClean="0"/>
              <a:t>30/01/2022</a:t>
            </a:fld>
            <a:endParaRPr lang="en-GB"/>
          </a:p>
        </p:txBody>
      </p:sp>
    </p:spTree>
    <p:extLst>
      <p:ext uri="{BB962C8B-B14F-4D97-AF65-F5344CB8AC3E}">
        <p14:creationId xmlns:p14="http://schemas.microsoft.com/office/powerpoint/2010/main" val="174978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1039045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044102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34805912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594250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1227621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26445903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ECBF3B1-3C7E-4C4C-B368-B06495325D4C}"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5D5F9-E0B4-4FEE-91C1-389D95B98564}" type="slidenum">
              <a:rPr lang="en-GB" smtClean="0"/>
              <a:t>‹#›</a:t>
            </a:fld>
            <a:endParaRPr lang="en-GB"/>
          </a:p>
        </p:txBody>
      </p:sp>
    </p:spTree>
    <p:extLst>
      <p:ext uri="{BB962C8B-B14F-4D97-AF65-F5344CB8AC3E}">
        <p14:creationId xmlns:p14="http://schemas.microsoft.com/office/powerpoint/2010/main" val="19973403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Y6 Content Slide">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95307FCB-7FE7-4AF6-A340-766EDFB2B4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67" y="0"/>
            <a:ext cx="12187066" cy="6858000"/>
          </a:xfrm>
          <a:prstGeom prst="rect">
            <a:avLst/>
          </a:prstGeom>
        </p:spPr>
      </p:pic>
      <p:sp>
        <p:nvSpPr>
          <p:cNvPr id="4" name="Text Placeholder 4">
            <a:extLst>
              <a:ext uri="{FF2B5EF4-FFF2-40B4-BE49-F238E27FC236}">
                <a16:creationId xmlns:a16="http://schemas.microsoft.com/office/drawing/2014/main" id="{4DDB95D4-257D-4844-BADA-F2D103583181}"/>
              </a:ext>
            </a:extLst>
          </p:cNvPr>
          <p:cNvSpPr>
            <a:spLocks noGrp="1"/>
          </p:cNvSpPr>
          <p:nvPr>
            <p:ph type="body" sz="quarter" idx="10" hasCustomPrompt="1"/>
          </p:nvPr>
        </p:nvSpPr>
        <p:spPr>
          <a:xfrm>
            <a:off x="261938" y="289357"/>
            <a:ext cx="11712575" cy="892898"/>
          </a:xfrm>
          <a:prstGeom prst="rect">
            <a:avLst/>
          </a:prstGeom>
        </p:spPr>
        <p:txBody>
          <a:bodyPr/>
          <a:lstStyle>
            <a:lvl1pPr marL="0" indent="0">
              <a:buNone/>
              <a:defRPr sz="2200" b="1">
                <a:latin typeface="Century Gothic" panose="020B0502020202020204" pitchFamily="34" charset="0"/>
              </a:defRPr>
            </a:lvl1pPr>
            <a:lvl2pPr marL="457200" indent="0">
              <a:buNone/>
              <a:defRPr sz="1800" b="1">
                <a:latin typeface="Century Gothic" panose="020B0502020202020204" pitchFamily="34" charset="0"/>
              </a:defRPr>
            </a:lvl2pPr>
            <a:lvl3pPr marL="914400" indent="0">
              <a:buNone/>
              <a:defRPr sz="1600" b="1">
                <a:latin typeface="Century Gothic" panose="020B0502020202020204" pitchFamily="34" charset="0"/>
              </a:defRPr>
            </a:lvl3pPr>
            <a:lvl4pPr marL="1371600" indent="0">
              <a:buNone/>
              <a:defRPr sz="1400" b="1">
                <a:latin typeface="Century Gothic" panose="020B0502020202020204" pitchFamily="34" charset="0"/>
              </a:defRPr>
            </a:lvl4pPr>
            <a:lvl5pPr marL="1828800" indent="0">
              <a:buNone/>
              <a:defRPr sz="1400" b="1">
                <a:latin typeface="Century Gothic" panose="020B0502020202020204" pitchFamily="34" charset="0"/>
              </a:defRPr>
            </a:lvl5pPr>
          </a:lstStyle>
          <a:p>
            <a:pPr lvl="0"/>
            <a:r>
              <a:rPr lang="en-US" dirty="0" err="1"/>
              <a:t>TopText</a:t>
            </a:r>
            <a:endParaRPr lang="en-GB" dirty="0"/>
          </a:p>
        </p:txBody>
      </p:sp>
      <p:sp>
        <p:nvSpPr>
          <p:cNvPr id="5" name="Text Placeholder 7">
            <a:extLst>
              <a:ext uri="{FF2B5EF4-FFF2-40B4-BE49-F238E27FC236}">
                <a16:creationId xmlns:a16="http://schemas.microsoft.com/office/drawing/2014/main" id="{0C2713C1-D3D5-4A4F-8FF9-8F12E8CE926E}"/>
              </a:ext>
            </a:extLst>
          </p:cNvPr>
          <p:cNvSpPr>
            <a:spLocks noGrp="1"/>
          </p:cNvSpPr>
          <p:nvPr>
            <p:ph type="body" sz="quarter" idx="11" hasCustomPrompt="1"/>
          </p:nvPr>
        </p:nvSpPr>
        <p:spPr>
          <a:xfrm>
            <a:off x="261938" y="4286247"/>
            <a:ext cx="11712574" cy="978479"/>
          </a:xfrm>
          <a:prstGeom prst="rect">
            <a:avLst/>
          </a:prstGeom>
        </p:spPr>
        <p:txBody>
          <a:bodyPr/>
          <a:lstStyle>
            <a:lvl1pPr marL="0" indent="0">
              <a:buNone/>
              <a:defRPr sz="2000" b="1">
                <a:latin typeface="Century Gothic" panose="020B0502020202020204" pitchFamily="34" charset="0"/>
              </a:defRPr>
            </a:lvl1pPr>
            <a:lvl2pPr marL="457200" indent="0">
              <a:buNone/>
              <a:defRPr b="1">
                <a:latin typeface="Century Gothic" panose="020B0502020202020204" pitchFamily="34" charset="0"/>
              </a:defRPr>
            </a:lvl2pPr>
            <a:lvl3pPr marL="914400" indent="0">
              <a:buNone/>
              <a:defRPr b="1">
                <a:latin typeface="Century Gothic" panose="020B0502020202020204" pitchFamily="34" charset="0"/>
              </a:defRPr>
            </a:lvl3pPr>
            <a:lvl4pPr marL="1371600" indent="0">
              <a:buNone/>
              <a:defRPr b="1">
                <a:latin typeface="Century Gothic" panose="020B0502020202020204" pitchFamily="34" charset="0"/>
              </a:defRPr>
            </a:lvl4pPr>
            <a:lvl5pPr marL="1828800" indent="0">
              <a:buNone/>
              <a:defRPr b="1">
                <a:latin typeface="Century Gothic" panose="020B0502020202020204" pitchFamily="34" charset="0"/>
              </a:defRPr>
            </a:lvl5pPr>
          </a:lstStyle>
          <a:p>
            <a:pPr lvl="0"/>
            <a:r>
              <a:rPr lang="en-GB" dirty="0" err="1"/>
              <a:t>OtherText</a:t>
            </a:r>
            <a:endParaRPr lang="en-GB" dirty="0"/>
          </a:p>
        </p:txBody>
      </p:sp>
    </p:spTree>
    <p:extLst>
      <p:ext uri="{BB962C8B-B14F-4D97-AF65-F5344CB8AC3E}">
        <p14:creationId xmlns:p14="http://schemas.microsoft.com/office/powerpoint/2010/main" val="3533463524"/>
      </p:ext>
    </p:extLst>
  </p:cSld>
  <p:clrMapOvr>
    <a:masterClrMapping/>
  </p:clrMapOvr>
  <p:transition spd="slow">
    <p:cove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23669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913479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599054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145618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288657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262679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488872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301123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5144748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A54C80-263E-416B-A8E0-580EDEADCBDC}"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19954A3-9DFD-4C44-94BA-B95130A3BA1C}"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2688736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2092344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A54C80-263E-416B-A8E0-580EDEADCBDC}"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19954A3-9DFD-4C44-94BA-B95130A3BA1C}"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5116670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554248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0046707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766912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A54C80-263E-416B-A8E0-580EDEADCBDC}"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19954A3-9DFD-4C44-94BA-B95130A3BA1C}"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5865311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5663209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4732076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32018768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7346961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30321884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571273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5C6B4A9-1611-4792-9094-5F34BCA07E0B}"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9333C77-0158-454C-844F-B7AB9BD7DAD4}"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71265870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253856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theme" Target="../theme/theme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ECBF3B1-3C7E-4C4C-B368-B06495325D4C}" type="datetimeFigureOut">
              <a:rPr lang="en-GB" smtClean="0"/>
              <a:t>30/01/2022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0E5D5F9-E0B4-4FEE-91C1-389D95B98564}" type="slidenum">
              <a:rPr lang="en-GB" smtClean="0"/>
              <a:t>‹#›</a:t>
            </a:fld>
            <a:endParaRPr lang="en-GB"/>
          </a:p>
        </p:txBody>
      </p:sp>
    </p:spTree>
    <p:extLst>
      <p:ext uri="{BB962C8B-B14F-4D97-AF65-F5344CB8AC3E}">
        <p14:creationId xmlns:p14="http://schemas.microsoft.com/office/powerpoint/2010/main" val="169228247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786" r:id="rId17"/>
    <p:sldLayoutId id="2147483787" r:id="rId18"/>
    <p:sldLayoutId id="2147483788" r:id="rId19"/>
    <p:sldLayoutId id="2147483789" r:id="rId20"/>
    <p:sldLayoutId id="2147483790" r:id="rId21"/>
    <p:sldLayoutId id="2147483791" r:id="rId22"/>
    <p:sldLayoutId id="2147483792" r:id="rId23"/>
    <p:sldLayoutId id="2147483793" r:id="rId24"/>
    <p:sldLayoutId id="2147483794" r:id="rId25"/>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1/30/2022</a:t>
            </a:fld>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5FCBEF"/>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73536286"/>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naturalcurriculum.co.uk/grammar/year-6-grammar-lessons/formal-language/fin-whale/screen-1/"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37.png"/><Relationship Id="rId4" Type="http://schemas.openxmlformats.org/officeDocument/2006/relationships/image" Target="../media/image3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tags" Target="../tags/tag3.xml"/><Relationship Id="rId5" Type="http://schemas.openxmlformats.org/officeDocument/2006/relationships/image" Target="../media/image38.png"/><Relationship Id="rId4" Type="http://schemas.openxmlformats.org/officeDocument/2006/relationships/image" Target="../media/image3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image" Target="../media/image39.png"/><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tags" Target="../tags/tag7.xml"/><Relationship Id="rId5" Type="http://schemas.openxmlformats.org/officeDocument/2006/relationships/image" Target="../media/image40.png"/><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tags" Target="../tags/tag9.xml"/><Relationship Id="rId5" Type="http://schemas.openxmlformats.org/officeDocument/2006/relationships/image" Target="../media/image41.png"/><Relationship Id="rId4"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image" Target="../media/image42.png"/><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slideLayout" Target="../slideLayouts/slideLayout6.xml"/><Relationship Id="rId1" Type="http://schemas.openxmlformats.org/officeDocument/2006/relationships/video" Target="https://www.youtube.com/embed/ub8LK9Wp3vs"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Monday 31st January</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3972727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a:t>
            </a:r>
            <a:endParaRPr lang="en-GB" dirty="0"/>
          </a:p>
        </p:txBody>
      </p:sp>
      <p:sp>
        <p:nvSpPr>
          <p:cNvPr id="4" name="TextBox 3"/>
          <p:cNvSpPr txBox="1"/>
          <p:nvPr/>
        </p:nvSpPr>
        <p:spPr>
          <a:xfrm>
            <a:off x="7189075" y="1930400"/>
            <a:ext cx="3258207" cy="1384995"/>
          </a:xfrm>
          <a:prstGeom prst="rect">
            <a:avLst/>
          </a:prstGeom>
          <a:noFill/>
        </p:spPr>
        <p:txBody>
          <a:bodyPr wrap="square" rtlCol="0">
            <a:spAutoFit/>
          </a:bodyPr>
          <a:lstStyle/>
          <a:p>
            <a:pPr algn="ctr"/>
            <a:r>
              <a:rPr lang="en-GB" sz="2800" dirty="0" smtClean="0">
                <a:solidFill>
                  <a:srgbClr val="FF0000"/>
                </a:solidFill>
              </a:rPr>
              <a:t>Complete the next page of your</a:t>
            </a:r>
          </a:p>
          <a:p>
            <a:pPr algn="ctr"/>
            <a:r>
              <a:rPr lang="en-GB" sz="2800" dirty="0">
                <a:solidFill>
                  <a:srgbClr val="FF0000"/>
                </a:solidFill>
              </a:rPr>
              <a:t>s</a:t>
            </a:r>
            <a:r>
              <a:rPr lang="en-GB" sz="2800" dirty="0" smtClean="0">
                <a:solidFill>
                  <a:srgbClr val="FF0000"/>
                </a:solidFill>
              </a:rPr>
              <a:t>pelling booklet</a:t>
            </a:r>
            <a:endParaRPr lang="en-GB" sz="2800" dirty="0">
              <a:solidFill>
                <a:srgbClr val="FF0000"/>
              </a:solidFill>
            </a:endParaRPr>
          </a:p>
        </p:txBody>
      </p:sp>
      <p:pic>
        <p:nvPicPr>
          <p:cNvPr id="3" name="Picture 2"/>
          <p:cNvPicPr>
            <a:picLocks noChangeAspect="1"/>
          </p:cNvPicPr>
          <p:nvPr/>
        </p:nvPicPr>
        <p:blipFill>
          <a:blip r:embed="rId2"/>
          <a:stretch>
            <a:fillRect/>
          </a:stretch>
        </p:blipFill>
        <p:spPr>
          <a:xfrm>
            <a:off x="3626071" y="975221"/>
            <a:ext cx="2107816" cy="4680347"/>
          </a:xfrm>
          <a:prstGeom prst="rect">
            <a:avLst/>
          </a:prstGeom>
        </p:spPr>
      </p:pic>
    </p:spTree>
    <p:extLst>
      <p:ext uri="{BB962C8B-B14F-4D97-AF65-F5344CB8AC3E}">
        <p14:creationId xmlns:p14="http://schemas.microsoft.com/office/powerpoint/2010/main" val="18641591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2" name="Shape 332"/>
          <p:cNvPicPr preferRelativeResize="0"/>
          <p:nvPr/>
        </p:nvPicPr>
        <p:blipFill>
          <a:blip r:embed="rId3">
            <a:alphaModFix/>
          </a:blip>
          <a:stretch>
            <a:fillRect/>
          </a:stretch>
        </p:blipFill>
        <p:spPr>
          <a:xfrm>
            <a:off x="206089" y="1456431"/>
            <a:ext cx="1035199" cy="1392888"/>
          </a:xfrm>
          <a:prstGeom prst="rect">
            <a:avLst/>
          </a:prstGeom>
          <a:noFill/>
          <a:ln>
            <a:noFill/>
          </a:ln>
        </p:spPr>
      </p:pic>
      <p:pic>
        <p:nvPicPr>
          <p:cNvPr id="333" name="Shape 333"/>
          <p:cNvPicPr preferRelativeResize="0"/>
          <p:nvPr/>
        </p:nvPicPr>
        <p:blipFill>
          <a:blip r:embed="rId4">
            <a:alphaModFix/>
          </a:blip>
          <a:stretch>
            <a:fillRect/>
          </a:stretch>
        </p:blipFill>
        <p:spPr>
          <a:xfrm>
            <a:off x="226568" y="3164849"/>
            <a:ext cx="994243" cy="1352919"/>
          </a:xfrm>
          <a:prstGeom prst="rect">
            <a:avLst/>
          </a:prstGeom>
          <a:noFill/>
          <a:ln>
            <a:noFill/>
          </a:ln>
        </p:spPr>
      </p:pic>
      <p:pic>
        <p:nvPicPr>
          <p:cNvPr id="334" name="Shape 334"/>
          <p:cNvPicPr preferRelativeResize="0"/>
          <p:nvPr/>
        </p:nvPicPr>
        <p:blipFill>
          <a:blip r:embed="rId5">
            <a:alphaModFix/>
          </a:blip>
          <a:stretch>
            <a:fillRect/>
          </a:stretch>
        </p:blipFill>
        <p:spPr>
          <a:xfrm>
            <a:off x="502161" y="4941168"/>
            <a:ext cx="819175" cy="1765645"/>
          </a:xfrm>
          <a:prstGeom prst="rect">
            <a:avLst/>
          </a:prstGeom>
          <a:noFill/>
          <a:ln>
            <a:noFill/>
          </a:ln>
        </p:spPr>
      </p:pic>
      <p:sp>
        <p:nvSpPr>
          <p:cNvPr id="338" name="Shape 338"/>
          <p:cNvSpPr txBox="1"/>
          <p:nvPr/>
        </p:nvSpPr>
        <p:spPr>
          <a:xfrm>
            <a:off x="7271475" y="1497075"/>
            <a:ext cx="128400" cy="1311600"/>
          </a:xfrm>
          <a:prstGeom prst="rect">
            <a:avLst/>
          </a:prstGeom>
          <a:noFill/>
          <a:ln>
            <a:noFill/>
          </a:ln>
        </p:spPr>
        <p:txBody>
          <a:bodyPr wrap="square" lIns="91425" tIns="91425" rIns="91425" bIns="91425" anchor="t" anchorCtr="0">
            <a:noAutofit/>
          </a:bodyPr>
          <a:lstStyle/>
          <a:p>
            <a:pPr lvl="0">
              <a:spcBef>
                <a:spcPts val="0"/>
              </a:spcBef>
              <a:buNone/>
            </a:pPr>
            <a:endParaRPr/>
          </a:p>
        </p:txBody>
      </p:sp>
      <p:sp>
        <p:nvSpPr>
          <p:cNvPr id="2" name="Rectangle 1"/>
          <p:cNvSpPr/>
          <p:nvPr/>
        </p:nvSpPr>
        <p:spPr>
          <a:xfrm>
            <a:off x="5879975" y="6077638"/>
            <a:ext cx="6120681" cy="735737"/>
          </a:xfrm>
          <a:prstGeom prst="rect">
            <a:avLst/>
          </a:prstGeom>
          <a:solidFill>
            <a:srgbClr val="DDBFF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rgbClr val="7030A0"/>
                </a:solidFill>
              </a:rPr>
              <a:t>Mastery:</a:t>
            </a:r>
          </a:p>
          <a:p>
            <a:pPr algn="ctr"/>
            <a:r>
              <a:rPr lang="en-GB" sz="2000" dirty="0" smtClean="0">
                <a:solidFill>
                  <a:srgbClr val="7030A0"/>
                </a:solidFill>
              </a:rPr>
              <a:t>Create and answer your own R.I.C questions.</a:t>
            </a:r>
          </a:p>
        </p:txBody>
      </p:sp>
      <p:sp>
        <p:nvSpPr>
          <p:cNvPr id="14" name="Shape 335"/>
          <p:cNvSpPr txBox="1"/>
          <p:nvPr/>
        </p:nvSpPr>
        <p:spPr>
          <a:xfrm>
            <a:off x="1423415" y="1990002"/>
            <a:ext cx="4450626" cy="646910"/>
          </a:xfrm>
          <a:prstGeom prst="rect">
            <a:avLst/>
          </a:prstGeom>
          <a:noFill/>
          <a:ln>
            <a:noFill/>
          </a:ln>
        </p:spPr>
        <p:txBody>
          <a:bodyPr wrap="square" lIns="91425" tIns="91425" rIns="91425" bIns="91425" anchor="t" anchorCtr="0">
            <a:noAutofit/>
          </a:bodyPr>
          <a:lstStyle/>
          <a:p>
            <a:pPr lvl="0" rtl="0">
              <a:spcBef>
                <a:spcPts val="0"/>
              </a:spcBef>
              <a:buNone/>
            </a:pPr>
            <a:r>
              <a:rPr lang="en-GB" sz="2400" dirty="0" smtClean="0"/>
              <a:t>What is carved into the chest?</a:t>
            </a:r>
          </a:p>
        </p:txBody>
      </p:sp>
      <p:sp>
        <p:nvSpPr>
          <p:cNvPr id="15" name="Shape 336"/>
          <p:cNvSpPr txBox="1"/>
          <p:nvPr/>
        </p:nvSpPr>
        <p:spPr>
          <a:xfrm>
            <a:off x="1321337" y="4869160"/>
            <a:ext cx="4558638" cy="1872207"/>
          </a:xfrm>
          <a:prstGeom prst="rect">
            <a:avLst/>
          </a:prstGeom>
          <a:noFill/>
          <a:ln>
            <a:noFill/>
          </a:ln>
        </p:spPr>
        <p:txBody>
          <a:bodyPr wrap="square" lIns="91425" tIns="91425" rIns="91425" bIns="91425" anchor="t" anchorCtr="0">
            <a:noAutofit/>
          </a:bodyPr>
          <a:lstStyle/>
          <a:p>
            <a:pPr lvl="0" rtl="0">
              <a:spcBef>
                <a:spcPts val="0"/>
              </a:spcBef>
            </a:pPr>
            <a:r>
              <a:rPr lang="en-GB" sz="2400" dirty="0" smtClean="0"/>
              <a:t>Comment on the poet’s layout choices (rhyme, regular or irregular, use of punctuation, stanzas)</a:t>
            </a:r>
          </a:p>
          <a:p>
            <a:pPr lvl="0" algn="r" rtl="0">
              <a:spcBef>
                <a:spcPts val="0"/>
              </a:spcBef>
            </a:pPr>
            <a:endParaRPr lang="en-GB" sz="2400" dirty="0" smtClean="0"/>
          </a:p>
        </p:txBody>
      </p:sp>
      <p:sp>
        <p:nvSpPr>
          <p:cNvPr id="16" name="Shape 337"/>
          <p:cNvSpPr txBox="1"/>
          <p:nvPr/>
        </p:nvSpPr>
        <p:spPr>
          <a:xfrm>
            <a:off x="1423415" y="3164849"/>
            <a:ext cx="4456559" cy="1623075"/>
          </a:xfrm>
          <a:prstGeom prst="rect">
            <a:avLst/>
          </a:prstGeom>
          <a:noFill/>
          <a:ln>
            <a:noFill/>
          </a:ln>
        </p:spPr>
        <p:txBody>
          <a:bodyPr wrap="square" lIns="91425" tIns="91425" rIns="91425" bIns="91425" anchor="t" anchorCtr="0">
            <a:noAutofit/>
          </a:bodyPr>
          <a:lstStyle/>
          <a:p>
            <a:pPr lvl="0" rtl="0">
              <a:spcBef>
                <a:spcPts val="0"/>
              </a:spcBef>
              <a:buNone/>
            </a:pPr>
            <a:r>
              <a:rPr lang="en-GB" sz="2400" dirty="0" smtClean="0"/>
              <a:t>What do you think may be in the chest? Why do you think that?</a:t>
            </a:r>
          </a:p>
        </p:txBody>
      </p:sp>
      <p:sp>
        <p:nvSpPr>
          <p:cNvPr id="11" name="Rectangle 10"/>
          <p:cNvSpPr/>
          <p:nvPr/>
        </p:nvSpPr>
        <p:spPr>
          <a:xfrm>
            <a:off x="5879974" y="3776"/>
            <a:ext cx="6312025" cy="400888"/>
          </a:xfrm>
          <a:prstGeom prst="rect">
            <a:avLst/>
          </a:prstGeom>
          <a:solidFill>
            <a:srgbClr val="BCEEB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rgbClr val="00B050"/>
                </a:solidFill>
              </a:rPr>
              <a:t>Poem: The Oak Chest</a:t>
            </a:r>
          </a:p>
        </p:txBody>
      </p:sp>
      <p:sp>
        <p:nvSpPr>
          <p:cNvPr id="12" name="TextBox 11"/>
          <p:cNvSpPr txBox="1"/>
          <p:nvPr/>
        </p:nvSpPr>
        <p:spPr>
          <a:xfrm>
            <a:off x="5903029" y="598638"/>
            <a:ext cx="6336704" cy="5262979"/>
          </a:xfrm>
          <a:prstGeom prst="rect">
            <a:avLst/>
          </a:prstGeom>
          <a:noFill/>
        </p:spPr>
        <p:txBody>
          <a:bodyPr wrap="square" rtlCol="0">
            <a:spAutoFit/>
          </a:bodyPr>
          <a:lstStyle/>
          <a:p>
            <a:r>
              <a:rPr lang="en-GB" sz="2400" dirty="0" smtClean="0">
                <a:solidFill>
                  <a:srgbClr val="0070C0"/>
                </a:solidFill>
              </a:rPr>
              <a:t>Darkness. Can  you see anything?</a:t>
            </a:r>
          </a:p>
          <a:p>
            <a:r>
              <a:rPr lang="en-GB" sz="2400" dirty="0" smtClean="0">
                <a:solidFill>
                  <a:srgbClr val="0070C0"/>
                </a:solidFill>
              </a:rPr>
              <a:t>The room feels empty now.</a:t>
            </a:r>
          </a:p>
          <a:p>
            <a:r>
              <a:rPr lang="en-GB" sz="2400" dirty="0" smtClean="0">
                <a:solidFill>
                  <a:srgbClr val="0070C0"/>
                </a:solidFill>
              </a:rPr>
              <a:t>Wait. There’s a great oak chest</a:t>
            </a:r>
          </a:p>
          <a:p>
            <a:r>
              <a:rPr lang="en-GB" sz="2400" dirty="0">
                <a:solidFill>
                  <a:srgbClr val="0070C0"/>
                </a:solidFill>
              </a:rPr>
              <a:t>i</a:t>
            </a:r>
            <a:r>
              <a:rPr lang="en-GB" sz="2400" dirty="0" smtClean="0">
                <a:solidFill>
                  <a:srgbClr val="0070C0"/>
                </a:solidFill>
              </a:rPr>
              <a:t>n the corner. You saw it</a:t>
            </a:r>
          </a:p>
          <a:p>
            <a:endParaRPr lang="en-GB" sz="2400" dirty="0">
              <a:solidFill>
                <a:srgbClr val="0070C0"/>
              </a:solidFill>
            </a:endParaRPr>
          </a:p>
          <a:p>
            <a:r>
              <a:rPr lang="en-GB" sz="2400" dirty="0" smtClean="0">
                <a:solidFill>
                  <a:srgbClr val="0070C0"/>
                </a:solidFill>
              </a:rPr>
              <a:t>yesterday, late. Come on. Your hand.</a:t>
            </a:r>
          </a:p>
          <a:p>
            <a:r>
              <a:rPr lang="en-GB" sz="2400" dirty="0" smtClean="0">
                <a:solidFill>
                  <a:srgbClr val="0070C0"/>
                </a:solidFill>
              </a:rPr>
              <a:t>Feel these carvings. A forest, a king</a:t>
            </a:r>
          </a:p>
          <a:p>
            <a:r>
              <a:rPr lang="en-GB" sz="2400" dirty="0">
                <a:solidFill>
                  <a:srgbClr val="0070C0"/>
                </a:solidFill>
              </a:rPr>
              <a:t>l</a:t>
            </a:r>
            <a:r>
              <a:rPr lang="en-GB" sz="2400" dirty="0" smtClean="0">
                <a:solidFill>
                  <a:srgbClr val="0070C0"/>
                </a:solidFill>
              </a:rPr>
              <a:t>ying under trees, an arrow,</a:t>
            </a:r>
          </a:p>
          <a:p>
            <a:r>
              <a:rPr lang="en-GB" sz="2400" dirty="0">
                <a:solidFill>
                  <a:srgbClr val="0070C0"/>
                </a:solidFill>
              </a:rPr>
              <a:t>r</a:t>
            </a:r>
            <a:r>
              <a:rPr lang="en-GB" sz="2400" dirty="0" smtClean="0">
                <a:solidFill>
                  <a:srgbClr val="0070C0"/>
                </a:solidFill>
              </a:rPr>
              <a:t>emember? A shield, a date.</a:t>
            </a:r>
          </a:p>
          <a:p>
            <a:endParaRPr lang="en-GB" sz="2400" dirty="0">
              <a:solidFill>
                <a:srgbClr val="0070C0"/>
              </a:solidFill>
            </a:endParaRPr>
          </a:p>
          <a:p>
            <a:r>
              <a:rPr lang="en-GB" sz="2400" dirty="0" smtClean="0">
                <a:solidFill>
                  <a:srgbClr val="0070C0"/>
                </a:solidFill>
              </a:rPr>
              <a:t>And inside? Shall we open it?</a:t>
            </a:r>
          </a:p>
          <a:p>
            <a:endParaRPr lang="en-GB" sz="2400" dirty="0">
              <a:solidFill>
                <a:srgbClr val="0070C0"/>
              </a:solidFill>
            </a:endParaRPr>
          </a:p>
          <a:p>
            <a:r>
              <a:rPr lang="en-GB" sz="2400" dirty="0" smtClean="0">
                <a:solidFill>
                  <a:srgbClr val="0070C0"/>
                </a:solidFill>
              </a:rPr>
              <a:t>I said, Shall we open it?</a:t>
            </a:r>
          </a:p>
          <a:p>
            <a:pPr algn="r"/>
            <a:r>
              <a:rPr lang="en-GB" sz="2400" dirty="0" smtClean="0">
                <a:solidFill>
                  <a:srgbClr val="0070C0"/>
                </a:solidFill>
              </a:rPr>
              <a:t>Fred Sedgwick</a:t>
            </a:r>
            <a:endParaRPr lang="en-GB" sz="2400" dirty="0">
              <a:solidFill>
                <a:srgbClr val="0070C0"/>
              </a:solidFill>
            </a:endParaRPr>
          </a:p>
        </p:txBody>
      </p:sp>
      <p:pic>
        <p:nvPicPr>
          <p:cNvPr id="3" name="Picture 2"/>
          <p:cNvPicPr>
            <a:picLocks noChangeAspect="1"/>
          </p:cNvPicPr>
          <p:nvPr/>
        </p:nvPicPr>
        <p:blipFill>
          <a:blip r:embed="rId6"/>
          <a:stretch>
            <a:fillRect/>
          </a:stretch>
        </p:blipFill>
        <p:spPr>
          <a:xfrm>
            <a:off x="68311" y="44204"/>
            <a:ext cx="1310754" cy="1304657"/>
          </a:xfrm>
          <a:prstGeom prst="rect">
            <a:avLst/>
          </a:prstGeom>
        </p:spPr>
      </p:pic>
      <p:sp>
        <p:nvSpPr>
          <p:cNvPr id="4" name="TextBox 3"/>
          <p:cNvSpPr txBox="1"/>
          <p:nvPr/>
        </p:nvSpPr>
        <p:spPr>
          <a:xfrm>
            <a:off x="1439657" y="441428"/>
            <a:ext cx="4379725" cy="830997"/>
          </a:xfrm>
          <a:prstGeom prst="rect">
            <a:avLst/>
          </a:prstGeom>
          <a:noFill/>
        </p:spPr>
        <p:txBody>
          <a:bodyPr wrap="none" rtlCol="0">
            <a:spAutoFit/>
          </a:bodyPr>
          <a:lstStyle/>
          <a:p>
            <a:r>
              <a:rPr lang="en-GB" sz="2400" dirty="0" smtClean="0"/>
              <a:t>Explain why the poet has said </a:t>
            </a:r>
          </a:p>
          <a:p>
            <a:r>
              <a:rPr lang="en-GB" sz="2400" dirty="0" smtClean="0"/>
              <a:t>‘The room feels empty now’.</a:t>
            </a:r>
            <a:endParaRPr lang="en-GB" sz="2400" dirty="0"/>
          </a:p>
        </p:txBody>
      </p:sp>
    </p:spTree>
    <p:extLst>
      <p:ext uri="{BB962C8B-B14F-4D97-AF65-F5344CB8AC3E}">
        <p14:creationId xmlns:p14="http://schemas.microsoft.com/office/powerpoint/2010/main" val="9992038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4400" dirty="0" smtClean="0"/>
              <a:t>multitude</a:t>
            </a:r>
            <a:endParaRPr lang="en-GB" sz="4400" dirty="0"/>
          </a:p>
          <a:p>
            <a:pPr marL="0" indent="0">
              <a:buNone/>
            </a:pPr>
            <a:r>
              <a:rPr lang="en-GB" sz="2400" dirty="0" smtClean="0"/>
              <a:t>What </a:t>
            </a:r>
            <a:r>
              <a:rPr lang="en-GB" sz="2400" dirty="0"/>
              <a:t>does it say?</a:t>
            </a:r>
          </a:p>
          <a:p>
            <a:pPr marL="0" indent="0">
              <a:buNone/>
            </a:pPr>
            <a:endParaRPr lang="en-GB" sz="2400" dirty="0"/>
          </a:p>
          <a:p>
            <a:pPr marL="0" indent="0">
              <a:buNone/>
            </a:pPr>
            <a:r>
              <a:rPr lang="en-GB" sz="2400" dirty="0"/>
              <a:t>What could it mean?</a:t>
            </a:r>
          </a:p>
          <a:p>
            <a:pPr marL="0" indent="0">
              <a:buNone/>
            </a:pPr>
            <a:endParaRPr lang="en-GB" dirty="0"/>
          </a:p>
        </p:txBody>
      </p:sp>
      <p:pic>
        <p:nvPicPr>
          <p:cNvPr id="4" name="Picture 3"/>
          <p:cNvPicPr>
            <a:picLocks noChangeAspect="1"/>
          </p:cNvPicPr>
          <p:nvPr/>
        </p:nvPicPr>
        <p:blipFill>
          <a:blip r:embed="rId2"/>
          <a:stretch>
            <a:fillRect/>
          </a:stretch>
        </p:blipFill>
        <p:spPr>
          <a:xfrm>
            <a:off x="389321" y="243104"/>
            <a:ext cx="3353091" cy="1359526"/>
          </a:xfrm>
          <a:prstGeom prst="rect">
            <a:avLst/>
          </a:prstGeom>
        </p:spPr>
      </p:pic>
    </p:spTree>
    <p:extLst>
      <p:ext uri="{BB962C8B-B14F-4D97-AF65-F5344CB8AC3E}">
        <p14:creationId xmlns:p14="http://schemas.microsoft.com/office/powerpoint/2010/main" val="16684500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20800" y="866030"/>
            <a:ext cx="8596668" cy="2823101"/>
          </a:xfrm>
        </p:spPr>
        <p:txBody>
          <a:bodyPr>
            <a:noAutofit/>
          </a:bodyPr>
          <a:lstStyle/>
          <a:p>
            <a:pPr marL="0" indent="0" algn="ctr">
              <a:buNone/>
            </a:pPr>
            <a:r>
              <a:rPr lang="en-GB" sz="4400" b="1" u="sng" dirty="0" smtClean="0"/>
              <a:t>multitude</a:t>
            </a:r>
          </a:p>
          <a:p>
            <a:pPr marL="0" indent="0">
              <a:buNone/>
            </a:pPr>
            <a:endParaRPr lang="en-GB" sz="2800" dirty="0"/>
          </a:p>
          <a:p>
            <a:pPr marL="0" indent="0">
              <a:buNone/>
            </a:pPr>
            <a:r>
              <a:rPr lang="en-GB" sz="2800" b="1" dirty="0" smtClean="0"/>
              <a:t>What </a:t>
            </a:r>
            <a:r>
              <a:rPr lang="en-GB" sz="2800" b="1" dirty="0"/>
              <a:t>does it say?</a:t>
            </a:r>
          </a:p>
          <a:p>
            <a:pPr marL="0" indent="0">
              <a:buNone/>
            </a:pPr>
            <a:endParaRPr lang="en-GB" sz="2800" dirty="0"/>
          </a:p>
          <a:p>
            <a:pPr marL="0" indent="0">
              <a:buNone/>
            </a:pPr>
            <a:r>
              <a:rPr lang="en-GB" sz="2800" b="1" dirty="0"/>
              <a:t>What could it mean</a:t>
            </a:r>
            <a:r>
              <a:rPr lang="en-GB" sz="2800" b="1" dirty="0" smtClean="0"/>
              <a:t>?</a:t>
            </a:r>
          </a:p>
          <a:p>
            <a:pPr marL="0" indent="0">
              <a:buNone/>
            </a:pPr>
            <a:r>
              <a:rPr lang="en-GB" sz="2800" b="1" u="sng" dirty="0" smtClean="0"/>
              <a:t>Adjective</a:t>
            </a:r>
          </a:p>
          <a:p>
            <a:pPr marL="0" indent="0">
              <a:buNone/>
            </a:pPr>
            <a:r>
              <a:rPr lang="en-GB" sz="2800" dirty="0" smtClean="0"/>
              <a:t>A large number of people or things.</a:t>
            </a:r>
          </a:p>
          <a:p>
            <a:pPr marL="0" indent="0">
              <a:buNone/>
            </a:pPr>
            <a:r>
              <a:rPr lang="en-GB" b="1" dirty="0">
                <a:solidFill>
                  <a:srgbClr val="FF0000"/>
                </a:solidFill>
              </a:rPr>
              <a:t>Out there in the woods lay a </a:t>
            </a:r>
            <a:r>
              <a:rPr lang="en-GB" sz="2800" b="1" dirty="0">
                <a:solidFill>
                  <a:srgbClr val="FF0000"/>
                </a:solidFill>
              </a:rPr>
              <a:t>multitude</a:t>
            </a:r>
            <a:r>
              <a:rPr lang="en-GB" b="1" dirty="0">
                <a:solidFill>
                  <a:srgbClr val="FF0000"/>
                </a:solidFill>
              </a:rPr>
              <a:t> of plants she wanted to see, and no slithering reptile was going to stand in her way.</a:t>
            </a:r>
            <a:endParaRPr lang="en-GB" sz="2800" b="1" dirty="0" smtClean="0">
              <a:solidFill>
                <a:srgbClr val="FF0000"/>
              </a:solidFill>
            </a:endParaRPr>
          </a:p>
        </p:txBody>
      </p:sp>
      <p:pic>
        <p:nvPicPr>
          <p:cNvPr id="4" name="Picture 3"/>
          <p:cNvPicPr>
            <a:picLocks noChangeAspect="1"/>
          </p:cNvPicPr>
          <p:nvPr/>
        </p:nvPicPr>
        <p:blipFill>
          <a:blip r:embed="rId2"/>
          <a:stretch>
            <a:fillRect/>
          </a:stretch>
        </p:blipFill>
        <p:spPr>
          <a:xfrm>
            <a:off x="389321" y="243104"/>
            <a:ext cx="3353091" cy="1359526"/>
          </a:xfrm>
          <a:prstGeom prst="rect">
            <a:avLst/>
          </a:prstGeom>
        </p:spPr>
      </p:pic>
    </p:spTree>
    <p:extLst>
      <p:ext uri="{BB962C8B-B14F-4D97-AF65-F5344CB8AC3E}">
        <p14:creationId xmlns:p14="http://schemas.microsoft.com/office/powerpoint/2010/main" val="20433444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lstStyle/>
          <a:p>
            <a:r>
              <a:rPr lang="en-GB" b="1" i="0" dirty="0" smtClean="0">
                <a:solidFill>
                  <a:srgbClr val="FF0000"/>
                </a:solidFill>
                <a:effectLst/>
                <a:latin typeface="Century Gothic Bold" panose="020B0702020202020204" pitchFamily="34" charset="0"/>
              </a:rPr>
              <a:t>RECALL</a:t>
            </a:r>
          </a:p>
          <a:p>
            <a:r>
              <a:rPr lang="en-GB" b="1" i="0" dirty="0" smtClean="0">
                <a:solidFill>
                  <a:srgbClr val="000000"/>
                </a:solidFill>
                <a:effectLst/>
                <a:latin typeface="Century Gothic Bold" panose="020B0702020202020204" pitchFamily="34" charset="0"/>
              </a:rPr>
              <a:t>When </a:t>
            </a:r>
            <a:r>
              <a:rPr lang="en-GB" b="1" i="0" dirty="0">
                <a:solidFill>
                  <a:srgbClr val="000000"/>
                </a:solidFill>
                <a:effectLst/>
                <a:latin typeface="Century Gothic Bold" panose="020B0702020202020204" pitchFamily="34" charset="0"/>
              </a:rPr>
              <a:t>a sentence is in the active form, the </a:t>
            </a:r>
            <a:r>
              <a:rPr lang="en-GB" b="1" i="0" dirty="0">
                <a:solidFill>
                  <a:srgbClr val="1D619C"/>
                </a:solidFill>
                <a:effectLst/>
                <a:latin typeface="Century Gothic Bold" panose="020B0702020202020204" pitchFamily="34" charset="0"/>
              </a:rPr>
              <a:t>subject </a:t>
            </a:r>
            <a:r>
              <a:rPr lang="en-GB" b="1" i="0" dirty="0">
                <a:solidFill>
                  <a:srgbClr val="000000"/>
                </a:solidFill>
                <a:effectLst/>
                <a:latin typeface="Century Gothic Bold" panose="020B0702020202020204" pitchFamily="34" charset="0"/>
              </a:rPr>
              <a:t>is performing the action.</a:t>
            </a:r>
            <a:endParaRPr lang="en-GB" dirty="0"/>
          </a:p>
        </p:txBody>
      </p:sp>
      <p:sp>
        <p:nvSpPr>
          <p:cNvPr id="3" name="Text Placeholder 2">
            <a:extLst>
              <a:ext uri="{FF2B5EF4-FFF2-40B4-BE49-F238E27FC236}">
                <a16:creationId xmlns:a16="http://schemas.microsoft.com/office/drawing/2014/main" id="{44D736F0-F110-4500-8F9E-A5D39855A988}"/>
              </a:ext>
            </a:extLst>
          </p:cNvPr>
          <p:cNvSpPr>
            <a:spLocks noGrp="1"/>
          </p:cNvSpPr>
          <p:nvPr>
            <p:ph type="body" sz="quarter" idx="11"/>
          </p:nvPr>
        </p:nvSpPr>
        <p:spPr>
          <a:xfrm>
            <a:off x="261938" y="1581150"/>
            <a:ext cx="11712574" cy="4987493"/>
          </a:xfrm>
        </p:spPr>
        <p:txBody>
          <a:bodyPr/>
          <a:lstStyle/>
          <a:p>
            <a:pPr algn="l"/>
            <a:r>
              <a:rPr lang="en-GB" b="1" i="0" dirty="0">
                <a:solidFill>
                  <a:srgbClr val="000000"/>
                </a:solidFill>
                <a:effectLst/>
                <a:latin typeface="Century Gothic Bold" panose="020B0702020202020204" pitchFamily="34" charset="0"/>
              </a:rPr>
              <a:t>The sentence uses the </a:t>
            </a:r>
            <a:r>
              <a:rPr lang="en-GB" b="1" i="0" dirty="0">
                <a:solidFill>
                  <a:srgbClr val="C557A8"/>
                </a:solidFill>
                <a:effectLst/>
                <a:latin typeface="Century Gothic Bold" panose="020B0702020202020204" pitchFamily="34" charset="0"/>
              </a:rPr>
              <a:t>active verb</a:t>
            </a:r>
            <a:r>
              <a:rPr lang="en-GB" b="1" i="0" dirty="0">
                <a:solidFill>
                  <a:srgbClr val="000000"/>
                </a:solidFill>
                <a:effectLst/>
                <a:latin typeface="Century Gothic Bold" panose="020B0702020202020204" pitchFamily="34" charset="0"/>
              </a:rPr>
              <a:t>. </a:t>
            </a:r>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For example:</a:t>
            </a:r>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cat </a:t>
            </a:r>
            <a:r>
              <a:rPr lang="en-GB" b="1" i="0" dirty="0">
                <a:solidFill>
                  <a:srgbClr val="C557A8"/>
                </a:solidFill>
                <a:effectLst/>
                <a:latin typeface="Century Gothic Bold" panose="020B0702020202020204" pitchFamily="34" charset="0"/>
              </a:rPr>
              <a:t>saw </a:t>
            </a:r>
            <a:r>
              <a:rPr lang="en-GB" b="1" i="0" dirty="0">
                <a:solidFill>
                  <a:srgbClr val="000000"/>
                </a:solidFill>
                <a:effectLst/>
                <a:latin typeface="Century Gothic Bold" panose="020B0702020202020204" pitchFamily="34" charset="0"/>
              </a:rPr>
              <a:t>the mouse. </a:t>
            </a:r>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endParaRPr lang="en-GB" b="0" i="0" dirty="0">
              <a:solidFill>
                <a:srgbClr val="323232"/>
              </a:solidFill>
              <a:effectLst/>
              <a:latin typeface="H5PDroidSans"/>
            </a:endParaRPr>
          </a:p>
          <a:p>
            <a:pPr algn="l"/>
            <a:endParaRPr lang="en-GB" b="0" dirty="0">
              <a:solidFill>
                <a:srgbClr val="323232"/>
              </a:solidFill>
              <a:latin typeface="H5PDroidSans"/>
            </a:endParaRPr>
          </a:p>
          <a:p>
            <a:pPr algn="l"/>
            <a:r>
              <a:rPr lang="en-GB" b="1" i="0" dirty="0">
                <a:solidFill>
                  <a:srgbClr val="000000"/>
                </a:solidFill>
                <a:effectLst/>
                <a:latin typeface="Century Gothic Bold" panose="020B0702020202020204" pitchFamily="34" charset="0"/>
              </a:rPr>
              <a:t>The </a:t>
            </a:r>
            <a:r>
              <a:rPr lang="en-GB" dirty="0">
                <a:solidFill>
                  <a:srgbClr val="000000"/>
                </a:solidFill>
                <a:latin typeface="Century Gothic Bold" panose="020B0702020202020204" pitchFamily="34" charset="0"/>
              </a:rPr>
              <a:t>cat (subject)</a:t>
            </a:r>
            <a:r>
              <a:rPr lang="en-GB" b="1" i="0" dirty="0">
                <a:solidFill>
                  <a:srgbClr val="000000"/>
                </a:solidFill>
                <a:effectLst/>
                <a:latin typeface="Century Gothic Bold" panose="020B0702020202020204" pitchFamily="34" charset="0"/>
              </a:rPr>
              <a:t> is performing the action of seeing.</a:t>
            </a:r>
            <a:endParaRPr lang="en-GB" b="0" i="0" dirty="0">
              <a:solidFill>
                <a:srgbClr val="323232"/>
              </a:solidFill>
              <a:effectLst/>
              <a:latin typeface="H5PDroidSans"/>
            </a:endParaRPr>
          </a:p>
          <a:p>
            <a:endParaRPr lang="en-GB" dirty="0"/>
          </a:p>
        </p:txBody>
      </p:sp>
      <p:pic>
        <p:nvPicPr>
          <p:cNvPr id="5" name="Picture 4">
            <a:extLst>
              <a:ext uri="{FF2B5EF4-FFF2-40B4-BE49-F238E27FC236}">
                <a16:creationId xmlns:a16="http://schemas.microsoft.com/office/drawing/2014/main" id="{945761C9-4032-41F7-AC30-5EF4C61106E4}"/>
              </a:ext>
            </a:extLst>
          </p:cNvPr>
          <p:cNvPicPr>
            <a:picLocks noChangeAspect="1"/>
          </p:cNvPicPr>
          <p:nvPr/>
        </p:nvPicPr>
        <p:blipFill>
          <a:blip r:embed="rId2"/>
          <a:stretch>
            <a:fillRect/>
          </a:stretch>
        </p:blipFill>
        <p:spPr>
          <a:xfrm>
            <a:off x="308928" y="6271971"/>
            <a:ext cx="325945" cy="406400"/>
          </a:xfrm>
          <a:prstGeom prst="rect">
            <a:avLst/>
          </a:prstGeom>
        </p:spPr>
      </p:pic>
      <p:grpSp>
        <p:nvGrpSpPr>
          <p:cNvPr id="7" name="Group 6">
            <a:extLst>
              <a:ext uri="{FF2B5EF4-FFF2-40B4-BE49-F238E27FC236}">
                <a16:creationId xmlns:a16="http://schemas.microsoft.com/office/drawing/2014/main" id="{EBE26A6D-210F-4BE0-BB7E-65C2636BAEEC}"/>
              </a:ext>
            </a:extLst>
          </p:cNvPr>
          <p:cNvGrpSpPr/>
          <p:nvPr/>
        </p:nvGrpSpPr>
        <p:grpSpPr>
          <a:xfrm>
            <a:off x="7481490" y="4778748"/>
            <a:ext cx="2023966" cy="1751795"/>
            <a:chOff x="8966446" y="2678839"/>
            <a:chExt cx="2693899" cy="2331639"/>
          </a:xfrm>
        </p:grpSpPr>
        <p:pic>
          <p:nvPicPr>
            <p:cNvPr id="8" name="Picture 7">
              <a:extLst>
                <a:ext uri="{FF2B5EF4-FFF2-40B4-BE49-F238E27FC236}">
                  <a16:creationId xmlns:a16="http://schemas.microsoft.com/office/drawing/2014/main" id="{3893457C-A265-47FA-AFAB-2FE8767C70CB}"/>
                </a:ext>
              </a:extLst>
            </p:cNvPr>
            <p:cNvPicPr>
              <a:picLocks noChangeAspect="1"/>
            </p:cNvPicPr>
            <p:nvPr/>
          </p:nvPicPr>
          <p:blipFill>
            <a:blip r:embed="rId3"/>
            <a:stretch>
              <a:fillRect/>
            </a:stretch>
          </p:blipFill>
          <p:spPr>
            <a:xfrm>
              <a:off x="8966446" y="2678839"/>
              <a:ext cx="2693899" cy="2331639"/>
            </a:xfrm>
            <a:prstGeom prst="rect">
              <a:avLst/>
            </a:prstGeom>
          </p:spPr>
        </p:pic>
        <p:sp>
          <p:nvSpPr>
            <p:cNvPr id="9" name="Oval 8">
              <a:extLst>
                <a:ext uri="{FF2B5EF4-FFF2-40B4-BE49-F238E27FC236}">
                  <a16:creationId xmlns:a16="http://schemas.microsoft.com/office/drawing/2014/main" id="{8717E277-518A-4699-8102-512840049D64}"/>
                </a:ext>
              </a:extLst>
            </p:cNvPr>
            <p:cNvSpPr/>
            <p:nvPr/>
          </p:nvSpPr>
          <p:spPr>
            <a:xfrm>
              <a:off x="916686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46BDC259-62EB-4C65-924F-8D6CD59F63E5}"/>
                </a:ext>
              </a:extLst>
            </p:cNvPr>
            <p:cNvSpPr/>
            <p:nvPr/>
          </p:nvSpPr>
          <p:spPr>
            <a:xfrm>
              <a:off x="953770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F6E9748-BA28-49D4-9D15-8A01B8F4F21C}"/>
                </a:ext>
              </a:extLst>
            </p:cNvPr>
            <p:cNvSpPr/>
            <p:nvPr/>
          </p:nvSpPr>
          <p:spPr>
            <a:xfrm>
              <a:off x="9187533"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5C744A8C-16F0-4253-B594-C698266F685B}"/>
                </a:ext>
              </a:extLst>
            </p:cNvPr>
            <p:cNvSpPr/>
            <p:nvPr/>
          </p:nvSpPr>
          <p:spPr>
            <a:xfrm>
              <a:off x="9564700"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02646801"/>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normAutofit fontScale="77500" lnSpcReduction="20000"/>
          </a:bodyPr>
          <a:lstStyle/>
          <a:p>
            <a:pPr algn="l"/>
            <a:r>
              <a:rPr lang="en-GB" b="1" i="0" dirty="0">
                <a:solidFill>
                  <a:srgbClr val="000000"/>
                </a:solidFill>
                <a:effectLst/>
                <a:latin typeface="Century Gothic Bold" panose="020B0702020202020204" pitchFamily="34" charset="0"/>
              </a:rPr>
              <a:t>When a sentence is in the passive form, the </a:t>
            </a:r>
            <a:r>
              <a:rPr lang="en-GB" b="1" i="0" dirty="0">
                <a:solidFill>
                  <a:srgbClr val="1D619C"/>
                </a:solidFill>
                <a:effectLst/>
                <a:latin typeface="Century Gothic Bold" panose="020B0702020202020204" pitchFamily="34" charset="0"/>
              </a:rPr>
              <a:t>subject </a:t>
            </a:r>
            <a:r>
              <a:rPr lang="en-GB" b="1" i="0" dirty="0">
                <a:solidFill>
                  <a:srgbClr val="000000"/>
                </a:solidFill>
                <a:effectLst/>
                <a:latin typeface="Century Gothic Bold" panose="020B0702020202020204" pitchFamily="34" charset="0"/>
              </a:rPr>
              <a:t>is having the action performed to it. </a:t>
            </a:r>
            <a:endParaRPr lang="en-GB" b="0" i="0" dirty="0">
              <a:solidFill>
                <a:srgbClr val="323232"/>
              </a:solidFill>
              <a:effectLst/>
              <a:latin typeface="H5PDroidSans"/>
            </a:endParaRPr>
          </a:p>
          <a:p>
            <a:r>
              <a:rPr lang="en-GB" dirty="0"/>
              <a:t/>
            </a:r>
            <a:br>
              <a:rPr lang="en-GB" dirty="0"/>
            </a:br>
            <a:endParaRPr lang="en-GB" b="0" i="0" dirty="0">
              <a:solidFill>
                <a:srgbClr val="323232"/>
              </a:solidFill>
              <a:effectLst/>
              <a:latin typeface="H5PDroidSans"/>
            </a:endParaRPr>
          </a:p>
        </p:txBody>
      </p:sp>
      <p:sp>
        <p:nvSpPr>
          <p:cNvPr id="3" name="Text Placeholder 2">
            <a:extLst>
              <a:ext uri="{FF2B5EF4-FFF2-40B4-BE49-F238E27FC236}">
                <a16:creationId xmlns:a16="http://schemas.microsoft.com/office/drawing/2014/main" id="{44D736F0-F110-4500-8F9E-A5D39855A988}"/>
              </a:ext>
            </a:extLst>
          </p:cNvPr>
          <p:cNvSpPr>
            <a:spLocks noGrp="1"/>
          </p:cNvSpPr>
          <p:nvPr>
            <p:ph type="body" sz="quarter" idx="11"/>
          </p:nvPr>
        </p:nvSpPr>
        <p:spPr>
          <a:xfrm>
            <a:off x="261938" y="1371600"/>
            <a:ext cx="11712574" cy="5095875"/>
          </a:xfrm>
        </p:spPr>
        <p:txBody>
          <a:bodyPr/>
          <a:lstStyle/>
          <a:p>
            <a:pPr algn="l"/>
            <a:r>
              <a:rPr lang="en-GB" b="1" i="0" dirty="0">
                <a:solidFill>
                  <a:srgbClr val="000000"/>
                </a:solidFill>
                <a:effectLst/>
                <a:latin typeface="Century Gothic Bold" panose="020B0702020202020204" pitchFamily="34" charset="0"/>
              </a:rPr>
              <a:t>Our sentence changes from</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cat </a:t>
            </a:r>
            <a:r>
              <a:rPr lang="en-GB" b="1" i="0" dirty="0">
                <a:solidFill>
                  <a:srgbClr val="C557A8"/>
                </a:solidFill>
                <a:effectLst/>
                <a:latin typeface="Century Gothic Bold" panose="020B0702020202020204" pitchFamily="34" charset="0"/>
              </a:rPr>
              <a:t>saw </a:t>
            </a:r>
            <a:r>
              <a:rPr lang="en-GB" b="1" i="0" dirty="0">
                <a:solidFill>
                  <a:srgbClr val="000000"/>
                </a:solidFill>
                <a:effectLst/>
                <a:latin typeface="Century Gothic Bold" panose="020B0702020202020204" pitchFamily="34" charset="0"/>
              </a:rPr>
              <a:t>the mouse. </a:t>
            </a:r>
          </a:p>
          <a:p>
            <a:pPr algn="l"/>
            <a:endParaRPr lang="en-GB" b="0" i="0" dirty="0">
              <a:solidFill>
                <a:srgbClr val="323232"/>
              </a:solidFill>
              <a:effectLst/>
              <a:latin typeface="H5PDroidSans"/>
            </a:endParaRPr>
          </a:p>
          <a:p>
            <a:pPr algn="l"/>
            <a:r>
              <a:rPr lang="en-GB" dirty="0">
                <a:solidFill>
                  <a:srgbClr val="000000"/>
                </a:solidFill>
                <a:latin typeface="Century Gothic Bold" panose="020B0702020202020204" pitchFamily="34" charset="0"/>
              </a:rPr>
              <a:t>t</a:t>
            </a:r>
            <a:r>
              <a:rPr lang="en-GB" b="1" i="0" dirty="0">
                <a:solidFill>
                  <a:srgbClr val="000000"/>
                </a:solidFill>
                <a:effectLst/>
                <a:latin typeface="Century Gothic Bold" panose="020B0702020202020204" pitchFamily="34" charset="0"/>
              </a:rPr>
              <a:t>o</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mouse </a:t>
            </a:r>
            <a:r>
              <a:rPr lang="en-GB" b="1" i="0" dirty="0">
                <a:solidFill>
                  <a:srgbClr val="C557A8"/>
                </a:solidFill>
                <a:effectLst/>
                <a:latin typeface="Century Gothic Bold" panose="020B0702020202020204" pitchFamily="34" charset="0"/>
              </a:rPr>
              <a:t>was seen</a:t>
            </a:r>
            <a:r>
              <a:rPr lang="en-GB" b="1" i="0" dirty="0">
                <a:solidFill>
                  <a:srgbClr val="000000"/>
                </a:solidFill>
                <a:effectLst/>
                <a:latin typeface="Century Gothic Bold" panose="020B0702020202020204" pitchFamily="34" charset="0"/>
              </a:rPr>
              <a:t> by the cat. </a:t>
            </a:r>
          </a:p>
          <a:p>
            <a:pPr algn="l"/>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r>
              <a:rPr lang="en-GB" b="1" i="0" dirty="0">
                <a:solidFill>
                  <a:srgbClr val="000000"/>
                </a:solidFill>
                <a:effectLst/>
                <a:latin typeface="Century Gothic Bold" panose="020B0702020202020204" pitchFamily="34" charset="0"/>
              </a:rPr>
              <a:t>The </a:t>
            </a:r>
            <a:r>
              <a:rPr lang="en-GB" dirty="0">
                <a:solidFill>
                  <a:srgbClr val="000000"/>
                </a:solidFill>
                <a:latin typeface="Century Gothic Bold" panose="020B0702020202020204" pitchFamily="34" charset="0"/>
              </a:rPr>
              <a:t>mouse (subject)</a:t>
            </a:r>
            <a:r>
              <a:rPr lang="en-GB" b="1" i="0" dirty="0">
                <a:solidFill>
                  <a:srgbClr val="000000"/>
                </a:solidFill>
                <a:effectLst/>
                <a:latin typeface="Century Gothic Bold" panose="020B0702020202020204" pitchFamily="34" charset="0"/>
              </a:rPr>
              <a:t> is having the action done to it. </a:t>
            </a:r>
            <a:endParaRPr lang="en-GB" b="0" i="0" dirty="0">
              <a:solidFill>
                <a:srgbClr val="323232"/>
              </a:solidFill>
              <a:effectLst/>
              <a:latin typeface="H5PDroidSan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rgbClr val="323232"/>
              </a:solidFill>
              <a:effectLst/>
              <a:latin typeface="+mn-lt"/>
            </a:endParaRPr>
          </a:p>
          <a:p>
            <a:endParaRPr lang="en-GB" dirty="0">
              <a:latin typeface="+mn-lt"/>
            </a:endParaRPr>
          </a:p>
        </p:txBody>
      </p:sp>
      <p:cxnSp>
        <p:nvCxnSpPr>
          <p:cNvPr id="4" name="Straight Arrow Connector 3">
            <a:extLst>
              <a:ext uri="{FF2B5EF4-FFF2-40B4-BE49-F238E27FC236}">
                <a16:creationId xmlns:a16="http://schemas.microsoft.com/office/drawing/2014/main" id="{80B1DAB5-121D-4BA7-A9F1-C1EA7C8C97CA}"/>
              </a:ext>
            </a:extLst>
          </p:cNvPr>
          <p:cNvCxnSpPr>
            <a:cxnSpLocks/>
          </p:cNvCxnSpPr>
          <p:nvPr/>
        </p:nvCxnSpPr>
        <p:spPr>
          <a:xfrm flipH="1">
            <a:off x="1276350" y="2495203"/>
            <a:ext cx="1504951" cy="134908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F4C59B20-4CAF-4720-A3D3-9F7FE88F545A}"/>
              </a:ext>
            </a:extLst>
          </p:cNvPr>
          <p:cNvPicPr>
            <a:picLocks noChangeAspect="1"/>
          </p:cNvPicPr>
          <p:nvPr/>
        </p:nvPicPr>
        <p:blipFill>
          <a:blip r:embed="rId2"/>
          <a:stretch>
            <a:fillRect/>
          </a:stretch>
        </p:blipFill>
        <p:spPr>
          <a:xfrm>
            <a:off x="308928" y="6271971"/>
            <a:ext cx="325945" cy="406400"/>
          </a:xfrm>
          <a:prstGeom prst="rect">
            <a:avLst/>
          </a:prstGeom>
        </p:spPr>
      </p:pic>
      <p:grpSp>
        <p:nvGrpSpPr>
          <p:cNvPr id="20" name="Group 19">
            <a:extLst>
              <a:ext uri="{FF2B5EF4-FFF2-40B4-BE49-F238E27FC236}">
                <a16:creationId xmlns:a16="http://schemas.microsoft.com/office/drawing/2014/main" id="{CC440673-DA6D-457C-A661-7953781CAE01}"/>
              </a:ext>
            </a:extLst>
          </p:cNvPr>
          <p:cNvGrpSpPr/>
          <p:nvPr/>
        </p:nvGrpSpPr>
        <p:grpSpPr>
          <a:xfrm>
            <a:off x="7481490" y="4778748"/>
            <a:ext cx="2023966" cy="1751795"/>
            <a:chOff x="8966446" y="2678839"/>
            <a:chExt cx="2693899" cy="2331639"/>
          </a:xfrm>
        </p:grpSpPr>
        <p:pic>
          <p:nvPicPr>
            <p:cNvPr id="21" name="Picture 20">
              <a:extLst>
                <a:ext uri="{FF2B5EF4-FFF2-40B4-BE49-F238E27FC236}">
                  <a16:creationId xmlns:a16="http://schemas.microsoft.com/office/drawing/2014/main" id="{9FFD7B29-B261-4BBA-8D34-E65669BDE228}"/>
                </a:ext>
              </a:extLst>
            </p:cNvPr>
            <p:cNvPicPr>
              <a:picLocks noChangeAspect="1"/>
            </p:cNvPicPr>
            <p:nvPr/>
          </p:nvPicPr>
          <p:blipFill>
            <a:blip r:embed="rId3"/>
            <a:stretch>
              <a:fillRect/>
            </a:stretch>
          </p:blipFill>
          <p:spPr>
            <a:xfrm>
              <a:off x="8966446" y="2678839"/>
              <a:ext cx="2693899" cy="2331639"/>
            </a:xfrm>
            <a:prstGeom prst="rect">
              <a:avLst/>
            </a:prstGeom>
          </p:spPr>
        </p:pic>
        <p:sp>
          <p:nvSpPr>
            <p:cNvPr id="22" name="Oval 21">
              <a:extLst>
                <a:ext uri="{FF2B5EF4-FFF2-40B4-BE49-F238E27FC236}">
                  <a16:creationId xmlns:a16="http://schemas.microsoft.com/office/drawing/2014/main" id="{C33748EC-376D-4480-A1A3-4B411AF10FD0}"/>
                </a:ext>
              </a:extLst>
            </p:cNvPr>
            <p:cNvSpPr/>
            <p:nvPr/>
          </p:nvSpPr>
          <p:spPr>
            <a:xfrm>
              <a:off x="916686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F9C463B2-D1AF-44C3-B1C8-DAABE8DEE0C3}"/>
                </a:ext>
              </a:extLst>
            </p:cNvPr>
            <p:cNvSpPr/>
            <p:nvPr/>
          </p:nvSpPr>
          <p:spPr>
            <a:xfrm>
              <a:off x="953770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81C1CC44-1DE7-4BEF-8936-F689DD2841C4}"/>
                </a:ext>
              </a:extLst>
            </p:cNvPr>
            <p:cNvSpPr/>
            <p:nvPr/>
          </p:nvSpPr>
          <p:spPr>
            <a:xfrm>
              <a:off x="9187533"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648F89A4-C722-4ADE-B2A9-6700C1CA5D15}"/>
                </a:ext>
              </a:extLst>
            </p:cNvPr>
            <p:cNvSpPr/>
            <p:nvPr/>
          </p:nvSpPr>
          <p:spPr>
            <a:xfrm>
              <a:off x="9564700"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091998595"/>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593" y="134421"/>
            <a:ext cx="1000595" cy="369332"/>
          </a:xfrm>
          <a:prstGeom prst="rect">
            <a:avLst/>
          </a:prstGeom>
          <a:noFill/>
        </p:spPr>
        <p:txBody>
          <a:bodyPr wrap="none" rtlCol="0">
            <a:spAutoFit/>
          </a:bodyPr>
          <a:lstStyle/>
          <a:p>
            <a:r>
              <a:rPr lang="en-GB" b="1" u="sng" dirty="0" smtClean="0">
                <a:solidFill>
                  <a:srgbClr val="FF0000"/>
                </a:solidFill>
              </a:rPr>
              <a:t>RECALL</a:t>
            </a:r>
            <a:endParaRPr lang="en-GB" b="1" u="sng" dirty="0">
              <a:solidFill>
                <a:srgbClr val="FF0000"/>
              </a:solidFill>
            </a:endParaRPr>
          </a:p>
        </p:txBody>
      </p:sp>
      <p:pic>
        <p:nvPicPr>
          <p:cNvPr id="3" name="Picture 2"/>
          <p:cNvPicPr>
            <a:picLocks noChangeAspect="1"/>
          </p:cNvPicPr>
          <p:nvPr/>
        </p:nvPicPr>
        <p:blipFill>
          <a:blip r:embed="rId2"/>
          <a:stretch>
            <a:fillRect/>
          </a:stretch>
        </p:blipFill>
        <p:spPr>
          <a:xfrm>
            <a:off x="1145619" y="17992"/>
            <a:ext cx="9900762" cy="6822015"/>
          </a:xfrm>
          <a:prstGeom prst="rect">
            <a:avLst/>
          </a:prstGeom>
        </p:spPr>
      </p:pic>
    </p:spTree>
    <p:extLst>
      <p:ext uri="{BB962C8B-B14F-4D97-AF65-F5344CB8AC3E}">
        <p14:creationId xmlns:p14="http://schemas.microsoft.com/office/powerpoint/2010/main" val="37697358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21270080">
            <a:off x="297392" y="1072254"/>
            <a:ext cx="7847238" cy="929416"/>
          </a:xfrm>
          <a:prstGeom prst="rect">
            <a:avLst/>
          </a:prstGeom>
          <a:noFill/>
        </p:spPr>
        <p:txBody>
          <a:bodyPr wrap="none" lIns="91440" tIns="45720" rIns="91440" bIns="45720">
            <a:prstTxWarp prst="textDoubleWave1">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Writers </a:t>
            </a:r>
            <a:r>
              <a:rPr kumimoji="0" lang="en-US" sz="5400" b="1" i="0" u="none" strike="noStrike" kern="1200" cap="none" spc="0" normalizeH="0" baseline="0" noProof="0" dirty="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of the Day</a:t>
            </a:r>
          </a:p>
        </p:txBody>
      </p:sp>
      <p:sp>
        <p:nvSpPr>
          <p:cNvPr id="6" name="Explosion 1 5"/>
          <p:cNvSpPr/>
          <p:nvPr/>
        </p:nvSpPr>
        <p:spPr>
          <a:xfrm>
            <a:off x="1429408" y="2617076"/>
            <a:ext cx="5607054" cy="1296591"/>
          </a:xfrm>
          <a:prstGeom prst="irregularSeal1">
            <a:avLst/>
          </a:prstGeom>
          <a:noFill/>
          <a:ln w="38100">
            <a:solidFill>
              <a:schemeClr val="tx2"/>
            </a:solidFill>
          </a:ln>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rPr>
              <a:t>Tristan</a:t>
            </a:r>
            <a:endParaRPr kumimoji="0" lang="en-GB" sz="24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9143" y="130629"/>
            <a:ext cx="1656971" cy="1603393"/>
          </a:xfrm>
          <a:prstGeom prst="rect">
            <a:avLst/>
          </a:prstGeom>
        </p:spPr>
      </p:pic>
      <p:sp>
        <p:nvSpPr>
          <p:cNvPr id="5" name="Rectangle 4"/>
          <p:cNvSpPr/>
          <p:nvPr/>
        </p:nvSpPr>
        <p:spPr>
          <a:xfrm>
            <a:off x="8491192" y="338667"/>
            <a:ext cx="3037550" cy="6258076"/>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u="sng" dirty="0" smtClean="0">
              <a:solidFill>
                <a:schemeClr val="tx1"/>
              </a:solidFill>
            </a:endParaRPr>
          </a:p>
          <a:p>
            <a:pPr algn="ctr"/>
            <a:endParaRPr lang="en-GB" b="1" u="sng" dirty="0">
              <a:solidFill>
                <a:schemeClr val="tx1"/>
              </a:solidFill>
            </a:endParaRPr>
          </a:p>
          <a:p>
            <a:pPr algn="ctr"/>
            <a:endParaRPr lang="en-GB" b="1" u="sng" dirty="0" smtClean="0">
              <a:solidFill>
                <a:schemeClr val="tx1"/>
              </a:solidFill>
            </a:endParaRPr>
          </a:p>
          <a:p>
            <a:pPr algn="ctr"/>
            <a:r>
              <a:rPr lang="en-GB" b="1" u="sng" dirty="0" smtClean="0">
                <a:solidFill>
                  <a:schemeClr val="tx1"/>
                </a:solidFill>
              </a:rPr>
              <a:t>Confident</a:t>
            </a:r>
          </a:p>
          <a:p>
            <a:pPr algn="ctr"/>
            <a:r>
              <a:rPr lang="en-GB" b="1" u="sng" dirty="0" smtClean="0">
                <a:solidFill>
                  <a:schemeClr val="tx1"/>
                </a:solidFill>
              </a:rPr>
              <a:t>George</a:t>
            </a:r>
          </a:p>
          <a:p>
            <a:pPr algn="ctr"/>
            <a:r>
              <a:rPr lang="en-GB" b="1" u="sng" dirty="0" smtClean="0">
                <a:solidFill>
                  <a:schemeClr val="tx1"/>
                </a:solidFill>
              </a:rPr>
              <a:t>Daniella</a:t>
            </a:r>
          </a:p>
          <a:p>
            <a:pPr algn="ctr"/>
            <a:r>
              <a:rPr lang="en-GB" b="1" u="sng" dirty="0" smtClean="0">
                <a:solidFill>
                  <a:schemeClr val="tx1"/>
                </a:solidFill>
              </a:rPr>
              <a:t>Alfie</a:t>
            </a:r>
          </a:p>
          <a:p>
            <a:pPr algn="ctr"/>
            <a:r>
              <a:rPr lang="en-GB" b="1" u="sng" dirty="0" smtClean="0">
                <a:solidFill>
                  <a:schemeClr val="tx1"/>
                </a:solidFill>
              </a:rPr>
              <a:t>Nick</a:t>
            </a:r>
          </a:p>
          <a:p>
            <a:pPr algn="ctr"/>
            <a:r>
              <a:rPr lang="en-GB" b="1" u="sng" dirty="0" smtClean="0">
                <a:solidFill>
                  <a:schemeClr val="tx1"/>
                </a:solidFill>
              </a:rPr>
              <a:t>Cheri</a:t>
            </a:r>
          </a:p>
          <a:p>
            <a:pPr algn="ctr"/>
            <a:r>
              <a:rPr lang="en-GB" b="1" u="sng" dirty="0" smtClean="0">
                <a:solidFill>
                  <a:schemeClr val="tx1"/>
                </a:solidFill>
              </a:rPr>
              <a:t>Lola T</a:t>
            </a:r>
          </a:p>
          <a:p>
            <a:pPr algn="ctr"/>
            <a:r>
              <a:rPr lang="en-GB" b="1" u="sng" dirty="0" smtClean="0">
                <a:solidFill>
                  <a:schemeClr val="tx1"/>
                </a:solidFill>
              </a:rPr>
              <a:t>Lente</a:t>
            </a:r>
          </a:p>
          <a:p>
            <a:pPr algn="ctr"/>
            <a:r>
              <a:rPr lang="en-GB" b="1" u="sng" dirty="0" smtClean="0">
                <a:solidFill>
                  <a:schemeClr val="tx1"/>
                </a:solidFill>
              </a:rPr>
              <a:t>Archie</a:t>
            </a:r>
          </a:p>
          <a:p>
            <a:pPr algn="ctr"/>
            <a:r>
              <a:rPr lang="en-GB" b="1" u="sng" dirty="0" err="1" smtClean="0">
                <a:solidFill>
                  <a:schemeClr val="tx1"/>
                </a:solidFill>
              </a:rPr>
              <a:t>Seren</a:t>
            </a:r>
            <a:endParaRPr lang="en-GB" b="1" u="sng" dirty="0" smtClean="0">
              <a:solidFill>
                <a:schemeClr val="tx1"/>
              </a:solidFill>
            </a:endParaRPr>
          </a:p>
          <a:p>
            <a:pPr algn="ctr"/>
            <a:r>
              <a:rPr lang="en-GB" b="1" u="sng" dirty="0" smtClean="0">
                <a:solidFill>
                  <a:schemeClr val="tx1"/>
                </a:solidFill>
              </a:rPr>
              <a:t>Liam P</a:t>
            </a:r>
          </a:p>
          <a:p>
            <a:pPr algn="ctr"/>
            <a:r>
              <a:rPr lang="en-GB" b="1" u="sng" dirty="0" smtClean="0">
                <a:solidFill>
                  <a:schemeClr val="tx1"/>
                </a:solidFill>
              </a:rPr>
              <a:t>Darcie</a:t>
            </a:r>
          </a:p>
          <a:p>
            <a:pPr algn="ctr"/>
            <a:r>
              <a:rPr lang="en-GB" b="1" u="sng" dirty="0" smtClean="0">
                <a:solidFill>
                  <a:schemeClr val="tx1"/>
                </a:solidFill>
              </a:rPr>
              <a:t>Jamie Lee</a:t>
            </a:r>
          </a:p>
          <a:p>
            <a:pPr algn="ctr"/>
            <a:r>
              <a:rPr lang="en-GB" b="1" u="sng" dirty="0" err="1" smtClean="0">
                <a:solidFill>
                  <a:schemeClr val="tx1"/>
                </a:solidFill>
              </a:rPr>
              <a:t>Ikjot</a:t>
            </a:r>
            <a:endParaRPr lang="en-GB" b="1" u="sng" dirty="0" smtClean="0">
              <a:solidFill>
                <a:schemeClr val="tx1"/>
              </a:solidFill>
            </a:endParaRPr>
          </a:p>
          <a:p>
            <a:pPr algn="ctr"/>
            <a:r>
              <a:rPr lang="en-GB" b="1" u="sng" dirty="0" smtClean="0">
                <a:solidFill>
                  <a:schemeClr val="tx1"/>
                </a:solidFill>
              </a:rPr>
              <a:t>Jaylyn</a:t>
            </a:r>
          </a:p>
          <a:p>
            <a:pPr algn="ctr"/>
            <a:r>
              <a:rPr lang="en-GB" b="1" u="sng" dirty="0" smtClean="0">
                <a:solidFill>
                  <a:schemeClr val="tx1"/>
                </a:solidFill>
              </a:rPr>
              <a:t>Morgan</a:t>
            </a:r>
          </a:p>
          <a:p>
            <a:pPr algn="ctr"/>
            <a:r>
              <a:rPr lang="en-GB" b="1" u="sng" dirty="0" smtClean="0">
                <a:solidFill>
                  <a:schemeClr val="tx1"/>
                </a:solidFill>
              </a:rPr>
              <a:t>Jack</a:t>
            </a:r>
          </a:p>
          <a:p>
            <a:pPr algn="ctr"/>
            <a:r>
              <a:rPr lang="en-GB" b="1" u="sng" dirty="0" smtClean="0">
                <a:solidFill>
                  <a:schemeClr val="tx1"/>
                </a:solidFill>
              </a:rPr>
              <a:t>Ben</a:t>
            </a:r>
          </a:p>
          <a:p>
            <a:pPr algn="ctr"/>
            <a:endParaRPr lang="en-GB" b="1" u="sng" dirty="0" smtClean="0">
              <a:solidFill>
                <a:schemeClr val="tx1"/>
              </a:solidFill>
            </a:endParaRPr>
          </a:p>
          <a:p>
            <a:pPr algn="ctr"/>
            <a:endParaRPr lang="en-GB" b="1" u="sng" dirty="0">
              <a:solidFill>
                <a:schemeClr val="tx1"/>
              </a:solidFill>
            </a:endParaRPr>
          </a:p>
        </p:txBody>
      </p:sp>
      <p:pic>
        <p:nvPicPr>
          <p:cNvPr id="7" name="Picture 6"/>
          <p:cNvPicPr>
            <a:picLocks noChangeAspect="1"/>
          </p:cNvPicPr>
          <p:nvPr/>
        </p:nvPicPr>
        <p:blipFill>
          <a:blip r:embed="rId4"/>
          <a:stretch>
            <a:fillRect/>
          </a:stretch>
        </p:blipFill>
        <p:spPr>
          <a:xfrm>
            <a:off x="8669868" y="338667"/>
            <a:ext cx="874008" cy="874008"/>
          </a:xfrm>
          <a:prstGeom prst="rect">
            <a:avLst/>
          </a:prstGeom>
        </p:spPr>
      </p:pic>
    </p:spTree>
    <p:extLst>
      <p:ext uri="{BB962C8B-B14F-4D97-AF65-F5344CB8AC3E}">
        <p14:creationId xmlns:p14="http://schemas.microsoft.com/office/powerpoint/2010/main" val="36695736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75234" y="758707"/>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Presentation Watch</a:t>
            </a:r>
          </a:p>
        </p:txBody>
      </p:sp>
      <p:pic>
        <p:nvPicPr>
          <p:cNvPr id="2050" name="Picture 2" descr="Image result for binocular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5546" y="48593"/>
            <a:ext cx="885434" cy="88543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761299" y="332771"/>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Oops…missing things to look for…</a:t>
            </a:r>
          </a:p>
        </p:txBody>
      </p:sp>
      <p:sp>
        <p:nvSpPr>
          <p:cNvPr id="9" name="TextBox 8"/>
          <p:cNvSpPr txBox="1"/>
          <p:nvPr/>
        </p:nvSpPr>
        <p:spPr>
          <a:xfrm>
            <a:off x="1679319" y="1303366"/>
            <a:ext cx="2798087" cy="1634490"/>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B082E">
                    <a:lumMod val="50000"/>
                    <a:lumOff val="50000"/>
                  </a:srgbClr>
                </a:solidFill>
                <a:effectLst/>
                <a:uLnTx/>
                <a:uFillTx/>
                <a:latin typeface="Comic Sans MS" panose="030F0702030302020204" pitchFamily="66" charset="0"/>
                <a:ea typeface="+mn-ea"/>
                <a:cs typeface="+mn-cs"/>
              </a:rPr>
              <a:t>Alfie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B082E">
                    <a:lumMod val="50000"/>
                    <a:lumOff val="50000"/>
                  </a:srgbClr>
                </a:solidFill>
                <a:latin typeface="Comic Sans MS" panose="030F0702030302020204" pitchFamily="66" charset="0"/>
              </a:rPr>
              <a:t>Holly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B082E">
                  <a:lumMod val="50000"/>
                  <a:lumOff val="50000"/>
                </a:srgbClr>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B082E">
                    <a:lumMod val="50000"/>
                    <a:lumOff val="50000"/>
                  </a:srgbClr>
                </a:solidFill>
                <a:latin typeface="Comic Sans MS" panose="030F0702030302020204" pitchFamily="66" charset="0"/>
              </a:rPr>
              <a:t>Please take care with your handwriting</a:t>
            </a:r>
            <a:endParaRPr kumimoji="0" lang="en-GB" sz="1800" b="0" i="0" u="none" strike="noStrike" kern="1200" cap="none" spc="0" normalizeH="0" baseline="0" noProof="0" dirty="0">
              <a:ln>
                <a:noFill/>
              </a:ln>
              <a:solidFill>
                <a:srgbClr val="0B082E">
                  <a:lumMod val="50000"/>
                  <a:lumOff val="50000"/>
                </a:srgbClr>
              </a:solidFill>
              <a:effectLst/>
              <a:uLnTx/>
              <a:uFillTx/>
              <a:latin typeface="Comic Sans MS" panose="030F0702030302020204" pitchFamily="66" charset="0"/>
              <a:ea typeface="+mn-ea"/>
              <a:cs typeface="+mn-cs"/>
            </a:endParaRPr>
          </a:p>
        </p:txBody>
      </p:sp>
      <p:sp>
        <p:nvSpPr>
          <p:cNvPr id="10" name="TextBox 9"/>
          <p:cNvSpPr txBox="1"/>
          <p:nvPr/>
        </p:nvSpPr>
        <p:spPr>
          <a:xfrm>
            <a:off x="5095759" y="162628"/>
            <a:ext cx="6965469" cy="5550456"/>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Lexi- why didn’t you complete the work?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Liam- was/were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u="sng" dirty="0" smtClean="0">
                <a:solidFill>
                  <a:prstClr val="black"/>
                </a:solidFill>
                <a:latin typeface="Comic Sans MS" panose="030F0702030302020204" pitchFamily="66" charset="0"/>
              </a:rPr>
              <a:t>Written by not wrote 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Holly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Elliott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Lola</a:t>
            </a:r>
            <a:r>
              <a:rPr lang="en-GB" sz="1600" dirty="0">
                <a:solidFill>
                  <a:prstClr val="black"/>
                </a:solidFill>
                <a:latin typeface="Comic Sans MS" panose="030F0702030302020204" pitchFamily="66" charset="0"/>
              </a:rPr>
              <a:t> </a:t>
            </a:r>
            <a:r>
              <a:rPr lang="en-GB" sz="1600" dirty="0" smtClean="0">
                <a:solidFill>
                  <a:prstClr val="black"/>
                </a:solidFill>
                <a:latin typeface="Comic Sans MS" panose="030F0702030302020204" pitchFamily="66" charset="0"/>
              </a:rPr>
              <a:t>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solidFill>
                  <a:prstClr val="black"/>
                </a:solidFill>
                <a:latin typeface="Comic Sans MS" panose="030F0702030302020204" pitchFamily="66" charset="0"/>
              </a:rPr>
              <a:t>Seren</a:t>
            </a: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Jamie Lee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Morgan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Jack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u="sng" dirty="0" smtClean="0">
                <a:solidFill>
                  <a:prstClr val="black"/>
                </a:solidFill>
                <a:latin typeface="Comic Sans MS" panose="030F0702030302020204" pitchFamily="66" charset="0"/>
              </a:rPr>
              <a:t>Hidden by not hid 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solidFill>
                  <a:prstClr val="black"/>
                </a:solidFill>
                <a:latin typeface="Comic Sans MS" panose="030F0702030302020204" pitchFamily="66" charset="0"/>
              </a:rPr>
              <a:t>Lowenna</a:t>
            </a: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Jamie Lee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Jaylyn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Lola 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Archie- bitten by not bit 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Lola T-capital letters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Ella see me for a bit of help.</a:t>
            </a:r>
          </a:p>
        </p:txBody>
      </p:sp>
      <p:sp>
        <p:nvSpPr>
          <p:cNvPr id="11" name="TextBox 10"/>
          <p:cNvSpPr txBox="1"/>
          <p:nvPr/>
        </p:nvSpPr>
        <p:spPr>
          <a:xfrm>
            <a:off x="1275234" y="6289952"/>
            <a:ext cx="9051223" cy="408623"/>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7030A0"/>
                </a:solidFill>
                <a:effectLst/>
                <a:uLnTx/>
                <a:uFillTx/>
                <a:latin typeface="Comic Sans MS" panose="030F0702030302020204" pitchFamily="66" charset="0"/>
                <a:ea typeface="+mn-ea"/>
                <a:cs typeface="+mn-cs"/>
              </a:rPr>
              <a:t>Please make sure when you copy tricky spellings,</a:t>
            </a:r>
            <a:r>
              <a:rPr kumimoji="0" lang="en-GB" sz="1800" b="0" i="0" u="none" strike="noStrike" kern="1200" cap="none" spc="0" normalizeH="0" noProof="0" dirty="0" smtClean="0">
                <a:ln>
                  <a:noFill/>
                </a:ln>
                <a:solidFill>
                  <a:srgbClr val="7030A0"/>
                </a:solidFill>
                <a:effectLst/>
                <a:uLnTx/>
                <a:uFillTx/>
                <a:latin typeface="Comic Sans MS" panose="030F0702030302020204" pitchFamily="66" charset="0"/>
                <a:ea typeface="+mn-ea"/>
                <a:cs typeface="+mn-cs"/>
              </a:rPr>
              <a:t> that you copy them correctly.</a:t>
            </a:r>
            <a:endParaRPr kumimoji="0" lang="en-GB" sz="18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p:txBody>
      </p:sp>
      <p:sp>
        <p:nvSpPr>
          <p:cNvPr id="12" name="Rectangle 11"/>
          <p:cNvSpPr/>
          <p:nvPr/>
        </p:nvSpPr>
        <p:spPr>
          <a:xfrm>
            <a:off x="800526" y="5559971"/>
            <a:ext cx="5022205" cy="692593"/>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Common spelling mistakes</a:t>
            </a:r>
            <a:r>
              <a:rPr kumimoji="0" lang="en-GB" sz="4800" b="1" i="0" u="none" strike="noStrike" kern="1200" cap="none" spc="0" normalizeH="0" baseline="0" noProof="0" dirty="0" smtClean="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 </a:t>
            </a:r>
            <a:endPar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8312206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756" y="609600"/>
            <a:ext cx="9127246" cy="1320800"/>
          </a:xfrm>
        </p:spPr>
        <p:txBody>
          <a:bodyPr/>
          <a:lstStyle/>
          <a:p>
            <a:r>
              <a:rPr lang="en-GB" b="1" u="sng" dirty="0" smtClean="0"/>
              <a:t>Monday 31st January</a:t>
            </a:r>
            <a:endParaRPr lang="en-GB" sz="4000" b="1" u="sng" dirty="0"/>
          </a:p>
        </p:txBody>
      </p:sp>
      <p:sp>
        <p:nvSpPr>
          <p:cNvPr id="3" name="Content Placeholder 2"/>
          <p:cNvSpPr>
            <a:spLocks noGrp="1"/>
          </p:cNvSpPr>
          <p:nvPr>
            <p:ph idx="1"/>
          </p:nvPr>
        </p:nvSpPr>
        <p:spPr>
          <a:xfrm>
            <a:off x="677333" y="2160589"/>
            <a:ext cx="10999659" cy="3880773"/>
          </a:xfrm>
        </p:spPr>
        <p:txBody>
          <a:bodyPr>
            <a:normAutofit lnSpcReduction="10000"/>
          </a:bodyPr>
          <a:lstStyle/>
          <a:p>
            <a:pPr marL="0" indent="0">
              <a:buNone/>
            </a:pPr>
            <a:r>
              <a:rPr lang="en-GB" sz="2800" b="1" dirty="0" smtClean="0"/>
              <a:t>                </a:t>
            </a:r>
          </a:p>
          <a:p>
            <a:pPr marL="0" indent="0">
              <a:buNone/>
            </a:pPr>
            <a:endParaRPr lang="en-GB" sz="2800" b="1" u="sng" dirty="0"/>
          </a:p>
          <a:p>
            <a:pPr marL="0" indent="0">
              <a:buNone/>
            </a:pPr>
            <a:r>
              <a:rPr lang="en-GB" sz="2800" b="1" dirty="0" smtClean="0"/>
              <a:t>Some will even change a paragraph to formal language.</a:t>
            </a:r>
          </a:p>
          <a:p>
            <a:pPr marL="0" indent="0">
              <a:buNone/>
            </a:pPr>
            <a:r>
              <a:rPr lang="en-GB" sz="2800" b="1" dirty="0" smtClean="0"/>
              <a:t>Some will Re-write sentences in formal language.</a:t>
            </a:r>
          </a:p>
          <a:p>
            <a:pPr marL="0" indent="0">
              <a:buNone/>
            </a:pPr>
            <a:r>
              <a:rPr lang="en-GB" sz="2800" b="1" dirty="0" smtClean="0"/>
              <a:t>Most will recognise the when a piece of writing is formal or informal.</a:t>
            </a:r>
          </a:p>
          <a:p>
            <a:pPr marL="0" indent="0">
              <a:buNone/>
            </a:pPr>
            <a:r>
              <a:rPr lang="en-GB" sz="2800" b="1" dirty="0" smtClean="0"/>
              <a:t>All will explain when formal and informal writing should be used.</a:t>
            </a:r>
          </a:p>
        </p:txBody>
      </p:sp>
      <p:sp>
        <p:nvSpPr>
          <p:cNvPr id="4" name="TextBox 3"/>
          <p:cNvSpPr txBox="1"/>
          <p:nvPr/>
        </p:nvSpPr>
        <p:spPr>
          <a:xfrm>
            <a:off x="-1441525" y="1683535"/>
            <a:ext cx="14276181" cy="830997"/>
          </a:xfrm>
          <a:prstGeom prst="rect">
            <a:avLst/>
          </a:prstGeom>
          <a:noFill/>
        </p:spPr>
        <p:txBody>
          <a:bodyPr wrap="square" rtlCol="0">
            <a:spAutoFit/>
          </a:bodyPr>
          <a:lstStyle/>
          <a:p>
            <a:pPr algn="ctr"/>
            <a:r>
              <a:rPr lang="en-GB" sz="2400" b="1" u="sng" dirty="0" smtClean="0"/>
              <a:t>To learn how </a:t>
            </a:r>
            <a:r>
              <a:rPr lang="en-GB" sz="2400" b="1" u="sng" dirty="0"/>
              <a:t>to recognise vocabulary and structures that </a:t>
            </a:r>
            <a:endParaRPr lang="en-GB" sz="2400" b="1" u="sng" dirty="0" smtClean="0"/>
          </a:p>
          <a:p>
            <a:pPr algn="ctr"/>
            <a:r>
              <a:rPr lang="en-GB" sz="2400" b="1" u="sng" dirty="0" smtClean="0"/>
              <a:t>are </a:t>
            </a:r>
            <a:r>
              <a:rPr lang="en-GB" sz="2400" b="1" u="sng" dirty="0"/>
              <a:t>appropriate for formal speech and writing.</a:t>
            </a:r>
          </a:p>
        </p:txBody>
      </p:sp>
    </p:spTree>
    <p:extLst>
      <p:ext uri="{BB962C8B-B14F-4D97-AF65-F5344CB8AC3E}">
        <p14:creationId xmlns:p14="http://schemas.microsoft.com/office/powerpoint/2010/main" val="23865684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Blue Whale  </a:t>
            </a:r>
            <a:endParaRPr lang="en-GB" dirty="0"/>
          </a:p>
        </p:txBody>
      </p:sp>
      <p:sp>
        <p:nvSpPr>
          <p:cNvPr id="3" name="Content Placeholder 2"/>
          <p:cNvSpPr>
            <a:spLocks noGrp="1"/>
          </p:cNvSpPr>
          <p:nvPr>
            <p:ph idx="1"/>
          </p:nvPr>
        </p:nvSpPr>
        <p:spPr>
          <a:xfrm>
            <a:off x="602030" y="1270000"/>
            <a:ext cx="8596668" cy="4840344"/>
          </a:xfrm>
        </p:spPr>
        <p:txBody>
          <a:bodyPr>
            <a:normAutofit fontScale="77500" lnSpcReduction="20000"/>
          </a:bodyPr>
          <a:lstStyle/>
          <a:p>
            <a:pPr marL="0" indent="0">
              <a:buNone/>
            </a:pPr>
            <a:r>
              <a:rPr lang="en-GB" dirty="0">
                <a:hlinkClick r:id="rId2"/>
              </a:rPr>
              <a:t>https://www.naturalcurriculum.co.uk/grammar/year-6-grammar-lessons/formal-language/fin-whale/screen-1</a:t>
            </a:r>
            <a:r>
              <a:rPr lang="en-GB" dirty="0" smtClean="0">
                <a:hlinkClick r:id="rId2"/>
              </a:rPr>
              <a:t>/</a:t>
            </a:r>
            <a:endParaRPr lang="en-GB" dirty="0" smtClean="0"/>
          </a:p>
          <a:p>
            <a:pPr fontAlgn="base"/>
            <a:r>
              <a:rPr lang="en-GB" sz="2600" dirty="0"/>
              <a:t>With a tongue that can weigh as much as an elephant and a heart the size of a small car, the blue whale is the largest animal ever known to have lived on Earth. Something so large couldn’t possibly live on land as it would crush itself under its own weight. Yet, despite its mind-boggling dimensions, the blue whale is a gentle giant that spends much of its time in the </a:t>
            </a:r>
            <a:r>
              <a:rPr lang="en-GB" sz="2600" dirty="0" err="1"/>
              <a:t>the</a:t>
            </a:r>
            <a:r>
              <a:rPr lang="en-GB" sz="2600" dirty="0"/>
              <a:t> depths of the ocean, filtering krill (a tiny shrimp-like animal) from huge gulps of sea water. To satisfy its enormous appetite, at certain times of the year, it must consume 4 tonnes of krill each day – a weight greater than a rhinoceros!</a:t>
            </a:r>
          </a:p>
          <a:p>
            <a:pPr fontAlgn="base"/>
            <a:r>
              <a:rPr lang="en-GB" sz="2600" dirty="0"/>
              <a:t>In this fascinating clip, Sir David Attenborough walks us through a computer-generated model of a blue whale, whilst reeling off incredible facts about the blue whale’s size. For example, we learn that the whale’s heart pumps blood through a million miles of blood vessels. Incredibly, we also learn about the distant relatives of the blue whale. You’ll be surprised to hear that they are land-dwelling creatures that exist on the planet today. What do you think they are? Watch the clip to find out.</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2255295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solidFill>
                  <a:schemeClr val="tx1">
                    <a:lumMod val="50000"/>
                    <a:lumOff val="50000"/>
                  </a:schemeClr>
                </a:solidFill>
              </a:rPr>
              <a:t>When you interact with your family and friends, you will most likely be using an informal speaking (or writing) style. However, there will be times in your life when you will need to adopt a more formal style in the way that you communicate your thoughts and ideas. With your talk partner, discuss when you might need to use a formal writing </a:t>
            </a:r>
            <a:r>
              <a:rPr lang="en-GB" sz="2400" dirty="0" smtClean="0">
                <a:solidFill>
                  <a:schemeClr val="tx1">
                    <a:lumMod val="50000"/>
                    <a:lumOff val="50000"/>
                  </a:schemeClr>
                </a:solidFill>
              </a:rPr>
              <a:t>style and informal writing style.</a:t>
            </a:r>
            <a:endParaRPr lang="en-GB" sz="2400" dirty="0">
              <a:solidFill>
                <a:schemeClr val="tx1">
                  <a:lumMod val="50000"/>
                  <a:lumOff val="50000"/>
                </a:schemeClr>
              </a:solidFill>
            </a:endParaRPr>
          </a:p>
        </p:txBody>
      </p:sp>
      <p:sp>
        <p:nvSpPr>
          <p:cNvPr id="4" name="Oval 3"/>
          <p:cNvSpPr/>
          <p:nvPr/>
        </p:nvSpPr>
        <p:spPr>
          <a:xfrm>
            <a:off x="1764254" y="3872753"/>
            <a:ext cx="3281082" cy="19578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lumMod val="50000"/>
                    <a:lumOff val="50000"/>
                  </a:schemeClr>
                </a:solidFill>
              </a:rPr>
              <a:t>Formal</a:t>
            </a:r>
            <a:endParaRPr lang="en-GB" dirty="0">
              <a:solidFill>
                <a:schemeClr val="tx1">
                  <a:lumMod val="50000"/>
                  <a:lumOff val="50000"/>
                </a:schemeClr>
              </a:solidFill>
            </a:endParaRPr>
          </a:p>
        </p:txBody>
      </p:sp>
      <p:pic>
        <p:nvPicPr>
          <p:cNvPr id="5" name="Picture 4"/>
          <p:cNvPicPr>
            <a:picLocks noChangeAspect="1"/>
          </p:cNvPicPr>
          <p:nvPr/>
        </p:nvPicPr>
        <p:blipFill>
          <a:blip r:embed="rId2"/>
          <a:stretch>
            <a:fillRect/>
          </a:stretch>
        </p:blipFill>
        <p:spPr>
          <a:xfrm>
            <a:off x="6745978" y="3855370"/>
            <a:ext cx="3304318" cy="1975275"/>
          </a:xfrm>
          <a:prstGeom prst="rect">
            <a:avLst/>
          </a:prstGeom>
        </p:spPr>
      </p:pic>
      <p:cxnSp>
        <p:nvCxnSpPr>
          <p:cNvPr id="7" name="Straight Connector 6"/>
          <p:cNvCxnSpPr/>
          <p:nvPr/>
        </p:nvCxnSpPr>
        <p:spPr>
          <a:xfrm flipH="1" flipV="1">
            <a:off x="871369" y="3593054"/>
            <a:ext cx="1118796" cy="720762"/>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4800169" y="3855370"/>
            <a:ext cx="1095487" cy="446442"/>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871369" y="5163397"/>
            <a:ext cx="1669229" cy="751243"/>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142565" y="4466216"/>
            <a:ext cx="3957021" cy="1364429"/>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flipV="1">
            <a:off x="6262743" y="3380787"/>
            <a:ext cx="1118796" cy="7207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flipV="1">
            <a:off x="9746428" y="5378824"/>
            <a:ext cx="1271196" cy="812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5863384" y="5146228"/>
            <a:ext cx="1108039" cy="232596"/>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7869787" y="4658341"/>
            <a:ext cx="1055097" cy="369332"/>
          </a:xfrm>
          <a:prstGeom prst="rect">
            <a:avLst/>
          </a:prstGeom>
          <a:noFill/>
        </p:spPr>
        <p:txBody>
          <a:bodyPr wrap="none" rtlCol="0">
            <a:spAutoFit/>
          </a:bodyPr>
          <a:lstStyle/>
          <a:p>
            <a:r>
              <a:rPr lang="en-GB" dirty="0"/>
              <a:t>I</a:t>
            </a:r>
            <a:r>
              <a:rPr lang="en-GB" dirty="0" smtClean="0"/>
              <a:t>nformal</a:t>
            </a:r>
            <a:endParaRPr lang="en-GB" dirty="0"/>
          </a:p>
        </p:txBody>
      </p:sp>
      <p:cxnSp>
        <p:nvCxnSpPr>
          <p:cNvPr id="21" name="Straight Connector 20"/>
          <p:cNvCxnSpPr/>
          <p:nvPr/>
        </p:nvCxnSpPr>
        <p:spPr>
          <a:xfrm flipV="1">
            <a:off x="9329609" y="3380787"/>
            <a:ext cx="976217" cy="69780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2239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138572"/>
            <a:ext cx="6038850" cy="4752975"/>
          </a:xfrm>
          <a:prstGeom prst="rect">
            <a:avLst/>
          </a:prstGeom>
        </p:spPr>
      </p:pic>
      <p:pic>
        <p:nvPicPr>
          <p:cNvPr id="5" name="Picture 4"/>
          <p:cNvPicPr>
            <a:picLocks noChangeAspect="1"/>
          </p:cNvPicPr>
          <p:nvPr/>
        </p:nvPicPr>
        <p:blipFill>
          <a:blip r:embed="rId3"/>
          <a:stretch>
            <a:fillRect/>
          </a:stretch>
        </p:blipFill>
        <p:spPr>
          <a:xfrm>
            <a:off x="6124799" y="790910"/>
            <a:ext cx="6010275" cy="5448300"/>
          </a:xfrm>
          <a:prstGeom prst="rect">
            <a:avLst/>
          </a:prstGeom>
        </p:spPr>
      </p:pic>
      <p:sp>
        <p:nvSpPr>
          <p:cNvPr id="6" name="TextBox 5"/>
          <p:cNvSpPr txBox="1"/>
          <p:nvPr/>
        </p:nvSpPr>
        <p:spPr>
          <a:xfrm>
            <a:off x="451821" y="344245"/>
            <a:ext cx="2209259" cy="369332"/>
          </a:xfrm>
          <a:prstGeom prst="rect">
            <a:avLst/>
          </a:prstGeom>
          <a:noFill/>
        </p:spPr>
        <p:txBody>
          <a:bodyPr wrap="none" rtlCol="0">
            <a:spAutoFit/>
          </a:bodyPr>
          <a:lstStyle/>
          <a:p>
            <a:r>
              <a:rPr lang="en-GB" dirty="0" smtClean="0"/>
              <a:t>Formal or informal?</a:t>
            </a:r>
            <a:endParaRPr lang="en-GB" dirty="0"/>
          </a:p>
        </p:txBody>
      </p:sp>
      <p:sp>
        <p:nvSpPr>
          <p:cNvPr id="7" name="TextBox 6"/>
          <p:cNvSpPr txBox="1"/>
          <p:nvPr/>
        </p:nvSpPr>
        <p:spPr>
          <a:xfrm>
            <a:off x="96819" y="6239210"/>
            <a:ext cx="5114349" cy="369332"/>
          </a:xfrm>
          <a:prstGeom prst="rect">
            <a:avLst/>
          </a:prstGeom>
          <a:noFill/>
        </p:spPr>
        <p:txBody>
          <a:bodyPr wrap="none" rtlCol="0">
            <a:spAutoFit/>
          </a:bodyPr>
          <a:lstStyle/>
          <a:p>
            <a:r>
              <a:rPr lang="en-GB" dirty="0" smtClean="0"/>
              <a:t>How do you know? Text mark with your partner.</a:t>
            </a:r>
            <a:endParaRPr lang="en-GB" dirty="0"/>
          </a:p>
        </p:txBody>
      </p:sp>
    </p:spTree>
    <p:extLst>
      <p:ext uri="{BB962C8B-B14F-4D97-AF65-F5344CB8AC3E}">
        <p14:creationId xmlns:p14="http://schemas.microsoft.com/office/powerpoint/2010/main" val="1812309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1821700" cy="1566041"/>
          </a:xfrm>
          <a:prstGeom prst="rect">
            <a:avLst/>
          </a:prstGeom>
        </p:spPr>
      </p:pic>
      <p:pic>
        <p:nvPicPr>
          <p:cNvPr id="5" name="Content Placeholder 4"/>
          <p:cNvPicPr>
            <a:picLocks noGrp="1" noChangeAspect="1"/>
          </p:cNvPicPr>
          <p:nvPr>
            <p:ph idx="1"/>
          </p:nvPr>
        </p:nvPicPr>
        <p:blipFill>
          <a:blip r:embed="rId3"/>
          <a:stretch>
            <a:fillRect/>
          </a:stretch>
        </p:blipFill>
        <p:spPr>
          <a:xfrm>
            <a:off x="6362700" y="4505325"/>
            <a:ext cx="5829300" cy="2352675"/>
          </a:xfrm>
          <a:prstGeom prst="rect">
            <a:avLst/>
          </a:prstGeom>
        </p:spPr>
      </p:pic>
      <p:sp>
        <p:nvSpPr>
          <p:cNvPr id="6" name="TextBox 5"/>
          <p:cNvSpPr txBox="1"/>
          <p:nvPr/>
        </p:nvSpPr>
        <p:spPr>
          <a:xfrm>
            <a:off x="357352" y="2406868"/>
            <a:ext cx="10916193" cy="1569660"/>
          </a:xfrm>
          <a:prstGeom prst="rect">
            <a:avLst/>
          </a:prstGeom>
          <a:noFill/>
        </p:spPr>
        <p:txBody>
          <a:bodyPr wrap="none" rtlCol="0">
            <a:spAutoFit/>
          </a:bodyPr>
          <a:lstStyle/>
          <a:p>
            <a:r>
              <a:rPr lang="en-GB" sz="3200" dirty="0" smtClean="0"/>
              <a:t>Re-write the sentence so that it is written in formal style.</a:t>
            </a:r>
          </a:p>
          <a:p>
            <a:endParaRPr lang="en-GB" sz="3200" dirty="0"/>
          </a:p>
          <a:p>
            <a:r>
              <a:rPr lang="en-GB" sz="3200" dirty="0" smtClean="0"/>
              <a:t>Use words form the word wall to help you.</a:t>
            </a:r>
            <a:endParaRPr lang="en-GB" sz="3200" dirty="0"/>
          </a:p>
        </p:txBody>
      </p:sp>
    </p:spTree>
    <p:extLst>
      <p:ext uri="{BB962C8B-B14F-4D97-AF65-F5344CB8AC3E}">
        <p14:creationId xmlns:p14="http://schemas.microsoft.com/office/powerpoint/2010/main" val="1474975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2800" dirty="0"/>
              <a:t>Rewrite the second sentence so that it is in a formal style, using some of the words from the Word Wall. Make sure that you don’t directly address the reader and that there are no abbreviations or contractions in your writing.</a:t>
            </a:r>
          </a:p>
        </p:txBody>
      </p:sp>
      <p:pic>
        <p:nvPicPr>
          <p:cNvPr id="5" name="Picture 4"/>
          <p:cNvPicPr>
            <a:picLocks noChangeAspect="1"/>
          </p:cNvPicPr>
          <p:nvPr/>
        </p:nvPicPr>
        <p:blipFill>
          <a:blip r:embed="rId2"/>
          <a:stretch>
            <a:fillRect/>
          </a:stretch>
        </p:blipFill>
        <p:spPr>
          <a:xfrm>
            <a:off x="0" y="0"/>
            <a:ext cx="12192000" cy="1632488"/>
          </a:xfrm>
          <a:prstGeom prst="rect">
            <a:avLst/>
          </a:prstGeom>
        </p:spPr>
      </p:pic>
      <p:pic>
        <p:nvPicPr>
          <p:cNvPr id="6" name="Picture 5"/>
          <p:cNvPicPr>
            <a:picLocks noChangeAspect="1"/>
          </p:cNvPicPr>
          <p:nvPr/>
        </p:nvPicPr>
        <p:blipFill>
          <a:blip r:embed="rId3"/>
          <a:stretch>
            <a:fillRect/>
          </a:stretch>
        </p:blipFill>
        <p:spPr>
          <a:xfrm>
            <a:off x="6359861" y="4504740"/>
            <a:ext cx="5828281" cy="2353260"/>
          </a:xfrm>
          <a:prstGeom prst="rect">
            <a:avLst/>
          </a:prstGeom>
        </p:spPr>
      </p:pic>
    </p:spTree>
    <p:extLst>
      <p:ext uri="{BB962C8B-B14F-4D97-AF65-F5344CB8AC3E}">
        <p14:creationId xmlns:p14="http://schemas.microsoft.com/office/powerpoint/2010/main" val="22292158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a:t>Write a short paragraph for Molly’s letter that explains why the blue whale is such an impressive creature. Try to include some of the technical words from the Word Wall and use a formal writing style.</a:t>
            </a:r>
          </a:p>
        </p:txBody>
      </p:sp>
      <p:pic>
        <p:nvPicPr>
          <p:cNvPr id="6" name="Picture 5"/>
          <p:cNvPicPr>
            <a:picLocks noChangeAspect="1"/>
          </p:cNvPicPr>
          <p:nvPr/>
        </p:nvPicPr>
        <p:blipFill>
          <a:blip r:embed="rId2"/>
          <a:stretch>
            <a:fillRect/>
          </a:stretch>
        </p:blipFill>
        <p:spPr>
          <a:xfrm>
            <a:off x="6359861" y="4504740"/>
            <a:ext cx="5828281" cy="2353260"/>
          </a:xfrm>
          <a:prstGeom prst="rect">
            <a:avLst/>
          </a:prstGeom>
        </p:spPr>
      </p:pic>
      <p:pic>
        <p:nvPicPr>
          <p:cNvPr id="7" name="Picture 6"/>
          <p:cNvPicPr>
            <a:picLocks noChangeAspect="1"/>
          </p:cNvPicPr>
          <p:nvPr/>
        </p:nvPicPr>
        <p:blipFill>
          <a:blip r:embed="rId3"/>
          <a:stretch>
            <a:fillRect/>
          </a:stretch>
        </p:blipFill>
        <p:spPr>
          <a:xfrm>
            <a:off x="677334" y="2732690"/>
            <a:ext cx="2223995" cy="2223995"/>
          </a:xfrm>
          <a:prstGeom prst="rect">
            <a:avLst/>
          </a:prstGeom>
        </p:spPr>
      </p:pic>
    </p:spTree>
    <p:extLst>
      <p:ext uri="{BB962C8B-B14F-4D97-AF65-F5344CB8AC3E}">
        <p14:creationId xmlns:p14="http://schemas.microsoft.com/office/powerpoint/2010/main" val="612988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83777" y="948690"/>
            <a:ext cx="6096000" cy="5909310"/>
          </a:xfrm>
          <a:prstGeom prst="rect">
            <a:avLst/>
          </a:prstGeom>
        </p:spPr>
        <p:txBody>
          <a:bodyPr>
            <a:spAutoFit/>
          </a:bodyPr>
          <a:lstStyle/>
          <a:p>
            <a:r>
              <a:rPr lang="en-GB" dirty="0"/>
              <a:t>If you’re ‘</a:t>
            </a:r>
            <a:r>
              <a:rPr lang="en-GB" dirty="0" err="1"/>
              <a:t>whaley</a:t>
            </a:r>
            <a:r>
              <a:rPr lang="en-GB" dirty="0"/>
              <a:t>’ mad about whales, you’ll love the blue whale. It’s such an awesome critter. You’ll be impressed by its size, as it really is a whopper! I bet you didn’t know that they’re the biggest animal that has ever lived on Earth? Except for the Arctic, they can be found in loads of oceans and seas around our awesome planet. Guess why it’s called the blue whale? It’s coz its body appears blue underwater, though when it pops up for air, it’s more of a spotty blue-grey colour. </a:t>
            </a:r>
          </a:p>
          <a:p>
            <a:endParaRPr lang="en-GB" dirty="0"/>
          </a:p>
          <a:p>
            <a:r>
              <a:rPr lang="en-GB" dirty="0"/>
              <a:t>You </a:t>
            </a:r>
            <a:r>
              <a:rPr lang="en-GB" dirty="0" err="1"/>
              <a:t>gotta</a:t>
            </a:r>
            <a:r>
              <a:rPr lang="en-GB" dirty="0"/>
              <a:t> feel sorry for these guys though, as they have had a tough time in the wild.   In the 19th Century they were nearly wiped out completing due to whaling, when they were killed for their blubber and other body bits ‘n’ bobs. Though whaling isn’t so much of a problem for them these days, life still </a:t>
            </a:r>
            <a:r>
              <a:rPr lang="en-GB" dirty="0" err="1"/>
              <a:t>ain’t</a:t>
            </a:r>
            <a:r>
              <a:rPr lang="en-GB" dirty="0"/>
              <a:t> easy for these poor guys. They sometimes get stuck in fishing nets and hit by ships. Did I mention the fact that they are also affected by global warming and plastic pollution? It’s not rocket science – more needs to be done to help these awesome ocean giants. </a:t>
            </a:r>
          </a:p>
        </p:txBody>
      </p:sp>
      <p:graphicFrame>
        <p:nvGraphicFramePr>
          <p:cNvPr id="8" name="Table 7"/>
          <p:cNvGraphicFramePr>
            <a:graphicFrameLocks noGrp="1"/>
          </p:cNvGraphicFramePr>
          <p:nvPr>
            <p:extLst>
              <p:ext uri="{D42A27DB-BD31-4B8C-83A1-F6EECF244321}">
                <p14:modId xmlns:p14="http://schemas.microsoft.com/office/powerpoint/2010/main" val="3420592456"/>
              </p:ext>
            </p:extLst>
          </p:nvPr>
        </p:nvGraphicFramePr>
        <p:xfrm>
          <a:off x="8883577" y="3713965"/>
          <a:ext cx="3139090" cy="2768600"/>
        </p:xfrm>
        <a:graphic>
          <a:graphicData uri="http://schemas.openxmlformats.org/drawingml/2006/table">
            <a:tbl>
              <a:tblPr firstRow="1" bandRow="1">
                <a:tableStyleId>{5C22544A-7EE6-4342-B048-85BDC9FD1C3A}</a:tableStyleId>
              </a:tblPr>
              <a:tblGrid>
                <a:gridCol w="3139090">
                  <a:extLst>
                    <a:ext uri="{9D8B030D-6E8A-4147-A177-3AD203B41FA5}">
                      <a16:colId xmlns:a16="http://schemas.microsoft.com/office/drawing/2014/main" val="627999650"/>
                    </a:ext>
                  </a:extLst>
                </a:gridCol>
              </a:tblGrid>
              <a:tr h="370840">
                <a:tc>
                  <a:txBody>
                    <a:bodyPr/>
                    <a:lstStyle/>
                    <a:p>
                      <a:pPr algn="ctr"/>
                      <a:r>
                        <a:rPr lang="en-GB" dirty="0" smtClean="0">
                          <a:solidFill>
                            <a:schemeClr val="tx1">
                              <a:lumMod val="50000"/>
                              <a:lumOff val="50000"/>
                            </a:schemeClr>
                          </a:solidFill>
                        </a:rPr>
                        <a:t>Make sure you do</a:t>
                      </a:r>
                      <a:r>
                        <a:rPr lang="en-GB" baseline="0" dirty="0" smtClean="0">
                          <a:solidFill>
                            <a:schemeClr val="tx1">
                              <a:lumMod val="50000"/>
                              <a:lumOff val="50000"/>
                            </a:schemeClr>
                          </a:solidFill>
                        </a:rPr>
                        <a:t> not have any of the following</a:t>
                      </a:r>
                    </a:p>
                    <a:p>
                      <a:pPr algn="ctr"/>
                      <a:endParaRPr lang="en-GB" dirty="0">
                        <a:solidFill>
                          <a:schemeClr val="tx1">
                            <a:lumMod val="50000"/>
                            <a:lumOff val="50000"/>
                          </a:schemeClr>
                        </a:solidFill>
                      </a:endParaRPr>
                    </a:p>
                  </a:txBody>
                  <a:tcPr>
                    <a:solidFill>
                      <a:srgbClr val="FFCCFF"/>
                    </a:solidFill>
                  </a:tcPr>
                </a:tc>
                <a:extLst>
                  <a:ext uri="{0D108BD9-81ED-4DB2-BD59-A6C34878D82A}">
                    <a16:rowId xmlns:a16="http://schemas.microsoft.com/office/drawing/2014/main" val="3705038039"/>
                  </a:ext>
                </a:extLst>
              </a:tr>
              <a:tr h="370840">
                <a:tc>
                  <a:txBody>
                    <a:bodyPr/>
                    <a:lstStyle/>
                    <a:p>
                      <a:r>
                        <a:rPr lang="en-GB" dirty="0" smtClean="0"/>
                        <a:t>Abbreviations</a:t>
                      </a:r>
                      <a:endParaRPr lang="en-GB" dirty="0"/>
                    </a:p>
                  </a:txBody>
                  <a:tcPr>
                    <a:solidFill>
                      <a:srgbClr val="FFCCFF"/>
                    </a:solidFill>
                  </a:tcPr>
                </a:tc>
                <a:extLst>
                  <a:ext uri="{0D108BD9-81ED-4DB2-BD59-A6C34878D82A}">
                    <a16:rowId xmlns:a16="http://schemas.microsoft.com/office/drawing/2014/main" val="2024566950"/>
                  </a:ext>
                </a:extLst>
              </a:tr>
              <a:tr h="370840">
                <a:tc>
                  <a:txBody>
                    <a:bodyPr/>
                    <a:lstStyle/>
                    <a:p>
                      <a:r>
                        <a:rPr lang="en-GB" dirty="0" smtClean="0"/>
                        <a:t>Contractions</a:t>
                      </a:r>
                      <a:endParaRPr lang="en-GB" dirty="0"/>
                    </a:p>
                  </a:txBody>
                  <a:tcPr>
                    <a:solidFill>
                      <a:srgbClr val="FFCCFF"/>
                    </a:solidFill>
                  </a:tcPr>
                </a:tc>
                <a:extLst>
                  <a:ext uri="{0D108BD9-81ED-4DB2-BD59-A6C34878D82A}">
                    <a16:rowId xmlns:a16="http://schemas.microsoft.com/office/drawing/2014/main" val="3853901081"/>
                  </a:ext>
                </a:extLst>
              </a:tr>
              <a:tr h="370840">
                <a:tc>
                  <a:txBody>
                    <a:bodyPr/>
                    <a:lstStyle/>
                    <a:p>
                      <a:r>
                        <a:rPr lang="en-GB" dirty="0" smtClean="0"/>
                        <a:t>Vague language</a:t>
                      </a:r>
                      <a:endParaRPr lang="en-GB" dirty="0"/>
                    </a:p>
                  </a:txBody>
                  <a:tcPr>
                    <a:solidFill>
                      <a:srgbClr val="FFCCFF"/>
                    </a:solidFill>
                  </a:tcPr>
                </a:tc>
                <a:extLst>
                  <a:ext uri="{0D108BD9-81ED-4DB2-BD59-A6C34878D82A}">
                    <a16:rowId xmlns:a16="http://schemas.microsoft.com/office/drawing/2014/main" val="2663740135"/>
                  </a:ext>
                </a:extLst>
              </a:tr>
              <a:tr h="370840">
                <a:tc>
                  <a:txBody>
                    <a:bodyPr/>
                    <a:lstStyle/>
                    <a:p>
                      <a:r>
                        <a:rPr lang="en-GB" dirty="0" smtClean="0"/>
                        <a:t>Slang and idioms</a:t>
                      </a:r>
                      <a:endParaRPr lang="en-GB" dirty="0"/>
                    </a:p>
                  </a:txBody>
                  <a:tcPr>
                    <a:solidFill>
                      <a:srgbClr val="FFCCFF"/>
                    </a:solidFill>
                  </a:tcPr>
                </a:tc>
                <a:extLst>
                  <a:ext uri="{0D108BD9-81ED-4DB2-BD59-A6C34878D82A}">
                    <a16:rowId xmlns:a16="http://schemas.microsoft.com/office/drawing/2014/main" val="3852143278"/>
                  </a:ext>
                </a:extLst>
              </a:tr>
              <a:tr h="370840">
                <a:tc>
                  <a:txBody>
                    <a:bodyPr/>
                    <a:lstStyle/>
                    <a:p>
                      <a:r>
                        <a:rPr lang="en-GB" dirty="0" smtClean="0"/>
                        <a:t>Direct address to the reader</a:t>
                      </a:r>
                      <a:endParaRPr lang="en-GB" dirty="0"/>
                    </a:p>
                  </a:txBody>
                  <a:tcPr>
                    <a:solidFill>
                      <a:srgbClr val="FFCCFF"/>
                    </a:solidFill>
                  </a:tcPr>
                </a:tc>
                <a:extLst>
                  <a:ext uri="{0D108BD9-81ED-4DB2-BD59-A6C34878D82A}">
                    <a16:rowId xmlns:a16="http://schemas.microsoft.com/office/drawing/2014/main" val="3350645929"/>
                  </a:ext>
                </a:extLst>
              </a:tr>
            </a:tbl>
          </a:graphicData>
        </a:graphic>
      </p:graphicFrame>
      <p:sp>
        <p:nvSpPr>
          <p:cNvPr id="9" name="TextBox 8"/>
          <p:cNvSpPr txBox="1"/>
          <p:nvPr/>
        </p:nvSpPr>
        <p:spPr>
          <a:xfrm>
            <a:off x="1501422" y="440267"/>
            <a:ext cx="8837676" cy="523220"/>
          </a:xfrm>
          <a:prstGeom prst="rect">
            <a:avLst/>
          </a:prstGeom>
          <a:noFill/>
        </p:spPr>
        <p:txBody>
          <a:bodyPr wrap="none" rtlCol="0">
            <a:spAutoFit/>
          </a:bodyPr>
          <a:lstStyle/>
          <a:p>
            <a:r>
              <a:rPr lang="en-GB" sz="2800" b="1" u="sng" dirty="0" smtClean="0"/>
              <a:t>Convert the following paragraph to formal language</a:t>
            </a:r>
            <a:endParaRPr lang="en-GB" sz="2800" b="1" u="sng" dirty="0"/>
          </a:p>
        </p:txBody>
      </p:sp>
    </p:spTree>
    <p:extLst>
      <p:ext uri="{BB962C8B-B14F-4D97-AF65-F5344CB8AC3E}">
        <p14:creationId xmlns:p14="http://schemas.microsoft.com/office/powerpoint/2010/main" val="20210656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Plenary</a:t>
            </a:r>
            <a:endParaRPr lang="en-GB" dirty="0"/>
          </a:p>
        </p:txBody>
      </p:sp>
      <p:sp>
        <p:nvSpPr>
          <p:cNvPr id="3" name="Content Placeholder 2"/>
          <p:cNvSpPr>
            <a:spLocks noGrp="1"/>
          </p:cNvSpPr>
          <p:nvPr>
            <p:ph idx="1"/>
          </p:nvPr>
        </p:nvSpPr>
        <p:spPr/>
        <p:txBody>
          <a:bodyPr/>
          <a:lstStyle/>
          <a:p>
            <a:r>
              <a:rPr lang="en-GB" dirty="0" smtClean="0"/>
              <a:t>Share examples</a:t>
            </a:r>
            <a:endParaRPr lang="en-GB" dirty="0"/>
          </a:p>
        </p:txBody>
      </p:sp>
    </p:spTree>
    <p:extLst>
      <p:ext uri="{BB962C8B-B14F-4D97-AF65-F5344CB8AC3E}">
        <p14:creationId xmlns:p14="http://schemas.microsoft.com/office/powerpoint/2010/main" val="5902297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306" y="0"/>
            <a:ext cx="6590484" cy="1141615"/>
          </a:xfrm>
        </p:spPr>
        <p:txBody>
          <a:bodyPr>
            <a:normAutofit fontScale="90000"/>
          </a:bodyPr>
          <a:lstStyle/>
          <a:p>
            <a:pPr algn="ctr"/>
            <a:r>
              <a:rPr lang="en-GB" sz="7200" u="sng" dirty="0" smtClean="0">
                <a:ln>
                  <a:solidFill>
                    <a:schemeClr val="tx1"/>
                  </a:solidFill>
                </a:ln>
                <a:solidFill>
                  <a:srgbClr val="92D050"/>
                </a:solidFill>
                <a:effectLst>
                  <a:outerShdw blurRad="38100" dist="38100" dir="2700000" algn="tl">
                    <a:srgbClr val="000000">
                      <a:alpha val="43137"/>
                    </a:srgbClr>
                  </a:outerShdw>
                </a:effectLst>
              </a:rPr>
              <a:t>Times tables</a:t>
            </a:r>
            <a:endParaRPr lang="en-GB" sz="7200" u="sng" dirty="0">
              <a:ln>
                <a:solidFill>
                  <a:schemeClr val="tx1"/>
                </a:solidFill>
              </a:ln>
              <a:solidFill>
                <a:srgbClr val="92D050"/>
              </a:solidFill>
              <a:effectLst>
                <a:outerShdw blurRad="38100" dist="38100" dir="2700000" algn="tl">
                  <a:srgbClr val="000000">
                    <a:alpha val="43137"/>
                  </a:srgbClr>
                </a:outerShdw>
              </a:effectLst>
            </a:endParaRPr>
          </a:p>
        </p:txBody>
      </p:sp>
      <p:sp>
        <p:nvSpPr>
          <p:cNvPr id="4" name="Rectangle 3"/>
          <p:cNvSpPr/>
          <p:nvPr/>
        </p:nvSpPr>
        <p:spPr>
          <a:xfrm>
            <a:off x="1072233" y="2597886"/>
            <a:ext cx="2946640" cy="646331"/>
          </a:xfrm>
          <a:prstGeom prst="rect">
            <a:avLst/>
          </a:prstGeom>
        </p:spPr>
        <p:txBody>
          <a:bodyPr wrap="none">
            <a:spAutoFit/>
          </a:bodyPr>
          <a:lstStyle/>
          <a:p>
            <a:r>
              <a:rPr lang="en-GB" sz="3600" dirty="0" smtClean="0"/>
              <a:t>X8 loop cards</a:t>
            </a:r>
            <a:endParaRPr lang="en-GB" sz="3600" dirty="0"/>
          </a:p>
        </p:txBody>
      </p:sp>
    </p:spTree>
    <p:extLst>
      <p:ext uri="{BB962C8B-B14F-4D97-AF65-F5344CB8AC3E}">
        <p14:creationId xmlns:p14="http://schemas.microsoft.com/office/powerpoint/2010/main" val="40784096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21270080">
            <a:off x="297392" y="1072254"/>
            <a:ext cx="7847238" cy="929416"/>
          </a:xfrm>
          <a:prstGeom prst="rect">
            <a:avLst/>
          </a:prstGeom>
          <a:noFill/>
        </p:spPr>
        <p:txBody>
          <a:bodyPr wrap="none" lIns="91440" tIns="45720" rIns="91440" bIns="45720">
            <a:prstTxWarp prst="textDoubleWave1">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Mathematician </a:t>
            </a:r>
            <a:r>
              <a:rPr kumimoji="0" lang="en-US" sz="5400" b="1" i="0" u="none" strike="noStrike" kern="1200" cap="none" spc="0" normalizeH="0" baseline="0" noProof="0" dirty="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of the Day</a:t>
            </a:r>
          </a:p>
        </p:txBody>
      </p:sp>
      <p:sp>
        <p:nvSpPr>
          <p:cNvPr id="6" name="Explosion 1 5"/>
          <p:cNvSpPr/>
          <p:nvPr/>
        </p:nvSpPr>
        <p:spPr>
          <a:xfrm>
            <a:off x="1429408" y="2617076"/>
            <a:ext cx="5607054" cy="1296591"/>
          </a:xfrm>
          <a:prstGeom prst="irregularSeal1">
            <a:avLst/>
          </a:prstGeom>
          <a:noFill/>
          <a:ln w="38100">
            <a:solidFill>
              <a:schemeClr val="tx2"/>
            </a:solidFill>
          </a:ln>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rPr>
              <a:t>Lola T</a:t>
            </a:r>
            <a:endParaRPr kumimoji="0" lang="en-GB" sz="24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9143" y="130629"/>
            <a:ext cx="1656971" cy="1603393"/>
          </a:xfrm>
          <a:prstGeom prst="rect">
            <a:avLst/>
          </a:prstGeom>
        </p:spPr>
      </p:pic>
      <p:sp>
        <p:nvSpPr>
          <p:cNvPr id="5" name="Rectangle 4"/>
          <p:cNvSpPr/>
          <p:nvPr/>
        </p:nvSpPr>
        <p:spPr>
          <a:xfrm>
            <a:off x="8491192" y="338667"/>
            <a:ext cx="3037550" cy="6258076"/>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smtClean="0">
                <a:solidFill>
                  <a:schemeClr val="tx1"/>
                </a:solidFill>
              </a:rPr>
              <a:t>Confident</a:t>
            </a:r>
          </a:p>
          <a:p>
            <a:pPr algn="ctr"/>
            <a:r>
              <a:rPr lang="en-GB" b="1" u="sng" dirty="0" smtClean="0">
                <a:solidFill>
                  <a:schemeClr val="tx1"/>
                </a:solidFill>
              </a:rPr>
              <a:t>Archie</a:t>
            </a:r>
          </a:p>
          <a:p>
            <a:pPr algn="ctr"/>
            <a:r>
              <a:rPr lang="en-GB" b="1" u="sng" dirty="0" smtClean="0">
                <a:solidFill>
                  <a:schemeClr val="tx1"/>
                </a:solidFill>
              </a:rPr>
              <a:t>Elliott</a:t>
            </a:r>
          </a:p>
          <a:p>
            <a:pPr algn="ctr"/>
            <a:r>
              <a:rPr lang="en-GB" b="1" u="sng" dirty="0" smtClean="0">
                <a:solidFill>
                  <a:schemeClr val="tx1"/>
                </a:solidFill>
              </a:rPr>
              <a:t>Lente</a:t>
            </a:r>
          </a:p>
          <a:p>
            <a:pPr algn="ctr"/>
            <a:r>
              <a:rPr lang="en-GB" b="1" u="sng" dirty="0" smtClean="0">
                <a:solidFill>
                  <a:schemeClr val="tx1"/>
                </a:solidFill>
              </a:rPr>
              <a:t>Darcie</a:t>
            </a:r>
          </a:p>
          <a:p>
            <a:pPr algn="ctr"/>
            <a:r>
              <a:rPr lang="en-GB" b="1" u="sng" dirty="0" smtClean="0">
                <a:solidFill>
                  <a:schemeClr val="tx1"/>
                </a:solidFill>
              </a:rPr>
              <a:t>Nick</a:t>
            </a:r>
          </a:p>
          <a:p>
            <a:pPr algn="ctr"/>
            <a:r>
              <a:rPr lang="en-GB" b="1" u="sng" dirty="0" smtClean="0">
                <a:solidFill>
                  <a:schemeClr val="tx1"/>
                </a:solidFill>
              </a:rPr>
              <a:t>Holly</a:t>
            </a:r>
          </a:p>
          <a:p>
            <a:pPr algn="ctr"/>
            <a:r>
              <a:rPr lang="en-GB" b="1" u="sng" dirty="0" err="1" smtClean="0">
                <a:solidFill>
                  <a:schemeClr val="tx1"/>
                </a:solidFill>
              </a:rPr>
              <a:t>Seren</a:t>
            </a:r>
            <a:endParaRPr lang="en-GB" b="1" u="sng" dirty="0" smtClean="0">
              <a:solidFill>
                <a:schemeClr val="tx1"/>
              </a:solidFill>
            </a:endParaRPr>
          </a:p>
          <a:p>
            <a:pPr algn="ctr"/>
            <a:r>
              <a:rPr lang="en-GB" b="1" u="sng" dirty="0" smtClean="0">
                <a:solidFill>
                  <a:schemeClr val="tx1"/>
                </a:solidFill>
              </a:rPr>
              <a:t>Tristan</a:t>
            </a:r>
            <a:endParaRPr lang="en-GB" b="1" u="sng" dirty="0" smtClean="0">
              <a:solidFill>
                <a:schemeClr val="tx1"/>
              </a:solidFill>
            </a:endParaRPr>
          </a:p>
          <a:p>
            <a:pPr algn="ctr"/>
            <a:endParaRPr lang="en-GB" b="1" u="sng" dirty="0" smtClean="0">
              <a:solidFill>
                <a:schemeClr val="tx1"/>
              </a:solidFill>
            </a:endParaRPr>
          </a:p>
          <a:p>
            <a:pPr algn="ctr"/>
            <a:endParaRPr lang="en-GB" b="1" u="sng" dirty="0" smtClean="0">
              <a:solidFill>
                <a:schemeClr val="tx1"/>
              </a:solidFill>
            </a:endParaRPr>
          </a:p>
          <a:p>
            <a:pPr algn="ctr"/>
            <a:endParaRPr lang="en-GB" b="1" u="sng" dirty="0">
              <a:solidFill>
                <a:schemeClr val="tx1"/>
              </a:solidFill>
            </a:endParaRPr>
          </a:p>
        </p:txBody>
      </p:sp>
      <p:pic>
        <p:nvPicPr>
          <p:cNvPr id="7" name="Picture 6"/>
          <p:cNvPicPr>
            <a:picLocks noChangeAspect="1"/>
          </p:cNvPicPr>
          <p:nvPr/>
        </p:nvPicPr>
        <p:blipFill>
          <a:blip r:embed="rId4"/>
          <a:stretch>
            <a:fillRect/>
          </a:stretch>
        </p:blipFill>
        <p:spPr>
          <a:xfrm>
            <a:off x="8669868" y="338667"/>
            <a:ext cx="874008" cy="874008"/>
          </a:xfrm>
          <a:prstGeom prst="rect">
            <a:avLst/>
          </a:prstGeom>
        </p:spPr>
      </p:pic>
    </p:spTree>
    <p:extLst>
      <p:ext uri="{BB962C8B-B14F-4D97-AF65-F5344CB8AC3E}">
        <p14:creationId xmlns:p14="http://schemas.microsoft.com/office/powerpoint/2010/main" val="11200566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75234" y="758707"/>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Presentation Watch</a:t>
            </a:r>
          </a:p>
        </p:txBody>
      </p:sp>
      <p:pic>
        <p:nvPicPr>
          <p:cNvPr id="2050" name="Picture 2" descr="Image result for binocular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5546" y="48593"/>
            <a:ext cx="885434" cy="88543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761299" y="332771"/>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Oops…missing things to look for…</a:t>
            </a:r>
          </a:p>
        </p:txBody>
      </p:sp>
      <p:sp>
        <p:nvSpPr>
          <p:cNvPr id="9" name="TextBox 8"/>
          <p:cNvSpPr txBox="1"/>
          <p:nvPr/>
        </p:nvSpPr>
        <p:spPr>
          <a:xfrm>
            <a:off x="1679319" y="1303366"/>
            <a:ext cx="2798087" cy="2553891"/>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B082E">
                    <a:lumMod val="50000"/>
                    <a:lumOff val="50000"/>
                  </a:srgbClr>
                </a:solidFill>
                <a:latin typeface="Comic Sans MS" panose="030F0702030302020204" pitchFamily="66" charset="0"/>
              </a:rPr>
              <a:t>George and please ensure you write the calculations not just the answers.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B082E">
                  <a:lumMod val="50000"/>
                  <a:lumOff val="50000"/>
                </a:srgbClr>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solidFill>
                <a:srgbClr val="0B082E">
                  <a:lumMod val="50000"/>
                  <a:lumOff val="50000"/>
                </a:srgbClr>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B082E">
                    <a:lumMod val="50000"/>
                    <a:lumOff val="50000"/>
                  </a:srgbClr>
                </a:solidFill>
                <a:effectLst/>
                <a:uLnTx/>
                <a:uFillTx/>
                <a:latin typeface="Comic Sans MS" panose="030F0702030302020204" pitchFamily="66" charset="0"/>
                <a:ea typeface="+mn-ea"/>
                <a:cs typeface="+mn-cs"/>
              </a:rPr>
              <a:t>Alfie-</a:t>
            </a:r>
            <a:r>
              <a:rPr kumimoji="0" lang="en-GB" sz="1800" b="0" i="0" u="none" strike="noStrike" kern="1200" cap="none" spc="0" normalizeH="0" noProof="0" dirty="0" smtClean="0">
                <a:ln>
                  <a:noFill/>
                </a:ln>
                <a:solidFill>
                  <a:srgbClr val="0B082E">
                    <a:lumMod val="50000"/>
                    <a:lumOff val="50000"/>
                  </a:srgbClr>
                </a:solidFill>
                <a:effectLst/>
                <a:uLnTx/>
                <a:uFillTx/>
                <a:latin typeface="Comic Sans MS" panose="030F0702030302020204" pitchFamily="66" charset="0"/>
                <a:ea typeface="+mn-ea"/>
                <a:cs typeface="+mn-cs"/>
              </a:rPr>
              <a:t> ruler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solidFill>
                  <a:srgbClr val="0B082E">
                    <a:lumMod val="50000"/>
                    <a:lumOff val="50000"/>
                  </a:srgbClr>
                </a:solidFill>
                <a:latin typeface="Comic Sans MS" panose="030F0702030302020204" pitchFamily="66" charset="0"/>
              </a:rPr>
              <a:t>Ben-</a:t>
            </a:r>
            <a:r>
              <a:rPr lang="en-GB" dirty="0" smtClean="0">
                <a:solidFill>
                  <a:srgbClr val="0B082E">
                    <a:lumMod val="50000"/>
                    <a:lumOff val="50000"/>
                  </a:srgbClr>
                </a:solidFill>
                <a:latin typeface="Comic Sans MS" panose="030F0702030302020204" pitchFamily="66" charset="0"/>
              </a:rPr>
              <a:t> ruler</a:t>
            </a:r>
            <a:endParaRPr kumimoji="0" lang="en-GB" sz="1800" b="0" i="0" u="none" strike="noStrike" kern="1200" cap="none" spc="0" normalizeH="0" baseline="0" noProof="0" dirty="0">
              <a:ln>
                <a:noFill/>
              </a:ln>
              <a:solidFill>
                <a:srgbClr val="0B082E">
                  <a:lumMod val="50000"/>
                  <a:lumOff val="50000"/>
                </a:srgbClr>
              </a:solidFill>
              <a:effectLst/>
              <a:uLnTx/>
              <a:uFillTx/>
              <a:latin typeface="Comic Sans MS" panose="030F0702030302020204" pitchFamily="66" charset="0"/>
              <a:ea typeface="+mn-ea"/>
              <a:cs typeface="+mn-cs"/>
            </a:endParaRPr>
          </a:p>
        </p:txBody>
      </p:sp>
      <p:sp>
        <p:nvSpPr>
          <p:cNvPr id="10" name="TextBox 9"/>
          <p:cNvSpPr txBox="1"/>
          <p:nvPr/>
        </p:nvSpPr>
        <p:spPr>
          <a:xfrm>
            <a:off x="5426753" y="200668"/>
            <a:ext cx="6583681" cy="1464231"/>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Lola N- simplify fractions please.</a:t>
            </a:r>
            <a:endParaRPr lang="en-GB" sz="1600" dirty="0">
              <a:solidFill>
                <a:prstClr val="black"/>
              </a:solidFill>
              <a:latin typeface="Comic Sans MS" panose="030F0702030302020204" pitchFamily="66" charset="0"/>
            </a:endParaRPr>
          </a:p>
        </p:txBody>
      </p:sp>
      <p:sp>
        <p:nvSpPr>
          <p:cNvPr id="3" name="Rectangle 2"/>
          <p:cNvSpPr/>
          <p:nvPr/>
        </p:nvSpPr>
        <p:spPr>
          <a:xfrm>
            <a:off x="10912818" y="48593"/>
            <a:ext cx="970458" cy="369332"/>
          </a:xfrm>
          <a:prstGeom prst="rect">
            <a:avLst/>
          </a:prstGeom>
        </p:spPr>
        <p:txBody>
          <a:bodyPr wrap="none">
            <a:spAutoFit/>
          </a:bodyPr>
          <a:lstStyle/>
          <a:p>
            <a:r>
              <a:rPr lang="en-GB" dirty="0">
                <a:solidFill>
                  <a:schemeClr val="bg1"/>
                </a:solidFill>
              </a:rPr>
              <a:t>30.11.20</a:t>
            </a:r>
            <a:endParaRPr lang="en-GB" dirty="0"/>
          </a:p>
        </p:txBody>
      </p:sp>
    </p:spTree>
    <p:extLst>
      <p:ext uri="{BB962C8B-B14F-4D97-AF65-F5344CB8AC3E}">
        <p14:creationId xmlns:p14="http://schemas.microsoft.com/office/powerpoint/2010/main" val="10616625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85066" y="1824393"/>
            <a:ext cx="3700992" cy="1335409"/>
          </a:xfrm>
          <a:prstGeom prst="rect">
            <a:avLst/>
          </a:prstGeom>
        </p:spPr>
      </p:pic>
      <p:sp>
        <p:nvSpPr>
          <p:cNvPr id="5" name="TextBox 4"/>
          <p:cNvSpPr txBox="1"/>
          <p:nvPr/>
        </p:nvSpPr>
        <p:spPr>
          <a:xfrm>
            <a:off x="349956" y="428978"/>
            <a:ext cx="1580444" cy="369332"/>
          </a:xfrm>
          <a:prstGeom prst="rect">
            <a:avLst/>
          </a:prstGeom>
          <a:noFill/>
        </p:spPr>
        <p:txBody>
          <a:bodyPr wrap="square" rtlCol="0">
            <a:spAutoFit/>
          </a:bodyPr>
          <a:lstStyle/>
          <a:p>
            <a:r>
              <a:rPr lang="en-GB" dirty="0" smtClean="0">
                <a:solidFill>
                  <a:srgbClr val="FF0000"/>
                </a:solidFill>
              </a:rPr>
              <a:t>RECALL</a:t>
            </a:r>
            <a:endParaRPr lang="en-GB" dirty="0">
              <a:solidFill>
                <a:srgbClr val="FF0000"/>
              </a:solidFill>
            </a:endParaRPr>
          </a:p>
        </p:txBody>
      </p:sp>
      <p:pic>
        <p:nvPicPr>
          <p:cNvPr id="6" name="Picture 5"/>
          <p:cNvPicPr>
            <a:picLocks noChangeAspect="1"/>
          </p:cNvPicPr>
          <p:nvPr/>
        </p:nvPicPr>
        <p:blipFill>
          <a:blip r:embed="rId3"/>
          <a:stretch>
            <a:fillRect/>
          </a:stretch>
        </p:blipFill>
        <p:spPr>
          <a:xfrm>
            <a:off x="3567289" y="4197173"/>
            <a:ext cx="4703809" cy="1484313"/>
          </a:xfrm>
          <a:prstGeom prst="rect">
            <a:avLst/>
          </a:prstGeom>
        </p:spPr>
      </p:pic>
    </p:spTree>
    <p:extLst>
      <p:ext uri="{BB962C8B-B14F-4D97-AF65-F5344CB8AC3E}">
        <p14:creationId xmlns:p14="http://schemas.microsoft.com/office/powerpoint/2010/main" val="35350354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ln w="76200">
            <a:solidFill>
              <a:schemeClr val="bg1"/>
            </a:solidFill>
          </a:ln>
        </p:spPr>
        <p:txBody>
          <a:bodyPr>
            <a:noAutofit/>
          </a:bodyPr>
          <a:lstStyle/>
          <a:p>
            <a:r>
              <a:rPr lang="en-GB" sz="3200" dirty="0" smtClean="0">
                <a:solidFill>
                  <a:srgbClr val="7030A0"/>
                </a:solidFill>
              </a:rPr>
              <a:t>L.O. To divide fractions by integers and fractions.</a:t>
            </a:r>
            <a:endParaRPr lang="en-GB" sz="3200" dirty="0">
              <a:solidFill>
                <a:srgbClr val="7030A0"/>
              </a:solidFill>
            </a:endParaRPr>
          </a:p>
        </p:txBody>
      </p:sp>
      <p:sp>
        <p:nvSpPr>
          <p:cNvPr id="2" name="Content Placeholder 1"/>
          <p:cNvSpPr>
            <a:spLocks noGrp="1"/>
          </p:cNvSpPr>
          <p:nvPr>
            <p:ph idx="1"/>
          </p:nvPr>
        </p:nvSpPr>
        <p:spPr/>
        <p:txBody>
          <a:bodyPr>
            <a:normAutofit/>
          </a:bodyPr>
          <a:lstStyle/>
          <a:p>
            <a:r>
              <a:rPr lang="en-GB" sz="2800" dirty="0" smtClean="0"/>
              <a:t>Some will even solve problems involving dividing fractions.</a:t>
            </a:r>
          </a:p>
          <a:p>
            <a:r>
              <a:rPr lang="en-GB" sz="2800" dirty="0" smtClean="0"/>
              <a:t>Some find missing numerators and denominators</a:t>
            </a:r>
          </a:p>
          <a:p>
            <a:r>
              <a:rPr lang="en-GB" sz="2800" dirty="0" smtClean="0"/>
              <a:t>Most- divide a fraction by a fraction</a:t>
            </a:r>
          </a:p>
          <a:p>
            <a:r>
              <a:rPr lang="en-GB" sz="2800" dirty="0" smtClean="0"/>
              <a:t>All- Divide a fraction by a integer</a:t>
            </a:r>
            <a:endParaRPr lang="en-GB" sz="2800" dirty="0"/>
          </a:p>
        </p:txBody>
      </p:sp>
    </p:spTree>
    <p:extLst>
      <p:ext uri="{BB962C8B-B14F-4D97-AF65-F5344CB8AC3E}">
        <p14:creationId xmlns:p14="http://schemas.microsoft.com/office/powerpoint/2010/main" val="11187330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Guided Practice</a:t>
            </a:r>
            <a:endParaRPr lang="en-GB" dirty="0"/>
          </a:p>
        </p:txBody>
      </p:sp>
      <p:pic>
        <p:nvPicPr>
          <p:cNvPr id="7" name="Picture 6"/>
          <p:cNvPicPr>
            <a:picLocks noChangeAspect="1"/>
          </p:cNvPicPr>
          <p:nvPr/>
        </p:nvPicPr>
        <p:blipFill>
          <a:blip r:embed="rId2"/>
          <a:stretch>
            <a:fillRect/>
          </a:stretch>
        </p:blipFill>
        <p:spPr>
          <a:xfrm>
            <a:off x="203200" y="1270000"/>
            <a:ext cx="6667500" cy="4019550"/>
          </a:xfrm>
          <a:prstGeom prst="rect">
            <a:avLst/>
          </a:prstGeom>
        </p:spPr>
      </p:pic>
    </p:spTree>
    <p:extLst>
      <p:ext uri="{BB962C8B-B14F-4D97-AF65-F5344CB8AC3E}">
        <p14:creationId xmlns:p14="http://schemas.microsoft.com/office/powerpoint/2010/main" val="5051473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12070" y="543983"/>
            <a:ext cx="3562350" cy="5295900"/>
          </a:xfrm>
          <a:prstGeom prst="rect">
            <a:avLst/>
          </a:prstGeom>
        </p:spPr>
      </p:pic>
      <p:sp>
        <p:nvSpPr>
          <p:cNvPr id="5" name="Rectangle 4"/>
          <p:cNvSpPr/>
          <p:nvPr/>
        </p:nvSpPr>
        <p:spPr>
          <a:xfrm>
            <a:off x="3894667" y="543983"/>
            <a:ext cx="7586133" cy="566490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K F C</a:t>
            </a:r>
            <a:endParaRPr lang="en-GB" dirty="0"/>
          </a:p>
        </p:txBody>
      </p:sp>
      <p:pic>
        <p:nvPicPr>
          <p:cNvPr id="6" name="Picture 5"/>
          <p:cNvPicPr>
            <a:picLocks noChangeAspect="1"/>
          </p:cNvPicPr>
          <p:nvPr/>
        </p:nvPicPr>
        <p:blipFill>
          <a:blip r:embed="rId3"/>
          <a:stretch>
            <a:fillRect/>
          </a:stretch>
        </p:blipFill>
        <p:spPr>
          <a:xfrm>
            <a:off x="4174420" y="778932"/>
            <a:ext cx="970845" cy="970845"/>
          </a:xfrm>
          <a:prstGeom prst="rect">
            <a:avLst/>
          </a:prstGeom>
        </p:spPr>
      </p:pic>
      <p:sp>
        <p:nvSpPr>
          <p:cNvPr id="7" name="TextBox 6"/>
          <p:cNvSpPr txBox="1"/>
          <p:nvPr/>
        </p:nvSpPr>
        <p:spPr>
          <a:xfrm>
            <a:off x="4174420" y="5501166"/>
            <a:ext cx="795411" cy="523220"/>
          </a:xfrm>
          <a:prstGeom prst="rect">
            <a:avLst/>
          </a:prstGeom>
          <a:noFill/>
        </p:spPr>
        <p:txBody>
          <a:bodyPr wrap="none" rtlCol="0">
            <a:spAutoFit/>
          </a:bodyPr>
          <a:lstStyle/>
          <a:p>
            <a:r>
              <a:rPr lang="en-GB" sz="2800" dirty="0" smtClean="0"/>
              <a:t>KFC</a:t>
            </a:r>
            <a:endParaRPr lang="en-GB" sz="2800" dirty="0"/>
          </a:p>
        </p:txBody>
      </p:sp>
    </p:spTree>
    <p:extLst>
      <p:ext uri="{BB962C8B-B14F-4D97-AF65-F5344CB8AC3E}">
        <p14:creationId xmlns:p14="http://schemas.microsoft.com/office/powerpoint/2010/main" val="3175983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1911" y="395111"/>
            <a:ext cx="2171700" cy="1352550"/>
          </a:xfrm>
          <a:prstGeom prst="rect">
            <a:avLst/>
          </a:prstGeom>
        </p:spPr>
      </p:pic>
      <p:pic>
        <p:nvPicPr>
          <p:cNvPr id="5" name="Picture 4"/>
          <p:cNvPicPr>
            <a:picLocks noChangeAspect="1"/>
          </p:cNvPicPr>
          <p:nvPr/>
        </p:nvPicPr>
        <p:blipFill>
          <a:blip r:embed="rId3"/>
          <a:stretch>
            <a:fillRect/>
          </a:stretch>
        </p:blipFill>
        <p:spPr>
          <a:xfrm>
            <a:off x="3071988" y="395111"/>
            <a:ext cx="7776633" cy="5843911"/>
          </a:xfrm>
          <a:prstGeom prst="rect">
            <a:avLst/>
          </a:prstGeom>
        </p:spPr>
      </p:pic>
      <p:sp>
        <p:nvSpPr>
          <p:cNvPr id="6" name="TextBox 5"/>
          <p:cNvSpPr txBox="1"/>
          <p:nvPr/>
        </p:nvSpPr>
        <p:spPr>
          <a:xfrm>
            <a:off x="2220150" y="809776"/>
            <a:ext cx="372218" cy="523220"/>
          </a:xfrm>
          <a:prstGeom prst="rect">
            <a:avLst/>
          </a:prstGeom>
          <a:noFill/>
        </p:spPr>
        <p:txBody>
          <a:bodyPr wrap="none" rtlCol="0">
            <a:spAutoFit/>
          </a:bodyPr>
          <a:lstStyle/>
          <a:p>
            <a:r>
              <a:rPr lang="en-GB" sz="2800" dirty="0" smtClean="0"/>
              <a:t>=</a:t>
            </a:r>
            <a:endParaRPr lang="en-GB" sz="2800" dirty="0"/>
          </a:p>
        </p:txBody>
      </p:sp>
    </p:spTree>
    <p:extLst>
      <p:ext uri="{BB962C8B-B14F-4D97-AF65-F5344CB8AC3E}">
        <p14:creationId xmlns:p14="http://schemas.microsoft.com/office/powerpoint/2010/main" val="39418260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paceship Clip Art at Clker.com - vector clip art online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52948" y="152318"/>
            <a:ext cx="1169971" cy="1125122"/>
          </a:xfrm>
          <a:prstGeom prst="rect">
            <a:avLst/>
          </a:prstGeom>
        </p:spPr>
      </p:pic>
      <p:grpSp>
        <p:nvGrpSpPr>
          <p:cNvPr id="4" name="Group 3"/>
          <p:cNvGrpSpPr/>
          <p:nvPr/>
        </p:nvGrpSpPr>
        <p:grpSpPr>
          <a:xfrm>
            <a:off x="4331501" y="210553"/>
            <a:ext cx="1390330" cy="1088811"/>
            <a:chOff x="784954" y="1893610"/>
            <a:chExt cx="1948311" cy="1169629"/>
          </a:xfrm>
        </p:grpSpPr>
        <p:pic>
          <p:nvPicPr>
            <p:cNvPr id="5" name="Picture 4" descr="Spaceship Clip Art at Clker.com - vector clip art online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63294" y="1938117"/>
              <a:ext cx="1169971" cy="1125122"/>
            </a:xfrm>
            <a:prstGeom prst="rect">
              <a:avLst/>
            </a:prstGeom>
          </p:spPr>
        </p:pic>
        <p:pic>
          <p:nvPicPr>
            <p:cNvPr id="6" name="Picture 5" descr="Spaceship Clip Art at Clker.com - vector clip art online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954" y="1893610"/>
              <a:ext cx="1169971" cy="1125122"/>
            </a:xfrm>
            <a:prstGeom prst="rect">
              <a:avLst/>
            </a:prstGeom>
          </p:spPr>
        </p:pic>
      </p:grpSp>
      <p:sp>
        <p:nvSpPr>
          <p:cNvPr id="14" name="Rounded Rectangle 13"/>
          <p:cNvSpPr/>
          <p:nvPr/>
        </p:nvSpPr>
        <p:spPr>
          <a:xfrm>
            <a:off x="9712979" y="4842126"/>
            <a:ext cx="2216261" cy="1818289"/>
          </a:xfrm>
          <a:prstGeom prst="roundRect">
            <a:avLst/>
          </a:prstGeom>
          <a:noFill/>
          <a:ln w="28575">
            <a:noFill/>
          </a:ln>
        </p:spPr>
        <p:style>
          <a:lnRef idx="2">
            <a:schemeClr val="accent4"/>
          </a:lnRef>
          <a:fillRef idx="1">
            <a:schemeClr val="lt1"/>
          </a:fillRef>
          <a:effectRef idx="0">
            <a:schemeClr val="accent4"/>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Berlin Sans FB"/>
              <a:ea typeface="+mn-ea"/>
              <a:cs typeface="+mn-cs"/>
            </a:endParaRPr>
          </a:p>
        </p:txBody>
      </p:sp>
      <p:sp>
        <p:nvSpPr>
          <p:cNvPr id="2" name="Rectangle 1"/>
          <p:cNvSpPr/>
          <p:nvPr/>
        </p:nvSpPr>
        <p:spPr>
          <a:xfrm rot="16200000">
            <a:off x="-2334854" y="2967336"/>
            <a:ext cx="6858001" cy="923330"/>
          </a:xfrm>
          <a:prstGeom prst="rect">
            <a:avLst/>
          </a:prstGeom>
          <a:noFill/>
        </p:spPr>
        <p:txBody>
          <a:bodyPr wrap="squar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Berlin Sans FB"/>
                <a:ea typeface="+mn-ea"/>
                <a:cs typeface="+mn-cs"/>
              </a:rPr>
              <a:t>Intelligent Practice</a:t>
            </a:r>
            <a:endParaRPr kumimoji="0" lang="en-US" sz="54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Berlin Sans FB"/>
              <a:ea typeface="+mn-ea"/>
              <a:cs typeface="+mn-cs"/>
            </a:endParaRPr>
          </a:p>
        </p:txBody>
      </p:sp>
      <p:sp>
        <p:nvSpPr>
          <p:cNvPr id="8" name="TextBox 7"/>
          <p:cNvSpPr txBox="1"/>
          <p:nvPr/>
        </p:nvSpPr>
        <p:spPr>
          <a:xfrm>
            <a:off x="3510141" y="2646034"/>
            <a:ext cx="3921551" cy="523220"/>
          </a:xfrm>
          <a:prstGeom prst="rect">
            <a:avLst/>
          </a:prstGeom>
          <a:noFill/>
        </p:spPr>
        <p:txBody>
          <a:bodyPr wrap="square" rtlCol="0">
            <a:spAutoFit/>
          </a:bodyPr>
          <a:lstStyle/>
          <a:p>
            <a:endParaRPr lang="en-GB" sz="2800" dirty="0"/>
          </a:p>
        </p:txBody>
      </p:sp>
      <p:pic>
        <p:nvPicPr>
          <p:cNvPr id="9" name="Picture 8"/>
          <p:cNvPicPr>
            <a:picLocks noChangeAspect="1"/>
          </p:cNvPicPr>
          <p:nvPr/>
        </p:nvPicPr>
        <p:blipFill>
          <a:blip r:embed="rId3"/>
          <a:stretch>
            <a:fillRect/>
          </a:stretch>
        </p:blipFill>
        <p:spPr>
          <a:xfrm>
            <a:off x="7409737" y="210553"/>
            <a:ext cx="1987670" cy="919802"/>
          </a:xfrm>
          <a:prstGeom prst="rect">
            <a:avLst/>
          </a:prstGeom>
        </p:spPr>
      </p:pic>
      <p:sp>
        <p:nvSpPr>
          <p:cNvPr id="17" name="TextBox 16"/>
          <p:cNvSpPr txBox="1"/>
          <p:nvPr/>
        </p:nvSpPr>
        <p:spPr>
          <a:xfrm>
            <a:off x="5288437" y="5533534"/>
            <a:ext cx="184731" cy="369332"/>
          </a:xfrm>
          <a:prstGeom prst="rect">
            <a:avLst/>
          </a:prstGeom>
          <a:noFill/>
        </p:spPr>
        <p:txBody>
          <a:bodyPr wrap="none" rtlCol="0">
            <a:spAutoFit/>
          </a:bodyPr>
          <a:lstStyle/>
          <a:p>
            <a:endParaRPr lang="en-GB" dirty="0"/>
          </a:p>
        </p:txBody>
      </p:sp>
      <p:pic>
        <p:nvPicPr>
          <p:cNvPr id="20" name="Picture 19"/>
          <p:cNvPicPr>
            <a:picLocks noChangeAspect="1"/>
          </p:cNvPicPr>
          <p:nvPr/>
        </p:nvPicPr>
        <p:blipFill>
          <a:blip r:embed="rId4"/>
          <a:stretch>
            <a:fillRect/>
          </a:stretch>
        </p:blipFill>
        <p:spPr>
          <a:xfrm>
            <a:off x="1664152" y="6003080"/>
            <a:ext cx="850426" cy="657335"/>
          </a:xfrm>
          <a:prstGeom prst="rect">
            <a:avLst/>
          </a:prstGeom>
        </p:spPr>
      </p:pic>
      <p:pic>
        <p:nvPicPr>
          <p:cNvPr id="19" name="Picture 18"/>
          <p:cNvPicPr>
            <a:picLocks noChangeAspect="1"/>
          </p:cNvPicPr>
          <p:nvPr/>
        </p:nvPicPr>
        <p:blipFill>
          <a:blip r:embed="rId5"/>
          <a:stretch>
            <a:fillRect/>
          </a:stretch>
        </p:blipFill>
        <p:spPr>
          <a:xfrm>
            <a:off x="5917155" y="210553"/>
            <a:ext cx="1297258" cy="5851658"/>
          </a:xfrm>
          <a:prstGeom prst="rect">
            <a:avLst/>
          </a:prstGeom>
        </p:spPr>
      </p:pic>
      <p:pic>
        <p:nvPicPr>
          <p:cNvPr id="21" name="Picture 20"/>
          <p:cNvPicPr>
            <a:picLocks noChangeAspect="1"/>
          </p:cNvPicPr>
          <p:nvPr/>
        </p:nvPicPr>
        <p:blipFill>
          <a:blip r:embed="rId6"/>
          <a:stretch>
            <a:fillRect/>
          </a:stretch>
        </p:blipFill>
        <p:spPr>
          <a:xfrm>
            <a:off x="2683757" y="159847"/>
            <a:ext cx="1370621" cy="5875394"/>
          </a:xfrm>
          <a:prstGeom prst="rect">
            <a:avLst/>
          </a:prstGeom>
        </p:spPr>
      </p:pic>
      <p:pic>
        <p:nvPicPr>
          <p:cNvPr id="22" name="Picture 21"/>
          <p:cNvPicPr>
            <a:picLocks noChangeAspect="1"/>
          </p:cNvPicPr>
          <p:nvPr/>
        </p:nvPicPr>
        <p:blipFill>
          <a:blip r:embed="rId7"/>
          <a:stretch>
            <a:fillRect/>
          </a:stretch>
        </p:blipFill>
        <p:spPr>
          <a:xfrm>
            <a:off x="9418139" y="82881"/>
            <a:ext cx="1520794" cy="6092800"/>
          </a:xfrm>
          <a:prstGeom prst="rect">
            <a:avLst/>
          </a:prstGeom>
        </p:spPr>
      </p:pic>
      <p:pic>
        <p:nvPicPr>
          <p:cNvPr id="24" name="Picture 23"/>
          <p:cNvPicPr>
            <a:picLocks noChangeAspect="1"/>
          </p:cNvPicPr>
          <p:nvPr/>
        </p:nvPicPr>
        <p:blipFill>
          <a:blip r:embed="rId8"/>
          <a:stretch>
            <a:fillRect/>
          </a:stretch>
        </p:blipFill>
        <p:spPr>
          <a:xfrm>
            <a:off x="2611793" y="5655441"/>
            <a:ext cx="4154523" cy="983966"/>
          </a:xfrm>
          <a:prstGeom prst="rect">
            <a:avLst/>
          </a:prstGeom>
        </p:spPr>
      </p:pic>
      <p:pic>
        <p:nvPicPr>
          <p:cNvPr id="25" name="Picture 24"/>
          <p:cNvPicPr>
            <a:picLocks noChangeAspect="1"/>
          </p:cNvPicPr>
          <p:nvPr/>
        </p:nvPicPr>
        <p:blipFill>
          <a:blip r:embed="rId9"/>
          <a:stretch>
            <a:fillRect/>
          </a:stretch>
        </p:blipFill>
        <p:spPr>
          <a:xfrm>
            <a:off x="7061156" y="5504157"/>
            <a:ext cx="4554953" cy="1367896"/>
          </a:xfrm>
          <a:prstGeom prst="rect">
            <a:avLst/>
          </a:prstGeom>
        </p:spPr>
      </p:pic>
    </p:spTree>
    <p:extLst>
      <p:ext uri="{BB962C8B-B14F-4D97-AF65-F5344CB8AC3E}">
        <p14:creationId xmlns:p14="http://schemas.microsoft.com/office/powerpoint/2010/main" val="41504572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4"/>
          <a:stretch>
            <a:fillRect/>
          </a:stretch>
        </p:blipFill>
        <p:spPr>
          <a:xfrm>
            <a:off x="674815" y="-118697"/>
            <a:ext cx="5883150" cy="1981372"/>
          </a:xfrm>
          <a:prstGeom prst="rect">
            <a:avLst/>
          </a:prstGeom>
        </p:spPr>
      </p:pic>
      <p:sp>
        <p:nvSpPr>
          <p:cNvPr id="5" name="SMARTInkShape-3"/>
          <p:cNvSpPr/>
          <p:nvPr>
            <p:custDataLst>
              <p:tags r:id="rId1"/>
            </p:custDataLst>
          </p:nvPr>
        </p:nvSpPr>
        <p:spPr>
          <a:xfrm>
            <a:off x="6472052" y="2117766"/>
            <a:ext cx="9897" cy="1"/>
          </a:xfrm>
          <a:custGeom>
            <a:avLst/>
            <a:gdLst/>
            <a:ahLst/>
            <a:cxnLst/>
            <a:rect l="0" t="0" r="0" b="0"/>
            <a:pathLst>
              <a:path w="9897" h="1">
                <a:moveTo>
                  <a:pt x="0" y="0"/>
                </a:moveTo>
                <a:lnTo>
                  <a:pt x="0" y="0"/>
                </a:lnTo>
                <a:lnTo>
                  <a:pt x="9896"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14" name="SMARTInkShape-11"/>
          <p:cNvSpPr/>
          <p:nvPr>
            <p:custDataLst>
              <p:tags r:id="rId2"/>
            </p:custDataLst>
          </p:nvPr>
        </p:nvSpPr>
        <p:spPr>
          <a:xfrm>
            <a:off x="8490857" y="4423559"/>
            <a:ext cx="29690" cy="9896"/>
          </a:xfrm>
          <a:custGeom>
            <a:avLst/>
            <a:gdLst/>
            <a:ahLst/>
            <a:cxnLst/>
            <a:rect l="0" t="0" r="0" b="0"/>
            <a:pathLst>
              <a:path w="29690" h="9896">
                <a:moveTo>
                  <a:pt x="29689" y="9895"/>
                </a:moveTo>
                <a:lnTo>
                  <a:pt x="29689" y="9895"/>
                </a:lnTo>
                <a:lnTo>
                  <a:pt x="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pic>
        <p:nvPicPr>
          <p:cNvPr id="2" name="Picture 1"/>
          <p:cNvPicPr>
            <a:picLocks noChangeAspect="1"/>
          </p:cNvPicPr>
          <p:nvPr/>
        </p:nvPicPr>
        <p:blipFill>
          <a:blip r:embed="rId5"/>
          <a:stretch>
            <a:fillRect/>
          </a:stretch>
        </p:blipFill>
        <p:spPr>
          <a:xfrm>
            <a:off x="3271686" y="1542658"/>
            <a:ext cx="5973913" cy="3905334"/>
          </a:xfrm>
          <a:prstGeom prst="rect">
            <a:avLst/>
          </a:prstGeom>
        </p:spPr>
      </p:pic>
    </p:spTree>
    <p:extLst>
      <p:ext uri="{BB962C8B-B14F-4D97-AF65-F5344CB8AC3E}">
        <p14:creationId xmlns:p14="http://schemas.microsoft.com/office/powerpoint/2010/main" val="916956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4"/>
          <a:stretch>
            <a:fillRect/>
          </a:stretch>
        </p:blipFill>
        <p:spPr>
          <a:xfrm>
            <a:off x="674815" y="-118697"/>
            <a:ext cx="5883150" cy="1981372"/>
          </a:xfrm>
          <a:prstGeom prst="rect">
            <a:avLst/>
          </a:prstGeom>
        </p:spPr>
      </p:pic>
      <p:sp>
        <p:nvSpPr>
          <p:cNvPr id="5" name="SMARTInkShape-3"/>
          <p:cNvSpPr/>
          <p:nvPr>
            <p:custDataLst>
              <p:tags r:id="rId1"/>
            </p:custDataLst>
          </p:nvPr>
        </p:nvSpPr>
        <p:spPr>
          <a:xfrm>
            <a:off x="6472052" y="2117766"/>
            <a:ext cx="9897" cy="1"/>
          </a:xfrm>
          <a:custGeom>
            <a:avLst/>
            <a:gdLst/>
            <a:ahLst/>
            <a:cxnLst/>
            <a:rect l="0" t="0" r="0" b="0"/>
            <a:pathLst>
              <a:path w="9897" h="1">
                <a:moveTo>
                  <a:pt x="0" y="0"/>
                </a:moveTo>
                <a:lnTo>
                  <a:pt x="0" y="0"/>
                </a:lnTo>
                <a:lnTo>
                  <a:pt x="9896"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14" name="SMARTInkShape-11"/>
          <p:cNvSpPr/>
          <p:nvPr>
            <p:custDataLst>
              <p:tags r:id="rId2"/>
            </p:custDataLst>
          </p:nvPr>
        </p:nvSpPr>
        <p:spPr>
          <a:xfrm>
            <a:off x="8490857" y="4423559"/>
            <a:ext cx="29690" cy="9896"/>
          </a:xfrm>
          <a:custGeom>
            <a:avLst/>
            <a:gdLst/>
            <a:ahLst/>
            <a:cxnLst/>
            <a:rect l="0" t="0" r="0" b="0"/>
            <a:pathLst>
              <a:path w="29690" h="9896">
                <a:moveTo>
                  <a:pt x="29689" y="9895"/>
                </a:moveTo>
                <a:lnTo>
                  <a:pt x="29689" y="9895"/>
                </a:lnTo>
                <a:lnTo>
                  <a:pt x="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pic>
        <p:nvPicPr>
          <p:cNvPr id="3" name="Picture 2"/>
          <p:cNvPicPr>
            <a:picLocks noChangeAspect="1"/>
          </p:cNvPicPr>
          <p:nvPr/>
        </p:nvPicPr>
        <p:blipFill>
          <a:blip r:embed="rId5"/>
          <a:stretch>
            <a:fillRect/>
          </a:stretch>
        </p:blipFill>
        <p:spPr>
          <a:xfrm>
            <a:off x="2980268" y="1843087"/>
            <a:ext cx="5263620" cy="3886442"/>
          </a:xfrm>
          <a:prstGeom prst="rect">
            <a:avLst/>
          </a:prstGeom>
        </p:spPr>
      </p:pic>
    </p:spTree>
    <p:extLst>
      <p:ext uri="{BB962C8B-B14F-4D97-AF65-F5344CB8AC3E}">
        <p14:creationId xmlns:p14="http://schemas.microsoft.com/office/powerpoint/2010/main" val="21550144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4"/>
          <a:stretch>
            <a:fillRect/>
          </a:stretch>
        </p:blipFill>
        <p:spPr>
          <a:xfrm>
            <a:off x="674815" y="-118697"/>
            <a:ext cx="5883150" cy="1981372"/>
          </a:xfrm>
          <a:prstGeom prst="rect">
            <a:avLst/>
          </a:prstGeom>
        </p:spPr>
      </p:pic>
      <p:sp>
        <p:nvSpPr>
          <p:cNvPr id="5" name="SMARTInkShape-3"/>
          <p:cNvSpPr/>
          <p:nvPr>
            <p:custDataLst>
              <p:tags r:id="rId1"/>
            </p:custDataLst>
          </p:nvPr>
        </p:nvSpPr>
        <p:spPr>
          <a:xfrm>
            <a:off x="6472052" y="2117766"/>
            <a:ext cx="9897" cy="1"/>
          </a:xfrm>
          <a:custGeom>
            <a:avLst/>
            <a:gdLst/>
            <a:ahLst/>
            <a:cxnLst/>
            <a:rect l="0" t="0" r="0" b="0"/>
            <a:pathLst>
              <a:path w="9897" h="1">
                <a:moveTo>
                  <a:pt x="0" y="0"/>
                </a:moveTo>
                <a:lnTo>
                  <a:pt x="0" y="0"/>
                </a:lnTo>
                <a:lnTo>
                  <a:pt x="9896"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14" name="SMARTInkShape-11"/>
          <p:cNvSpPr/>
          <p:nvPr>
            <p:custDataLst>
              <p:tags r:id="rId2"/>
            </p:custDataLst>
          </p:nvPr>
        </p:nvSpPr>
        <p:spPr>
          <a:xfrm>
            <a:off x="8490857" y="4423559"/>
            <a:ext cx="29690" cy="9896"/>
          </a:xfrm>
          <a:custGeom>
            <a:avLst/>
            <a:gdLst/>
            <a:ahLst/>
            <a:cxnLst/>
            <a:rect l="0" t="0" r="0" b="0"/>
            <a:pathLst>
              <a:path w="29690" h="9896">
                <a:moveTo>
                  <a:pt x="29689" y="9895"/>
                </a:moveTo>
                <a:lnTo>
                  <a:pt x="29689" y="9895"/>
                </a:lnTo>
                <a:lnTo>
                  <a:pt x="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4" name="Rectangle 3"/>
          <p:cNvSpPr/>
          <p:nvPr/>
        </p:nvSpPr>
        <p:spPr>
          <a:xfrm>
            <a:off x="5959366" y="189186"/>
            <a:ext cx="522583" cy="609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2</a:t>
            </a:r>
            <a:endParaRPr lang="en-GB" dirty="0">
              <a:solidFill>
                <a:schemeClr val="tx1"/>
              </a:solidFill>
            </a:endParaRPr>
          </a:p>
        </p:txBody>
      </p:sp>
      <p:pic>
        <p:nvPicPr>
          <p:cNvPr id="2" name="Picture 1"/>
          <p:cNvPicPr>
            <a:picLocks noChangeAspect="1"/>
          </p:cNvPicPr>
          <p:nvPr/>
        </p:nvPicPr>
        <p:blipFill>
          <a:blip r:embed="rId5"/>
          <a:stretch>
            <a:fillRect/>
          </a:stretch>
        </p:blipFill>
        <p:spPr>
          <a:xfrm>
            <a:off x="2302935" y="1963390"/>
            <a:ext cx="7117820" cy="2863491"/>
          </a:xfrm>
          <a:prstGeom prst="rect">
            <a:avLst/>
          </a:prstGeom>
        </p:spPr>
      </p:pic>
    </p:spTree>
    <p:extLst>
      <p:ext uri="{BB962C8B-B14F-4D97-AF65-F5344CB8AC3E}">
        <p14:creationId xmlns:p14="http://schemas.microsoft.com/office/powerpoint/2010/main" val="7233268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4"/>
          <a:stretch>
            <a:fillRect/>
          </a:stretch>
        </p:blipFill>
        <p:spPr>
          <a:xfrm>
            <a:off x="674815" y="-118697"/>
            <a:ext cx="5883150" cy="1981372"/>
          </a:xfrm>
          <a:prstGeom prst="rect">
            <a:avLst/>
          </a:prstGeom>
        </p:spPr>
      </p:pic>
      <p:sp>
        <p:nvSpPr>
          <p:cNvPr id="5" name="SMARTInkShape-3"/>
          <p:cNvSpPr/>
          <p:nvPr>
            <p:custDataLst>
              <p:tags r:id="rId1"/>
            </p:custDataLst>
          </p:nvPr>
        </p:nvSpPr>
        <p:spPr>
          <a:xfrm>
            <a:off x="6472052" y="2117766"/>
            <a:ext cx="9897" cy="1"/>
          </a:xfrm>
          <a:custGeom>
            <a:avLst/>
            <a:gdLst/>
            <a:ahLst/>
            <a:cxnLst/>
            <a:rect l="0" t="0" r="0" b="0"/>
            <a:pathLst>
              <a:path w="9897" h="1">
                <a:moveTo>
                  <a:pt x="0" y="0"/>
                </a:moveTo>
                <a:lnTo>
                  <a:pt x="0" y="0"/>
                </a:lnTo>
                <a:lnTo>
                  <a:pt x="9896"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14" name="SMARTInkShape-11"/>
          <p:cNvSpPr/>
          <p:nvPr>
            <p:custDataLst>
              <p:tags r:id="rId2"/>
            </p:custDataLst>
          </p:nvPr>
        </p:nvSpPr>
        <p:spPr>
          <a:xfrm>
            <a:off x="8490857" y="4423559"/>
            <a:ext cx="29690" cy="9896"/>
          </a:xfrm>
          <a:custGeom>
            <a:avLst/>
            <a:gdLst/>
            <a:ahLst/>
            <a:cxnLst/>
            <a:rect l="0" t="0" r="0" b="0"/>
            <a:pathLst>
              <a:path w="29690" h="9896">
                <a:moveTo>
                  <a:pt x="29689" y="9895"/>
                </a:moveTo>
                <a:lnTo>
                  <a:pt x="29689" y="9895"/>
                </a:lnTo>
                <a:lnTo>
                  <a:pt x="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4" name="Rectangle 3"/>
          <p:cNvSpPr/>
          <p:nvPr/>
        </p:nvSpPr>
        <p:spPr>
          <a:xfrm>
            <a:off x="5959366" y="189186"/>
            <a:ext cx="522583" cy="609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2</a:t>
            </a:r>
            <a:endParaRPr lang="en-GB" dirty="0">
              <a:solidFill>
                <a:schemeClr val="tx1"/>
              </a:solidFill>
            </a:endParaRPr>
          </a:p>
        </p:txBody>
      </p:sp>
      <p:pic>
        <p:nvPicPr>
          <p:cNvPr id="3" name="Picture 2"/>
          <p:cNvPicPr>
            <a:picLocks noChangeAspect="1"/>
          </p:cNvPicPr>
          <p:nvPr/>
        </p:nvPicPr>
        <p:blipFill>
          <a:blip r:embed="rId5"/>
          <a:stretch>
            <a:fillRect/>
          </a:stretch>
        </p:blipFill>
        <p:spPr>
          <a:xfrm>
            <a:off x="2354242" y="2021064"/>
            <a:ext cx="7210248" cy="3587068"/>
          </a:xfrm>
          <a:prstGeom prst="rect">
            <a:avLst/>
          </a:prstGeom>
        </p:spPr>
      </p:pic>
    </p:spTree>
    <p:extLst>
      <p:ext uri="{BB962C8B-B14F-4D97-AF65-F5344CB8AC3E}">
        <p14:creationId xmlns:p14="http://schemas.microsoft.com/office/powerpoint/2010/main" val="26666120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4"/>
          <a:stretch>
            <a:fillRect/>
          </a:stretch>
        </p:blipFill>
        <p:spPr>
          <a:xfrm>
            <a:off x="674815" y="-118697"/>
            <a:ext cx="5883150" cy="1981372"/>
          </a:xfrm>
          <a:prstGeom prst="rect">
            <a:avLst/>
          </a:prstGeom>
        </p:spPr>
      </p:pic>
      <p:sp>
        <p:nvSpPr>
          <p:cNvPr id="5" name="SMARTInkShape-3"/>
          <p:cNvSpPr/>
          <p:nvPr>
            <p:custDataLst>
              <p:tags r:id="rId1"/>
            </p:custDataLst>
          </p:nvPr>
        </p:nvSpPr>
        <p:spPr>
          <a:xfrm>
            <a:off x="6472052" y="2117766"/>
            <a:ext cx="9897" cy="1"/>
          </a:xfrm>
          <a:custGeom>
            <a:avLst/>
            <a:gdLst/>
            <a:ahLst/>
            <a:cxnLst/>
            <a:rect l="0" t="0" r="0" b="0"/>
            <a:pathLst>
              <a:path w="9897" h="1">
                <a:moveTo>
                  <a:pt x="0" y="0"/>
                </a:moveTo>
                <a:lnTo>
                  <a:pt x="0" y="0"/>
                </a:lnTo>
                <a:lnTo>
                  <a:pt x="9896"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14" name="SMARTInkShape-11"/>
          <p:cNvSpPr/>
          <p:nvPr>
            <p:custDataLst>
              <p:tags r:id="rId2"/>
            </p:custDataLst>
          </p:nvPr>
        </p:nvSpPr>
        <p:spPr>
          <a:xfrm>
            <a:off x="8490857" y="4423559"/>
            <a:ext cx="29690" cy="9896"/>
          </a:xfrm>
          <a:custGeom>
            <a:avLst/>
            <a:gdLst/>
            <a:ahLst/>
            <a:cxnLst/>
            <a:rect l="0" t="0" r="0" b="0"/>
            <a:pathLst>
              <a:path w="29690" h="9896">
                <a:moveTo>
                  <a:pt x="29689" y="9895"/>
                </a:moveTo>
                <a:lnTo>
                  <a:pt x="29689" y="9895"/>
                </a:lnTo>
                <a:lnTo>
                  <a:pt x="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4" name="Rectangle 3"/>
          <p:cNvSpPr/>
          <p:nvPr/>
        </p:nvSpPr>
        <p:spPr>
          <a:xfrm>
            <a:off x="5959366" y="189186"/>
            <a:ext cx="522583" cy="609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a:t>
            </a:r>
          </a:p>
        </p:txBody>
      </p:sp>
      <p:pic>
        <p:nvPicPr>
          <p:cNvPr id="3" name="Picture 2"/>
          <p:cNvPicPr>
            <a:picLocks noChangeAspect="1"/>
          </p:cNvPicPr>
          <p:nvPr/>
        </p:nvPicPr>
        <p:blipFill>
          <a:blip r:embed="rId5"/>
          <a:stretch>
            <a:fillRect/>
          </a:stretch>
        </p:blipFill>
        <p:spPr>
          <a:xfrm>
            <a:off x="2641600" y="1825730"/>
            <a:ext cx="6371695" cy="3825501"/>
          </a:xfrm>
          <a:prstGeom prst="rect">
            <a:avLst/>
          </a:prstGeom>
        </p:spPr>
      </p:pic>
    </p:spTree>
    <p:extLst>
      <p:ext uri="{BB962C8B-B14F-4D97-AF65-F5344CB8AC3E}">
        <p14:creationId xmlns:p14="http://schemas.microsoft.com/office/powerpoint/2010/main" val="210987445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4"/>
          <a:stretch>
            <a:fillRect/>
          </a:stretch>
        </p:blipFill>
        <p:spPr>
          <a:xfrm>
            <a:off x="674815" y="-118697"/>
            <a:ext cx="5883150" cy="1981372"/>
          </a:xfrm>
          <a:prstGeom prst="rect">
            <a:avLst/>
          </a:prstGeom>
        </p:spPr>
      </p:pic>
      <p:sp>
        <p:nvSpPr>
          <p:cNvPr id="5" name="SMARTInkShape-3"/>
          <p:cNvSpPr/>
          <p:nvPr>
            <p:custDataLst>
              <p:tags r:id="rId1"/>
            </p:custDataLst>
          </p:nvPr>
        </p:nvSpPr>
        <p:spPr>
          <a:xfrm>
            <a:off x="6472052" y="2117766"/>
            <a:ext cx="9897" cy="1"/>
          </a:xfrm>
          <a:custGeom>
            <a:avLst/>
            <a:gdLst/>
            <a:ahLst/>
            <a:cxnLst/>
            <a:rect l="0" t="0" r="0" b="0"/>
            <a:pathLst>
              <a:path w="9897" h="1">
                <a:moveTo>
                  <a:pt x="0" y="0"/>
                </a:moveTo>
                <a:lnTo>
                  <a:pt x="0" y="0"/>
                </a:lnTo>
                <a:lnTo>
                  <a:pt x="9896"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14" name="SMARTInkShape-11"/>
          <p:cNvSpPr/>
          <p:nvPr>
            <p:custDataLst>
              <p:tags r:id="rId2"/>
            </p:custDataLst>
          </p:nvPr>
        </p:nvSpPr>
        <p:spPr>
          <a:xfrm>
            <a:off x="8490857" y="4423559"/>
            <a:ext cx="29690" cy="9896"/>
          </a:xfrm>
          <a:custGeom>
            <a:avLst/>
            <a:gdLst/>
            <a:ahLst/>
            <a:cxnLst/>
            <a:rect l="0" t="0" r="0" b="0"/>
            <a:pathLst>
              <a:path w="29690" h="9896">
                <a:moveTo>
                  <a:pt x="29689" y="9895"/>
                </a:moveTo>
                <a:lnTo>
                  <a:pt x="29689" y="9895"/>
                </a:lnTo>
                <a:lnTo>
                  <a:pt x="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Berlin Sans FB"/>
              <a:ea typeface="+mn-ea"/>
              <a:cs typeface="+mn-cs"/>
            </a:endParaRPr>
          </a:p>
        </p:txBody>
      </p:sp>
      <p:sp>
        <p:nvSpPr>
          <p:cNvPr id="4" name="Rectangle 3"/>
          <p:cNvSpPr/>
          <p:nvPr/>
        </p:nvSpPr>
        <p:spPr>
          <a:xfrm>
            <a:off x="5959366" y="189186"/>
            <a:ext cx="522583" cy="6096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a:t>
            </a:r>
          </a:p>
        </p:txBody>
      </p:sp>
      <p:pic>
        <p:nvPicPr>
          <p:cNvPr id="2" name="Picture 1"/>
          <p:cNvPicPr>
            <a:picLocks noChangeAspect="1"/>
          </p:cNvPicPr>
          <p:nvPr/>
        </p:nvPicPr>
        <p:blipFill>
          <a:blip r:embed="rId5"/>
          <a:stretch>
            <a:fillRect/>
          </a:stretch>
        </p:blipFill>
        <p:spPr>
          <a:xfrm>
            <a:off x="1457401" y="2117766"/>
            <a:ext cx="8486875" cy="3364619"/>
          </a:xfrm>
          <a:prstGeom prst="rect">
            <a:avLst/>
          </a:prstGeom>
        </p:spPr>
      </p:pic>
    </p:spTree>
    <p:extLst>
      <p:ext uri="{BB962C8B-B14F-4D97-AF65-F5344CB8AC3E}">
        <p14:creationId xmlns:p14="http://schemas.microsoft.com/office/powerpoint/2010/main" val="216437304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35378"/>
          </a:xfrm>
        </p:spPr>
        <p:txBody>
          <a:bodyPr/>
          <a:lstStyle/>
          <a:p>
            <a:r>
              <a:rPr lang="en-GB" dirty="0" smtClean="0"/>
              <a:t>Whole Class Reading</a:t>
            </a:r>
            <a:endParaRPr lang="en-GB" dirty="0"/>
          </a:p>
        </p:txBody>
      </p:sp>
      <p:pic>
        <p:nvPicPr>
          <p:cNvPr id="3" name="Picture 2"/>
          <p:cNvPicPr>
            <a:picLocks noChangeAspect="1"/>
          </p:cNvPicPr>
          <p:nvPr/>
        </p:nvPicPr>
        <p:blipFill>
          <a:blip r:embed="rId2"/>
          <a:stretch>
            <a:fillRect/>
          </a:stretch>
        </p:blipFill>
        <p:spPr>
          <a:xfrm>
            <a:off x="191735" y="1294724"/>
            <a:ext cx="11401955" cy="5186509"/>
          </a:xfrm>
          <a:prstGeom prst="rect">
            <a:avLst/>
          </a:prstGeom>
        </p:spPr>
      </p:pic>
    </p:spTree>
    <p:extLst>
      <p:ext uri="{BB962C8B-B14F-4D97-AF65-F5344CB8AC3E}">
        <p14:creationId xmlns:p14="http://schemas.microsoft.com/office/powerpoint/2010/main" val="691508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2217683" y="176780"/>
            <a:ext cx="8705171" cy="4077208"/>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dirty="0" smtClean="0">
                <a:solidFill>
                  <a:schemeClr val="tx1"/>
                </a:solidFill>
                <a:cs typeface="Calibri"/>
              </a:rPr>
              <a:t>queasy</a:t>
            </a:r>
            <a:endParaRPr lang="en-US" sz="7200" dirty="0">
              <a:solidFill>
                <a:schemeClr val="tx1"/>
              </a:solidFill>
              <a:cs typeface="Calibri"/>
            </a:endParaRPr>
          </a:p>
        </p:txBody>
      </p:sp>
    </p:spTree>
    <p:extLst>
      <p:ext uri="{BB962C8B-B14F-4D97-AF65-F5344CB8AC3E}">
        <p14:creationId xmlns:p14="http://schemas.microsoft.com/office/powerpoint/2010/main" val="3072924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GB" dirty="0" smtClean="0"/>
          </a:p>
          <a:p>
            <a:pPr marL="0" algn="ctr">
              <a:buNone/>
            </a:pPr>
            <a:endParaRPr lang="en-GB" dirty="0"/>
          </a:p>
          <a:p>
            <a:pPr marL="0" algn="ctr">
              <a:buNone/>
            </a:pPr>
            <a:endParaRPr lang="en-GB" dirty="0" smtClean="0"/>
          </a:p>
          <a:p>
            <a:pPr marL="0" algn="ctr">
              <a:buNone/>
            </a:pPr>
            <a:endParaRPr lang="en-GB" dirty="0" smtClean="0"/>
          </a:p>
          <a:p>
            <a:pPr marL="0" algn="ctr">
              <a:buNone/>
            </a:pPr>
            <a:endParaRPr lang="en-GB" dirty="0" smtClean="0"/>
          </a:p>
        </p:txBody>
      </p:sp>
      <p:sp>
        <p:nvSpPr>
          <p:cNvPr id="4" name="Cloud Callout 3"/>
          <p:cNvSpPr/>
          <p:nvPr/>
        </p:nvSpPr>
        <p:spPr>
          <a:xfrm>
            <a:off x="110837" y="222107"/>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
        <p:nvSpPr>
          <p:cNvPr id="8" name="TextBox 7"/>
          <p:cNvSpPr txBox="1"/>
          <p:nvPr/>
        </p:nvSpPr>
        <p:spPr>
          <a:xfrm>
            <a:off x="683172" y="4374469"/>
            <a:ext cx="184731" cy="523220"/>
          </a:xfrm>
          <a:prstGeom prst="rect">
            <a:avLst/>
          </a:prstGeom>
          <a:noFill/>
        </p:spPr>
        <p:txBody>
          <a:bodyPr wrap="none" rtlCol="0">
            <a:spAutoFit/>
          </a:bodyPr>
          <a:lstStyle/>
          <a:p>
            <a:endParaRPr lang="en-GB" sz="2800" dirty="0"/>
          </a:p>
        </p:txBody>
      </p:sp>
      <p:sp>
        <p:nvSpPr>
          <p:cNvPr id="6" name="TextBox 5"/>
          <p:cNvSpPr txBox="1"/>
          <p:nvPr/>
        </p:nvSpPr>
        <p:spPr>
          <a:xfrm>
            <a:off x="1045707" y="3851249"/>
            <a:ext cx="184731" cy="646331"/>
          </a:xfrm>
          <a:prstGeom prst="rect">
            <a:avLst/>
          </a:prstGeom>
          <a:noFill/>
        </p:spPr>
        <p:txBody>
          <a:bodyPr wrap="none" rtlCol="0">
            <a:spAutoFit/>
          </a:bodyPr>
          <a:lstStyle/>
          <a:p>
            <a:endParaRPr lang="en-GB" sz="3600" dirty="0"/>
          </a:p>
        </p:txBody>
      </p:sp>
      <p:sp>
        <p:nvSpPr>
          <p:cNvPr id="7" name="Rectangle 6"/>
          <p:cNvSpPr/>
          <p:nvPr/>
        </p:nvSpPr>
        <p:spPr>
          <a:xfrm>
            <a:off x="1408242" y="2828836"/>
            <a:ext cx="7735758" cy="369332"/>
          </a:xfrm>
          <a:prstGeom prst="rect">
            <a:avLst/>
          </a:prstGeom>
        </p:spPr>
        <p:txBody>
          <a:bodyPr wrap="square">
            <a:spAutoFit/>
          </a:bodyPr>
          <a:lstStyle/>
          <a:p>
            <a:r>
              <a:rPr lang="en-GB" dirty="0"/>
              <a:t> </a:t>
            </a:r>
          </a:p>
        </p:txBody>
      </p:sp>
      <p:sp>
        <p:nvSpPr>
          <p:cNvPr id="9" name="TextBox 8"/>
          <p:cNvSpPr txBox="1"/>
          <p:nvPr/>
        </p:nvSpPr>
        <p:spPr>
          <a:xfrm>
            <a:off x="4698124" y="1690688"/>
            <a:ext cx="3021981" cy="1200329"/>
          </a:xfrm>
          <a:prstGeom prst="rect">
            <a:avLst/>
          </a:prstGeom>
          <a:noFill/>
        </p:spPr>
        <p:txBody>
          <a:bodyPr wrap="none" rtlCol="0">
            <a:spAutoFit/>
          </a:bodyPr>
          <a:lstStyle/>
          <a:p>
            <a:r>
              <a:rPr lang="en-GB" sz="7200" u="sng" dirty="0" smtClean="0"/>
              <a:t>queasy</a:t>
            </a:r>
            <a:endParaRPr lang="en-GB" sz="7200" u="sng" dirty="0"/>
          </a:p>
        </p:txBody>
      </p:sp>
      <p:sp>
        <p:nvSpPr>
          <p:cNvPr id="5" name="Rectangle 4"/>
          <p:cNvSpPr/>
          <p:nvPr/>
        </p:nvSpPr>
        <p:spPr>
          <a:xfrm>
            <a:off x="838200" y="2967335"/>
            <a:ext cx="10153454" cy="707886"/>
          </a:xfrm>
          <a:prstGeom prst="rect">
            <a:avLst/>
          </a:prstGeom>
        </p:spPr>
        <p:txBody>
          <a:bodyPr wrap="square">
            <a:spAutoFit/>
          </a:bodyPr>
          <a:lstStyle/>
          <a:p>
            <a:endParaRPr lang="en-GB" sz="4000" b="1" dirty="0">
              <a:solidFill>
                <a:srgbClr val="FF0000"/>
              </a:solidFill>
            </a:endParaRPr>
          </a:p>
        </p:txBody>
      </p:sp>
      <p:sp>
        <p:nvSpPr>
          <p:cNvPr id="2" name="TextBox 1"/>
          <p:cNvSpPr txBox="1"/>
          <p:nvPr/>
        </p:nvSpPr>
        <p:spPr>
          <a:xfrm>
            <a:off x="867903" y="4078014"/>
            <a:ext cx="9563837" cy="1815882"/>
          </a:xfrm>
          <a:prstGeom prst="rect">
            <a:avLst/>
          </a:prstGeom>
          <a:noFill/>
        </p:spPr>
        <p:txBody>
          <a:bodyPr wrap="none" rtlCol="0">
            <a:spAutoFit/>
          </a:bodyPr>
          <a:lstStyle/>
          <a:p>
            <a:r>
              <a:rPr lang="en-GB" sz="2800" b="1" dirty="0"/>
              <a:t>The boat ride made me a little queasy.</a:t>
            </a:r>
            <a:r>
              <a:rPr lang="en-GB" sz="2800" dirty="0"/>
              <a:t> </a:t>
            </a:r>
            <a:endParaRPr lang="en-GB" sz="2800" dirty="0" smtClean="0"/>
          </a:p>
          <a:p>
            <a:r>
              <a:rPr lang="en-GB" sz="2800" b="1" dirty="0" smtClean="0"/>
              <a:t>She </a:t>
            </a:r>
            <a:r>
              <a:rPr lang="en-GB" sz="2800" b="1" dirty="0"/>
              <a:t>complained of a queasy stomach.</a:t>
            </a:r>
            <a:r>
              <a:rPr lang="en-GB" sz="2800" dirty="0"/>
              <a:t> </a:t>
            </a:r>
            <a:endParaRPr lang="en-GB" sz="2800" dirty="0" smtClean="0"/>
          </a:p>
          <a:p>
            <a:r>
              <a:rPr lang="en-GB" sz="2800" b="1" dirty="0" smtClean="0"/>
              <a:t>He </a:t>
            </a:r>
            <a:r>
              <a:rPr lang="en-GB" sz="2800" b="1" dirty="0"/>
              <a:t>feels queasy about taking the test.</a:t>
            </a:r>
            <a:r>
              <a:rPr lang="en-GB" sz="2800" dirty="0"/>
              <a:t> </a:t>
            </a:r>
            <a:endParaRPr lang="en-GB" sz="2800" dirty="0" smtClean="0"/>
          </a:p>
          <a:p>
            <a:r>
              <a:rPr lang="en-GB" sz="2800" b="1" dirty="0" smtClean="0"/>
              <a:t>She </a:t>
            </a:r>
            <a:r>
              <a:rPr lang="en-GB" sz="2800" b="1" dirty="0"/>
              <a:t>had the queasy feeling that she was being watched</a:t>
            </a:r>
            <a:r>
              <a:rPr lang="en-GB" b="1" dirty="0"/>
              <a:t>.</a:t>
            </a:r>
            <a:endParaRPr lang="en-GB" sz="4000" dirty="0"/>
          </a:p>
        </p:txBody>
      </p:sp>
    </p:spTree>
    <p:extLst>
      <p:ext uri="{BB962C8B-B14F-4D97-AF65-F5344CB8AC3E}">
        <p14:creationId xmlns:p14="http://schemas.microsoft.com/office/powerpoint/2010/main" val="998349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796159" y="553874"/>
            <a:ext cx="10515600" cy="4165271"/>
          </a:xfrm>
        </p:spPr>
        <p:txBody>
          <a:bodyPr vert="horz" lIns="91440" tIns="45720" rIns="91440" bIns="45720" rtlCol="0" anchor="t">
            <a:normAutofit fontScale="700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a:t>
            </a:r>
            <a:r>
              <a:rPr lang="en-US" sz="4400" dirty="0" smtClean="0">
                <a:solidFill>
                  <a:srgbClr val="FF0000"/>
                </a:solidFill>
                <a:cs typeface="Calibri"/>
              </a:rPr>
              <a:t>IN A SQUEAKY VOICE</a:t>
            </a:r>
            <a:endParaRPr lang="en-US" sz="4400" dirty="0">
              <a:solidFill>
                <a:srgbClr val="FF0000"/>
              </a:solidFill>
              <a:cs typeface="Calibri"/>
            </a:endParaRP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a:t>
            </a:r>
            <a:r>
              <a:rPr lang="en-US" sz="4400" dirty="0" smtClean="0">
                <a:solidFill>
                  <a:srgbClr val="FF0000"/>
                </a:solidFill>
                <a:cs typeface="Calibri"/>
              </a:rPr>
              <a:t>MRS SILK</a:t>
            </a:r>
            <a:endParaRPr lang="en-US" sz="4400" dirty="0">
              <a:solidFill>
                <a:srgbClr val="FF0000"/>
              </a:solidFill>
              <a:cs typeface="Calibri"/>
            </a:endParaRP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
        <p:nvSpPr>
          <p:cNvPr id="4" name="Rectangle 3"/>
          <p:cNvSpPr/>
          <p:nvPr/>
        </p:nvSpPr>
        <p:spPr>
          <a:xfrm>
            <a:off x="2596056" y="4719145"/>
            <a:ext cx="6390289" cy="127525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1"/>
                </a:solidFill>
              </a:rPr>
              <a:t>queasy</a:t>
            </a:r>
            <a:endParaRPr lang="en-GB" sz="5400" b="1" dirty="0">
              <a:solidFill>
                <a:schemeClr val="bg1"/>
              </a:solidFill>
            </a:endParaRPr>
          </a:p>
        </p:txBody>
      </p:sp>
    </p:spTree>
    <p:extLst>
      <p:ext uri="{BB962C8B-B14F-4D97-AF65-F5344CB8AC3E}">
        <p14:creationId xmlns:p14="http://schemas.microsoft.com/office/powerpoint/2010/main" val="361696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25834" y="2325985"/>
            <a:ext cx="6225267" cy="1323439"/>
          </a:xfrm>
          <a:prstGeom prst="rect">
            <a:avLst/>
          </a:prstGeom>
          <a:noFill/>
        </p:spPr>
        <p:txBody>
          <a:bodyPr wrap="square" rtlCol="0">
            <a:spAutoFit/>
          </a:bodyPr>
          <a:lstStyle/>
          <a:p>
            <a:r>
              <a:rPr lang="en-GB" sz="8000" dirty="0" smtClean="0">
                <a:solidFill>
                  <a:srgbClr val="FF0000"/>
                </a:solidFill>
              </a:rPr>
              <a:t>    queasy</a:t>
            </a:r>
            <a:endParaRPr lang="en-GB" sz="8000" dirty="0">
              <a:solidFill>
                <a:srgbClr val="FF0000"/>
              </a:solidFill>
            </a:endParaRPr>
          </a:p>
        </p:txBody>
      </p:sp>
      <p:pic>
        <p:nvPicPr>
          <p:cNvPr id="3" name="Picture 2"/>
          <p:cNvPicPr>
            <a:picLocks noChangeAspect="1"/>
          </p:cNvPicPr>
          <p:nvPr/>
        </p:nvPicPr>
        <p:blipFill>
          <a:blip r:embed="rId2"/>
          <a:stretch>
            <a:fillRect/>
          </a:stretch>
        </p:blipFill>
        <p:spPr>
          <a:xfrm>
            <a:off x="7144456" y="2059693"/>
            <a:ext cx="2057400" cy="2219325"/>
          </a:xfrm>
          <a:prstGeom prst="rect">
            <a:avLst/>
          </a:prstGeom>
        </p:spPr>
      </p:pic>
    </p:spTree>
    <p:extLst>
      <p:ext uri="{BB962C8B-B14F-4D97-AF65-F5344CB8AC3E}">
        <p14:creationId xmlns:p14="http://schemas.microsoft.com/office/powerpoint/2010/main" val="6325382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6695" y="466725"/>
            <a:ext cx="3600450" cy="1924050"/>
          </a:xfrm>
          <a:prstGeom prst="rect">
            <a:avLst/>
          </a:prstGeom>
        </p:spPr>
      </p:pic>
      <p:sp>
        <p:nvSpPr>
          <p:cNvPr id="3" name="TextBox 2"/>
          <p:cNvSpPr txBox="1"/>
          <p:nvPr/>
        </p:nvSpPr>
        <p:spPr>
          <a:xfrm>
            <a:off x="4019550" y="1163300"/>
            <a:ext cx="3651962" cy="1446550"/>
          </a:xfrm>
          <a:prstGeom prst="rect">
            <a:avLst/>
          </a:prstGeom>
          <a:noFill/>
        </p:spPr>
        <p:txBody>
          <a:bodyPr wrap="none" rtlCol="0">
            <a:spAutoFit/>
          </a:bodyPr>
          <a:lstStyle/>
          <a:p>
            <a:r>
              <a:rPr lang="en-GB" sz="8800" dirty="0" smtClean="0"/>
              <a:t>queasy</a:t>
            </a:r>
            <a:endParaRPr lang="en-GB" sz="8800" dirty="0"/>
          </a:p>
        </p:txBody>
      </p:sp>
      <p:sp>
        <p:nvSpPr>
          <p:cNvPr id="5" name="TextBox 4"/>
          <p:cNvSpPr txBox="1"/>
          <p:nvPr/>
        </p:nvSpPr>
        <p:spPr>
          <a:xfrm>
            <a:off x="875432" y="3372768"/>
            <a:ext cx="10196677" cy="4401205"/>
          </a:xfrm>
          <a:prstGeom prst="rect">
            <a:avLst/>
          </a:prstGeom>
          <a:noFill/>
        </p:spPr>
        <p:txBody>
          <a:bodyPr wrap="square" rtlCol="0">
            <a:spAutoFit/>
          </a:bodyPr>
          <a:lstStyle/>
          <a:p>
            <a:r>
              <a:rPr lang="en-GB" sz="4000" b="1" u="sng" dirty="0" smtClean="0"/>
              <a:t>Adjective</a:t>
            </a:r>
          </a:p>
          <a:p>
            <a:endParaRPr lang="en-GB" sz="4000" b="1" u="sng" dirty="0"/>
          </a:p>
          <a:p>
            <a:r>
              <a:rPr lang="en-GB" sz="4000" b="1" dirty="0" smtClean="0"/>
              <a:t>Nauseous or feeling sick.</a:t>
            </a:r>
          </a:p>
          <a:p>
            <a:endParaRPr lang="en-GB" sz="4000" b="1" u="sng" dirty="0" smtClean="0"/>
          </a:p>
          <a:p>
            <a:endParaRPr lang="en-GB" sz="4000" b="1" u="sng" dirty="0"/>
          </a:p>
          <a:p>
            <a:endParaRPr lang="en-GB" sz="4000" b="1" u="sng" dirty="0" smtClean="0"/>
          </a:p>
          <a:p>
            <a:endParaRPr lang="en-GB" sz="4000" dirty="0"/>
          </a:p>
        </p:txBody>
      </p:sp>
      <p:sp>
        <p:nvSpPr>
          <p:cNvPr id="6" name="AutoShape 2" descr="Words Regulate and Run have similar mean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8486530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21270080">
            <a:off x="297392" y="1072254"/>
            <a:ext cx="7847238" cy="929416"/>
          </a:xfrm>
          <a:prstGeom prst="rect">
            <a:avLst/>
          </a:prstGeom>
          <a:noFill/>
        </p:spPr>
        <p:txBody>
          <a:bodyPr wrap="none" lIns="91440" tIns="45720" rIns="91440" bIns="45720">
            <a:prstTxWarp prst="textDoubleWave1">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smtClean="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latin typeface="Gill Sans MT" panose="020B0502020104020203"/>
              </a:rPr>
              <a:t>Excellent RE</a:t>
            </a:r>
            <a:endParaRPr kumimoji="0" lang="en-US" sz="5400" b="1" i="0" u="none" strike="noStrike" kern="1200" cap="none" spc="0" normalizeH="0" baseline="0" noProof="0" dirty="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endParaRPr>
          </a:p>
        </p:txBody>
      </p:sp>
      <p:sp>
        <p:nvSpPr>
          <p:cNvPr id="6" name="Explosion 1 5"/>
          <p:cNvSpPr/>
          <p:nvPr/>
        </p:nvSpPr>
        <p:spPr>
          <a:xfrm>
            <a:off x="1429408" y="2617076"/>
            <a:ext cx="5607054" cy="1296591"/>
          </a:xfrm>
          <a:prstGeom prst="irregularSeal1">
            <a:avLst/>
          </a:prstGeom>
          <a:noFill/>
          <a:ln w="38100">
            <a:solidFill>
              <a:schemeClr val="tx2"/>
            </a:solidFill>
          </a:ln>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err="1"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rPr>
              <a:t>Ikjot</a:t>
            </a:r>
            <a:endParaRPr kumimoji="0" lang="en-GB" sz="24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9143" y="130629"/>
            <a:ext cx="1656971" cy="1603393"/>
          </a:xfrm>
          <a:prstGeom prst="rect">
            <a:avLst/>
          </a:prstGeom>
        </p:spPr>
      </p:pic>
      <p:sp>
        <p:nvSpPr>
          <p:cNvPr id="5" name="Rectangle 4"/>
          <p:cNvSpPr/>
          <p:nvPr/>
        </p:nvSpPr>
        <p:spPr>
          <a:xfrm>
            <a:off x="8491192" y="338667"/>
            <a:ext cx="3037550" cy="6258076"/>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smtClean="0">
                <a:solidFill>
                  <a:schemeClr val="tx1"/>
                </a:solidFill>
              </a:rPr>
              <a:t>Confident</a:t>
            </a:r>
          </a:p>
          <a:p>
            <a:pPr algn="ctr"/>
            <a:r>
              <a:rPr lang="en-GB" b="1" u="sng" dirty="0" smtClean="0">
                <a:solidFill>
                  <a:schemeClr val="tx1"/>
                </a:solidFill>
              </a:rPr>
              <a:t>Ella Mai</a:t>
            </a:r>
          </a:p>
          <a:p>
            <a:pPr algn="ctr"/>
            <a:r>
              <a:rPr lang="en-GB" b="1" u="sng" dirty="0" smtClean="0">
                <a:solidFill>
                  <a:schemeClr val="tx1"/>
                </a:solidFill>
              </a:rPr>
              <a:t>Holly</a:t>
            </a:r>
          </a:p>
          <a:p>
            <a:pPr algn="ctr"/>
            <a:r>
              <a:rPr lang="en-GB" b="1" u="sng" dirty="0" smtClean="0">
                <a:solidFill>
                  <a:schemeClr val="tx1"/>
                </a:solidFill>
              </a:rPr>
              <a:t>Lola N</a:t>
            </a:r>
          </a:p>
          <a:p>
            <a:pPr algn="ctr"/>
            <a:r>
              <a:rPr lang="en-GB" b="1" u="sng" dirty="0" smtClean="0">
                <a:solidFill>
                  <a:schemeClr val="tx1"/>
                </a:solidFill>
              </a:rPr>
              <a:t>Elliott</a:t>
            </a:r>
          </a:p>
          <a:p>
            <a:pPr algn="ctr"/>
            <a:r>
              <a:rPr lang="en-GB" b="1" u="sng" dirty="0" smtClean="0">
                <a:solidFill>
                  <a:schemeClr val="tx1"/>
                </a:solidFill>
              </a:rPr>
              <a:t>Daniella</a:t>
            </a:r>
          </a:p>
          <a:p>
            <a:pPr algn="ctr"/>
            <a:r>
              <a:rPr lang="en-GB" b="1" u="sng" dirty="0" smtClean="0">
                <a:solidFill>
                  <a:schemeClr val="tx1"/>
                </a:solidFill>
              </a:rPr>
              <a:t>Cheri</a:t>
            </a:r>
          </a:p>
          <a:p>
            <a:pPr algn="ctr"/>
            <a:r>
              <a:rPr lang="en-GB" b="1" u="sng" dirty="0" smtClean="0">
                <a:solidFill>
                  <a:schemeClr val="tx1"/>
                </a:solidFill>
              </a:rPr>
              <a:t>Morgan</a:t>
            </a:r>
          </a:p>
          <a:p>
            <a:pPr algn="ctr"/>
            <a:r>
              <a:rPr lang="en-GB" b="1" u="sng" dirty="0" smtClean="0">
                <a:solidFill>
                  <a:schemeClr val="tx1"/>
                </a:solidFill>
              </a:rPr>
              <a:t>Darcie</a:t>
            </a:r>
          </a:p>
          <a:p>
            <a:pPr algn="ctr"/>
            <a:r>
              <a:rPr lang="en-GB" b="1" u="sng" dirty="0" smtClean="0">
                <a:solidFill>
                  <a:schemeClr val="tx1"/>
                </a:solidFill>
              </a:rPr>
              <a:t>Archie</a:t>
            </a:r>
          </a:p>
          <a:p>
            <a:pPr algn="ctr"/>
            <a:r>
              <a:rPr lang="en-GB" b="1" u="sng" dirty="0" smtClean="0">
                <a:solidFill>
                  <a:schemeClr val="tx1"/>
                </a:solidFill>
              </a:rPr>
              <a:t>Lente</a:t>
            </a:r>
          </a:p>
          <a:p>
            <a:pPr algn="ctr"/>
            <a:r>
              <a:rPr lang="en-GB" b="1" u="sng" dirty="0" smtClean="0">
                <a:solidFill>
                  <a:schemeClr val="tx1"/>
                </a:solidFill>
              </a:rPr>
              <a:t>Jack</a:t>
            </a:r>
          </a:p>
          <a:p>
            <a:pPr algn="ctr"/>
            <a:r>
              <a:rPr lang="en-GB" b="1" u="sng" dirty="0" smtClean="0">
                <a:solidFill>
                  <a:schemeClr val="tx1"/>
                </a:solidFill>
              </a:rPr>
              <a:t>Lola</a:t>
            </a:r>
          </a:p>
          <a:p>
            <a:pPr algn="ctr"/>
            <a:endParaRPr lang="en-GB" b="1" u="sng" dirty="0" smtClean="0">
              <a:solidFill>
                <a:schemeClr val="tx1"/>
              </a:solidFill>
            </a:endParaRPr>
          </a:p>
          <a:p>
            <a:pPr algn="ctr"/>
            <a:endParaRPr lang="en-GB" b="1" u="sng" dirty="0" smtClean="0">
              <a:solidFill>
                <a:schemeClr val="tx1"/>
              </a:solidFill>
            </a:endParaRPr>
          </a:p>
          <a:p>
            <a:pPr algn="ctr"/>
            <a:endParaRPr lang="en-GB" b="1" u="sng" dirty="0" smtClean="0">
              <a:solidFill>
                <a:schemeClr val="tx1"/>
              </a:solidFill>
            </a:endParaRPr>
          </a:p>
          <a:p>
            <a:pPr algn="ctr"/>
            <a:endParaRPr lang="en-GB" b="1" u="sng" dirty="0">
              <a:solidFill>
                <a:schemeClr val="tx1"/>
              </a:solidFill>
            </a:endParaRPr>
          </a:p>
        </p:txBody>
      </p:sp>
      <p:pic>
        <p:nvPicPr>
          <p:cNvPr id="7" name="Picture 6"/>
          <p:cNvPicPr>
            <a:picLocks noChangeAspect="1"/>
          </p:cNvPicPr>
          <p:nvPr/>
        </p:nvPicPr>
        <p:blipFill>
          <a:blip r:embed="rId4"/>
          <a:stretch>
            <a:fillRect/>
          </a:stretch>
        </p:blipFill>
        <p:spPr>
          <a:xfrm>
            <a:off x="8669868" y="338667"/>
            <a:ext cx="874008" cy="874008"/>
          </a:xfrm>
          <a:prstGeom prst="rect">
            <a:avLst/>
          </a:prstGeom>
        </p:spPr>
      </p:pic>
    </p:spTree>
    <p:extLst>
      <p:ext uri="{BB962C8B-B14F-4D97-AF65-F5344CB8AC3E}">
        <p14:creationId xmlns:p14="http://schemas.microsoft.com/office/powerpoint/2010/main" val="98876178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75234" y="758707"/>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Presentation Watch</a:t>
            </a:r>
          </a:p>
        </p:txBody>
      </p:sp>
      <p:pic>
        <p:nvPicPr>
          <p:cNvPr id="2050" name="Picture 2" descr="Image result for binocular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5546" y="48593"/>
            <a:ext cx="885434" cy="88543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761299" y="332771"/>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Oops…missing things to look for…</a:t>
            </a:r>
          </a:p>
        </p:txBody>
      </p:sp>
      <p:sp>
        <p:nvSpPr>
          <p:cNvPr id="9" name="TextBox 8"/>
          <p:cNvSpPr txBox="1"/>
          <p:nvPr/>
        </p:nvSpPr>
        <p:spPr>
          <a:xfrm>
            <a:off x="1679319" y="1303366"/>
            <a:ext cx="2798087" cy="1328023"/>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B082E">
                    <a:lumMod val="50000"/>
                    <a:lumOff val="50000"/>
                  </a:srgbClr>
                </a:solidFill>
                <a:latin typeface="Comic Sans MS" panose="030F0702030302020204" pitchFamily="66" charset="0"/>
              </a:rPr>
              <a:t>All ensure you write a date and title and underline it with a ruler</a:t>
            </a:r>
            <a:endParaRPr kumimoji="0" lang="en-GB" sz="1800" b="0" i="0" u="none" strike="noStrike" kern="1200" cap="none" spc="0" normalizeH="0" baseline="0" noProof="0" dirty="0">
              <a:ln>
                <a:noFill/>
              </a:ln>
              <a:solidFill>
                <a:srgbClr val="0B082E">
                  <a:lumMod val="50000"/>
                  <a:lumOff val="50000"/>
                </a:srgbClr>
              </a:solidFill>
              <a:effectLst/>
              <a:uLnTx/>
              <a:uFillTx/>
              <a:latin typeface="Comic Sans MS" panose="030F0702030302020204" pitchFamily="66" charset="0"/>
              <a:ea typeface="+mn-ea"/>
              <a:cs typeface="+mn-cs"/>
            </a:endParaRPr>
          </a:p>
        </p:txBody>
      </p:sp>
      <p:sp>
        <p:nvSpPr>
          <p:cNvPr id="10" name="TextBox 9"/>
          <p:cNvSpPr txBox="1"/>
          <p:nvPr/>
        </p:nvSpPr>
        <p:spPr>
          <a:xfrm>
            <a:off x="5426753" y="200668"/>
            <a:ext cx="6583681" cy="1736646"/>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Remember to think about the question- why were those items in a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Church so important?</a:t>
            </a:r>
            <a:endParaRPr lang="en-GB" sz="1600" dirty="0">
              <a:solidFill>
                <a:prstClr val="black"/>
              </a:solidFill>
              <a:latin typeface="Comic Sans MS" panose="030F0702030302020204" pitchFamily="66" charset="0"/>
            </a:endParaRPr>
          </a:p>
        </p:txBody>
      </p:sp>
      <p:sp>
        <p:nvSpPr>
          <p:cNvPr id="3" name="Rectangle 2"/>
          <p:cNvSpPr/>
          <p:nvPr/>
        </p:nvSpPr>
        <p:spPr>
          <a:xfrm>
            <a:off x="10912818" y="48593"/>
            <a:ext cx="970458" cy="369332"/>
          </a:xfrm>
          <a:prstGeom prst="rect">
            <a:avLst/>
          </a:prstGeom>
        </p:spPr>
        <p:txBody>
          <a:bodyPr wrap="none">
            <a:spAutoFit/>
          </a:bodyPr>
          <a:lstStyle/>
          <a:p>
            <a:r>
              <a:rPr lang="en-GB" dirty="0">
                <a:solidFill>
                  <a:schemeClr val="bg1"/>
                </a:solidFill>
              </a:rPr>
              <a:t>30.11.20</a:t>
            </a:r>
            <a:endParaRPr lang="en-GB" dirty="0"/>
          </a:p>
        </p:txBody>
      </p:sp>
      <p:pic>
        <p:nvPicPr>
          <p:cNvPr id="2" name="Picture 1"/>
          <p:cNvPicPr>
            <a:picLocks noChangeAspect="1"/>
          </p:cNvPicPr>
          <p:nvPr/>
        </p:nvPicPr>
        <p:blipFill>
          <a:blip r:embed="rId4"/>
          <a:stretch>
            <a:fillRect/>
          </a:stretch>
        </p:blipFill>
        <p:spPr>
          <a:xfrm>
            <a:off x="771872" y="3246615"/>
            <a:ext cx="5035732" cy="701101"/>
          </a:xfrm>
          <a:prstGeom prst="rect">
            <a:avLst/>
          </a:prstGeom>
        </p:spPr>
      </p:pic>
      <p:sp>
        <p:nvSpPr>
          <p:cNvPr id="4" name="TextBox 3"/>
          <p:cNvSpPr txBox="1"/>
          <p:nvPr/>
        </p:nvSpPr>
        <p:spPr>
          <a:xfrm>
            <a:off x="914400" y="4572000"/>
            <a:ext cx="707886" cy="369332"/>
          </a:xfrm>
          <a:prstGeom prst="rect">
            <a:avLst/>
          </a:prstGeom>
          <a:noFill/>
        </p:spPr>
        <p:txBody>
          <a:bodyPr wrap="none" rtlCol="0">
            <a:spAutoFit/>
          </a:bodyPr>
          <a:lstStyle/>
          <a:p>
            <a:r>
              <a:rPr lang="en-GB" dirty="0" smtClean="0"/>
              <a:t>Vicar</a:t>
            </a:r>
            <a:endParaRPr lang="en-GB" dirty="0"/>
          </a:p>
        </p:txBody>
      </p:sp>
    </p:spTree>
    <p:extLst>
      <p:ext uri="{BB962C8B-B14F-4D97-AF65-F5344CB8AC3E}">
        <p14:creationId xmlns:p14="http://schemas.microsoft.com/office/powerpoint/2010/main" val="8641743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1164710" cy="1320800"/>
          </a:xfrm>
        </p:spPr>
        <p:txBody>
          <a:bodyPr>
            <a:normAutofit fontScale="90000"/>
          </a:bodyPr>
          <a:lstStyle/>
          <a:p>
            <a:r>
              <a:rPr lang="en-GB" b="1" u="sng" dirty="0" smtClean="0"/>
              <a:t>RE</a:t>
            </a:r>
            <a:br>
              <a:rPr lang="en-GB" b="1" u="sng" dirty="0" smtClean="0"/>
            </a:br>
            <a:r>
              <a:rPr lang="en-GB" b="1" u="sng" dirty="0" smtClean="0"/>
              <a:t>Monday 31</a:t>
            </a:r>
            <a:r>
              <a:rPr lang="en-GB" b="1" u="sng" baseline="30000" dirty="0" smtClean="0"/>
              <a:t>st</a:t>
            </a:r>
            <a:r>
              <a:rPr lang="en-GB" b="1" u="sng" dirty="0" smtClean="0"/>
              <a:t> January</a:t>
            </a:r>
            <a:r>
              <a:rPr lang="en-GB" dirty="0" smtClean="0"/>
              <a:t/>
            </a:r>
            <a:br>
              <a:rPr lang="en-GB" dirty="0" smtClean="0"/>
            </a:br>
            <a:r>
              <a:rPr lang="en-GB" dirty="0" smtClean="0"/>
              <a:t/>
            </a:r>
            <a:br>
              <a:rPr lang="en-GB" dirty="0" smtClean="0"/>
            </a:br>
            <a:r>
              <a:rPr lang="en-GB" sz="2700" b="1" u="sng" dirty="0">
                <a:solidFill>
                  <a:schemeClr val="tx1"/>
                </a:solidFill>
              </a:rPr>
              <a:t>To develop the our understanding of the difference that believing and worshipping makes to the lives of religious people.</a:t>
            </a:r>
          </a:p>
        </p:txBody>
      </p:sp>
      <p:sp>
        <p:nvSpPr>
          <p:cNvPr id="3" name="Rectangle 2"/>
          <p:cNvSpPr/>
          <p:nvPr/>
        </p:nvSpPr>
        <p:spPr>
          <a:xfrm>
            <a:off x="2978150" y="3695890"/>
            <a:ext cx="5219699" cy="923330"/>
          </a:xfrm>
          <a:prstGeom prst="rect">
            <a:avLst/>
          </a:prstGeom>
        </p:spPr>
        <p:txBody>
          <a:bodyPr wrap="none">
            <a:spAutoFit/>
          </a:bodyPr>
          <a:lstStyle/>
          <a:p>
            <a:r>
              <a:rPr lang="en-GB" dirty="0"/>
              <a:t>How does worship makes a difference to Hindus</a:t>
            </a:r>
            <a:r>
              <a:rPr lang="en-GB" dirty="0" smtClean="0"/>
              <a:t>?</a:t>
            </a:r>
          </a:p>
          <a:p>
            <a:endParaRPr lang="en-GB" dirty="0"/>
          </a:p>
          <a:p>
            <a:pPr algn="ctr"/>
            <a:endParaRPr lang="en-GB" dirty="0"/>
          </a:p>
        </p:txBody>
      </p:sp>
      <p:sp>
        <p:nvSpPr>
          <p:cNvPr id="9" name="TextBox 8"/>
          <p:cNvSpPr txBox="1"/>
          <p:nvPr/>
        </p:nvSpPr>
        <p:spPr>
          <a:xfrm>
            <a:off x="3670943" y="4388387"/>
            <a:ext cx="2962671" cy="1200329"/>
          </a:xfrm>
          <a:prstGeom prst="rect">
            <a:avLst/>
          </a:prstGeom>
          <a:noFill/>
        </p:spPr>
        <p:txBody>
          <a:bodyPr wrap="none" rtlCol="0">
            <a:spAutoFit/>
          </a:bodyPr>
          <a:lstStyle/>
          <a:p>
            <a:pPr marL="342900" indent="-342900">
              <a:buAutoNum type="arabicPeriod"/>
            </a:pPr>
            <a:r>
              <a:rPr lang="en-GB" dirty="0" smtClean="0"/>
              <a:t>Building</a:t>
            </a:r>
          </a:p>
          <a:p>
            <a:pPr marL="342900" indent="-342900">
              <a:buAutoNum type="arabicPeriod"/>
            </a:pPr>
            <a:r>
              <a:rPr lang="en-GB" dirty="0" smtClean="0"/>
              <a:t>Services</a:t>
            </a:r>
          </a:p>
          <a:p>
            <a:pPr marL="342900" indent="-342900">
              <a:buAutoNum type="arabicPeriod"/>
            </a:pPr>
            <a:r>
              <a:rPr lang="en-GB" dirty="0" smtClean="0"/>
              <a:t>Links to the community</a:t>
            </a:r>
          </a:p>
          <a:p>
            <a:pPr marL="342900" indent="-342900">
              <a:buAutoNum type="arabicPeriod"/>
            </a:pPr>
            <a:r>
              <a:rPr lang="en-GB" dirty="0" smtClean="0"/>
              <a:t>Artefacts/symbols used</a:t>
            </a:r>
            <a:endParaRPr lang="en-GB" dirty="0"/>
          </a:p>
        </p:txBody>
      </p:sp>
    </p:spTree>
    <p:extLst>
      <p:ext uri="{BB962C8B-B14F-4D97-AF65-F5344CB8AC3E}">
        <p14:creationId xmlns:p14="http://schemas.microsoft.com/office/powerpoint/2010/main" val="334900328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ub8LK9Wp3vs"/>
          <p:cNvPicPr>
            <a:picLocks noRot="1" noChangeAspect="1"/>
          </p:cNvPicPr>
          <p:nvPr>
            <a:videoFile r:link="rId1"/>
          </p:nvPr>
        </p:nvPicPr>
        <p:blipFill>
          <a:blip r:embed="rId3"/>
          <a:stretch>
            <a:fillRect/>
          </a:stretch>
        </p:blipFill>
        <p:spPr>
          <a:xfrm>
            <a:off x="862972" y="485422"/>
            <a:ext cx="10685561" cy="6010628"/>
          </a:xfrm>
          <a:prstGeom prst="rect">
            <a:avLst/>
          </a:prstGeom>
        </p:spPr>
      </p:pic>
    </p:spTree>
    <p:extLst>
      <p:ext uri="{BB962C8B-B14F-4D97-AF65-F5344CB8AC3E}">
        <p14:creationId xmlns:p14="http://schemas.microsoft.com/office/powerpoint/2010/main" val="304362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Describe 3 things in a </a:t>
            </a:r>
            <a:r>
              <a:rPr lang="en-GB" dirty="0" err="1" smtClean="0"/>
              <a:t>Mandir</a:t>
            </a:r>
            <a:r>
              <a:rPr lang="en-GB" dirty="0" smtClean="0"/>
              <a:t> and how they help a Hindu worship</a:t>
            </a: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897852166"/>
              </p:ext>
            </p:extLst>
          </p:nvPr>
        </p:nvGraphicFramePr>
        <p:xfrm>
          <a:off x="1444978" y="2187221"/>
          <a:ext cx="8128000" cy="33883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693834514"/>
                    </a:ext>
                  </a:extLst>
                </a:gridCol>
                <a:gridCol w="4064000">
                  <a:extLst>
                    <a:ext uri="{9D8B030D-6E8A-4147-A177-3AD203B41FA5}">
                      <a16:colId xmlns:a16="http://schemas.microsoft.com/office/drawing/2014/main" val="3436275191"/>
                    </a:ext>
                  </a:extLst>
                </a:gridCol>
              </a:tblGrid>
              <a:tr h="370840">
                <a:tc>
                  <a:txBody>
                    <a:bodyPr/>
                    <a:lstStyle/>
                    <a:p>
                      <a:pPr algn="ctr"/>
                      <a:r>
                        <a:rPr lang="en-GB" dirty="0" smtClean="0"/>
                        <a:t>Item </a:t>
                      </a:r>
                      <a:endParaRPr lang="en-GB" dirty="0"/>
                    </a:p>
                  </a:txBody>
                  <a:tcPr/>
                </a:tc>
                <a:tc>
                  <a:txBody>
                    <a:bodyPr/>
                    <a:lstStyle/>
                    <a:p>
                      <a:pPr algn="ctr"/>
                      <a:r>
                        <a:rPr lang="en-GB" dirty="0" smtClean="0"/>
                        <a:t>How does it help worship?</a:t>
                      </a:r>
                      <a:endParaRPr lang="en-GB" dirty="0"/>
                    </a:p>
                  </a:txBody>
                  <a:tcPr/>
                </a:tc>
                <a:extLst>
                  <a:ext uri="{0D108BD9-81ED-4DB2-BD59-A6C34878D82A}">
                    <a16:rowId xmlns:a16="http://schemas.microsoft.com/office/drawing/2014/main" val="2921571614"/>
                  </a:ext>
                </a:extLst>
              </a:tr>
              <a:tr h="370840">
                <a:tc>
                  <a:txBody>
                    <a:bodyPr/>
                    <a:lstStyle/>
                    <a:p>
                      <a:endParaRPr lang="en-GB" dirty="0" smtClean="0"/>
                    </a:p>
                    <a:p>
                      <a:endParaRPr lang="en-GB" dirty="0" smtClean="0"/>
                    </a:p>
                    <a:p>
                      <a:endParaRPr lang="en-GB" dirty="0"/>
                    </a:p>
                  </a:txBody>
                  <a:tcPr/>
                </a:tc>
                <a:tc>
                  <a:txBody>
                    <a:bodyPr/>
                    <a:lstStyle/>
                    <a:p>
                      <a:endParaRPr lang="en-GB"/>
                    </a:p>
                  </a:txBody>
                  <a:tcPr/>
                </a:tc>
                <a:extLst>
                  <a:ext uri="{0D108BD9-81ED-4DB2-BD59-A6C34878D82A}">
                    <a16:rowId xmlns:a16="http://schemas.microsoft.com/office/drawing/2014/main" val="1132966712"/>
                  </a:ext>
                </a:extLst>
              </a:tr>
              <a:tr h="370840">
                <a:tc>
                  <a:txBody>
                    <a:bodyPr/>
                    <a:lstStyle/>
                    <a:p>
                      <a:endParaRPr lang="en-GB" dirty="0" smtClean="0"/>
                    </a:p>
                    <a:p>
                      <a:endParaRPr lang="en-GB" dirty="0" smtClean="0"/>
                    </a:p>
                    <a:p>
                      <a:endParaRPr lang="en-GB" dirty="0"/>
                    </a:p>
                  </a:txBody>
                  <a:tcPr/>
                </a:tc>
                <a:tc>
                  <a:txBody>
                    <a:bodyPr/>
                    <a:lstStyle/>
                    <a:p>
                      <a:endParaRPr lang="en-GB"/>
                    </a:p>
                  </a:txBody>
                  <a:tcPr/>
                </a:tc>
                <a:extLst>
                  <a:ext uri="{0D108BD9-81ED-4DB2-BD59-A6C34878D82A}">
                    <a16:rowId xmlns:a16="http://schemas.microsoft.com/office/drawing/2014/main" val="4171643047"/>
                  </a:ext>
                </a:extLst>
              </a:tr>
              <a:tr h="370840">
                <a:tc>
                  <a:txBody>
                    <a:bodyPr/>
                    <a:lstStyle/>
                    <a:p>
                      <a:endParaRPr lang="en-GB" dirty="0" smtClean="0"/>
                    </a:p>
                    <a:p>
                      <a:endParaRPr lang="en-GB" dirty="0" smtClean="0"/>
                    </a:p>
                    <a:p>
                      <a:endParaRPr lang="en-GB" dirty="0" smtClean="0"/>
                    </a:p>
                    <a:p>
                      <a:endParaRPr lang="en-GB" dirty="0"/>
                    </a:p>
                  </a:txBody>
                  <a:tcPr/>
                </a:tc>
                <a:tc>
                  <a:txBody>
                    <a:bodyPr/>
                    <a:lstStyle/>
                    <a:p>
                      <a:endParaRPr lang="en-GB" dirty="0"/>
                    </a:p>
                  </a:txBody>
                  <a:tcPr/>
                </a:tc>
                <a:extLst>
                  <a:ext uri="{0D108BD9-81ED-4DB2-BD59-A6C34878D82A}">
                    <a16:rowId xmlns:a16="http://schemas.microsoft.com/office/drawing/2014/main" val="2990918225"/>
                  </a:ext>
                </a:extLst>
              </a:tr>
            </a:tbl>
          </a:graphicData>
        </a:graphic>
      </p:graphicFrame>
    </p:spTree>
    <p:extLst>
      <p:ext uri="{BB962C8B-B14F-4D97-AF65-F5344CB8AC3E}">
        <p14:creationId xmlns:p14="http://schemas.microsoft.com/office/powerpoint/2010/main" val="24248961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t>Monday 31</a:t>
            </a:r>
            <a:r>
              <a:rPr lang="en-GB" b="1" u="sng" baseline="30000" dirty="0" smtClean="0"/>
              <a:t>st</a:t>
            </a:r>
            <a:r>
              <a:rPr lang="en-GB" b="1" u="sng" dirty="0" smtClean="0"/>
              <a:t> January</a:t>
            </a:r>
            <a:r>
              <a:rPr lang="en-GB" dirty="0" smtClean="0"/>
              <a:t/>
            </a:r>
            <a:br>
              <a:rPr lang="en-GB" dirty="0" smtClean="0"/>
            </a:br>
            <a:r>
              <a:rPr lang="en-GB" dirty="0" smtClean="0"/>
              <a:t>PSHE QUIZ</a:t>
            </a:r>
            <a:br>
              <a:rPr lang="en-GB" dirty="0" smtClean="0"/>
            </a:br>
            <a:r>
              <a:rPr lang="en-GB" u="sng" dirty="0">
                <a:solidFill>
                  <a:schemeClr val="tx1"/>
                </a:solidFill>
              </a:rPr>
              <a:t/>
            </a:r>
            <a:br>
              <a:rPr lang="en-GB" u="sng" dirty="0">
                <a:solidFill>
                  <a:schemeClr val="tx1"/>
                </a:solidFill>
              </a:rPr>
            </a:br>
            <a:r>
              <a:rPr lang="en-GB" u="sng" dirty="0" smtClean="0">
                <a:solidFill>
                  <a:schemeClr val="tx1"/>
                </a:solidFill>
              </a:rPr>
              <a:t>To </a:t>
            </a:r>
            <a:r>
              <a:rPr lang="en-GB" u="sng" dirty="0">
                <a:solidFill>
                  <a:schemeClr val="tx1"/>
                </a:solidFill>
              </a:rPr>
              <a:t>understand how democracy works in the UK: at a local, regional and national level</a:t>
            </a:r>
          </a:p>
        </p:txBody>
      </p:sp>
    </p:spTree>
    <p:extLst>
      <p:ext uri="{BB962C8B-B14F-4D97-AF65-F5344CB8AC3E}">
        <p14:creationId xmlns:p14="http://schemas.microsoft.com/office/powerpoint/2010/main" val="1567427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3C3C53E-62D5-4EB1-988B-C55E671B3D7D}"/>
              </a:ext>
            </a:extLst>
          </p:cNvPr>
          <p:cNvSpPr/>
          <p:nvPr/>
        </p:nvSpPr>
        <p:spPr>
          <a:xfrm>
            <a:off x="2322513" y="1654176"/>
            <a:ext cx="7561262" cy="735013"/>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050" dirty="0"/>
          </a:p>
        </p:txBody>
      </p:sp>
      <p:sp>
        <p:nvSpPr>
          <p:cNvPr id="21" name="Title 20">
            <a:extLst>
              <a:ext uri="{FF2B5EF4-FFF2-40B4-BE49-F238E27FC236}">
                <a16:creationId xmlns:a16="http://schemas.microsoft.com/office/drawing/2014/main" id="{20590D70-DBA1-4E89-9768-362B757710C0}"/>
              </a:ext>
            </a:extLst>
          </p:cNvPr>
          <p:cNvSpPr>
            <a:spLocks noGrp="1"/>
          </p:cNvSpPr>
          <p:nvPr>
            <p:ph type="title"/>
          </p:nvPr>
        </p:nvSpPr>
        <p:spPr>
          <a:xfrm>
            <a:off x="1981201" y="479426"/>
            <a:ext cx="8220075" cy="993775"/>
          </a:xfrm>
        </p:spPr>
        <p:txBody>
          <a:bodyPr rtlCol="0"/>
          <a:lstStyle/>
          <a:p>
            <a:pPr>
              <a:defRPr/>
            </a:pPr>
            <a:r>
              <a:rPr lang="en-GB" dirty="0">
                <a:latin typeface="+mn-lt"/>
              </a:rPr>
              <a:t>Where Is the UK Parliament?</a:t>
            </a:r>
          </a:p>
        </p:txBody>
      </p:sp>
      <p:sp>
        <p:nvSpPr>
          <p:cNvPr id="5" name="Rectangle 4">
            <a:extLst>
              <a:ext uri="{FF2B5EF4-FFF2-40B4-BE49-F238E27FC236}">
                <a16:creationId xmlns:a16="http://schemas.microsoft.com/office/drawing/2014/main" id="{85C885CE-A791-4F72-AB9D-55F7259D4970}"/>
              </a:ext>
            </a:extLst>
          </p:cNvPr>
          <p:cNvSpPr/>
          <p:nvPr/>
        </p:nvSpPr>
        <p:spPr>
          <a:xfrm>
            <a:off x="2430464" y="1689100"/>
            <a:ext cx="6002337" cy="700088"/>
          </a:xfrm>
          <a:prstGeom prst="rect">
            <a:avLst/>
          </a:prstGeom>
        </p:spPr>
        <p:txBody>
          <a:bodyPr lIns="0" tIns="72000" rIns="0" bIns="72000">
            <a:spAutoFit/>
          </a:bodyPr>
          <a:lstStyle/>
          <a:p>
            <a:pPr indent="-228600">
              <a:defRPr/>
            </a:pPr>
            <a:r>
              <a:rPr lang="en-GB" dirty="0">
                <a:solidFill>
                  <a:schemeClr val="bg1">
                    <a:lumMod val="95000"/>
                  </a:schemeClr>
                </a:solidFill>
              </a:rPr>
              <a:t>The Houses of Parliament, also known as the Palace of Westminster, is in the centre of London.</a:t>
            </a:r>
          </a:p>
        </p:txBody>
      </p:sp>
      <p:sp>
        <p:nvSpPr>
          <p:cNvPr id="6" name="Rectangle 5">
            <a:extLst>
              <a:ext uri="{FF2B5EF4-FFF2-40B4-BE49-F238E27FC236}">
                <a16:creationId xmlns:a16="http://schemas.microsoft.com/office/drawing/2014/main" id="{06E74F5B-7C33-49F8-89D6-9D249C0B1A01}"/>
              </a:ext>
            </a:extLst>
          </p:cNvPr>
          <p:cNvSpPr/>
          <p:nvPr/>
        </p:nvSpPr>
        <p:spPr>
          <a:xfrm>
            <a:off x="2322513" y="2424113"/>
            <a:ext cx="7561262" cy="1814512"/>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050"/>
          </a:p>
        </p:txBody>
      </p:sp>
      <p:sp>
        <p:nvSpPr>
          <p:cNvPr id="12294" name="Rectangle 7"/>
          <p:cNvSpPr>
            <a:spLocks noChangeArrowheads="1"/>
          </p:cNvSpPr>
          <p:nvPr/>
        </p:nvSpPr>
        <p:spPr bwMode="auto">
          <a:xfrm>
            <a:off x="2430464" y="2459038"/>
            <a:ext cx="5557837"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It is one of the most iconic buildings in the world and includes the green-coloured benches in the House of Commons Chamber and the red-coloured benches in the House of Lords Chamber. It also includes the famous clock tower, popularly known as Big Ben.</a:t>
            </a:r>
          </a:p>
        </p:txBody>
      </p:sp>
      <p:pic>
        <p:nvPicPr>
          <p:cNvPr id="12295"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77151" y="1306513"/>
            <a:ext cx="2106613" cy="511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73089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294"/>
                                        </p:tgtEl>
                                        <p:attrNameLst>
                                          <p:attrName>style.visibility</p:attrName>
                                        </p:attrNameLst>
                                      </p:cBhvr>
                                      <p:to>
                                        <p:strVal val="visible"/>
                                      </p:to>
                                    </p:set>
                                    <p:animEffect transition="in" filter="fade">
                                      <p:cBhvr>
                                        <p:cTn id="13" dur="500"/>
                                        <p:tgtEl>
                                          <p:spTgt spid="1229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12295"/>
                                        </p:tgtEl>
                                        <p:attrNameLst>
                                          <p:attrName>style.visibility</p:attrName>
                                        </p:attrNameLst>
                                      </p:cBhvr>
                                      <p:to>
                                        <p:strVal val="visible"/>
                                      </p:to>
                                    </p:set>
                                    <p:animEffect transition="in" filter="fade">
                                      <p:cBhvr>
                                        <p:cTn id="21" dur="500"/>
                                        <p:tgtEl>
                                          <p:spTgt spid="12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6" grpId="0" animBg="1"/>
      <p:bldP spid="1229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3C3C53E-62D5-4EB1-988B-C55E671B3D7D}"/>
              </a:ext>
            </a:extLst>
          </p:cNvPr>
          <p:cNvSpPr/>
          <p:nvPr/>
        </p:nvSpPr>
        <p:spPr>
          <a:xfrm>
            <a:off x="2322513" y="1616076"/>
            <a:ext cx="7561262" cy="1724025"/>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050"/>
          </a:p>
        </p:txBody>
      </p:sp>
      <p:sp>
        <p:nvSpPr>
          <p:cNvPr id="21" name="Title 20">
            <a:extLst>
              <a:ext uri="{FF2B5EF4-FFF2-40B4-BE49-F238E27FC236}">
                <a16:creationId xmlns:a16="http://schemas.microsoft.com/office/drawing/2014/main" id="{43D6CD8F-D9C0-43E3-9D87-2D17E0EC0642}"/>
              </a:ext>
            </a:extLst>
          </p:cNvPr>
          <p:cNvSpPr>
            <a:spLocks noGrp="1"/>
          </p:cNvSpPr>
          <p:nvPr>
            <p:ph type="title"/>
          </p:nvPr>
        </p:nvSpPr>
        <p:spPr>
          <a:xfrm>
            <a:off x="1981201" y="479426"/>
            <a:ext cx="8220075" cy="993775"/>
          </a:xfrm>
        </p:spPr>
        <p:txBody>
          <a:bodyPr rtlCol="0"/>
          <a:lstStyle/>
          <a:p>
            <a:pPr>
              <a:defRPr/>
            </a:pPr>
            <a:r>
              <a:rPr lang="en-GB" dirty="0">
                <a:latin typeface="+mn-lt"/>
              </a:rPr>
              <a:t>Where Is the UK Parliament?</a:t>
            </a:r>
          </a:p>
        </p:txBody>
      </p:sp>
      <p:sp>
        <p:nvSpPr>
          <p:cNvPr id="5" name="Rectangle 4">
            <a:extLst>
              <a:ext uri="{FF2B5EF4-FFF2-40B4-BE49-F238E27FC236}">
                <a16:creationId xmlns:a16="http://schemas.microsoft.com/office/drawing/2014/main" id="{6848C15D-EBFE-4737-995F-9AD15487E578}"/>
              </a:ext>
            </a:extLst>
          </p:cNvPr>
          <p:cNvSpPr/>
          <p:nvPr/>
        </p:nvSpPr>
        <p:spPr>
          <a:xfrm>
            <a:off x="2430464" y="1689100"/>
            <a:ext cx="5087937" cy="1530350"/>
          </a:xfrm>
          <a:prstGeom prst="rect">
            <a:avLst/>
          </a:prstGeom>
        </p:spPr>
        <p:txBody>
          <a:bodyPr lIns="0" tIns="72000" rIns="0" bIns="72000">
            <a:spAutoFit/>
          </a:bodyPr>
          <a:lstStyle/>
          <a:p>
            <a:pPr indent="-228600">
              <a:defRPr/>
            </a:pPr>
            <a:r>
              <a:rPr lang="en-GB" dirty="0">
                <a:solidFill>
                  <a:schemeClr val="bg1">
                    <a:lumMod val="95000"/>
                  </a:schemeClr>
                </a:solidFill>
                <a:ea typeface="Arial"/>
                <a:cs typeface="Arial"/>
                <a:sym typeface="Arial"/>
              </a:rPr>
              <a:t>To give the people of Scotland, Wales and Northern Ireland more say over what happens in their countries, the UK Parliamen</a:t>
            </a:r>
            <a:r>
              <a:rPr lang="en-GB" dirty="0">
                <a:solidFill>
                  <a:schemeClr val="bg1">
                    <a:lumMod val="95000"/>
                  </a:schemeClr>
                </a:solidFill>
              </a:rPr>
              <a:t>t has devolved (given away) some of its powers to other national and regional bodies.</a:t>
            </a:r>
            <a:endParaRPr lang="is-IS" dirty="0">
              <a:solidFill>
                <a:schemeClr val="bg1">
                  <a:lumMod val="95000"/>
                </a:schemeClr>
              </a:solidFill>
            </a:endParaRPr>
          </a:p>
        </p:txBody>
      </p:sp>
      <p:sp>
        <p:nvSpPr>
          <p:cNvPr id="6" name="Rectangle 5">
            <a:extLst>
              <a:ext uri="{FF2B5EF4-FFF2-40B4-BE49-F238E27FC236}">
                <a16:creationId xmlns:a16="http://schemas.microsoft.com/office/drawing/2014/main" id="{06E74F5B-7C33-49F8-89D6-9D249C0B1A01}"/>
              </a:ext>
            </a:extLst>
          </p:cNvPr>
          <p:cNvSpPr/>
          <p:nvPr/>
        </p:nvSpPr>
        <p:spPr>
          <a:xfrm>
            <a:off x="2322513" y="3482976"/>
            <a:ext cx="7561262" cy="1939925"/>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050"/>
          </a:p>
        </p:txBody>
      </p:sp>
      <p:sp>
        <p:nvSpPr>
          <p:cNvPr id="13318" name="Rectangle 7"/>
          <p:cNvSpPr>
            <a:spLocks noChangeArrowheads="1"/>
          </p:cNvSpPr>
          <p:nvPr/>
        </p:nvSpPr>
        <p:spPr bwMode="auto">
          <a:xfrm>
            <a:off x="2430464" y="3517901"/>
            <a:ext cx="3944937" cy="180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cs typeface="Arial" panose="020B0604020202020204" pitchFamily="34" charset="0"/>
                <a:sym typeface="Arial" panose="020B0604020202020204" pitchFamily="34" charset="0"/>
              </a:rPr>
              <a:t>For example, in Scotland there is a Scottish Parliament, which has elected members who make some decisions for Scotland. There is also the National Assembly for Wales and the Northern Ireland Assembly.</a:t>
            </a:r>
          </a:p>
        </p:txBody>
      </p:sp>
      <p:pic>
        <p:nvPicPr>
          <p:cNvPr id="10" name="wales"/>
          <p:cNvPicPr>
            <a:picLocks noChangeAspect="1"/>
          </p:cNvPicPr>
          <p:nvPr/>
        </p:nvPicPr>
        <p:blipFill>
          <a:blip r:embed="rId2" cstate="print">
            <a:extLst>
              <a:ext uri="{28A0092B-C50C-407E-A947-70E740481C1C}">
                <a14:useLocalDpi xmlns:a14="http://schemas.microsoft.com/office/drawing/2010/main" val="0"/>
              </a:ext>
            </a:extLst>
          </a:blip>
          <a:srcRect l="5049" t="2000" r="3151" b="2161"/>
          <a:stretch>
            <a:fillRect/>
          </a:stretch>
        </p:blipFill>
        <p:spPr bwMode="auto">
          <a:xfrm>
            <a:off x="6375401" y="1139825"/>
            <a:ext cx="3660775" cy="540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81052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318"/>
                                        </p:tgtEl>
                                        <p:attrNameLst>
                                          <p:attrName>style.visibility</p:attrName>
                                        </p:attrNameLst>
                                      </p:cBhvr>
                                      <p:to>
                                        <p:strVal val="visible"/>
                                      </p:to>
                                    </p:set>
                                    <p:animEffect transition="in" filter="fade">
                                      <p:cBhvr>
                                        <p:cTn id="21" dur="500"/>
                                        <p:tgtEl>
                                          <p:spTgt spid="13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6" grpId="0" animBg="1"/>
      <p:bldP spid="1331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3C3C53E-62D5-4EB1-988B-C55E671B3D7D}"/>
              </a:ext>
            </a:extLst>
          </p:cNvPr>
          <p:cNvSpPr/>
          <p:nvPr/>
        </p:nvSpPr>
        <p:spPr>
          <a:xfrm>
            <a:off x="2322513" y="1606550"/>
            <a:ext cx="7561262" cy="889000"/>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Parliament is made up of three parts: the House of Commons, the House of Lords and the king or queen – known as the Monarch.</a:t>
            </a:r>
          </a:p>
        </p:txBody>
      </p:sp>
      <p:sp>
        <p:nvSpPr>
          <p:cNvPr id="21" name="Title 20">
            <a:extLst>
              <a:ext uri="{FF2B5EF4-FFF2-40B4-BE49-F238E27FC236}">
                <a16:creationId xmlns:a16="http://schemas.microsoft.com/office/drawing/2014/main" id="{243A3166-A00A-4A51-999E-DC7FA2EB19CF}"/>
              </a:ext>
            </a:extLst>
          </p:cNvPr>
          <p:cNvSpPr>
            <a:spLocks noGrp="1"/>
          </p:cNvSpPr>
          <p:nvPr>
            <p:ph type="title"/>
          </p:nvPr>
        </p:nvSpPr>
        <p:spPr>
          <a:xfrm>
            <a:off x="1981201" y="479426"/>
            <a:ext cx="8220075" cy="993775"/>
          </a:xfrm>
        </p:spPr>
        <p:txBody>
          <a:bodyPr rtlCol="0"/>
          <a:lstStyle/>
          <a:p>
            <a:pPr>
              <a:defRPr/>
            </a:pPr>
            <a:r>
              <a:rPr lang="en-GB" dirty="0">
                <a:latin typeface="+mn-lt"/>
              </a:rPr>
              <a:t>What Is the UK Parliament?</a:t>
            </a:r>
          </a:p>
        </p:txBody>
      </p:sp>
      <p:sp>
        <p:nvSpPr>
          <p:cNvPr id="9" name="Rectangle 8">
            <a:extLst>
              <a:ext uri="{FF2B5EF4-FFF2-40B4-BE49-F238E27FC236}">
                <a16:creationId xmlns:a16="http://schemas.microsoft.com/office/drawing/2014/main" id="{A2E31137-D10D-4C05-9A66-D52CBBA5AC5A}"/>
              </a:ext>
            </a:extLst>
          </p:cNvPr>
          <p:cNvSpPr/>
          <p:nvPr/>
        </p:nvSpPr>
        <p:spPr>
          <a:xfrm>
            <a:off x="2316164" y="2620963"/>
            <a:ext cx="7559675" cy="800100"/>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The House of Commons is made up of Members of Parliament (MPs). MPs are elected to represent our views in the House of Commons.</a:t>
            </a:r>
          </a:p>
        </p:txBody>
      </p:sp>
      <p:sp>
        <p:nvSpPr>
          <p:cNvPr id="11" name="Rectangle 10">
            <a:extLst>
              <a:ext uri="{FF2B5EF4-FFF2-40B4-BE49-F238E27FC236}">
                <a16:creationId xmlns:a16="http://schemas.microsoft.com/office/drawing/2014/main" id="{899FD6A4-F996-43DA-81B5-BDCC999C6B5F}"/>
              </a:ext>
            </a:extLst>
          </p:cNvPr>
          <p:cNvSpPr/>
          <p:nvPr/>
        </p:nvSpPr>
        <p:spPr>
          <a:xfrm>
            <a:off x="2322513" y="3546476"/>
            <a:ext cx="7561262" cy="1038225"/>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In the House of Lords, members are appointed from inside and outside of Parliament, based on their special experience and knowledge, to check and challenge the work of the Government. </a:t>
            </a:r>
          </a:p>
        </p:txBody>
      </p:sp>
      <p:sp>
        <p:nvSpPr>
          <p:cNvPr id="13" name="Rectangle 12">
            <a:extLst>
              <a:ext uri="{FF2B5EF4-FFF2-40B4-BE49-F238E27FC236}">
                <a16:creationId xmlns:a16="http://schemas.microsoft.com/office/drawing/2014/main" id="{AD01C6AC-BE6E-48A5-B897-82AB99FD871A}"/>
              </a:ext>
            </a:extLst>
          </p:cNvPr>
          <p:cNvSpPr/>
          <p:nvPr/>
        </p:nvSpPr>
        <p:spPr>
          <a:xfrm>
            <a:off x="2316164" y="4710113"/>
            <a:ext cx="7559675" cy="1382712"/>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lgn="ctr">
              <a:defRPr/>
            </a:pPr>
            <a:r>
              <a:rPr lang="en-US" dirty="0">
                <a:solidFill>
                  <a:schemeClr val="tx1"/>
                </a:solidFill>
              </a:rPr>
              <a:t>The role of the Monarch is mainly ceremonial these days. The Monarch meets the </a:t>
            </a:r>
            <a:r>
              <a:rPr lang="en-US" b="1" dirty="0">
                <a:solidFill>
                  <a:schemeClr val="tx1"/>
                </a:solidFill>
              </a:rPr>
              <a:t>Prime Minister </a:t>
            </a:r>
            <a:r>
              <a:rPr lang="en-US" dirty="0">
                <a:solidFill>
                  <a:schemeClr val="tx1"/>
                </a:solidFill>
              </a:rPr>
              <a:t>once a week to hear what’s going on in Parliament, signs new laws (gives Royal Assent) and attends the State Opening of Parliament.</a:t>
            </a:r>
          </a:p>
        </p:txBody>
      </p:sp>
    </p:spTree>
    <p:extLst>
      <p:ext uri="{BB962C8B-B14F-4D97-AF65-F5344CB8AC3E}">
        <p14:creationId xmlns:p14="http://schemas.microsoft.com/office/powerpoint/2010/main" val="603755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6EE85EAB-62F6-43F0-8D78-6F40C8990827}"/>
              </a:ext>
            </a:extLst>
          </p:cNvPr>
          <p:cNvSpPr/>
          <p:nvPr/>
        </p:nvSpPr>
        <p:spPr>
          <a:xfrm rot="5400000">
            <a:off x="7321550" y="2451100"/>
            <a:ext cx="2603500" cy="2578100"/>
          </a:xfrm>
          <a:prstGeom prst="roundRect">
            <a:avLst>
              <a:gd name="adj" fmla="val 8539"/>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Rounded Corners 16">
            <a:extLst>
              <a:ext uri="{FF2B5EF4-FFF2-40B4-BE49-F238E27FC236}">
                <a16:creationId xmlns:a16="http://schemas.microsoft.com/office/drawing/2014/main" id="{20128E61-6FE5-4192-A011-AA1756F245DD}"/>
              </a:ext>
            </a:extLst>
          </p:cNvPr>
          <p:cNvSpPr/>
          <p:nvPr/>
        </p:nvSpPr>
        <p:spPr>
          <a:xfrm>
            <a:off x="3790950" y="4710114"/>
            <a:ext cx="6121400" cy="1030287"/>
          </a:xfrm>
          <a:prstGeom prst="round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Title 20">
            <a:extLst>
              <a:ext uri="{FF2B5EF4-FFF2-40B4-BE49-F238E27FC236}">
                <a16:creationId xmlns:a16="http://schemas.microsoft.com/office/drawing/2014/main" id="{19E8AC07-271E-4FB8-876E-A9CA90D27390}"/>
              </a:ext>
            </a:extLst>
          </p:cNvPr>
          <p:cNvSpPr>
            <a:spLocks noGrp="1"/>
          </p:cNvSpPr>
          <p:nvPr>
            <p:ph type="title"/>
          </p:nvPr>
        </p:nvSpPr>
        <p:spPr>
          <a:xfrm>
            <a:off x="1981201" y="479426"/>
            <a:ext cx="8220075" cy="993775"/>
          </a:xfrm>
        </p:spPr>
        <p:txBody>
          <a:bodyPr rtlCol="0"/>
          <a:lstStyle/>
          <a:p>
            <a:pPr>
              <a:defRPr/>
            </a:pPr>
            <a:r>
              <a:rPr lang="en-GB" dirty="0">
                <a:latin typeface="+mn-lt"/>
              </a:rPr>
              <a:t>What Does Parliament Do?</a:t>
            </a:r>
          </a:p>
        </p:txBody>
      </p:sp>
      <p:sp>
        <p:nvSpPr>
          <p:cNvPr id="2" name="Rectangle 1">
            <a:extLst>
              <a:ext uri="{FF2B5EF4-FFF2-40B4-BE49-F238E27FC236}">
                <a16:creationId xmlns:a16="http://schemas.microsoft.com/office/drawing/2014/main" id="{0FCF2A78-16E2-4F81-8C31-B83A80EEA3C4}"/>
              </a:ext>
            </a:extLst>
          </p:cNvPr>
          <p:cNvSpPr/>
          <p:nvPr/>
        </p:nvSpPr>
        <p:spPr>
          <a:xfrm>
            <a:off x="2279650" y="1654176"/>
            <a:ext cx="7632700" cy="1477963"/>
          </a:xfrm>
          <a:prstGeom prst="rect">
            <a:avLst/>
          </a:prstGeom>
        </p:spPr>
        <p:txBody>
          <a:bodyPr>
            <a:spAutoFit/>
          </a:bodyPr>
          <a:lstStyle/>
          <a:p>
            <a:pPr marL="114300">
              <a:defRPr/>
            </a:pPr>
            <a:r>
              <a:rPr lang="en-US" dirty="0"/>
              <a:t>The main work of Parliament is to:</a:t>
            </a:r>
          </a:p>
          <a:p>
            <a:pPr marL="285750" indent="-285750">
              <a:buFont typeface="Arial" panose="020B0604020202020204" pitchFamily="34" charset="0"/>
              <a:buChar char="•"/>
              <a:defRPr/>
            </a:pPr>
            <a:r>
              <a:rPr lang="en-US" dirty="0"/>
              <a:t> check and challenge the work of the Government;</a:t>
            </a:r>
          </a:p>
          <a:p>
            <a:pPr marL="285750" indent="-285750">
              <a:buFont typeface="Arial" panose="020B0604020202020204" pitchFamily="34" charset="0"/>
              <a:buChar char="•"/>
              <a:defRPr/>
            </a:pPr>
            <a:r>
              <a:rPr lang="en-US" dirty="0"/>
              <a:t> make and change laws;</a:t>
            </a:r>
          </a:p>
          <a:p>
            <a:pPr marL="285750" indent="-285750">
              <a:buFont typeface="Arial" panose="020B0604020202020204" pitchFamily="34" charset="0"/>
              <a:buChar char="•"/>
              <a:defRPr/>
            </a:pPr>
            <a:r>
              <a:rPr lang="en-US" dirty="0"/>
              <a:t> debate the important issues of the day.</a:t>
            </a:r>
          </a:p>
          <a:p>
            <a:pPr>
              <a:buFont typeface="Wingdings" charset="2"/>
              <a:buChar char="Ø"/>
              <a:defRPr/>
            </a:pPr>
            <a:endParaRPr lang="en-US" dirty="0"/>
          </a:p>
        </p:txBody>
      </p:sp>
      <p:grpSp>
        <p:nvGrpSpPr>
          <p:cNvPr id="15366" name="Group 13"/>
          <p:cNvGrpSpPr>
            <a:grpSpLocks/>
          </p:cNvGrpSpPr>
          <p:nvPr/>
        </p:nvGrpSpPr>
        <p:grpSpPr bwMode="auto">
          <a:xfrm>
            <a:off x="1981200" y="3408363"/>
            <a:ext cx="3054350" cy="2417762"/>
            <a:chOff x="4352925" y="3155905"/>
            <a:chExt cx="3956050" cy="3130595"/>
          </a:xfrm>
        </p:grpSpPr>
        <p:sp>
          <p:nvSpPr>
            <p:cNvPr id="12" name="Oval 11">
              <a:extLst>
                <a:ext uri="{FF2B5EF4-FFF2-40B4-BE49-F238E27FC236}">
                  <a16:creationId xmlns:a16="http://schemas.microsoft.com/office/drawing/2014/main" id="{3097D32C-634E-499A-B39F-1B42E1BFA388}"/>
                </a:ext>
              </a:extLst>
            </p:cNvPr>
            <p:cNvSpPr/>
            <p:nvPr/>
          </p:nvSpPr>
          <p:spPr>
            <a:xfrm>
              <a:off x="5290534" y="3155905"/>
              <a:ext cx="3018441" cy="3019596"/>
            </a:xfrm>
            <a:prstGeom prst="ellipse">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 name="Picture 9">
              <a:extLst>
                <a:ext uri="{FF2B5EF4-FFF2-40B4-BE49-F238E27FC236}">
                  <a16:creationId xmlns:a16="http://schemas.microsoft.com/office/drawing/2014/main" id="{DC6CC186-2631-49AA-B2ED-891213629E4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504" t="-18352" r="1" b="2509"/>
            <a:stretch/>
          </p:blipFill>
          <p:spPr>
            <a:xfrm>
              <a:off x="5289550" y="3155905"/>
              <a:ext cx="3019425" cy="3019425"/>
            </a:xfrm>
            <a:prstGeom prst="ellipse">
              <a:avLst/>
            </a:prstGeom>
          </p:spPr>
        </p:pic>
        <p:pic>
          <p:nvPicPr>
            <p:cNvPr id="15371" name="Picture 14"/>
            <p:cNvPicPr>
              <a:picLocks noChangeAspect="1" noChangeArrowheads="1"/>
            </p:cNvPicPr>
            <p:nvPr/>
          </p:nvPicPr>
          <p:blipFill>
            <a:blip r:embed="rId2">
              <a:extLst>
                <a:ext uri="{28A0092B-C50C-407E-A947-70E740481C1C}">
                  <a14:useLocalDpi xmlns:a14="http://schemas.microsoft.com/office/drawing/2010/main" val="0"/>
                </a:ext>
              </a:extLst>
            </a:blip>
            <a:srcRect l="-10707" t="-18352" r="17682" b="-1755"/>
            <a:stretch>
              <a:fillRect/>
            </a:stretch>
          </p:blipFill>
          <p:spPr bwMode="auto">
            <a:xfrm>
              <a:off x="4352925" y="3155905"/>
              <a:ext cx="3324225" cy="313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7" name="Rectangle 15"/>
          <p:cNvSpPr>
            <a:spLocks noChangeArrowheads="1"/>
          </p:cNvSpPr>
          <p:nvPr/>
        </p:nvSpPr>
        <p:spPr bwMode="auto">
          <a:xfrm>
            <a:off x="4854576" y="4759325"/>
            <a:ext cx="49561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1430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The issues discussed in Parliament affect us all and include health, the environment, transport, jobs, schools and crime.</a:t>
            </a:r>
            <a:endParaRPr lang="en-US" altLang="en-US">
              <a:solidFill>
                <a:schemeClr val="bg1"/>
              </a:solidFill>
            </a:endParaRPr>
          </a:p>
        </p:txBody>
      </p:sp>
      <p:pic>
        <p:nvPicPr>
          <p:cNvPr id="4" name="Picture 3">
            <a:extLst>
              <a:ext uri="{FF2B5EF4-FFF2-40B4-BE49-F238E27FC236}">
                <a16:creationId xmlns:a16="http://schemas.microsoft.com/office/drawing/2014/main" id="{F249F1FE-F7FC-4FFE-8D54-4E07B274D04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115" t="3616" r="12640" b="5838"/>
          <a:stretch/>
        </p:blipFill>
        <p:spPr>
          <a:xfrm>
            <a:off x="7439024" y="2543176"/>
            <a:ext cx="2371726" cy="2044743"/>
          </a:xfrm>
          <a:prstGeom prst="roundRect">
            <a:avLst>
              <a:gd name="adj" fmla="val 7478"/>
            </a:avLst>
          </a:prstGeom>
        </p:spPr>
      </p:pic>
    </p:spTree>
    <p:extLst>
      <p:ext uri="{BB962C8B-B14F-4D97-AF65-F5344CB8AC3E}">
        <p14:creationId xmlns:p14="http://schemas.microsoft.com/office/powerpoint/2010/main" val="11553963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15366"/>
                                        </p:tgtEl>
                                        <p:attrNameLst>
                                          <p:attrName>style.visibility</p:attrName>
                                        </p:attrNameLst>
                                      </p:cBhvr>
                                      <p:to>
                                        <p:strVal val="visible"/>
                                      </p:to>
                                    </p:set>
                                    <p:animEffect transition="in" filter="fade">
                                      <p:cBhvr>
                                        <p:cTn id="15" dur="500"/>
                                        <p:tgtEl>
                                          <p:spTgt spid="153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5367"/>
                                        </p:tgtEl>
                                        <p:attrNameLst>
                                          <p:attrName>style.visibility</p:attrName>
                                        </p:attrNameLst>
                                      </p:cBhvr>
                                      <p:to>
                                        <p:strVal val="visible"/>
                                      </p:to>
                                    </p:set>
                                    <p:animEffect transition="in" filter="fade">
                                      <p:cBhvr>
                                        <p:cTn id="18" dur="500"/>
                                        <p:tgtEl>
                                          <p:spTgt spid="1536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7" grpId="0" animBg="1"/>
      <p:bldP spid="2" grpId="0"/>
      <p:bldP spid="1536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72B47989-CE21-4541-B152-EB981B970CF1}"/>
              </a:ext>
            </a:extLst>
          </p:cNvPr>
          <p:cNvSpPr>
            <a:spLocks noGrp="1"/>
          </p:cNvSpPr>
          <p:nvPr>
            <p:ph type="title"/>
          </p:nvPr>
        </p:nvSpPr>
        <p:spPr>
          <a:xfrm>
            <a:off x="1981201" y="765176"/>
            <a:ext cx="8220075" cy="993775"/>
          </a:xfrm>
        </p:spPr>
        <p:txBody>
          <a:bodyPr rtlCol="0"/>
          <a:lstStyle/>
          <a:p>
            <a:pPr algn="ctr">
              <a:defRPr/>
            </a:pPr>
            <a:r>
              <a:rPr lang="en-GB" dirty="0">
                <a:latin typeface="+mn-lt"/>
              </a:rPr>
              <a:t>Is Parliament </a:t>
            </a:r>
            <a:r>
              <a:rPr lang="en-GB">
                <a:latin typeface="+mn-lt"/>
              </a:rPr>
              <a:t>Different from</a:t>
            </a:r>
            <a:r>
              <a:rPr lang="en-GB" dirty="0">
                <a:latin typeface="+mn-lt"/>
              </a:rPr>
              <a:t/>
            </a:r>
            <a:br>
              <a:rPr lang="en-GB" dirty="0">
                <a:latin typeface="+mn-lt"/>
              </a:rPr>
            </a:br>
            <a:r>
              <a:rPr lang="en-GB" dirty="0">
                <a:latin typeface="+mn-lt"/>
              </a:rPr>
              <a:t> the Government?</a:t>
            </a:r>
          </a:p>
        </p:txBody>
      </p:sp>
      <p:sp>
        <p:nvSpPr>
          <p:cNvPr id="11" name="Rectangle 10">
            <a:extLst>
              <a:ext uri="{FF2B5EF4-FFF2-40B4-BE49-F238E27FC236}">
                <a16:creationId xmlns:a16="http://schemas.microsoft.com/office/drawing/2014/main" id="{A7E40B41-B804-4362-AB82-963AC5E0A0C1}"/>
              </a:ext>
            </a:extLst>
          </p:cNvPr>
          <p:cNvSpPr/>
          <p:nvPr/>
        </p:nvSpPr>
        <p:spPr>
          <a:xfrm>
            <a:off x="2351088" y="1758951"/>
            <a:ext cx="7561262" cy="727075"/>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Yes! The Government’s job is to run the country. </a:t>
            </a:r>
          </a:p>
          <a:p>
            <a:pPr algn="ctr">
              <a:defRPr/>
            </a:pPr>
            <a:r>
              <a:rPr lang="en-GB" sz="1600" dirty="0"/>
              <a:t>Parliament’s job is to check and challenge what the Government does.</a:t>
            </a:r>
          </a:p>
        </p:txBody>
      </p:sp>
      <p:sp>
        <p:nvSpPr>
          <p:cNvPr id="13" name="Rectangle 12">
            <a:extLst>
              <a:ext uri="{FF2B5EF4-FFF2-40B4-BE49-F238E27FC236}">
                <a16:creationId xmlns:a16="http://schemas.microsoft.com/office/drawing/2014/main" id="{36B029B5-3B01-46C9-9C11-6F7E5E2D7398}"/>
              </a:ext>
            </a:extLst>
          </p:cNvPr>
          <p:cNvSpPr/>
          <p:nvPr/>
        </p:nvSpPr>
        <p:spPr>
          <a:xfrm>
            <a:off x="2332039" y="2554289"/>
            <a:ext cx="7559675" cy="606425"/>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chemeClr val="tx1"/>
                </a:solidFill>
              </a:rPr>
              <a:t>The UK usually holds a general election every five years. After the election, the party with the most MPs can then form the Government.</a:t>
            </a:r>
          </a:p>
        </p:txBody>
      </p:sp>
      <p:sp>
        <p:nvSpPr>
          <p:cNvPr id="18" name="Rectangle 17">
            <a:extLst>
              <a:ext uri="{FF2B5EF4-FFF2-40B4-BE49-F238E27FC236}">
                <a16:creationId xmlns:a16="http://schemas.microsoft.com/office/drawing/2014/main" id="{96988DA8-C6F6-4753-8A98-2A64F881FF63}"/>
              </a:ext>
            </a:extLst>
          </p:cNvPr>
          <p:cNvSpPr/>
          <p:nvPr/>
        </p:nvSpPr>
        <p:spPr>
          <a:xfrm>
            <a:off x="2311401" y="3228975"/>
            <a:ext cx="7559675" cy="1036638"/>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The leader of the winning party becomes the Prime Minister and chooses a team of MPs and members of the House of Lords to form the Government.</a:t>
            </a:r>
          </a:p>
        </p:txBody>
      </p:sp>
      <p:sp>
        <p:nvSpPr>
          <p:cNvPr id="19" name="Rectangle 18">
            <a:extLst>
              <a:ext uri="{FF2B5EF4-FFF2-40B4-BE49-F238E27FC236}">
                <a16:creationId xmlns:a16="http://schemas.microsoft.com/office/drawing/2014/main" id="{21D60181-DFBF-4AF3-ABCE-66323E846382}"/>
              </a:ext>
            </a:extLst>
          </p:cNvPr>
          <p:cNvSpPr/>
          <p:nvPr/>
        </p:nvSpPr>
        <p:spPr>
          <a:xfrm>
            <a:off x="2320926" y="4333875"/>
            <a:ext cx="7561263" cy="941388"/>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lgn="ctr">
              <a:defRPr/>
            </a:pPr>
            <a:r>
              <a:rPr lang="en-GB" sz="1600" dirty="0">
                <a:solidFill>
                  <a:schemeClr val="tx1"/>
                </a:solidFill>
              </a:rPr>
              <a:t>MPs and Lords who are not part of the winning party become the Opposition. They check and challenge the ideas of the Government through debates</a:t>
            </a:r>
            <a:br>
              <a:rPr lang="en-GB" sz="1600" dirty="0">
                <a:solidFill>
                  <a:schemeClr val="tx1"/>
                </a:solidFill>
              </a:rPr>
            </a:br>
            <a:r>
              <a:rPr lang="en-GB" sz="1600" dirty="0">
                <a:solidFill>
                  <a:schemeClr val="tx1"/>
                </a:solidFill>
              </a:rPr>
              <a:t> and questions. </a:t>
            </a:r>
          </a:p>
        </p:txBody>
      </p:sp>
      <p:sp>
        <p:nvSpPr>
          <p:cNvPr id="22" name="Rectangle 21">
            <a:extLst>
              <a:ext uri="{FF2B5EF4-FFF2-40B4-BE49-F238E27FC236}">
                <a16:creationId xmlns:a16="http://schemas.microsoft.com/office/drawing/2014/main" id="{9178F420-2FDB-4FC3-A2B6-4B3DE880BD72}"/>
              </a:ext>
            </a:extLst>
          </p:cNvPr>
          <p:cNvSpPr/>
          <p:nvPr/>
        </p:nvSpPr>
        <p:spPr>
          <a:xfrm>
            <a:off x="2341563" y="5343525"/>
            <a:ext cx="7561262" cy="965200"/>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There are also many Lords who are not members of either the Government or the Opposition. They don’t belong to any political party. They are called ‘crossbenchers’ as they sit across the middle of the House of Lords Chamber.</a:t>
            </a:r>
          </a:p>
        </p:txBody>
      </p:sp>
    </p:spTree>
    <p:extLst>
      <p:ext uri="{BB962C8B-B14F-4D97-AF65-F5344CB8AC3E}">
        <p14:creationId xmlns:p14="http://schemas.microsoft.com/office/powerpoint/2010/main" val="11211251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8" grpId="0" animBg="1"/>
      <p:bldP spid="19" grpId="0" animBg="1"/>
      <p:bldP spid="2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DF227580-92B1-4181-8C04-581ECBD61FCE}"/>
              </a:ext>
            </a:extLst>
          </p:cNvPr>
          <p:cNvSpPr>
            <a:spLocks noGrp="1"/>
          </p:cNvSpPr>
          <p:nvPr>
            <p:ph type="title"/>
          </p:nvPr>
        </p:nvSpPr>
        <p:spPr>
          <a:xfrm>
            <a:off x="1981201" y="765176"/>
            <a:ext cx="8220075" cy="614363"/>
          </a:xfrm>
        </p:spPr>
        <p:txBody>
          <a:bodyPr rtlCol="0"/>
          <a:lstStyle/>
          <a:p>
            <a:pPr algn="ctr">
              <a:defRPr/>
            </a:pPr>
            <a:r>
              <a:rPr lang="en-GB" dirty="0">
                <a:latin typeface="+mn-lt"/>
              </a:rPr>
              <a:t>How Can I Get Involved?</a:t>
            </a:r>
          </a:p>
        </p:txBody>
      </p:sp>
      <p:sp>
        <p:nvSpPr>
          <p:cNvPr id="11" name="Rectangle 10">
            <a:extLst>
              <a:ext uri="{FF2B5EF4-FFF2-40B4-BE49-F238E27FC236}">
                <a16:creationId xmlns:a16="http://schemas.microsoft.com/office/drawing/2014/main" id="{A7E40B41-B804-4362-AB82-963AC5E0A0C1}"/>
              </a:ext>
            </a:extLst>
          </p:cNvPr>
          <p:cNvSpPr/>
          <p:nvPr/>
        </p:nvSpPr>
        <p:spPr>
          <a:xfrm>
            <a:off x="2279650" y="1552575"/>
            <a:ext cx="7632700" cy="2171700"/>
          </a:xfrm>
          <a:prstGeom prst="rect">
            <a:avLst/>
          </a:prstGeom>
          <a:noFill/>
          <a:ln>
            <a:solidFill>
              <a:srgbClr val="4179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defRPr/>
            </a:pPr>
            <a:r>
              <a:rPr lang="en-US" sz="1600" dirty="0">
                <a:solidFill>
                  <a:schemeClr val="tx1"/>
                </a:solidFill>
              </a:rPr>
              <a:t>The UK Parliament is </a:t>
            </a:r>
            <a:r>
              <a:rPr lang="en-US" sz="1600" i="1" dirty="0">
                <a:solidFill>
                  <a:schemeClr val="tx1"/>
                </a:solidFill>
              </a:rPr>
              <a:t>your</a:t>
            </a:r>
            <a:r>
              <a:rPr lang="en-US" sz="1600" dirty="0">
                <a:solidFill>
                  <a:schemeClr val="tx1"/>
                </a:solidFill>
              </a:rPr>
              <a:t> Parliament and your thoughts and ideas matter!</a:t>
            </a:r>
          </a:p>
          <a:p>
            <a:pPr marL="114300">
              <a:defRPr/>
            </a:pPr>
            <a:endParaRPr lang="en-US" sz="1600" dirty="0">
              <a:solidFill>
                <a:schemeClr val="tx1"/>
              </a:solidFill>
            </a:endParaRPr>
          </a:p>
          <a:p>
            <a:pPr marL="114300">
              <a:defRPr/>
            </a:pPr>
            <a:r>
              <a:rPr lang="en-US" sz="1600" dirty="0">
                <a:solidFill>
                  <a:schemeClr val="tx1"/>
                </a:solidFill>
              </a:rPr>
              <a:t>If you feel seriously about an issue, something in the news or an idea for a law that Parliament is talking about, then you can get involved.</a:t>
            </a:r>
          </a:p>
          <a:p>
            <a:pPr marL="114300">
              <a:defRPr/>
            </a:pPr>
            <a:endParaRPr lang="en-US" sz="1600" dirty="0">
              <a:solidFill>
                <a:schemeClr val="tx1"/>
              </a:solidFill>
            </a:endParaRPr>
          </a:p>
          <a:p>
            <a:pPr marL="114300">
              <a:defRPr/>
            </a:pPr>
            <a:r>
              <a:rPr lang="en-US" sz="1600" dirty="0">
                <a:solidFill>
                  <a:schemeClr val="tx1"/>
                </a:solidFill>
              </a:rPr>
              <a:t>Let’s see how some young people are getting involved</a:t>
            </a:r>
            <a:r>
              <a:rPr lang="is-IS" sz="1600" dirty="0">
                <a:solidFill>
                  <a:schemeClr val="tx1"/>
                </a:solidFill>
              </a:rPr>
              <a:t>…</a:t>
            </a:r>
          </a:p>
        </p:txBody>
      </p:sp>
      <p:pic>
        <p:nvPicPr>
          <p:cNvPr id="17412" name="Picture 2"/>
          <p:cNvPicPr>
            <a:picLocks noChangeAspect="1" noChangeArrowheads="1"/>
          </p:cNvPicPr>
          <p:nvPr/>
        </p:nvPicPr>
        <p:blipFill>
          <a:blip r:embed="rId2">
            <a:extLst>
              <a:ext uri="{28A0092B-C50C-407E-A947-70E740481C1C}">
                <a14:useLocalDpi xmlns:a14="http://schemas.microsoft.com/office/drawing/2010/main" val="0"/>
              </a:ext>
            </a:extLst>
          </a:blip>
          <a:srcRect b="10703"/>
          <a:stretch>
            <a:fillRect/>
          </a:stretch>
        </p:blipFill>
        <p:spPr bwMode="auto">
          <a:xfrm>
            <a:off x="7419975" y="2733675"/>
            <a:ext cx="2146300" cy="367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31844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fade">
                                      <p:cBhvr>
                                        <p:cTn id="12"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D11-3FA2-438D-A4E1-D5BF88E47573}"/>
              </a:ext>
            </a:extLst>
          </p:cNvPr>
          <p:cNvSpPr/>
          <p:nvPr/>
        </p:nvSpPr>
        <p:spPr>
          <a:xfrm>
            <a:off x="6915150" y="1320800"/>
            <a:ext cx="2997200" cy="27130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defRPr/>
            </a:pPr>
            <a:endParaRPr lang="is-IS" sz="1600" dirty="0"/>
          </a:p>
          <a:p>
            <a:pPr marL="114300">
              <a:defRPr/>
            </a:pPr>
            <a:r>
              <a:rPr lang="is-IS" sz="1600" dirty="0">
                <a:solidFill>
                  <a:schemeClr val="tx1"/>
                </a:solidFill>
              </a:rPr>
              <a:t>Alex Rukin was just nine years old when he became the youngest person to give his opinion to a House of Commons Select Committee in Parliament. He gave his opinion about plans for a new rail link near his home.</a:t>
            </a:r>
          </a:p>
        </p:txBody>
      </p:sp>
      <p:pic>
        <p:nvPicPr>
          <p:cNvPr id="18435"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0589" y="3946526"/>
            <a:ext cx="2346325"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8BE13FFE-7348-4006-B6BE-311550EE72DB}"/>
              </a:ext>
            </a:extLst>
          </p:cNvPr>
          <p:cNvSpPr>
            <a:spLocks noGrp="1"/>
          </p:cNvSpPr>
          <p:nvPr>
            <p:ph type="title"/>
          </p:nvPr>
        </p:nvSpPr>
        <p:spPr>
          <a:xfrm>
            <a:off x="1981201" y="698501"/>
            <a:ext cx="8220075" cy="614363"/>
          </a:xfrm>
        </p:spPr>
        <p:txBody>
          <a:bodyPr rtlCol="0"/>
          <a:lstStyle/>
          <a:p>
            <a:pPr algn="ctr">
              <a:defRPr/>
            </a:pPr>
            <a:r>
              <a:rPr lang="en-GB" dirty="0">
                <a:latin typeface="+mn-lt"/>
              </a:rPr>
              <a:t>How Can I Get Involved?</a:t>
            </a:r>
          </a:p>
        </p:txBody>
      </p:sp>
      <p:sp>
        <p:nvSpPr>
          <p:cNvPr id="5" name="Rectangle 4">
            <a:extLst>
              <a:ext uri="{FF2B5EF4-FFF2-40B4-BE49-F238E27FC236}">
                <a16:creationId xmlns:a16="http://schemas.microsoft.com/office/drawing/2014/main" id="{808C98B9-F62E-40A8-A078-B81A97AD239C}"/>
              </a:ext>
            </a:extLst>
          </p:cNvPr>
          <p:cNvSpPr/>
          <p:nvPr/>
        </p:nvSpPr>
        <p:spPr>
          <a:xfrm>
            <a:off x="2279651" y="4397375"/>
            <a:ext cx="4530725" cy="1695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defRPr/>
            </a:pPr>
            <a:r>
              <a:rPr lang="is-IS" sz="1550" dirty="0">
                <a:solidFill>
                  <a:schemeClr val="tx1"/>
                </a:solidFill>
              </a:rPr>
              <a:t>Lucy Gavaghan started a petition when she was 14 to ban supermarkets selling eggs laid by hens in cages. </a:t>
            </a:r>
            <a:r>
              <a:rPr lang="en-US" sz="1550" dirty="0">
                <a:solidFill>
                  <a:schemeClr val="tx1"/>
                </a:solidFill>
              </a:rPr>
              <a:t>H</a:t>
            </a:r>
            <a:r>
              <a:rPr lang="is-IS" sz="1550" dirty="0">
                <a:solidFill>
                  <a:schemeClr val="tx1"/>
                </a:solidFill>
              </a:rPr>
              <a:t>er petition got so much support that supermarkets made a promise to stop selling eggs from caged hens by 2015.</a:t>
            </a:r>
          </a:p>
        </p:txBody>
      </p:sp>
      <p:sp>
        <p:nvSpPr>
          <p:cNvPr id="2" name="Rectangle 1">
            <a:extLst>
              <a:ext uri="{FF2B5EF4-FFF2-40B4-BE49-F238E27FC236}">
                <a16:creationId xmlns:a16="http://schemas.microsoft.com/office/drawing/2014/main" id="{3FF399DD-7659-464B-ABFE-99783B6FB1A7}"/>
              </a:ext>
            </a:extLst>
          </p:cNvPr>
          <p:cNvSpPr/>
          <p:nvPr/>
        </p:nvSpPr>
        <p:spPr>
          <a:xfrm>
            <a:off x="2279651" y="4189414"/>
            <a:ext cx="4530725" cy="427037"/>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t> Gaining Support…</a:t>
            </a:r>
          </a:p>
        </p:txBody>
      </p:sp>
      <p:sp>
        <p:nvSpPr>
          <p:cNvPr id="6" name="Rectangle 5">
            <a:extLst>
              <a:ext uri="{FF2B5EF4-FFF2-40B4-BE49-F238E27FC236}">
                <a16:creationId xmlns:a16="http://schemas.microsoft.com/office/drawing/2014/main" id="{57DC84A3-7310-4B81-94A5-5F025A8C7547}"/>
              </a:ext>
            </a:extLst>
          </p:cNvPr>
          <p:cNvSpPr/>
          <p:nvPr/>
        </p:nvSpPr>
        <p:spPr>
          <a:xfrm>
            <a:off x="2279651" y="1570038"/>
            <a:ext cx="4530725" cy="26098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defRPr/>
            </a:pPr>
            <a:r>
              <a:rPr lang="is-IS" sz="1550" dirty="0">
                <a:solidFill>
                  <a:schemeClr val="tx1"/>
                </a:solidFill>
              </a:rPr>
              <a:t>If you are between 11 and 18 years old, you can become a member of the UK Youth Parliament, which comes to the House of Commons every year to hold a debate about issues that are important to them. </a:t>
            </a:r>
            <a:br>
              <a:rPr lang="is-IS" sz="1550" dirty="0">
                <a:solidFill>
                  <a:schemeClr val="tx1"/>
                </a:solidFill>
              </a:rPr>
            </a:br>
            <a:r>
              <a:rPr lang="en-GB" sz="1550" dirty="0">
                <a:solidFill>
                  <a:schemeClr val="tx1"/>
                </a:solidFill>
              </a:rPr>
              <a:t>Every year, young people from around the UK also take part in a House of Lords Chamber event</a:t>
            </a:r>
            <a:r>
              <a:rPr lang="is-IS" sz="1550" dirty="0">
                <a:solidFill>
                  <a:schemeClr val="tx1"/>
                </a:solidFill>
              </a:rPr>
              <a:t> where they debate big issues, such as freedom of speech or climate change.</a:t>
            </a:r>
          </a:p>
        </p:txBody>
      </p:sp>
      <p:sp>
        <p:nvSpPr>
          <p:cNvPr id="9" name="Rectangle 8">
            <a:extLst>
              <a:ext uri="{FF2B5EF4-FFF2-40B4-BE49-F238E27FC236}">
                <a16:creationId xmlns:a16="http://schemas.microsoft.com/office/drawing/2014/main" id="{DECBA788-E70D-411F-9906-58B8D6D8252C}"/>
              </a:ext>
            </a:extLst>
          </p:cNvPr>
          <p:cNvSpPr/>
          <p:nvPr/>
        </p:nvSpPr>
        <p:spPr>
          <a:xfrm>
            <a:off x="2279651" y="1325564"/>
            <a:ext cx="4530725" cy="427037"/>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t>Debating…</a:t>
            </a:r>
          </a:p>
        </p:txBody>
      </p:sp>
      <p:sp>
        <p:nvSpPr>
          <p:cNvPr id="10" name="Rectangle 9">
            <a:extLst>
              <a:ext uri="{FF2B5EF4-FFF2-40B4-BE49-F238E27FC236}">
                <a16:creationId xmlns:a16="http://schemas.microsoft.com/office/drawing/2014/main" id="{8B3D8D40-F469-44C2-9124-1C8642163405}"/>
              </a:ext>
            </a:extLst>
          </p:cNvPr>
          <p:cNvSpPr/>
          <p:nvPr/>
        </p:nvSpPr>
        <p:spPr>
          <a:xfrm>
            <a:off x="6915150" y="1325564"/>
            <a:ext cx="2997200" cy="427037"/>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t>Speaking Up…</a:t>
            </a:r>
          </a:p>
        </p:txBody>
      </p:sp>
      <p:sp>
        <p:nvSpPr>
          <p:cNvPr id="13" name="Rectangle 12">
            <a:extLst>
              <a:ext uri="{FF2B5EF4-FFF2-40B4-BE49-F238E27FC236}">
                <a16:creationId xmlns:a16="http://schemas.microsoft.com/office/drawing/2014/main" id="{8097BFD4-A9A0-48E7-91F6-49CB3B381F14}"/>
              </a:ext>
            </a:extLst>
          </p:cNvPr>
          <p:cNvSpPr/>
          <p:nvPr/>
        </p:nvSpPr>
        <p:spPr>
          <a:xfrm>
            <a:off x="6915150" y="5216525"/>
            <a:ext cx="2997200" cy="89058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500" dirty="0">
                <a:solidFill>
                  <a:schemeClr val="tx1"/>
                </a:solidFill>
              </a:rPr>
              <a:t>We’ll be learning more about how </a:t>
            </a:r>
            <a:r>
              <a:rPr lang="en-US" sz="1500" i="1" dirty="0">
                <a:solidFill>
                  <a:schemeClr val="tx1"/>
                </a:solidFill>
              </a:rPr>
              <a:t>you</a:t>
            </a:r>
            <a:r>
              <a:rPr lang="en-US" sz="1500" dirty="0">
                <a:solidFill>
                  <a:schemeClr val="tx1"/>
                </a:solidFill>
              </a:rPr>
              <a:t> can get involved with Parliament throughout the week!</a:t>
            </a:r>
          </a:p>
        </p:txBody>
      </p:sp>
      <p:pic>
        <p:nvPicPr>
          <p:cNvPr id="18443"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9013" y="5573714"/>
            <a:ext cx="1009650" cy="103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30693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nodeType="withEffect">
                                  <p:stCondLst>
                                    <p:cond delay="0"/>
                                  </p:stCondLst>
                                  <p:childTnLst>
                                    <p:set>
                                      <p:cBhvr>
                                        <p:cTn id="20" dur="1" fill="hold">
                                          <p:stCondLst>
                                            <p:cond delay="0"/>
                                          </p:stCondLst>
                                        </p:cTn>
                                        <p:tgtEl>
                                          <p:spTgt spid="18443"/>
                                        </p:tgtEl>
                                        <p:attrNameLst>
                                          <p:attrName>style.visibility</p:attrName>
                                        </p:attrNameLst>
                                      </p:cBhvr>
                                      <p:to>
                                        <p:strVal val="visible"/>
                                      </p:to>
                                    </p:set>
                                    <p:animEffect transition="in" filter="fade">
                                      <p:cBhvr>
                                        <p:cTn id="21" dur="500"/>
                                        <p:tgtEl>
                                          <p:spTgt spid="1844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nodeType="clickEffect">
                                  <p:stCondLst>
                                    <p:cond delay="0"/>
                                  </p:stCondLst>
                                  <p:childTnLst>
                                    <p:set>
                                      <p:cBhvr>
                                        <p:cTn id="33" dur="1" fill="hold">
                                          <p:stCondLst>
                                            <p:cond delay="0"/>
                                          </p:stCondLst>
                                        </p:cTn>
                                        <p:tgtEl>
                                          <p:spTgt spid="18435"/>
                                        </p:tgtEl>
                                        <p:attrNameLst>
                                          <p:attrName>style.visibility</p:attrName>
                                        </p:attrNameLst>
                                      </p:cBhvr>
                                      <p:to>
                                        <p:strVal val="visible"/>
                                      </p:to>
                                    </p:set>
                                    <p:animEffect transition="in" filter="fade">
                                      <p:cBhvr>
                                        <p:cTn id="34" dur="500"/>
                                        <p:tgtEl>
                                          <p:spTgt spid="1843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2" grpId="0" animBg="1"/>
      <p:bldP spid="6" grpId="0"/>
      <p:bldP spid="9" grpId="0" animBg="1"/>
      <p:bldP spid="10" grpId="0" animBg="1"/>
      <p:bldP spid="1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7E3FF31-9D32-4FC5-9283-A2B0D084C350}"/>
              </a:ext>
            </a:extLst>
          </p:cNvPr>
          <p:cNvSpPr/>
          <p:nvPr/>
        </p:nvSpPr>
        <p:spPr>
          <a:xfrm>
            <a:off x="2063750" y="1590675"/>
            <a:ext cx="1963738" cy="4826000"/>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dirty="0">
                <a:solidFill>
                  <a:schemeClr val="tx1"/>
                </a:solidFill>
              </a:rPr>
              <a:t/>
            </a:r>
            <a:br>
              <a:rPr lang="en-GB" dirty="0">
                <a:solidFill>
                  <a:schemeClr val="tx1"/>
                </a:solidFill>
              </a:rPr>
            </a:br>
            <a:r>
              <a:rPr lang="en-GB" dirty="0">
                <a:solidFill>
                  <a:schemeClr val="tx1"/>
                </a:solidFill>
              </a:rPr>
              <a:t>UK Parliament Week is a festival which takes place every year.</a:t>
            </a:r>
          </a:p>
        </p:txBody>
      </p:sp>
      <p:sp>
        <p:nvSpPr>
          <p:cNvPr id="21" name="Title 20">
            <a:extLst>
              <a:ext uri="{FF2B5EF4-FFF2-40B4-BE49-F238E27FC236}">
                <a16:creationId xmlns:a16="http://schemas.microsoft.com/office/drawing/2014/main" id="{8BE13FFE-7348-4006-B6BE-311550EE72DB}"/>
              </a:ext>
            </a:extLst>
          </p:cNvPr>
          <p:cNvSpPr>
            <a:spLocks noGrp="1"/>
          </p:cNvSpPr>
          <p:nvPr>
            <p:ph type="title"/>
          </p:nvPr>
        </p:nvSpPr>
        <p:spPr>
          <a:xfrm>
            <a:off x="1981201" y="698501"/>
            <a:ext cx="8220075" cy="614363"/>
          </a:xfrm>
        </p:spPr>
        <p:txBody>
          <a:bodyPr rtlCol="0"/>
          <a:lstStyle/>
          <a:p>
            <a:pPr algn="ctr">
              <a:defRPr/>
            </a:pPr>
            <a:r>
              <a:rPr lang="en-GB" dirty="0">
                <a:latin typeface="+mn-lt"/>
              </a:rPr>
              <a:t>What Is Parliament Week?</a:t>
            </a:r>
          </a:p>
        </p:txBody>
      </p:sp>
      <p:sp>
        <p:nvSpPr>
          <p:cNvPr id="18" name="Rectangle 17">
            <a:extLst>
              <a:ext uri="{FF2B5EF4-FFF2-40B4-BE49-F238E27FC236}">
                <a16:creationId xmlns:a16="http://schemas.microsoft.com/office/drawing/2014/main" id="{FFCBBDAB-511A-4D8C-B370-1B71047DDC0E}"/>
              </a:ext>
            </a:extLst>
          </p:cNvPr>
          <p:cNvSpPr/>
          <p:nvPr/>
        </p:nvSpPr>
        <p:spPr>
          <a:xfrm>
            <a:off x="4087814" y="1590675"/>
            <a:ext cx="1963737" cy="4826000"/>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dirty="0">
                <a:solidFill>
                  <a:schemeClr val="tx1"/>
                </a:solidFill>
              </a:rPr>
              <a:t/>
            </a:r>
            <a:br>
              <a:rPr lang="en-GB" dirty="0">
                <a:solidFill>
                  <a:schemeClr val="tx1"/>
                </a:solidFill>
              </a:rPr>
            </a:br>
            <a:r>
              <a:rPr lang="en-GB" dirty="0">
                <a:solidFill>
                  <a:schemeClr val="tx1"/>
                </a:solidFill>
              </a:rPr>
              <a:t>It engages people from across the country with the work of the UK Parliament, explores what Parliament means to them and empowers them to get involved. </a:t>
            </a:r>
          </a:p>
        </p:txBody>
      </p:sp>
      <p:sp>
        <p:nvSpPr>
          <p:cNvPr id="19" name="Rectangle 18">
            <a:extLst>
              <a:ext uri="{FF2B5EF4-FFF2-40B4-BE49-F238E27FC236}">
                <a16:creationId xmlns:a16="http://schemas.microsoft.com/office/drawing/2014/main" id="{805D457F-6894-4328-931E-1197FB95707B}"/>
              </a:ext>
            </a:extLst>
          </p:cNvPr>
          <p:cNvSpPr/>
          <p:nvPr/>
        </p:nvSpPr>
        <p:spPr>
          <a:xfrm>
            <a:off x="6111875" y="1590675"/>
            <a:ext cx="1963738" cy="4826000"/>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sz="1600" dirty="0">
              <a:solidFill>
                <a:schemeClr val="tx1"/>
              </a:solidFill>
            </a:endParaRPr>
          </a:p>
          <a:p>
            <a:pPr algn="ctr">
              <a:defRPr/>
            </a:pPr>
            <a:r>
              <a:rPr lang="en-GB" dirty="0">
                <a:solidFill>
                  <a:schemeClr val="tx1"/>
                </a:solidFill>
              </a:rPr>
              <a:t>Organisations from across the country run events and activities all about Parliament – just like your school is doing now! </a:t>
            </a:r>
          </a:p>
        </p:txBody>
      </p:sp>
      <p:sp>
        <p:nvSpPr>
          <p:cNvPr id="20" name="Rectangle 19">
            <a:extLst>
              <a:ext uri="{FF2B5EF4-FFF2-40B4-BE49-F238E27FC236}">
                <a16:creationId xmlns:a16="http://schemas.microsoft.com/office/drawing/2014/main" id="{605BACCF-0AE1-47E1-978C-73B981405F49}"/>
              </a:ext>
            </a:extLst>
          </p:cNvPr>
          <p:cNvSpPr/>
          <p:nvPr/>
        </p:nvSpPr>
        <p:spPr>
          <a:xfrm>
            <a:off x="8135938" y="1590675"/>
            <a:ext cx="1962150" cy="4826000"/>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dirty="0">
              <a:solidFill>
                <a:schemeClr val="tx1"/>
              </a:solidFill>
            </a:endParaRPr>
          </a:p>
          <a:p>
            <a:pPr algn="ctr">
              <a:defRPr/>
            </a:pPr>
            <a:r>
              <a:rPr lang="en-GB" dirty="0">
                <a:solidFill>
                  <a:schemeClr val="tx1"/>
                </a:solidFill>
              </a:rPr>
              <a:t>Events from last year’s UK Parliament Week included lunches with politicians, special film screenings in cinemas, community debates and quizzes. </a:t>
            </a:r>
          </a:p>
        </p:txBody>
      </p:sp>
      <p:pic>
        <p:nvPicPr>
          <p:cNvPr id="24" name="Picture 2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81600" y="4468813"/>
            <a:ext cx="3822700" cy="194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29337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9" grpId="0" animBg="1"/>
      <p:bldP spid="2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ags/tag2.xml><?xml version="1.0" encoding="utf-8"?>
<p:tagLst xmlns:a="http://schemas.openxmlformats.org/drawingml/2006/main" xmlns:r="http://schemas.openxmlformats.org/officeDocument/2006/relationships" xmlns:p="http://schemas.openxmlformats.org/presentationml/2006/main">
  <p:tag name="HIGHLIGHTER" val="false"/>
</p:tagLst>
</file>

<file path=ppt/tags/tag3.xml><?xml version="1.0" encoding="utf-8"?>
<p:tagLst xmlns:a="http://schemas.openxmlformats.org/drawingml/2006/main" xmlns:r="http://schemas.openxmlformats.org/officeDocument/2006/relationships" xmlns:p="http://schemas.openxmlformats.org/presentationml/2006/main">
  <p:tag name="HIGHLIGHTER" val="false"/>
</p:tagLst>
</file>

<file path=ppt/tags/tag4.xml><?xml version="1.0" encoding="utf-8"?>
<p:tagLst xmlns:a="http://schemas.openxmlformats.org/drawingml/2006/main" xmlns:r="http://schemas.openxmlformats.org/officeDocument/2006/relationships" xmlns:p="http://schemas.openxmlformats.org/presentationml/2006/main">
  <p:tag name="HIGHLIGHTER" val="false"/>
</p:tagLst>
</file>

<file path=ppt/tags/tag5.xml><?xml version="1.0" encoding="utf-8"?>
<p:tagLst xmlns:a="http://schemas.openxmlformats.org/drawingml/2006/main" xmlns:r="http://schemas.openxmlformats.org/officeDocument/2006/relationships" xmlns:p="http://schemas.openxmlformats.org/presentationml/2006/main">
  <p:tag name="HIGHLIGHTER" val="false"/>
</p:tagLst>
</file>

<file path=ppt/tags/tag6.xml><?xml version="1.0" encoding="utf-8"?>
<p:tagLst xmlns:a="http://schemas.openxmlformats.org/drawingml/2006/main" xmlns:r="http://schemas.openxmlformats.org/officeDocument/2006/relationships" xmlns:p="http://schemas.openxmlformats.org/presentationml/2006/main">
  <p:tag name="HIGHLIGHTER" val="false"/>
</p:tagLst>
</file>

<file path=ppt/tags/tag7.xml><?xml version="1.0" encoding="utf-8"?>
<p:tagLst xmlns:a="http://schemas.openxmlformats.org/drawingml/2006/main" xmlns:r="http://schemas.openxmlformats.org/officeDocument/2006/relationships" xmlns:p="http://schemas.openxmlformats.org/presentationml/2006/main">
  <p:tag name="HIGHLIGHTER" val="false"/>
</p:tagLst>
</file>

<file path=ppt/tags/tag8.xml><?xml version="1.0" encoding="utf-8"?>
<p:tagLst xmlns:a="http://schemas.openxmlformats.org/drawingml/2006/main" xmlns:r="http://schemas.openxmlformats.org/officeDocument/2006/relationships" xmlns:p="http://schemas.openxmlformats.org/presentationml/2006/main">
  <p:tag name="HIGHLIGHTER" val="false"/>
</p:tagLst>
</file>

<file path=ppt/tags/tag9.xml><?xml version="1.0" encoding="utf-8"?>
<p:tagLst xmlns:a="http://schemas.openxmlformats.org/drawingml/2006/main" xmlns:r="http://schemas.openxmlformats.org/officeDocument/2006/relationships" xmlns:p="http://schemas.openxmlformats.org/presentationml/2006/main">
  <p:tag name="HIGHLIGHTER" val="false"/>
</p:tagLst>
</file>

<file path=ppt/tags/tag10.xml><?xml version="1.0" encoding="utf-8"?>
<p:tagLst xmlns:a="http://schemas.openxmlformats.org/drawingml/2006/main" xmlns:r="http://schemas.openxmlformats.org/officeDocument/2006/relationships" xmlns:p="http://schemas.openxmlformats.org/presentationml/2006/main">
  <p:tag name="HIGHLIGHTER" val="false"/>
</p:tagLst>
</file>

<file path=ppt/tags/tag11.xml><?xml version="1.0" encoding="utf-8"?>
<p:tagLst xmlns:a="http://schemas.openxmlformats.org/drawingml/2006/main" xmlns:r="http://schemas.openxmlformats.org/officeDocument/2006/relationships" xmlns:p="http://schemas.openxmlformats.org/presentationml/2006/main">
  <p:tag name="HIGHLIGHTER" val="false"/>
</p:tagLst>
</file>

<file path=ppt/tags/tag12.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45518</TotalTime>
  <Words>2154</Words>
  <Application>Microsoft Office PowerPoint</Application>
  <PresentationFormat>Widescreen</PresentationFormat>
  <Paragraphs>321</Paragraphs>
  <Slides>54</Slides>
  <Notes>7</Notes>
  <HiddenSlides>0</HiddenSlides>
  <MMClips>1</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54</vt:i4>
      </vt:variant>
    </vt:vector>
  </HeadingPairs>
  <TitlesOfParts>
    <vt:vector size="70" baseType="lpstr">
      <vt:lpstr>Arial</vt:lpstr>
      <vt:lpstr>Berlin Sans FB</vt:lpstr>
      <vt:lpstr>Calibri</vt:lpstr>
      <vt:lpstr>Century Gothic</vt:lpstr>
      <vt:lpstr>Century Gothic Bold</vt:lpstr>
      <vt:lpstr>Comic Sans MS</vt:lpstr>
      <vt:lpstr>Gill Sans MT</vt:lpstr>
      <vt:lpstr>H5PDroidSans</vt:lpstr>
      <vt:lpstr>Sassoon Infant Rg</vt:lpstr>
      <vt:lpstr>Trebuchet MS</vt:lpstr>
      <vt:lpstr>Twinkl</vt:lpstr>
      <vt:lpstr>Twinkl SemiBold</vt:lpstr>
      <vt:lpstr>Wingdings</vt:lpstr>
      <vt:lpstr>Wingdings 3</vt:lpstr>
      <vt:lpstr>Facet</vt:lpstr>
      <vt:lpstr>1_Facet</vt:lpstr>
      <vt:lpstr>Monday 31st January</vt:lpstr>
      <vt:lpstr>Spellings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Monday 31st January</vt:lpstr>
      <vt:lpstr>Blue Whale  </vt:lpstr>
      <vt:lpstr>When you interact with your family and friends, you will most likely be using an informal speaking (or writing) style. However, there will be times in your life when you will need to adopt a more formal style in the way that you communicate your thoughts and ideas. With your talk partner, discuss when you might need to use a formal writing style and informal writing style.</vt:lpstr>
      <vt:lpstr>PowerPoint Presentation</vt:lpstr>
      <vt:lpstr>PowerPoint Presentation</vt:lpstr>
      <vt:lpstr>PowerPoint Presentation</vt:lpstr>
      <vt:lpstr>Write a short paragraph for Molly’s letter that explains why the blue whale is such an impressive creature. Try to include some of the technical words from the Word Wall and use a formal writing style.</vt:lpstr>
      <vt:lpstr>PowerPoint Presentation</vt:lpstr>
      <vt:lpstr>Plenary</vt:lpstr>
      <vt:lpstr>Times tables</vt:lpstr>
      <vt:lpstr>PowerPoint Presentation</vt:lpstr>
      <vt:lpstr>PowerPoint Presentation</vt:lpstr>
      <vt:lpstr>PowerPoint Presentation</vt:lpstr>
      <vt:lpstr>L.O. To divide fractions by integers and fractions.</vt:lpstr>
      <vt:lpstr>Guided Practice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Whole Class Reading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 Monday 31st January  To develop the our understanding of the difference that believing and worshipping makes to the lives of religious people.</vt:lpstr>
      <vt:lpstr>PowerPoint Presentation</vt:lpstr>
      <vt:lpstr>Describe 3 things in a Mandir and how they help a Hindu worship</vt:lpstr>
      <vt:lpstr>Monday 31st January PSHE QUIZ  To understand how democracy works in the UK: at a local, regional and national level</vt:lpstr>
      <vt:lpstr>Where Is the UK Parliament?</vt:lpstr>
      <vt:lpstr>Where Is the UK Parliament?</vt:lpstr>
      <vt:lpstr>What Is the UK Parliament?</vt:lpstr>
      <vt:lpstr>What Does Parliament Do?</vt:lpstr>
      <vt:lpstr>Is Parliament Different from  the Government?</vt:lpstr>
      <vt:lpstr>How Can I Get Involved?</vt:lpstr>
      <vt:lpstr>How Can I Get Involved?</vt:lpstr>
      <vt:lpstr>What Is Parliament Week?</vt:lpstr>
    </vt:vector>
  </TitlesOfParts>
  <Company>Dunham-On-Trent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6th September</dc:title>
  <dc:creator>G Bradford</dc:creator>
  <cp:lastModifiedBy>Gemma Bradford</cp:lastModifiedBy>
  <cp:revision>200</cp:revision>
  <cp:lastPrinted>2022-01-30T14:56:09Z</cp:lastPrinted>
  <dcterms:created xsi:type="dcterms:W3CDTF">2021-08-04T15:01:24Z</dcterms:created>
  <dcterms:modified xsi:type="dcterms:W3CDTF">2022-01-30T15:59:49Z</dcterms:modified>
</cp:coreProperties>
</file>