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91" d="100"/>
          <a:sy n="91" d="100"/>
        </p:scale>
        <p:origin x="53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2B5B76F-A582-47E9-9C43-307929FEB13F}" type="datetimeFigureOut">
              <a:rPr lang="en-GB" smtClean="0"/>
              <a:t>30/01/2022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83347E3-7C41-4CEA-9D19-6F7A41924412}" type="slidenum">
              <a:rPr lang="en-GB" smtClean="0"/>
              <a:t>‹#›</a:t>
            </a:fld>
            <a:endParaRPr lang="en-GB"/>
          </a:p>
        </p:txBody>
      </p:sp>
    </p:spTree>
    <p:extLst>
      <p:ext uri="{BB962C8B-B14F-4D97-AF65-F5344CB8AC3E}">
        <p14:creationId xmlns:p14="http://schemas.microsoft.com/office/powerpoint/2010/main" val="20884396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Lesson 5</a:t>
            </a:r>
          </a:p>
          <a:p>
            <a:r>
              <a:rPr lang="en-GB" dirty="0"/>
              <a:t>feedforward</a:t>
            </a:r>
          </a:p>
        </p:txBody>
      </p:sp>
      <p:sp>
        <p:nvSpPr>
          <p:cNvPr id="4" name="Slide Number Placeholder 3"/>
          <p:cNvSpPr>
            <a:spLocks noGrp="1"/>
          </p:cNvSpPr>
          <p:nvPr>
            <p:ph type="sldNum" sz="quarter" idx="10"/>
          </p:nvPr>
        </p:nvSpPr>
        <p:spPr/>
        <p:txBody>
          <a:bodyPr/>
          <a:lstStyle/>
          <a:p>
            <a:pPr defTabSz="457144">
              <a:defRPr/>
            </a:pPr>
            <a:fld id="{ED3B185B-87E6-454E-8A75-B278F923B6EC}" type="slidenum">
              <a:rPr lang="en-GB">
                <a:solidFill>
                  <a:prstClr val="black"/>
                </a:solidFill>
                <a:latin typeface="Calibri" panose="020F0502020204030204"/>
              </a:rPr>
              <a:pPr defTabSz="457144">
                <a:defRPr/>
              </a:pPr>
              <a:t>2</a:t>
            </a:fld>
            <a:endParaRPr lang="en-GB">
              <a:solidFill>
                <a:prstClr val="black"/>
              </a:solidFill>
              <a:latin typeface="Calibri" panose="020F0502020204030204"/>
            </a:endParaRPr>
          </a:p>
        </p:txBody>
      </p:sp>
    </p:spTree>
    <p:extLst>
      <p:ext uri="{BB962C8B-B14F-4D97-AF65-F5344CB8AC3E}">
        <p14:creationId xmlns:p14="http://schemas.microsoft.com/office/powerpoint/2010/main" val="37910988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feedforward</a:t>
            </a:r>
          </a:p>
        </p:txBody>
      </p:sp>
      <p:sp>
        <p:nvSpPr>
          <p:cNvPr id="4" name="Slide Number Placeholder 3"/>
          <p:cNvSpPr>
            <a:spLocks noGrp="1"/>
          </p:cNvSpPr>
          <p:nvPr>
            <p:ph type="sldNum" sz="quarter" idx="10"/>
          </p:nvPr>
        </p:nvSpPr>
        <p:spPr/>
        <p:txBody>
          <a:bodyPr/>
          <a:lstStyle/>
          <a:p>
            <a:pPr defTabSz="457144">
              <a:defRPr/>
            </a:pPr>
            <a:fld id="{ED3B185B-87E6-454E-8A75-B278F923B6EC}" type="slidenum">
              <a:rPr lang="en-GB">
                <a:solidFill>
                  <a:prstClr val="black"/>
                </a:solidFill>
                <a:latin typeface="Calibri" panose="020F0502020204030204"/>
              </a:rPr>
              <a:pPr defTabSz="457144">
                <a:defRPr/>
              </a:pPr>
              <a:t>3</a:t>
            </a:fld>
            <a:endParaRPr lang="en-GB">
              <a:solidFill>
                <a:prstClr val="black"/>
              </a:solidFill>
              <a:latin typeface="Calibri" panose="020F0502020204030204"/>
            </a:endParaRPr>
          </a:p>
        </p:txBody>
      </p:sp>
    </p:spTree>
    <p:extLst>
      <p:ext uri="{BB962C8B-B14F-4D97-AF65-F5344CB8AC3E}">
        <p14:creationId xmlns:p14="http://schemas.microsoft.com/office/powerpoint/2010/main" val="28329005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F6B8F32-9D19-43F4-88EF-3A330C4A285F}" type="datetimeFigureOut">
              <a:rPr lang="en-GB" smtClean="0"/>
              <a:t>30/01/2022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C80046-37DF-4D93-9A89-D7D397238B72}" type="slidenum">
              <a:rPr lang="en-GB" smtClean="0"/>
              <a:t>‹#›</a:t>
            </a:fld>
            <a:endParaRPr lang="en-GB"/>
          </a:p>
        </p:txBody>
      </p:sp>
    </p:spTree>
    <p:extLst>
      <p:ext uri="{BB962C8B-B14F-4D97-AF65-F5344CB8AC3E}">
        <p14:creationId xmlns:p14="http://schemas.microsoft.com/office/powerpoint/2010/main" val="19604993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F6B8F32-9D19-43F4-88EF-3A330C4A285F}" type="datetimeFigureOut">
              <a:rPr lang="en-GB" smtClean="0"/>
              <a:t>30/01/2022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C80046-37DF-4D93-9A89-D7D397238B72}" type="slidenum">
              <a:rPr lang="en-GB" smtClean="0"/>
              <a:t>‹#›</a:t>
            </a:fld>
            <a:endParaRPr lang="en-GB"/>
          </a:p>
        </p:txBody>
      </p:sp>
    </p:spTree>
    <p:extLst>
      <p:ext uri="{BB962C8B-B14F-4D97-AF65-F5344CB8AC3E}">
        <p14:creationId xmlns:p14="http://schemas.microsoft.com/office/powerpoint/2010/main" val="7243092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F6B8F32-9D19-43F4-88EF-3A330C4A285F}" type="datetimeFigureOut">
              <a:rPr lang="en-GB" smtClean="0"/>
              <a:t>30/01/2022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C80046-37DF-4D93-9A89-D7D397238B72}" type="slidenum">
              <a:rPr lang="en-GB" smtClean="0"/>
              <a:t>‹#›</a:t>
            </a:fld>
            <a:endParaRPr lang="en-GB"/>
          </a:p>
        </p:txBody>
      </p:sp>
    </p:spTree>
    <p:extLst>
      <p:ext uri="{BB962C8B-B14F-4D97-AF65-F5344CB8AC3E}">
        <p14:creationId xmlns:p14="http://schemas.microsoft.com/office/powerpoint/2010/main" val="33491213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F6B8F32-9D19-43F4-88EF-3A330C4A285F}" type="datetimeFigureOut">
              <a:rPr lang="en-GB" smtClean="0"/>
              <a:t>30/01/2022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BC80046-37DF-4D93-9A89-D7D397238B72}" type="slidenum">
              <a:rPr lang="en-GB" smtClean="0"/>
              <a:t>‹#›</a:t>
            </a:fld>
            <a:endParaRPr lang="en-GB"/>
          </a:p>
        </p:txBody>
      </p:sp>
    </p:spTree>
    <p:extLst>
      <p:ext uri="{BB962C8B-B14F-4D97-AF65-F5344CB8AC3E}">
        <p14:creationId xmlns:p14="http://schemas.microsoft.com/office/powerpoint/2010/main" val="9138666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F6B8F32-9D19-43F4-88EF-3A330C4A285F}" type="datetimeFigureOut">
              <a:rPr lang="en-GB" smtClean="0"/>
              <a:t>30/01/2022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BC80046-37DF-4D93-9A89-D7D397238B72}" type="slidenum">
              <a:rPr lang="en-GB" smtClean="0"/>
              <a:t>‹#›</a:t>
            </a:fld>
            <a:endParaRPr lang="en-GB"/>
          </a:p>
        </p:txBody>
      </p:sp>
    </p:spTree>
    <p:extLst>
      <p:ext uri="{BB962C8B-B14F-4D97-AF65-F5344CB8AC3E}">
        <p14:creationId xmlns:p14="http://schemas.microsoft.com/office/powerpoint/2010/main" val="4542290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F6B8F32-9D19-43F4-88EF-3A330C4A285F}" type="datetimeFigureOut">
              <a:rPr lang="en-GB" smtClean="0"/>
              <a:t>30/01/2022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BC80046-37DF-4D93-9A89-D7D397238B72}" type="slidenum">
              <a:rPr lang="en-GB" smtClean="0"/>
              <a:t>‹#›</a:t>
            </a:fld>
            <a:endParaRPr lang="en-GB"/>
          </a:p>
        </p:txBody>
      </p:sp>
    </p:spTree>
    <p:extLst>
      <p:ext uri="{BB962C8B-B14F-4D97-AF65-F5344CB8AC3E}">
        <p14:creationId xmlns:p14="http://schemas.microsoft.com/office/powerpoint/2010/main" val="887658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6B8F32-9D19-43F4-88EF-3A330C4A285F}" type="datetimeFigureOut">
              <a:rPr lang="en-GB" smtClean="0"/>
              <a:t>30/01/2022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BC80046-37DF-4D93-9A89-D7D397238B72}" type="slidenum">
              <a:rPr lang="en-GB" smtClean="0"/>
              <a:t>‹#›</a:t>
            </a:fld>
            <a:endParaRPr lang="en-GB"/>
          </a:p>
        </p:txBody>
      </p:sp>
    </p:spTree>
    <p:extLst>
      <p:ext uri="{BB962C8B-B14F-4D97-AF65-F5344CB8AC3E}">
        <p14:creationId xmlns:p14="http://schemas.microsoft.com/office/powerpoint/2010/main" val="7804470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F6B8F32-9D19-43F4-88EF-3A330C4A285F}" type="datetimeFigureOut">
              <a:rPr lang="en-GB" smtClean="0"/>
              <a:t>30/01/2022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BC80046-37DF-4D93-9A89-D7D397238B72}" type="slidenum">
              <a:rPr lang="en-GB" smtClean="0"/>
              <a:t>‹#›</a:t>
            </a:fld>
            <a:endParaRPr lang="en-GB"/>
          </a:p>
        </p:txBody>
      </p:sp>
    </p:spTree>
    <p:extLst>
      <p:ext uri="{BB962C8B-B14F-4D97-AF65-F5344CB8AC3E}">
        <p14:creationId xmlns:p14="http://schemas.microsoft.com/office/powerpoint/2010/main" val="31673202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BC80046-37DF-4D93-9A89-D7D397238B72}" type="slidenum">
              <a:rPr lang="en-GB" smtClean="0"/>
              <a:t>‹#›</a:t>
            </a:fld>
            <a:endParaRPr lang="en-GB"/>
          </a:p>
        </p:txBody>
      </p:sp>
      <p:sp>
        <p:nvSpPr>
          <p:cNvPr id="5" name="Date Placeholder 4"/>
          <p:cNvSpPr>
            <a:spLocks noGrp="1"/>
          </p:cNvSpPr>
          <p:nvPr>
            <p:ph type="dt" sz="half" idx="10"/>
          </p:nvPr>
        </p:nvSpPr>
        <p:spPr/>
        <p:txBody>
          <a:bodyPr/>
          <a:lstStyle/>
          <a:p>
            <a:fld id="{4F6B8F32-9D19-43F4-88EF-3A330C4A285F}" type="datetimeFigureOut">
              <a:rPr lang="en-GB" smtClean="0"/>
              <a:t>30/01/2022</a:t>
            </a:fld>
            <a:endParaRPr lang="en-GB"/>
          </a:p>
        </p:txBody>
      </p:sp>
    </p:spTree>
    <p:extLst>
      <p:ext uri="{BB962C8B-B14F-4D97-AF65-F5344CB8AC3E}">
        <p14:creationId xmlns:p14="http://schemas.microsoft.com/office/powerpoint/2010/main" val="4104542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F6B8F32-9D19-43F4-88EF-3A330C4A285F}" type="datetimeFigureOut">
              <a:rPr lang="en-GB" smtClean="0"/>
              <a:t>30/01/2022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C80046-37DF-4D93-9A89-D7D397238B72}" type="slidenum">
              <a:rPr lang="en-GB" smtClean="0"/>
              <a:t>‹#›</a:t>
            </a:fld>
            <a:endParaRPr lang="en-GB"/>
          </a:p>
        </p:txBody>
      </p:sp>
    </p:spTree>
    <p:extLst>
      <p:ext uri="{BB962C8B-B14F-4D97-AF65-F5344CB8AC3E}">
        <p14:creationId xmlns:p14="http://schemas.microsoft.com/office/powerpoint/2010/main" val="19274195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F6B8F32-9D19-43F4-88EF-3A330C4A285F}" type="datetimeFigureOut">
              <a:rPr lang="en-GB" smtClean="0"/>
              <a:t>30/01/2022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C80046-37DF-4D93-9A89-D7D397238B72}"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5031114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F6B8F32-9D19-43F4-88EF-3A330C4A285F}" type="datetimeFigureOut">
              <a:rPr lang="en-GB" smtClean="0"/>
              <a:t>30/01/2022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C80046-37DF-4D93-9A89-D7D397238B72}" type="slidenum">
              <a:rPr lang="en-GB" smtClean="0"/>
              <a:t>‹#›</a:t>
            </a:fld>
            <a:endParaRPr lang="en-GB"/>
          </a:p>
        </p:txBody>
      </p:sp>
    </p:spTree>
    <p:extLst>
      <p:ext uri="{BB962C8B-B14F-4D97-AF65-F5344CB8AC3E}">
        <p14:creationId xmlns:p14="http://schemas.microsoft.com/office/powerpoint/2010/main" val="9621085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F6B8F32-9D19-43F4-88EF-3A330C4A285F}" type="datetimeFigureOut">
              <a:rPr lang="en-GB" smtClean="0"/>
              <a:t>30/01/2022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C80046-37DF-4D93-9A89-D7D397238B72}"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050884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F6B8F32-9D19-43F4-88EF-3A330C4A285F}" type="datetimeFigureOut">
              <a:rPr lang="en-GB" smtClean="0"/>
              <a:t>30/01/2022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C80046-37DF-4D93-9A89-D7D397238B72}" type="slidenum">
              <a:rPr lang="en-GB" smtClean="0"/>
              <a:t>‹#›</a:t>
            </a:fld>
            <a:endParaRPr lang="en-GB"/>
          </a:p>
        </p:txBody>
      </p:sp>
    </p:spTree>
    <p:extLst>
      <p:ext uri="{BB962C8B-B14F-4D97-AF65-F5344CB8AC3E}">
        <p14:creationId xmlns:p14="http://schemas.microsoft.com/office/powerpoint/2010/main" val="29377513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F6B8F32-9D19-43F4-88EF-3A330C4A285F}" type="datetimeFigureOut">
              <a:rPr lang="en-GB" smtClean="0"/>
              <a:t>30/01/2022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C80046-37DF-4D93-9A89-D7D397238B72}" type="slidenum">
              <a:rPr lang="en-GB" smtClean="0"/>
              <a:t>‹#›</a:t>
            </a:fld>
            <a:endParaRPr lang="en-GB"/>
          </a:p>
        </p:txBody>
      </p:sp>
    </p:spTree>
    <p:extLst>
      <p:ext uri="{BB962C8B-B14F-4D97-AF65-F5344CB8AC3E}">
        <p14:creationId xmlns:p14="http://schemas.microsoft.com/office/powerpoint/2010/main" val="38910690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F6B8F32-9D19-43F4-88EF-3A330C4A285F}" type="datetimeFigureOut">
              <a:rPr lang="en-GB" smtClean="0"/>
              <a:t>30/01/2022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C80046-37DF-4D93-9A89-D7D397238B72}" type="slidenum">
              <a:rPr lang="en-GB" smtClean="0"/>
              <a:t>‹#›</a:t>
            </a:fld>
            <a:endParaRPr lang="en-GB"/>
          </a:p>
        </p:txBody>
      </p:sp>
    </p:spTree>
    <p:extLst>
      <p:ext uri="{BB962C8B-B14F-4D97-AF65-F5344CB8AC3E}">
        <p14:creationId xmlns:p14="http://schemas.microsoft.com/office/powerpoint/2010/main" val="34571946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2">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2133665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2">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0296814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Rounded Rectangle 2">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18892824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Rounded Rectangle 2">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27564034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Rounded Rectangle 2">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1331514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Rounded Rectangle 2">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91694057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Rounded Rectangle 2">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91215895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3" name="Rounded Rectangle 2">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8867743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F6B8F32-9D19-43F4-88EF-3A330C4A285F}" type="datetimeFigureOut">
              <a:rPr lang="en-GB" smtClean="0"/>
              <a:t>30/01/2022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BC80046-37DF-4D93-9A89-D7D397238B72}" type="slidenum">
              <a:rPr lang="en-GB" smtClean="0"/>
              <a:t>‹#›</a:t>
            </a:fld>
            <a:endParaRPr lang="en-GB"/>
          </a:p>
        </p:txBody>
      </p:sp>
    </p:spTree>
    <p:extLst>
      <p:ext uri="{BB962C8B-B14F-4D97-AF65-F5344CB8AC3E}">
        <p14:creationId xmlns:p14="http://schemas.microsoft.com/office/powerpoint/2010/main" val="349071790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 id="2147483694" r:id="rId17"/>
    <p:sldLayoutId id="2147483695" r:id="rId18"/>
    <p:sldLayoutId id="2147483696" r:id="rId19"/>
    <p:sldLayoutId id="2147483697" r:id="rId20"/>
    <p:sldLayoutId id="2147483698" r:id="rId21"/>
    <p:sldLayoutId id="2147483699" r:id="rId22"/>
    <p:sldLayoutId id="2147483700" r:id="rId23"/>
    <p:sldLayoutId id="2147483701" r:id="rId24"/>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6.xml"/><Relationship Id="rId1" Type="http://schemas.openxmlformats.org/officeDocument/2006/relationships/video" Target="https://www.youtube.com/embed/ub8LK9Wp3vs"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3.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6358852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21270080">
            <a:off x="297392" y="1072254"/>
            <a:ext cx="7847238" cy="929416"/>
          </a:xfrm>
          <a:prstGeom prst="rect">
            <a:avLst/>
          </a:prstGeom>
          <a:noFill/>
        </p:spPr>
        <p:txBody>
          <a:bodyPr wrap="none" lIns="91440" tIns="45720" rIns="91440" bIns="45720">
            <a:prstTxWarp prst="textDoubleWave1">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5400" b="1" dirty="0" smtClean="0">
                <a:ln w="12700">
                  <a:solidFill>
                    <a:srgbClr val="0B082E">
                      <a:lumMod val="75000"/>
                    </a:srgbClr>
                  </a:solidFill>
                  <a:prstDash val="solid"/>
                </a:ln>
                <a:pattFill prst="dkUpDiag">
                  <a:fgClr>
                    <a:srgbClr val="0B082E"/>
                  </a:fgClr>
                  <a:bgClr>
                    <a:srgbClr val="0B082E">
                      <a:lumMod val="20000"/>
                      <a:lumOff val="80000"/>
                    </a:srgbClr>
                  </a:bgClr>
                </a:pattFill>
                <a:effectLst>
                  <a:outerShdw dist="38100" dir="2640000" algn="bl" rotWithShape="0">
                    <a:srgbClr val="0B082E">
                      <a:lumMod val="75000"/>
                    </a:srgbClr>
                  </a:outerShdw>
                </a:effectLst>
                <a:latin typeface="Gill Sans MT" panose="020B0502020104020203"/>
              </a:rPr>
              <a:t>Excellent RE</a:t>
            </a:r>
            <a:endParaRPr kumimoji="0" lang="en-US" sz="5400" b="1" i="0" u="none" strike="noStrike" kern="1200" cap="none" spc="0" normalizeH="0" baseline="0" noProof="0" dirty="0">
              <a:ln w="12700">
                <a:solidFill>
                  <a:srgbClr val="0B082E">
                    <a:lumMod val="75000"/>
                  </a:srgbClr>
                </a:solidFill>
                <a:prstDash val="solid"/>
              </a:ln>
              <a:pattFill prst="dkUpDiag">
                <a:fgClr>
                  <a:srgbClr val="0B082E"/>
                </a:fgClr>
                <a:bgClr>
                  <a:srgbClr val="0B082E">
                    <a:lumMod val="20000"/>
                    <a:lumOff val="80000"/>
                  </a:srgbClr>
                </a:bgClr>
              </a:pattFill>
              <a:effectLst>
                <a:outerShdw dist="38100" dir="2640000" algn="bl" rotWithShape="0">
                  <a:srgbClr val="0B082E">
                    <a:lumMod val="75000"/>
                  </a:srgbClr>
                </a:outerShdw>
              </a:effectLst>
              <a:uLnTx/>
              <a:uFillTx/>
              <a:latin typeface="Gill Sans MT" panose="020B0502020104020203"/>
              <a:ea typeface="+mn-ea"/>
              <a:cs typeface="+mn-cs"/>
            </a:endParaRPr>
          </a:p>
        </p:txBody>
      </p:sp>
      <p:sp>
        <p:nvSpPr>
          <p:cNvPr id="6" name="Explosion 1 5"/>
          <p:cNvSpPr/>
          <p:nvPr/>
        </p:nvSpPr>
        <p:spPr>
          <a:xfrm>
            <a:off x="1429408" y="2617076"/>
            <a:ext cx="5607054" cy="1296591"/>
          </a:xfrm>
          <a:prstGeom prst="irregularSeal1">
            <a:avLst/>
          </a:prstGeom>
          <a:noFill/>
          <a:ln w="38100">
            <a:solidFill>
              <a:schemeClr val="tx2"/>
            </a:solidFill>
          </a:ln>
        </p:spPr>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err="1" smtClean="0">
                <a:ln w="12700">
                  <a:solidFill>
                    <a:srgbClr val="9EBE55">
                      <a:lumMod val="50000"/>
                    </a:srgbClr>
                  </a:solidFill>
                  <a:prstDash val="solid"/>
                </a:ln>
                <a:pattFill prst="narHorz">
                  <a:fgClr>
                    <a:srgbClr val="9EBE55"/>
                  </a:fgClr>
                  <a:bgClr>
                    <a:srgbClr val="9EBE55">
                      <a:lumMod val="40000"/>
                      <a:lumOff val="60000"/>
                    </a:srgbClr>
                  </a:bgClr>
                </a:pattFill>
                <a:effectLst>
                  <a:innerShdw blurRad="177800">
                    <a:srgbClr val="9EBE55">
                      <a:lumMod val="50000"/>
                    </a:srgbClr>
                  </a:innerShdw>
                </a:effectLst>
                <a:uLnTx/>
                <a:uFillTx/>
                <a:latin typeface="Gill Sans MT" panose="020B0502020104020203"/>
              </a:rPr>
              <a:t>Ikjot</a:t>
            </a:r>
            <a:endParaRPr kumimoji="0" lang="en-GB" sz="2400" b="1" i="0" u="none" strike="noStrike" kern="1200" cap="none" spc="0" normalizeH="0" baseline="0" noProof="0" dirty="0">
              <a:ln w="12700">
                <a:solidFill>
                  <a:srgbClr val="9EBE55">
                    <a:lumMod val="50000"/>
                  </a:srgbClr>
                </a:solidFill>
                <a:prstDash val="solid"/>
              </a:ln>
              <a:pattFill prst="narHorz">
                <a:fgClr>
                  <a:srgbClr val="9EBE55"/>
                </a:fgClr>
                <a:bgClr>
                  <a:srgbClr val="9EBE55">
                    <a:lumMod val="40000"/>
                    <a:lumOff val="60000"/>
                  </a:srgbClr>
                </a:bgClr>
              </a:pattFill>
              <a:effectLst>
                <a:innerShdw blurRad="177800">
                  <a:srgbClr val="9EBE55">
                    <a:lumMod val="50000"/>
                  </a:srgbClr>
                </a:innerShdw>
              </a:effectLst>
              <a:uLnTx/>
              <a:uFillTx/>
              <a:latin typeface="Gill Sans MT" panose="020B0502020104020203"/>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9143" y="130629"/>
            <a:ext cx="1656971" cy="1603393"/>
          </a:xfrm>
          <a:prstGeom prst="rect">
            <a:avLst/>
          </a:prstGeom>
        </p:spPr>
      </p:pic>
      <p:sp>
        <p:nvSpPr>
          <p:cNvPr id="5" name="Rectangle 4"/>
          <p:cNvSpPr/>
          <p:nvPr/>
        </p:nvSpPr>
        <p:spPr>
          <a:xfrm>
            <a:off x="8491192" y="338667"/>
            <a:ext cx="3037550" cy="6258076"/>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smtClean="0">
                <a:solidFill>
                  <a:schemeClr val="tx1"/>
                </a:solidFill>
              </a:rPr>
              <a:t>Confident</a:t>
            </a:r>
          </a:p>
          <a:p>
            <a:pPr algn="ctr"/>
            <a:r>
              <a:rPr lang="en-GB" b="1" u="sng" dirty="0" smtClean="0">
                <a:solidFill>
                  <a:schemeClr val="tx1"/>
                </a:solidFill>
              </a:rPr>
              <a:t>Ella Mai</a:t>
            </a:r>
          </a:p>
          <a:p>
            <a:pPr algn="ctr"/>
            <a:r>
              <a:rPr lang="en-GB" b="1" u="sng" dirty="0" smtClean="0">
                <a:solidFill>
                  <a:schemeClr val="tx1"/>
                </a:solidFill>
              </a:rPr>
              <a:t>Holly</a:t>
            </a:r>
          </a:p>
          <a:p>
            <a:pPr algn="ctr"/>
            <a:r>
              <a:rPr lang="en-GB" b="1" u="sng" dirty="0" smtClean="0">
                <a:solidFill>
                  <a:schemeClr val="tx1"/>
                </a:solidFill>
              </a:rPr>
              <a:t>Lola N</a:t>
            </a:r>
          </a:p>
          <a:p>
            <a:pPr algn="ctr"/>
            <a:r>
              <a:rPr lang="en-GB" b="1" u="sng" dirty="0" smtClean="0">
                <a:solidFill>
                  <a:schemeClr val="tx1"/>
                </a:solidFill>
              </a:rPr>
              <a:t>Elliott</a:t>
            </a:r>
          </a:p>
          <a:p>
            <a:pPr algn="ctr"/>
            <a:r>
              <a:rPr lang="en-GB" b="1" u="sng" dirty="0" smtClean="0">
                <a:solidFill>
                  <a:schemeClr val="tx1"/>
                </a:solidFill>
              </a:rPr>
              <a:t>Daniella</a:t>
            </a:r>
          </a:p>
          <a:p>
            <a:pPr algn="ctr"/>
            <a:r>
              <a:rPr lang="en-GB" b="1" u="sng" dirty="0" smtClean="0">
                <a:solidFill>
                  <a:schemeClr val="tx1"/>
                </a:solidFill>
              </a:rPr>
              <a:t>Cheri</a:t>
            </a:r>
          </a:p>
          <a:p>
            <a:pPr algn="ctr"/>
            <a:r>
              <a:rPr lang="en-GB" b="1" u="sng" dirty="0" smtClean="0">
                <a:solidFill>
                  <a:schemeClr val="tx1"/>
                </a:solidFill>
              </a:rPr>
              <a:t>Morgan</a:t>
            </a:r>
          </a:p>
          <a:p>
            <a:pPr algn="ctr"/>
            <a:r>
              <a:rPr lang="en-GB" b="1" u="sng" dirty="0" smtClean="0">
                <a:solidFill>
                  <a:schemeClr val="tx1"/>
                </a:solidFill>
              </a:rPr>
              <a:t>Darcie</a:t>
            </a:r>
          </a:p>
          <a:p>
            <a:pPr algn="ctr"/>
            <a:r>
              <a:rPr lang="en-GB" b="1" u="sng" dirty="0" smtClean="0">
                <a:solidFill>
                  <a:schemeClr val="tx1"/>
                </a:solidFill>
              </a:rPr>
              <a:t>Archie</a:t>
            </a:r>
          </a:p>
          <a:p>
            <a:pPr algn="ctr"/>
            <a:r>
              <a:rPr lang="en-GB" b="1" u="sng" dirty="0" smtClean="0">
                <a:solidFill>
                  <a:schemeClr val="tx1"/>
                </a:solidFill>
              </a:rPr>
              <a:t>Lente</a:t>
            </a:r>
          </a:p>
          <a:p>
            <a:pPr algn="ctr"/>
            <a:r>
              <a:rPr lang="en-GB" b="1" u="sng" dirty="0" smtClean="0">
                <a:solidFill>
                  <a:schemeClr val="tx1"/>
                </a:solidFill>
              </a:rPr>
              <a:t>Jack</a:t>
            </a:r>
          </a:p>
          <a:p>
            <a:pPr algn="ctr"/>
            <a:r>
              <a:rPr lang="en-GB" b="1" u="sng" dirty="0" smtClean="0">
                <a:solidFill>
                  <a:schemeClr val="tx1"/>
                </a:solidFill>
              </a:rPr>
              <a:t>Lola</a:t>
            </a:r>
          </a:p>
          <a:p>
            <a:pPr algn="ctr"/>
            <a:endParaRPr lang="en-GB" b="1" u="sng" dirty="0" smtClean="0">
              <a:solidFill>
                <a:schemeClr val="tx1"/>
              </a:solidFill>
            </a:endParaRPr>
          </a:p>
          <a:p>
            <a:pPr algn="ctr"/>
            <a:endParaRPr lang="en-GB" b="1" u="sng" dirty="0" smtClean="0">
              <a:solidFill>
                <a:schemeClr val="tx1"/>
              </a:solidFill>
            </a:endParaRPr>
          </a:p>
          <a:p>
            <a:pPr algn="ctr"/>
            <a:endParaRPr lang="en-GB" b="1" u="sng" dirty="0" smtClean="0">
              <a:solidFill>
                <a:schemeClr val="tx1"/>
              </a:solidFill>
            </a:endParaRPr>
          </a:p>
          <a:p>
            <a:pPr algn="ctr"/>
            <a:endParaRPr lang="en-GB" b="1" u="sng" dirty="0">
              <a:solidFill>
                <a:schemeClr val="tx1"/>
              </a:solidFill>
            </a:endParaRPr>
          </a:p>
        </p:txBody>
      </p:sp>
      <p:pic>
        <p:nvPicPr>
          <p:cNvPr id="7" name="Picture 6"/>
          <p:cNvPicPr>
            <a:picLocks noChangeAspect="1"/>
          </p:cNvPicPr>
          <p:nvPr/>
        </p:nvPicPr>
        <p:blipFill>
          <a:blip r:embed="rId4"/>
          <a:stretch>
            <a:fillRect/>
          </a:stretch>
        </p:blipFill>
        <p:spPr>
          <a:xfrm>
            <a:off x="8669868" y="338667"/>
            <a:ext cx="874008" cy="874008"/>
          </a:xfrm>
          <a:prstGeom prst="rect">
            <a:avLst/>
          </a:prstGeom>
        </p:spPr>
      </p:pic>
    </p:spTree>
    <p:extLst>
      <p:ext uri="{BB962C8B-B14F-4D97-AF65-F5344CB8AC3E}">
        <p14:creationId xmlns:p14="http://schemas.microsoft.com/office/powerpoint/2010/main" val="11721258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275234" y="758707"/>
            <a:ext cx="3634391" cy="422979"/>
          </a:xfrm>
          <a:prstGeom prst="rect">
            <a:avLst/>
          </a:prstGeom>
          <a:noFill/>
        </p:spPr>
        <p:txBody>
          <a:bodyPr wrap="none" lIns="91440" tIns="45720" rIns="91440" bIns="45720">
            <a:prstTxWarp prst="textWave2">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w="22225">
                  <a:solidFill>
                    <a:srgbClr val="1B376E"/>
                  </a:solidFill>
                  <a:prstDash val="solid"/>
                </a:ln>
                <a:solidFill>
                  <a:srgbClr val="1B376E">
                    <a:lumMod val="40000"/>
                    <a:lumOff val="60000"/>
                  </a:srgbClr>
                </a:solidFill>
                <a:effectLst/>
                <a:uLnTx/>
                <a:uFillTx/>
                <a:latin typeface="Gill Sans MT" panose="020B0502020104020203"/>
                <a:ea typeface="+mn-ea"/>
                <a:cs typeface="+mn-cs"/>
              </a:rPr>
              <a:t>Presentation Watch</a:t>
            </a:r>
          </a:p>
        </p:txBody>
      </p:sp>
      <p:pic>
        <p:nvPicPr>
          <p:cNvPr id="2050" name="Picture 2" descr="Image result for binoculars clipar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35546" y="48593"/>
            <a:ext cx="885434" cy="885434"/>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6761299" y="332771"/>
            <a:ext cx="3634391" cy="422979"/>
          </a:xfrm>
          <a:prstGeom prst="rect">
            <a:avLst/>
          </a:prstGeom>
          <a:noFill/>
        </p:spPr>
        <p:txBody>
          <a:bodyPr wrap="none" lIns="91440" tIns="45720" rIns="91440" bIns="45720">
            <a:prstTxWarp prst="textWave2">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w="22225">
                  <a:solidFill>
                    <a:srgbClr val="1B376E"/>
                  </a:solidFill>
                  <a:prstDash val="solid"/>
                </a:ln>
                <a:solidFill>
                  <a:srgbClr val="1B376E">
                    <a:lumMod val="40000"/>
                    <a:lumOff val="60000"/>
                  </a:srgbClr>
                </a:solidFill>
                <a:effectLst/>
                <a:uLnTx/>
                <a:uFillTx/>
                <a:latin typeface="Gill Sans MT" panose="020B0502020104020203"/>
                <a:ea typeface="+mn-ea"/>
                <a:cs typeface="+mn-cs"/>
              </a:rPr>
              <a:t>Oops…missing things to look for…</a:t>
            </a:r>
          </a:p>
        </p:txBody>
      </p:sp>
      <p:sp>
        <p:nvSpPr>
          <p:cNvPr id="9" name="TextBox 8"/>
          <p:cNvSpPr txBox="1"/>
          <p:nvPr/>
        </p:nvSpPr>
        <p:spPr>
          <a:xfrm>
            <a:off x="1679319" y="1303366"/>
            <a:ext cx="2798087" cy="1328023"/>
          </a:xfrm>
          <a:prstGeom prst="roundRect">
            <a:avLst/>
          </a:prstGeom>
          <a:noFill/>
          <a:ln w="38100">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solidFill>
                  <a:srgbClr val="0B082E">
                    <a:lumMod val="50000"/>
                    <a:lumOff val="50000"/>
                  </a:srgbClr>
                </a:solidFill>
                <a:latin typeface="Comic Sans MS" panose="030F0702030302020204" pitchFamily="66" charset="0"/>
              </a:rPr>
              <a:t>All ensure you write a date and title and underline it with a ruler</a:t>
            </a:r>
            <a:endParaRPr kumimoji="0" lang="en-GB" sz="1800" b="0" i="0" u="none" strike="noStrike" kern="1200" cap="none" spc="0" normalizeH="0" baseline="0" noProof="0" dirty="0">
              <a:ln>
                <a:noFill/>
              </a:ln>
              <a:solidFill>
                <a:srgbClr val="0B082E">
                  <a:lumMod val="50000"/>
                  <a:lumOff val="50000"/>
                </a:srgbClr>
              </a:solidFill>
              <a:effectLst/>
              <a:uLnTx/>
              <a:uFillTx/>
              <a:latin typeface="Comic Sans MS" panose="030F0702030302020204" pitchFamily="66" charset="0"/>
              <a:ea typeface="+mn-ea"/>
              <a:cs typeface="+mn-cs"/>
            </a:endParaRPr>
          </a:p>
        </p:txBody>
      </p:sp>
      <p:sp>
        <p:nvSpPr>
          <p:cNvPr id="10" name="TextBox 9"/>
          <p:cNvSpPr txBox="1"/>
          <p:nvPr/>
        </p:nvSpPr>
        <p:spPr>
          <a:xfrm>
            <a:off x="5426753" y="200668"/>
            <a:ext cx="6583681" cy="1736646"/>
          </a:xfrm>
          <a:prstGeom prst="roundRect">
            <a:avLst/>
          </a:prstGeom>
          <a:noFill/>
          <a:ln w="38100">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smtClean="0">
              <a:solidFill>
                <a:prstClr val="black"/>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solidFill>
                <a:prstClr val="black"/>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smtClean="0">
              <a:solidFill>
                <a:prstClr val="black"/>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Remember to think about the question- why were those items in a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prstClr val="black"/>
                </a:solidFill>
                <a:latin typeface="Comic Sans MS" panose="030F0702030302020204" pitchFamily="66" charset="0"/>
              </a:rPr>
              <a:t>Church so important?</a:t>
            </a:r>
            <a:endParaRPr lang="en-GB" sz="1600" dirty="0">
              <a:solidFill>
                <a:prstClr val="black"/>
              </a:solidFill>
              <a:latin typeface="Comic Sans MS" panose="030F0702030302020204" pitchFamily="66" charset="0"/>
            </a:endParaRPr>
          </a:p>
        </p:txBody>
      </p:sp>
      <p:sp>
        <p:nvSpPr>
          <p:cNvPr id="3" name="Rectangle 2"/>
          <p:cNvSpPr/>
          <p:nvPr/>
        </p:nvSpPr>
        <p:spPr>
          <a:xfrm>
            <a:off x="10912818" y="48593"/>
            <a:ext cx="970458" cy="369332"/>
          </a:xfrm>
          <a:prstGeom prst="rect">
            <a:avLst/>
          </a:prstGeom>
        </p:spPr>
        <p:txBody>
          <a:bodyPr wrap="none">
            <a:spAutoFit/>
          </a:bodyPr>
          <a:lstStyle/>
          <a:p>
            <a:r>
              <a:rPr lang="en-GB" dirty="0">
                <a:solidFill>
                  <a:schemeClr val="bg1"/>
                </a:solidFill>
              </a:rPr>
              <a:t>30.11.20</a:t>
            </a:r>
            <a:endParaRPr lang="en-GB" dirty="0"/>
          </a:p>
        </p:txBody>
      </p:sp>
      <p:pic>
        <p:nvPicPr>
          <p:cNvPr id="2" name="Picture 1"/>
          <p:cNvPicPr>
            <a:picLocks noChangeAspect="1"/>
          </p:cNvPicPr>
          <p:nvPr/>
        </p:nvPicPr>
        <p:blipFill>
          <a:blip r:embed="rId4"/>
          <a:stretch>
            <a:fillRect/>
          </a:stretch>
        </p:blipFill>
        <p:spPr>
          <a:xfrm>
            <a:off x="771872" y="3246615"/>
            <a:ext cx="5035732" cy="701101"/>
          </a:xfrm>
          <a:prstGeom prst="rect">
            <a:avLst/>
          </a:prstGeom>
        </p:spPr>
      </p:pic>
      <p:sp>
        <p:nvSpPr>
          <p:cNvPr id="4" name="TextBox 3"/>
          <p:cNvSpPr txBox="1"/>
          <p:nvPr/>
        </p:nvSpPr>
        <p:spPr>
          <a:xfrm>
            <a:off x="914400" y="4572000"/>
            <a:ext cx="707886" cy="369332"/>
          </a:xfrm>
          <a:prstGeom prst="rect">
            <a:avLst/>
          </a:prstGeom>
          <a:noFill/>
        </p:spPr>
        <p:txBody>
          <a:bodyPr wrap="none" rtlCol="0">
            <a:spAutoFit/>
          </a:bodyPr>
          <a:lstStyle/>
          <a:p>
            <a:r>
              <a:rPr lang="en-GB" dirty="0" smtClean="0"/>
              <a:t>Vicar</a:t>
            </a:r>
            <a:endParaRPr lang="en-GB" dirty="0"/>
          </a:p>
        </p:txBody>
      </p:sp>
    </p:spTree>
    <p:extLst>
      <p:ext uri="{BB962C8B-B14F-4D97-AF65-F5344CB8AC3E}">
        <p14:creationId xmlns:p14="http://schemas.microsoft.com/office/powerpoint/2010/main" val="6409415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11164710" cy="1320800"/>
          </a:xfrm>
        </p:spPr>
        <p:txBody>
          <a:bodyPr>
            <a:normAutofit fontScale="90000"/>
          </a:bodyPr>
          <a:lstStyle/>
          <a:p>
            <a:r>
              <a:rPr lang="en-GB" b="1" u="sng" dirty="0" smtClean="0"/>
              <a:t>RE</a:t>
            </a:r>
            <a:br>
              <a:rPr lang="en-GB" b="1" u="sng" dirty="0" smtClean="0"/>
            </a:br>
            <a:r>
              <a:rPr lang="en-GB" b="1" u="sng" dirty="0" smtClean="0"/>
              <a:t>Monday 31</a:t>
            </a:r>
            <a:r>
              <a:rPr lang="en-GB" b="1" u="sng" baseline="30000" dirty="0" smtClean="0"/>
              <a:t>st</a:t>
            </a:r>
            <a:r>
              <a:rPr lang="en-GB" b="1" u="sng" dirty="0" smtClean="0"/>
              <a:t> January</a:t>
            </a:r>
            <a:r>
              <a:rPr lang="en-GB" dirty="0" smtClean="0"/>
              <a:t/>
            </a:r>
            <a:br>
              <a:rPr lang="en-GB" dirty="0" smtClean="0"/>
            </a:br>
            <a:r>
              <a:rPr lang="en-GB" dirty="0" smtClean="0"/>
              <a:t/>
            </a:r>
            <a:br>
              <a:rPr lang="en-GB" dirty="0" smtClean="0"/>
            </a:br>
            <a:r>
              <a:rPr lang="en-GB" sz="2700" b="1" u="sng" dirty="0">
                <a:solidFill>
                  <a:schemeClr val="tx1"/>
                </a:solidFill>
              </a:rPr>
              <a:t>To develop the our understanding of the difference that believing and worshipping makes to the lives of religious people.</a:t>
            </a:r>
          </a:p>
        </p:txBody>
      </p:sp>
      <p:sp>
        <p:nvSpPr>
          <p:cNvPr id="3" name="Rectangle 2"/>
          <p:cNvSpPr/>
          <p:nvPr/>
        </p:nvSpPr>
        <p:spPr>
          <a:xfrm>
            <a:off x="2978150" y="3695890"/>
            <a:ext cx="5219699" cy="923330"/>
          </a:xfrm>
          <a:prstGeom prst="rect">
            <a:avLst/>
          </a:prstGeom>
        </p:spPr>
        <p:txBody>
          <a:bodyPr wrap="none">
            <a:spAutoFit/>
          </a:bodyPr>
          <a:lstStyle/>
          <a:p>
            <a:r>
              <a:rPr lang="en-GB" dirty="0"/>
              <a:t>How does worship makes a difference to Hindus</a:t>
            </a:r>
            <a:r>
              <a:rPr lang="en-GB" dirty="0" smtClean="0"/>
              <a:t>?</a:t>
            </a:r>
          </a:p>
          <a:p>
            <a:endParaRPr lang="en-GB" dirty="0"/>
          </a:p>
          <a:p>
            <a:pPr algn="ctr"/>
            <a:endParaRPr lang="en-GB" dirty="0"/>
          </a:p>
        </p:txBody>
      </p:sp>
      <p:sp>
        <p:nvSpPr>
          <p:cNvPr id="9" name="TextBox 8"/>
          <p:cNvSpPr txBox="1"/>
          <p:nvPr/>
        </p:nvSpPr>
        <p:spPr>
          <a:xfrm>
            <a:off x="3670943" y="4388387"/>
            <a:ext cx="2962671" cy="1200329"/>
          </a:xfrm>
          <a:prstGeom prst="rect">
            <a:avLst/>
          </a:prstGeom>
          <a:noFill/>
        </p:spPr>
        <p:txBody>
          <a:bodyPr wrap="none" rtlCol="0">
            <a:spAutoFit/>
          </a:bodyPr>
          <a:lstStyle/>
          <a:p>
            <a:pPr marL="342900" indent="-342900">
              <a:buAutoNum type="arabicPeriod"/>
            </a:pPr>
            <a:r>
              <a:rPr lang="en-GB" dirty="0" smtClean="0"/>
              <a:t>Building</a:t>
            </a:r>
          </a:p>
          <a:p>
            <a:pPr marL="342900" indent="-342900">
              <a:buAutoNum type="arabicPeriod"/>
            </a:pPr>
            <a:r>
              <a:rPr lang="en-GB" dirty="0" smtClean="0"/>
              <a:t>Services</a:t>
            </a:r>
          </a:p>
          <a:p>
            <a:pPr marL="342900" indent="-342900">
              <a:buAutoNum type="arabicPeriod"/>
            </a:pPr>
            <a:r>
              <a:rPr lang="en-GB" dirty="0" smtClean="0"/>
              <a:t>Links to the community</a:t>
            </a:r>
          </a:p>
          <a:p>
            <a:pPr marL="342900" indent="-342900">
              <a:buAutoNum type="arabicPeriod"/>
            </a:pPr>
            <a:r>
              <a:rPr lang="en-GB" dirty="0" smtClean="0"/>
              <a:t>Artefacts/symbols used</a:t>
            </a:r>
            <a:endParaRPr lang="en-GB" dirty="0"/>
          </a:p>
        </p:txBody>
      </p:sp>
    </p:spTree>
    <p:extLst>
      <p:ext uri="{BB962C8B-B14F-4D97-AF65-F5344CB8AC3E}">
        <p14:creationId xmlns:p14="http://schemas.microsoft.com/office/powerpoint/2010/main" val="27294233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 name="ub8LK9Wp3vs"/>
          <p:cNvPicPr>
            <a:picLocks noRot="1" noChangeAspect="1"/>
          </p:cNvPicPr>
          <p:nvPr>
            <a:videoFile r:link="rId1"/>
          </p:nvPr>
        </p:nvPicPr>
        <p:blipFill>
          <a:blip r:embed="rId3"/>
          <a:stretch>
            <a:fillRect/>
          </a:stretch>
        </p:blipFill>
        <p:spPr>
          <a:xfrm>
            <a:off x="862972" y="485422"/>
            <a:ext cx="10685561" cy="6010628"/>
          </a:xfrm>
          <a:prstGeom prst="rect">
            <a:avLst/>
          </a:prstGeom>
        </p:spPr>
      </p:pic>
    </p:spTree>
    <p:extLst>
      <p:ext uri="{BB962C8B-B14F-4D97-AF65-F5344CB8AC3E}">
        <p14:creationId xmlns:p14="http://schemas.microsoft.com/office/powerpoint/2010/main" val="15955177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Describe 3 things in a </a:t>
            </a:r>
            <a:r>
              <a:rPr lang="en-GB" dirty="0" err="1" smtClean="0"/>
              <a:t>Mandir</a:t>
            </a:r>
            <a:r>
              <a:rPr lang="en-GB" dirty="0" smtClean="0"/>
              <a:t> and how they help a Hindu worship</a:t>
            </a:r>
            <a:endParaRPr lang="en-GB" dirty="0"/>
          </a:p>
        </p:txBody>
      </p:sp>
      <p:graphicFrame>
        <p:nvGraphicFramePr>
          <p:cNvPr id="6" name="Table 5"/>
          <p:cNvGraphicFramePr>
            <a:graphicFrameLocks noGrp="1"/>
          </p:cNvGraphicFramePr>
          <p:nvPr>
            <p:extLst/>
          </p:nvPr>
        </p:nvGraphicFramePr>
        <p:xfrm>
          <a:off x="1444978" y="2187221"/>
          <a:ext cx="8128000" cy="338836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1693834514"/>
                    </a:ext>
                  </a:extLst>
                </a:gridCol>
                <a:gridCol w="4064000">
                  <a:extLst>
                    <a:ext uri="{9D8B030D-6E8A-4147-A177-3AD203B41FA5}">
                      <a16:colId xmlns:a16="http://schemas.microsoft.com/office/drawing/2014/main" val="3436275191"/>
                    </a:ext>
                  </a:extLst>
                </a:gridCol>
              </a:tblGrid>
              <a:tr h="370840">
                <a:tc>
                  <a:txBody>
                    <a:bodyPr/>
                    <a:lstStyle/>
                    <a:p>
                      <a:pPr algn="ctr"/>
                      <a:r>
                        <a:rPr lang="en-GB" dirty="0" smtClean="0"/>
                        <a:t>Item </a:t>
                      </a:r>
                      <a:endParaRPr lang="en-GB" dirty="0"/>
                    </a:p>
                  </a:txBody>
                  <a:tcPr/>
                </a:tc>
                <a:tc>
                  <a:txBody>
                    <a:bodyPr/>
                    <a:lstStyle/>
                    <a:p>
                      <a:pPr algn="ctr"/>
                      <a:r>
                        <a:rPr lang="en-GB" dirty="0" smtClean="0"/>
                        <a:t>How does it help worship?</a:t>
                      </a:r>
                      <a:endParaRPr lang="en-GB" dirty="0"/>
                    </a:p>
                  </a:txBody>
                  <a:tcPr/>
                </a:tc>
                <a:extLst>
                  <a:ext uri="{0D108BD9-81ED-4DB2-BD59-A6C34878D82A}">
                    <a16:rowId xmlns:a16="http://schemas.microsoft.com/office/drawing/2014/main" val="2921571614"/>
                  </a:ext>
                </a:extLst>
              </a:tr>
              <a:tr h="370840">
                <a:tc>
                  <a:txBody>
                    <a:bodyPr/>
                    <a:lstStyle/>
                    <a:p>
                      <a:endParaRPr lang="en-GB" dirty="0" smtClean="0"/>
                    </a:p>
                    <a:p>
                      <a:endParaRPr lang="en-GB" dirty="0" smtClean="0"/>
                    </a:p>
                    <a:p>
                      <a:endParaRPr lang="en-GB" dirty="0"/>
                    </a:p>
                  </a:txBody>
                  <a:tcPr/>
                </a:tc>
                <a:tc>
                  <a:txBody>
                    <a:bodyPr/>
                    <a:lstStyle/>
                    <a:p>
                      <a:endParaRPr lang="en-GB"/>
                    </a:p>
                  </a:txBody>
                  <a:tcPr/>
                </a:tc>
                <a:extLst>
                  <a:ext uri="{0D108BD9-81ED-4DB2-BD59-A6C34878D82A}">
                    <a16:rowId xmlns:a16="http://schemas.microsoft.com/office/drawing/2014/main" val="1132966712"/>
                  </a:ext>
                </a:extLst>
              </a:tr>
              <a:tr h="370840">
                <a:tc>
                  <a:txBody>
                    <a:bodyPr/>
                    <a:lstStyle/>
                    <a:p>
                      <a:endParaRPr lang="en-GB" dirty="0" smtClean="0"/>
                    </a:p>
                    <a:p>
                      <a:endParaRPr lang="en-GB" dirty="0" smtClean="0"/>
                    </a:p>
                    <a:p>
                      <a:endParaRPr lang="en-GB" dirty="0"/>
                    </a:p>
                  </a:txBody>
                  <a:tcPr/>
                </a:tc>
                <a:tc>
                  <a:txBody>
                    <a:bodyPr/>
                    <a:lstStyle/>
                    <a:p>
                      <a:endParaRPr lang="en-GB"/>
                    </a:p>
                  </a:txBody>
                  <a:tcPr/>
                </a:tc>
                <a:extLst>
                  <a:ext uri="{0D108BD9-81ED-4DB2-BD59-A6C34878D82A}">
                    <a16:rowId xmlns:a16="http://schemas.microsoft.com/office/drawing/2014/main" val="4171643047"/>
                  </a:ext>
                </a:extLst>
              </a:tr>
              <a:tr h="370840">
                <a:tc>
                  <a:txBody>
                    <a:bodyPr/>
                    <a:lstStyle/>
                    <a:p>
                      <a:endParaRPr lang="en-GB" dirty="0" smtClean="0"/>
                    </a:p>
                    <a:p>
                      <a:endParaRPr lang="en-GB" dirty="0" smtClean="0"/>
                    </a:p>
                    <a:p>
                      <a:endParaRPr lang="en-GB" dirty="0" smtClean="0"/>
                    </a:p>
                    <a:p>
                      <a:endParaRPr lang="en-GB" dirty="0"/>
                    </a:p>
                  </a:txBody>
                  <a:tcPr/>
                </a:tc>
                <a:tc>
                  <a:txBody>
                    <a:bodyPr/>
                    <a:lstStyle/>
                    <a:p>
                      <a:endParaRPr lang="en-GB" dirty="0"/>
                    </a:p>
                  </a:txBody>
                  <a:tcPr/>
                </a:tc>
                <a:extLst>
                  <a:ext uri="{0D108BD9-81ED-4DB2-BD59-A6C34878D82A}">
                    <a16:rowId xmlns:a16="http://schemas.microsoft.com/office/drawing/2014/main" val="2990918225"/>
                  </a:ext>
                </a:extLst>
              </a:tr>
            </a:tbl>
          </a:graphicData>
        </a:graphic>
      </p:graphicFrame>
    </p:spTree>
    <p:extLst>
      <p:ext uri="{BB962C8B-B14F-4D97-AF65-F5344CB8AC3E}">
        <p14:creationId xmlns:p14="http://schemas.microsoft.com/office/powerpoint/2010/main" val="6211528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u="sng" dirty="0" smtClean="0"/>
              <a:t>Monday 31</a:t>
            </a:r>
            <a:r>
              <a:rPr lang="en-GB" b="1" u="sng" baseline="30000" dirty="0" smtClean="0"/>
              <a:t>st</a:t>
            </a:r>
            <a:r>
              <a:rPr lang="en-GB" b="1" u="sng" dirty="0" smtClean="0"/>
              <a:t> January</a:t>
            </a:r>
            <a:r>
              <a:rPr lang="en-GB" dirty="0" smtClean="0"/>
              <a:t/>
            </a:r>
            <a:br>
              <a:rPr lang="en-GB" dirty="0" smtClean="0"/>
            </a:br>
            <a:r>
              <a:rPr lang="en-GB" dirty="0" smtClean="0"/>
              <a:t>PSHE QUIZ</a:t>
            </a:r>
            <a:br>
              <a:rPr lang="en-GB" dirty="0" smtClean="0"/>
            </a:br>
            <a:r>
              <a:rPr lang="en-GB" u="sng" dirty="0">
                <a:solidFill>
                  <a:schemeClr val="tx1"/>
                </a:solidFill>
              </a:rPr>
              <a:t/>
            </a:r>
            <a:br>
              <a:rPr lang="en-GB" u="sng" dirty="0">
                <a:solidFill>
                  <a:schemeClr val="tx1"/>
                </a:solidFill>
              </a:rPr>
            </a:br>
            <a:r>
              <a:rPr lang="en-GB" u="sng" dirty="0" smtClean="0">
                <a:solidFill>
                  <a:schemeClr val="tx1"/>
                </a:solidFill>
              </a:rPr>
              <a:t>To </a:t>
            </a:r>
            <a:r>
              <a:rPr lang="en-GB" u="sng" dirty="0">
                <a:solidFill>
                  <a:schemeClr val="tx1"/>
                </a:solidFill>
              </a:rPr>
              <a:t>understand how democracy works in the UK: at a local, regional and national level</a:t>
            </a:r>
          </a:p>
        </p:txBody>
      </p:sp>
    </p:spTree>
    <p:extLst>
      <p:ext uri="{BB962C8B-B14F-4D97-AF65-F5344CB8AC3E}">
        <p14:creationId xmlns:p14="http://schemas.microsoft.com/office/powerpoint/2010/main" val="27600152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3C3C53E-62D5-4EB1-988B-C55E671B3D7D}"/>
              </a:ext>
            </a:extLst>
          </p:cNvPr>
          <p:cNvSpPr/>
          <p:nvPr/>
        </p:nvSpPr>
        <p:spPr>
          <a:xfrm>
            <a:off x="2322513" y="1654176"/>
            <a:ext cx="7561262" cy="735013"/>
          </a:xfrm>
          <a:prstGeom prst="rect">
            <a:avLst/>
          </a:prstGeom>
          <a:solidFill>
            <a:srgbClr val="4179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050" dirty="0"/>
          </a:p>
        </p:txBody>
      </p:sp>
      <p:sp>
        <p:nvSpPr>
          <p:cNvPr id="21" name="Title 20">
            <a:extLst>
              <a:ext uri="{FF2B5EF4-FFF2-40B4-BE49-F238E27FC236}">
                <a16:creationId xmlns:a16="http://schemas.microsoft.com/office/drawing/2014/main" id="{20590D70-DBA1-4E89-9768-362B757710C0}"/>
              </a:ext>
            </a:extLst>
          </p:cNvPr>
          <p:cNvSpPr>
            <a:spLocks noGrp="1"/>
          </p:cNvSpPr>
          <p:nvPr>
            <p:ph type="title"/>
          </p:nvPr>
        </p:nvSpPr>
        <p:spPr>
          <a:xfrm>
            <a:off x="1981201" y="479426"/>
            <a:ext cx="8220075" cy="993775"/>
          </a:xfrm>
        </p:spPr>
        <p:txBody>
          <a:bodyPr rtlCol="0"/>
          <a:lstStyle/>
          <a:p>
            <a:pPr>
              <a:defRPr/>
            </a:pPr>
            <a:r>
              <a:rPr lang="en-GB" dirty="0">
                <a:latin typeface="+mn-lt"/>
              </a:rPr>
              <a:t>Where Is the UK Parliament?</a:t>
            </a:r>
          </a:p>
        </p:txBody>
      </p:sp>
      <p:sp>
        <p:nvSpPr>
          <p:cNvPr id="5" name="Rectangle 4">
            <a:extLst>
              <a:ext uri="{FF2B5EF4-FFF2-40B4-BE49-F238E27FC236}">
                <a16:creationId xmlns:a16="http://schemas.microsoft.com/office/drawing/2014/main" id="{85C885CE-A791-4F72-AB9D-55F7259D4970}"/>
              </a:ext>
            </a:extLst>
          </p:cNvPr>
          <p:cNvSpPr/>
          <p:nvPr/>
        </p:nvSpPr>
        <p:spPr>
          <a:xfrm>
            <a:off x="2430464" y="1689100"/>
            <a:ext cx="6002337" cy="700088"/>
          </a:xfrm>
          <a:prstGeom prst="rect">
            <a:avLst/>
          </a:prstGeom>
        </p:spPr>
        <p:txBody>
          <a:bodyPr lIns="0" tIns="72000" rIns="0" bIns="72000">
            <a:spAutoFit/>
          </a:bodyPr>
          <a:lstStyle/>
          <a:p>
            <a:pPr indent="-228600">
              <a:defRPr/>
            </a:pPr>
            <a:r>
              <a:rPr lang="en-GB" dirty="0">
                <a:solidFill>
                  <a:schemeClr val="bg1">
                    <a:lumMod val="95000"/>
                  </a:schemeClr>
                </a:solidFill>
              </a:rPr>
              <a:t>The Houses of Parliament, also known as the Palace of Westminster, is in the centre of London.</a:t>
            </a:r>
          </a:p>
        </p:txBody>
      </p:sp>
      <p:sp>
        <p:nvSpPr>
          <p:cNvPr id="6" name="Rectangle 5">
            <a:extLst>
              <a:ext uri="{FF2B5EF4-FFF2-40B4-BE49-F238E27FC236}">
                <a16:creationId xmlns:a16="http://schemas.microsoft.com/office/drawing/2014/main" id="{06E74F5B-7C33-49F8-89D6-9D249C0B1A01}"/>
              </a:ext>
            </a:extLst>
          </p:cNvPr>
          <p:cNvSpPr/>
          <p:nvPr/>
        </p:nvSpPr>
        <p:spPr>
          <a:xfrm>
            <a:off x="2322513" y="2424113"/>
            <a:ext cx="7561262" cy="1814512"/>
          </a:xfrm>
          <a:prstGeom prst="rect">
            <a:avLst/>
          </a:prstGeom>
          <a:solidFill>
            <a:srgbClr val="629DB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050"/>
          </a:p>
        </p:txBody>
      </p:sp>
      <p:sp>
        <p:nvSpPr>
          <p:cNvPr id="12294" name="Rectangle 7"/>
          <p:cNvSpPr>
            <a:spLocks noChangeArrowheads="1"/>
          </p:cNvSpPr>
          <p:nvPr/>
        </p:nvSpPr>
        <p:spPr bwMode="auto">
          <a:xfrm>
            <a:off x="2430464" y="2459038"/>
            <a:ext cx="5557837"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It is one of the most iconic buildings in the world and includes the green-coloured benches in the House of Commons Chamber and the red-coloured benches in the House of Lords Chamber. It also includes the famous clock tower, popularly known as Big Ben.</a:t>
            </a:r>
          </a:p>
        </p:txBody>
      </p:sp>
      <p:pic>
        <p:nvPicPr>
          <p:cNvPr id="12295"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77151" y="1306513"/>
            <a:ext cx="2106613" cy="5110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9807713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2294"/>
                                        </p:tgtEl>
                                        <p:attrNameLst>
                                          <p:attrName>style.visibility</p:attrName>
                                        </p:attrNameLst>
                                      </p:cBhvr>
                                      <p:to>
                                        <p:strVal val="visible"/>
                                      </p:to>
                                    </p:set>
                                    <p:animEffect transition="in" filter="fade">
                                      <p:cBhvr>
                                        <p:cTn id="13" dur="500"/>
                                        <p:tgtEl>
                                          <p:spTgt spid="12294"/>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nodeType="clickEffect">
                                  <p:stCondLst>
                                    <p:cond delay="0"/>
                                  </p:stCondLst>
                                  <p:childTnLst>
                                    <p:set>
                                      <p:cBhvr>
                                        <p:cTn id="20" dur="1" fill="hold">
                                          <p:stCondLst>
                                            <p:cond delay="0"/>
                                          </p:stCondLst>
                                        </p:cTn>
                                        <p:tgtEl>
                                          <p:spTgt spid="12295"/>
                                        </p:tgtEl>
                                        <p:attrNameLst>
                                          <p:attrName>style.visibility</p:attrName>
                                        </p:attrNameLst>
                                      </p:cBhvr>
                                      <p:to>
                                        <p:strVal val="visible"/>
                                      </p:to>
                                    </p:set>
                                    <p:animEffect transition="in" filter="fade">
                                      <p:cBhvr>
                                        <p:cTn id="21" dur="500"/>
                                        <p:tgtEl>
                                          <p:spTgt spid="122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5" grpId="0"/>
      <p:bldP spid="6" grpId="0" animBg="1"/>
      <p:bldP spid="1229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3C3C53E-62D5-4EB1-988B-C55E671B3D7D}"/>
              </a:ext>
            </a:extLst>
          </p:cNvPr>
          <p:cNvSpPr/>
          <p:nvPr/>
        </p:nvSpPr>
        <p:spPr>
          <a:xfrm>
            <a:off x="2322513" y="1616076"/>
            <a:ext cx="7561262" cy="1724025"/>
          </a:xfrm>
          <a:prstGeom prst="rect">
            <a:avLst/>
          </a:prstGeom>
          <a:solidFill>
            <a:srgbClr val="4179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050"/>
          </a:p>
        </p:txBody>
      </p:sp>
      <p:sp>
        <p:nvSpPr>
          <p:cNvPr id="21" name="Title 20">
            <a:extLst>
              <a:ext uri="{FF2B5EF4-FFF2-40B4-BE49-F238E27FC236}">
                <a16:creationId xmlns:a16="http://schemas.microsoft.com/office/drawing/2014/main" id="{43D6CD8F-D9C0-43E3-9D87-2D17E0EC0642}"/>
              </a:ext>
            </a:extLst>
          </p:cNvPr>
          <p:cNvSpPr>
            <a:spLocks noGrp="1"/>
          </p:cNvSpPr>
          <p:nvPr>
            <p:ph type="title"/>
          </p:nvPr>
        </p:nvSpPr>
        <p:spPr>
          <a:xfrm>
            <a:off x="1981201" y="479426"/>
            <a:ext cx="8220075" cy="993775"/>
          </a:xfrm>
        </p:spPr>
        <p:txBody>
          <a:bodyPr rtlCol="0"/>
          <a:lstStyle/>
          <a:p>
            <a:pPr>
              <a:defRPr/>
            </a:pPr>
            <a:r>
              <a:rPr lang="en-GB" dirty="0">
                <a:latin typeface="+mn-lt"/>
              </a:rPr>
              <a:t>Where Is the UK Parliament?</a:t>
            </a:r>
          </a:p>
        </p:txBody>
      </p:sp>
      <p:sp>
        <p:nvSpPr>
          <p:cNvPr id="5" name="Rectangle 4">
            <a:extLst>
              <a:ext uri="{FF2B5EF4-FFF2-40B4-BE49-F238E27FC236}">
                <a16:creationId xmlns:a16="http://schemas.microsoft.com/office/drawing/2014/main" id="{6848C15D-EBFE-4737-995F-9AD15487E578}"/>
              </a:ext>
            </a:extLst>
          </p:cNvPr>
          <p:cNvSpPr/>
          <p:nvPr/>
        </p:nvSpPr>
        <p:spPr>
          <a:xfrm>
            <a:off x="2430464" y="1689100"/>
            <a:ext cx="5087937" cy="1530350"/>
          </a:xfrm>
          <a:prstGeom prst="rect">
            <a:avLst/>
          </a:prstGeom>
        </p:spPr>
        <p:txBody>
          <a:bodyPr lIns="0" tIns="72000" rIns="0" bIns="72000">
            <a:spAutoFit/>
          </a:bodyPr>
          <a:lstStyle/>
          <a:p>
            <a:pPr indent="-228600">
              <a:defRPr/>
            </a:pPr>
            <a:r>
              <a:rPr lang="en-GB" dirty="0">
                <a:solidFill>
                  <a:schemeClr val="bg1">
                    <a:lumMod val="95000"/>
                  </a:schemeClr>
                </a:solidFill>
                <a:ea typeface="Arial"/>
                <a:cs typeface="Arial"/>
                <a:sym typeface="Arial"/>
              </a:rPr>
              <a:t>To give the people of Scotland, Wales and Northern Ireland more say over what happens in their countries, the UK Parliamen</a:t>
            </a:r>
            <a:r>
              <a:rPr lang="en-GB" dirty="0">
                <a:solidFill>
                  <a:schemeClr val="bg1">
                    <a:lumMod val="95000"/>
                  </a:schemeClr>
                </a:solidFill>
              </a:rPr>
              <a:t>t has devolved (given away) some of its powers to other national and regional bodies.</a:t>
            </a:r>
            <a:endParaRPr lang="is-IS" dirty="0">
              <a:solidFill>
                <a:schemeClr val="bg1">
                  <a:lumMod val="95000"/>
                </a:schemeClr>
              </a:solidFill>
            </a:endParaRPr>
          </a:p>
        </p:txBody>
      </p:sp>
      <p:sp>
        <p:nvSpPr>
          <p:cNvPr id="6" name="Rectangle 5">
            <a:extLst>
              <a:ext uri="{FF2B5EF4-FFF2-40B4-BE49-F238E27FC236}">
                <a16:creationId xmlns:a16="http://schemas.microsoft.com/office/drawing/2014/main" id="{06E74F5B-7C33-49F8-89D6-9D249C0B1A01}"/>
              </a:ext>
            </a:extLst>
          </p:cNvPr>
          <p:cNvSpPr/>
          <p:nvPr/>
        </p:nvSpPr>
        <p:spPr>
          <a:xfrm>
            <a:off x="2322513" y="3482976"/>
            <a:ext cx="7561262" cy="1939925"/>
          </a:xfrm>
          <a:prstGeom prst="rect">
            <a:avLst/>
          </a:prstGeom>
          <a:solidFill>
            <a:srgbClr val="629DB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050"/>
          </a:p>
        </p:txBody>
      </p:sp>
      <p:sp>
        <p:nvSpPr>
          <p:cNvPr id="13318" name="Rectangle 7"/>
          <p:cNvSpPr>
            <a:spLocks noChangeArrowheads="1"/>
          </p:cNvSpPr>
          <p:nvPr/>
        </p:nvSpPr>
        <p:spPr bwMode="auto">
          <a:xfrm>
            <a:off x="2430464" y="3517901"/>
            <a:ext cx="3944937" cy="180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cs typeface="Arial" panose="020B0604020202020204" pitchFamily="34" charset="0"/>
                <a:sym typeface="Arial" panose="020B0604020202020204" pitchFamily="34" charset="0"/>
              </a:rPr>
              <a:t>For example, in Scotland there is a Scottish Parliament, which has elected members who make some decisions for Scotland. There is also the National Assembly for Wales and the Northern Ireland Assembly.</a:t>
            </a:r>
          </a:p>
        </p:txBody>
      </p:sp>
      <p:pic>
        <p:nvPicPr>
          <p:cNvPr id="10" name="wales"/>
          <p:cNvPicPr>
            <a:picLocks noChangeAspect="1"/>
          </p:cNvPicPr>
          <p:nvPr/>
        </p:nvPicPr>
        <p:blipFill>
          <a:blip r:embed="rId2" cstate="print">
            <a:extLst>
              <a:ext uri="{28A0092B-C50C-407E-A947-70E740481C1C}">
                <a14:useLocalDpi xmlns:a14="http://schemas.microsoft.com/office/drawing/2010/main" val="0"/>
              </a:ext>
            </a:extLst>
          </a:blip>
          <a:srcRect l="5049" t="2000" r="3151" b="2161"/>
          <a:stretch>
            <a:fillRect/>
          </a:stretch>
        </p:blipFill>
        <p:spPr bwMode="auto">
          <a:xfrm>
            <a:off x="6375401" y="1139825"/>
            <a:ext cx="3660775" cy="540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8308751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3318"/>
                                        </p:tgtEl>
                                        <p:attrNameLst>
                                          <p:attrName>style.visibility</p:attrName>
                                        </p:attrNameLst>
                                      </p:cBhvr>
                                      <p:to>
                                        <p:strVal val="visible"/>
                                      </p:to>
                                    </p:set>
                                    <p:animEffect transition="in" filter="fade">
                                      <p:cBhvr>
                                        <p:cTn id="21" dur="500"/>
                                        <p:tgtEl>
                                          <p:spTgt spid="133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5" grpId="0"/>
      <p:bldP spid="6" grpId="0" animBg="1"/>
      <p:bldP spid="1331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3C3C53E-62D5-4EB1-988B-C55E671B3D7D}"/>
              </a:ext>
            </a:extLst>
          </p:cNvPr>
          <p:cNvSpPr/>
          <p:nvPr/>
        </p:nvSpPr>
        <p:spPr>
          <a:xfrm>
            <a:off x="2322513" y="1606550"/>
            <a:ext cx="7561262" cy="889000"/>
          </a:xfrm>
          <a:prstGeom prst="rect">
            <a:avLst/>
          </a:prstGeom>
          <a:solidFill>
            <a:srgbClr val="4179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Parliament is made up of three parts: the House of Commons, the House of Lords and the king or queen – known as the Monarch.</a:t>
            </a:r>
          </a:p>
        </p:txBody>
      </p:sp>
      <p:sp>
        <p:nvSpPr>
          <p:cNvPr id="21" name="Title 20">
            <a:extLst>
              <a:ext uri="{FF2B5EF4-FFF2-40B4-BE49-F238E27FC236}">
                <a16:creationId xmlns:a16="http://schemas.microsoft.com/office/drawing/2014/main" id="{243A3166-A00A-4A51-999E-DC7FA2EB19CF}"/>
              </a:ext>
            </a:extLst>
          </p:cNvPr>
          <p:cNvSpPr>
            <a:spLocks noGrp="1"/>
          </p:cNvSpPr>
          <p:nvPr>
            <p:ph type="title"/>
          </p:nvPr>
        </p:nvSpPr>
        <p:spPr>
          <a:xfrm>
            <a:off x="1981201" y="479426"/>
            <a:ext cx="8220075" cy="993775"/>
          </a:xfrm>
        </p:spPr>
        <p:txBody>
          <a:bodyPr rtlCol="0"/>
          <a:lstStyle/>
          <a:p>
            <a:pPr>
              <a:defRPr/>
            </a:pPr>
            <a:r>
              <a:rPr lang="en-GB" dirty="0">
                <a:latin typeface="+mn-lt"/>
              </a:rPr>
              <a:t>What Is the UK Parliament?</a:t>
            </a:r>
          </a:p>
        </p:txBody>
      </p:sp>
      <p:sp>
        <p:nvSpPr>
          <p:cNvPr id="9" name="Rectangle 8">
            <a:extLst>
              <a:ext uri="{FF2B5EF4-FFF2-40B4-BE49-F238E27FC236}">
                <a16:creationId xmlns:a16="http://schemas.microsoft.com/office/drawing/2014/main" id="{A2E31137-D10D-4C05-9A66-D52CBBA5AC5A}"/>
              </a:ext>
            </a:extLst>
          </p:cNvPr>
          <p:cNvSpPr/>
          <p:nvPr/>
        </p:nvSpPr>
        <p:spPr>
          <a:xfrm>
            <a:off x="2316164" y="2620963"/>
            <a:ext cx="7559675" cy="800100"/>
          </a:xfrm>
          <a:prstGeom prst="rect">
            <a:avLst/>
          </a:prstGeom>
          <a:solidFill>
            <a:srgbClr val="629DB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The House of Commons is made up of Members of Parliament (MPs). MPs are elected to represent our views in the House of Commons.</a:t>
            </a:r>
          </a:p>
        </p:txBody>
      </p:sp>
      <p:sp>
        <p:nvSpPr>
          <p:cNvPr id="11" name="Rectangle 10">
            <a:extLst>
              <a:ext uri="{FF2B5EF4-FFF2-40B4-BE49-F238E27FC236}">
                <a16:creationId xmlns:a16="http://schemas.microsoft.com/office/drawing/2014/main" id="{899FD6A4-F996-43DA-81B5-BDCC999C6B5F}"/>
              </a:ext>
            </a:extLst>
          </p:cNvPr>
          <p:cNvSpPr/>
          <p:nvPr/>
        </p:nvSpPr>
        <p:spPr>
          <a:xfrm>
            <a:off x="2322513" y="3546476"/>
            <a:ext cx="7561262" cy="1038225"/>
          </a:xfrm>
          <a:prstGeom prst="rect">
            <a:avLst/>
          </a:prstGeom>
          <a:solidFill>
            <a:srgbClr val="4179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In the House of Lords, members are appointed from inside and outside of Parliament, based on their special experience and knowledge, to check and challenge the work of the Government. </a:t>
            </a:r>
          </a:p>
        </p:txBody>
      </p:sp>
      <p:sp>
        <p:nvSpPr>
          <p:cNvPr id="13" name="Rectangle 12">
            <a:extLst>
              <a:ext uri="{FF2B5EF4-FFF2-40B4-BE49-F238E27FC236}">
                <a16:creationId xmlns:a16="http://schemas.microsoft.com/office/drawing/2014/main" id="{AD01C6AC-BE6E-48A5-B897-82AB99FD871A}"/>
              </a:ext>
            </a:extLst>
          </p:cNvPr>
          <p:cNvSpPr/>
          <p:nvPr/>
        </p:nvSpPr>
        <p:spPr>
          <a:xfrm>
            <a:off x="2316164" y="4710113"/>
            <a:ext cx="7559675" cy="1382712"/>
          </a:xfrm>
          <a:prstGeom prst="rect">
            <a:avLst/>
          </a:prstGeom>
          <a:solidFill>
            <a:srgbClr val="629DB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14300" algn="ctr">
              <a:defRPr/>
            </a:pPr>
            <a:r>
              <a:rPr lang="en-US" dirty="0">
                <a:solidFill>
                  <a:schemeClr val="tx1"/>
                </a:solidFill>
              </a:rPr>
              <a:t>The role of the Monarch is mainly ceremonial these days. The Monarch meets the </a:t>
            </a:r>
            <a:r>
              <a:rPr lang="en-US" b="1" dirty="0">
                <a:solidFill>
                  <a:schemeClr val="tx1"/>
                </a:solidFill>
              </a:rPr>
              <a:t>Prime Minister </a:t>
            </a:r>
            <a:r>
              <a:rPr lang="en-US" dirty="0">
                <a:solidFill>
                  <a:schemeClr val="tx1"/>
                </a:solidFill>
              </a:rPr>
              <a:t>once a week to hear what’s going on in Parliament, signs new laws (gives Royal Assent) and attends the State Opening of Parliament.</a:t>
            </a:r>
          </a:p>
        </p:txBody>
      </p:sp>
    </p:spTree>
    <p:extLst>
      <p:ext uri="{BB962C8B-B14F-4D97-AF65-F5344CB8AC3E}">
        <p14:creationId xmlns:p14="http://schemas.microsoft.com/office/powerpoint/2010/main" val="33616273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1"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6EE85EAB-62F6-43F0-8D78-6F40C8990827}"/>
              </a:ext>
            </a:extLst>
          </p:cNvPr>
          <p:cNvSpPr/>
          <p:nvPr/>
        </p:nvSpPr>
        <p:spPr>
          <a:xfrm rot="5400000">
            <a:off x="7321550" y="2451100"/>
            <a:ext cx="2603500" cy="2578100"/>
          </a:xfrm>
          <a:prstGeom prst="roundRect">
            <a:avLst>
              <a:gd name="adj" fmla="val 8539"/>
            </a:avLst>
          </a:prstGeom>
          <a:solidFill>
            <a:srgbClr val="4179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 name="Rectangle: Rounded Corners 16">
            <a:extLst>
              <a:ext uri="{FF2B5EF4-FFF2-40B4-BE49-F238E27FC236}">
                <a16:creationId xmlns:a16="http://schemas.microsoft.com/office/drawing/2014/main" id="{20128E61-6FE5-4192-A011-AA1756F245DD}"/>
              </a:ext>
            </a:extLst>
          </p:cNvPr>
          <p:cNvSpPr/>
          <p:nvPr/>
        </p:nvSpPr>
        <p:spPr>
          <a:xfrm>
            <a:off x="3790950" y="4710114"/>
            <a:ext cx="6121400" cy="1030287"/>
          </a:xfrm>
          <a:prstGeom prst="roundRect">
            <a:avLst/>
          </a:prstGeom>
          <a:solidFill>
            <a:srgbClr val="4179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1" name="Title 20">
            <a:extLst>
              <a:ext uri="{FF2B5EF4-FFF2-40B4-BE49-F238E27FC236}">
                <a16:creationId xmlns:a16="http://schemas.microsoft.com/office/drawing/2014/main" id="{19E8AC07-271E-4FB8-876E-A9CA90D27390}"/>
              </a:ext>
            </a:extLst>
          </p:cNvPr>
          <p:cNvSpPr>
            <a:spLocks noGrp="1"/>
          </p:cNvSpPr>
          <p:nvPr>
            <p:ph type="title"/>
          </p:nvPr>
        </p:nvSpPr>
        <p:spPr>
          <a:xfrm>
            <a:off x="1981201" y="479426"/>
            <a:ext cx="8220075" cy="993775"/>
          </a:xfrm>
        </p:spPr>
        <p:txBody>
          <a:bodyPr rtlCol="0"/>
          <a:lstStyle/>
          <a:p>
            <a:pPr>
              <a:defRPr/>
            </a:pPr>
            <a:r>
              <a:rPr lang="en-GB" dirty="0">
                <a:latin typeface="+mn-lt"/>
              </a:rPr>
              <a:t>What Does Parliament Do?</a:t>
            </a:r>
          </a:p>
        </p:txBody>
      </p:sp>
      <p:sp>
        <p:nvSpPr>
          <p:cNvPr id="2" name="Rectangle 1">
            <a:extLst>
              <a:ext uri="{FF2B5EF4-FFF2-40B4-BE49-F238E27FC236}">
                <a16:creationId xmlns:a16="http://schemas.microsoft.com/office/drawing/2014/main" id="{0FCF2A78-16E2-4F81-8C31-B83A80EEA3C4}"/>
              </a:ext>
            </a:extLst>
          </p:cNvPr>
          <p:cNvSpPr/>
          <p:nvPr/>
        </p:nvSpPr>
        <p:spPr>
          <a:xfrm>
            <a:off x="2279650" y="1654176"/>
            <a:ext cx="7632700" cy="1477963"/>
          </a:xfrm>
          <a:prstGeom prst="rect">
            <a:avLst/>
          </a:prstGeom>
        </p:spPr>
        <p:txBody>
          <a:bodyPr>
            <a:spAutoFit/>
          </a:bodyPr>
          <a:lstStyle/>
          <a:p>
            <a:pPr marL="114300">
              <a:defRPr/>
            </a:pPr>
            <a:r>
              <a:rPr lang="en-US" dirty="0"/>
              <a:t>The main work of Parliament is to:</a:t>
            </a:r>
          </a:p>
          <a:p>
            <a:pPr marL="285750" indent="-285750">
              <a:buFont typeface="Arial" panose="020B0604020202020204" pitchFamily="34" charset="0"/>
              <a:buChar char="•"/>
              <a:defRPr/>
            </a:pPr>
            <a:r>
              <a:rPr lang="en-US" dirty="0"/>
              <a:t> check and challenge the work of the Government;</a:t>
            </a:r>
          </a:p>
          <a:p>
            <a:pPr marL="285750" indent="-285750">
              <a:buFont typeface="Arial" panose="020B0604020202020204" pitchFamily="34" charset="0"/>
              <a:buChar char="•"/>
              <a:defRPr/>
            </a:pPr>
            <a:r>
              <a:rPr lang="en-US" dirty="0"/>
              <a:t> make and change laws;</a:t>
            </a:r>
          </a:p>
          <a:p>
            <a:pPr marL="285750" indent="-285750">
              <a:buFont typeface="Arial" panose="020B0604020202020204" pitchFamily="34" charset="0"/>
              <a:buChar char="•"/>
              <a:defRPr/>
            </a:pPr>
            <a:r>
              <a:rPr lang="en-US" dirty="0"/>
              <a:t> debate the important issues of the day.</a:t>
            </a:r>
          </a:p>
          <a:p>
            <a:pPr>
              <a:buFont typeface="Wingdings" charset="2"/>
              <a:buChar char="Ø"/>
              <a:defRPr/>
            </a:pPr>
            <a:endParaRPr lang="en-US" dirty="0"/>
          </a:p>
        </p:txBody>
      </p:sp>
      <p:grpSp>
        <p:nvGrpSpPr>
          <p:cNvPr id="15366" name="Group 13"/>
          <p:cNvGrpSpPr>
            <a:grpSpLocks/>
          </p:cNvGrpSpPr>
          <p:nvPr/>
        </p:nvGrpSpPr>
        <p:grpSpPr bwMode="auto">
          <a:xfrm>
            <a:off x="1981200" y="3408363"/>
            <a:ext cx="3054350" cy="2417762"/>
            <a:chOff x="4352925" y="3155905"/>
            <a:chExt cx="3956050" cy="3130595"/>
          </a:xfrm>
        </p:grpSpPr>
        <p:sp>
          <p:nvSpPr>
            <p:cNvPr id="12" name="Oval 11">
              <a:extLst>
                <a:ext uri="{FF2B5EF4-FFF2-40B4-BE49-F238E27FC236}">
                  <a16:creationId xmlns:a16="http://schemas.microsoft.com/office/drawing/2014/main" id="{3097D32C-634E-499A-B39F-1B42E1BFA388}"/>
                </a:ext>
              </a:extLst>
            </p:cNvPr>
            <p:cNvSpPr/>
            <p:nvPr/>
          </p:nvSpPr>
          <p:spPr>
            <a:xfrm>
              <a:off x="5290534" y="3155905"/>
              <a:ext cx="3018441" cy="3019596"/>
            </a:xfrm>
            <a:prstGeom prst="ellipse">
              <a:avLst/>
            </a:prstGeom>
            <a:solidFill>
              <a:srgbClr val="4179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0" name="Picture 9">
              <a:extLst>
                <a:ext uri="{FF2B5EF4-FFF2-40B4-BE49-F238E27FC236}">
                  <a16:creationId xmlns:a16="http://schemas.microsoft.com/office/drawing/2014/main" id="{DC6CC186-2631-49AA-B2ED-891213629E4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504" t="-18352" r="1" b="2509"/>
            <a:stretch/>
          </p:blipFill>
          <p:spPr>
            <a:xfrm>
              <a:off x="5289550" y="3155905"/>
              <a:ext cx="3019425" cy="3019425"/>
            </a:xfrm>
            <a:prstGeom prst="ellipse">
              <a:avLst/>
            </a:prstGeom>
          </p:spPr>
        </p:pic>
        <p:pic>
          <p:nvPicPr>
            <p:cNvPr id="15371" name="Picture 14"/>
            <p:cNvPicPr>
              <a:picLocks noChangeAspect="1" noChangeArrowheads="1"/>
            </p:cNvPicPr>
            <p:nvPr/>
          </p:nvPicPr>
          <p:blipFill>
            <a:blip r:embed="rId2">
              <a:extLst>
                <a:ext uri="{28A0092B-C50C-407E-A947-70E740481C1C}">
                  <a14:useLocalDpi xmlns:a14="http://schemas.microsoft.com/office/drawing/2010/main" val="0"/>
                </a:ext>
              </a:extLst>
            </a:blip>
            <a:srcRect l="-10707" t="-18352" r="17682" b="-1755"/>
            <a:stretch>
              <a:fillRect/>
            </a:stretch>
          </p:blipFill>
          <p:spPr bwMode="auto">
            <a:xfrm>
              <a:off x="4352925" y="3155905"/>
              <a:ext cx="3324225" cy="3130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5367" name="Rectangle 15"/>
          <p:cNvSpPr>
            <a:spLocks noChangeArrowheads="1"/>
          </p:cNvSpPr>
          <p:nvPr/>
        </p:nvSpPr>
        <p:spPr bwMode="auto">
          <a:xfrm>
            <a:off x="4854576" y="4759325"/>
            <a:ext cx="4956175"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14300">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bg1"/>
                </a:solidFill>
              </a:rPr>
              <a:t>The issues discussed in Parliament affect us all and include health, the environment, transport, jobs, schools and crime.</a:t>
            </a:r>
            <a:endParaRPr lang="en-US" altLang="en-US">
              <a:solidFill>
                <a:schemeClr val="bg1"/>
              </a:solidFill>
            </a:endParaRPr>
          </a:p>
        </p:txBody>
      </p:sp>
      <p:pic>
        <p:nvPicPr>
          <p:cNvPr id="4" name="Picture 3">
            <a:extLst>
              <a:ext uri="{FF2B5EF4-FFF2-40B4-BE49-F238E27FC236}">
                <a16:creationId xmlns:a16="http://schemas.microsoft.com/office/drawing/2014/main" id="{F249F1FE-F7FC-4FFE-8D54-4E07B274D04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7115" t="3616" r="12640" b="5838"/>
          <a:stretch/>
        </p:blipFill>
        <p:spPr>
          <a:xfrm>
            <a:off x="7439024" y="2543176"/>
            <a:ext cx="2371726" cy="2044743"/>
          </a:xfrm>
          <a:prstGeom prst="roundRect">
            <a:avLst>
              <a:gd name="adj" fmla="val 7478"/>
            </a:avLst>
          </a:prstGeom>
        </p:spPr>
      </p:pic>
    </p:spTree>
    <p:extLst>
      <p:ext uri="{BB962C8B-B14F-4D97-AF65-F5344CB8AC3E}">
        <p14:creationId xmlns:p14="http://schemas.microsoft.com/office/powerpoint/2010/main" val="32527946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par>
                                <p:cTn id="13" presetID="10" presetClass="entr" presetSubtype="0" fill="hold" nodeType="withEffect">
                                  <p:stCondLst>
                                    <p:cond delay="0"/>
                                  </p:stCondLst>
                                  <p:childTnLst>
                                    <p:set>
                                      <p:cBhvr>
                                        <p:cTn id="14" dur="1" fill="hold">
                                          <p:stCondLst>
                                            <p:cond delay="0"/>
                                          </p:stCondLst>
                                        </p:cTn>
                                        <p:tgtEl>
                                          <p:spTgt spid="15366"/>
                                        </p:tgtEl>
                                        <p:attrNameLst>
                                          <p:attrName>style.visibility</p:attrName>
                                        </p:attrNameLst>
                                      </p:cBhvr>
                                      <p:to>
                                        <p:strVal val="visible"/>
                                      </p:to>
                                    </p:set>
                                    <p:animEffect transition="in" filter="fade">
                                      <p:cBhvr>
                                        <p:cTn id="15" dur="500"/>
                                        <p:tgtEl>
                                          <p:spTgt spid="1536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5367"/>
                                        </p:tgtEl>
                                        <p:attrNameLst>
                                          <p:attrName>style.visibility</p:attrName>
                                        </p:attrNameLst>
                                      </p:cBhvr>
                                      <p:to>
                                        <p:strVal val="visible"/>
                                      </p:to>
                                    </p:set>
                                    <p:animEffect transition="in" filter="fade">
                                      <p:cBhvr>
                                        <p:cTn id="18" dur="500"/>
                                        <p:tgtEl>
                                          <p:spTgt spid="15367"/>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42"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
                                          </p:val>
                                        </p:tav>
                                        <p:tav tm="100000">
                                          <p:val>
                                            <p:strVal val="#ppt_x"/>
                                          </p:val>
                                        </p:tav>
                                      </p:tavLst>
                                    </p:anim>
                                    <p:anim calcmode="lin" valueType="num">
                                      <p:cBhvr>
                                        <p:cTn id="25" dur="1000" fill="hold"/>
                                        <p:tgtEl>
                                          <p:spTgt spid="4"/>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7" grpId="0" animBg="1"/>
      <p:bldP spid="2" grpId="0"/>
      <p:bldP spid="1536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a:extLst>
              <a:ext uri="{FF2B5EF4-FFF2-40B4-BE49-F238E27FC236}">
                <a16:creationId xmlns:a16="http://schemas.microsoft.com/office/drawing/2014/main" id="{72B47989-CE21-4541-B152-EB981B970CF1}"/>
              </a:ext>
            </a:extLst>
          </p:cNvPr>
          <p:cNvSpPr>
            <a:spLocks noGrp="1"/>
          </p:cNvSpPr>
          <p:nvPr>
            <p:ph type="title"/>
          </p:nvPr>
        </p:nvSpPr>
        <p:spPr>
          <a:xfrm>
            <a:off x="1981201" y="765176"/>
            <a:ext cx="8220075" cy="993775"/>
          </a:xfrm>
        </p:spPr>
        <p:txBody>
          <a:bodyPr rtlCol="0"/>
          <a:lstStyle/>
          <a:p>
            <a:pPr algn="ctr">
              <a:defRPr/>
            </a:pPr>
            <a:r>
              <a:rPr lang="en-GB" dirty="0">
                <a:latin typeface="+mn-lt"/>
              </a:rPr>
              <a:t>Is Parliament </a:t>
            </a:r>
            <a:r>
              <a:rPr lang="en-GB">
                <a:latin typeface="+mn-lt"/>
              </a:rPr>
              <a:t>Different from</a:t>
            </a:r>
            <a:r>
              <a:rPr lang="en-GB" dirty="0">
                <a:latin typeface="+mn-lt"/>
              </a:rPr>
              <a:t/>
            </a:r>
            <a:br>
              <a:rPr lang="en-GB" dirty="0">
                <a:latin typeface="+mn-lt"/>
              </a:rPr>
            </a:br>
            <a:r>
              <a:rPr lang="en-GB" dirty="0">
                <a:latin typeface="+mn-lt"/>
              </a:rPr>
              <a:t> the Government?</a:t>
            </a:r>
          </a:p>
        </p:txBody>
      </p:sp>
      <p:sp>
        <p:nvSpPr>
          <p:cNvPr id="11" name="Rectangle 10">
            <a:extLst>
              <a:ext uri="{FF2B5EF4-FFF2-40B4-BE49-F238E27FC236}">
                <a16:creationId xmlns:a16="http://schemas.microsoft.com/office/drawing/2014/main" id="{A7E40B41-B804-4362-AB82-963AC5E0A0C1}"/>
              </a:ext>
            </a:extLst>
          </p:cNvPr>
          <p:cNvSpPr/>
          <p:nvPr/>
        </p:nvSpPr>
        <p:spPr>
          <a:xfrm>
            <a:off x="2351088" y="1758951"/>
            <a:ext cx="7561262" cy="727075"/>
          </a:xfrm>
          <a:prstGeom prst="rect">
            <a:avLst/>
          </a:prstGeom>
          <a:solidFill>
            <a:srgbClr val="4179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t>Yes! The Government’s job is to run the country. </a:t>
            </a:r>
          </a:p>
          <a:p>
            <a:pPr algn="ctr">
              <a:defRPr/>
            </a:pPr>
            <a:r>
              <a:rPr lang="en-GB" sz="1600" dirty="0"/>
              <a:t>Parliament’s job is to check and challenge what the Government does.</a:t>
            </a:r>
          </a:p>
        </p:txBody>
      </p:sp>
      <p:sp>
        <p:nvSpPr>
          <p:cNvPr id="13" name="Rectangle 12">
            <a:extLst>
              <a:ext uri="{FF2B5EF4-FFF2-40B4-BE49-F238E27FC236}">
                <a16:creationId xmlns:a16="http://schemas.microsoft.com/office/drawing/2014/main" id="{36B029B5-3B01-46C9-9C11-6F7E5E2D7398}"/>
              </a:ext>
            </a:extLst>
          </p:cNvPr>
          <p:cNvSpPr/>
          <p:nvPr/>
        </p:nvSpPr>
        <p:spPr>
          <a:xfrm>
            <a:off x="2332039" y="2554289"/>
            <a:ext cx="7559675" cy="606425"/>
          </a:xfrm>
          <a:prstGeom prst="rect">
            <a:avLst/>
          </a:prstGeom>
          <a:solidFill>
            <a:srgbClr val="629DB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solidFill>
                  <a:schemeClr val="tx1"/>
                </a:solidFill>
              </a:rPr>
              <a:t>The UK usually holds a general election every five years. After the election, the party with the most MPs can then form the Government.</a:t>
            </a:r>
          </a:p>
        </p:txBody>
      </p:sp>
      <p:sp>
        <p:nvSpPr>
          <p:cNvPr id="18" name="Rectangle 17">
            <a:extLst>
              <a:ext uri="{FF2B5EF4-FFF2-40B4-BE49-F238E27FC236}">
                <a16:creationId xmlns:a16="http://schemas.microsoft.com/office/drawing/2014/main" id="{96988DA8-C6F6-4753-8A98-2A64F881FF63}"/>
              </a:ext>
            </a:extLst>
          </p:cNvPr>
          <p:cNvSpPr/>
          <p:nvPr/>
        </p:nvSpPr>
        <p:spPr>
          <a:xfrm>
            <a:off x="2311401" y="3228975"/>
            <a:ext cx="7559675" cy="1036638"/>
          </a:xfrm>
          <a:prstGeom prst="rect">
            <a:avLst/>
          </a:prstGeom>
          <a:solidFill>
            <a:srgbClr val="4179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t>The leader of the winning party becomes the Prime Minister and chooses a team of MPs and members of the House of Lords to form the Government.</a:t>
            </a:r>
          </a:p>
        </p:txBody>
      </p:sp>
      <p:sp>
        <p:nvSpPr>
          <p:cNvPr id="19" name="Rectangle 18">
            <a:extLst>
              <a:ext uri="{FF2B5EF4-FFF2-40B4-BE49-F238E27FC236}">
                <a16:creationId xmlns:a16="http://schemas.microsoft.com/office/drawing/2014/main" id="{21D60181-DFBF-4AF3-ABCE-66323E846382}"/>
              </a:ext>
            </a:extLst>
          </p:cNvPr>
          <p:cNvSpPr/>
          <p:nvPr/>
        </p:nvSpPr>
        <p:spPr>
          <a:xfrm>
            <a:off x="2320926" y="4333875"/>
            <a:ext cx="7561263" cy="941388"/>
          </a:xfrm>
          <a:prstGeom prst="rect">
            <a:avLst/>
          </a:prstGeom>
          <a:solidFill>
            <a:srgbClr val="629DB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14300" algn="ctr">
              <a:defRPr/>
            </a:pPr>
            <a:r>
              <a:rPr lang="en-GB" sz="1600" dirty="0">
                <a:solidFill>
                  <a:schemeClr val="tx1"/>
                </a:solidFill>
              </a:rPr>
              <a:t>MPs and Lords who are not part of the winning party become the Opposition. They check and challenge the ideas of the Government through debates</a:t>
            </a:r>
            <a:br>
              <a:rPr lang="en-GB" sz="1600" dirty="0">
                <a:solidFill>
                  <a:schemeClr val="tx1"/>
                </a:solidFill>
              </a:rPr>
            </a:br>
            <a:r>
              <a:rPr lang="en-GB" sz="1600" dirty="0">
                <a:solidFill>
                  <a:schemeClr val="tx1"/>
                </a:solidFill>
              </a:rPr>
              <a:t> and questions. </a:t>
            </a:r>
          </a:p>
        </p:txBody>
      </p:sp>
      <p:sp>
        <p:nvSpPr>
          <p:cNvPr id="22" name="Rectangle 21">
            <a:extLst>
              <a:ext uri="{FF2B5EF4-FFF2-40B4-BE49-F238E27FC236}">
                <a16:creationId xmlns:a16="http://schemas.microsoft.com/office/drawing/2014/main" id="{9178F420-2FDB-4FC3-A2B6-4B3DE880BD72}"/>
              </a:ext>
            </a:extLst>
          </p:cNvPr>
          <p:cNvSpPr/>
          <p:nvPr/>
        </p:nvSpPr>
        <p:spPr>
          <a:xfrm>
            <a:off x="2341563" y="5343525"/>
            <a:ext cx="7561262" cy="965200"/>
          </a:xfrm>
          <a:prstGeom prst="rect">
            <a:avLst/>
          </a:prstGeom>
          <a:solidFill>
            <a:srgbClr val="4179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t>There are also many Lords who are not members of either the Government or the Opposition. They don’t belong to any political party. They are called ‘crossbenchers’ as they sit across the middle of the House of Lords Chamber.</a:t>
            </a:r>
          </a:p>
        </p:txBody>
      </p:sp>
    </p:spTree>
    <p:extLst>
      <p:ext uri="{BB962C8B-B14F-4D97-AF65-F5344CB8AC3E}">
        <p14:creationId xmlns:p14="http://schemas.microsoft.com/office/powerpoint/2010/main" val="393601806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8" grpId="0" animBg="1"/>
      <p:bldP spid="19" grpId="0" animBg="1"/>
      <p:bldP spid="2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a:extLst>
              <a:ext uri="{FF2B5EF4-FFF2-40B4-BE49-F238E27FC236}">
                <a16:creationId xmlns:a16="http://schemas.microsoft.com/office/drawing/2014/main" id="{DF227580-92B1-4181-8C04-581ECBD61FCE}"/>
              </a:ext>
            </a:extLst>
          </p:cNvPr>
          <p:cNvSpPr>
            <a:spLocks noGrp="1"/>
          </p:cNvSpPr>
          <p:nvPr>
            <p:ph type="title"/>
          </p:nvPr>
        </p:nvSpPr>
        <p:spPr>
          <a:xfrm>
            <a:off x="1981201" y="765176"/>
            <a:ext cx="8220075" cy="614363"/>
          </a:xfrm>
        </p:spPr>
        <p:txBody>
          <a:bodyPr rtlCol="0"/>
          <a:lstStyle/>
          <a:p>
            <a:pPr algn="ctr">
              <a:defRPr/>
            </a:pPr>
            <a:r>
              <a:rPr lang="en-GB" dirty="0">
                <a:latin typeface="+mn-lt"/>
              </a:rPr>
              <a:t>How Can I Get Involved?</a:t>
            </a:r>
          </a:p>
        </p:txBody>
      </p:sp>
      <p:sp>
        <p:nvSpPr>
          <p:cNvPr id="11" name="Rectangle 10">
            <a:extLst>
              <a:ext uri="{FF2B5EF4-FFF2-40B4-BE49-F238E27FC236}">
                <a16:creationId xmlns:a16="http://schemas.microsoft.com/office/drawing/2014/main" id="{A7E40B41-B804-4362-AB82-963AC5E0A0C1}"/>
              </a:ext>
            </a:extLst>
          </p:cNvPr>
          <p:cNvSpPr/>
          <p:nvPr/>
        </p:nvSpPr>
        <p:spPr>
          <a:xfrm>
            <a:off x="2279650" y="1552575"/>
            <a:ext cx="7632700" cy="2171700"/>
          </a:xfrm>
          <a:prstGeom prst="rect">
            <a:avLst/>
          </a:prstGeom>
          <a:noFill/>
          <a:ln>
            <a:solidFill>
              <a:srgbClr val="41799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14300">
              <a:defRPr/>
            </a:pPr>
            <a:r>
              <a:rPr lang="en-US" sz="1600" dirty="0">
                <a:solidFill>
                  <a:schemeClr val="tx1"/>
                </a:solidFill>
              </a:rPr>
              <a:t>The UK Parliament is </a:t>
            </a:r>
            <a:r>
              <a:rPr lang="en-US" sz="1600" i="1" dirty="0">
                <a:solidFill>
                  <a:schemeClr val="tx1"/>
                </a:solidFill>
              </a:rPr>
              <a:t>your</a:t>
            </a:r>
            <a:r>
              <a:rPr lang="en-US" sz="1600" dirty="0">
                <a:solidFill>
                  <a:schemeClr val="tx1"/>
                </a:solidFill>
              </a:rPr>
              <a:t> Parliament and your thoughts and ideas matter!</a:t>
            </a:r>
          </a:p>
          <a:p>
            <a:pPr marL="114300">
              <a:defRPr/>
            </a:pPr>
            <a:endParaRPr lang="en-US" sz="1600" dirty="0">
              <a:solidFill>
                <a:schemeClr val="tx1"/>
              </a:solidFill>
            </a:endParaRPr>
          </a:p>
          <a:p>
            <a:pPr marL="114300">
              <a:defRPr/>
            </a:pPr>
            <a:r>
              <a:rPr lang="en-US" sz="1600" dirty="0">
                <a:solidFill>
                  <a:schemeClr val="tx1"/>
                </a:solidFill>
              </a:rPr>
              <a:t>If you feel seriously about an issue, something in the news or an idea for a law that Parliament is talking about, then you can get involved.</a:t>
            </a:r>
          </a:p>
          <a:p>
            <a:pPr marL="114300">
              <a:defRPr/>
            </a:pPr>
            <a:endParaRPr lang="en-US" sz="1600" dirty="0">
              <a:solidFill>
                <a:schemeClr val="tx1"/>
              </a:solidFill>
            </a:endParaRPr>
          </a:p>
          <a:p>
            <a:pPr marL="114300">
              <a:defRPr/>
            </a:pPr>
            <a:r>
              <a:rPr lang="en-US" sz="1600" dirty="0">
                <a:solidFill>
                  <a:schemeClr val="tx1"/>
                </a:solidFill>
              </a:rPr>
              <a:t>Let’s see how some young people are getting involved</a:t>
            </a:r>
            <a:r>
              <a:rPr lang="is-IS" sz="1600" dirty="0">
                <a:solidFill>
                  <a:schemeClr val="tx1"/>
                </a:solidFill>
              </a:rPr>
              <a:t>…</a:t>
            </a:r>
          </a:p>
        </p:txBody>
      </p:sp>
      <p:pic>
        <p:nvPicPr>
          <p:cNvPr id="17412" name="Picture 2"/>
          <p:cNvPicPr>
            <a:picLocks noChangeAspect="1" noChangeArrowheads="1"/>
          </p:cNvPicPr>
          <p:nvPr/>
        </p:nvPicPr>
        <p:blipFill>
          <a:blip r:embed="rId2">
            <a:extLst>
              <a:ext uri="{28A0092B-C50C-407E-A947-70E740481C1C}">
                <a14:useLocalDpi xmlns:a14="http://schemas.microsoft.com/office/drawing/2010/main" val="0"/>
              </a:ext>
            </a:extLst>
          </a:blip>
          <a:srcRect b="10703"/>
          <a:stretch>
            <a:fillRect/>
          </a:stretch>
        </p:blipFill>
        <p:spPr bwMode="auto">
          <a:xfrm>
            <a:off x="7419975" y="2733675"/>
            <a:ext cx="2146300" cy="367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8705685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7412"/>
                                        </p:tgtEl>
                                        <p:attrNameLst>
                                          <p:attrName>style.visibility</p:attrName>
                                        </p:attrNameLst>
                                      </p:cBhvr>
                                      <p:to>
                                        <p:strVal val="visible"/>
                                      </p:to>
                                    </p:set>
                                    <p:animEffect transition="in" filter="fade">
                                      <p:cBhvr>
                                        <p:cTn id="12" dur="500"/>
                                        <p:tgtEl>
                                          <p:spTgt spid="174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C0B4D11-3FA2-438D-A4E1-D5BF88E47573}"/>
              </a:ext>
            </a:extLst>
          </p:cNvPr>
          <p:cNvSpPr/>
          <p:nvPr/>
        </p:nvSpPr>
        <p:spPr>
          <a:xfrm>
            <a:off x="6915150" y="1320800"/>
            <a:ext cx="2997200" cy="27130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14300">
              <a:defRPr/>
            </a:pPr>
            <a:endParaRPr lang="is-IS" sz="1600" dirty="0"/>
          </a:p>
          <a:p>
            <a:pPr marL="114300">
              <a:defRPr/>
            </a:pPr>
            <a:r>
              <a:rPr lang="is-IS" sz="1600" dirty="0">
                <a:solidFill>
                  <a:schemeClr val="tx1"/>
                </a:solidFill>
              </a:rPr>
              <a:t>Alex Rukin was just nine years old when he became the youngest person to give his opinion to a House of Commons Select Committee in Parliament. He gave his opinion about plans for a new rail link near his home.</a:t>
            </a:r>
          </a:p>
        </p:txBody>
      </p:sp>
      <p:pic>
        <p:nvPicPr>
          <p:cNvPr id="18435" name="Picture 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40589" y="3946526"/>
            <a:ext cx="2346325" cy="166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itle 20">
            <a:extLst>
              <a:ext uri="{FF2B5EF4-FFF2-40B4-BE49-F238E27FC236}">
                <a16:creationId xmlns:a16="http://schemas.microsoft.com/office/drawing/2014/main" id="{8BE13FFE-7348-4006-B6BE-311550EE72DB}"/>
              </a:ext>
            </a:extLst>
          </p:cNvPr>
          <p:cNvSpPr>
            <a:spLocks noGrp="1"/>
          </p:cNvSpPr>
          <p:nvPr>
            <p:ph type="title"/>
          </p:nvPr>
        </p:nvSpPr>
        <p:spPr>
          <a:xfrm>
            <a:off x="1981201" y="698501"/>
            <a:ext cx="8220075" cy="614363"/>
          </a:xfrm>
        </p:spPr>
        <p:txBody>
          <a:bodyPr rtlCol="0"/>
          <a:lstStyle/>
          <a:p>
            <a:pPr algn="ctr">
              <a:defRPr/>
            </a:pPr>
            <a:r>
              <a:rPr lang="en-GB" dirty="0">
                <a:latin typeface="+mn-lt"/>
              </a:rPr>
              <a:t>How Can I Get Involved?</a:t>
            </a:r>
          </a:p>
        </p:txBody>
      </p:sp>
      <p:sp>
        <p:nvSpPr>
          <p:cNvPr id="5" name="Rectangle 4">
            <a:extLst>
              <a:ext uri="{FF2B5EF4-FFF2-40B4-BE49-F238E27FC236}">
                <a16:creationId xmlns:a16="http://schemas.microsoft.com/office/drawing/2014/main" id="{808C98B9-F62E-40A8-A078-B81A97AD239C}"/>
              </a:ext>
            </a:extLst>
          </p:cNvPr>
          <p:cNvSpPr/>
          <p:nvPr/>
        </p:nvSpPr>
        <p:spPr>
          <a:xfrm>
            <a:off x="2279651" y="4397375"/>
            <a:ext cx="4530725" cy="16954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14300">
              <a:defRPr/>
            </a:pPr>
            <a:r>
              <a:rPr lang="is-IS" sz="1550" dirty="0">
                <a:solidFill>
                  <a:schemeClr val="tx1"/>
                </a:solidFill>
              </a:rPr>
              <a:t>Lucy Gavaghan started a petition when she was 14 to ban supermarkets selling eggs laid by hens in cages. </a:t>
            </a:r>
            <a:r>
              <a:rPr lang="en-US" sz="1550" dirty="0">
                <a:solidFill>
                  <a:schemeClr val="tx1"/>
                </a:solidFill>
              </a:rPr>
              <a:t>H</a:t>
            </a:r>
            <a:r>
              <a:rPr lang="is-IS" sz="1550" dirty="0">
                <a:solidFill>
                  <a:schemeClr val="tx1"/>
                </a:solidFill>
              </a:rPr>
              <a:t>er petition got so much support that supermarkets made a promise to stop selling eggs from caged hens by 2015.</a:t>
            </a:r>
          </a:p>
        </p:txBody>
      </p:sp>
      <p:sp>
        <p:nvSpPr>
          <p:cNvPr id="2" name="Rectangle 1">
            <a:extLst>
              <a:ext uri="{FF2B5EF4-FFF2-40B4-BE49-F238E27FC236}">
                <a16:creationId xmlns:a16="http://schemas.microsoft.com/office/drawing/2014/main" id="{3FF399DD-7659-464B-ABFE-99783B6FB1A7}"/>
              </a:ext>
            </a:extLst>
          </p:cNvPr>
          <p:cNvSpPr/>
          <p:nvPr/>
        </p:nvSpPr>
        <p:spPr>
          <a:xfrm>
            <a:off x="2279651" y="4189414"/>
            <a:ext cx="4530725" cy="427037"/>
          </a:xfrm>
          <a:prstGeom prst="rect">
            <a:avLst/>
          </a:prstGeom>
          <a:solidFill>
            <a:srgbClr val="629DB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t> Gaining Support…</a:t>
            </a:r>
          </a:p>
        </p:txBody>
      </p:sp>
      <p:sp>
        <p:nvSpPr>
          <p:cNvPr id="6" name="Rectangle 5">
            <a:extLst>
              <a:ext uri="{FF2B5EF4-FFF2-40B4-BE49-F238E27FC236}">
                <a16:creationId xmlns:a16="http://schemas.microsoft.com/office/drawing/2014/main" id="{57DC84A3-7310-4B81-94A5-5F025A8C7547}"/>
              </a:ext>
            </a:extLst>
          </p:cNvPr>
          <p:cNvSpPr/>
          <p:nvPr/>
        </p:nvSpPr>
        <p:spPr>
          <a:xfrm>
            <a:off x="2279651" y="1570038"/>
            <a:ext cx="4530725" cy="26098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14300">
              <a:defRPr/>
            </a:pPr>
            <a:r>
              <a:rPr lang="is-IS" sz="1550" dirty="0">
                <a:solidFill>
                  <a:schemeClr val="tx1"/>
                </a:solidFill>
              </a:rPr>
              <a:t>If you are between 11 and 18 years old, you can become a member of the UK Youth Parliament, which comes to the House of Commons every year to hold a debate about issues that are important to them. </a:t>
            </a:r>
            <a:br>
              <a:rPr lang="is-IS" sz="1550" dirty="0">
                <a:solidFill>
                  <a:schemeClr val="tx1"/>
                </a:solidFill>
              </a:rPr>
            </a:br>
            <a:r>
              <a:rPr lang="en-GB" sz="1550" dirty="0">
                <a:solidFill>
                  <a:schemeClr val="tx1"/>
                </a:solidFill>
              </a:rPr>
              <a:t>Every year, young people from around the UK also take part in a House of Lords Chamber event</a:t>
            </a:r>
            <a:r>
              <a:rPr lang="is-IS" sz="1550" dirty="0">
                <a:solidFill>
                  <a:schemeClr val="tx1"/>
                </a:solidFill>
              </a:rPr>
              <a:t> where they debate big issues, such as freedom of speech or climate change.</a:t>
            </a:r>
          </a:p>
        </p:txBody>
      </p:sp>
      <p:sp>
        <p:nvSpPr>
          <p:cNvPr id="9" name="Rectangle 8">
            <a:extLst>
              <a:ext uri="{FF2B5EF4-FFF2-40B4-BE49-F238E27FC236}">
                <a16:creationId xmlns:a16="http://schemas.microsoft.com/office/drawing/2014/main" id="{DECBA788-E70D-411F-9906-58B8D6D8252C}"/>
              </a:ext>
            </a:extLst>
          </p:cNvPr>
          <p:cNvSpPr/>
          <p:nvPr/>
        </p:nvSpPr>
        <p:spPr>
          <a:xfrm>
            <a:off x="2279651" y="1325564"/>
            <a:ext cx="4530725" cy="427037"/>
          </a:xfrm>
          <a:prstGeom prst="rect">
            <a:avLst/>
          </a:prstGeom>
          <a:solidFill>
            <a:srgbClr val="629DB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t>Debating…</a:t>
            </a:r>
          </a:p>
        </p:txBody>
      </p:sp>
      <p:sp>
        <p:nvSpPr>
          <p:cNvPr id="10" name="Rectangle 9">
            <a:extLst>
              <a:ext uri="{FF2B5EF4-FFF2-40B4-BE49-F238E27FC236}">
                <a16:creationId xmlns:a16="http://schemas.microsoft.com/office/drawing/2014/main" id="{8B3D8D40-F469-44C2-9124-1C8642163405}"/>
              </a:ext>
            </a:extLst>
          </p:cNvPr>
          <p:cNvSpPr/>
          <p:nvPr/>
        </p:nvSpPr>
        <p:spPr>
          <a:xfrm>
            <a:off x="6915150" y="1325564"/>
            <a:ext cx="2997200" cy="427037"/>
          </a:xfrm>
          <a:prstGeom prst="rect">
            <a:avLst/>
          </a:prstGeom>
          <a:solidFill>
            <a:srgbClr val="629DB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t>Speaking Up…</a:t>
            </a:r>
          </a:p>
        </p:txBody>
      </p:sp>
      <p:sp>
        <p:nvSpPr>
          <p:cNvPr id="13" name="Rectangle 12">
            <a:extLst>
              <a:ext uri="{FF2B5EF4-FFF2-40B4-BE49-F238E27FC236}">
                <a16:creationId xmlns:a16="http://schemas.microsoft.com/office/drawing/2014/main" id="{8097BFD4-A9A0-48E7-91F6-49CB3B381F14}"/>
              </a:ext>
            </a:extLst>
          </p:cNvPr>
          <p:cNvSpPr/>
          <p:nvPr/>
        </p:nvSpPr>
        <p:spPr>
          <a:xfrm>
            <a:off x="6915150" y="5216525"/>
            <a:ext cx="2997200" cy="890588"/>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500" dirty="0">
                <a:solidFill>
                  <a:schemeClr val="tx1"/>
                </a:solidFill>
              </a:rPr>
              <a:t>We’ll be learning more about how </a:t>
            </a:r>
            <a:r>
              <a:rPr lang="en-US" sz="1500" i="1" dirty="0">
                <a:solidFill>
                  <a:schemeClr val="tx1"/>
                </a:solidFill>
              </a:rPr>
              <a:t>you</a:t>
            </a:r>
            <a:r>
              <a:rPr lang="en-US" sz="1500" dirty="0">
                <a:solidFill>
                  <a:schemeClr val="tx1"/>
                </a:solidFill>
              </a:rPr>
              <a:t> can get involved with Parliament throughout the week!</a:t>
            </a:r>
          </a:p>
        </p:txBody>
      </p:sp>
      <p:pic>
        <p:nvPicPr>
          <p:cNvPr id="18443" name="Picture 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69013" y="5573714"/>
            <a:ext cx="1009650" cy="1036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268106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par>
                                <p:cTn id="19" presetID="10" presetClass="entr" presetSubtype="0" fill="hold" nodeType="withEffect">
                                  <p:stCondLst>
                                    <p:cond delay="0"/>
                                  </p:stCondLst>
                                  <p:childTnLst>
                                    <p:set>
                                      <p:cBhvr>
                                        <p:cTn id="20" dur="1" fill="hold">
                                          <p:stCondLst>
                                            <p:cond delay="0"/>
                                          </p:stCondLst>
                                        </p:cTn>
                                        <p:tgtEl>
                                          <p:spTgt spid="18443"/>
                                        </p:tgtEl>
                                        <p:attrNameLst>
                                          <p:attrName>style.visibility</p:attrName>
                                        </p:attrNameLst>
                                      </p:cBhvr>
                                      <p:to>
                                        <p:strVal val="visible"/>
                                      </p:to>
                                    </p:set>
                                    <p:animEffect transition="in" filter="fade">
                                      <p:cBhvr>
                                        <p:cTn id="21" dur="500"/>
                                        <p:tgtEl>
                                          <p:spTgt spid="18443"/>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500"/>
                                        <p:tgtEl>
                                          <p:spTgt spid="7"/>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0" presetClass="entr" presetSubtype="0" fill="hold" nodeType="clickEffect">
                                  <p:stCondLst>
                                    <p:cond delay="0"/>
                                  </p:stCondLst>
                                  <p:childTnLst>
                                    <p:set>
                                      <p:cBhvr>
                                        <p:cTn id="33" dur="1" fill="hold">
                                          <p:stCondLst>
                                            <p:cond delay="0"/>
                                          </p:stCondLst>
                                        </p:cTn>
                                        <p:tgtEl>
                                          <p:spTgt spid="18435"/>
                                        </p:tgtEl>
                                        <p:attrNameLst>
                                          <p:attrName>style.visibility</p:attrName>
                                        </p:attrNameLst>
                                      </p:cBhvr>
                                      <p:to>
                                        <p:strVal val="visible"/>
                                      </p:to>
                                    </p:set>
                                    <p:animEffect transition="in" filter="fade">
                                      <p:cBhvr>
                                        <p:cTn id="34" dur="500"/>
                                        <p:tgtEl>
                                          <p:spTgt spid="18435"/>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 grpId="0"/>
      <p:bldP spid="2" grpId="0" animBg="1"/>
      <p:bldP spid="6" grpId="0"/>
      <p:bldP spid="9" grpId="0" animBg="1"/>
      <p:bldP spid="10"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7E3FF31-9D32-4FC5-9283-A2B0D084C350}"/>
              </a:ext>
            </a:extLst>
          </p:cNvPr>
          <p:cNvSpPr/>
          <p:nvPr/>
        </p:nvSpPr>
        <p:spPr>
          <a:xfrm>
            <a:off x="2063750" y="1590675"/>
            <a:ext cx="1963738" cy="4826000"/>
          </a:xfrm>
          <a:prstGeom prst="rect">
            <a:avLst/>
          </a:prstGeom>
          <a:solidFill>
            <a:srgbClr val="629DBA"/>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r>
              <a:rPr lang="en-GB" dirty="0">
                <a:solidFill>
                  <a:schemeClr val="tx1"/>
                </a:solidFill>
              </a:rPr>
              <a:t/>
            </a:r>
            <a:br>
              <a:rPr lang="en-GB" dirty="0">
                <a:solidFill>
                  <a:schemeClr val="tx1"/>
                </a:solidFill>
              </a:rPr>
            </a:br>
            <a:r>
              <a:rPr lang="en-GB" dirty="0">
                <a:solidFill>
                  <a:schemeClr val="tx1"/>
                </a:solidFill>
              </a:rPr>
              <a:t>UK Parliament Week is a festival which takes place every year.</a:t>
            </a:r>
          </a:p>
        </p:txBody>
      </p:sp>
      <p:sp>
        <p:nvSpPr>
          <p:cNvPr id="21" name="Title 20">
            <a:extLst>
              <a:ext uri="{FF2B5EF4-FFF2-40B4-BE49-F238E27FC236}">
                <a16:creationId xmlns:a16="http://schemas.microsoft.com/office/drawing/2014/main" id="{8BE13FFE-7348-4006-B6BE-311550EE72DB}"/>
              </a:ext>
            </a:extLst>
          </p:cNvPr>
          <p:cNvSpPr>
            <a:spLocks noGrp="1"/>
          </p:cNvSpPr>
          <p:nvPr>
            <p:ph type="title"/>
          </p:nvPr>
        </p:nvSpPr>
        <p:spPr>
          <a:xfrm>
            <a:off x="1981201" y="698501"/>
            <a:ext cx="8220075" cy="614363"/>
          </a:xfrm>
        </p:spPr>
        <p:txBody>
          <a:bodyPr rtlCol="0"/>
          <a:lstStyle/>
          <a:p>
            <a:pPr algn="ctr">
              <a:defRPr/>
            </a:pPr>
            <a:r>
              <a:rPr lang="en-GB" dirty="0">
                <a:latin typeface="+mn-lt"/>
              </a:rPr>
              <a:t>What Is Parliament Week?</a:t>
            </a:r>
          </a:p>
        </p:txBody>
      </p:sp>
      <p:sp>
        <p:nvSpPr>
          <p:cNvPr id="18" name="Rectangle 17">
            <a:extLst>
              <a:ext uri="{FF2B5EF4-FFF2-40B4-BE49-F238E27FC236}">
                <a16:creationId xmlns:a16="http://schemas.microsoft.com/office/drawing/2014/main" id="{FFCBBDAB-511A-4D8C-B370-1B71047DDC0E}"/>
              </a:ext>
            </a:extLst>
          </p:cNvPr>
          <p:cNvSpPr/>
          <p:nvPr/>
        </p:nvSpPr>
        <p:spPr>
          <a:xfrm>
            <a:off x="4087814" y="1590675"/>
            <a:ext cx="1963737" cy="4826000"/>
          </a:xfrm>
          <a:prstGeom prst="rect">
            <a:avLst/>
          </a:prstGeom>
          <a:solidFill>
            <a:srgbClr val="41799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r>
              <a:rPr lang="en-GB" dirty="0">
                <a:solidFill>
                  <a:schemeClr val="tx1"/>
                </a:solidFill>
              </a:rPr>
              <a:t/>
            </a:r>
            <a:br>
              <a:rPr lang="en-GB" dirty="0">
                <a:solidFill>
                  <a:schemeClr val="tx1"/>
                </a:solidFill>
              </a:rPr>
            </a:br>
            <a:r>
              <a:rPr lang="en-GB" dirty="0">
                <a:solidFill>
                  <a:schemeClr val="tx1"/>
                </a:solidFill>
              </a:rPr>
              <a:t>It engages people from across the country with the work of the UK Parliament, explores what Parliament means to them and empowers them to get involved. </a:t>
            </a:r>
          </a:p>
        </p:txBody>
      </p:sp>
      <p:sp>
        <p:nvSpPr>
          <p:cNvPr id="19" name="Rectangle 18">
            <a:extLst>
              <a:ext uri="{FF2B5EF4-FFF2-40B4-BE49-F238E27FC236}">
                <a16:creationId xmlns:a16="http://schemas.microsoft.com/office/drawing/2014/main" id="{805D457F-6894-4328-931E-1197FB95707B}"/>
              </a:ext>
            </a:extLst>
          </p:cNvPr>
          <p:cNvSpPr/>
          <p:nvPr/>
        </p:nvSpPr>
        <p:spPr>
          <a:xfrm>
            <a:off x="6111875" y="1590675"/>
            <a:ext cx="1963738" cy="4826000"/>
          </a:xfrm>
          <a:prstGeom prst="rect">
            <a:avLst/>
          </a:prstGeom>
          <a:solidFill>
            <a:srgbClr val="629DBA"/>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endParaRPr lang="en-GB" sz="1600" dirty="0">
              <a:solidFill>
                <a:schemeClr val="tx1"/>
              </a:solidFill>
            </a:endParaRPr>
          </a:p>
          <a:p>
            <a:pPr algn="ctr">
              <a:defRPr/>
            </a:pPr>
            <a:r>
              <a:rPr lang="en-GB" dirty="0">
                <a:solidFill>
                  <a:schemeClr val="tx1"/>
                </a:solidFill>
              </a:rPr>
              <a:t>Organisations from across the country run events and activities all about Parliament – just like your school is doing now! </a:t>
            </a:r>
          </a:p>
        </p:txBody>
      </p:sp>
      <p:sp>
        <p:nvSpPr>
          <p:cNvPr id="20" name="Rectangle 19">
            <a:extLst>
              <a:ext uri="{FF2B5EF4-FFF2-40B4-BE49-F238E27FC236}">
                <a16:creationId xmlns:a16="http://schemas.microsoft.com/office/drawing/2014/main" id="{605BACCF-0AE1-47E1-978C-73B981405F49}"/>
              </a:ext>
            </a:extLst>
          </p:cNvPr>
          <p:cNvSpPr/>
          <p:nvPr/>
        </p:nvSpPr>
        <p:spPr>
          <a:xfrm>
            <a:off x="8135938" y="1590675"/>
            <a:ext cx="1962150" cy="4826000"/>
          </a:xfrm>
          <a:prstGeom prst="rect">
            <a:avLst/>
          </a:prstGeom>
          <a:solidFill>
            <a:srgbClr val="41799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endParaRPr lang="en-GB" dirty="0">
              <a:solidFill>
                <a:schemeClr val="tx1"/>
              </a:solidFill>
            </a:endParaRPr>
          </a:p>
          <a:p>
            <a:pPr algn="ctr">
              <a:defRPr/>
            </a:pPr>
            <a:r>
              <a:rPr lang="en-GB" dirty="0">
                <a:solidFill>
                  <a:schemeClr val="tx1"/>
                </a:solidFill>
              </a:rPr>
              <a:t>Events from last year’s UK Parliament Week included lunches with politicians, special film screenings in cinemas, community debates and quizzes. </a:t>
            </a:r>
          </a:p>
        </p:txBody>
      </p:sp>
      <p:pic>
        <p:nvPicPr>
          <p:cNvPr id="24" name="Picture 2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81600" y="4468813"/>
            <a:ext cx="3822700" cy="194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8777730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par>
                                <p:cTn id="23" presetID="10" presetClass="entr" presetSubtype="0"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8" grpId="0" animBg="1"/>
      <p:bldP spid="19" grpId="0" animBg="1"/>
      <p:bldP spid="20" grpId="0" animBg="1"/>
    </p:bld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0</TotalTime>
  <Words>877</Words>
  <Application>Microsoft Office PowerPoint</Application>
  <PresentationFormat>Widescreen</PresentationFormat>
  <Paragraphs>93</Paragraphs>
  <Slides>15</Slides>
  <Notes>2</Notes>
  <HiddenSlides>0</HiddenSlides>
  <MMClips>1</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15</vt:i4>
      </vt:variant>
    </vt:vector>
  </HeadingPairs>
  <TitlesOfParts>
    <vt:vector size="26" baseType="lpstr">
      <vt:lpstr>Arial</vt:lpstr>
      <vt:lpstr>Calibri</vt:lpstr>
      <vt:lpstr>Comic Sans MS</vt:lpstr>
      <vt:lpstr>Gill Sans MT</vt:lpstr>
      <vt:lpstr>Sassoon Infant Rg</vt:lpstr>
      <vt:lpstr>Trebuchet MS</vt:lpstr>
      <vt:lpstr>Twinkl</vt:lpstr>
      <vt:lpstr>Twinkl SemiBold</vt:lpstr>
      <vt:lpstr>Wingdings</vt:lpstr>
      <vt:lpstr>Wingdings 3</vt:lpstr>
      <vt:lpstr>Facet</vt:lpstr>
      <vt:lpstr>PowerPoint Presentation</vt:lpstr>
      <vt:lpstr>PowerPoint Presentation</vt:lpstr>
      <vt:lpstr>PowerPoint Presentation</vt:lpstr>
      <vt:lpstr>RE Monday 31st January  To develop the our understanding of the difference that believing and worshipping makes to the lives of religious people.</vt:lpstr>
      <vt:lpstr>PowerPoint Presentation</vt:lpstr>
      <vt:lpstr>Describe 3 things in a Mandir and how they help a Hindu worship</vt:lpstr>
      <vt:lpstr>Monday 31st January PSHE QUIZ  To understand how democracy works in the UK: at a local, regional and national level</vt:lpstr>
      <vt:lpstr>Where Is the UK Parliament?</vt:lpstr>
      <vt:lpstr>Where Is the UK Parliament?</vt:lpstr>
      <vt:lpstr>What Is the UK Parliament?</vt:lpstr>
      <vt:lpstr>What Does Parliament Do?</vt:lpstr>
      <vt:lpstr>Is Parliament Different from  the Government?</vt:lpstr>
      <vt:lpstr>How Can I Get Involved?</vt:lpstr>
      <vt:lpstr>How Can I Get Involved?</vt:lpstr>
      <vt:lpstr>What Is Parliament Week?</vt:lpstr>
    </vt:vector>
  </TitlesOfParts>
  <Company>Dunham-On-Trent Primary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Gemma Bradford</dc:creator>
  <cp:lastModifiedBy>Gemma Bradford</cp:lastModifiedBy>
  <cp:revision>1</cp:revision>
  <dcterms:created xsi:type="dcterms:W3CDTF">2022-01-30T16:00:10Z</dcterms:created>
  <dcterms:modified xsi:type="dcterms:W3CDTF">2022-01-30T16:00:32Z</dcterms:modified>
</cp:coreProperties>
</file>