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</p:sldMasterIdLst>
  <p:handoutMasterIdLst>
    <p:handoutMasterId r:id="rId27"/>
  </p:handoutMasterIdLst>
  <p:sldIdLst>
    <p:sldId id="316" r:id="rId3"/>
    <p:sldId id="259" r:id="rId4"/>
    <p:sldId id="258" r:id="rId5"/>
    <p:sldId id="289" r:id="rId6"/>
    <p:sldId id="297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268" r:id="rId18"/>
    <p:sldId id="269" r:id="rId19"/>
    <p:sldId id="270" r:id="rId20"/>
    <p:sldId id="271" r:id="rId21"/>
    <p:sldId id="327" r:id="rId22"/>
    <p:sldId id="312" r:id="rId23"/>
    <p:sldId id="313" r:id="rId24"/>
    <p:sldId id="314" r:id="rId25"/>
    <p:sldId id="274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9458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15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31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700DA8-5E3B-2649-81B5-702D9CDD0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812" y="1108852"/>
            <a:ext cx="896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1123B0-F00B-6F46-B4A0-F098E95CB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326" y="1124509"/>
            <a:ext cx="14097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97EA32-ED73-5A4B-B812-AEE7C36BAB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7555" y="2468632"/>
            <a:ext cx="13970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FC5B9F-D129-0E47-A108-BD3A614C3F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6426" y="2003766"/>
            <a:ext cx="4635500" cy="2057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30EFDF-4FB3-5F41-87A6-5DFE4F51A6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2088" y="695369"/>
            <a:ext cx="13081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F1B9C1-9EEE-294B-A41B-5C73ECEAAB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0890" y="4524056"/>
            <a:ext cx="13970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0B2752-022D-DE40-9845-97F95D3132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1926" y="5523009"/>
            <a:ext cx="3810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12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</a:t>
            </a:r>
            <a:r>
              <a:rPr lang="en-GB" sz="2800" u="sng" dirty="0" smtClean="0">
                <a:solidFill>
                  <a:srgbClr val="7030A0"/>
                </a:solidFill>
              </a:rPr>
              <a:t>to investigate factor pairs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Find the missin</a:t>
            </a:r>
            <a:r>
              <a:rPr lang="en-GB" sz="2400" dirty="0" smtClean="0"/>
              <a:t>g numbers from a given factor and clues; Investigate whether numbers in a specific times tables will have an even number of factor pairs; Compare odd and even numbers in terms of number of factor pairs.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Investigate systematic ways of recording and sorting factor pairs.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Explore the systematic recording of factor pairs using knowledge of known times tables facts.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 Explore the systematic recordings of factor pairs including facts of the 3, 4, 6 and 8 times tables.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455" y="750570"/>
            <a:ext cx="9915525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155" y="803910"/>
            <a:ext cx="992505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these questions about the 11 and 12 times table.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EFF8518-CFF0-40C5-BAA9-0BD0C0E8DC0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83944" y="1981619"/>
          <a:ext cx="6024113" cy="2638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0057">
                  <a:extLst>
                    <a:ext uri="{9D8B030D-6E8A-4147-A177-3AD203B41FA5}">
                      <a16:colId xmlns:a16="http://schemas.microsoft.com/office/drawing/2014/main" val="3877617159"/>
                    </a:ext>
                  </a:extLst>
                </a:gridCol>
                <a:gridCol w="885028">
                  <a:extLst>
                    <a:ext uri="{9D8B030D-6E8A-4147-A177-3AD203B41FA5}">
                      <a16:colId xmlns:a16="http://schemas.microsoft.com/office/drawing/2014/main" val="616311692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16527592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1403839065"/>
                    </a:ext>
                  </a:extLst>
                </a:gridCol>
                <a:gridCol w="885028">
                  <a:extLst>
                    <a:ext uri="{9D8B030D-6E8A-4147-A177-3AD203B41FA5}">
                      <a16:colId xmlns:a16="http://schemas.microsoft.com/office/drawing/2014/main" val="1137640147"/>
                    </a:ext>
                  </a:extLst>
                </a:gridCol>
              </a:tblGrid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 x 11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12 ÷ 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171281"/>
                  </a:ext>
                </a:extLst>
              </a:tr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11 ÷ 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2 x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641712"/>
                  </a:ext>
                </a:extLst>
              </a:tr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22 ÷ 2 = 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4 x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255989"/>
                  </a:ext>
                </a:extLst>
              </a:tr>
              <a:tr h="529200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 x 11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108 ÷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859817"/>
                  </a:ext>
                </a:extLst>
              </a:tr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99 ÷ 11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60 ÷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178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9416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these questions about the 11 and 12 times table.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EFF8518-CFF0-40C5-BAA9-0BD0C0E8DC0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83944" y="1981619"/>
          <a:ext cx="6024113" cy="2638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0057">
                  <a:extLst>
                    <a:ext uri="{9D8B030D-6E8A-4147-A177-3AD203B41FA5}">
                      <a16:colId xmlns:a16="http://schemas.microsoft.com/office/drawing/2014/main" val="3877617159"/>
                    </a:ext>
                  </a:extLst>
                </a:gridCol>
                <a:gridCol w="885028">
                  <a:extLst>
                    <a:ext uri="{9D8B030D-6E8A-4147-A177-3AD203B41FA5}">
                      <a16:colId xmlns:a16="http://schemas.microsoft.com/office/drawing/2014/main" val="616311692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16527592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1403839065"/>
                    </a:ext>
                  </a:extLst>
                </a:gridCol>
                <a:gridCol w="885028">
                  <a:extLst>
                    <a:ext uri="{9D8B030D-6E8A-4147-A177-3AD203B41FA5}">
                      <a16:colId xmlns:a16="http://schemas.microsoft.com/office/drawing/2014/main" val="1137640147"/>
                    </a:ext>
                  </a:extLst>
                </a:gridCol>
              </a:tblGrid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 x 11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12 ÷ 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171281"/>
                  </a:ext>
                </a:extLst>
              </a:tr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11 ÷ 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2 x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641712"/>
                  </a:ext>
                </a:extLst>
              </a:tr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22 ÷ 2 = 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4 x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48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255989"/>
                  </a:ext>
                </a:extLst>
              </a:tr>
              <a:tr h="529200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3 x 11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108 ÷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859817"/>
                  </a:ext>
                </a:extLst>
              </a:tr>
              <a:tr h="527395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99 ÷ 11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1" dirty="0">
                        <a:latin typeface="Century Gothic" panose="020B0502020202020204" pitchFamily="34" charset="0"/>
                      </a:endParaRP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entury Gothic" panose="020B0502020202020204" pitchFamily="34" charset="0"/>
                        </a:rPr>
                        <a:t>60 ÷ 12 =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21706" marR="121706" marT="60853" marB="608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178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5080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CA72DC7-6534-4CA8-BB7B-D2923BB12F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9397"/>
            <a:ext cx="8913124" cy="632210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5D312DF-E2AE-4DCD-8E2D-67B420C88D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factor crab.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F3566E-D61C-4312-9403-038C43F1C39B}"/>
              </a:ext>
            </a:extLst>
          </p:cNvPr>
          <p:cNvSpPr/>
          <p:nvPr/>
        </p:nvSpPr>
        <p:spPr>
          <a:xfrm>
            <a:off x="5556986" y="3711301"/>
            <a:ext cx="720000" cy="720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2C16565-FE51-47F0-A02A-F7A1FF77105F}"/>
              </a:ext>
            </a:extLst>
          </p:cNvPr>
          <p:cNvGrpSpPr/>
          <p:nvPr/>
        </p:nvGrpSpPr>
        <p:grpSpPr>
          <a:xfrm>
            <a:off x="3126886" y="1752477"/>
            <a:ext cx="5867467" cy="3864693"/>
            <a:chOff x="1602885" y="1752476"/>
            <a:chExt cx="5867467" cy="386469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1A11B98-F608-4BDB-BE86-92A5723D7325}"/>
                </a:ext>
              </a:extLst>
            </p:cNvPr>
            <p:cNvSpPr/>
            <p:nvPr/>
          </p:nvSpPr>
          <p:spPr>
            <a:xfrm>
              <a:off x="6124857" y="4897169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4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9F49B9E-7095-4290-A6B7-65DEB5F1BAC2}"/>
                </a:ext>
              </a:extLst>
            </p:cNvPr>
            <p:cNvSpPr/>
            <p:nvPr/>
          </p:nvSpPr>
          <p:spPr>
            <a:xfrm>
              <a:off x="1980340" y="1752476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C0EA54A-B8BA-408B-9DFC-E0C228799DFB}"/>
                </a:ext>
              </a:extLst>
            </p:cNvPr>
            <p:cNvSpPr/>
            <p:nvPr/>
          </p:nvSpPr>
          <p:spPr>
            <a:xfrm>
              <a:off x="1602885" y="3351301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11F198E-0722-44FA-A387-5C418CAFDF5C}"/>
                </a:ext>
              </a:extLst>
            </p:cNvPr>
            <p:cNvSpPr/>
            <p:nvPr/>
          </p:nvSpPr>
          <p:spPr>
            <a:xfrm>
              <a:off x="6476843" y="1752476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16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832F76C-941E-4527-8481-3D5E2C165821}"/>
                </a:ext>
              </a:extLst>
            </p:cNvPr>
            <p:cNvSpPr/>
            <p:nvPr/>
          </p:nvSpPr>
          <p:spPr>
            <a:xfrm>
              <a:off x="6750352" y="3351301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DA6C221-F93C-4059-83C0-5A16FFCEB571}"/>
                </a:ext>
              </a:extLst>
            </p:cNvPr>
            <p:cNvSpPr/>
            <p:nvPr/>
          </p:nvSpPr>
          <p:spPr>
            <a:xfrm>
              <a:off x="1947387" y="4897169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3158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CA72DC7-6534-4CA8-BB7B-D2923BB12F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9397"/>
            <a:ext cx="8913124" cy="632210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5D312DF-E2AE-4DCD-8E2D-67B420C88D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factor crab.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B7222A8-F142-45F6-AF24-1596902B8181}"/>
              </a:ext>
            </a:extLst>
          </p:cNvPr>
          <p:cNvGrpSpPr/>
          <p:nvPr/>
        </p:nvGrpSpPr>
        <p:grpSpPr>
          <a:xfrm>
            <a:off x="3126886" y="1752477"/>
            <a:ext cx="5867467" cy="3864693"/>
            <a:chOff x="1602885" y="1752476"/>
            <a:chExt cx="5867467" cy="3864693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D87D86-DA4E-40A9-B596-41485BB019BD}"/>
                </a:ext>
              </a:extLst>
            </p:cNvPr>
            <p:cNvSpPr/>
            <p:nvPr/>
          </p:nvSpPr>
          <p:spPr>
            <a:xfrm>
              <a:off x="6124857" y="4897169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4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628EE27-335D-4A7E-ACFB-8CA12D28F650}"/>
                </a:ext>
              </a:extLst>
            </p:cNvPr>
            <p:cNvSpPr/>
            <p:nvPr/>
          </p:nvSpPr>
          <p:spPr>
            <a:xfrm>
              <a:off x="1980340" y="1752476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0BE8B96-5A6D-49C5-BF78-33D00BE87973}"/>
                </a:ext>
              </a:extLst>
            </p:cNvPr>
            <p:cNvSpPr/>
            <p:nvPr/>
          </p:nvSpPr>
          <p:spPr>
            <a:xfrm>
              <a:off x="1602885" y="3351301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2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46182D8-DA4B-4970-8949-E36BCC64669D}"/>
                </a:ext>
              </a:extLst>
            </p:cNvPr>
            <p:cNvSpPr/>
            <p:nvPr/>
          </p:nvSpPr>
          <p:spPr>
            <a:xfrm>
              <a:off x="6476843" y="1752476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16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65A6B00-8377-41D2-BCFC-9F4610AAA3BB}"/>
                </a:ext>
              </a:extLst>
            </p:cNvPr>
            <p:cNvSpPr/>
            <p:nvPr/>
          </p:nvSpPr>
          <p:spPr>
            <a:xfrm>
              <a:off x="6750352" y="3351301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04E24BB3-06AC-4262-946F-E103C5C7BB3D}"/>
                </a:ext>
              </a:extLst>
            </p:cNvPr>
            <p:cNvSpPr/>
            <p:nvPr/>
          </p:nvSpPr>
          <p:spPr>
            <a:xfrm>
              <a:off x="1947387" y="4897169"/>
              <a:ext cx="720000" cy="7200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4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A1F3566E-D61C-4312-9403-038C43F1C39B}"/>
              </a:ext>
            </a:extLst>
          </p:cNvPr>
          <p:cNvSpPr/>
          <p:nvPr/>
        </p:nvSpPr>
        <p:spPr>
          <a:xfrm>
            <a:off x="5556986" y="3711301"/>
            <a:ext cx="720000" cy="720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1756831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missing factors.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12E34C-4993-4CD5-86DA-792EF0D0ABB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45828" y="1716713"/>
          <a:ext cx="4100344" cy="3591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392">
                  <a:extLst>
                    <a:ext uri="{9D8B030D-6E8A-4147-A177-3AD203B41FA5}">
                      <a16:colId xmlns:a16="http://schemas.microsoft.com/office/drawing/2014/main" val="3626480693"/>
                    </a:ext>
                  </a:extLst>
                </a:gridCol>
                <a:gridCol w="683388">
                  <a:extLst>
                    <a:ext uri="{9D8B030D-6E8A-4147-A177-3AD203B41FA5}">
                      <a16:colId xmlns:a16="http://schemas.microsoft.com/office/drawing/2014/main" val="1520569747"/>
                    </a:ext>
                  </a:extLst>
                </a:gridCol>
                <a:gridCol w="683392">
                  <a:extLst>
                    <a:ext uri="{9D8B030D-6E8A-4147-A177-3AD203B41FA5}">
                      <a16:colId xmlns:a16="http://schemas.microsoft.com/office/drawing/2014/main" val="2148224826"/>
                    </a:ext>
                  </a:extLst>
                </a:gridCol>
                <a:gridCol w="683392">
                  <a:extLst>
                    <a:ext uri="{9D8B030D-6E8A-4147-A177-3AD203B41FA5}">
                      <a16:colId xmlns:a16="http://schemas.microsoft.com/office/drawing/2014/main" val="1758351635"/>
                    </a:ext>
                  </a:extLst>
                </a:gridCol>
                <a:gridCol w="683388">
                  <a:extLst>
                    <a:ext uri="{9D8B030D-6E8A-4147-A177-3AD203B41FA5}">
                      <a16:colId xmlns:a16="http://schemas.microsoft.com/office/drawing/2014/main" val="3865584606"/>
                    </a:ext>
                  </a:extLst>
                </a:gridCol>
                <a:gridCol w="683392">
                  <a:extLst>
                    <a:ext uri="{9D8B030D-6E8A-4147-A177-3AD203B41FA5}">
                      <a16:colId xmlns:a16="http://schemas.microsoft.com/office/drawing/2014/main" val="2095075174"/>
                    </a:ext>
                  </a:extLst>
                </a:gridCol>
              </a:tblGrid>
              <a:tr h="771692">
                <a:tc gridSpan="6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100584" marR="100584" marT="50292" marB="50292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1255382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05050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028202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694745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466760"/>
                  </a:ext>
                </a:extLst>
              </a:tr>
              <a:tr h="83533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120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929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missing factors.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= 2; B = 8; C = 10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12E34C-4993-4CD5-86DA-792EF0D0ABB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045828" y="1716713"/>
          <a:ext cx="4100344" cy="3591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392">
                  <a:extLst>
                    <a:ext uri="{9D8B030D-6E8A-4147-A177-3AD203B41FA5}">
                      <a16:colId xmlns:a16="http://schemas.microsoft.com/office/drawing/2014/main" val="3626480693"/>
                    </a:ext>
                  </a:extLst>
                </a:gridCol>
                <a:gridCol w="683388">
                  <a:extLst>
                    <a:ext uri="{9D8B030D-6E8A-4147-A177-3AD203B41FA5}">
                      <a16:colId xmlns:a16="http://schemas.microsoft.com/office/drawing/2014/main" val="1520569747"/>
                    </a:ext>
                  </a:extLst>
                </a:gridCol>
                <a:gridCol w="683392">
                  <a:extLst>
                    <a:ext uri="{9D8B030D-6E8A-4147-A177-3AD203B41FA5}">
                      <a16:colId xmlns:a16="http://schemas.microsoft.com/office/drawing/2014/main" val="2148224826"/>
                    </a:ext>
                  </a:extLst>
                </a:gridCol>
                <a:gridCol w="683392">
                  <a:extLst>
                    <a:ext uri="{9D8B030D-6E8A-4147-A177-3AD203B41FA5}">
                      <a16:colId xmlns:a16="http://schemas.microsoft.com/office/drawing/2014/main" val="1758351635"/>
                    </a:ext>
                  </a:extLst>
                </a:gridCol>
                <a:gridCol w="683388">
                  <a:extLst>
                    <a:ext uri="{9D8B030D-6E8A-4147-A177-3AD203B41FA5}">
                      <a16:colId xmlns:a16="http://schemas.microsoft.com/office/drawing/2014/main" val="3865584606"/>
                    </a:ext>
                  </a:extLst>
                </a:gridCol>
                <a:gridCol w="683392">
                  <a:extLst>
                    <a:ext uri="{9D8B030D-6E8A-4147-A177-3AD203B41FA5}">
                      <a16:colId xmlns:a16="http://schemas.microsoft.com/office/drawing/2014/main" val="2095075174"/>
                    </a:ext>
                  </a:extLst>
                </a:gridCol>
              </a:tblGrid>
              <a:tr h="771692">
                <a:tc gridSpan="6"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100584" marR="100584" marT="50292" marB="50292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1255382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05050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028202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694745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466760"/>
                  </a:ext>
                </a:extLst>
              </a:tr>
              <a:tr h="83533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120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2550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lines to match the factor pairs.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490C2A-C0CA-4693-ABC0-8149BAC67238}"/>
              </a:ext>
            </a:extLst>
          </p:cNvPr>
          <p:cNvSpPr txBox="1"/>
          <p:nvPr/>
        </p:nvSpPr>
        <p:spPr>
          <a:xfrm>
            <a:off x="3495708" y="1855074"/>
            <a:ext cx="5219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Factor pairs of 30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E66FC8E-B082-4BE2-8ACB-A1CD65B68B5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90384" y="2301774"/>
          <a:ext cx="4830485" cy="30981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6097">
                  <a:extLst>
                    <a:ext uri="{9D8B030D-6E8A-4147-A177-3AD203B41FA5}">
                      <a16:colId xmlns:a16="http://schemas.microsoft.com/office/drawing/2014/main" val="1633986574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3657016861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3958337700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582084847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2801156275"/>
                    </a:ext>
                  </a:extLst>
                </a:gridCol>
              </a:tblGrid>
              <a:tr h="1549092"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3864856"/>
                  </a:ext>
                </a:extLst>
              </a:tr>
              <a:tr h="1549092"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351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0897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lines to match the factor pairs.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490C2A-C0CA-4693-ABC0-8149BAC67238}"/>
              </a:ext>
            </a:extLst>
          </p:cNvPr>
          <p:cNvSpPr txBox="1"/>
          <p:nvPr/>
        </p:nvSpPr>
        <p:spPr>
          <a:xfrm>
            <a:off x="3495708" y="1855074"/>
            <a:ext cx="5219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Factor pairs of 30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E66FC8E-B082-4BE2-8ACB-A1CD65B68B52}"/>
              </a:ext>
            </a:extLst>
          </p:cNvPr>
          <p:cNvGraphicFramePr>
            <a:graphicFrameLocks noGrp="1"/>
          </p:cNvGraphicFramePr>
          <p:nvPr/>
        </p:nvGraphicFramePr>
        <p:xfrm>
          <a:off x="3690384" y="2301774"/>
          <a:ext cx="4830485" cy="30981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6097">
                  <a:extLst>
                    <a:ext uri="{9D8B030D-6E8A-4147-A177-3AD203B41FA5}">
                      <a16:colId xmlns:a16="http://schemas.microsoft.com/office/drawing/2014/main" val="1633986574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3657016861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3958337700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582084847"/>
                    </a:ext>
                  </a:extLst>
                </a:gridCol>
                <a:gridCol w="966097">
                  <a:extLst>
                    <a:ext uri="{9D8B030D-6E8A-4147-A177-3AD203B41FA5}">
                      <a16:colId xmlns:a16="http://schemas.microsoft.com/office/drawing/2014/main" val="2801156275"/>
                    </a:ext>
                  </a:extLst>
                </a:gridCol>
              </a:tblGrid>
              <a:tr h="1549092"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3864856"/>
                  </a:ext>
                </a:extLst>
              </a:tr>
              <a:tr h="1549092"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351656"/>
                  </a:ext>
                </a:extLst>
              </a:tr>
            </a:tbl>
          </a:graphicData>
        </a:graphic>
      </p:graphicFrame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E5EB2DC-FAFE-43E4-8A48-95A0AA22848C}"/>
              </a:ext>
            </a:extLst>
          </p:cNvPr>
          <p:cNvCxnSpPr/>
          <p:nvPr/>
        </p:nvCxnSpPr>
        <p:spPr>
          <a:xfrm>
            <a:off x="4219074" y="3429001"/>
            <a:ext cx="2743200" cy="84461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EEC4B80-3A5E-49E0-B241-8B9EA35FA054}"/>
              </a:ext>
            </a:extLst>
          </p:cNvPr>
          <p:cNvCxnSpPr>
            <a:cxnSpLocks/>
          </p:cNvCxnSpPr>
          <p:nvPr/>
        </p:nvCxnSpPr>
        <p:spPr>
          <a:xfrm flipH="1">
            <a:off x="5239352" y="3429000"/>
            <a:ext cx="1799924" cy="86510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D593978-04DB-48B5-8BAB-0ABF50FBA431}"/>
              </a:ext>
            </a:extLst>
          </p:cNvPr>
          <p:cNvCxnSpPr>
            <a:cxnSpLocks/>
          </p:cNvCxnSpPr>
          <p:nvPr/>
        </p:nvCxnSpPr>
        <p:spPr>
          <a:xfrm flipH="1">
            <a:off x="4219074" y="3429000"/>
            <a:ext cx="3801980" cy="86510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0A8604C-9FC5-46A4-84BB-0CF69617BA84}"/>
              </a:ext>
            </a:extLst>
          </p:cNvPr>
          <p:cNvCxnSpPr>
            <a:cxnSpLocks/>
          </p:cNvCxnSpPr>
          <p:nvPr/>
        </p:nvCxnSpPr>
        <p:spPr>
          <a:xfrm>
            <a:off x="6163378" y="3429001"/>
            <a:ext cx="1857677" cy="84461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8817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all the factor pairs of 50.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C9C16B-610E-4FE9-A7F2-8CA7AAFEBF3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1098" y="1534773"/>
          <a:ext cx="7269804" cy="37884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1634">
                  <a:extLst>
                    <a:ext uri="{9D8B030D-6E8A-4147-A177-3AD203B41FA5}">
                      <a16:colId xmlns:a16="http://schemas.microsoft.com/office/drawing/2014/main" val="1989084817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1652951394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968512866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1572794305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183056072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3176625279"/>
                    </a:ext>
                  </a:extLst>
                </a:gridCol>
              </a:tblGrid>
              <a:tr h="1262818"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14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2 x 25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20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0195663"/>
                  </a:ext>
                </a:extLst>
              </a:tr>
              <a:tr h="1262818"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 x 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21 x 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18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3921303"/>
                  </a:ext>
                </a:extLst>
              </a:tr>
              <a:tr h="1262818"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12 x 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17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10 x 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2465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3563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all the factor pairs of 50.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5C9C16B-610E-4FE9-A7F2-8CA7AAFEBF3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1098" y="1534773"/>
          <a:ext cx="7269804" cy="37884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1634">
                  <a:extLst>
                    <a:ext uri="{9D8B030D-6E8A-4147-A177-3AD203B41FA5}">
                      <a16:colId xmlns:a16="http://schemas.microsoft.com/office/drawing/2014/main" val="1989084817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1652951394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968512866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1572794305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183056072"/>
                    </a:ext>
                  </a:extLst>
                </a:gridCol>
                <a:gridCol w="1211634">
                  <a:extLst>
                    <a:ext uri="{9D8B030D-6E8A-4147-A177-3AD203B41FA5}">
                      <a16:colId xmlns:a16="http://schemas.microsoft.com/office/drawing/2014/main" val="3176625279"/>
                    </a:ext>
                  </a:extLst>
                </a:gridCol>
              </a:tblGrid>
              <a:tr h="1262818"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14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 x 25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20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0195663"/>
                  </a:ext>
                </a:extLst>
              </a:tr>
              <a:tr h="1262818"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 x 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21 x 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18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3921303"/>
                  </a:ext>
                </a:extLst>
              </a:tr>
              <a:tr h="1262818"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12 x 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latin typeface="Century Gothic" panose="020B0502020202020204" pitchFamily="34" charset="0"/>
                        </a:rPr>
                        <a:t>17 x 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 x 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2465300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D14D36DF-8F6B-46DD-B756-65E25A95AB6F}"/>
              </a:ext>
            </a:extLst>
          </p:cNvPr>
          <p:cNvSpPr/>
          <p:nvPr/>
        </p:nvSpPr>
        <p:spPr>
          <a:xfrm>
            <a:off x="3502563" y="3112478"/>
            <a:ext cx="1603717" cy="66118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0B38C76-1785-4451-90D0-92DBD1F7C0E6}"/>
              </a:ext>
            </a:extLst>
          </p:cNvPr>
          <p:cNvSpPr/>
          <p:nvPr/>
        </p:nvSpPr>
        <p:spPr>
          <a:xfrm>
            <a:off x="4672820" y="1866657"/>
            <a:ext cx="1603717" cy="66118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1416063-E4CB-4C53-B053-8B1D9DC7DCCA}"/>
              </a:ext>
            </a:extLst>
          </p:cNvPr>
          <p:cNvSpPr/>
          <p:nvPr/>
        </p:nvSpPr>
        <p:spPr>
          <a:xfrm>
            <a:off x="7132027" y="4393799"/>
            <a:ext cx="1603717" cy="66118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33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92897"/>
              </p:ext>
            </p:extLst>
          </p:nvPr>
        </p:nvGraphicFramePr>
        <p:xfrm>
          <a:off x="1555812" y="261258"/>
          <a:ext cx="10358844" cy="6584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496388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Write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missing factors.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Write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missing factors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Explore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methodically the factors of 72.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52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1222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</a:t>
                      </a:r>
                      <a:r>
                        <a:rPr lang="en-GB" sz="1600" u="sng" baseline="0" dirty="0" smtClean="0"/>
                        <a:t>factor pairs.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factor pairs.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 the factor</a:t>
                      </a:r>
                      <a:r>
                        <a:rPr lang="en-GB" sz="1600" u="sng" baseline="0" dirty="0" smtClean="0"/>
                        <a:t> pairs</a:t>
                      </a:r>
                      <a:endParaRPr lang="en-GB" sz="1600" u="sng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8886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456425">
                <a:tc>
                  <a:txBody>
                    <a:bodyPr/>
                    <a:lstStyle/>
                    <a:p>
                      <a:r>
                        <a:rPr lang="en-GB" sz="1600" b="0" u="sng" baseline="0" dirty="0" smtClean="0">
                          <a:latin typeface="+mn-lt"/>
                        </a:rPr>
                        <a:t>Write down the factor pairs for 24.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baseline="0" dirty="0" smtClean="0">
                          <a:latin typeface="+mn-lt"/>
                        </a:rPr>
                        <a:t>Write down the factor pairs for 36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Sort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the factor pairs below into the </a:t>
                      </a:r>
                      <a:r>
                        <a:rPr lang="en-GB" sz="1600" b="0" u="sng" baseline="0" dirty="0" err="1" smtClean="0">
                          <a:latin typeface="+mn-lt"/>
                        </a:rPr>
                        <a:t>venn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diagram.  Label the diagram.</a:t>
                      </a: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639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1228" y="1278255"/>
            <a:ext cx="3508194" cy="15106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812" y="3400915"/>
            <a:ext cx="3493610" cy="1275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0397" y="5454277"/>
            <a:ext cx="3525480" cy="13770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85809" y="1249926"/>
            <a:ext cx="3496230" cy="15389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4006" y="3368040"/>
            <a:ext cx="3418033" cy="12753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10461" y="5466253"/>
            <a:ext cx="3371578" cy="13917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96623" y="1270995"/>
            <a:ext cx="3415413" cy="1517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39" y="3382083"/>
            <a:ext cx="3378550" cy="12473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11405" y="5508985"/>
            <a:ext cx="3373885" cy="132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320" y="822960"/>
            <a:ext cx="8900160" cy="576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3160" y="1463522"/>
            <a:ext cx="9022080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7440" y="1219201"/>
            <a:ext cx="9098280" cy="536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297121"/>
              </p:ext>
            </p:extLst>
          </p:nvPr>
        </p:nvGraphicFramePr>
        <p:xfrm>
          <a:off x="1555812" y="261258"/>
          <a:ext cx="10358844" cy="6192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496388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Write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missing factors.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Write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missing factors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Explore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methodically the factors of 72.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3389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2; B = 5; C = 10</a:t>
                      </a:r>
                      <a:endParaRPr lang="pt-BR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2; B = 4; C = 16; D = 8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 x 72; 2 x 36; 3 x 24; 4 x 18; 6 x 12; </a:t>
                      </a:r>
                    </a:p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 x 9	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1222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</a:t>
                      </a:r>
                      <a:r>
                        <a:rPr lang="en-GB" sz="1600" u="sng" baseline="0" dirty="0" smtClean="0"/>
                        <a:t>factor pairs.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Match</a:t>
                      </a:r>
                      <a:r>
                        <a:rPr lang="en-GB" sz="1600" u="sng" baseline="0" dirty="0" smtClean="0"/>
                        <a:t> the factor pairs.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 the factor</a:t>
                      </a:r>
                      <a:r>
                        <a:rPr lang="en-GB" sz="1600" u="sng" baseline="0" dirty="0" smtClean="0"/>
                        <a:t> pairs</a:t>
                      </a:r>
                      <a:endParaRPr lang="en-GB" sz="1600" u="sng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8969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 x 12; 2 x 6; 3 x 4 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 x 24; 2 x 12; 3 x 8; 4 x 6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66 = 1 x 66; 2 x 33; 3 x 22; 6 x 11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456425">
                <a:tc>
                  <a:txBody>
                    <a:bodyPr/>
                    <a:lstStyle/>
                    <a:p>
                      <a:r>
                        <a:rPr lang="en-GB" sz="1600" b="0" u="sng" baseline="0" dirty="0" smtClean="0">
                          <a:latin typeface="+mn-lt"/>
                        </a:rPr>
                        <a:t>Write down the factor pairs for 24.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baseline="0" dirty="0" smtClean="0">
                          <a:latin typeface="+mn-lt"/>
                        </a:rPr>
                        <a:t>Write down the factor pairs for 36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Sort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the factor pairs below into the </a:t>
                      </a:r>
                      <a:r>
                        <a:rPr lang="en-GB" sz="1600" b="0" u="sng" baseline="0" dirty="0" err="1" smtClean="0">
                          <a:latin typeface="+mn-lt"/>
                        </a:rPr>
                        <a:t>venn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diagram.  Label the diagram.</a:t>
                      </a: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639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 x 24; 2 x 12; 4 x 6; 8 x 3</a:t>
                      </a: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 x 36; 2 x 18; 3 x 12; 6 x 6; 9 x 4; 12 x 3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5045201"/>
            <a:ext cx="3278982" cy="141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76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840" y="822960"/>
            <a:ext cx="9098279" cy="576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880" y="1310641"/>
            <a:ext cx="9113520" cy="523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9359" y="1335648"/>
            <a:ext cx="9052561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784</Words>
  <Application>Microsoft Office PowerPoint</Application>
  <PresentationFormat>Widescreen</PresentationFormat>
  <Paragraphs>224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Bariol</vt:lpstr>
      <vt:lpstr>Berlin Sans FB</vt:lpstr>
      <vt:lpstr>Calibri</vt:lpstr>
      <vt:lpstr>Century Gothic</vt:lpstr>
      <vt:lpstr>Gill Sans MT</vt:lpstr>
      <vt:lpstr>Badge</vt:lpstr>
      <vt:lpstr>Office Theme</vt:lpstr>
      <vt:lpstr>PowerPoint Presentation</vt:lpstr>
      <vt:lpstr>L.O. to investigate factor pairs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42</cp:revision>
  <cp:lastPrinted>2021-01-15T16:15:45Z</cp:lastPrinted>
  <dcterms:created xsi:type="dcterms:W3CDTF">2020-08-21T17:24:32Z</dcterms:created>
  <dcterms:modified xsi:type="dcterms:W3CDTF">2021-01-15T16:24:06Z</dcterms:modified>
</cp:coreProperties>
</file>