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57" r:id="rId5"/>
    <p:sldId id="258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59" r:id="rId24"/>
    <p:sldId id="260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61" r:id="rId39"/>
    <p:sldId id="262" r:id="rId40"/>
    <p:sldId id="263" r:id="rId41"/>
    <p:sldId id="264" r:id="rId42"/>
    <p:sldId id="322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435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70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259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351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712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51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004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021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702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486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091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6B59B-81B3-4CC5-AF27-3C894A57E6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297E4-9048-425E-AB5A-DA77B360D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253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4339j6/articles/zx8hhv4" TargetMode="Externa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Good Morning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Wednesday 3</a:t>
            </a:r>
            <a:r>
              <a:rPr lang="en-GB" baseline="30000" dirty="0" smtClean="0"/>
              <a:t>rd</a:t>
            </a:r>
            <a:r>
              <a:rPr lang="en-GB" dirty="0" smtClean="0"/>
              <a:t> March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6812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Harry’s Mad – Part 1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3694611" cy="435133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i="1" dirty="0" smtClean="0"/>
              <a:t>This is the opening of Dick King-Smith’s book ‘Harry’s Mad’.</a:t>
            </a:r>
          </a:p>
          <a:p>
            <a:pPr marL="0" indent="0">
              <a:buNone/>
            </a:pPr>
            <a:r>
              <a:rPr lang="en-GB" dirty="0" smtClean="0"/>
              <a:t>Most people walk down stairs, putting one foot more or less carefully in front of the other and perhaps holding on to the banisters.  Not Harry </a:t>
            </a:r>
            <a:r>
              <a:rPr lang="en-GB" dirty="0" err="1" smtClean="0"/>
              <a:t>Holdsworth</a:t>
            </a:r>
            <a:r>
              <a:rPr lang="en-GB" dirty="0" smtClean="0"/>
              <a:t>, oh no, not he!</a:t>
            </a:r>
          </a:p>
          <a:p>
            <a:pPr marL="0" indent="0">
              <a:buNone/>
            </a:pPr>
            <a:r>
              <a:rPr lang="en-GB" dirty="0" smtClean="0"/>
              <a:t>Longs hours of practice had made Harry expert in unusual methods of getting from the upper to the ground flour of the </a:t>
            </a:r>
            <a:r>
              <a:rPr lang="en-GB" dirty="0" err="1" smtClean="0"/>
              <a:t>Holdsworth’s</a:t>
            </a:r>
            <a:r>
              <a:rPr lang="en-GB" dirty="0" smtClean="0"/>
              <a:t> house.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7276010" y="1825625"/>
            <a:ext cx="4077789" cy="4351338"/>
          </a:xfrm>
        </p:spPr>
        <p:txBody>
          <a:bodyPr>
            <a:normAutofit fontScale="55000" lnSpcReduction="20000"/>
          </a:bodyPr>
          <a:lstStyle/>
          <a:p>
            <a:r>
              <a:rPr lang="en-GB" dirty="0" smtClean="0"/>
              <a:t>What does ‘expert’ mean?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 smtClean="0"/>
              <a:t>A person who knows nothing about a subject.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 smtClean="0"/>
              <a:t>A person who knows something about a subject.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/>
              <a:t>a person who is very knowledgeable about or skilful in a particular </a:t>
            </a:r>
            <a:r>
              <a:rPr lang="en-GB" dirty="0" smtClean="0"/>
              <a:t>area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What had practice made Harry an expert of?</a:t>
            </a:r>
          </a:p>
          <a:p>
            <a:endParaRPr lang="en-GB" dirty="0"/>
          </a:p>
          <a:p>
            <a:r>
              <a:rPr lang="en-GB" dirty="0" smtClean="0"/>
              <a:t>What impression do you get of Harry from the introductory paragraph?  </a:t>
            </a:r>
            <a:endParaRPr lang="en-GB" dirty="0"/>
          </a:p>
          <a:p>
            <a:endParaRPr lang="en-GB" smtClean="0"/>
          </a:p>
          <a:p>
            <a:endParaRPr lang="en-GB" dirty="0" smtClean="0"/>
          </a:p>
          <a:p>
            <a:r>
              <a:rPr lang="en-GB" dirty="0" smtClean="0"/>
              <a:t>What ways do you think Harry uses to get from the upper to the ground floor of the house?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653952" y="1825625"/>
            <a:ext cx="241662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/>
              <a:t>Evidence</a:t>
            </a:r>
          </a:p>
          <a:p>
            <a:endParaRPr lang="en-GB" sz="3200" smtClean="0"/>
          </a:p>
          <a:p>
            <a:r>
              <a:rPr lang="en-GB" sz="3200" smtClean="0"/>
              <a:t>Retrieve</a:t>
            </a:r>
          </a:p>
          <a:p>
            <a:endParaRPr lang="en-GB" sz="3200" smtClean="0"/>
          </a:p>
          <a:p>
            <a:endParaRPr lang="en-GB" sz="3200" smtClean="0"/>
          </a:p>
          <a:p>
            <a:r>
              <a:rPr lang="en-GB" sz="3200" smtClean="0"/>
              <a:t>Interpret</a:t>
            </a:r>
          </a:p>
          <a:p>
            <a:endParaRPr lang="en-GB" sz="3200" smtClean="0"/>
          </a:p>
          <a:p>
            <a:endParaRPr lang="en-GB" sz="3200" smtClean="0"/>
          </a:p>
          <a:p>
            <a:r>
              <a:rPr lang="en-GB" sz="3200" smtClean="0"/>
              <a:t>Choice</a:t>
            </a:r>
          </a:p>
          <a:p>
            <a:endParaRPr lang="en-GB" smtClean="0"/>
          </a:p>
          <a:p>
            <a:endParaRPr lang="en-GB" smtClean="0"/>
          </a:p>
          <a:p>
            <a:endParaRPr lang="en-GB" dirty="0"/>
          </a:p>
        </p:txBody>
      </p:sp>
      <p:sp>
        <p:nvSpPr>
          <p:cNvPr id="9" name="AutoShape 2" descr="data:image/jpg;base64,%20/9j/4AAQSkZJRgABAQEAYABgAAD/2wBDAAUDBAQEAwUEBAQFBQUGBwwIBwcHBw8LCwkMEQ8SEhEPERETFhwXExQaFRERGCEYGh0dHx8fExciJCIeJBweHx7/2wBDAQUFBQcGBw4ICA4eFBEUHh4eHh4eHh4eHh4eHh4eHh4eHh4eHh4eHh4eHh4eHh4eHh4eHh4eHh4eHh4eHh4eHh7/wAARCAFbAM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KACisvxZ4g0fwr4evNf16+isdOs4zJNNIeAPQDqSTwAOSeK+SvFX7bqJfxp4X8DmW0Vv3kmoXex3XPRVQELxjkk/SgD7JorhPgh8TdF+K3gpPEmjxS2xWUwXVpKQXglABKkjqCCCD3B7V3dABRTXZUUs7BVAJJJwAPWuD1/4xfDzR73+z/+EgTU7/bu+x6TC9/MF/vFYQxA5HWgDvqK5Pwd8R/A/i62jm8P+JtOu2dlTyfNCTI5BwjRthlbg8Edq6ygAooooAKKKKACiiigAooooAKKKKACiiigAooooAKKKiu7i3tLd7i6nighQFnkkcKqj1JPAoAloPSuGu/jB8LbV5Un+IHhxGhLB1+3oSCvUcHnpWPZftB/Bu8uUtofH2lh5DhTIHjX8WZQB+JoA+Uf29/iTqmufEV/h/GrW2k6CyO6hs/aZ3jDeYfZVbaB9T3r5oXrX1p+0r8ENb+InjiX4h/Cu4s/Fem6xj7SLW9jY28yKFPzM2CpAHAPHTGMUnwC/ZJ1yfXYdZ+KNvFZaZbPuXSlmDy3TDoHZDhU9QDk9OKAPbv2JPAl14J+DkdxfXdvcT67P/aQW3lEiRxsiqi7hwThcnrgnHavbNTv7PTNOuNQ1C6htbS2jaWaaVgqRoBksSegxXlM/wAK/FWgazpJ+G/j640Dw3a3SST+Hri2Wa38ouWlWKQjeoIOApyBngjpUPxZi/4WJ8TdI+E5ST+xbOJNc8RkcCaJWIt7bPcO4Jb2X3oAuwWGtfFkxapfanJp/wAPbhQ9rpsCtFc6tH03XL9UhbqI1wWXG484rvfCnhTwz4UsxZ+G9B07SYcBStrAqFgOm4gZb8a2II44YliiRUjRQqqowFA4AFcx4+1vUvD934fvrdYX0241SOx1ISZBjSb5Y5FIHUSbFx0Ic+goA8t/a2+E+ga94D1TxtpmlxWninRo/t8d7anyZZkjIZ1dlxk7QcMeQRwav/DLx1r2iz+GtE8TXEutaNrkUS6XrkgVLiKVow6W9yo4YkA4lHU8EZ5rvPjdJHF8HPGLyyJGo0S7BLNgDMTDr9a8U1tHj8I/CiORWR117QlZWGCCAvBB6UAfTgooFFABSZpa+PP2/fEnizwf4n8MXnhnxf4g0hdRtZ1ngtL+SKHMTJtYKpAyfMOT3wKQH2FupRXwh4v+Jvjb4O/EHwjdWfi3X9e0zVNDsr/ULDV71rlXMg/eBC3KdMgjp7jivqL4lfGLQ/B2oaHoVrp95rviPXth07SrRkV2VujOzkKg69fQ+hNMD03NJmvCdQ/aM0ub4P67430Hw/dXOo6HOtrqWlXMyxvZyMSoZ2GdybuMryeelcL8JPjx4k0H4AXXjzxb4d1bXof7akR70X0YBWRmOEViWVEYKgX/AGhjgUgPrHNJur51h/aS8P8Ai6yv9C0nR9ci1CTw1NqZa0uY1lhYKSY0c8CRU+cMRjPFZf7Hfjjwa/hjxlqUF54nit9OMV3qV94h1MXJKsJDlQoAXG05wMtkdaYH0/mjNeD+H/2mPDGparpBvPD+saV4e1y7ls9K1q6MflXEsbKrBkB3IMsBk/44lsP2hIbv43t8Kh4J1SPU1vWtmna6j2BFG7zcf3dnzYznBoA9zzRXlnhj4y6be+EfFPirxHot34a0vw7eyWc0txMkvnyRkh1jC9TuwoHcsMVjeBf2htD8Q+KNE0XUvDmq+H4vEcTTaDd3jxsl6ocqMhCTGSRwDnPr0yAWf2rPilr/AMK/A9lqnh/SbW7uL+8FmLi6kxFbMUZgSmcsTtPcAY59K87079nDxj8QJYdZ+MHxP1HU4pwtx/ZmnyHyULYYorH5Ao6DYvuDX0J8SPCWl+OfBOqeFtWhV7a+gZAx6xv1Rx7q2D+Fea/sx+LryDQdV+G3jCYQ+IvA5+y3Mrt8k9oM+VOpPO3aAMnttPegDgvi1pPwG/Z78JhIfBel694ju0Is7TUf9JlkHGZJC2QiDHYDJ4HfHxN4q1qXxD4gu9YmsbCxe5fd9nsbdYIIwBgBUXgDA/HrXR/HLxtc/EH4o654mmkZoZ7ho7NT/BbodsYxk4+UAn3Jq/8As8/DG8+K3xEt/D8M4trGFftOoXBBJSBWAIXH8RyAM+ue1AF/9nb4s+IPhH4guNZtLGfU9CuAsGo2m9kiZjkowbBCyDDYz1GR9P0V+GXxG8I/EbQl1fwpqsd3GAPOgJ2z25P8MidVPB9j2Jpnhz4Z+BtA8Dv4L0/w5YnQ5VxcW00Yk+0NgAvIT95uBz7cYr5r+Jf7OHi74eeIv+E8+BOp3kTwHe+liUmZR1KoTxKhwMo2T9aAPsM8ivOfgxFb6nf+LfGzQQ/adY1ua3injcP5lranyIsHHAyjtj1auc/Zr+MjfFTwlqNjqVo2n+LdHj8rULcKUDsdwWRAeV5Ugqfun6it/wDZfuWuvgR4WaWR5LmK2eG6L53CdJHWQNnuGDZ96APS65L4ueEZvHHgS88OQXqWUk8sEqyuhdQYpkkwQPXZj8a62myOkcbSSOqIoLMzHAAHUmgDy79qG8kX4Wtotsiy3WvajaaZFEVBEgkmUuCD22K+Tzgc1xPxcureDVPAFqTtafxnpwhAXj5XJI9uKsf2+fih8Sf7ftGVvCHhiSSDSpAcrf3xyklyvYoi5RT6sxFZXhe4h8fftSWumohn0vwJZSXUjKflN9LhAD2O1c4Hqp96APpYUUUUAFfFX/BS7/kLeBv+uF7/AOhQ19q18i/t4eC/G/jrxP4btvCvg/WNUh0y1maa6giBiLSsmFBznI8vn6ijqhnmWvWVjqvxp8AWnxkuYLDSpNA05bD+ycvHJH0jWdnwUyc7iAcduORofE3VNbb9u+2k0vT4r++sb+2gsLSafyY3CxDau/B2jknpVn4//DH4jeItR8Aa1pPgjWbhLXw5Z213AsSmW3lhYhkcZ4Pcexr0v40/DHxNb/HLwv8AGzwv4fvNYgje3l1XSYiq3cZUYyqk4Y7TgjPBX0OaOt/UnoeYa98J/iB4A+G/xW1/xVbWNrY63axskVteCbEpvEcA8DoGYZos/wDlHdc/9hw/+jxXqHxH8E+PfiD4b+JHiyTQ9T019V022sNE0G4kBuGjhlWR5HRWKq7FcAAk4zXC2ng/4gL+x3d/Dx/h74jXXP7aV1j8hcPGzGTzB82cDbtPHUj8EV2O5/Z88NeHz+yg3ij+x7Ia0mh6lbi+EQE3lsZCV3d6+Zfh1fXVl+zj8Tltyyi6u9JglKnHyF5iR9DgD8a+uPgppPibRf2S9S8N6p4T1m21q1tLy2SxaJfNuDICVaMZ5Hz45x0NeSfs8fBPxdffDv4ieBvFvh3UtAk1m2tZdPu7uLEQmhZyoJBz1Ze3TNPqxLZHK+FPhj8S/ir8A/B1j4c0bS007SLy+lhvJtSCyTtJINwMe35dpXrk5re/aAubj4Z/tWeEPGmo7lL2VncXpU53Mq+TNz34B/Ouy8D+GPila/A9/gaPBeq6Vqct86S6+ZkFjFbNKJGkWRW3M2MgKBz69RWh+238KPEXizT/AAVL4S0i91e404SWNx5S7nERCbXY/VTz/tUN6gjgfj1/aGl/sdeCo5fMWTX9WfU77n7zy+bMAfX7w/IVDo/wu+K3xD8KfC7xDomj6VZ2Xh+xiFpcHVB5k6ibzA5Xb8h46ZNfR/x4+Ef/AAnXwPh8E6VJDDfaXHC+ms/CGSJNu0nsGUkZ7ZBrzfwtoHxE8RfDDwd8JLrwdrfhkaPeQtrOsTzIkDW8LltsDIxZ2fIHQAe4oW7DofUqnrXyX+2Lf2svjew034a295efEe4gkstVi0yEyb9PljKmO4A4JyyFSfujnI+WvrRf61wvwo+F3h/4dtq91p013qOp6vdvc3uo3zB7iTJyELAD5QcnHqSaAPymlRo5GjkUq6kqwPYivtX/AIJsaNZrovi3xB5iPeSXEFns4JjjVS+emRuLevOweleTftu/DSz8B/E2PVNIjmXTPESyXm1uViuN/wC9RT6fMrAdt2OldV+wZrlz4N+MOq+BtYsvIn12zidGZxlHiRpUA5wQySE8Z7e9AH3fQaKR2CqSSABySe1AHgvxjtZPhN8Qbb4z6Hax/wBj3pjsPF9rFH8zxs2I7pcL95Sfm9fl9zVz4D+JbLw5r+s/DfUZYba3F1Jq3hq6kbaup2FyzTZRicOyMxBx2xxxUPx1+M3w8XwrrXhOL7X4pu762nsXg0q2+0xwSlSo818hVw2OASRjOK+L/Dzx6xfQ2/xS1e/Nr4a08WmnaNGxW6uSxPlww4GB8zDLHnAHXHC5le19R8rtex+k3iTxp4U8O2wuNa8Q6dZqwOxXnUvJjsqDLMfYA14r451vxR8Xrw+HbCw1Twz4DBzqF7coYLzVl4/cxofmjjPO4nBI49q5PwT4R+IHgPR9Mt/D/wACrS61JbRftmoyarAkruwBKhjluOAenI6V1lha/HvxLOtovhTQfBMGcTX19e/bpAMdY40wCf8Ae4piIPiD4u0/4faNpvhbwppK3fiC9QWuh6LaJyD0DsB0QdST1wfcj0j9nn4bp8OfAcVneCObxDqDm81q7B3NNcPyRu6lVzgfie5qX4Y/CTw94Kv5tdkuLvXvE10pW51rUWDzsDjKp2jTjhV6DjNehjpQAUUUUAFFFFABRRRQAUUUUAFFFFABRRRQAUUUUAFFFFAHzF/wUW0Zbz4SaRrSpD5mm6sql2J37JY2BVfqyoT/ALteQ+N45Ph3qPwO+Llvb5tX0m0gvSFyCYlAYH3aJyB/unHSvpD9t2GGX9m/xE0kSO0b2zxllB2N56DI9DgkZ9zXn37QPhuGP9hnQVvvLe60iz02eF0AIDMFQ4JGQNsh6Y6UAfT+o6lY6bpVxqt/cpbWVvC0800hwqIBkk/hXyX8UvihrvxL1Gaw0a6utI8ChSi+WxiudW9WYj5khPZeCw69cCT4v/EwfEq6tfDOlBP+EXsoIJ9RIbeLy7aMMINwOGSPI3DHLY9K5kcYAAAHQV8vnmdPDP2FH4ur7f8ABPcyzLVVXtam3YqKNP0bS3KpDZ2VtGWIUYVFHWvQP2V/gq194k/4XF4vhHmXTmfQ9PdcmNCMLPID0bHKjt97rjHMfCjwbD8V/iU+lXm6Twv4dKXGqqM7Lycn93bk/wB3gluvTHFfaUMUcMSRRRrHGihURRgKBwAB2FdGQ4CdCm69V+9P8jLNcVGpNUobRHAYpaKK+gPICiiigAooooAKKKKACiiigAooooAKKKKACiiigAooooAKKKKAPEf22Zmb4EXmkwxq9xq+o2ljDucKFdpQwJ9vlx+Oa479ty/bQ/gv4a+HOl4a51e4gs0iJ3MYbdVJOcf3vL54/nXZfHxV1z4u/CTwivlv/wATmXWbhAw8xEto8ocHjaSzA+uOK4LxZ4L1f49fELxT4msrg2Nn4UP9l+GXmBEVxeRSbp2fHOzIKZ9we2KUr8r5dxxtdXPNvDukWuh6Pb6ZZriOFcFu7t3Y+5NQ+JZtUlhg0Xw7C9zr+qyi10+3jALM56tg9AoySegp+uawNFuG0/U9PvrfWh8iaU1u32iV84AjXHzgnowyCOa9+/Zm+D9/4Ykk8deONk3izUIdkVvgFNMhPPlof75/iI+nqT8PlmUV8RinWxSsk+vV/wCR9NjcwpUaKp0XuvuPQPgf8PrH4Z/DvT/C9qwmnjBlvbgf8t7huXfnnGeB7AV3FIKWvuT5gKKKKACiiigAooooAKKKKACiiigAooooAKKKKACiiigAooooAKDRRQB8veH5IvBH7Y3iTV/iXqyW39tWQj8M3dxIwt2jaRR5KswwrAADGcZJ/vCtHwvonxr+Ec/iS50nQdD8c6FrGrTaoltZXjQXMDSyZYgOuGyu3gE4I4PWvQP2l/hdJ8V/hw3h+zmtLbU4bmO5sri53BI2Bw2SoJwVLDgdcU/9nPwd438B+Al8MeNNa07V/scuNPmtXkZkgI+45cDODnGOg47UAU/hB8W7T4ja7c6bceAvEmg6rpybp31GzHlREkjaJeDnjpgZ59Ca9ZHQUYooAKKKKACiiigAooooAKKKKACiiigAooooAKKKKACiiigAooooAKKKKACiiigApM1Bf3UdpatcSZ2r2HeuJ074l6PqGqXthp9xZ309i+27gtrkNNB/vL3/AMiuTEY6jh3ao/68zWnQqVFeKO+zRUFncRXVtHcwOHikUOjDuD0NTiuqLTV0ZMKKKKYBRRRQAUUUUAFFFFABRRRQAUUUUAFFFFABRRRQAUUUUAFFFFABUVzIIYJJmBIRSxx7VLTZFDoysAQRgg1Mr8rtuNWvqcLqer3l8CjMscJIIQD+tcH4d+HvhTw54o1TxPoul/Z9U1TP2mTzmK/M25tqnhSTzXpPiDSLWyg8+FnBZtqxnkUyXw3fDaYWicFQeWwQa+AxOFzJ1Zxbcnpe3bofRUq2FUIvZG34WurO40mKOzR4ktwITE/3kIA4Pr9a1x0rH8NaU+mQzmWQNLO4dgvRcADA/KtgdK+2wPtPYR9qrStseBW5faPlegGuW1/4ieBdCS6/tbxdolq9qjvNE17H5qheo2Z3E8dMZzXUmvl79uLwl4c0D4KX+qaD4V0e1vL3WIXvryKyTzjvLFm34yCW2gnPf3rrMzwv9on9pfxN4+vp9H8LXF3oXhlGKqsTmO4vB/ekYcgH+4Dj1zS/sZfE3xVpHxj0nw7Nql5f6TrchtZra4nZ1RiCyyKDnDAjnHUE5r59wTX1p+wB8LNRuPEz/EvV7N4dNtIXh0tpBjz5m+VnUf3VXIz3J46GgD7iFFA4ooAKKKKAA14/8U/2hvAvw38VP4b8S2fiBLtY1lV4bENFIrd0YuM88HjqDXsBr4U/4KN/8lP8L/8AYKP/AKOalfVID7Y8L6xFr/h6x1q3tL20hvYVmSG8i8uZFPQMuTg+1aJNfDn7Uup+INK+Ong2z0TxRrmmR6nY6eZUt71xGrlwm5Uzt6AcEYJ61o/C/WvFGi/toav4Ak8Xa9qujXElzbTrf3jSs6+QXDeisD0KgUwPq628baHc/EO58CW80kusWunjULgIoMcUZfYFZs8Pkg4x0NdJmvgz9i+1tD8efF+q6neagw0ezubrzDdPuk2zBT5vP7z5c8N3wapx/EjxZ8RtJ+JnxBuPE2tabceHorSfQraxvXhhtVe4K4KKcOdqjJbOSTSuB+gGSaOfevz++O3xO8Qa34F+F/jq21rVbLUL22ng1OO0u3himkt5VBOxSACck5x3x2rpfijo/wAWPC/wQ8WeI/F/iq/8+612zvdInstTkACSqwkAAIKphlAQ45TOO5fQD7czRmvzk8W+JvHfhL4cfC7xzYfEDxLPfagt4zQT3haGPyZVwNv8QIc53ZzXc/tLeM9ftPjH4D8QeG9a1O0Gt6ZZXxtVvpBbGRmwuUBxt6Z455osB9w5xQT9a+OfHXin4qfA34AXGk+JNce58VazrlxFYX32nz2htdoLyqx5BJ+6Dyu7oCMVR8I+MNX8BfGP4faJ/wAJDreoaP4x0KyOqw3t+8/+kXO5fNQscoQxX7uOM0AfWFv430K4+Ilx4Dt5pJdZttPGoThFBjjjLhArNnh8kHGOhrpOor4T/Yn0mK+/aP8AE011eahJLp0NxJE5un3SMJwn705/eDB/izzg192Ch7IOtjw34o69448Oah428QTwPd2dlBbL4b06NDIszbfncqnzFjI2057LxXW/CD4weDfiRpkTabqMVnrCoBd6VcsI7iB/4htP3hnoR+nSun03/SvEt3c/wwjYv16f0NZPjv4V/D/xu3neIfDNnPdj7t7EDDcr9JUw36152AftHUq93+C0OjEaKMOy/M7Wq2p6lp+l2T3mp31tZW0Yy81xKsaKPck4ryOf9nnQT8lr46+IdpbgYSCLxBJsQegyCf1qaw/Zx+GKSLLrFpq/iOUcltW1WecMfUruC/pXonOY/jf9q74TeHbh7Wxv77xDcrwV02DdHn08xyqn/gOa848SftY/Czxr4f1Hwz4s8Fa+dKvozHJtaJ2x2YfMNrA4IIzyBXQftW+IfB/wY8Aw6H4J8NaJpfiDWlkit5bayjV7aEcSS7sZzzhfck9q+CD97PWgD7O+Gfw4/ZTvNY0K6g8TXOo3Gor5lppmq3ewO24rtkUKPm3AjaTg+4NfYVlb29nbRWtnBFb28KBI4o0CqijoABwBXxz8Hv2YtI8Zfs+2F9riSaN4ovHkvLC/iB3pE2PKWVM4ZTjd2IDcGvV/gJ428TaHr5+D/wAU2VfE1nB5mlajv3R6rbDoQx6uoHfkgc8g5APdaKKKACiiigBD0r4V/wCCjn/JT/C//YKP/o5q+6z0rx34rfs8+DviX4pbxF4k1bxC1x5axRQxXiiKFB2RSp25OSfc1LWqA+df2tv+Tgvhx/146d/6Pq94U/5SM6j/ANftx/6Smvb/ABX+zT4N8Uaxp+r6z4g8V3F9p9rDbW8xvl3KsX3TnZ97PJPrzWxH8CPCEPxdX4nw3utRa6JxO4W6HlSNs2EMNuSCOozVIXQ+YP2Q7GbU/ih8UtNgz5t3ol/BHj+80wA/U1W/Yh+HvhLxjq3jOx8caKt8mnQW5EUs8sQjO+QPkIy5+6OucYr6n8C/Abwf4L+I11440C+1u3vbqSZp7b7UPs7iQklCu3JUE5AJ4wKXxH8BfBeq+KtQ8RWV3r2gXWqoU1SPR9Qa2ivlJywkUDv3xjOSetJaDZ8gftPXnhPUPhr8O7zwR4en0DQnk1P7PaTOXORKgZwSzZDEEjmvon9s7/k1OL/fsP6V1nxH/Z38BeOItFtb59V0+w0Wz+yWNlY3CxwxJnJOCp+Y8ZPfAzWL+1L4J8Q6l8ALPwL4S0zVfEV2k9vEsjyo0ixxc75GYjJ4A47mh7WGtz5P+Mn/ACbh8G8c/Jqv/o2Kum/aMs5tP8d/B6xnUrLBoOmRupGCCJRxXr/wO/Z00LVfB3h28+InhzWdP1jRZpFfTpr0G1uDv3iTYpIAOVBAIzs5zXpHxV/Z/wDCHxI8Xx+J9e1TX4r2KJIoFtbpUSEJyNgKnac8/WmT0PJf+Ckel3U3hPwnrEaO1va3k8ExA4UyIpXP12Gtfw74N+D/AIT8KfCnxDqHgeTUNf1yfToLSeG7lZ47hkDiYq0mNqsMkAY9q+g/EnhPRfE3hKXwv4itf7V06aFYpVuDl3wBh9w5D5Gdw5zXHeAvgn4U8IatYalHfa7rD6VG0ekxarfGeLTlb73kpgBTjjPJxQPofN/7C/8AycT457/6Lc8/9vS19s3UohtpJj0RS35V5b4I+A3g/wAGfEe68daDfa3b391JM89v9qH2dxISWQrtyVBOQCeCB6V6D4pm8rSXUdZCEFc+LrexoSn2RpShz1Eu7OQt9Su7G7SaO6eKF5VM6+XvBXPJ6Z6Z6V39pPFc28dxBIJIpFDIw6EHvXH+H1j1G7bTrzT41KQlvPjdlOMgAEep/pXY2sEdtbxW8K7Y41CoPQAYFeLkFOtGm5SleL230Z2ZhKDmklZomoNFI5IUkdQK+iPPPzS/bU8UDxN8ftaSKQtbaSE06LngGMfPj/gZb8q5X9njwha+OvjJ4c8N3zD7HcXXmXKn+OKNTIyf8CCkfjXKeMLq4vfFmr3l2zNcT300kpPUsXJP613n7KWrx6L+0H4QupZI445L37MzOcAearRj9WFAH6iQRxwxJFCipGihURRgKBwAB2rxb9sXw7a3nwmuPF0VwbDXfC0iajpd9HxJG4YAoD6Nxx6gV6Z478X6H4K0GTWNduWjiDCOGGNC81zKfuxRIOXdjwAK8lfwD4w+M2pW+rfFOOXQfCMEomsPCkE372fH3ZLt17/7A6e3OQD0/wCEXiWfxj8M/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/syyVOpkmBBP4LuP4V0mZ+cHxI1DTNY+IPiDVNFhMOm3mpXE9qh6iNpCV/Q1k6Q00WrWkluxWZJ0aMg4IYMMc/Wv0e+GX7OngDSfhVp/hfxT4csNYvnAub65lTEv2hgMhHUhlVeFAB5xz1rn/AIzfst+B9T+Ht3B8P/D8GkeIbc/aLSQTyN55A5iYuxwGHQ9jj3oA7XxxqX9i/GvwFfeINPiutP1K2l0yzmIB+w6i2H34P99FKAjkYPrXrQr5n+Axb4taB4Q/4SjVry18RfDjUXTUNMlQeZPKq7IpJM/MMAY9yGr6YoAKKKKACiiigAooooAKKKKACiiigAooooAKKKKACiiigAooooAKKKKACvnz9pKzbxF8c/g54TuGH9nS6jdahOn99oFR1/QMPxr6Drxb9oCwltfif8JfGSKfK0/Xn064YdFS6TYCfbK4/H3oA9pFB6UCvMP2ifHF54V8JxaL4fia78WeJJDp2i2yfe8xhhpT6KgOc+uKAPMPgdN/wkv7X3xG8WeG41Tw9BbCwupwvy3FyCgyp78xuc+n1r6eHSuH+CHw90/4Z/D2x8M2e2W4UedfXPe4uGA3ufbsPYCu4oAKKKKACiiigAooooAKKKKACiiigAooooAKKKKACiiigAooooAKKKKAEdlRSzEAAZJJwBXzv+1J8VPCU3gu88LeG9ROv+Ko7m3ura10uI3RgkhmSQNIUyFA29M59q7z9pD4e+IviV4CHh/w54mfQpjcK82SwjuY+6OV5x3HYkc10fw28AeFvh94fg0fwzpNvZxogEsyoPNnbHLO/Vifc8dqAOh026N5ptteGGSEzwpL5TjDJuUHaR6jNfKsXjTW4f2jb74l/EHwP4r0zwnpljLp+kXD6a8i2h3DdK4XONwD/MM4BFfWeKa6K6FWAZSMEEZBHpQBi+DfFnhvxho66v4X1mz1WyY48y3kztPow6qfYgGtyvCvCfwV1bwT+0HP4y8Ganaaf4Q1OFm1PSSWGZTniNANu3dhgSRtyQOK91oAKKKKACiiigAooooAKKKKACiiigAooooAKKKKACiiigCve3lpZ+V9ruoLcSyCOPzZAm9z0UZ6k+lc5dW2t/2Zd6bf+I7eK9u9RLWMsZWGQWvmK3lDjlwm5cgE8g1u65o+l63ZfYtY0201C23B/KuYlkUMOjAHoR2PUVx3i6wY6pc28ds4uLqGGKxus7zG2doxk5UoxDnHXOeteZm2PngKCqwpueqVl5u1y4R5na51Njq11c+IbzTf7FvobO2jUjUJtqxTSE8pGudxwOrEAehNaEN1bzSyxQzxSSQsElVHBMbYBwwHQ4IPPrVbU7qTS9DnvDa3eovbQFzDbIGmnKjoq5ALH0rxj4KfFWw1741eNPBKeGdU0y7e5OpGa7Ty3KrFBFtkjPKngY6jFekiD3aiiimAUUUUAFFFFABRRRQAUUUUAFFFFABRRRQAUUUUAFFFFABRRRQAUUUUAMuJY4IHmmkSOKNSzu7YCqBkknsAK8/8LfEL4Z/EDxWlj4b8WWup6ppQeTyIHdVZTgEjcAsgBAOVJxwe9Zf7XX27/hnfxadPMwmFshYxEhvL8xN/Tttzn2zX5u/D7xTqXgrxppXinSmIutOuFmVNxUSKD8yMR/CwyD7GplCMlaSuB+vArybT9H0zSf2rtQ1BIUS71zwskm7uzwzhHP12mP8AKuq+Glx4i1jSbfxTruoQbdVs4ZrbTrRf3FojDePnI3u5DAMTgccAd+U1W8t5f2tNCs45laeDwldtKgPKhriPbn64NUB63RRRQAUUUUAFFFFABRRRQAUUUUAFFFU9Zv4NL0m81K6bbBaQPPKfRUUsf0FJuwFyivgj4War4r+PXiz4h6lf61rUOpQaJNNodvZX0kKWzlsJGFUgMCPlOeu4nrzWd8dLrxF4b8e/DRpJtetNRuNE02TUrH7XIHedH8sqULYDEIAR3PXqaa3sB+hFFeDfDr9oSTxJ8a7z4Y654LuvD+oRmRYWe8SZt6LuKuFG0ZXkFWYVW8YftHC18TeJtL8H+FR4htPCkDXGtXj34t1RVcI4iXad5BJHboaAPoF2VVLMQFHJJOABTY5EkQPGysp6FTkGvmz4+fErw74x/ZltvGFjpV9qug3d5HFfQQ6mbG4tm5BQkKwb5sArjBBzUvw++MPgzwH+yxpPi6Lw/Lpdl50tpYaSl4Z5JpRI2f3jAdcMxOMDsOgoA+kaK8X+Hnx0t9W1m/0Txpo0XhjULTR01wFL0XML2bIH3bgoIcKQSuPpXJ2/7VFqba08T3Xg64tvA93qraXFqhvVNyJFUMXMAX7mDn72aAPpSio7eRJoUmidXjdQyspyGB5BFSHpQBW1Szt9S0250+7jElvdRPDKh/iRgQR+Rr88fjb+zL4n8G+KETQLiwv9DvpytjJc6hDBNEMj5ZBIVBxnllyPXFfXXxp8XeKL7WoPhh8MpUj8V3sIuL3UXAMWkWmceY/B+duijGec+lfDn7THw7174a+LrDRNc8T3PiJrmz+1pcy7wAS7KwAZmP8ACO9AH1F8RvjVH8J/A/hr4a+CvI8TeN47G3tNkQNxFAwQKc7Mb3JB2qPqcd/RP2efhpeeE7G78WeLrp9T8c+IAJtVu5cEwg8rAnHyqOMgcZHHAFeKf8E7NB8F3+mav4gbThJ4t0648kzySltkEigqyJ0UkqwLdeOvJr7FFABRRRQAUUUUAFFFFABRRRQAUUUUAFct8WopZ/hd4qhhJEjaPdBcdc+U1dTUdxHHNC8MiB43Uq6noQRgik9ho+GP+Cbv/JQ/E/8A2CU/9Girn7bf/Jyvgf8A642n/pUa6Dw78E/id8LfGPjO38A6VFqOm+ItPez0zUhqKQNpm5wVaQMd5KDI+QHOAaqfHf4PfFfW/iJ4QvtH8Pz+ILbw5p1lbzajLqMCPfSxtvkbEjhhzxkin1TF3MXQJHj/AOChOtSR/fS4u2X6i0OK86+BEsk3hP40TSlmkfwzIzFupJnUmvfdL+FfxE039smX4jf8I35/hy5umka5W8hBjSSDYSULbjtJwQBzjisfVvgL478G+IfH2n+C9Ah13Q/GOnvaWs5v44Dp2+VXPmK5BYLyBtySMUuiHfU8f8Gz3L/sZ+OreRmNvH4ismiB6BmA3Y/JaxfiPPP/AMM6fCy13MLfztWkI7F/PQfoP519K+MfgV4l0D9leL4beFdNGva7fajHeajLHcRwor9WIMhXKgKqDv3xWI37PHjHxL+zHpHhXUtLj0jxb4d1C5mso5rqN47mKVgzLuQsFzxjPdPQ1V9xdjoPjl4X8P2X7Ntx44s9NiXxPc+F7CwmuxK282x8oMNudvTA3YzjjNePfCT4WeOPix+z3b6PpWoeHNP0Wx12e6Et28ouDL5aqwOAV2YI96978N/CvxH44LzfELQ/+Ectbfwinhu2tFu47iV3OC9wTGSoAKrtXOeucVzHgf4X/F3wx8L/ABB8Gk8P6fLYavduF8Si/QQxW8gUSEw58wvtXgYxk9eM0urEtkfSvgDTbrR/BGh6Re3Edzc2Wnw28s0bFkkZEClgTyQcVuVm+F9It9A8Oabodoztb6fax20bN1KooUE+/FaRoGjxDwNeW3w78e/EG+8exyaZ/bOtC6steuYgLae1MarFB5oJCFCH+Vsdc968O/4KPvZ3Wr+CNRs5YZ0nsrnbPE4ZZEDoRgjgjk/nX1d4/wBb8U6dIbPRPh7P4ot5rR2Mi31vEiy5wsbpKykgjnIzX5xftA6R4v8AD/i+LSfGC21rdPC2oR6baPm308XDsxhjAyqgYH3cjpyetAHuP/BNW9to/E3jKweULcz2drLFGerKjyBj+G9fzr7er4I/4JzaPd3XxV1rW42QWun6X5M2TyWlcbAB/wBs2/KvvcUAFFFFABRRRQAUUUUAFFFFABRSHrS0AFGKKKADFJilooATFGKWigBMUYpaKAExRilooAKKKKACvjD9snQLDW/2ofhzpupQs9jqyWtpdKjFWdDdFWGRyDhutfZ9eE/EnQ7fXv2uPh1vtxcf2VpF3fzf9MwGCxMf+BnigDgv2MvC83g346/FTw2I5IbWwaOOFGYsTEZZDCSe/wAhHPua+s68m0u1k0n9qvV5WZRB4g8LwzRgDBMltNsbPqdsg/OvWaACiiigAooooAKKKKACiiigANFFFABRRRQAUUUUAFFFFABRRRQAUUUUAFFFHegAryvw2fO/ah8YPL8zW3hvTY4Sf4FeWdmA+pAP4V6lK6xxtI7BEUEsxOAAO5rxH4X3d740+O+u/EjwvcxnwTJp0ektOygnUbiF2O+MZyqIWI3EDdngHqADr9eEUnx78KiPDTw6FqLzY6rG0luFJ9iwOPoa9BFeX/EL4U33iHx3F4z8P+PNb8K6p9g+wTm0RJUliDbgNr8Lz+fFUPhf4c+NHh/4k3lt4r8ZweJfBq2hNtcSwRx3DTEjAKqMjaAcnODkY9gD1+iiigAooooAKKKKACiiigAooooAKKKKACiiigAooooAKKKKACiiigAooooAqa1Ypqmj3umyTSwJd28kDSREB0DqVLKT0IzxXPfCPwNp/wAOfAWn+EdMuJLm3s95E8qBXkLOWJbHGecfhXWUUAFFFFABRRRQAUUUUAFFFFABRRRQAUUUUAFFFFABRRRQAUUUUAFFFFABRRRQAUUUUAFFFFABRRRQAUUUUAFFFFABRRRQAUUUUAFFFFAH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7" descr="C:\Users\Jo Sharp\AppData\Local\Microsoft\Windows\Temporary Internet Files\Content.IE5\R9ENAKIJ\MC900078753[1].wmf">
            <a:extLst>
              <a:ext uri="{FF2B5EF4-FFF2-40B4-BE49-F238E27FC236}">
                <a16:creationId xmlns:a16="http://schemas.microsoft.com/office/drawing/2014/main" id="{0A44A4CF-9AFD-430B-96C6-2EFF0C441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071" y="3108960"/>
            <a:ext cx="845509" cy="727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o Sharp\AppData\Local\Microsoft\Windows\Temporary Internet Files\Content.IE5\6X80HW0W\MC900078743[1].wmf">
            <a:extLst>
              <a:ext uri="{FF2B5EF4-FFF2-40B4-BE49-F238E27FC236}">
                <a16:creationId xmlns:a16="http://schemas.microsoft.com/office/drawing/2014/main" id="{07B95254-4048-4AE0-A736-8F968681C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626741"/>
            <a:ext cx="1012856" cy="576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 descr="C:\Users\Jo Sharp\AppData\Local\Microsoft\Windows\Temporary Internet Files\Content.IE5\CIJXV5XE\MC900078625[1].wmf">
            <a:extLst>
              <a:ext uri="{FF2B5EF4-FFF2-40B4-BE49-F238E27FC236}">
                <a16:creationId xmlns:a16="http://schemas.microsoft.com/office/drawing/2014/main" id="{AE9F88DC-732B-4B63-A8A3-6D0469C8F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825580"/>
            <a:ext cx="630594" cy="7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5780" y="1915778"/>
            <a:ext cx="863075" cy="934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622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Spelling – Look/Cover/Spell/Check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Lente/Alicia/Elliot/Jack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Rest</a:t>
            </a:r>
          </a:p>
          <a:p>
            <a:endParaRPr lang="en-GB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1334770" y="2580801"/>
          <a:ext cx="3282950" cy="3913510"/>
        </p:xfrm>
        <a:graphic>
          <a:graphicData uri="http://schemas.openxmlformats.org/drawingml/2006/table">
            <a:tbl>
              <a:tblPr firstRow="1" firstCol="1" bandRow="1"/>
              <a:tblGrid>
                <a:gridCol w="3282950">
                  <a:extLst>
                    <a:ext uri="{9D8B030D-6E8A-4147-A177-3AD203B41FA5}">
                      <a16:colId xmlns:a16="http://schemas.microsoft.com/office/drawing/2014/main" val="1277998577"/>
                    </a:ext>
                  </a:extLst>
                </a:gridCol>
              </a:tblGrid>
              <a:tr h="326615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audience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7651598"/>
                  </a:ext>
                </a:extLst>
              </a:tr>
              <a:tr h="342506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3013302"/>
                  </a:ext>
                </a:extLst>
              </a:tr>
              <a:tr h="342506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beautiful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9715853"/>
                  </a:ext>
                </a:extLst>
              </a:tr>
              <a:tr h="342506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beginning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7618132"/>
                  </a:ext>
                </a:extLst>
              </a:tr>
              <a:tr h="342506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believe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8852592"/>
                  </a:ext>
                </a:extLst>
              </a:tr>
              <a:tr h="342506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beneath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3195046"/>
                  </a:ext>
                </a:extLst>
              </a:tr>
              <a:tr h="342506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buried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2586901"/>
                  </a:ext>
                </a:extLst>
              </a:tr>
              <a:tr h="342506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business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455817"/>
                  </a:ext>
                </a:extLst>
              </a:tr>
              <a:tr h="342506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caught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7882472"/>
                  </a:ext>
                </a:extLst>
              </a:tr>
              <a:tr h="3266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chocolate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1814297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287260" y="2445063"/>
          <a:ext cx="2603500" cy="3913510"/>
        </p:xfrm>
        <a:graphic>
          <a:graphicData uri="http://schemas.openxmlformats.org/drawingml/2006/table">
            <a:tbl>
              <a:tblPr firstRow="1" firstCol="1" bandRow="1"/>
              <a:tblGrid>
                <a:gridCol w="2603500">
                  <a:extLst>
                    <a:ext uri="{9D8B030D-6E8A-4147-A177-3AD203B41FA5}">
                      <a16:colId xmlns:a16="http://schemas.microsoft.com/office/drawing/2014/main" val="2064139135"/>
                    </a:ext>
                  </a:extLst>
                </a:gridCol>
              </a:tblGrid>
              <a:tr h="37311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accompany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7295477"/>
                  </a:ext>
                </a:extLst>
              </a:tr>
              <a:tr h="37311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according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3424373"/>
                  </a:ext>
                </a:extLst>
              </a:tr>
              <a:tr h="37311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achieve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3297007"/>
                  </a:ext>
                </a:extLst>
              </a:tr>
              <a:tr h="37311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aggressive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18040"/>
                  </a:ext>
                </a:extLst>
              </a:tr>
              <a:tr h="37311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amateur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4427413"/>
                  </a:ext>
                </a:extLst>
              </a:tr>
              <a:tr h="37311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answer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5474621"/>
                  </a:ext>
                </a:extLst>
              </a:tr>
              <a:tr h="37311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appear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7134020"/>
                  </a:ext>
                </a:extLst>
              </a:tr>
              <a:tr h="37311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arrive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333204"/>
                  </a:ext>
                </a:extLst>
              </a:tr>
              <a:tr h="37311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believe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6801607"/>
                  </a:ext>
                </a:extLst>
              </a:tr>
              <a:tr h="373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Bicycle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29786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752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Read the Slides and do the activities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787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7013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TP:  What is a mixed number?  Write an example of one.</a:t>
            </a:r>
          </a:p>
          <a:p>
            <a:r>
              <a:rPr lang="en-GB" sz="3200" dirty="0" smtClean="0"/>
              <a:t>12/5</a:t>
            </a:r>
          </a:p>
          <a:p>
            <a:r>
              <a:rPr lang="en-GB" sz="3200" dirty="0" smtClean="0"/>
              <a:t>TP:  What is an improper fraction?  </a:t>
            </a:r>
          </a:p>
          <a:p>
            <a:r>
              <a:rPr lang="en-GB" sz="3200" dirty="0" smtClean="0"/>
              <a:t>TP: How would you convert my mixed number into an improper fraction? 12/5</a:t>
            </a:r>
          </a:p>
          <a:p>
            <a:r>
              <a:rPr lang="en-GB" sz="3200" dirty="0" smtClean="0"/>
              <a:t>TP:  Now convert your mixed number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71946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TP:  Write an improper fraction</a:t>
            </a:r>
          </a:p>
          <a:p>
            <a:r>
              <a:rPr lang="en-GB" sz="3200" dirty="0" smtClean="0"/>
              <a:t>18/5</a:t>
            </a:r>
          </a:p>
          <a:p>
            <a:endParaRPr lang="en-GB" sz="3200" dirty="0"/>
          </a:p>
          <a:p>
            <a:r>
              <a:rPr lang="en-GB" sz="3200" dirty="0" smtClean="0"/>
              <a:t>TP: How would I convert my improper fraction to a mixed number?</a:t>
            </a:r>
          </a:p>
          <a:p>
            <a:endParaRPr lang="en-GB" sz="3200" dirty="0"/>
          </a:p>
          <a:p>
            <a:r>
              <a:rPr lang="en-GB" sz="3200" dirty="0" smtClean="0"/>
              <a:t>TP:  Convert your improper fraction to a mixed number.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77970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478280" y="1965962"/>
          <a:ext cx="9723119" cy="4373878"/>
        </p:xfrm>
        <a:graphic>
          <a:graphicData uri="http://schemas.openxmlformats.org/drawingml/2006/table">
            <a:tbl>
              <a:tblPr firstRow="1" firstCol="1" bandRow="1"/>
              <a:tblGrid>
                <a:gridCol w="7671096">
                  <a:extLst>
                    <a:ext uri="{9D8B030D-6E8A-4147-A177-3AD203B41FA5}">
                      <a16:colId xmlns:a16="http://schemas.microsoft.com/office/drawing/2014/main" val="2622902798"/>
                    </a:ext>
                  </a:extLst>
                </a:gridCol>
                <a:gridCol w="2052023">
                  <a:extLst>
                    <a:ext uri="{9D8B030D-6E8A-4147-A177-3AD203B41FA5}">
                      <a16:colId xmlns:a16="http://schemas.microsoft.com/office/drawing/2014/main" val="3569678400"/>
                    </a:ext>
                  </a:extLst>
                </a:gridCol>
              </a:tblGrid>
              <a:tr h="13049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 Down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Self Assessment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4665738"/>
                  </a:ext>
                </a:extLst>
              </a:tr>
              <a:tr h="86996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 of us will even: I can problem solve and reason about number sequences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5780925"/>
                  </a:ext>
                </a:extLst>
              </a:tr>
              <a:tr h="86996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 of us will: I can find missing numbers in a number sequence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4217660"/>
                  </a:ext>
                </a:extLst>
              </a:tr>
              <a:tr h="45903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Most of us will: I can continue number sequences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1718000"/>
                  </a:ext>
                </a:extLst>
              </a:tr>
              <a:tr h="86996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 of us will: I can say what steps a number sequence is going up or down in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6924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505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200" dirty="0" smtClean="0"/>
              <a:t>Let us do some counting together.  Lets us start with counting in proper and improper fractions.</a:t>
            </a:r>
          </a:p>
          <a:p>
            <a:endParaRPr lang="en-GB" sz="3200" dirty="0"/>
          </a:p>
          <a:p>
            <a:r>
              <a:rPr lang="en-GB" sz="3200" dirty="0" smtClean="0"/>
              <a:t>Let us start at 0 and finish at 10</a:t>
            </a:r>
          </a:p>
          <a:p>
            <a:r>
              <a:rPr lang="en-GB" sz="3200" dirty="0" smtClean="0"/>
              <a:t>Let us count in ¼ </a:t>
            </a:r>
          </a:p>
          <a:p>
            <a:r>
              <a:rPr lang="en-GB" sz="3200" dirty="0" smtClean="0"/>
              <a:t>Let us count in 1/3</a:t>
            </a:r>
          </a:p>
          <a:p>
            <a:endParaRPr lang="en-GB" sz="3200" dirty="0"/>
          </a:p>
          <a:p>
            <a:r>
              <a:rPr lang="en-GB" sz="3200" dirty="0" smtClean="0"/>
              <a:t>Let us start at 10 and count backwards in:</a:t>
            </a:r>
          </a:p>
          <a:p>
            <a:r>
              <a:rPr lang="en-GB" sz="3200" dirty="0" smtClean="0"/>
              <a:t>1/4s</a:t>
            </a:r>
          </a:p>
          <a:p>
            <a:r>
              <a:rPr lang="en-GB" sz="3200" dirty="0" smtClean="0"/>
              <a:t>1/3s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71163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sz="3200" dirty="0"/>
              <a:t>Let us do some counting together. </a:t>
            </a:r>
            <a:r>
              <a:rPr lang="en-GB" sz="3200" dirty="0" smtClean="0"/>
              <a:t>  Let us count in mixed numbers</a:t>
            </a:r>
          </a:p>
          <a:p>
            <a:r>
              <a:rPr lang="en-GB" sz="3200" dirty="0"/>
              <a:t>Let us start at 0 and finish at 10</a:t>
            </a:r>
          </a:p>
          <a:p>
            <a:r>
              <a:rPr lang="en-GB" sz="3200" dirty="0"/>
              <a:t>Let us count in ¼ </a:t>
            </a:r>
          </a:p>
          <a:p>
            <a:r>
              <a:rPr lang="en-GB" sz="3200" dirty="0"/>
              <a:t>Let us count in 1/3</a:t>
            </a:r>
          </a:p>
          <a:p>
            <a:endParaRPr lang="en-GB" sz="3200" dirty="0"/>
          </a:p>
          <a:p>
            <a:r>
              <a:rPr lang="en-GB" sz="3200" dirty="0"/>
              <a:t>Let us start at 10 and count backwards in:</a:t>
            </a:r>
          </a:p>
          <a:p>
            <a:r>
              <a:rPr lang="en-GB" sz="3200" dirty="0"/>
              <a:t>1/4s</a:t>
            </a:r>
          </a:p>
          <a:p>
            <a:r>
              <a:rPr lang="en-GB" sz="3200" dirty="0"/>
              <a:t>1/3s</a:t>
            </a:r>
          </a:p>
          <a:p>
            <a:r>
              <a:rPr lang="en-GB" sz="3200" dirty="0"/>
              <a:t>Let us start at 0 and finish at 10</a:t>
            </a:r>
          </a:p>
          <a:p>
            <a:r>
              <a:rPr lang="en-GB" sz="3200" dirty="0"/>
              <a:t>Let us count in ¼ </a:t>
            </a:r>
          </a:p>
          <a:p>
            <a:r>
              <a:rPr lang="en-GB" sz="3200" dirty="0"/>
              <a:t>Let us count in 1/3</a:t>
            </a:r>
          </a:p>
          <a:p>
            <a:endParaRPr lang="en-GB" sz="3200" dirty="0"/>
          </a:p>
          <a:p>
            <a:r>
              <a:rPr lang="en-GB" sz="3200" dirty="0"/>
              <a:t>Let us start at 10 and count backwards in:</a:t>
            </a:r>
          </a:p>
          <a:p>
            <a:r>
              <a:rPr lang="en-GB" sz="3200" dirty="0"/>
              <a:t>1/4s</a:t>
            </a:r>
          </a:p>
          <a:p>
            <a:r>
              <a:rPr lang="en-GB" sz="3200" dirty="0"/>
              <a:t>1/3s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49868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We are going to start a 4 and count backwards in mixed numbers to 0 in 1/3s</a:t>
            </a:r>
          </a:p>
          <a:p>
            <a:endParaRPr lang="en-GB" sz="3200" dirty="0"/>
          </a:p>
          <a:p>
            <a:r>
              <a:rPr lang="en-GB" sz="3200" dirty="0" smtClean="0"/>
              <a:t>We are going to start at 1 and count in 2/3.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82003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Q:  Complete the missing values.</a:t>
            </a:r>
          </a:p>
          <a:p>
            <a:pPr marL="0" indent="0">
              <a:buNone/>
            </a:pPr>
            <a:r>
              <a:rPr lang="en-GB" dirty="0" smtClean="0"/>
              <a:t>TP:  What must we do first before we complete the task?</a:t>
            </a:r>
          </a:p>
          <a:p>
            <a:pPr marL="0" indent="0">
              <a:buNone/>
            </a:pPr>
            <a:r>
              <a:rPr lang="en-GB" dirty="0" smtClean="0"/>
              <a:t>TP:  Complete the missing values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040" y="3439318"/>
            <a:ext cx="9875520" cy="256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8071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200" dirty="0" smtClean="0"/>
              <a:t>Q:  Complete the missing values</a:t>
            </a:r>
          </a:p>
          <a:p>
            <a:r>
              <a:rPr lang="en-GB" sz="3200" dirty="0" smtClean="0"/>
              <a:t>TP:  How will we solve these?  </a:t>
            </a:r>
          </a:p>
          <a:p>
            <a:r>
              <a:rPr lang="en-GB" sz="3200" dirty="0" smtClean="0"/>
              <a:t>Are the values increasing or decreasing each time?  </a:t>
            </a:r>
          </a:p>
          <a:p>
            <a:r>
              <a:rPr lang="en-GB" sz="3200" dirty="0" smtClean="0"/>
              <a:t>How much are they increasing or decreasing each time?</a:t>
            </a:r>
          </a:p>
          <a:p>
            <a:r>
              <a:rPr lang="en-GB" sz="3200" dirty="0" smtClean="0"/>
              <a:t>Can you convert them to improper fractions?  Does this make it easier to solve the sequence?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1825625"/>
            <a:ext cx="5775960" cy="3980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729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½</a:t>
            </a:r>
          </a:p>
          <a:p>
            <a:r>
              <a:rPr lang="en-GB" dirty="0" smtClean="0"/>
              <a:t>1, ½</a:t>
            </a:r>
          </a:p>
          <a:p>
            <a:r>
              <a:rPr lang="en-GB" dirty="0" smtClean="0"/>
              <a:t>1</a:t>
            </a:r>
          </a:p>
          <a:p>
            <a:r>
              <a:rPr lang="en-GB" dirty="0" smtClean="0"/>
              <a:t>5/4</a:t>
            </a:r>
          </a:p>
          <a:p>
            <a:r>
              <a:rPr lang="en-GB" dirty="0" smtClean="0"/>
              <a:t>¾</a:t>
            </a:r>
          </a:p>
          <a:p>
            <a:r>
              <a:rPr lang="en-GB" dirty="0" smtClean="0"/>
              <a:t>1, ¾</a:t>
            </a:r>
          </a:p>
          <a:p>
            <a:r>
              <a:rPr lang="en-GB" dirty="0" smtClean="0"/>
              <a:t>1/4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Q: Order these cards to make a counting sequence.</a:t>
            </a:r>
          </a:p>
          <a:p>
            <a:endParaRPr lang="en-GB" dirty="0"/>
          </a:p>
          <a:p>
            <a:r>
              <a:rPr lang="en-GB" dirty="0" smtClean="0"/>
              <a:t>TP:  What could you use to help you to do this?</a:t>
            </a:r>
          </a:p>
          <a:p>
            <a:endParaRPr lang="en-GB" dirty="0"/>
          </a:p>
          <a:p>
            <a:r>
              <a:rPr lang="en-GB" dirty="0" smtClean="0"/>
              <a:t>TP:  Could you convert some of the cards?</a:t>
            </a:r>
          </a:p>
          <a:p>
            <a:endParaRPr lang="en-GB" dirty="0"/>
          </a:p>
          <a:p>
            <a:r>
              <a:rPr lang="en-GB" dirty="0" smtClean="0"/>
              <a:t>TP:  What order are they going up in?  How do you know?  What clue is there?</a:t>
            </a:r>
          </a:p>
          <a:p>
            <a:endParaRPr lang="en-GB" dirty="0"/>
          </a:p>
          <a:p>
            <a:r>
              <a:rPr lang="en-GB" dirty="0" smtClean="0"/>
              <a:t>TP:  Order them.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5125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¼</a:t>
            </a:r>
          </a:p>
          <a:p>
            <a:r>
              <a:rPr lang="en-GB" dirty="0" smtClean="0"/>
              <a:t>½</a:t>
            </a:r>
          </a:p>
          <a:p>
            <a:r>
              <a:rPr lang="en-GB" dirty="0" smtClean="0"/>
              <a:t>¾</a:t>
            </a:r>
          </a:p>
          <a:p>
            <a:r>
              <a:rPr lang="en-GB" dirty="0" smtClean="0"/>
              <a:t>1</a:t>
            </a:r>
          </a:p>
          <a:p>
            <a:r>
              <a:rPr lang="en-GB" dirty="0" smtClean="0"/>
              <a:t>5/4</a:t>
            </a:r>
          </a:p>
          <a:p>
            <a:r>
              <a:rPr lang="en-GB" dirty="0" smtClean="0"/>
              <a:t>1, ½</a:t>
            </a:r>
          </a:p>
          <a:p>
            <a:r>
              <a:rPr lang="en-GB" dirty="0" smtClean="0"/>
              <a:t>1, ¾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Now you have ordered them.</a:t>
            </a:r>
          </a:p>
          <a:p>
            <a:endParaRPr lang="en-GB" dirty="0"/>
          </a:p>
          <a:p>
            <a:r>
              <a:rPr lang="en-GB" dirty="0" smtClean="0"/>
              <a:t>Q: How many cards will the machine print in total until it reaches 5, ½</a:t>
            </a:r>
          </a:p>
          <a:p>
            <a:endParaRPr lang="en-GB" dirty="0"/>
          </a:p>
          <a:p>
            <a:r>
              <a:rPr lang="en-GB" dirty="0" smtClean="0"/>
              <a:t>TP:  What could you use to help you solve this?</a:t>
            </a:r>
          </a:p>
          <a:p>
            <a:endParaRPr lang="en-GB" dirty="0"/>
          </a:p>
          <a:p>
            <a:r>
              <a:rPr lang="en-GB" dirty="0" smtClean="0"/>
              <a:t>TP:  Solve it.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03185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62785"/>
            <a:ext cx="10515600" cy="4351338"/>
          </a:xfrm>
        </p:spPr>
        <p:txBody>
          <a:bodyPr>
            <a:normAutofit/>
          </a:bodyPr>
          <a:lstStyle/>
          <a:p>
            <a:r>
              <a:rPr lang="en-GB" sz="3200" dirty="0" smtClean="0"/>
              <a:t>TP:  Work out the rule of this sequence by finding the missing numbers</a:t>
            </a:r>
          </a:p>
          <a:p>
            <a:endParaRPr lang="en-GB" sz="3200" dirty="0" smtClean="0"/>
          </a:p>
          <a:p>
            <a:endParaRPr lang="en-GB" sz="3200" dirty="0"/>
          </a:p>
          <a:p>
            <a:r>
              <a:rPr lang="en-GB" sz="3200" dirty="0" smtClean="0"/>
              <a:t>    4                ?                 ?              ?               ?                  5</a:t>
            </a:r>
            <a:endParaRPr lang="en-GB" sz="3200" dirty="0"/>
          </a:p>
          <a:p>
            <a:endParaRPr lang="en-GB" sz="3200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645920" y="3535680"/>
            <a:ext cx="8305800" cy="15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322320" y="3169920"/>
            <a:ext cx="0" cy="76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059680" y="3169920"/>
            <a:ext cx="0" cy="76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492240" y="3169920"/>
            <a:ext cx="0" cy="76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061960" y="3169920"/>
            <a:ext cx="30480" cy="76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9951720" y="3169920"/>
            <a:ext cx="0" cy="6553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645920" y="3063240"/>
            <a:ext cx="0" cy="10752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79714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Chilli 1</a:t>
            </a:r>
            <a:endParaRPr lang="en-GB" sz="2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370" y="2152353"/>
            <a:ext cx="5223510" cy="26955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45480" y="1690688"/>
            <a:ext cx="61531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Chilli 2</a:t>
            </a:r>
          </a:p>
          <a:p>
            <a:r>
              <a:rPr lang="en-GB" sz="2400" dirty="0" smtClean="0"/>
              <a:t>Continue these number sequences by 3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8/4, 9/4, 10/4, 11/4, 12/4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15/3, 14/3, 13/3, 12/3, 11/3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9/2, 4, 7/2, 3,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 smtClean="0"/>
              <a:t>2</a:t>
            </a:r>
            <a:r>
              <a:rPr lang="en-GB" sz="2400" dirty="0" smtClean="0"/>
              <a:t>, </a:t>
            </a:r>
            <a:r>
              <a:rPr lang="en-GB" sz="2400" b="1" dirty="0" smtClean="0"/>
              <a:t>2 </a:t>
            </a:r>
            <a:r>
              <a:rPr lang="en-GB" sz="2400" dirty="0" smtClean="0"/>
              <a:t>1/8, </a:t>
            </a:r>
            <a:r>
              <a:rPr lang="en-GB" sz="2400" b="1" dirty="0" smtClean="0"/>
              <a:t>2 </a:t>
            </a:r>
            <a:r>
              <a:rPr lang="en-GB" sz="2400" dirty="0" smtClean="0"/>
              <a:t>¼, </a:t>
            </a:r>
            <a:r>
              <a:rPr lang="en-GB" sz="2400" b="1" dirty="0" smtClean="0"/>
              <a:t>2</a:t>
            </a:r>
            <a:r>
              <a:rPr lang="en-GB" sz="2400" dirty="0" smtClean="0"/>
              <a:t> ½, </a:t>
            </a:r>
            <a:r>
              <a:rPr lang="en-GB" sz="2400" b="1" dirty="0" smtClean="0"/>
              <a:t>2</a:t>
            </a:r>
            <a:r>
              <a:rPr lang="en-GB" sz="2400" dirty="0" smtClean="0"/>
              <a:t> 5/8, </a:t>
            </a:r>
            <a:r>
              <a:rPr lang="en-GB" sz="2400" b="1" dirty="0" smtClean="0"/>
              <a:t>2</a:t>
            </a:r>
            <a:r>
              <a:rPr lang="en-GB" sz="2400" dirty="0" smtClean="0"/>
              <a:t> ¾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852160" y="4023360"/>
            <a:ext cx="57302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Chilli 3</a:t>
            </a:r>
          </a:p>
          <a:p>
            <a:r>
              <a:rPr lang="en-GB" sz="2400" dirty="0" smtClean="0"/>
              <a:t>Finding the missing number in the number sequence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 smtClean="0"/>
              <a:t>2</a:t>
            </a:r>
            <a:r>
              <a:rPr lang="en-GB" sz="2400" dirty="0" smtClean="0"/>
              <a:t>,</a:t>
            </a:r>
            <a:r>
              <a:rPr lang="en-GB" sz="2400" dirty="0" smtClean="0">
                <a:solidFill>
                  <a:srgbClr val="FF0000"/>
                </a:solidFill>
              </a:rPr>
              <a:t> </a:t>
            </a:r>
            <a:r>
              <a:rPr lang="en-GB" sz="2400" b="1" dirty="0" smtClean="0">
                <a:solidFill>
                  <a:srgbClr val="FF0000"/>
                </a:solidFill>
              </a:rPr>
              <a:t>?, </a:t>
            </a:r>
            <a:r>
              <a:rPr lang="en-GB" sz="2400" b="1" dirty="0" smtClean="0"/>
              <a:t>2</a:t>
            </a:r>
            <a:r>
              <a:rPr lang="en-GB" sz="2400" dirty="0" smtClean="0"/>
              <a:t> ½ , </a:t>
            </a:r>
            <a:r>
              <a:rPr lang="en-GB" sz="2400" b="1" dirty="0" smtClean="0"/>
              <a:t>2</a:t>
            </a:r>
            <a:r>
              <a:rPr lang="en-GB" sz="2400" dirty="0" smtClean="0"/>
              <a:t> ¾, </a:t>
            </a:r>
            <a:r>
              <a:rPr lang="en-GB" sz="2400" b="1" dirty="0" smtClean="0"/>
              <a:t>3</a:t>
            </a:r>
            <a:r>
              <a:rPr lang="en-GB" sz="2400" dirty="0" smtClean="0"/>
              <a:t>, </a:t>
            </a:r>
            <a:r>
              <a:rPr lang="en-GB" sz="2400" b="1" dirty="0" smtClean="0">
                <a:solidFill>
                  <a:srgbClr val="FF0000"/>
                </a:solidFill>
              </a:rPr>
              <a:t>?</a:t>
            </a:r>
            <a:r>
              <a:rPr lang="en-GB" sz="2400" b="1" dirty="0" smtClean="0"/>
              <a:t> </a:t>
            </a:r>
            <a:r>
              <a:rPr lang="en-GB" sz="2400" dirty="0" smtClean="0"/>
              <a:t>, </a:t>
            </a:r>
            <a:r>
              <a:rPr lang="en-GB" sz="2400" b="1" dirty="0" smtClean="0"/>
              <a:t>3</a:t>
            </a:r>
            <a:r>
              <a:rPr lang="en-GB" sz="2400" dirty="0" smtClean="0"/>
              <a:t>  ½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 smtClean="0"/>
              <a:t>10</a:t>
            </a:r>
            <a:r>
              <a:rPr lang="en-GB" sz="2400" dirty="0" smtClean="0"/>
              <a:t>, </a:t>
            </a:r>
            <a:r>
              <a:rPr lang="en-GB" sz="2400" b="1" dirty="0" smtClean="0"/>
              <a:t>9</a:t>
            </a:r>
            <a:r>
              <a:rPr lang="en-GB" sz="2400" dirty="0" smtClean="0"/>
              <a:t> ¾, </a:t>
            </a:r>
            <a:r>
              <a:rPr lang="en-GB" sz="2400" b="1" dirty="0" smtClean="0">
                <a:solidFill>
                  <a:srgbClr val="FF0000"/>
                </a:solidFill>
              </a:rPr>
              <a:t>?, ?, </a:t>
            </a:r>
            <a:r>
              <a:rPr lang="en-GB" sz="2400" b="1" dirty="0" smtClean="0"/>
              <a:t>9</a:t>
            </a:r>
            <a:r>
              <a:rPr lang="en-GB" sz="2400" dirty="0" smtClean="0"/>
              <a:t>, </a:t>
            </a:r>
            <a:r>
              <a:rPr lang="en-GB" sz="2400" b="1" dirty="0" smtClean="0">
                <a:solidFill>
                  <a:srgbClr val="FF0000"/>
                </a:solidFill>
              </a:rPr>
              <a:t>?, ?, </a:t>
            </a:r>
            <a:r>
              <a:rPr lang="en-GB" sz="2400" b="1" dirty="0" smtClean="0"/>
              <a:t>8</a:t>
            </a:r>
            <a:r>
              <a:rPr lang="en-GB" sz="2400" dirty="0" smtClean="0"/>
              <a:t> ¼, </a:t>
            </a:r>
            <a:r>
              <a:rPr lang="en-GB" sz="2400" b="1" dirty="0" smtClean="0"/>
              <a:t>7</a:t>
            </a:r>
            <a:r>
              <a:rPr lang="en-GB" sz="2400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 smtClean="0"/>
              <a:t>4</a:t>
            </a:r>
            <a:r>
              <a:rPr lang="en-GB" sz="2400" dirty="0" smtClean="0"/>
              <a:t> ½, </a:t>
            </a:r>
            <a:r>
              <a:rPr lang="en-GB" sz="2400" b="1" dirty="0">
                <a:solidFill>
                  <a:srgbClr val="FF0000"/>
                </a:solidFill>
              </a:rPr>
              <a:t>?</a:t>
            </a:r>
            <a:r>
              <a:rPr lang="en-GB" sz="2400" dirty="0" smtClean="0"/>
              <a:t>, </a:t>
            </a:r>
            <a:r>
              <a:rPr lang="en-GB" sz="2400" b="1" dirty="0">
                <a:solidFill>
                  <a:srgbClr val="FF0000"/>
                </a:solidFill>
              </a:rPr>
              <a:t>?</a:t>
            </a:r>
            <a:r>
              <a:rPr lang="en-GB" sz="2400" dirty="0" smtClean="0"/>
              <a:t>, </a:t>
            </a:r>
            <a:r>
              <a:rPr lang="en-GB" sz="2400" b="1" dirty="0" smtClean="0"/>
              <a:t>5</a:t>
            </a:r>
            <a:r>
              <a:rPr lang="en-GB" sz="2400" dirty="0" smtClean="0"/>
              <a:t> 1/10,</a:t>
            </a:r>
            <a:r>
              <a:rPr lang="en-GB" sz="2400" b="1" dirty="0" smtClean="0"/>
              <a:t> 5 </a:t>
            </a:r>
            <a:r>
              <a:rPr lang="en-GB" sz="2400" dirty="0" smtClean="0"/>
              <a:t>3/10, </a:t>
            </a:r>
            <a:r>
              <a:rPr lang="en-GB" sz="2400" b="1" dirty="0" smtClean="0"/>
              <a:t>5</a:t>
            </a:r>
            <a:r>
              <a:rPr lang="en-GB" sz="2400" dirty="0" smtClean="0"/>
              <a:t> ½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47815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Chilli 1</a:t>
            </a:r>
            <a:endParaRPr lang="en-GB" sz="2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370" y="2152353"/>
            <a:ext cx="5223510" cy="26955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45480" y="1690688"/>
            <a:ext cx="61531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Chilli 2</a:t>
            </a:r>
          </a:p>
          <a:p>
            <a:r>
              <a:rPr lang="en-GB" sz="2400" dirty="0" smtClean="0"/>
              <a:t>Continue these number sequences by 3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8/4, 9/4, 10/4, 11/4, 12/4, </a:t>
            </a:r>
            <a:r>
              <a:rPr lang="en-GB" sz="2400" dirty="0" smtClean="0">
                <a:solidFill>
                  <a:srgbClr val="FF0000"/>
                </a:solidFill>
              </a:rPr>
              <a:t>13/4, 14/4, 15/4</a:t>
            </a:r>
            <a:endParaRPr lang="en-GB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15/3, 14/3, 13/3, 12/3, 11/3, </a:t>
            </a:r>
            <a:r>
              <a:rPr lang="en-GB" sz="2400" dirty="0" smtClean="0">
                <a:solidFill>
                  <a:srgbClr val="FF0000"/>
                </a:solidFill>
              </a:rPr>
              <a:t>10/3, 9/3, 8/3</a:t>
            </a:r>
            <a:endParaRPr lang="en-GB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GB" sz="2400" dirty="0" smtClean="0"/>
              <a:t>9/2, 4, 7/2, 3, 5/2,</a:t>
            </a:r>
            <a:r>
              <a:rPr lang="en-GB" sz="2400" dirty="0" smtClean="0">
                <a:solidFill>
                  <a:srgbClr val="FF0000"/>
                </a:solidFill>
              </a:rPr>
              <a:t> </a:t>
            </a:r>
            <a:r>
              <a:rPr lang="en-GB" sz="2400" dirty="0">
                <a:solidFill>
                  <a:srgbClr val="FF0000"/>
                </a:solidFill>
              </a:rPr>
              <a:t>2, </a:t>
            </a:r>
            <a:r>
              <a:rPr lang="en-GB" sz="2400" dirty="0" smtClean="0">
                <a:solidFill>
                  <a:srgbClr val="FF0000"/>
                </a:solidFill>
              </a:rPr>
              <a:t>3/2, 1</a:t>
            </a:r>
            <a:r>
              <a:rPr lang="en-GB" sz="2400" dirty="0" smtClean="0">
                <a:solidFill>
                  <a:prstClr val="black"/>
                </a:solidFill>
              </a:rPr>
              <a:t> </a:t>
            </a:r>
            <a:endParaRPr lang="en-GB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2400" b="1" dirty="0" smtClean="0"/>
              <a:t>2</a:t>
            </a:r>
            <a:r>
              <a:rPr lang="en-GB" sz="2400" dirty="0" smtClean="0"/>
              <a:t>, </a:t>
            </a:r>
            <a:r>
              <a:rPr lang="en-GB" sz="2400" b="1" dirty="0" smtClean="0"/>
              <a:t>2 </a:t>
            </a:r>
            <a:r>
              <a:rPr lang="en-GB" sz="2400" dirty="0" smtClean="0"/>
              <a:t>1/8, </a:t>
            </a:r>
            <a:r>
              <a:rPr lang="en-GB" sz="2400" b="1" dirty="0" smtClean="0"/>
              <a:t>2 </a:t>
            </a:r>
            <a:r>
              <a:rPr lang="en-GB" sz="2400" dirty="0" smtClean="0"/>
              <a:t>¼, </a:t>
            </a:r>
            <a:r>
              <a:rPr lang="en-GB" sz="2400" b="1" dirty="0" smtClean="0"/>
              <a:t>2</a:t>
            </a:r>
            <a:r>
              <a:rPr lang="en-GB" sz="2400" dirty="0" smtClean="0"/>
              <a:t> ½, </a:t>
            </a:r>
            <a:r>
              <a:rPr lang="en-GB" sz="2400" b="1" dirty="0" smtClean="0"/>
              <a:t>2</a:t>
            </a:r>
            <a:r>
              <a:rPr lang="en-GB" sz="2400" dirty="0" smtClean="0"/>
              <a:t> 5/8, </a:t>
            </a:r>
            <a:r>
              <a:rPr lang="en-GB" sz="2400" b="1" dirty="0" smtClean="0"/>
              <a:t>2</a:t>
            </a:r>
            <a:r>
              <a:rPr lang="en-GB" sz="2400" dirty="0" smtClean="0"/>
              <a:t> ¾,</a:t>
            </a:r>
            <a:r>
              <a:rPr lang="en-GB" sz="2400" b="1" dirty="0" smtClean="0"/>
              <a:t> </a:t>
            </a:r>
            <a:r>
              <a:rPr lang="en-GB" sz="2400" b="1" dirty="0" smtClean="0">
                <a:solidFill>
                  <a:srgbClr val="FF0000"/>
                </a:solidFill>
              </a:rPr>
              <a:t>2 </a:t>
            </a:r>
            <a:r>
              <a:rPr lang="en-GB" sz="2400" dirty="0" smtClean="0">
                <a:solidFill>
                  <a:srgbClr val="FF0000"/>
                </a:solidFill>
              </a:rPr>
              <a:t>7/8,</a:t>
            </a:r>
            <a:r>
              <a:rPr lang="en-GB" sz="2400" b="1" dirty="0" smtClean="0">
                <a:solidFill>
                  <a:srgbClr val="FF0000"/>
                </a:solidFill>
              </a:rPr>
              <a:t> 3</a:t>
            </a:r>
            <a:r>
              <a:rPr lang="en-GB" sz="2400" dirty="0" smtClean="0">
                <a:solidFill>
                  <a:srgbClr val="FF0000"/>
                </a:solidFill>
              </a:rPr>
              <a:t>, </a:t>
            </a:r>
            <a:r>
              <a:rPr lang="en-GB" sz="2400" b="1" dirty="0" smtClean="0">
                <a:solidFill>
                  <a:srgbClr val="FF0000"/>
                </a:solidFill>
              </a:rPr>
              <a:t>3 </a:t>
            </a:r>
            <a:r>
              <a:rPr lang="en-GB" sz="2400" dirty="0" smtClean="0">
                <a:solidFill>
                  <a:srgbClr val="FF0000"/>
                </a:solidFill>
              </a:rPr>
              <a:t>1/8</a:t>
            </a:r>
            <a:endParaRPr lang="en-GB" sz="2400" dirty="0" smtClean="0"/>
          </a:p>
          <a:p>
            <a:pPr marL="457200" indent="-457200">
              <a:buFont typeface="+mj-lt"/>
              <a:buAutoNum type="arabicPeriod"/>
            </a:pP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852160" y="4023360"/>
            <a:ext cx="57302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Chilli 3</a:t>
            </a:r>
          </a:p>
          <a:p>
            <a:r>
              <a:rPr lang="en-GB" sz="2400" dirty="0" smtClean="0"/>
              <a:t>Finding the missing number in the number sequence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 smtClean="0"/>
              <a:t>2</a:t>
            </a:r>
            <a:r>
              <a:rPr lang="en-GB" sz="2400" dirty="0" smtClean="0"/>
              <a:t>,</a:t>
            </a:r>
            <a:r>
              <a:rPr lang="en-GB" sz="2400" dirty="0" smtClean="0">
                <a:solidFill>
                  <a:srgbClr val="FF0000"/>
                </a:solidFill>
              </a:rPr>
              <a:t> </a:t>
            </a:r>
            <a:r>
              <a:rPr lang="en-GB" sz="2400" b="1" dirty="0" smtClean="0">
                <a:solidFill>
                  <a:srgbClr val="FF0000"/>
                </a:solidFill>
              </a:rPr>
              <a:t>2 ¼  , </a:t>
            </a:r>
            <a:r>
              <a:rPr lang="en-GB" sz="2400" b="1" dirty="0" smtClean="0"/>
              <a:t>2</a:t>
            </a:r>
            <a:r>
              <a:rPr lang="en-GB" sz="2400" dirty="0" smtClean="0"/>
              <a:t> ½ , </a:t>
            </a:r>
            <a:r>
              <a:rPr lang="en-GB" sz="2400" b="1" dirty="0" smtClean="0"/>
              <a:t>2</a:t>
            </a:r>
            <a:r>
              <a:rPr lang="en-GB" sz="2400" dirty="0" smtClean="0"/>
              <a:t> ¾, </a:t>
            </a:r>
            <a:r>
              <a:rPr lang="en-GB" sz="2400" b="1" dirty="0" smtClean="0"/>
              <a:t>3</a:t>
            </a:r>
            <a:r>
              <a:rPr lang="en-GB" sz="2400" dirty="0" smtClean="0"/>
              <a:t>, </a:t>
            </a:r>
            <a:r>
              <a:rPr lang="en-GB" sz="2400" b="1" dirty="0" smtClean="0">
                <a:solidFill>
                  <a:srgbClr val="FF0000"/>
                </a:solidFill>
              </a:rPr>
              <a:t>3 ¼</a:t>
            </a:r>
            <a:r>
              <a:rPr lang="en-GB" sz="2400" b="1" dirty="0" smtClean="0"/>
              <a:t> </a:t>
            </a:r>
            <a:r>
              <a:rPr lang="en-GB" sz="2400" dirty="0" smtClean="0"/>
              <a:t>, </a:t>
            </a:r>
            <a:r>
              <a:rPr lang="en-GB" sz="2400" b="1" dirty="0" smtClean="0"/>
              <a:t>3</a:t>
            </a:r>
            <a:r>
              <a:rPr lang="en-GB" sz="2400" dirty="0" smtClean="0"/>
              <a:t>  ½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 smtClean="0"/>
              <a:t>10</a:t>
            </a:r>
            <a:r>
              <a:rPr lang="en-GB" sz="2400" dirty="0" smtClean="0"/>
              <a:t>, </a:t>
            </a:r>
            <a:r>
              <a:rPr lang="en-GB" sz="2400" b="1" dirty="0" smtClean="0"/>
              <a:t>9</a:t>
            </a:r>
            <a:r>
              <a:rPr lang="en-GB" sz="2400" dirty="0" smtClean="0"/>
              <a:t> ¾, </a:t>
            </a:r>
            <a:r>
              <a:rPr lang="en-GB" sz="2400" b="1" dirty="0" smtClean="0">
                <a:solidFill>
                  <a:srgbClr val="FF0000"/>
                </a:solidFill>
              </a:rPr>
              <a:t>9 </a:t>
            </a:r>
            <a:r>
              <a:rPr lang="en-GB" sz="2400" dirty="0" smtClean="0">
                <a:solidFill>
                  <a:srgbClr val="FF0000"/>
                </a:solidFill>
              </a:rPr>
              <a:t>1/2</a:t>
            </a:r>
            <a:r>
              <a:rPr lang="en-GB" sz="2400" b="1" dirty="0" smtClean="0">
                <a:solidFill>
                  <a:srgbClr val="FF0000"/>
                </a:solidFill>
              </a:rPr>
              <a:t>, 9 </a:t>
            </a:r>
            <a:r>
              <a:rPr lang="en-GB" sz="2400" dirty="0" smtClean="0">
                <a:solidFill>
                  <a:srgbClr val="FF0000"/>
                </a:solidFill>
              </a:rPr>
              <a:t>1/4</a:t>
            </a:r>
            <a:r>
              <a:rPr lang="en-GB" sz="2400" b="1" dirty="0" smtClean="0">
                <a:solidFill>
                  <a:srgbClr val="FF0000"/>
                </a:solidFill>
              </a:rPr>
              <a:t>, </a:t>
            </a:r>
            <a:r>
              <a:rPr lang="en-GB" sz="2400" b="1" dirty="0" smtClean="0"/>
              <a:t>9</a:t>
            </a:r>
            <a:r>
              <a:rPr lang="en-GB" sz="2400" dirty="0" smtClean="0"/>
              <a:t>, </a:t>
            </a:r>
            <a:r>
              <a:rPr lang="en-GB" sz="2400" b="1" dirty="0" smtClean="0">
                <a:solidFill>
                  <a:srgbClr val="FF0000"/>
                </a:solidFill>
              </a:rPr>
              <a:t>8 ¾ , 8 ½ , </a:t>
            </a:r>
            <a:r>
              <a:rPr lang="en-GB" sz="2400" b="1" dirty="0" smtClean="0"/>
              <a:t>8</a:t>
            </a:r>
            <a:r>
              <a:rPr lang="en-GB" sz="2400" dirty="0" smtClean="0"/>
              <a:t> ¼, </a:t>
            </a:r>
            <a:r>
              <a:rPr lang="en-GB" sz="2400" b="1" dirty="0" smtClean="0"/>
              <a:t>7</a:t>
            </a:r>
            <a:r>
              <a:rPr lang="en-GB" sz="2400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 smtClean="0"/>
              <a:t>4</a:t>
            </a:r>
            <a:r>
              <a:rPr lang="en-GB" sz="2400" dirty="0" smtClean="0"/>
              <a:t> ½, </a:t>
            </a:r>
            <a:r>
              <a:rPr lang="en-GB" sz="2400" b="1" dirty="0" smtClean="0">
                <a:solidFill>
                  <a:srgbClr val="FF0000"/>
                </a:solidFill>
              </a:rPr>
              <a:t>4 </a:t>
            </a:r>
            <a:r>
              <a:rPr lang="en-GB" sz="2400" dirty="0" smtClean="0">
                <a:solidFill>
                  <a:srgbClr val="FF0000"/>
                </a:solidFill>
              </a:rPr>
              <a:t>7/10</a:t>
            </a:r>
            <a:r>
              <a:rPr lang="en-GB" sz="2400" dirty="0" smtClean="0"/>
              <a:t>, </a:t>
            </a:r>
            <a:r>
              <a:rPr lang="en-GB" sz="2400" b="1" dirty="0" smtClean="0">
                <a:solidFill>
                  <a:srgbClr val="FF0000"/>
                </a:solidFill>
              </a:rPr>
              <a:t>4 </a:t>
            </a:r>
            <a:r>
              <a:rPr lang="en-GB" sz="2400" dirty="0" smtClean="0">
                <a:solidFill>
                  <a:srgbClr val="FF0000"/>
                </a:solidFill>
              </a:rPr>
              <a:t>9/10</a:t>
            </a:r>
            <a:r>
              <a:rPr lang="en-GB" sz="2400" dirty="0" smtClean="0"/>
              <a:t>, </a:t>
            </a:r>
            <a:r>
              <a:rPr lang="en-GB" sz="2400" b="1" dirty="0" smtClean="0"/>
              <a:t>5</a:t>
            </a:r>
            <a:r>
              <a:rPr lang="en-GB" sz="2400" dirty="0" smtClean="0"/>
              <a:t> 1/10,</a:t>
            </a:r>
            <a:r>
              <a:rPr lang="en-GB" sz="2400" b="1" dirty="0" smtClean="0"/>
              <a:t> 5 </a:t>
            </a:r>
            <a:r>
              <a:rPr lang="en-GB" sz="2400" dirty="0" smtClean="0"/>
              <a:t>3/10, </a:t>
            </a:r>
            <a:r>
              <a:rPr lang="en-GB" sz="2400" b="1" dirty="0" smtClean="0"/>
              <a:t>5</a:t>
            </a:r>
            <a:r>
              <a:rPr lang="en-GB" sz="2400" dirty="0" smtClean="0"/>
              <a:t> ½</a:t>
            </a:r>
          </a:p>
          <a:p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79" y="4727198"/>
            <a:ext cx="5303639" cy="1584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3288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2072" y="1869598"/>
            <a:ext cx="3519488" cy="45817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1672" y="1869598"/>
            <a:ext cx="3153728" cy="4644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0744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9312" y="2091531"/>
            <a:ext cx="7953375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035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478280" y="1965962"/>
          <a:ext cx="9723119" cy="4373878"/>
        </p:xfrm>
        <a:graphic>
          <a:graphicData uri="http://schemas.openxmlformats.org/drawingml/2006/table">
            <a:tbl>
              <a:tblPr firstRow="1" firstCol="1" bandRow="1"/>
              <a:tblGrid>
                <a:gridCol w="7671096">
                  <a:extLst>
                    <a:ext uri="{9D8B030D-6E8A-4147-A177-3AD203B41FA5}">
                      <a16:colId xmlns:a16="http://schemas.microsoft.com/office/drawing/2014/main" val="2622902798"/>
                    </a:ext>
                  </a:extLst>
                </a:gridCol>
                <a:gridCol w="2052023">
                  <a:extLst>
                    <a:ext uri="{9D8B030D-6E8A-4147-A177-3AD203B41FA5}">
                      <a16:colId xmlns:a16="http://schemas.microsoft.com/office/drawing/2014/main" val="3569678400"/>
                    </a:ext>
                  </a:extLst>
                </a:gridCol>
              </a:tblGrid>
              <a:tr h="13049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 Down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Self Assessment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4665738"/>
                  </a:ext>
                </a:extLst>
              </a:tr>
              <a:tr h="86996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 of us will even: I can problem solve and reason about number sequences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5780925"/>
                  </a:ext>
                </a:extLst>
              </a:tr>
              <a:tr h="86996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 of us will: I can find missing numbers in a number sequence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4217660"/>
                  </a:ext>
                </a:extLst>
              </a:tr>
              <a:tr h="45903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Most of us will: I can continue number sequences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1718000"/>
                  </a:ext>
                </a:extLst>
              </a:tr>
              <a:tr h="86996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 of us will: I can say what steps a number sequence is going up or down in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6924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24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REFLECTION - LO</a:t>
            </a:r>
            <a:r>
              <a:rPr lang="en-GB" dirty="0"/>
              <a:t>: To count in number sequences using mixed numbers and improper </a:t>
            </a:r>
            <a:r>
              <a:rPr lang="en-GB" dirty="0" smtClean="0"/>
              <a:t>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9946519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Break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967250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English – Traditional Stories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Read the slides and do the activities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44630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genre we will be focusing on for 2 weeks is Traditional Tales.</a:t>
            </a:r>
          </a:p>
          <a:p>
            <a:r>
              <a:rPr lang="en-GB" dirty="0" smtClean="0"/>
              <a:t>We will be focusing on the Traditional Tale of the ‘Firebird’.</a:t>
            </a:r>
          </a:p>
          <a:p>
            <a:r>
              <a:rPr lang="en-GB" dirty="0" smtClean="0"/>
              <a:t>We will be focusing on grammar of: Fronted adverbials, parenthesis, relative clauses, Inverted commas and complex sentences and descriptive/figurative language.</a:t>
            </a:r>
          </a:p>
          <a:p>
            <a:r>
              <a:rPr lang="en-GB" dirty="0" smtClean="0"/>
              <a:t>You will be asked to rewrite the story of ‘Firebird’.</a:t>
            </a:r>
          </a:p>
          <a:p>
            <a:r>
              <a:rPr lang="en-GB" dirty="0" smtClean="0"/>
              <a:t>Group A will change: Setting, characters, Firebird and main animal</a:t>
            </a:r>
          </a:p>
          <a:p>
            <a:r>
              <a:rPr lang="en-GB" dirty="0" smtClean="0"/>
              <a:t>Group B will change: Setting and characters</a:t>
            </a:r>
          </a:p>
          <a:p>
            <a:r>
              <a:rPr lang="en-GB" dirty="0" smtClean="0"/>
              <a:t>Group C will rewrite the story.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60576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identify the features of a traditions tale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Traditional tales are stories that have been told and retold for many years. Often they are passed down through generations. Therefore, they become a story that many people know. There are often lots of different versions of the same story.</a:t>
            </a:r>
          </a:p>
          <a:p>
            <a:endParaRPr lang="en-GB" sz="3200" dirty="0" smtClean="0"/>
          </a:p>
          <a:p>
            <a:r>
              <a:rPr lang="en-GB" sz="3200" dirty="0" smtClean="0"/>
              <a:t>Traditional tales are also known as fairy stories or fairy tales.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158002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identify the features of a traditions tale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8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Traditional Tales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Core Features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simple beginning, series of events in the middle leading to a predictable outcome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Details and descriptions support the plot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story is for telling and re-telling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4784579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identify the features of a traditions tale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sz="3200" b="1" u="sng" dirty="0" smtClean="0"/>
              <a:t>Language Features</a:t>
            </a:r>
          </a:p>
          <a:p>
            <a:pPr marL="0" indent="0">
              <a:buNone/>
            </a:pPr>
            <a:r>
              <a:rPr lang="en-GB" sz="3200" dirty="0" smtClean="0"/>
              <a:t>•	A simple traditional opening e.g. one day, once upon a time, Long, long ago</a:t>
            </a:r>
          </a:p>
          <a:p>
            <a:pPr marL="0" indent="0">
              <a:buNone/>
            </a:pPr>
            <a:r>
              <a:rPr lang="en-GB" sz="3200" dirty="0" smtClean="0"/>
              <a:t>•	A simple traditional ending e.g. And they lived happily ever after, always keep your promises</a:t>
            </a:r>
          </a:p>
          <a:p>
            <a:pPr marL="0" indent="0">
              <a:buNone/>
            </a:pPr>
            <a:r>
              <a:rPr lang="en-GB" sz="3200" dirty="0" smtClean="0"/>
              <a:t>•	Evil Characters.</a:t>
            </a:r>
          </a:p>
          <a:p>
            <a:pPr marL="0" indent="0">
              <a:buNone/>
            </a:pPr>
            <a:r>
              <a:rPr lang="en-GB" sz="3200" dirty="0" smtClean="0"/>
              <a:t>•	Characters are often foolish or play tricks</a:t>
            </a:r>
          </a:p>
          <a:p>
            <a:pPr marL="0" indent="0">
              <a:buNone/>
            </a:pPr>
            <a:r>
              <a:rPr lang="en-GB" sz="3200" dirty="0" smtClean="0"/>
              <a:t>•	Animals have human attributes</a:t>
            </a:r>
          </a:p>
          <a:p>
            <a:pPr marL="0" indent="0">
              <a:buNone/>
            </a:pPr>
            <a:r>
              <a:rPr lang="en-GB" sz="3200" dirty="0" smtClean="0"/>
              <a:t>•	People are stereotyped e.g. princesses are pretty</a:t>
            </a:r>
          </a:p>
          <a:p>
            <a:pPr marL="0" indent="0">
              <a:buNone/>
            </a:pPr>
            <a:r>
              <a:rPr lang="en-GB" sz="3200" dirty="0" smtClean="0"/>
              <a:t>•	The number 3 is important e.g. three bears</a:t>
            </a:r>
          </a:p>
          <a:p>
            <a:pPr marL="0" indent="0">
              <a:buNone/>
            </a:pPr>
            <a:r>
              <a:rPr lang="en-GB" sz="3200" dirty="0" smtClean="0"/>
              <a:t>•	Magical or supernatural forces e.g. fairies</a:t>
            </a:r>
          </a:p>
          <a:p>
            <a:pPr marL="0" indent="0">
              <a:buNone/>
            </a:pPr>
            <a:r>
              <a:rPr lang="en-GB" sz="3200" dirty="0" smtClean="0"/>
              <a:t>•	Clear values e.g. honesty</a:t>
            </a:r>
          </a:p>
          <a:p>
            <a:pPr marL="0" indent="0">
              <a:buNone/>
            </a:pPr>
            <a:r>
              <a:rPr lang="en-GB" sz="3200" dirty="0" smtClean="0"/>
              <a:t>•	Literal description e.g. red riding hood had a red cloak</a:t>
            </a:r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534259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/>
              <a:t>LO: To be able to describe settings, characters and atmosphere and integrating dialogue to convey character and advance the action in the style of a Traditional </a:t>
            </a:r>
            <a:r>
              <a:rPr lang="en-GB" sz="3600" dirty="0" smtClean="0"/>
              <a:t>Tale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Today, you are doing to complete your traditional stories.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728539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100" dirty="0"/>
              <a:t>LO: To be able to describe settings, characters and atmosphere and integrating dialogue to convey character and advance the action in the style of a Traditional </a:t>
            </a:r>
            <a:r>
              <a:rPr lang="en-GB" sz="3100" dirty="0" smtClean="0"/>
              <a:t>Tale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dirty="0" smtClean="0"/>
              <a:t>Checklist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Parenthesis</a:t>
            </a:r>
          </a:p>
          <a:p>
            <a:r>
              <a:rPr lang="en-GB" dirty="0" smtClean="0"/>
              <a:t>Direct speech</a:t>
            </a:r>
          </a:p>
          <a:p>
            <a:r>
              <a:rPr lang="en-GB" dirty="0" smtClean="0"/>
              <a:t>Reported Speech</a:t>
            </a:r>
          </a:p>
          <a:p>
            <a:r>
              <a:rPr lang="en-GB" dirty="0" smtClean="0"/>
              <a:t>Expanded Noun Phrases</a:t>
            </a:r>
          </a:p>
          <a:p>
            <a:r>
              <a:rPr lang="en-GB" dirty="0" smtClean="0"/>
              <a:t>5 senses</a:t>
            </a:r>
          </a:p>
          <a:p>
            <a:r>
              <a:rPr lang="en-GB" dirty="0" smtClean="0"/>
              <a:t>Figurative Language – Simile</a:t>
            </a:r>
          </a:p>
          <a:p>
            <a:r>
              <a:rPr lang="en-GB" dirty="0" smtClean="0"/>
              <a:t>Figurative Language - Personification</a:t>
            </a:r>
          </a:p>
          <a:p>
            <a:r>
              <a:rPr lang="en-GB" dirty="0" smtClean="0"/>
              <a:t>Figurative Language - Metaphor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 dirty="0" smtClean="0"/>
              <a:t>Checklist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Fronted Adverbials</a:t>
            </a:r>
          </a:p>
          <a:p>
            <a:r>
              <a:rPr lang="en-GB" dirty="0" smtClean="0"/>
              <a:t>Complex sentences (main and subordinate clause)</a:t>
            </a:r>
          </a:p>
          <a:p>
            <a:r>
              <a:rPr lang="en-GB" dirty="0" smtClean="0"/>
              <a:t>Relative Clauses</a:t>
            </a:r>
          </a:p>
          <a:p>
            <a:r>
              <a:rPr lang="en-GB" dirty="0" smtClean="0"/>
              <a:t>Statements</a:t>
            </a:r>
          </a:p>
          <a:p>
            <a:r>
              <a:rPr lang="en-GB" dirty="0" smtClean="0"/>
              <a:t>Questions</a:t>
            </a:r>
          </a:p>
          <a:p>
            <a:r>
              <a:rPr lang="en-GB" dirty="0" smtClean="0"/>
              <a:t>Exclamations</a:t>
            </a:r>
          </a:p>
          <a:p>
            <a:r>
              <a:rPr lang="en-GB" dirty="0" smtClean="0"/>
              <a:t>Commands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21967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/>
              <a:t>LO: To be able to describe settings, characters and atmosphere and integrating dialogue to convey character and advance the action in the style of a Traditional </a:t>
            </a:r>
            <a:r>
              <a:rPr lang="en-GB" sz="3600" dirty="0" smtClean="0"/>
              <a:t>Tale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Child’s work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A – Using the checklist find one things that is good about this work.</a:t>
            </a:r>
          </a:p>
          <a:p>
            <a:r>
              <a:rPr lang="en-GB" dirty="0" smtClean="0"/>
              <a:t>B – Using the checklist, can you find other things that are good about this work?</a:t>
            </a:r>
          </a:p>
          <a:p>
            <a:r>
              <a:rPr lang="en-GB" dirty="0" smtClean="0"/>
              <a:t>C – Using the checklist, what have they missed out?  Can you see where they could add these things?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93447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100" dirty="0"/>
              <a:t>LO: To be able to describe settings, characters and atmosphere and integrating dialogue to convey character and advance the action in the style of a Traditional </a:t>
            </a:r>
            <a:r>
              <a:rPr lang="en-GB" sz="3100" dirty="0" smtClean="0"/>
              <a:t>Tale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u="sng" dirty="0" smtClean="0"/>
              <a:t>ACTIVITY</a:t>
            </a:r>
          </a:p>
          <a:p>
            <a:pPr marL="0" indent="0">
              <a:buNone/>
            </a:pPr>
            <a:r>
              <a:rPr lang="en-GB" sz="3200" dirty="0" smtClean="0"/>
              <a:t>Children to write their traditional tale on or based on ‘The Firebird’.</a:t>
            </a:r>
          </a:p>
          <a:p>
            <a:pPr marL="0" indent="0">
              <a:buNone/>
            </a:pPr>
            <a:r>
              <a:rPr lang="en-GB" sz="3200" dirty="0"/>
              <a:t>Teacher Support – CM, LL, IB, HP, LP</a:t>
            </a:r>
          </a:p>
          <a:p>
            <a:pPr marL="0" indent="0">
              <a:buNone/>
            </a:pPr>
            <a:r>
              <a:rPr lang="en-GB" sz="3200" dirty="0"/>
              <a:t>Student Support – RA, LT, LT, JW, JB</a:t>
            </a:r>
          </a:p>
          <a:p>
            <a:pPr marL="0" indent="0">
              <a:buNone/>
            </a:pPr>
            <a:r>
              <a:rPr lang="en-GB" sz="3200" dirty="0"/>
              <a:t>TA Support – TH, JLJ, RC, BB</a:t>
            </a:r>
          </a:p>
          <a:p>
            <a:pPr marL="0" indent="0">
              <a:buNone/>
            </a:pPr>
            <a:r>
              <a:rPr lang="en-GB" sz="3200" dirty="0" smtClean="0"/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4118532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100" dirty="0" smtClean="0"/>
              <a:t>REFLECTION - LO</a:t>
            </a:r>
            <a:r>
              <a:rPr lang="en-GB" sz="3100" dirty="0"/>
              <a:t>: To be able to describe settings, characters and atmosphere and integrating dialogue to convey character and advance the action in the style of a Traditional </a:t>
            </a:r>
            <a:r>
              <a:rPr lang="en-GB" sz="3100" dirty="0" smtClean="0"/>
              <a:t>Tale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PEER ASSESSMENT</a:t>
            </a:r>
          </a:p>
          <a:p>
            <a:pPr marL="0" indent="0">
              <a:buNone/>
            </a:pPr>
            <a:r>
              <a:rPr lang="en-GB" sz="3200" dirty="0" smtClean="0"/>
              <a:t>Read your partners work, using the checklist, tick off what they have used.</a:t>
            </a:r>
          </a:p>
          <a:p>
            <a:pPr marL="0" indent="0">
              <a:buNone/>
            </a:pPr>
            <a:r>
              <a:rPr lang="en-GB" sz="3200" dirty="0" smtClean="0"/>
              <a:t>Recommend what they could add to it.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472259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Chapter 5 – Mum’s the </a:t>
            </a:r>
            <a:br>
              <a:rPr lang="en-GB" dirty="0" smtClean="0"/>
            </a:br>
            <a:r>
              <a:rPr lang="en-GB" dirty="0" smtClean="0"/>
              <a:t>Word </a:t>
            </a:r>
            <a:br>
              <a:rPr lang="en-GB" dirty="0" smtClean="0"/>
            </a:br>
            <a:r>
              <a:rPr lang="en-GB" dirty="0" smtClean="0"/>
              <a:t>Lesson 14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3632518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LO: To be able to make inferences from the text and explain and justify inferences with evidence from the text (2d)</a:t>
            </a:r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What does discreetly mean ?</a:t>
            </a:r>
          </a:p>
          <a:p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022" y="343397"/>
            <a:ext cx="1932562" cy="291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8292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Chapter 5 – Mum’s the </a:t>
            </a:r>
            <a:br>
              <a:rPr lang="en-GB" dirty="0" smtClean="0"/>
            </a:br>
            <a:r>
              <a:rPr lang="en-GB" dirty="0" smtClean="0"/>
              <a:t>Word </a:t>
            </a:r>
            <a:br>
              <a:rPr lang="en-GB" dirty="0" smtClean="0"/>
            </a:br>
            <a:r>
              <a:rPr lang="en-GB" dirty="0" smtClean="0"/>
              <a:t>Lesson 14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3632518"/>
            <a:ext cx="9144000" cy="1655762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LO: To be able to make inferences from the text and explain and justify inferences with evidence from the text (2d)</a:t>
            </a:r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What does discreetly mean ?</a:t>
            </a:r>
          </a:p>
          <a:p>
            <a:r>
              <a:rPr lang="en-GB" dirty="0">
                <a:solidFill>
                  <a:srgbClr val="FF0000"/>
                </a:solidFill>
              </a:rPr>
              <a:t>Adv. in a way that is careful not to cause embarrassment or attract too much attention, especially by keeping something secret</a:t>
            </a:r>
            <a:endParaRPr lang="en-GB" dirty="0" smtClean="0">
              <a:solidFill>
                <a:srgbClr val="FF0000"/>
              </a:solidFill>
            </a:endParaRPr>
          </a:p>
          <a:p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022" y="343397"/>
            <a:ext cx="1932562" cy="291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221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/>
              <a:t>Read from Page 38 – to break in Page 44</a:t>
            </a:r>
          </a:p>
          <a:p>
            <a:r>
              <a:rPr lang="en-GB" sz="3200" dirty="0" smtClean="0"/>
              <a:t>P4 - Why do you think Lady </a:t>
            </a:r>
            <a:r>
              <a:rPr lang="en-GB" sz="3200" dirty="0" err="1" smtClean="0"/>
              <a:t>Bovinor</a:t>
            </a:r>
            <a:r>
              <a:rPr lang="en-GB" sz="3200" dirty="0" smtClean="0"/>
              <a:t> did not answer? (2d)  </a:t>
            </a:r>
          </a:p>
          <a:p>
            <a:r>
              <a:rPr lang="en-GB" sz="3200" dirty="0" smtClean="0"/>
              <a:t>P5 - Why did Virgo think this rude? (2d)</a:t>
            </a:r>
          </a:p>
          <a:p>
            <a:r>
              <a:rPr lang="en-GB" sz="3200" dirty="0" smtClean="0"/>
              <a:t>P10 – Who do you think is opening the door? (2e)</a:t>
            </a:r>
          </a:p>
          <a:p>
            <a:r>
              <a:rPr lang="en-GB" sz="3200" dirty="0" smtClean="0"/>
              <a:t>P13 – ‘His ragged breathing betraying his thumping heartbeat’ What does this phrase tell us how Elliot is feeling? (2g)</a:t>
            </a:r>
          </a:p>
          <a:p>
            <a:r>
              <a:rPr lang="en-GB" sz="3200" dirty="0" smtClean="0"/>
              <a:t>P16 – Why did Virgo spell it out ‘like she was talking to a half dead baboon? (2d)</a:t>
            </a:r>
          </a:p>
          <a:p>
            <a:endParaRPr lang="en-GB" sz="3200" dirty="0" smtClean="0"/>
          </a:p>
          <a:p>
            <a:endParaRPr lang="en-GB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6B546-D5AF-48F3-AE7E-6EBE9F16C366}" type="slidenum">
              <a:rPr lang="en-GB" smtClean="0"/>
              <a:pPr/>
              <a:t>36</a:t>
            </a:fld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44880" y="289560"/>
            <a:ext cx="9525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LO: To be able to make inferences from the text and explain and justify inferences with evidence from the text (2d)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84515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P44 ‘Someone else with problems. Just what he needed.’</a:t>
            </a:r>
          </a:p>
          <a:p>
            <a:endParaRPr lang="en-GB" dirty="0"/>
          </a:p>
          <a:p>
            <a:r>
              <a:rPr lang="en-GB" dirty="0"/>
              <a:t>What does Elliot mean?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6B546-D5AF-48F3-AE7E-6EBE9F16C366}" type="slidenum">
              <a:rPr lang="en-GB" smtClean="0"/>
              <a:pPr/>
              <a:t>37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 flipH="1">
            <a:off x="8440971" y="5840844"/>
            <a:ext cx="463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2d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44880" y="289560"/>
            <a:ext cx="9525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LO: To be able to make inferences from the text and explain and justify inferences with evidence from the text (2d)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36232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Lunch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053920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Take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907164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2204865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Handwriting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945060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X Table Test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5909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BCAC1DB-DE6E-4577-9888-5A32AE3578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72" y="3323272"/>
            <a:ext cx="3381375" cy="3381375"/>
          </a:xfrm>
          <a:prstGeom prst="rect">
            <a:avLst/>
          </a:prstGeom>
        </p:spPr>
      </p:pic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B687D830-9B21-405B-9945-49022D233980}"/>
              </a:ext>
            </a:extLst>
          </p:cNvPr>
          <p:cNvSpPr/>
          <p:nvPr/>
        </p:nvSpPr>
        <p:spPr>
          <a:xfrm>
            <a:off x="3048000" y="323596"/>
            <a:ext cx="7934960" cy="4077208"/>
          </a:xfrm>
          <a:prstGeom prst="cloudCallout">
            <a:avLst>
              <a:gd name="adj1" fmla="val -42344"/>
              <a:gd name="adj2" fmla="val 6025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200" dirty="0" smtClean="0">
                <a:solidFill>
                  <a:schemeClr val="tx1"/>
                </a:solidFill>
                <a:cs typeface="Calibri"/>
              </a:rPr>
              <a:t>pungent</a:t>
            </a:r>
            <a:endParaRPr lang="en-US" sz="8200" dirty="0">
              <a:solidFill>
                <a:schemeClr val="tx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4119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96CD7-E73F-4CC7-914F-83F66310E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>
                <a:cs typeface="Calibri Light"/>
              </a:rPr>
              <a:t>pungent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D39CD-9B0D-43BA-9B69-321EA2996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408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algn="ctr">
              <a:buNone/>
            </a:pPr>
            <a:endParaRPr lang="en-US" sz="6000" dirty="0">
              <a:cs typeface="Calibri"/>
            </a:endParaRPr>
          </a:p>
          <a:p>
            <a:pPr marL="0" algn="ctr">
              <a:buNone/>
            </a:pPr>
            <a:r>
              <a:rPr lang="en-US" sz="6000" dirty="0" smtClean="0">
                <a:cs typeface="Calibri"/>
              </a:rPr>
              <a:t>Elliot took his place on a narrow bench next to a particularly </a:t>
            </a:r>
            <a:r>
              <a:rPr lang="en-US" sz="6000" dirty="0" smtClean="0">
                <a:solidFill>
                  <a:srgbClr val="FF0000"/>
                </a:solidFill>
                <a:cs typeface="Calibri"/>
              </a:rPr>
              <a:t>pungent</a:t>
            </a:r>
            <a:r>
              <a:rPr lang="en-US" sz="6000" dirty="0" smtClean="0">
                <a:cs typeface="Calibri"/>
              </a:rPr>
              <a:t> sandwich.</a:t>
            </a:r>
            <a:endParaRPr lang="en-US" sz="6000" dirty="0">
              <a:solidFill>
                <a:srgbClr val="FF0000"/>
              </a:solidFill>
              <a:cs typeface="Calibri"/>
            </a:endParaRPr>
          </a:p>
        </p:txBody>
      </p:sp>
      <p:sp>
        <p:nvSpPr>
          <p:cNvPr id="4" name="Cloud Callout 3"/>
          <p:cNvSpPr/>
          <p:nvPr/>
        </p:nvSpPr>
        <p:spPr>
          <a:xfrm>
            <a:off x="1616364" y="766619"/>
            <a:ext cx="2937163" cy="1468581"/>
          </a:xfrm>
          <a:prstGeom prst="cloudCallout">
            <a:avLst>
              <a:gd name="adj1" fmla="val 86714"/>
              <a:gd name="adj2" fmla="val 939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could it mean?</a:t>
            </a:r>
          </a:p>
        </p:txBody>
      </p:sp>
    </p:spTree>
    <p:extLst>
      <p:ext uri="{BB962C8B-B14F-4D97-AF65-F5344CB8AC3E}">
        <p14:creationId xmlns:p14="http://schemas.microsoft.com/office/powerpoint/2010/main" val="46522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96CD7-E73F-4CC7-914F-83F66310E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>
                <a:cs typeface="Calibri Light"/>
              </a:rPr>
              <a:t>pungent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D39CD-9B0D-43BA-9B69-321EA2996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95167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AND FEEL THE SYLLABLES</a:t>
            </a:r>
            <a:endParaRPr lang="en-US" dirty="0">
              <a:solidFill>
                <a:srgbClr val="FF0000"/>
              </a:solidFill>
              <a:cs typeface="Calibri"/>
            </a:endParaRP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TO THE BIN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TO SOMEONE ON ANOTHER TABLE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WHISPER IT TO THE FLOOR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TO YOUR BOOK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REPEAT IT AFTER ME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TO THE WINDOW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WHISPER IT TO A WALL</a:t>
            </a:r>
            <a:endParaRPr lang="en-US" dirty="0">
              <a:solidFill>
                <a:srgbClr val="FF0000"/>
              </a:solidFill>
              <a:cs typeface="Calibri"/>
            </a:endParaRPr>
          </a:p>
          <a:p>
            <a:pPr marL="0" algn="ctr">
              <a:buNone/>
            </a:pPr>
            <a:endParaRPr lang="en-US" sz="4400" dirty="0">
              <a:solidFill>
                <a:srgbClr val="FF0000"/>
              </a:solidFill>
              <a:cs typeface="Calibri"/>
            </a:endParaRPr>
          </a:p>
          <a:p>
            <a:pPr marL="0" indent="0" algn="ctr">
              <a:buNone/>
            </a:pPr>
            <a:endParaRPr lang="en-US" sz="4400" dirty="0">
              <a:solidFill>
                <a:srgbClr val="FF0000"/>
              </a:solidFill>
              <a:cs typeface="Calibri"/>
            </a:endParaRPr>
          </a:p>
          <a:p>
            <a:pPr marL="0" indent="0" algn="ctr">
              <a:buNone/>
            </a:pPr>
            <a:endParaRPr lang="en-US" dirty="0">
              <a:cs typeface="Calibri"/>
            </a:endParaRPr>
          </a:p>
          <a:p>
            <a:pPr marL="0" indent="0" algn="ctr">
              <a:buNone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11335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96CD7-E73F-4CC7-914F-83F66310E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>
                <a:cs typeface="Calibri Light"/>
              </a:rPr>
              <a:t>pungent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D39CD-9B0D-43BA-9B69-321EA2996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algn="ctr">
              <a:buNone/>
            </a:pPr>
            <a:endParaRPr lang="en-GB" sz="6000" dirty="0">
              <a:cs typeface="Calibri"/>
            </a:endParaRPr>
          </a:p>
          <a:p>
            <a:pPr marL="0" algn="ctr">
              <a:buNone/>
            </a:pPr>
            <a:r>
              <a:rPr lang="en-GB" sz="6000" dirty="0" smtClean="0">
                <a:cs typeface="Calibri"/>
              </a:rPr>
              <a:t>Adj</a:t>
            </a:r>
            <a:r>
              <a:rPr lang="en-GB" sz="6000" dirty="0">
                <a:cs typeface="Calibri"/>
              </a:rPr>
              <a:t>. smelling or tasting very strong and sharp</a:t>
            </a:r>
          </a:p>
          <a:p>
            <a:pPr marL="0" algn="ctr">
              <a:buNone/>
            </a:pPr>
            <a:endParaRPr lang="en-GB" sz="6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57320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96CD7-E73F-4CC7-914F-83F66310E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>
                <a:cs typeface="Calibri Light"/>
              </a:rPr>
              <a:t>pungent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D39CD-9B0D-43BA-9B69-321EA2996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71649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4000" dirty="0" smtClean="0">
                <a:cs typeface="Calibri"/>
              </a:rPr>
              <a:t>As I walked through the field, the </a:t>
            </a:r>
            <a:r>
              <a:rPr lang="en-GB" sz="4000" dirty="0">
                <a:solidFill>
                  <a:srgbClr val="FF0000"/>
                </a:solidFill>
                <a:cs typeface="Calibri"/>
              </a:rPr>
              <a:t>pungent</a:t>
            </a:r>
            <a:r>
              <a:rPr lang="en-GB" sz="4000" dirty="0">
                <a:cs typeface="Calibri"/>
              </a:rPr>
              <a:t> whiff of a </a:t>
            </a:r>
            <a:r>
              <a:rPr lang="en-GB" sz="4000" dirty="0" smtClean="0">
                <a:cs typeface="Calibri"/>
              </a:rPr>
              <a:t>goat invaded by nostrils.</a:t>
            </a:r>
          </a:p>
          <a:p>
            <a:pPr marL="0" indent="0" algn="ctr">
              <a:buNone/>
            </a:pPr>
            <a:endParaRPr lang="en-GB" sz="4000" dirty="0">
              <a:cs typeface="Calibri"/>
            </a:endParaRPr>
          </a:p>
          <a:p>
            <a:pPr marL="0" indent="0" algn="ctr">
              <a:buNone/>
            </a:pPr>
            <a:r>
              <a:rPr lang="en-GB" sz="4000" dirty="0">
                <a:cs typeface="Calibri"/>
              </a:rPr>
              <a:t>I sat down to a cup of wonderfully </a:t>
            </a:r>
            <a:r>
              <a:rPr lang="en-GB" sz="4000" dirty="0">
                <a:solidFill>
                  <a:srgbClr val="FF0000"/>
                </a:solidFill>
                <a:cs typeface="Calibri"/>
              </a:rPr>
              <a:t>pungent</a:t>
            </a:r>
            <a:r>
              <a:rPr lang="en-GB" sz="4000" dirty="0">
                <a:cs typeface="Calibri"/>
              </a:rPr>
              <a:t> Turkish coffee.</a:t>
            </a:r>
            <a:endParaRPr lang="en-US" sz="4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69095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96CD7-E73F-4CC7-914F-83F66310E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>
                <a:cs typeface="Calibri Light"/>
              </a:rPr>
              <a:t>pungent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81833C1-BAB9-4C16-A2B8-F289315387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607" y="169068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000" dirty="0">
                <a:cs typeface="Calibri"/>
              </a:rPr>
              <a:t>Say </a:t>
            </a:r>
            <a:r>
              <a:rPr lang="en-US" sz="4000" dirty="0" smtClean="0">
                <a:solidFill>
                  <a:srgbClr val="FF0000"/>
                </a:solidFill>
                <a:cs typeface="Calibri"/>
              </a:rPr>
              <a:t>pungent </a:t>
            </a:r>
            <a:r>
              <a:rPr lang="en-US" sz="4000" dirty="0">
                <a:cs typeface="Calibri"/>
              </a:rPr>
              <a:t>if you see someone </a:t>
            </a:r>
            <a:r>
              <a:rPr lang="en-US" sz="4000" dirty="0" smtClean="0">
                <a:cs typeface="Calibri"/>
              </a:rPr>
              <a:t>smelling something strong or sharp or could be </a:t>
            </a:r>
            <a:r>
              <a:rPr lang="en-US" sz="4000" dirty="0" smtClean="0">
                <a:solidFill>
                  <a:srgbClr val="FF0000"/>
                </a:solidFill>
                <a:cs typeface="Calibri"/>
              </a:rPr>
              <a:t>pungent.</a:t>
            </a:r>
            <a:endParaRPr lang="en-US" sz="4000" dirty="0">
              <a:solidFill>
                <a:srgbClr val="FF0000"/>
              </a:solidFill>
              <a:cs typeface="Calibri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9933" y="2913857"/>
            <a:ext cx="2857500" cy="1905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951" y="4249188"/>
            <a:ext cx="2937992" cy="24272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686" y="3115988"/>
            <a:ext cx="2114550" cy="21621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1269" y="2898301"/>
            <a:ext cx="3327305" cy="18704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0361" y="4868896"/>
            <a:ext cx="1876425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37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96CD7-E73F-4CC7-914F-83F66310E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>
                <a:cs typeface="Calibri Light"/>
              </a:rPr>
              <a:t>pungent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833C1-BAB9-4C16-A2B8-F289315387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06324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400" dirty="0">
                <a:cs typeface="Calibri"/>
              </a:rPr>
              <a:t>Act it out!</a:t>
            </a:r>
          </a:p>
          <a:p>
            <a:pPr marL="0" indent="0" algn="ctr">
              <a:buNone/>
            </a:pPr>
            <a:endParaRPr lang="en-US" sz="4400" dirty="0">
              <a:cs typeface="Calibri"/>
            </a:endParaRPr>
          </a:p>
          <a:p>
            <a:pPr marL="0" indent="0" algn="ctr">
              <a:buNone/>
            </a:pPr>
            <a:r>
              <a:rPr lang="en-US" sz="4400" dirty="0" smtClean="0">
                <a:cs typeface="Calibri"/>
              </a:rPr>
              <a:t>How would you behave if you had a waft of a </a:t>
            </a:r>
            <a:r>
              <a:rPr lang="en-US" sz="4400" dirty="0" smtClean="0">
                <a:solidFill>
                  <a:srgbClr val="FF0000"/>
                </a:solidFill>
                <a:cs typeface="Calibri"/>
              </a:rPr>
              <a:t>pungent</a:t>
            </a:r>
            <a:r>
              <a:rPr lang="en-US" sz="4400" dirty="0" smtClean="0">
                <a:cs typeface="Calibri"/>
              </a:rPr>
              <a:t> smell?</a:t>
            </a:r>
            <a:endParaRPr lang="en-US" sz="4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6210802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96CD7-E73F-4CC7-914F-83F66310E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>
                <a:cs typeface="Calibri Light"/>
              </a:rPr>
              <a:t>pungent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D39CD-9B0D-43BA-9B69-321EA2996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9064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endParaRPr lang="en-US" dirty="0">
              <a:cs typeface="Calibri"/>
            </a:endParaRPr>
          </a:p>
          <a:p>
            <a:pPr marL="0" indent="0" algn="ctr">
              <a:buNone/>
            </a:pPr>
            <a:r>
              <a:rPr lang="en-US" sz="6000" dirty="0">
                <a:cs typeface="Calibri"/>
              </a:rPr>
              <a:t>In your books, write the word, the definition and use it in a sentence/draw a picture.</a:t>
            </a:r>
          </a:p>
        </p:txBody>
      </p:sp>
    </p:spTree>
    <p:extLst>
      <p:ext uri="{BB962C8B-B14F-4D97-AF65-F5344CB8AC3E}">
        <p14:creationId xmlns:p14="http://schemas.microsoft.com/office/powerpoint/2010/main" val="97070661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96CD7-E73F-4CC7-914F-83F66310E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>
                <a:cs typeface="Calibri Light"/>
              </a:rPr>
              <a:t>pungent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D39CD-9B0D-43BA-9B69-321EA2996EA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algn="ctr">
              <a:buNone/>
            </a:pPr>
            <a:endParaRPr lang="en-GB" sz="6000" dirty="0">
              <a:cs typeface="Calibri"/>
            </a:endParaRPr>
          </a:p>
          <a:p>
            <a:pPr marL="0" algn="ctr">
              <a:buNone/>
            </a:pPr>
            <a:r>
              <a:rPr lang="en-GB" sz="6000" dirty="0" smtClean="0">
                <a:cs typeface="Calibri"/>
              </a:rPr>
              <a:t>Adj</a:t>
            </a:r>
            <a:r>
              <a:rPr lang="en-GB" sz="6000" dirty="0">
                <a:cs typeface="Calibri"/>
              </a:rPr>
              <a:t>. smelling or tasting very strong and sharp</a:t>
            </a:r>
          </a:p>
          <a:p>
            <a:pPr marL="0" algn="ctr">
              <a:buNone/>
            </a:pPr>
            <a:endParaRPr lang="en-GB" sz="6000" dirty="0">
              <a:cs typeface="Calibri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solidFill>
                  <a:srgbClr val="00B0F0"/>
                </a:solidFill>
              </a:rPr>
              <a:t>Because</a:t>
            </a:r>
            <a:r>
              <a:rPr lang="en-GB" dirty="0" smtClean="0"/>
              <a:t> there was a rather </a:t>
            </a:r>
            <a:r>
              <a:rPr lang="en-GB" dirty="0" smtClean="0">
                <a:solidFill>
                  <a:srgbClr val="FF0000"/>
                </a:solidFill>
              </a:rPr>
              <a:t>pungent</a:t>
            </a:r>
            <a:r>
              <a:rPr lang="en-GB" dirty="0" smtClean="0"/>
              <a:t> smell coming from the room,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After</a:t>
            </a:r>
            <a:r>
              <a:rPr lang="en-GB" dirty="0" smtClean="0"/>
              <a:t> there was a pungent smell coming from the room,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If</a:t>
            </a:r>
            <a:r>
              <a:rPr lang="en-GB" dirty="0" smtClean="0"/>
              <a:t> there was a </a:t>
            </a:r>
            <a:r>
              <a:rPr lang="en-GB" dirty="0" smtClean="0">
                <a:solidFill>
                  <a:srgbClr val="FF0000"/>
                </a:solidFill>
              </a:rPr>
              <a:t>pungent</a:t>
            </a:r>
            <a:r>
              <a:rPr lang="en-GB" dirty="0" smtClean="0"/>
              <a:t> smell coming from the room,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When</a:t>
            </a:r>
            <a:r>
              <a:rPr lang="en-GB" dirty="0" smtClean="0"/>
              <a:t> there was a </a:t>
            </a:r>
            <a:r>
              <a:rPr lang="en-GB" dirty="0" smtClean="0">
                <a:solidFill>
                  <a:srgbClr val="FF0000"/>
                </a:solidFill>
              </a:rPr>
              <a:t>pungent</a:t>
            </a:r>
            <a:r>
              <a:rPr lang="en-GB" dirty="0" smtClean="0"/>
              <a:t> smell coming from the room,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Even though </a:t>
            </a:r>
            <a:r>
              <a:rPr lang="en-GB" dirty="0" smtClean="0"/>
              <a:t>there was a </a:t>
            </a:r>
            <a:r>
              <a:rPr lang="en-GB" dirty="0" smtClean="0">
                <a:solidFill>
                  <a:srgbClr val="FF0000"/>
                </a:solidFill>
              </a:rPr>
              <a:t>pungent </a:t>
            </a:r>
            <a:r>
              <a:rPr lang="en-GB" dirty="0" smtClean="0"/>
              <a:t>smell coming from the room,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Although</a:t>
            </a:r>
            <a:r>
              <a:rPr lang="en-GB" dirty="0" smtClean="0"/>
              <a:t> there was a </a:t>
            </a:r>
            <a:r>
              <a:rPr lang="en-GB" dirty="0" smtClean="0">
                <a:solidFill>
                  <a:srgbClr val="FF0000"/>
                </a:solidFill>
              </a:rPr>
              <a:t>pungent</a:t>
            </a:r>
            <a:r>
              <a:rPr lang="en-GB" dirty="0" smtClean="0"/>
              <a:t> smell coming from the room,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621217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1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LO: To be able to compare materials according to their properties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069862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Look at your fact file and the scientific language.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9874229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TP:  What is everything made up of?</a:t>
            </a:r>
          </a:p>
          <a:p>
            <a:endParaRPr lang="en-GB" sz="3200" dirty="0"/>
          </a:p>
          <a:p>
            <a:r>
              <a:rPr lang="en-GB" sz="3200" dirty="0" smtClean="0"/>
              <a:t>TP:  What are three states that everything exists in?</a:t>
            </a:r>
          </a:p>
          <a:p>
            <a:endParaRPr lang="en-GB" sz="3200" dirty="0"/>
          </a:p>
          <a:p>
            <a:r>
              <a:rPr lang="en-GB" sz="3200" dirty="0" smtClean="0"/>
              <a:t>TP:  What can you tell me about how these three states are formed by the particles?  How do they behave?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2394495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0320" y="1961804"/>
            <a:ext cx="6267753" cy="4089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57929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TP:  What do these terms mean?</a:t>
            </a:r>
          </a:p>
          <a:p>
            <a:r>
              <a:rPr lang="en-GB" sz="3200" dirty="0" smtClean="0"/>
              <a:t>Condensing</a:t>
            </a:r>
          </a:p>
          <a:p>
            <a:r>
              <a:rPr lang="en-GB" sz="3200" dirty="0" smtClean="0"/>
              <a:t>Evaporating</a:t>
            </a:r>
          </a:p>
          <a:p>
            <a:r>
              <a:rPr lang="en-GB" sz="3200" dirty="0" smtClean="0"/>
              <a:t>Freezing</a:t>
            </a:r>
          </a:p>
          <a:p>
            <a:r>
              <a:rPr lang="en-GB" sz="3200" dirty="0" smtClean="0"/>
              <a:t>Melting</a:t>
            </a:r>
          </a:p>
        </p:txBody>
      </p:sp>
    </p:spTree>
    <p:extLst>
      <p:ext uri="{BB962C8B-B14F-4D97-AF65-F5344CB8AC3E}">
        <p14:creationId xmlns:p14="http://schemas.microsoft.com/office/powerpoint/2010/main" val="265628325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compare materials according to their properties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Front Cover</a:t>
            </a:r>
          </a:p>
          <a:p>
            <a:endParaRPr lang="en-GB" sz="3200" dirty="0"/>
          </a:p>
          <a:p>
            <a:r>
              <a:rPr lang="en-GB" sz="3200" dirty="0" smtClean="0"/>
              <a:t>Fact File</a:t>
            </a:r>
          </a:p>
          <a:p>
            <a:endParaRPr lang="en-GB" sz="3200" dirty="0"/>
          </a:p>
          <a:p>
            <a:r>
              <a:rPr lang="en-GB" sz="3200" dirty="0" smtClean="0"/>
              <a:t>Quiz 1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2678834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compare materials according to their properties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/>
              <a:t>Any substance that is used to make something is a material. </a:t>
            </a:r>
          </a:p>
          <a:p>
            <a:endParaRPr lang="en-GB" sz="3200" dirty="0" smtClean="0"/>
          </a:p>
          <a:p>
            <a:r>
              <a:rPr lang="en-GB" sz="3200" dirty="0" smtClean="0"/>
              <a:t>Natural materials such as stone, wood and cotton are used or worked with in the way they are found in nature.</a:t>
            </a:r>
          </a:p>
          <a:p>
            <a:pPr marL="0" indent="0">
              <a:buNone/>
            </a:pPr>
            <a:r>
              <a:rPr lang="en-GB" sz="3200" dirty="0" smtClean="0"/>
              <a:t> </a:t>
            </a:r>
          </a:p>
          <a:p>
            <a:r>
              <a:rPr lang="en-GB" sz="3200" dirty="0" smtClean="0"/>
              <a:t>Synthetic or human-made materials are made from natural materials, but are altered with the help of heat or chemicals. Some examples include plastics, </a:t>
            </a:r>
            <a:br>
              <a:rPr lang="en-GB" sz="3200" dirty="0" smtClean="0"/>
            </a:br>
            <a:r>
              <a:rPr lang="en-GB" sz="3200" dirty="0" smtClean="0"/>
              <a:t>polyester and Kevlar.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0369004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compare materials according to their properties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TP:  What materials can you see around the classroom?</a:t>
            </a:r>
          </a:p>
          <a:p>
            <a:r>
              <a:rPr lang="en-GB" sz="3200" dirty="0" smtClean="0"/>
              <a:t>TP:  Think of words to describe each material, such as hard, soft, cold or rough.</a:t>
            </a:r>
          </a:p>
          <a:p>
            <a:endParaRPr lang="en-GB" sz="3200" dirty="0"/>
          </a:p>
          <a:p>
            <a:r>
              <a:rPr lang="en-GB" sz="3200" dirty="0" smtClean="0"/>
              <a:t>TP:  What materials can you see outside?</a:t>
            </a:r>
          </a:p>
          <a:p>
            <a:r>
              <a:rPr lang="en-GB" sz="3200" dirty="0" smtClean="0"/>
              <a:t>TP: Think of words to describe each material, such as hard, soft, cold or rough.</a:t>
            </a:r>
          </a:p>
          <a:p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77529255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compare materials according to their properties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The words used to describe a material are known as its properties.</a:t>
            </a:r>
          </a:p>
          <a:p>
            <a:endParaRPr lang="en-GB" sz="3200" dirty="0" smtClean="0"/>
          </a:p>
          <a:p>
            <a:r>
              <a:rPr lang="en-GB" sz="3200" dirty="0" smtClean="0"/>
              <a:t>Each material has its  own set of properties.</a:t>
            </a:r>
          </a:p>
          <a:p>
            <a:endParaRPr lang="en-GB" sz="3200" dirty="0" smtClean="0"/>
          </a:p>
          <a:p>
            <a:r>
              <a:rPr lang="en-GB" sz="3200" dirty="0" smtClean="0"/>
              <a:t>These properties make different materials useful for </a:t>
            </a:r>
            <a:br>
              <a:rPr lang="en-GB" sz="3200" dirty="0" smtClean="0"/>
            </a:br>
            <a:r>
              <a:rPr lang="en-GB" sz="3200" dirty="0" smtClean="0"/>
              <a:t>different purposes.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50196120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compare materials according to their properties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TP:  Use a dictionary to match these scientific definitions to their properties?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3200" dirty="0" smtClean="0"/>
              <a:t>Magnetic</a:t>
            </a:r>
          </a:p>
          <a:p>
            <a:r>
              <a:rPr lang="en-GB" sz="3200" dirty="0" smtClean="0"/>
              <a:t>Reflective</a:t>
            </a:r>
          </a:p>
          <a:p>
            <a:r>
              <a:rPr lang="en-GB" sz="3200" dirty="0" smtClean="0"/>
              <a:t>Absorbent</a:t>
            </a:r>
          </a:p>
          <a:p>
            <a:r>
              <a:rPr lang="en-GB" sz="3200" dirty="0" smtClean="0"/>
              <a:t>Permeable</a:t>
            </a:r>
          </a:p>
          <a:p>
            <a:r>
              <a:rPr lang="en-GB" sz="3200" dirty="0" smtClean="0"/>
              <a:t>Translucent</a:t>
            </a:r>
          </a:p>
          <a:p>
            <a:r>
              <a:rPr lang="en-GB" sz="3200" dirty="0" smtClean="0"/>
              <a:t>Flexible</a:t>
            </a:r>
          </a:p>
          <a:p>
            <a:r>
              <a:rPr lang="en-GB" sz="3200" dirty="0" smtClean="0"/>
              <a:t>Hard</a:t>
            </a:r>
          </a:p>
          <a:p>
            <a:r>
              <a:rPr lang="en-GB" sz="3200" dirty="0" smtClean="0"/>
              <a:t>Flammable</a:t>
            </a:r>
          </a:p>
          <a:p>
            <a:r>
              <a:rPr lang="en-GB" sz="3200" dirty="0" smtClean="0"/>
              <a:t>Insulating</a:t>
            </a:r>
          </a:p>
          <a:p>
            <a:r>
              <a:rPr lang="en-GB" sz="3200" dirty="0" smtClean="0"/>
              <a:t>Transparent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 smtClean="0"/>
              <a:t>Will allow liquids and gases to pass through.</a:t>
            </a:r>
          </a:p>
          <a:p>
            <a:r>
              <a:rPr lang="en-GB" dirty="0" smtClean="0"/>
              <a:t>Will stop energy such as electricity or heat from transferring through</a:t>
            </a:r>
            <a:endParaRPr lang="en-GB" dirty="0"/>
          </a:p>
          <a:p>
            <a:r>
              <a:rPr lang="en-GB" dirty="0" smtClean="0"/>
              <a:t>Will bounce off its surface.</a:t>
            </a:r>
          </a:p>
          <a:p>
            <a:r>
              <a:rPr lang="en-GB" dirty="0" smtClean="0"/>
              <a:t>Easy to bend.</a:t>
            </a:r>
          </a:p>
          <a:p>
            <a:r>
              <a:rPr lang="en-GB" dirty="0" smtClean="0"/>
              <a:t>Objects are attracted to magnets. </a:t>
            </a:r>
          </a:p>
          <a:p>
            <a:r>
              <a:rPr lang="en-GB" dirty="0" smtClean="0"/>
              <a:t>Will easily catch fire and burn quickly.</a:t>
            </a:r>
          </a:p>
          <a:p>
            <a:r>
              <a:rPr lang="en-GB" dirty="0" smtClean="0"/>
              <a:t>Is able to soak up a liquid easily.</a:t>
            </a:r>
          </a:p>
          <a:p>
            <a:r>
              <a:rPr lang="en-GB" dirty="0" smtClean="0"/>
              <a:t>Difficult to scratch.</a:t>
            </a:r>
          </a:p>
          <a:p>
            <a:r>
              <a:rPr lang="en-GB" dirty="0" smtClean="0"/>
              <a:t>Will let light but not detailed shapes pass through them.</a:t>
            </a:r>
          </a:p>
          <a:p>
            <a:r>
              <a:rPr lang="en-GB" dirty="0" smtClean="0"/>
              <a:t>Light passes through easily and objects are clearly seen.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959663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compare materials according to their properties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TP: Why is it useful to know the properties of a material?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1434898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compare materials according to their properties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TP: Why is it useful to know the properties of a material?</a:t>
            </a:r>
          </a:p>
          <a:p>
            <a:endParaRPr lang="en-GB" sz="3200" dirty="0"/>
          </a:p>
          <a:p>
            <a:r>
              <a:rPr lang="en-GB" sz="3200" dirty="0" smtClean="0"/>
              <a:t>It is useful because if you know the properties of a material, you can then choose the best material for a purpose. </a:t>
            </a:r>
          </a:p>
          <a:p>
            <a:endParaRPr lang="en-GB" sz="3200" dirty="0" smtClean="0"/>
          </a:p>
          <a:p>
            <a:r>
              <a:rPr lang="en-GB" sz="3200" dirty="0" smtClean="0"/>
              <a:t>TP: Think again about the objects you have seen in the classroom and outside. Why was each material chosen to make these things?</a:t>
            </a:r>
          </a:p>
          <a:p>
            <a:endParaRPr lang="en-GB" sz="3200" dirty="0"/>
          </a:p>
          <a:p>
            <a:r>
              <a:rPr lang="en-GB" sz="3200" dirty="0" smtClean="0">
                <a:hlinkClick r:id="rId2"/>
              </a:rPr>
              <a:t>https://www.bbc.co.uk/bitesize/topics/z4339j6/articles/zx8hhv4</a:t>
            </a:r>
            <a:endParaRPr lang="en-GB" sz="3200" dirty="0" smtClean="0"/>
          </a:p>
          <a:p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74377178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compare materials according to their properties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To find out which properties a material has, they have to be tested.</a:t>
            </a:r>
          </a:p>
          <a:p>
            <a:endParaRPr lang="en-GB" sz="3200" dirty="0" smtClean="0"/>
          </a:p>
          <a:p>
            <a:r>
              <a:rPr lang="en-GB" sz="3200" dirty="0" smtClean="0"/>
              <a:t>You are going to test several different materials to find their properties.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b="1" dirty="0" smtClean="0"/>
              <a:t>You will test for:</a:t>
            </a:r>
          </a:p>
          <a:p>
            <a:r>
              <a:rPr lang="en-GB" dirty="0" smtClean="0"/>
              <a:t>magnetism;</a:t>
            </a:r>
          </a:p>
          <a:p>
            <a:r>
              <a:rPr lang="en-GB" dirty="0" smtClean="0"/>
              <a:t>hardness;</a:t>
            </a:r>
          </a:p>
          <a:p>
            <a:r>
              <a:rPr lang="en-GB" dirty="0" smtClean="0"/>
              <a:t>transparency;</a:t>
            </a:r>
          </a:p>
          <a:p>
            <a:r>
              <a:rPr lang="en-GB" dirty="0" smtClean="0"/>
              <a:t>flexibility;</a:t>
            </a:r>
          </a:p>
          <a:p>
            <a:r>
              <a:rPr lang="en-GB" dirty="0" smtClean="0"/>
              <a:t>permeability.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134389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be able to compare materials according to their properties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200" b="1" u="sng" dirty="0" smtClean="0"/>
              <a:t>ACTIVITY</a:t>
            </a:r>
          </a:p>
          <a:p>
            <a:r>
              <a:rPr lang="en-GB" sz="3200" dirty="0" smtClean="0"/>
              <a:t>Materials to test: Paper, Wood , Plastic (ruler), steel (paper clip), Foil </a:t>
            </a:r>
          </a:p>
          <a:p>
            <a:endParaRPr lang="en-GB" sz="3200" dirty="0"/>
          </a:p>
          <a:p>
            <a:r>
              <a:rPr lang="en-GB" sz="3200" dirty="0" smtClean="0"/>
              <a:t>MA/LA: To be given instructions on how to test whether a material is: magnetic, hard, transparent, Flexible or permeable. To choose 5 materials to test and then rate them according their property on a sheet.</a:t>
            </a:r>
          </a:p>
          <a:p>
            <a:r>
              <a:rPr lang="en-GB" sz="3200" dirty="0" smtClean="0"/>
              <a:t>BB, LT, LT, RC, TH, JLJ, RA, JB, LL, LP, CM, DRL, LN, GS, JW</a:t>
            </a:r>
          </a:p>
          <a:p>
            <a:pPr marL="0" indent="0">
              <a:buNone/>
            </a:pPr>
            <a:r>
              <a:rPr lang="en-GB" sz="3200" dirty="0" smtClean="0"/>
              <a:t>TA/SS</a:t>
            </a:r>
          </a:p>
          <a:p>
            <a:r>
              <a:rPr lang="en-GB" sz="3200" dirty="0" smtClean="0"/>
              <a:t>MA/HA:  To be given instructions on how to conduct test on Hard, Flexible and permeable but to suggest ways to conduct test on magnetic and transparency.  To choose 5 material to test and rate them according to their property on a sheet.</a:t>
            </a:r>
          </a:p>
          <a:p>
            <a:r>
              <a:rPr lang="en-GB" sz="3200" dirty="0" smtClean="0"/>
              <a:t>TS: EW, EMA, IB, HP, AW,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1523934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REFLECTION - LO: To be able to compare materials according to their properties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TP:  Thinking about what you have found in your experiment, why are plastic, paper, wood, steel and foil used?</a:t>
            </a:r>
          </a:p>
          <a:p>
            <a:endParaRPr lang="en-GB" sz="3200" dirty="0"/>
          </a:p>
          <a:p>
            <a:r>
              <a:rPr lang="en-GB" sz="3200" dirty="0" smtClean="0"/>
              <a:t>QUIZ 1</a:t>
            </a:r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 smtClean="0"/>
              <a:t> Using your fact file and what you have learnt in the lesson, what questions could you ask your partner?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7922317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3012</Words>
  <Application>Microsoft Office PowerPoint</Application>
  <PresentationFormat>Widescreen</PresentationFormat>
  <Paragraphs>430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3" baseType="lpstr">
      <vt:lpstr>Arial</vt:lpstr>
      <vt:lpstr>Calibri</vt:lpstr>
      <vt:lpstr>Calibri Light</vt:lpstr>
      <vt:lpstr>Comic Sans MS</vt:lpstr>
      <vt:lpstr>Symbol</vt:lpstr>
      <vt:lpstr>Times New Roman</vt:lpstr>
      <vt:lpstr>Office Theme</vt:lpstr>
      <vt:lpstr>Good Morning</vt:lpstr>
      <vt:lpstr>Harry’s Mad – Part 1</vt:lpstr>
      <vt:lpstr>Spelling – Look/Cover/Spell/Check</vt:lpstr>
      <vt:lpstr>Maths</vt:lpstr>
      <vt:lpstr>PowerPoint Presentation</vt:lpstr>
      <vt:lpstr>RECALL</vt:lpstr>
      <vt:lpstr>RECALL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LO: To count in number sequences using mixed numbers and improper fractions</vt:lpstr>
      <vt:lpstr>REFLECTION - LO: To count in number sequences using mixed numbers and improper fractions</vt:lpstr>
      <vt:lpstr>Break</vt:lpstr>
      <vt:lpstr>English – Traditional Stories</vt:lpstr>
      <vt:lpstr>Introduction</vt:lpstr>
      <vt:lpstr>LO: To be able to identify the features of a traditions tale</vt:lpstr>
      <vt:lpstr>LO: To be able to identify the features of a traditions tale</vt:lpstr>
      <vt:lpstr>LO: To be able to identify the features of a traditions tale</vt:lpstr>
      <vt:lpstr>LO: To be able to describe settings, characters and atmosphere and integrating dialogue to convey character and advance the action in the style of a Traditional Tale</vt:lpstr>
      <vt:lpstr>LO: To be able to describe settings, characters and atmosphere and integrating dialogue to convey character and advance the action in the style of a Traditional Tale</vt:lpstr>
      <vt:lpstr>LO: To be able to describe settings, characters and atmosphere and integrating dialogue to convey character and advance the action in the style of a Traditional Tale</vt:lpstr>
      <vt:lpstr>LO: To be able to describe settings, characters and atmosphere and integrating dialogue to convey character and advance the action in the style of a Traditional Tale</vt:lpstr>
      <vt:lpstr>REFLECTION - LO: To be able to describe settings, characters and atmosphere and integrating dialogue to convey character and advance the action in the style of a Traditional Tale</vt:lpstr>
      <vt:lpstr>Chapter 5 – Mum’s the  Word  Lesson 14</vt:lpstr>
      <vt:lpstr>Chapter 5 – Mum’s the  Word  Lesson 14</vt:lpstr>
      <vt:lpstr>PowerPoint Presentation</vt:lpstr>
      <vt:lpstr>PowerPoint Presentation</vt:lpstr>
      <vt:lpstr>Lunch</vt:lpstr>
      <vt:lpstr>Take 5</vt:lpstr>
      <vt:lpstr>Story</vt:lpstr>
      <vt:lpstr>Handwriting</vt:lpstr>
      <vt:lpstr>X Table Test</vt:lpstr>
      <vt:lpstr>PowerPoint Presentation</vt:lpstr>
      <vt:lpstr>pungent</vt:lpstr>
      <vt:lpstr>pungent</vt:lpstr>
      <vt:lpstr>pungent</vt:lpstr>
      <vt:lpstr>pungent</vt:lpstr>
      <vt:lpstr>pungent</vt:lpstr>
      <vt:lpstr>pungent</vt:lpstr>
      <vt:lpstr>pungent</vt:lpstr>
      <vt:lpstr>pungent</vt:lpstr>
      <vt:lpstr>Lesson 1</vt:lpstr>
      <vt:lpstr>Introduction</vt:lpstr>
      <vt:lpstr>Introduction</vt:lpstr>
      <vt:lpstr>Introduction</vt:lpstr>
      <vt:lpstr>Introduction</vt:lpstr>
      <vt:lpstr>LO: To be able to compare materials according to their properties</vt:lpstr>
      <vt:lpstr>LO: To be able to compare materials according to their properties</vt:lpstr>
      <vt:lpstr>LO: To be able to compare materials according to their properties</vt:lpstr>
      <vt:lpstr>LO: To be able to compare materials according to their properties</vt:lpstr>
      <vt:lpstr>LO: To be able to compare materials according to their properties</vt:lpstr>
      <vt:lpstr>LO: To be able to compare materials according to their properties</vt:lpstr>
      <vt:lpstr>LO: To be able to compare materials according to their properties</vt:lpstr>
      <vt:lpstr>LO: To be able to compare materials according to their properties</vt:lpstr>
      <vt:lpstr>LO: To be able to compare materials according to their properties</vt:lpstr>
      <vt:lpstr>REFLECTION - LO: To be able to compare materials according to their properties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Morning</dc:title>
  <dc:creator>Andrea Davison</dc:creator>
  <cp:lastModifiedBy>Andrea Davison</cp:lastModifiedBy>
  <cp:revision>5</cp:revision>
  <dcterms:created xsi:type="dcterms:W3CDTF">2021-02-23T14:19:52Z</dcterms:created>
  <dcterms:modified xsi:type="dcterms:W3CDTF">2021-02-23T14:53:02Z</dcterms:modified>
</cp:coreProperties>
</file>