
<file path=[Content_Types].xml><?xml version="1.0" encoding="utf-8"?>
<Types xmlns="http://schemas.openxmlformats.org/package/2006/content-types">
  <Default Extension="png" ContentType="image/png"/>
  <Default Extension="wmf" ContentType="image/x-w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7" r:id="rId3"/>
    <p:sldId id="266" r:id="rId4"/>
    <p:sldId id="257" r:id="rId5"/>
    <p:sldId id="268" r:id="rId6"/>
    <p:sldId id="269" r:id="rId7"/>
    <p:sldId id="270" r:id="rId8"/>
    <p:sldId id="271" r:id="rId9"/>
    <p:sldId id="272" r:id="rId10"/>
    <p:sldId id="273" r:id="rId11"/>
    <p:sldId id="274" r:id="rId12"/>
    <p:sldId id="275" r:id="rId13"/>
    <p:sldId id="276" r:id="rId14"/>
    <p:sldId id="277" r:id="rId15"/>
    <p:sldId id="278" r:id="rId16"/>
    <p:sldId id="279" r:id="rId17"/>
    <p:sldId id="280" r:id="rId18"/>
    <p:sldId id="281" r:id="rId19"/>
    <p:sldId id="282" r:id="rId20"/>
    <p:sldId id="283" r:id="rId21"/>
    <p:sldId id="284" r:id="rId22"/>
    <p:sldId id="258" r:id="rId23"/>
    <p:sldId id="259" r:id="rId24"/>
    <p:sldId id="286" r:id="rId25"/>
    <p:sldId id="287" r:id="rId26"/>
    <p:sldId id="288" r:id="rId27"/>
    <p:sldId id="289" r:id="rId28"/>
    <p:sldId id="290" r:id="rId29"/>
    <p:sldId id="291" r:id="rId30"/>
    <p:sldId id="292" r:id="rId31"/>
    <p:sldId id="293" r:id="rId32"/>
    <p:sldId id="294" r:id="rId33"/>
    <p:sldId id="295" r:id="rId34"/>
    <p:sldId id="296" r:id="rId35"/>
    <p:sldId id="260" r:id="rId36"/>
    <p:sldId id="297" r:id="rId37"/>
    <p:sldId id="300" r:id="rId38"/>
    <p:sldId id="298" r:id="rId39"/>
    <p:sldId id="301" r:id="rId40"/>
    <p:sldId id="299" r:id="rId41"/>
    <p:sldId id="302" r:id="rId42"/>
    <p:sldId id="261" r:id="rId43"/>
    <p:sldId id="262" r:id="rId44"/>
    <p:sldId id="303" r:id="rId45"/>
    <p:sldId id="304" r:id="rId46"/>
    <p:sldId id="263" r:id="rId47"/>
    <p:sldId id="305" r:id="rId48"/>
    <p:sldId id="306" r:id="rId49"/>
    <p:sldId id="307" r:id="rId50"/>
    <p:sldId id="308" r:id="rId51"/>
    <p:sldId id="309" r:id="rId52"/>
    <p:sldId id="310" r:id="rId53"/>
    <p:sldId id="311" r:id="rId54"/>
    <p:sldId id="312" r:id="rId55"/>
    <p:sldId id="313" r:id="rId56"/>
    <p:sldId id="314" r:id="rId57"/>
    <p:sldId id="315" r:id="rId58"/>
    <p:sldId id="316" r:id="rId59"/>
    <p:sldId id="317" r:id="rId60"/>
    <p:sldId id="318" r:id="rId61"/>
    <p:sldId id="319" r:id="rId62"/>
    <p:sldId id="320" r:id="rId6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p:scale>
          <a:sx n="63" d="100"/>
          <a:sy n="63" d="100"/>
        </p:scale>
        <p:origin x="102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2F685C7-4F03-4021-BA09-6B1B84A58E66}" type="datetimeFigureOut">
              <a:rPr lang="en-GB" smtClean="0"/>
              <a:t>28/01/2021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13CC60A-389D-4AF4-A517-8591AC347EEE}" type="slidenum">
              <a:rPr lang="en-GB" smtClean="0"/>
              <a:t>‹#›</a:t>
            </a:fld>
            <a:endParaRPr lang="en-GB"/>
          </a:p>
        </p:txBody>
      </p:sp>
    </p:spTree>
    <p:extLst>
      <p:ext uri="{BB962C8B-B14F-4D97-AF65-F5344CB8AC3E}">
        <p14:creationId xmlns:p14="http://schemas.microsoft.com/office/powerpoint/2010/main" val="8579013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F685C7-4F03-4021-BA09-6B1B84A58E66}" type="datetimeFigureOut">
              <a:rPr lang="en-GB" smtClean="0"/>
              <a:t>28/01/2021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13CC60A-389D-4AF4-A517-8591AC347EEE}" type="slidenum">
              <a:rPr lang="en-GB" smtClean="0"/>
              <a:t>‹#›</a:t>
            </a:fld>
            <a:endParaRPr lang="en-GB"/>
          </a:p>
        </p:txBody>
      </p:sp>
    </p:spTree>
    <p:extLst>
      <p:ext uri="{BB962C8B-B14F-4D97-AF65-F5344CB8AC3E}">
        <p14:creationId xmlns:p14="http://schemas.microsoft.com/office/powerpoint/2010/main" val="42552030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2F685C7-4F03-4021-BA09-6B1B84A58E66}" type="datetimeFigureOut">
              <a:rPr lang="en-GB" smtClean="0"/>
              <a:t>28/01/2021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13CC60A-389D-4AF4-A517-8591AC347EEE}" type="slidenum">
              <a:rPr lang="en-GB" smtClean="0"/>
              <a:t>‹#›</a:t>
            </a:fld>
            <a:endParaRPr lang="en-GB"/>
          </a:p>
        </p:txBody>
      </p:sp>
    </p:spTree>
    <p:extLst>
      <p:ext uri="{BB962C8B-B14F-4D97-AF65-F5344CB8AC3E}">
        <p14:creationId xmlns:p14="http://schemas.microsoft.com/office/powerpoint/2010/main" val="18056219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2F685C7-4F03-4021-BA09-6B1B84A58E66}" type="datetimeFigureOut">
              <a:rPr lang="en-GB" smtClean="0"/>
              <a:t>28/01/2021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13CC60A-389D-4AF4-A517-8591AC347EEE}" type="slidenum">
              <a:rPr lang="en-GB" smtClean="0"/>
              <a:t>‹#›</a:t>
            </a:fld>
            <a:endParaRPr lang="en-GB"/>
          </a:p>
        </p:txBody>
      </p:sp>
    </p:spTree>
    <p:extLst>
      <p:ext uri="{BB962C8B-B14F-4D97-AF65-F5344CB8AC3E}">
        <p14:creationId xmlns:p14="http://schemas.microsoft.com/office/powerpoint/2010/main" val="17901626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2F685C7-4F03-4021-BA09-6B1B84A58E66}" type="datetimeFigureOut">
              <a:rPr lang="en-GB" smtClean="0"/>
              <a:t>28/01/2021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13CC60A-389D-4AF4-A517-8591AC347EEE}" type="slidenum">
              <a:rPr lang="en-GB" smtClean="0"/>
              <a:t>‹#›</a:t>
            </a:fld>
            <a:endParaRPr lang="en-GB"/>
          </a:p>
        </p:txBody>
      </p:sp>
    </p:spTree>
    <p:extLst>
      <p:ext uri="{BB962C8B-B14F-4D97-AF65-F5344CB8AC3E}">
        <p14:creationId xmlns:p14="http://schemas.microsoft.com/office/powerpoint/2010/main" val="13609236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2F685C7-4F03-4021-BA09-6B1B84A58E66}" type="datetimeFigureOut">
              <a:rPr lang="en-GB" smtClean="0"/>
              <a:t>28/01/2021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13CC60A-389D-4AF4-A517-8591AC347EEE}" type="slidenum">
              <a:rPr lang="en-GB" smtClean="0"/>
              <a:t>‹#›</a:t>
            </a:fld>
            <a:endParaRPr lang="en-GB"/>
          </a:p>
        </p:txBody>
      </p:sp>
    </p:spTree>
    <p:extLst>
      <p:ext uri="{BB962C8B-B14F-4D97-AF65-F5344CB8AC3E}">
        <p14:creationId xmlns:p14="http://schemas.microsoft.com/office/powerpoint/2010/main" val="26297656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F685C7-4F03-4021-BA09-6B1B84A58E66}" type="datetimeFigureOut">
              <a:rPr lang="en-GB" smtClean="0"/>
              <a:t>28/01/2021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13CC60A-389D-4AF4-A517-8591AC347EEE}" type="slidenum">
              <a:rPr lang="en-GB" smtClean="0"/>
              <a:t>‹#›</a:t>
            </a:fld>
            <a:endParaRPr lang="en-GB"/>
          </a:p>
        </p:txBody>
      </p:sp>
    </p:spTree>
    <p:extLst>
      <p:ext uri="{BB962C8B-B14F-4D97-AF65-F5344CB8AC3E}">
        <p14:creationId xmlns:p14="http://schemas.microsoft.com/office/powerpoint/2010/main" val="31483932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92F685C7-4F03-4021-BA09-6B1B84A58E66}" type="datetimeFigureOut">
              <a:rPr lang="en-GB" smtClean="0"/>
              <a:t>28/01/2021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13CC60A-389D-4AF4-A517-8591AC347EEE}" type="slidenum">
              <a:rPr lang="en-GB" smtClean="0"/>
              <a:t>‹#›</a:t>
            </a:fld>
            <a:endParaRPr lang="en-GB"/>
          </a:p>
        </p:txBody>
      </p:sp>
    </p:spTree>
    <p:extLst>
      <p:ext uri="{BB962C8B-B14F-4D97-AF65-F5344CB8AC3E}">
        <p14:creationId xmlns:p14="http://schemas.microsoft.com/office/powerpoint/2010/main" val="20452904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92F685C7-4F03-4021-BA09-6B1B84A58E66}" type="datetimeFigureOut">
              <a:rPr lang="en-GB" smtClean="0"/>
              <a:t>28/01/2021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13CC60A-389D-4AF4-A517-8591AC347EEE}" type="slidenum">
              <a:rPr lang="en-GB" smtClean="0"/>
              <a:t>‹#›</a:t>
            </a:fld>
            <a:endParaRPr lang="en-GB"/>
          </a:p>
        </p:txBody>
      </p:sp>
    </p:spTree>
    <p:extLst>
      <p:ext uri="{BB962C8B-B14F-4D97-AF65-F5344CB8AC3E}">
        <p14:creationId xmlns:p14="http://schemas.microsoft.com/office/powerpoint/2010/main" val="30189449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F685C7-4F03-4021-BA09-6B1B84A58E66}" type="datetimeFigureOut">
              <a:rPr lang="en-GB" smtClean="0"/>
              <a:t>28/01/2021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13CC60A-389D-4AF4-A517-8591AC347EEE}" type="slidenum">
              <a:rPr lang="en-GB" smtClean="0"/>
              <a:t>‹#›</a:t>
            </a:fld>
            <a:endParaRPr lang="en-GB"/>
          </a:p>
        </p:txBody>
      </p:sp>
    </p:spTree>
    <p:extLst>
      <p:ext uri="{BB962C8B-B14F-4D97-AF65-F5344CB8AC3E}">
        <p14:creationId xmlns:p14="http://schemas.microsoft.com/office/powerpoint/2010/main" val="3845851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F685C7-4F03-4021-BA09-6B1B84A58E66}" type="datetimeFigureOut">
              <a:rPr lang="en-GB" smtClean="0"/>
              <a:t>28/01/2021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13CC60A-389D-4AF4-A517-8591AC347EEE}" type="slidenum">
              <a:rPr lang="en-GB" smtClean="0"/>
              <a:t>‹#›</a:t>
            </a:fld>
            <a:endParaRPr lang="en-GB"/>
          </a:p>
        </p:txBody>
      </p:sp>
    </p:spTree>
    <p:extLst>
      <p:ext uri="{BB962C8B-B14F-4D97-AF65-F5344CB8AC3E}">
        <p14:creationId xmlns:p14="http://schemas.microsoft.com/office/powerpoint/2010/main" val="423471830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a:prstGeom prst="roundRect">
            <a:avLst>
              <a:gd name="adj" fmla="val 9641"/>
            </a:avLst>
          </a:prstGeo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52255444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5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a:prstGeom prst="roundRect">
            <a:avLst>
              <a:gd name="adj" fmla="val 9641"/>
            </a:avLst>
          </a:prstGeo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7455779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6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a:prstGeom prst="roundRect">
            <a:avLst>
              <a:gd name="adj" fmla="val 9641"/>
            </a:avLst>
          </a:prstGeo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90788921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Blank Slide">
    <p:spTree>
      <p:nvGrpSpPr>
        <p:cNvPr id="1" name=""/>
        <p:cNvGrpSpPr/>
        <p:nvPr/>
      </p:nvGrpSpPr>
      <p:grpSpPr>
        <a:xfrm>
          <a:off x="0" y="0"/>
          <a:ext cx="0" cy="0"/>
          <a:chOff x="0" y="0"/>
          <a:chExt cx="0" cy="0"/>
        </a:xfrm>
      </p:grpSpPr>
      <p:sp>
        <p:nvSpPr>
          <p:cNvPr id="2" name="Rounded Rectangle 1"/>
          <p:cNvSpPr/>
          <p:nvPr userDrawn="1"/>
        </p:nvSpPr>
        <p:spPr bwMode="auto">
          <a:xfrm>
            <a:off x="609599" y="438152"/>
            <a:ext cx="10960100"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2" charset="0"/>
              </a:rPr>
              <a:t> </a:t>
            </a:r>
          </a:p>
        </p:txBody>
      </p:sp>
    </p:spTree>
    <p:extLst>
      <p:ext uri="{BB962C8B-B14F-4D97-AF65-F5344CB8AC3E}">
        <p14:creationId xmlns:p14="http://schemas.microsoft.com/office/powerpoint/2010/main" val="6979508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2F685C7-4F03-4021-BA09-6B1B84A58E66}" type="datetimeFigureOut">
              <a:rPr lang="en-GB" smtClean="0"/>
              <a:t>28/01/2021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13CC60A-389D-4AF4-A517-8591AC347EEE}" type="slidenum">
              <a:rPr lang="en-GB" smtClean="0"/>
              <a:t>‹#›</a:t>
            </a:fld>
            <a:endParaRPr lang="en-GB"/>
          </a:p>
        </p:txBody>
      </p:sp>
    </p:spTree>
    <p:extLst>
      <p:ext uri="{BB962C8B-B14F-4D97-AF65-F5344CB8AC3E}">
        <p14:creationId xmlns:p14="http://schemas.microsoft.com/office/powerpoint/2010/main" val="34351544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image" Target="../media/image2.wmf"/><Relationship Id="rId1" Type="http://schemas.openxmlformats.org/officeDocument/2006/relationships/slideLayout" Target="../slideLayouts/slideLayout4.xml"/><Relationship Id="rId5" Type="http://schemas.openxmlformats.org/officeDocument/2006/relationships/image" Target="../media/image5.png"/><Relationship Id="rId4" Type="http://schemas.openxmlformats.org/officeDocument/2006/relationships/image" Target="../media/image4.wmf"/></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2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hyperlink" Target="https://www.bbc.co.uk/bitesize/topics/z4mmn39/articles/z3btrwx#:~:text=A%20narrative%20poem%20is%20a,rhyme%2C%20like%20in%20a%20poem" TargetMode="Externa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12.xml"/><Relationship Id="rId4" Type="http://schemas.openxmlformats.org/officeDocument/2006/relationships/image" Target="../media/image16.png"/></Relationships>
</file>

<file path=ppt/slides/_rels/slide3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13.xml"/><Relationship Id="rId4" Type="http://schemas.openxmlformats.org/officeDocument/2006/relationships/image" Target="../media/image19.png"/></Relationships>
</file>

<file path=ppt/slides/_rels/slide4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14.xml"/><Relationship Id="rId4" Type="http://schemas.openxmlformats.org/officeDocument/2006/relationships/image" Target="../media/image22.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8" Type="http://schemas.openxmlformats.org/officeDocument/2006/relationships/image" Target="../media/image29.png"/><Relationship Id="rId13" Type="http://schemas.openxmlformats.org/officeDocument/2006/relationships/image" Target="../media/image34.png"/><Relationship Id="rId3" Type="http://schemas.openxmlformats.org/officeDocument/2006/relationships/image" Target="../media/image24.png"/><Relationship Id="rId7" Type="http://schemas.openxmlformats.org/officeDocument/2006/relationships/image" Target="../media/image28.png"/><Relationship Id="rId12" Type="http://schemas.openxmlformats.org/officeDocument/2006/relationships/image" Target="../media/image33.png"/><Relationship Id="rId2" Type="http://schemas.openxmlformats.org/officeDocument/2006/relationships/image" Target="../media/image23.png"/><Relationship Id="rId1" Type="http://schemas.openxmlformats.org/officeDocument/2006/relationships/slideLayout" Target="../slideLayouts/slideLayout15.xml"/><Relationship Id="rId6" Type="http://schemas.openxmlformats.org/officeDocument/2006/relationships/image" Target="../media/image27.png"/><Relationship Id="rId11" Type="http://schemas.openxmlformats.org/officeDocument/2006/relationships/image" Target="../media/image32.png"/><Relationship Id="rId5" Type="http://schemas.openxmlformats.org/officeDocument/2006/relationships/image" Target="../media/image26.png"/><Relationship Id="rId10" Type="http://schemas.openxmlformats.org/officeDocument/2006/relationships/image" Target="../media/image31.png"/><Relationship Id="rId4" Type="http://schemas.openxmlformats.org/officeDocument/2006/relationships/image" Target="../media/image25.png"/><Relationship Id="rId9" Type="http://schemas.openxmlformats.org/officeDocument/2006/relationships/image" Target="../media/image30.png"/></Relationships>
</file>

<file path=ppt/slides/_rels/slide49.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2.xml"/><Relationship Id="rId5" Type="http://schemas.openxmlformats.org/officeDocument/2006/relationships/image" Target="../media/image38.png"/><Relationship Id="rId4" Type="http://schemas.openxmlformats.org/officeDocument/2006/relationships/image" Target="../media/image37.png"/></Relationships>
</file>

<file path=ppt/slides/_rels/slide50.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hyperlink" Target="https://www.bbc.co.uk/bitesize/topics/zvpp34j/articles/zywcrdm" TargetMode="Externa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24.png"/><Relationship Id="rId7" Type="http://schemas.openxmlformats.org/officeDocument/2006/relationships/image" Target="../media/image28.png"/><Relationship Id="rId2" Type="http://schemas.openxmlformats.org/officeDocument/2006/relationships/image" Target="../media/image23.png"/><Relationship Id="rId1" Type="http://schemas.openxmlformats.org/officeDocument/2006/relationships/slideLayout" Target="../slideLayouts/slideLayout15.xml"/><Relationship Id="rId6" Type="http://schemas.openxmlformats.org/officeDocument/2006/relationships/image" Target="../media/image27.png"/><Relationship Id="rId5" Type="http://schemas.openxmlformats.org/officeDocument/2006/relationships/image" Target="../media/image26.png"/><Relationship Id="rId10" Type="http://schemas.openxmlformats.org/officeDocument/2006/relationships/image" Target="../media/image42.png"/><Relationship Id="rId4" Type="http://schemas.openxmlformats.org/officeDocument/2006/relationships/image" Target="../media/image25.png"/><Relationship Id="rId9" Type="http://schemas.openxmlformats.org/officeDocument/2006/relationships/image" Target="../media/image41.jpeg"/></Relationships>
</file>

<file path=ppt/slides/_rels/slide54.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24.png"/><Relationship Id="rId7" Type="http://schemas.openxmlformats.org/officeDocument/2006/relationships/image" Target="../media/image28.png"/><Relationship Id="rId2" Type="http://schemas.openxmlformats.org/officeDocument/2006/relationships/image" Target="../media/image23.png"/><Relationship Id="rId1" Type="http://schemas.openxmlformats.org/officeDocument/2006/relationships/slideLayout" Target="../slideLayouts/slideLayout15.xml"/><Relationship Id="rId6" Type="http://schemas.openxmlformats.org/officeDocument/2006/relationships/image" Target="../media/image27.png"/><Relationship Id="rId5" Type="http://schemas.openxmlformats.org/officeDocument/2006/relationships/image" Target="../media/image26.png"/><Relationship Id="rId10" Type="http://schemas.openxmlformats.org/officeDocument/2006/relationships/image" Target="../media/image42.png"/><Relationship Id="rId4" Type="http://schemas.openxmlformats.org/officeDocument/2006/relationships/image" Target="../media/image25.png"/><Relationship Id="rId9" Type="http://schemas.openxmlformats.org/officeDocument/2006/relationships/image" Target="../media/image41.jpeg"/></Relationships>
</file>

<file path=ppt/slides/_rels/slide55.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24.png"/><Relationship Id="rId7" Type="http://schemas.openxmlformats.org/officeDocument/2006/relationships/image" Target="../media/image28.png"/><Relationship Id="rId2" Type="http://schemas.openxmlformats.org/officeDocument/2006/relationships/image" Target="../media/image23.png"/><Relationship Id="rId1" Type="http://schemas.openxmlformats.org/officeDocument/2006/relationships/slideLayout" Target="../slideLayouts/slideLayout15.xml"/><Relationship Id="rId6" Type="http://schemas.openxmlformats.org/officeDocument/2006/relationships/image" Target="../media/image27.png"/><Relationship Id="rId11" Type="http://schemas.openxmlformats.org/officeDocument/2006/relationships/image" Target="../media/image44.png"/><Relationship Id="rId5" Type="http://schemas.openxmlformats.org/officeDocument/2006/relationships/image" Target="../media/image26.png"/><Relationship Id="rId10" Type="http://schemas.openxmlformats.org/officeDocument/2006/relationships/image" Target="../media/image43.png"/><Relationship Id="rId4" Type="http://schemas.openxmlformats.org/officeDocument/2006/relationships/image" Target="../media/image25.png"/><Relationship Id="rId9" Type="http://schemas.openxmlformats.org/officeDocument/2006/relationships/image" Target="../media/image41.jpeg"/></Relationships>
</file>

<file path=ppt/slides/_rels/slide56.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24.png"/><Relationship Id="rId7" Type="http://schemas.openxmlformats.org/officeDocument/2006/relationships/image" Target="../media/image28.png"/><Relationship Id="rId2" Type="http://schemas.openxmlformats.org/officeDocument/2006/relationships/image" Target="../media/image23.png"/><Relationship Id="rId1" Type="http://schemas.openxmlformats.org/officeDocument/2006/relationships/slideLayout" Target="../slideLayouts/slideLayout15.xml"/><Relationship Id="rId6" Type="http://schemas.openxmlformats.org/officeDocument/2006/relationships/image" Target="../media/image27.png"/><Relationship Id="rId5" Type="http://schemas.openxmlformats.org/officeDocument/2006/relationships/image" Target="../media/image26.png"/><Relationship Id="rId10" Type="http://schemas.openxmlformats.org/officeDocument/2006/relationships/image" Target="../media/image46.png"/><Relationship Id="rId4" Type="http://schemas.openxmlformats.org/officeDocument/2006/relationships/image" Target="../media/image25.png"/><Relationship Id="rId9" Type="http://schemas.openxmlformats.org/officeDocument/2006/relationships/image" Target="../media/image45.jpeg"/></Relationships>
</file>

<file path=ppt/slides/_rels/slide57.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23.png"/><Relationship Id="rId7" Type="http://schemas.openxmlformats.org/officeDocument/2006/relationships/image" Target="../media/image27.png"/><Relationship Id="rId2" Type="http://schemas.openxmlformats.org/officeDocument/2006/relationships/image" Target="../media/image47.jpeg"/><Relationship Id="rId1" Type="http://schemas.openxmlformats.org/officeDocument/2006/relationships/slideLayout" Target="../slideLayouts/slideLayout15.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 Id="rId9" Type="http://schemas.openxmlformats.org/officeDocument/2006/relationships/image" Target="../media/image29.png"/></Relationships>
</file>

<file path=ppt/slides/_rels/slide58.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24.png"/><Relationship Id="rId7" Type="http://schemas.openxmlformats.org/officeDocument/2006/relationships/image" Target="../media/image28.png"/><Relationship Id="rId2" Type="http://schemas.openxmlformats.org/officeDocument/2006/relationships/image" Target="../media/image23.png"/><Relationship Id="rId1" Type="http://schemas.openxmlformats.org/officeDocument/2006/relationships/slideLayout" Target="../slideLayouts/slideLayout15.xml"/><Relationship Id="rId6" Type="http://schemas.openxmlformats.org/officeDocument/2006/relationships/image" Target="../media/image27.png"/><Relationship Id="rId5" Type="http://schemas.openxmlformats.org/officeDocument/2006/relationships/image" Target="../media/image26.png"/><Relationship Id="rId10" Type="http://schemas.openxmlformats.org/officeDocument/2006/relationships/image" Target="../media/image49.png"/><Relationship Id="rId4" Type="http://schemas.openxmlformats.org/officeDocument/2006/relationships/image" Target="../media/image25.png"/><Relationship Id="rId9" Type="http://schemas.openxmlformats.org/officeDocument/2006/relationships/image" Target="../media/image48.jpeg"/></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png"/><Relationship Id="rId1" Type="http://schemas.openxmlformats.org/officeDocument/2006/relationships/slideLayout" Target="../slideLayouts/slideLayout2.xml"/><Relationship Id="rId6" Type="http://schemas.openxmlformats.org/officeDocument/2006/relationships/image" Target="../media/image56.png"/><Relationship Id="rId5" Type="http://schemas.openxmlformats.org/officeDocument/2006/relationships/image" Target="../media/image55.png"/><Relationship Id="rId4" Type="http://schemas.openxmlformats.org/officeDocument/2006/relationships/image" Target="../media/image54.png"/></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Good Morning</a:t>
            </a:r>
            <a:endParaRPr lang="en-GB" dirty="0"/>
          </a:p>
        </p:txBody>
      </p:sp>
      <p:sp>
        <p:nvSpPr>
          <p:cNvPr id="3" name="Subtitle 2"/>
          <p:cNvSpPr>
            <a:spLocks noGrp="1"/>
          </p:cNvSpPr>
          <p:nvPr>
            <p:ph type="subTitle" idx="1"/>
          </p:nvPr>
        </p:nvSpPr>
        <p:spPr/>
        <p:txBody>
          <a:bodyPr/>
          <a:lstStyle/>
          <a:p>
            <a:r>
              <a:rPr lang="en-GB" dirty="0" smtClean="0"/>
              <a:t>Monday 8</a:t>
            </a:r>
            <a:r>
              <a:rPr lang="en-GB" baseline="30000" dirty="0" smtClean="0"/>
              <a:t>th</a:t>
            </a:r>
            <a:r>
              <a:rPr lang="en-GB" dirty="0" smtClean="0"/>
              <a:t> February</a:t>
            </a:r>
            <a:endParaRPr lang="en-GB" dirty="0"/>
          </a:p>
        </p:txBody>
      </p:sp>
    </p:spTree>
    <p:extLst>
      <p:ext uri="{BB962C8B-B14F-4D97-AF65-F5344CB8AC3E}">
        <p14:creationId xmlns:p14="http://schemas.microsoft.com/office/powerpoint/2010/main" val="18929066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Theseus and the Minotaur – Part 5</a:t>
            </a:r>
            <a:endParaRPr lang="en-GB" dirty="0"/>
          </a:p>
        </p:txBody>
      </p:sp>
      <p:sp>
        <p:nvSpPr>
          <p:cNvPr id="5" name="Content Placeholder 4"/>
          <p:cNvSpPr>
            <a:spLocks noGrp="1"/>
          </p:cNvSpPr>
          <p:nvPr>
            <p:ph sz="half" idx="1"/>
          </p:nvPr>
        </p:nvSpPr>
        <p:spPr>
          <a:xfrm>
            <a:off x="838200" y="1825625"/>
            <a:ext cx="3694611" cy="4351338"/>
          </a:xfrm>
        </p:spPr>
        <p:txBody>
          <a:bodyPr>
            <a:normAutofit fontScale="77500" lnSpcReduction="20000"/>
          </a:bodyPr>
          <a:lstStyle/>
          <a:p>
            <a:pPr marL="0" indent="0">
              <a:buNone/>
            </a:pPr>
            <a:r>
              <a:rPr lang="en-GB" dirty="0" smtClean="0"/>
              <a:t>As Minos led the children to the palace to be cleaned and prepared, Ariadne pulled Theseus to one side.  She told him that she was a beautiful princess and that she was desperate to escape from the world that her father had built, she offered to aid him in his quest in exchange for safe passage to Athens.  Ariadne took Theseus to meet Daedalus, the inventor of the labyrinth which held the Minotaur.</a:t>
            </a:r>
            <a:endParaRPr lang="en-GB" dirty="0"/>
          </a:p>
        </p:txBody>
      </p:sp>
      <p:sp>
        <p:nvSpPr>
          <p:cNvPr id="6" name="Content Placeholder 5"/>
          <p:cNvSpPr>
            <a:spLocks noGrp="1"/>
          </p:cNvSpPr>
          <p:nvPr>
            <p:ph sz="half" idx="2"/>
          </p:nvPr>
        </p:nvSpPr>
        <p:spPr>
          <a:xfrm>
            <a:off x="7276010" y="1825625"/>
            <a:ext cx="4077789" cy="4351338"/>
          </a:xfrm>
        </p:spPr>
        <p:txBody>
          <a:bodyPr>
            <a:normAutofit fontScale="77500" lnSpcReduction="20000"/>
          </a:bodyPr>
          <a:lstStyle/>
          <a:p>
            <a:r>
              <a:rPr lang="en-GB" dirty="0" smtClean="0"/>
              <a:t>What is a synonym for quest?</a:t>
            </a:r>
          </a:p>
          <a:p>
            <a:pPr marL="514350" indent="-514350">
              <a:buFont typeface="+mj-lt"/>
              <a:buAutoNum type="arabicPeriod"/>
            </a:pPr>
            <a:r>
              <a:rPr lang="en-GB" dirty="0" smtClean="0"/>
              <a:t>Mission</a:t>
            </a:r>
          </a:p>
          <a:p>
            <a:pPr marL="514350" indent="-514350">
              <a:buFont typeface="+mj-lt"/>
              <a:buAutoNum type="arabicPeriod"/>
            </a:pPr>
            <a:r>
              <a:rPr lang="en-GB" dirty="0" smtClean="0"/>
              <a:t>Rest</a:t>
            </a:r>
          </a:p>
          <a:p>
            <a:pPr marL="514350" indent="-514350">
              <a:buFont typeface="+mj-lt"/>
              <a:buAutoNum type="arabicPeriod"/>
            </a:pPr>
            <a:r>
              <a:rPr lang="en-GB" dirty="0" smtClean="0"/>
              <a:t>Sleep</a:t>
            </a:r>
          </a:p>
          <a:p>
            <a:pPr marL="514350" indent="-514350">
              <a:buFont typeface="+mj-lt"/>
              <a:buAutoNum type="arabicPeriod"/>
            </a:pPr>
            <a:endParaRPr lang="en-GB" dirty="0"/>
          </a:p>
          <a:p>
            <a:r>
              <a:rPr lang="en-GB" dirty="0" smtClean="0"/>
              <a:t>Who invented the labyrinth?</a:t>
            </a:r>
          </a:p>
          <a:p>
            <a:endParaRPr lang="en-GB" dirty="0"/>
          </a:p>
          <a:p>
            <a:r>
              <a:rPr lang="en-GB" dirty="0" smtClean="0"/>
              <a:t>Why do you think Ariadne took Theseus to meet Daedalus?</a:t>
            </a:r>
          </a:p>
          <a:p>
            <a:endParaRPr lang="en-GB" dirty="0"/>
          </a:p>
          <a:p>
            <a:r>
              <a:rPr lang="en-GB" dirty="0" smtClean="0"/>
              <a:t>Why do you think Ariadne told Theseus she was a </a:t>
            </a:r>
            <a:r>
              <a:rPr lang="en-GB" smtClean="0"/>
              <a:t>beautiful princess?</a:t>
            </a:r>
            <a:endParaRPr lang="en-GB" dirty="0"/>
          </a:p>
        </p:txBody>
      </p:sp>
      <p:sp>
        <p:nvSpPr>
          <p:cNvPr id="7" name="TextBox 6"/>
          <p:cNvSpPr txBox="1"/>
          <p:nvPr/>
        </p:nvSpPr>
        <p:spPr>
          <a:xfrm>
            <a:off x="4653952" y="1825625"/>
            <a:ext cx="2416628" cy="5355312"/>
          </a:xfrm>
          <a:prstGeom prst="rect">
            <a:avLst/>
          </a:prstGeom>
          <a:noFill/>
        </p:spPr>
        <p:txBody>
          <a:bodyPr wrap="square" rtlCol="0">
            <a:spAutoFit/>
          </a:bodyPr>
          <a:lstStyle/>
          <a:p>
            <a:r>
              <a:rPr lang="en-GB" sz="3200" smtClean="0"/>
              <a:t>Evidence</a:t>
            </a:r>
          </a:p>
          <a:p>
            <a:endParaRPr lang="en-GB" sz="3200" smtClean="0"/>
          </a:p>
          <a:p>
            <a:r>
              <a:rPr lang="en-GB" sz="3200" smtClean="0"/>
              <a:t>Retrieve</a:t>
            </a:r>
          </a:p>
          <a:p>
            <a:endParaRPr lang="en-GB" sz="3200" smtClean="0"/>
          </a:p>
          <a:p>
            <a:endParaRPr lang="en-GB" sz="3200" smtClean="0"/>
          </a:p>
          <a:p>
            <a:r>
              <a:rPr lang="en-GB" sz="3200" smtClean="0"/>
              <a:t>Interpret</a:t>
            </a:r>
          </a:p>
          <a:p>
            <a:endParaRPr lang="en-GB" sz="3200" smtClean="0"/>
          </a:p>
          <a:p>
            <a:endParaRPr lang="en-GB" sz="3200" smtClean="0"/>
          </a:p>
          <a:p>
            <a:r>
              <a:rPr lang="en-GB" sz="3200" smtClean="0"/>
              <a:t>Choice</a:t>
            </a:r>
          </a:p>
          <a:p>
            <a:endParaRPr lang="en-GB" smtClean="0"/>
          </a:p>
          <a:p>
            <a:endParaRPr lang="en-GB" smtClean="0"/>
          </a:p>
          <a:p>
            <a:endParaRPr lang="en-GB" dirty="0"/>
          </a:p>
        </p:txBody>
      </p:sp>
      <p:sp>
        <p:nvSpPr>
          <p:cNvPr id="9" name="AutoShape 2" descr="data:image/jpg;base64,%20/9j/4AAQSkZJRgABAQEAYABgAAD/2wBDAAUDBAQEAwUEBAQFBQUGBwwIBwcHBw8LCwkMEQ8SEhEPERETFhwXExQaFRERGCEYGh0dHx8fExciJCIeJBweHx7/2wBDAQUFBQcGBw4ICA4eFBEUHh4eHh4eHh4eHh4eHh4eHh4eHh4eHh4eHh4eHh4eHh4eHh4eHh4eHh4eHh4eHh4eHh7/wAARCAFbAMw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7LooooAKKKKACiiigAooooAKKKKACiiigAooooAKKKKACisvxZ4g0fwr4evNf16+isdOs4zJNNIeAPQDqSTwAOSeK+SvFX7bqJfxp4X8DmW0Vv3kmoXex3XPRVQELxjkk/SgD7JorhPgh8TdF+K3gpPEmjxS2xWUwXVpKQXglABKkjqCCCD3B7V3dABRTXZUUs7BVAJJJwAPWuD1/4xfDzR73+z/+EgTU7/bu+x6TC9/MF/vFYQxA5HWgDvqK5Pwd8R/A/i62jm8P+JtOu2dlTyfNCTI5BwjRthlbg8Edq6ygAooooAKKKKACiiigAooooAKKKKACiiigAooooAKKKiu7i3tLd7i6nighQFnkkcKqj1JPAoAloPSuGu/jB8LbV5Un+IHhxGhLB1+3oSCvUcHnpWPZftB/Bu8uUtofH2lh5DhTIHjX8WZQB+JoA+Uf29/iTqmufEV/h/GrW2k6CyO6hs/aZ3jDeYfZVbaB9T3r5oXrX1p+0r8ENb+InjiX4h/Cu4s/Fem6xj7SLW9jY28yKFPzM2CpAHAPHTGMUnwC/ZJ1yfXYdZ+KNvFZaZbPuXSlmDy3TDoHZDhU9QDk9OKAPbv2JPAl14J+DkdxfXdvcT67P/aQW3lEiRxsiqi7hwThcnrgnHavbNTv7PTNOuNQ1C6htbS2jaWaaVgqRoBksSegxXlM/wAK/FWgazpJ+G/j640Dw3a3SST+Hri2Wa38ouWlWKQjeoIOApyBngjpUPxZi/4WJ8TdI+E5ST+xbOJNc8RkcCaJWIt7bPcO4Jb2X3oAuwWGtfFkxapfanJp/wAPbhQ9rpsCtFc6tH03XL9UhbqI1wWXG484rvfCnhTwz4UsxZ+G9B07SYcBStrAqFgOm4gZb8a2II44YliiRUjRQqqowFA4AFcx4+1vUvD934fvrdYX0241SOx1ISZBjSb5Y5FIHUSbFx0Ic+goA8t/a2+E+ga94D1TxtpmlxWninRo/t8d7anyZZkjIZ1dlxk7QcMeQRwav/DLx1r2iz+GtE8TXEutaNrkUS6XrkgVLiKVow6W9yo4YkA4lHU8EZ5rvPjdJHF8HPGLyyJGo0S7BLNgDMTDr9a8U1tHj8I/CiORWR117QlZWGCCAvBB6UAfTgooFFABSZpa+PP2/fEnizwf4n8MXnhnxf4g0hdRtZ1ngtL+SKHMTJtYKpAyfMOT3wKQH2FupRXwh4v+Jvjb4O/EHwjdWfi3X9e0zVNDsr/ULDV71rlXMg/eBC3KdMgjp7jivqL4lfGLQ/B2oaHoVrp95rviPXth07SrRkV2VujOzkKg69fQ+hNMD03NJmvCdQ/aM0ub4P67430Hw/dXOo6HOtrqWlXMyxvZyMSoZ2GdybuMryeelcL8JPjx4k0H4AXXjzxb4d1bXof7akR70X0YBWRmOEViWVEYKgX/AGhjgUgPrHNJur51h/aS8P8Ai6yv9C0nR9ci1CTw1NqZa0uY1lhYKSY0c8CRU+cMRjPFZf7Hfjjwa/hjxlqUF54nit9OMV3qV94h1MXJKsJDlQoAXG05wMtkdaYH0/mjNeD+H/2mPDGparpBvPD+saV4e1y7ls9K1q6MflXEsbKrBkB3IMsBk/44lsP2hIbv43t8Kh4J1SPU1vWtmna6j2BFG7zcf3dnzYznBoA9zzRXlnhj4y6be+EfFPirxHot34a0vw7eyWc0txMkvnyRkh1jC9TuwoHcsMVjeBf2htD8Q+KNE0XUvDmq+H4vEcTTaDd3jxsl6ocqMhCTGSRwDnPr0yAWf2rPilr/AMK/A9lqnh/SbW7uL+8FmLi6kxFbMUZgSmcsTtPcAY59K87079nDxj8QJYdZ+MHxP1HU4pwtx/ZmnyHyULYYorH5Ao6DYvuDX0J8SPCWl+OfBOqeFtWhV7a+gZAx6xv1Rx7q2D+Fea/sx+LryDQdV+G3jCYQ+IvA5+y3Mrt8k9oM+VOpPO3aAMnttPegDgvi1pPwG/Z78JhIfBel694ju0Is7TUf9JlkHGZJC2QiDHYDJ4HfHxN4q1qXxD4gu9YmsbCxe5fd9nsbdYIIwBgBUXgDA/HrXR/HLxtc/EH4o654mmkZoZ7ho7NT/BbodsYxk4+UAn3Jq/8As8/DG8+K3xEt/D8M4trGFftOoXBBJSBWAIXH8RyAM+ue1AF/9nb4s+IPhH4guNZtLGfU9CuAsGo2m9kiZjkowbBCyDDYz1GR9P0V+GXxG8I/EbQl1fwpqsd3GAPOgJ2z25P8MidVPB9j2Jpnhz4Z+BtA8Dv4L0/w5YnQ5VxcW00Yk+0NgAvIT95uBz7cYr5r+Jf7OHi74eeIv+E8+BOp3kTwHe+liUmZR1KoTxKhwMo2T9aAPsM8ivOfgxFb6nf+LfGzQQ/adY1ua3injcP5lranyIsHHAyjtj1auc/Zr+MjfFTwlqNjqVo2n+LdHj8rULcKUDsdwWRAeV5Ugqfun6it/wDZfuWuvgR4WaWR5LmK2eG6L53CdJHWQNnuGDZ96APS65L4ueEZvHHgS88OQXqWUk8sEqyuhdQYpkkwQPXZj8a62myOkcbSSOqIoLMzHAAHUmgDy79qG8kX4Wtotsiy3WvajaaZFEVBEgkmUuCD22K+Tzgc1xPxcureDVPAFqTtafxnpwhAXj5XJI9uKsf2+fih8Sf7ftGVvCHhiSSDSpAcrf3xyklyvYoi5RT6sxFZXhe4h8fftSWumohn0vwJZSXUjKflN9LhAD2O1c4Hqp96APpYUUUUAFfFX/BS7/kLeBv+uF7/AOhQ19q18i/t4eC/G/jrxP4btvCvg/WNUh0y1maa6giBiLSsmFBznI8vn6ijqhnmWvWVjqvxp8AWnxkuYLDSpNA05bD+ycvHJH0jWdnwUyc7iAcduORofE3VNbb9u+2k0vT4r++sb+2gsLSafyY3CxDau/B2jknpVn4//DH4jeItR8Aa1pPgjWbhLXw5Z213AsSmW3lhYhkcZ4Pcexr0v40/DHxNb/HLwv8AGzwv4fvNYgje3l1XSYiq3cZUYyqk4Y7TgjPBX0OaOt/UnoeYa98J/iB4A+G/xW1/xVbWNrY63axskVteCbEpvEcA8DoGYZos/wDlHdc/9hw/+jxXqHxH8E+PfiD4b+JHiyTQ9T019V022sNE0G4kBuGjhlWR5HRWKq7FcAAk4zXC2ng/4gL+x3d/Dx/h74jXXP7aV1j8hcPGzGTzB82cDbtPHUj8EV2O5/Z88NeHz+yg3ij+x7Ia0mh6lbi+EQE3lsZCV3d6+Zfh1fXVl+zj8Tltyyi6u9JglKnHyF5iR9DgD8a+uPgppPibRf2S9S8N6p4T1m21q1tLy2SxaJfNuDICVaMZ5Hz45x0NeSfs8fBPxdffDv4ieBvFvh3UtAk1m2tZdPu7uLEQmhZyoJBz1Ze3TNPqxLZHK+FPhj8S/ir8A/B1j4c0bS007SLy+lhvJtSCyTtJINwMe35dpXrk5re/aAubj4Z/tWeEPGmo7lL2VncXpU53Mq+TNz34B/Ouy8D+GPila/A9/gaPBeq6Vqct86S6+ZkFjFbNKJGkWRW3M2MgKBz69RWh+238KPEXizT/AAVL4S0i91e404SWNx5S7nERCbXY/VTz/tUN6gjgfj1/aGl/sdeCo5fMWTX9WfU77n7zy+bMAfX7w/IVDo/wu+K3xD8KfC7xDomj6VZ2Xh+xiFpcHVB5k6ibzA5Xb8h46ZNfR/x4+Ef/AAnXwPh8E6VJDDfaXHC+ms/CGSJNu0nsGUkZ7ZBrzfwtoHxE8RfDDwd8JLrwdrfhkaPeQtrOsTzIkDW8LltsDIxZ2fIHQAe4oW7DofUqnrXyX+2Lf2svjew034a295efEe4gkstVi0yEyb9PljKmO4A4JyyFSfujnI+WvrRf61wvwo+F3h/4dtq91p013qOp6vdvc3uo3zB7iTJyELAD5QcnHqSaAPymlRo5GjkUq6kqwPYivtX/AIJsaNZrovi3xB5iPeSXEFns4JjjVS+emRuLevOweleTftu/DSz8B/E2PVNIjmXTPESyXm1uViuN/wC9RT6fMrAdt2OldV+wZrlz4N+MOq+BtYsvIn12zidGZxlHiRpUA5wQySE8Z7e9AH3fQaKR2CqSSABySe1AHgvxjtZPhN8Qbb4z6Hax/wBj3pjsPF9rFH8zxs2I7pcL95Sfm9fl9zVz4D+JbLw5r+s/DfUZYba3F1Jq3hq6kbaup2FyzTZRicOyMxBx2xxxUPx1+M3w8XwrrXhOL7X4pu762nsXg0q2+0xwSlSo818hVw2OASRjOK+L/Dzx6xfQ2/xS1e/Nr4a08WmnaNGxW6uSxPlww4GB8zDLHnAHXHC5le19R8rtex+k3iTxp4U8O2wuNa8Q6dZqwOxXnUvJjsqDLMfYA14r451vxR8Xrw+HbCw1Twz4DBzqF7coYLzVl4/cxofmjjPO4nBI49q5PwT4R+IHgPR9Mt/D/wACrS61JbRftmoyarAkruwBKhjluOAenI6V1lha/HvxLOtovhTQfBMGcTX19e/bpAMdY40wCf8Ae4piIPiD4u0/4faNpvhbwppK3fiC9QWuh6LaJyD0DsB0QdST1wfcj0j9nn4bp8OfAcVneCObxDqDm81q7B3NNcPyRu6lVzgfie5qX4Y/CTw94Kv5tdkuLvXvE10pW51rUWDzsDjKp2jTjhV6DjNehjpQAUUUUAFFFFABRRRQAUUUUAFFFFABRRRQAUUUUAFFFFAHzF/wUW0Zbz4SaRrSpD5mm6sql2J37JY2BVfqyoT/ALteQ+N45Ph3qPwO+Llvb5tX0m0gvSFyCYlAYH3aJyB/unHSvpD9t2GGX9m/xE0kSO0b2zxllB2N56DI9DgkZ9zXn37QPhuGP9hnQVvvLe60iz02eF0AIDMFQ4JGQNsh6Y6UAfT+o6lY6bpVxqt/cpbWVvC0800hwqIBkk/hXyX8UvihrvxL1Gaw0a6utI8ChSi+WxiudW9WYj5khPZeCw69cCT4v/EwfEq6tfDOlBP+EXsoIJ9RIbeLy7aMMINwOGSPI3DHLY9K5kcYAAAHQV8vnmdPDP2FH4ur7f8ABPcyzLVVXtam3YqKNP0bS3KpDZ2VtGWIUYVFHWvQP2V/gq194k/4XF4vhHmXTmfQ9PdcmNCMLPID0bHKjt97rjHMfCjwbD8V/iU+lXm6Twv4dKXGqqM7Lycn93bk/wB3gluvTHFfaUMUcMSRRRrHGihURRgKBwAB2FdGQ4CdCm69V+9P8jLNcVGpNUobRHAYpaKK+gPICiiigAooooAKKKKACiiigAooooAKKKKACiiigAooooAKKKKAPEf22Zmb4EXmkwxq9xq+o2ljDucKFdpQwJ9vlx+Oa479ty/bQ/gv4a+HOl4a51e4gs0iJ3MYbdVJOcf3vL54/nXZfHxV1z4u/CTwivlv/wATmXWbhAw8xEto8ocHjaSzA+uOK4LxZ4L1f49fELxT4msrg2Nn4UP9l+GXmBEVxeRSbp2fHOzIKZ9we2KUr8r5dxxtdXPNvDukWuh6Pb6ZZriOFcFu7t3Y+5NQ+JZtUlhg0Xw7C9zr+qyi10+3jALM56tg9AoySegp+uawNFuG0/U9PvrfWh8iaU1u32iV84AjXHzgnowyCOa9+/Zm+D9/4Ykk8deONk3izUIdkVvgFNMhPPlof75/iI+nqT8PlmUV8RinWxSsk+vV/wCR9NjcwpUaKp0XuvuPQPgf8PrH4Z/DvT/C9qwmnjBlvbgf8t7huXfnnGeB7AV3FIKWvuT5gKKKKACiiigAooooAKKKKACiiigAooooAKKKKACiiigAooooAKDRRQB8veH5IvBH7Y3iTV/iXqyW39tWQj8M3dxIwt2jaRR5KswwrAADGcZJ/vCtHwvonxr+Ec/iS50nQdD8c6FrGrTaoltZXjQXMDSyZYgOuGyu3gE4I4PWvQP2l/hdJ8V/hw3h+zmtLbU4bmO5sri53BI2Bw2SoJwVLDgdcU/9nPwd438B+Al8MeNNa07V/scuNPmtXkZkgI+45cDODnGOg47UAU/hB8W7T4ja7c6bceAvEmg6rpybp31GzHlREkjaJeDnjpgZ59Ca9ZHQUYooAKKKKACiiigAooooAKKKKACiiigAooooAKKKKACiiigAooooAKKKKACiiigApM1Bf3UdpatcSZ2r2HeuJ074l6PqGqXthp9xZ309i+27gtrkNNB/vL3/AMiuTEY6jh3ao/68zWnQqVFeKO+zRUFncRXVtHcwOHikUOjDuD0NTiuqLTV0ZMKKKKYBRRRQAUUUUAFFFFABRRRQAUUUUAFFFFABRRRQAUUUUAFFFFABUVzIIYJJmBIRSxx7VLTZFDoysAQRgg1Mr8rtuNWvqcLqer3l8CjMscJIIQD+tcH4d+HvhTw54o1TxPoul/Z9U1TP2mTzmK/M25tqnhSTzXpPiDSLWyg8+FnBZtqxnkUyXw3fDaYWicFQeWwQa+AxOFzJ1Zxbcnpe3bofRUq2FUIvZG34WurO40mKOzR4ktwITE/3kIA4Pr9a1x0rH8NaU+mQzmWQNLO4dgvRcADA/KtgdK+2wPtPYR9qrStseBW5faPlegGuW1/4ieBdCS6/tbxdolq9qjvNE17H5qheo2Z3E8dMZzXUmvl79uLwl4c0D4KX+qaD4V0e1vL3WIXvryKyTzjvLFm34yCW2gnPf3rrMzwv9on9pfxN4+vp9H8LXF3oXhlGKqsTmO4vB/ekYcgH+4Dj1zS/sZfE3xVpHxj0nw7Nql5f6TrchtZra4nZ1RiCyyKDnDAjnHUE5r59wTX1p+wB8LNRuPEz/EvV7N4dNtIXh0tpBjz5m+VnUf3VXIz3J46GgD7iFFA4ooAKKKKAA14/8U/2hvAvw38VP4b8S2fiBLtY1lV4bENFIrd0YuM88HjqDXsBr4U/4KN/8lP8L/8AYKP/AKOalfVID7Y8L6xFr/h6x1q3tL20hvYVmSG8i8uZFPQMuTg+1aJNfDn7Uup+INK+Ong2z0TxRrmmR6nY6eZUt71xGrlwm5Uzt6AcEYJ61o/C/WvFGi/toav4Ak8Xa9qujXElzbTrf3jSs6+QXDeisD0KgUwPq628baHc/EO58CW80kusWunjULgIoMcUZfYFZs8Pkg4x0NdJmvgz9i+1tD8efF+q6neagw0ezubrzDdPuk2zBT5vP7z5c8N3wapx/EjxZ8RtJ+JnxBuPE2tabceHorSfQraxvXhhtVe4K4KKcOdqjJbOSTSuB+gGSaOfevz++O3xO8Qa34F+F/jq21rVbLUL22ng1OO0u3himkt5VBOxSACck5x3x2rpfijo/wAWPC/wQ8WeI/F/iq/8+612zvdInstTkACSqwkAAIKphlAQ45TOO5fQD7czRmvzk8W+JvHfhL4cfC7xzYfEDxLPfagt4zQT3haGPyZVwNv8QIc53ZzXc/tLeM9ftPjH4D8QeG9a1O0Gt6ZZXxtVvpBbGRmwuUBxt6Z455osB9w5xQT9a+OfHXin4qfA34AXGk+JNce58VazrlxFYX32nz2htdoLyqx5BJ+6Dyu7oCMVR8I+MNX8BfGP4faJ/wAJDreoaP4x0KyOqw3t+8/+kXO5fNQscoQxX7uOM0AfWFv430K4+Ilx4Dt5pJdZttPGoThFBjjjLhArNnh8kHGOhrpOor4T/Yn0mK+/aP8AE011eahJLp0NxJE5un3SMJwn705/eDB/izzg192Ch7IOtjw34o69448Oah428QTwPd2dlBbL4b06NDIszbfncqnzFjI2057LxXW/CD4weDfiRpkTabqMVnrCoBd6VcsI7iB/4htP3hnoR+nSun03/SvEt3c/wwjYv16f0NZPjv4V/D/xu3neIfDNnPdj7t7EDDcr9JUw36152AftHUq93+C0OjEaKMOy/M7Wq2p6lp+l2T3mp31tZW0Yy81xKsaKPck4ryOf9nnQT8lr46+IdpbgYSCLxBJsQegyCf1qaw/Zx+GKSLLrFpq/iOUcltW1WecMfUruC/pXonOY/jf9q74TeHbh7Wxv77xDcrwV02DdHn08xyqn/gOa848SftY/Czxr4f1Hwz4s8Fa+dKvozHJtaJ2x2YfMNrA4IIzyBXQftW+IfB/wY8Aw6H4J8NaJpfiDWlkit5bayjV7aEcSS7sZzzhfck9q+CD97PWgD7O+Gfw4/ZTvNY0K6g8TXOo3Gor5lppmq3ewO24rtkUKPm3AjaTg+4NfYVlb29nbRWtnBFb28KBI4o0CqijoABwBXxz8Hv2YtI8Zfs+2F9riSaN4ovHkvLC/iB3pE2PKWVM4ZTjd2IDcGvV/gJ428TaHr5+D/wAU2VfE1nB5mlajv3R6rbDoQx6uoHfkgc8g5APdaKKKACiiigBD0r4V/wCCjn/JT/C//YKP/o5q+6z0rx34rfs8+DviX4pbxF4k1bxC1x5axRQxXiiKFB2RSp25OSfc1LWqA+df2tv+Tgvhx/146d/6Pq94U/5SM6j/ANftx/6Smvb/ABX+zT4N8Uaxp+r6z4g8V3F9p9rDbW8xvl3KsX3TnZ97PJPrzWxH8CPCEPxdX4nw3utRa6JxO4W6HlSNs2EMNuSCOozVIXQ+YP2Q7GbU/ih8UtNgz5t3ol/BHj+80wA/U1W/Yh+HvhLxjq3jOx8caKt8mnQW5EUs8sQjO+QPkIy5+6OucYr6n8C/Abwf4L+I11440C+1u3vbqSZp7b7UPs7iQklCu3JUE5AJ4wKXxH8BfBeq+KtQ8RWV3r2gXWqoU1SPR9Qa2ivlJywkUDv3xjOSetJaDZ8gftPXnhPUPhr8O7zwR4en0DQnk1P7PaTOXORKgZwSzZDEEjmvon9s7/k1OL/fsP6V1nxH/Z38BeOItFtb59V0+w0Wz+yWNlY3CxwxJnJOCp+Y8ZPfAzWL+1L4J8Q6l8ALPwL4S0zVfEV2k9vEsjyo0ixxc75GYjJ4A47mh7WGtz5P+Mn/ACbh8G8c/Jqv/o2Kum/aMs5tP8d/B6xnUrLBoOmRupGCCJRxXr/wO/Z00LVfB3h28+InhzWdP1jRZpFfTpr0G1uDv3iTYpIAOVBAIzs5zXpHxV/Z/wDCHxI8Xx+J9e1TX4r2KJIoFtbpUSEJyNgKnac8/WmT0PJf+Ckel3U3hPwnrEaO1va3k8ExA4UyIpXP12Gtfw74N+D/AIT8KfCnxDqHgeTUNf1yfToLSeG7lZ47hkDiYq0mNqsMkAY9q+g/EnhPRfE3hKXwv4itf7V06aFYpVuDl3wBh9w5D5Gdw5zXHeAvgn4U8IatYalHfa7rD6VG0ekxarfGeLTlb73kpgBTjjPJxQPofN/7C/8AycT457/6Lc8/9vS19s3UohtpJj0RS35V5b4I+A3g/wAGfEe68daDfa3b391JM89v9qH2dxISWQrtyVBOQCeCB6V6D4pm8rSXUdZCEFc+LrexoSn2RpShz1Eu7OQt9Su7G7SaO6eKF5VM6+XvBXPJ6Z6Z6V39pPFc28dxBIJIpFDIw6EHvXH+H1j1G7bTrzT41KQlvPjdlOMgAEep/pXY2sEdtbxW8K7Y41CoPQAYFeLkFOtGm5SleL230Z2ZhKDmklZomoNFI5IUkdQK+iPPPzS/bU8UDxN8ftaSKQtbaSE06LngGMfPj/gZb8q5X9njwha+OvjJ4c8N3zD7HcXXmXKn+OKNTIyf8CCkfjXKeMLq4vfFmr3l2zNcT300kpPUsXJP613n7KWrx6L+0H4QupZI445L37MzOcAearRj9WFAH6iQRxwxJFCipGihURRgKBwAB2rxb9sXw7a3nwmuPF0VwbDXfC0iajpd9HxJG4YAoD6Nxx6gV6Z478X6H4K0GTWNduWjiDCOGGNC81zKfuxRIOXdjwAK8lfwD4w+M2pW+rfFOOXQfCMEomsPCkE372fH3ZLt17/7A6e3OQD0/wCEXiWfxj8M/Dvii6h8m41KwjnmQDADkfMR7Egkexrq6hsbW3sbOGzs4I7e2gQRxRRqFVFAwFAHQAVNQAUUUUAFFFFABRRRQAUUUUABpMUtFABRRRQAUUUUAIa5nxeZri6trO33GTBcBeue3X6GumNQtbwm5FwYlMoG0PjkCuPHYaWJoumna5tQqqlPmauYnhm41iS8khv4V8lUyJfK2MWz09DxXQ0g606rwtB0Kag5X82TUmpy5krBTLiWOCF5pnVI41LOzHAUAZJNPryf9rHxgPB3wS1qaEsb7U1/syyVOpkmBBP4LuP4V0mZ+cHxI1DTNY+IPiDVNFhMOm3mpXE9qh6iNpCV/Q1k6Q00WrWkluxWZJ0aMg4IYMMc/Wv0e+GX7OngDSfhVp/hfxT4csNYvnAub65lTEv2hgMhHUhlVeFAB5xz1rn/AIzfst+B9T+Ht3B8P/D8GkeIbc/aLSQTyN55A5iYuxwGHQ9jj3oA7XxxqX9i/GvwFfeINPiutP1K2l0yzmIB+w6i2H34P99FKAjkYPrXrQr5n+Axb4taB4Q/4SjVry18RfDjUXTUNMlQeZPKq7IpJM/MMAY9yGr6YoAKKKKACiiigAooooAKKKKACiiigAooooAKKKKACiiigAooooAKKKKACvnz9pKzbxF8c/g54TuGH9nS6jdahOn99oFR1/QMPxr6Drxb9oCwltfif8JfGSKfK0/Xn064YdFS6TYCfbK4/H3oA9pFB6UCvMP2ifHF54V8JxaL4fia78WeJJDp2i2yfe8xhhpT6KgOc+uKAPMPgdN/wkv7X3xG8WeG41Tw9BbCwupwvy3FyCgyp78xuc+n1r6eHSuH+CHw90/4Z/D2x8M2e2W4UedfXPe4uGA3ufbsPYCu4oAKKKKACiiigAooooAKKKKACiiigAooooAKKKKACiiigAooooAKKKKAEdlRSzEAAZJJwBXzv+1J8VPCU3gu88LeG9ROv+Ko7m3ura10uI3RgkhmSQNIUyFA29M59q7z9pD4e+IviV4CHh/w54mfQpjcK82SwjuY+6OV5x3HYkc10fw28AeFvh94fg0fwzpNvZxogEsyoPNnbHLO/Vifc8dqAOh026N5ptteGGSEzwpL5TjDJuUHaR6jNfKsXjTW4f2jb74l/EHwP4r0zwnpljLp+kXD6a8i2h3DdK4XONwD/MM4BFfWeKa6K6FWAZSMEEZBHpQBi+DfFnhvxho66v4X1mz1WyY48y3kztPow6qfYgGtyvCvCfwV1bwT+0HP4y8Ganaaf4Q1OFm1PSSWGZTniNANu3dhgSRtyQOK91oAKKKKACiiigAooooAKKKKACiiigAooooAKKKKACiiigCve3lpZ+V9ruoLcSyCOPzZAm9z0UZ6k+lc5dW2t/2Zd6bf+I7eK9u9RLWMsZWGQWvmK3lDjlwm5cgE8g1u65o+l63ZfYtY0201C23B/KuYlkUMOjAHoR2PUVx3i6wY6pc28ds4uLqGGKxus7zG2doxk5UoxDnHXOeteZm2PngKCqwpueqVl5u1y4R5na51Njq11c+IbzTf7FvobO2jUjUJtqxTSE8pGudxwOrEAehNaEN1bzSyxQzxSSQsElVHBMbYBwwHQ4IPPrVbU7qTS9DnvDa3eovbQFzDbIGmnKjoq5ALH0rxj4KfFWw1741eNPBKeGdU0y7e5OpGa7Ty3KrFBFtkjPKngY6jFekiD3aiiimAUUUUAFFFFABRRRQAUUUUAFFFFABRRRQAUUUUAFFFFABRRRQAUUUUAMuJY4IHmmkSOKNSzu7YCqBkknsAK8/8LfEL4Z/EDxWlj4b8WWup6ppQeTyIHdVZTgEjcAsgBAOVJxwe9Zf7XX27/hnfxadPMwmFshYxEhvL8xN/Tttzn2zX5u/D7xTqXgrxppXinSmIutOuFmVNxUSKD8yMR/CwyD7GplCMlaSuB+vArybT9H0zSf2rtQ1BIUS71zwskm7uzwzhHP12mP8AKuq+Glx4i1jSbfxTruoQbdVs4ZrbTrRf3FojDePnI3u5DAMTgccAd+U1W8t5f2tNCs45laeDwldtKgPKhriPbn64NUB63RRRQAUUUUAFFFFABRRRQAUUUUAFFFU9Zv4NL0m81K6bbBaQPPKfRUUsf0FJuwFyivgj4War4r+PXiz4h6lf61rUOpQaJNNodvZX0kKWzlsJGFUgMCPlOeu4nrzWd8dLrxF4b8e/DRpJtetNRuNE02TUrH7XIHedH8sqULYDEIAR3PXqaa3sB+hFFeDfDr9oSTxJ8a7z4Y654LuvD+oRmRYWe8SZt6LuKuFG0ZXkFWYVW8YftHC18TeJtL8H+FR4htPCkDXGtXj34t1RVcI4iXad5BJHboaAPoF2VVLMQFHJJOABTY5EkQPGysp6FTkGvmz4+fErw74x/ZltvGFjpV9qug3d5HFfQQ6mbG4tm5BQkKwb5sArjBBzUvw++MPgzwH+yxpPi6Lw/Lpdl50tpYaSl4Z5JpRI2f3jAdcMxOMDsOgoA+kaK8X+Hnx0t9W1m/0Txpo0XhjULTR01wFL0XML2bIH3bgoIcKQSuPpXJ2/7VFqba08T3Xg64tvA93qraXFqhvVNyJFUMXMAX7mDn72aAPpSio7eRJoUmidXjdQyspyGB5BFSHpQBW1Szt9S0250+7jElvdRPDKh/iRgQR+Rr88fjb+zL4n8G+KETQLiwv9DvpytjJc6hDBNEMj5ZBIVBxnllyPXFfXXxp8XeKL7WoPhh8MpUj8V3sIuL3UXAMWkWmceY/B+duijGec+lfDn7THw7174a+LrDRNc8T3PiJrmz+1pcy7wAS7KwAZmP8ACO9AH1F8RvjVH8J/A/hr4a+CvI8TeN47G3tNkQNxFAwQKc7Mb3JB2qPqcd/RP2efhpeeE7G78WeLrp9T8c+IAJtVu5cEwg8rAnHyqOMgcZHHAFeKf8E7NB8F3+mav4gbThJ4t0648kzySltkEigqyJ0UkqwLdeOvJr7FFABRRRQAUUUUAFFFFABRRRQAUUUUAFct8WopZ/hd4qhhJEjaPdBcdc+U1dTUdxHHNC8MiB43Uq6noQRgik9ho+GP+Cbv/JQ/E/8A2CU/9Girn7bf/Jyvgf8A642n/pUa6Dw78E/id8LfGPjO38A6VFqOm+ItPez0zUhqKQNpm5wVaQMd5KDI+QHOAaqfHf4PfFfW/iJ4QvtH8Pz+ILbw5p1lbzajLqMCPfSxtvkbEjhhzxkin1TF3MXQJHj/AOChOtSR/fS4u2X6i0OK86+BEsk3hP40TSlmkfwzIzFupJnUmvfdL+FfxE039smX4jf8I35/hy5umka5W8hBjSSDYSULbjtJwQBzjisfVvgL478G+IfH2n+C9Ah13Q/GOnvaWs5v44Dp2+VXPmK5BYLyBtySMUuiHfU8f8Gz3L/sZ+OreRmNvH4ismiB6BmA3Y/JaxfiPPP/AMM6fCy13MLfztWkI7F/PQfoP519K+MfgV4l0D9leL4beFdNGva7fajHeajLHcRwor9WIMhXKgKqDv3xWI37PHjHxL+zHpHhXUtLj0jxb4d1C5mso5rqN47mKVgzLuQsFzxjPdPQ1V9xdjoPjl4X8P2X7Ntx44s9NiXxPc+F7CwmuxK282x8oMNudvTA3YzjjNePfCT4WeOPix+z3b6PpWoeHNP0Wx12e6Et28ouDL5aqwOAV2YI96978N/CvxH44LzfELQ/+Ectbfwinhu2tFu47iV3OC9wTGSoAKrtXOeucVzHgf4X/F3wx8L/ABB8Gk8P6fLYavduF8Si/QQxW8gUSEw58wvtXgYxk9eM0urEtkfSvgDTbrR/BGh6Re3Edzc2Wnw28s0bFkkZEClgTyQcVuVm+F9It9A8Oabodoztb6fax20bN1KooUE+/FaRoGjxDwNeW3w78e/EG+8exyaZ/bOtC6steuYgLae1MarFB5oJCFCH+Vsdc968O/4KPvZ3Wr+CNRs5YZ0nsrnbPE4ZZEDoRgjgjk/nX1d4/wBb8U6dIbPRPh7P4ot5rR2Mi31vEiy5wsbpKykgjnIzX5xftA6R4v8AD/i+LSfGC21rdPC2oR6baPm308XDsxhjAyqgYH3cjpyetAHuP/BNW9to/E3jKweULcz2drLFGerKjyBj+G9fzr7er4I/4JzaPd3XxV1rW42QWun6X5M2TyWlcbAB/wBs2/KvvcUAFFFFABRRRQAUUUUAFFFFABRSHrS0AFGKKKADFJilooATFGKWigBMUYpaKAExRilooAKKKKACvjD9snQLDW/2ofhzpupQs9jqyWtpdKjFWdDdFWGRyDhutfZ9eE/EnQ7fXv2uPh1vtxcf2VpF3fzf9MwGCxMf+BnigDgv2MvC83g346/FTw2I5IbWwaOOFGYsTEZZDCSe/wAhHPua+s68m0u1k0n9qvV5WZRB4g8LwzRgDBMltNsbPqdsg/OvWaACiiigAooooAKKKKACiiigANFFFABRRRQAUUUUAFFFFABRRRQAUUUUAFFFHegAryvw2fO/ah8YPL8zW3hvTY4Sf4FeWdmA+pAP4V6lK6xxtI7BEUEsxOAAO5rxH4X3d740+O+u/EjwvcxnwTJp0ektOygnUbiF2O+MZyqIWI3EDdngHqADr9eEUnx78KiPDTw6FqLzY6rG0luFJ9iwOPoa9BFeX/EL4U33iHx3F4z8P+PNb8K6p9g+wTm0RJUliDbgNr8Lz+fFUPhf4c+NHh/4k3lt4r8ZweJfBq2hNtcSwRx3DTEjAKqMjaAcnODkY9gD1+iiigAooooAKKKKACiiigAooooAKKKKACiiigAooooAKKKKACiiigAooooAqa1Ypqmj3umyTSwJd28kDSREB0DqVLKT0IzxXPfCPwNp/wAOfAWn+EdMuJLm3s95E8qBXkLOWJbHGecfhXWUUAFFFFABRRRQAUUUUAFFFFABRRRQAUUUUAFFFFABRRRQAUUUUAFFFFABRRRQAUUUUAFFFFABRRRQAUUUUAFFFFABRRRQAUUUUAFFFFAH/9k="/>
          <p:cNvSpPr>
            <a:spLocks noChangeAspect="1" noChangeArrowheads="1"/>
          </p:cNvSpPr>
          <p:nvPr/>
        </p:nvSpPr>
        <p:spPr bwMode="auto">
          <a:xfrm>
            <a:off x="21272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 name="Picture 7" descr="C:\Users\Jo Sharp\AppData\Local\Microsoft\Windows\Temporary Internet Files\Content.IE5\R9ENAKIJ\MC900078753[1].wmf">
            <a:extLst>
              <a:ext uri="{FF2B5EF4-FFF2-40B4-BE49-F238E27FC236}">
                <a16:creationId xmlns:a16="http://schemas.microsoft.com/office/drawing/2014/main" id="{0A44A4CF-9AFD-430B-96C6-2EFF0C441300}"/>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225071" y="3108960"/>
            <a:ext cx="845509" cy="727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7" descr="C:\Users\Jo Sharp\AppData\Local\Microsoft\Windows\Temporary Internet Files\Content.IE5\6X80HW0W\MC900078743[1].wmf">
            <a:extLst>
              <a:ext uri="{FF2B5EF4-FFF2-40B4-BE49-F238E27FC236}">
                <a16:creationId xmlns:a16="http://schemas.microsoft.com/office/drawing/2014/main" id="{07B95254-4048-4AE0-A736-8F968681C88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96000" y="4626741"/>
            <a:ext cx="1012856" cy="5769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7" descr="C:\Users\Jo Sharp\AppData\Local\Microsoft\Windows\Temporary Internet Files\Content.IE5\CIJXV5XE\MC900078625[1].wmf">
            <a:extLst>
              <a:ext uri="{FF2B5EF4-FFF2-40B4-BE49-F238E27FC236}">
                <a16:creationId xmlns:a16="http://schemas.microsoft.com/office/drawing/2014/main" id="{AE9F88DC-732B-4B63-A8A3-6D0469C8FEC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96000" y="5825580"/>
            <a:ext cx="630594" cy="7027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p:cNvPicPr>
            <a:picLocks noChangeAspect="1"/>
          </p:cNvPicPr>
          <p:nvPr/>
        </p:nvPicPr>
        <p:blipFill>
          <a:blip r:embed="rId5"/>
          <a:stretch>
            <a:fillRect/>
          </a:stretch>
        </p:blipFill>
        <p:spPr>
          <a:xfrm>
            <a:off x="6245780" y="1915778"/>
            <a:ext cx="863075" cy="934102"/>
          </a:xfrm>
          <a:prstGeom prst="rect">
            <a:avLst/>
          </a:prstGeom>
        </p:spPr>
      </p:pic>
    </p:spTree>
    <p:extLst>
      <p:ext uri="{BB962C8B-B14F-4D97-AF65-F5344CB8AC3E}">
        <p14:creationId xmlns:p14="http://schemas.microsoft.com/office/powerpoint/2010/main" val="2166019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Spellings – Look/Cover/Spell/Check</a:t>
            </a:r>
            <a:endParaRPr lang="en-GB" dirty="0"/>
          </a:p>
        </p:txBody>
      </p:sp>
      <p:sp>
        <p:nvSpPr>
          <p:cNvPr id="4" name="Content Placeholder 3"/>
          <p:cNvSpPr>
            <a:spLocks noGrp="1"/>
          </p:cNvSpPr>
          <p:nvPr>
            <p:ph sz="half" idx="1"/>
          </p:nvPr>
        </p:nvSpPr>
        <p:spPr/>
        <p:txBody>
          <a:bodyPr>
            <a:normAutofit fontScale="62500" lnSpcReduction="20000"/>
          </a:bodyPr>
          <a:lstStyle/>
          <a:p>
            <a:pPr marL="0" indent="0">
              <a:buNone/>
            </a:pPr>
            <a:r>
              <a:rPr lang="en-GB" dirty="0" smtClean="0"/>
              <a:t>Lente, Jack, Elliot and Alicia</a:t>
            </a:r>
          </a:p>
          <a:p>
            <a:r>
              <a:rPr lang="en-GB" dirty="0" smtClean="0"/>
              <a:t>stomach</a:t>
            </a:r>
            <a:endParaRPr lang="en-GB" dirty="0" smtClean="0"/>
          </a:p>
          <a:p>
            <a:r>
              <a:rPr lang="en-GB" dirty="0"/>
              <a:t>s</a:t>
            </a:r>
            <a:r>
              <a:rPr lang="en-GB" dirty="0" smtClean="0"/>
              <a:t>ufficient</a:t>
            </a:r>
          </a:p>
          <a:p>
            <a:r>
              <a:rPr lang="en-GB" dirty="0"/>
              <a:t>s</a:t>
            </a:r>
            <a:r>
              <a:rPr lang="en-GB" dirty="0" smtClean="0"/>
              <a:t>uggest</a:t>
            </a:r>
          </a:p>
          <a:p>
            <a:r>
              <a:rPr lang="en-GB" dirty="0"/>
              <a:t>s</a:t>
            </a:r>
            <a:r>
              <a:rPr lang="en-GB" dirty="0" smtClean="0"/>
              <a:t>ymbol</a:t>
            </a:r>
          </a:p>
          <a:p>
            <a:r>
              <a:rPr lang="en-GB" dirty="0"/>
              <a:t>s</a:t>
            </a:r>
            <a:r>
              <a:rPr lang="en-GB" dirty="0" smtClean="0"/>
              <a:t>ystem</a:t>
            </a:r>
          </a:p>
          <a:p>
            <a:r>
              <a:rPr lang="en-GB" dirty="0"/>
              <a:t>t</a:t>
            </a:r>
            <a:r>
              <a:rPr lang="en-GB" dirty="0" smtClean="0"/>
              <a:t>emperature</a:t>
            </a:r>
          </a:p>
          <a:p>
            <a:r>
              <a:rPr lang="en-GB" dirty="0"/>
              <a:t>t</a:t>
            </a:r>
            <a:r>
              <a:rPr lang="en-GB" dirty="0" smtClean="0"/>
              <a:t>horough</a:t>
            </a:r>
          </a:p>
          <a:p>
            <a:r>
              <a:rPr lang="en-GB" dirty="0"/>
              <a:t>t</a:t>
            </a:r>
            <a:r>
              <a:rPr lang="en-GB" dirty="0" smtClean="0"/>
              <a:t>welfth</a:t>
            </a:r>
          </a:p>
          <a:p>
            <a:r>
              <a:rPr lang="en-GB" dirty="0" smtClean="0"/>
              <a:t>variety</a:t>
            </a:r>
          </a:p>
          <a:p>
            <a:r>
              <a:rPr lang="en-GB" dirty="0"/>
              <a:t>v</a:t>
            </a:r>
            <a:r>
              <a:rPr lang="en-GB" dirty="0" smtClean="0"/>
              <a:t>egetable</a:t>
            </a:r>
          </a:p>
          <a:p>
            <a:r>
              <a:rPr lang="en-GB" dirty="0"/>
              <a:t>v</a:t>
            </a:r>
            <a:r>
              <a:rPr lang="en-GB" dirty="0" smtClean="0"/>
              <a:t>ehicle</a:t>
            </a:r>
          </a:p>
          <a:p>
            <a:r>
              <a:rPr lang="en-GB" dirty="0" smtClean="0"/>
              <a:t>yacht</a:t>
            </a:r>
          </a:p>
        </p:txBody>
      </p:sp>
      <p:sp>
        <p:nvSpPr>
          <p:cNvPr id="5" name="Content Placeholder 4"/>
          <p:cNvSpPr>
            <a:spLocks noGrp="1"/>
          </p:cNvSpPr>
          <p:nvPr>
            <p:ph sz="half" idx="2"/>
          </p:nvPr>
        </p:nvSpPr>
        <p:spPr/>
        <p:txBody>
          <a:bodyPr>
            <a:normAutofit fontScale="62500" lnSpcReduction="20000"/>
          </a:bodyPr>
          <a:lstStyle/>
          <a:p>
            <a:pPr marL="0" indent="0">
              <a:buNone/>
            </a:pPr>
            <a:r>
              <a:rPr lang="en-GB" dirty="0" smtClean="0"/>
              <a:t>Rest of class</a:t>
            </a:r>
          </a:p>
          <a:p>
            <a:r>
              <a:rPr lang="en-GB" dirty="0" smtClean="0"/>
              <a:t>reign</a:t>
            </a:r>
            <a:endParaRPr lang="en-GB" dirty="0" smtClean="0"/>
          </a:p>
          <a:p>
            <a:r>
              <a:rPr lang="en-GB" dirty="0"/>
              <a:t>r</a:t>
            </a:r>
            <a:r>
              <a:rPr lang="en-GB" dirty="0" smtClean="0"/>
              <a:t>emember</a:t>
            </a:r>
          </a:p>
          <a:p>
            <a:r>
              <a:rPr lang="en-GB" dirty="0"/>
              <a:t>s</a:t>
            </a:r>
            <a:r>
              <a:rPr lang="en-GB" dirty="0" smtClean="0"/>
              <a:t>entence</a:t>
            </a:r>
          </a:p>
          <a:p>
            <a:r>
              <a:rPr lang="en-GB" dirty="0"/>
              <a:t>s</a:t>
            </a:r>
            <a:r>
              <a:rPr lang="en-GB" dirty="0" smtClean="0"/>
              <a:t>eparate</a:t>
            </a:r>
          </a:p>
          <a:p>
            <a:r>
              <a:rPr lang="en-GB" dirty="0"/>
              <a:t>s</a:t>
            </a:r>
            <a:r>
              <a:rPr lang="en-GB" dirty="0" smtClean="0"/>
              <a:t>pecial</a:t>
            </a:r>
          </a:p>
          <a:p>
            <a:r>
              <a:rPr lang="en-GB" dirty="0"/>
              <a:t>s</a:t>
            </a:r>
            <a:r>
              <a:rPr lang="en-GB" dirty="0" smtClean="0"/>
              <a:t>traight</a:t>
            </a:r>
          </a:p>
          <a:p>
            <a:r>
              <a:rPr lang="en-GB" dirty="0"/>
              <a:t>s</a:t>
            </a:r>
            <a:r>
              <a:rPr lang="en-GB" dirty="0" smtClean="0"/>
              <a:t>trange</a:t>
            </a:r>
          </a:p>
          <a:p>
            <a:r>
              <a:rPr lang="en-GB" dirty="0"/>
              <a:t>s</a:t>
            </a:r>
            <a:r>
              <a:rPr lang="en-GB" dirty="0" smtClean="0"/>
              <a:t>trength</a:t>
            </a:r>
          </a:p>
          <a:p>
            <a:r>
              <a:rPr lang="en-GB" dirty="0"/>
              <a:t>s</a:t>
            </a:r>
            <a:r>
              <a:rPr lang="en-GB" dirty="0" smtClean="0"/>
              <a:t>uppose</a:t>
            </a:r>
          </a:p>
          <a:p>
            <a:r>
              <a:rPr lang="en-GB" dirty="0" smtClean="0"/>
              <a:t>surprise</a:t>
            </a:r>
            <a:endParaRPr lang="en-GB" dirty="0"/>
          </a:p>
        </p:txBody>
      </p:sp>
    </p:spTree>
    <p:extLst>
      <p:ext uri="{BB962C8B-B14F-4D97-AF65-F5344CB8AC3E}">
        <p14:creationId xmlns:p14="http://schemas.microsoft.com/office/powerpoint/2010/main" val="13002924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ctrTitle"/>
          </p:nvPr>
        </p:nvSpPr>
        <p:spPr/>
        <p:txBody>
          <a:bodyPr/>
          <a:lstStyle/>
          <a:p>
            <a:r>
              <a:rPr lang="en-GB" dirty="0" smtClean="0"/>
              <a:t>Maths</a:t>
            </a:r>
            <a:endParaRPr lang="en-GB" dirty="0"/>
          </a:p>
        </p:txBody>
      </p:sp>
      <p:sp>
        <p:nvSpPr>
          <p:cNvPr id="8" name="Subtitle 7"/>
          <p:cNvSpPr>
            <a:spLocks noGrp="1"/>
          </p:cNvSpPr>
          <p:nvPr>
            <p:ph type="subTitle" idx="1"/>
          </p:nvPr>
        </p:nvSpPr>
        <p:spPr/>
        <p:txBody>
          <a:bodyPr/>
          <a:lstStyle/>
          <a:p>
            <a:r>
              <a:rPr lang="en-GB" dirty="0" smtClean="0"/>
              <a:t>Read through the slides and do the activities</a:t>
            </a:r>
            <a:endParaRPr lang="en-GB" dirty="0"/>
          </a:p>
        </p:txBody>
      </p:sp>
    </p:spTree>
    <p:extLst>
      <p:ext uri="{BB962C8B-B14F-4D97-AF65-F5344CB8AC3E}">
        <p14:creationId xmlns:p14="http://schemas.microsoft.com/office/powerpoint/2010/main" val="42586940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RECALL</a:t>
            </a:r>
            <a:endParaRPr lang="en-GB" dirty="0"/>
          </a:p>
        </p:txBody>
      </p:sp>
      <p:sp>
        <p:nvSpPr>
          <p:cNvPr id="3" name="Content Placeholder 2"/>
          <p:cNvSpPr>
            <a:spLocks noGrp="1"/>
          </p:cNvSpPr>
          <p:nvPr>
            <p:ph idx="1"/>
          </p:nvPr>
        </p:nvSpPr>
        <p:spPr/>
        <p:txBody>
          <a:bodyPr>
            <a:normAutofit/>
          </a:bodyPr>
          <a:lstStyle/>
          <a:p>
            <a:r>
              <a:rPr lang="en-GB" sz="3200" dirty="0" smtClean="0"/>
              <a:t>TP: Solve:</a:t>
            </a:r>
          </a:p>
          <a:p>
            <a:pPr marL="514350" indent="-514350">
              <a:buFont typeface="+mj-lt"/>
              <a:buAutoNum type="arabicPeriod"/>
            </a:pPr>
            <a:r>
              <a:rPr lang="en-GB" sz="3200" dirty="0" smtClean="0"/>
              <a:t>41 x 24 =</a:t>
            </a:r>
          </a:p>
          <a:p>
            <a:pPr marL="514350" indent="-514350">
              <a:buFont typeface="+mj-lt"/>
              <a:buAutoNum type="arabicPeriod"/>
            </a:pPr>
            <a:r>
              <a:rPr lang="en-GB" sz="3200" dirty="0" smtClean="0"/>
              <a:t>42 x 25 =</a:t>
            </a:r>
          </a:p>
          <a:p>
            <a:pPr marL="514350" indent="-514350">
              <a:buFont typeface="+mj-lt"/>
              <a:buAutoNum type="arabicPeriod"/>
            </a:pPr>
            <a:r>
              <a:rPr lang="en-GB" sz="3200" dirty="0" smtClean="0"/>
              <a:t>43 x 26 =</a:t>
            </a:r>
          </a:p>
          <a:p>
            <a:pPr marL="514350" indent="-514350">
              <a:buFont typeface="+mj-lt"/>
              <a:buAutoNum type="arabicPeriod"/>
            </a:pPr>
            <a:endParaRPr lang="en-GB" sz="3200" dirty="0"/>
          </a:p>
          <a:p>
            <a:r>
              <a:rPr lang="en-GB" sz="3200" dirty="0" smtClean="0"/>
              <a:t>TP:  What is the pattern?</a:t>
            </a:r>
          </a:p>
          <a:p>
            <a:pPr marL="0" indent="0">
              <a:buNone/>
            </a:pPr>
            <a:endParaRPr lang="en-GB" sz="3200" dirty="0"/>
          </a:p>
        </p:txBody>
      </p:sp>
    </p:spTree>
    <p:extLst>
      <p:ext uri="{BB962C8B-B14F-4D97-AF65-F5344CB8AC3E}">
        <p14:creationId xmlns:p14="http://schemas.microsoft.com/office/powerpoint/2010/main" val="15101667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multiply a 3-digit number by a 2-digit number</a:t>
            </a:r>
            <a:endParaRPr lang="en-GB" dirty="0"/>
          </a:p>
        </p:txBody>
      </p:sp>
      <p:graphicFrame>
        <p:nvGraphicFramePr>
          <p:cNvPr id="4" name="Content Placeholder 3"/>
          <p:cNvGraphicFramePr>
            <a:graphicFrameLocks noGrp="1"/>
          </p:cNvGraphicFramePr>
          <p:nvPr>
            <p:ph idx="1"/>
            <p:extLst/>
          </p:nvPr>
        </p:nvGraphicFramePr>
        <p:xfrm>
          <a:off x="1600200" y="1920240"/>
          <a:ext cx="9570719" cy="4069082"/>
        </p:xfrm>
        <a:graphic>
          <a:graphicData uri="http://schemas.openxmlformats.org/drawingml/2006/table">
            <a:tbl>
              <a:tblPr firstRow="1" firstCol="1" bandRow="1"/>
              <a:tblGrid>
                <a:gridCol w="7550860">
                  <a:extLst>
                    <a:ext uri="{9D8B030D-6E8A-4147-A177-3AD203B41FA5}">
                      <a16:colId xmlns:a16="http://schemas.microsoft.com/office/drawing/2014/main" val="1896380732"/>
                    </a:ext>
                  </a:extLst>
                </a:gridCol>
                <a:gridCol w="2019859">
                  <a:extLst>
                    <a:ext uri="{9D8B030D-6E8A-4147-A177-3AD203B41FA5}">
                      <a16:colId xmlns:a16="http://schemas.microsoft.com/office/drawing/2014/main" val="4159502092"/>
                    </a:ext>
                  </a:extLst>
                </a:gridCol>
              </a:tblGrid>
              <a:tr h="1017271">
                <a:tc>
                  <a:txBody>
                    <a:bodyPr/>
                    <a:lstStyle/>
                    <a:p>
                      <a:pPr algn="ctr">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Top Down</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Self Assessment</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86749328"/>
                  </a:ext>
                </a:extLst>
              </a:tr>
              <a:tr h="1017271">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Some of us will even: I can solve problem solving and reasoning questions involving multiplying a 3-digit number by a 2-digit number</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75044608"/>
                  </a:ext>
                </a:extLst>
              </a:tr>
              <a:tr h="678180">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Some of us will: I can multiply any 3-digit number by any 2-digit number</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01615360"/>
                  </a:ext>
                </a:extLst>
              </a:tr>
              <a:tr h="678180">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Most of us will: I can multiply a 3-digit number by a 2-digit number when involving 10</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32604916"/>
                  </a:ext>
                </a:extLst>
              </a:tr>
              <a:tr h="678180">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All of us will: I can multiply a 2-digit number by a 2-digit number</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67695398"/>
                  </a:ext>
                </a:extLst>
              </a:tr>
            </a:tbl>
          </a:graphicData>
        </a:graphic>
      </p:graphicFrame>
    </p:spTree>
    <p:extLst>
      <p:ext uri="{BB962C8B-B14F-4D97-AF65-F5344CB8AC3E}">
        <p14:creationId xmlns:p14="http://schemas.microsoft.com/office/powerpoint/2010/main" val="25380780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multiply a 3-digit number by a 2-digit number</a:t>
            </a:r>
            <a:endParaRPr lang="en-GB" dirty="0"/>
          </a:p>
        </p:txBody>
      </p:sp>
      <p:sp>
        <p:nvSpPr>
          <p:cNvPr id="4" name="Content Placeholder 3"/>
          <p:cNvSpPr>
            <a:spLocks noGrp="1"/>
          </p:cNvSpPr>
          <p:nvPr>
            <p:ph sz="half" idx="1"/>
          </p:nvPr>
        </p:nvSpPr>
        <p:spPr/>
        <p:txBody>
          <a:bodyPr/>
          <a:lstStyle/>
          <a:p>
            <a:r>
              <a:rPr lang="en-GB" dirty="0" smtClean="0"/>
              <a:t>TP:  What partitioned calculations have I calculated to get these answers</a:t>
            </a:r>
            <a:endParaRPr lang="en-GB" dirty="0"/>
          </a:p>
        </p:txBody>
      </p:sp>
      <p:sp>
        <p:nvSpPr>
          <p:cNvPr id="5" name="Content Placeholder 4"/>
          <p:cNvSpPr>
            <a:spLocks noGrp="1"/>
          </p:cNvSpPr>
          <p:nvPr>
            <p:ph sz="half" idx="2"/>
          </p:nvPr>
        </p:nvSpPr>
        <p:spPr/>
        <p:txBody>
          <a:bodyPr/>
          <a:lstStyle/>
          <a:p>
            <a:pPr marL="0" indent="0">
              <a:buNone/>
            </a:pPr>
            <a:r>
              <a:rPr lang="en-GB" dirty="0" smtClean="0"/>
              <a:t>    1 3 2</a:t>
            </a:r>
          </a:p>
          <a:p>
            <a:pPr marL="0" indent="0">
              <a:buNone/>
            </a:pPr>
            <a:r>
              <a:rPr lang="en-GB" u="sng" dirty="0" smtClean="0"/>
              <a:t>X     1 4</a:t>
            </a:r>
          </a:p>
          <a:p>
            <a:pPr marL="0" indent="0">
              <a:buNone/>
            </a:pPr>
            <a:r>
              <a:rPr lang="en-GB" dirty="0"/>
              <a:t> </a:t>
            </a:r>
            <a:r>
              <a:rPr lang="en-GB" dirty="0" smtClean="0"/>
              <a:t>   5 2 8  (          )</a:t>
            </a:r>
          </a:p>
          <a:p>
            <a:pPr marL="0" indent="0">
              <a:buNone/>
            </a:pPr>
            <a:r>
              <a:rPr lang="en-GB" u="sng" dirty="0"/>
              <a:t> </a:t>
            </a:r>
            <a:r>
              <a:rPr lang="en-GB" u="sng" dirty="0" smtClean="0"/>
              <a:t>1 3 2 0  (</a:t>
            </a:r>
            <a:r>
              <a:rPr lang="en-GB" dirty="0" smtClean="0"/>
              <a:t>         )</a:t>
            </a:r>
            <a:endParaRPr lang="en-GB" u="sng" dirty="0" smtClean="0"/>
          </a:p>
          <a:p>
            <a:pPr marL="0" indent="0">
              <a:buNone/>
            </a:pPr>
            <a:endParaRPr lang="en-GB" u="sng" dirty="0"/>
          </a:p>
        </p:txBody>
      </p:sp>
    </p:spTree>
    <p:extLst>
      <p:ext uri="{BB962C8B-B14F-4D97-AF65-F5344CB8AC3E}">
        <p14:creationId xmlns:p14="http://schemas.microsoft.com/office/powerpoint/2010/main" val="372192375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multiply a 3-digit number by a 2-digit number</a:t>
            </a:r>
            <a:endParaRPr lang="en-GB" dirty="0"/>
          </a:p>
        </p:txBody>
      </p:sp>
      <p:sp>
        <p:nvSpPr>
          <p:cNvPr id="4" name="Content Placeholder 3"/>
          <p:cNvSpPr>
            <a:spLocks noGrp="1"/>
          </p:cNvSpPr>
          <p:nvPr>
            <p:ph sz="half" idx="1"/>
          </p:nvPr>
        </p:nvSpPr>
        <p:spPr/>
        <p:txBody>
          <a:bodyPr/>
          <a:lstStyle/>
          <a:p>
            <a:r>
              <a:rPr lang="en-GB" dirty="0" smtClean="0"/>
              <a:t>TP: How did I solve these calculations?</a:t>
            </a:r>
          </a:p>
          <a:p>
            <a:endParaRPr lang="en-GB" dirty="0"/>
          </a:p>
          <a:p>
            <a:r>
              <a:rPr lang="en-GB" dirty="0" smtClean="0"/>
              <a:t>TP:  What is the answer?</a:t>
            </a:r>
            <a:endParaRPr lang="en-GB" dirty="0"/>
          </a:p>
        </p:txBody>
      </p:sp>
      <p:sp>
        <p:nvSpPr>
          <p:cNvPr id="5" name="Content Placeholder 4"/>
          <p:cNvSpPr>
            <a:spLocks noGrp="1"/>
          </p:cNvSpPr>
          <p:nvPr>
            <p:ph sz="half" idx="2"/>
          </p:nvPr>
        </p:nvSpPr>
        <p:spPr/>
        <p:txBody>
          <a:bodyPr/>
          <a:lstStyle/>
          <a:p>
            <a:pPr marL="0" indent="0">
              <a:buNone/>
            </a:pPr>
            <a:r>
              <a:rPr lang="en-GB" dirty="0" smtClean="0"/>
              <a:t>    1 3 2</a:t>
            </a:r>
          </a:p>
          <a:p>
            <a:pPr marL="0" indent="0">
              <a:buNone/>
            </a:pPr>
            <a:r>
              <a:rPr lang="en-GB" u="sng" dirty="0" smtClean="0"/>
              <a:t>X     1 4</a:t>
            </a:r>
          </a:p>
          <a:p>
            <a:pPr marL="0" indent="0">
              <a:buNone/>
            </a:pPr>
            <a:r>
              <a:rPr lang="en-GB" dirty="0"/>
              <a:t> </a:t>
            </a:r>
            <a:r>
              <a:rPr lang="en-GB" dirty="0" smtClean="0"/>
              <a:t>   5 2 8  (132 x 4)</a:t>
            </a:r>
          </a:p>
          <a:p>
            <a:pPr marL="0" indent="0">
              <a:buNone/>
            </a:pPr>
            <a:r>
              <a:rPr lang="en-GB" u="sng" dirty="0"/>
              <a:t> </a:t>
            </a:r>
            <a:r>
              <a:rPr lang="en-GB" u="sng" dirty="0" smtClean="0"/>
              <a:t>1 3 2 0  (132 x 10</a:t>
            </a:r>
            <a:r>
              <a:rPr lang="en-GB" dirty="0" smtClean="0"/>
              <a:t>)</a:t>
            </a:r>
            <a:endParaRPr lang="en-GB" u="sng" dirty="0" smtClean="0"/>
          </a:p>
          <a:p>
            <a:pPr marL="0" indent="0">
              <a:buNone/>
            </a:pPr>
            <a:endParaRPr lang="en-GB" u="sng" dirty="0"/>
          </a:p>
        </p:txBody>
      </p:sp>
    </p:spTree>
    <p:extLst>
      <p:ext uri="{BB962C8B-B14F-4D97-AF65-F5344CB8AC3E}">
        <p14:creationId xmlns:p14="http://schemas.microsoft.com/office/powerpoint/2010/main" val="20773139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multiply a 3-digit number by a 2-digit number</a:t>
            </a:r>
            <a:endParaRPr lang="en-GB" dirty="0"/>
          </a:p>
        </p:txBody>
      </p:sp>
      <p:sp>
        <p:nvSpPr>
          <p:cNvPr id="4" name="Content Placeholder 3"/>
          <p:cNvSpPr>
            <a:spLocks noGrp="1"/>
          </p:cNvSpPr>
          <p:nvPr>
            <p:ph sz="half" idx="1"/>
          </p:nvPr>
        </p:nvSpPr>
        <p:spPr/>
        <p:txBody>
          <a:bodyPr/>
          <a:lstStyle/>
          <a:p>
            <a:r>
              <a:rPr lang="en-GB" dirty="0" smtClean="0"/>
              <a:t>TP:  What is wrong with this calculation?</a:t>
            </a:r>
            <a:endParaRPr lang="en-GB" dirty="0"/>
          </a:p>
        </p:txBody>
      </p:sp>
      <p:sp>
        <p:nvSpPr>
          <p:cNvPr id="5" name="Content Placeholder 4"/>
          <p:cNvSpPr>
            <a:spLocks noGrp="1"/>
          </p:cNvSpPr>
          <p:nvPr>
            <p:ph sz="half" idx="2"/>
          </p:nvPr>
        </p:nvSpPr>
        <p:spPr/>
        <p:txBody>
          <a:bodyPr/>
          <a:lstStyle/>
          <a:p>
            <a:pPr marL="0" indent="0">
              <a:buNone/>
            </a:pPr>
            <a:r>
              <a:rPr lang="en-GB" dirty="0"/>
              <a:t> </a:t>
            </a:r>
            <a:r>
              <a:rPr lang="en-GB" dirty="0" smtClean="0"/>
              <a:t>         2 6 4</a:t>
            </a:r>
          </a:p>
          <a:p>
            <a:pPr marL="0" indent="0">
              <a:buNone/>
            </a:pPr>
            <a:r>
              <a:rPr lang="en-GB" dirty="0"/>
              <a:t> </a:t>
            </a:r>
            <a:r>
              <a:rPr lang="en-GB" dirty="0" smtClean="0"/>
              <a:t>     </a:t>
            </a:r>
            <a:r>
              <a:rPr lang="en-GB" u="sng" dirty="0" smtClean="0"/>
              <a:t> x     1 4</a:t>
            </a:r>
          </a:p>
          <a:p>
            <a:pPr marL="0" indent="0">
              <a:buNone/>
            </a:pPr>
            <a:r>
              <a:rPr lang="en-GB" dirty="0" smtClean="0"/>
              <a:t>                      (264 x 4)</a:t>
            </a:r>
          </a:p>
          <a:p>
            <a:pPr marL="0" indent="0">
              <a:buNone/>
            </a:pPr>
            <a:r>
              <a:rPr lang="en-GB" dirty="0"/>
              <a:t> </a:t>
            </a:r>
            <a:r>
              <a:rPr lang="en-GB" dirty="0" smtClean="0"/>
              <a:t>     </a:t>
            </a:r>
            <a:r>
              <a:rPr lang="en-GB" u="sng" dirty="0" smtClean="0"/>
              <a:t>                (264 x 1)                      </a:t>
            </a:r>
            <a:endParaRPr lang="en-GB" u="sng" dirty="0"/>
          </a:p>
          <a:p>
            <a:pPr marL="0" indent="0">
              <a:buNone/>
            </a:pPr>
            <a:endParaRPr lang="en-GB" u="sng" dirty="0"/>
          </a:p>
        </p:txBody>
      </p:sp>
    </p:spTree>
    <p:extLst>
      <p:ext uri="{BB962C8B-B14F-4D97-AF65-F5344CB8AC3E}">
        <p14:creationId xmlns:p14="http://schemas.microsoft.com/office/powerpoint/2010/main" val="42161728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multiply a 3-digit number by a 2-digit number</a:t>
            </a:r>
            <a:endParaRPr lang="en-GB" dirty="0"/>
          </a:p>
        </p:txBody>
      </p:sp>
      <p:sp>
        <p:nvSpPr>
          <p:cNvPr id="4" name="Content Placeholder 3"/>
          <p:cNvSpPr>
            <a:spLocks noGrp="1"/>
          </p:cNvSpPr>
          <p:nvPr>
            <p:ph sz="half" idx="1"/>
          </p:nvPr>
        </p:nvSpPr>
        <p:spPr/>
        <p:txBody>
          <a:bodyPr/>
          <a:lstStyle/>
          <a:p>
            <a:r>
              <a:rPr lang="en-GB" dirty="0" smtClean="0"/>
              <a:t>TP:  Can you solve it?</a:t>
            </a:r>
          </a:p>
          <a:p>
            <a:endParaRPr lang="en-GB" dirty="0"/>
          </a:p>
          <a:p>
            <a:r>
              <a:rPr lang="en-GB" dirty="0" smtClean="0"/>
              <a:t>TP:  Why is the zero important?</a:t>
            </a:r>
            <a:endParaRPr lang="en-GB" dirty="0"/>
          </a:p>
        </p:txBody>
      </p:sp>
      <p:sp>
        <p:nvSpPr>
          <p:cNvPr id="5" name="Content Placeholder 4"/>
          <p:cNvSpPr>
            <a:spLocks noGrp="1"/>
          </p:cNvSpPr>
          <p:nvPr>
            <p:ph sz="half" idx="2"/>
          </p:nvPr>
        </p:nvSpPr>
        <p:spPr/>
        <p:txBody>
          <a:bodyPr/>
          <a:lstStyle/>
          <a:p>
            <a:pPr marL="0" indent="0">
              <a:buNone/>
            </a:pPr>
            <a:r>
              <a:rPr lang="en-GB" dirty="0"/>
              <a:t> </a:t>
            </a:r>
            <a:r>
              <a:rPr lang="en-GB" dirty="0" smtClean="0"/>
              <a:t>         2 6 4</a:t>
            </a:r>
          </a:p>
          <a:p>
            <a:pPr marL="0" indent="0">
              <a:buNone/>
            </a:pPr>
            <a:r>
              <a:rPr lang="en-GB" dirty="0"/>
              <a:t> </a:t>
            </a:r>
            <a:r>
              <a:rPr lang="en-GB" dirty="0" smtClean="0"/>
              <a:t>     </a:t>
            </a:r>
            <a:r>
              <a:rPr lang="en-GB" u="sng" dirty="0" smtClean="0"/>
              <a:t> x     1 4</a:t>
            </a:r>
          </a:p>
          <a:p>
            <a:pPr marL="0" indent="0">
              <a:buNone/>
            </a:pPr>
            <a:r>
              <a:rPr lang="en-GB" dirty="0" smtClean="0"/>
              <a:t>                      (264 x 4)</a:t>
            </a:r>
          </a:p>
          <a:p>
            <a:pPr marL="0" indent="0">
              <a:buNone/>
            </a:pPr>
            <a:r>
              <a:rPr lang="en-GB" dirty="0"/>
              <a:t> </a:t>
            </a:r>
            <a:r>
              <a:rPr lang="en-GB" dirty="0" smtClean="0"/>
              <a:t>     </a:t>
            </a:r>
            <a:r>
              <a:rPr lang="en-GB" u="sng" dirty="0" smtClean="0"/>
              <a:t>                (264 x 10)                      </a:t>
            </a:r>
            <a:endParaRPr lang="en-GB" u="sng" dirty="0"/>
          </a:p>
          <a:p>
            <a:pPr marL="0" indent="0">
              <a:buNone/>
            </a:pPr>
            <a:endParaRPr lang="en-GB" u="sng" dirty="0"/>
          </a:p>
        </p:txBody>
      </p:sp>
    </p:spTree>
    <p:extLst>
      <p:ext uri="{BB962C8B-B14F-4D97-AF65-F5344CB8AC3E}">
        <p14:creationId xmlns:p14="http://schemas.microsoft.com/office/powerpoint/2010/main" val="39927376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multiply a 3-digit number by a 2-digit number</a:t>
            </a:r>
            <a:endParaRPr lang="en-GB" dirty="0"/>
          </a:p>
        </p:txBody>
      </p:sp>
      <p:sp>
        <p:nvSpPr>
          <p:cNvPr id="4" name="Content Placeholder 3"/>
          <p:cNvSpPr>
            <a:spLocks noGrp="1"/>
          </p:cNvSpPr>
          <p:nvPr>
            <p:ph sz="half" idx="1"/>
          </p:nvPr>
        </p:nvSpPr>
        <p:spPr/>
        <p:txBody>
          <a:bodyPr/>
          <a:lstStyle/>
          <a:p>
            <a:r>
              <a:rPr lang="en-GB" dirty="0" smtClean="0"/>
              <a:t>TP:  Can you solve it?</a:t>
            </a:r>
          </a:p>
          <a:p>
            <a:endParaRPr lang="en-GB" dirty="0"/>
          </a:p>
          <a:p>
            <a:r>
              <a:rPr lang="en-GB" dirty="0" smtClean="0"/>
              <a:t>TP:  Why is the zero so important?</a:t>
            </a:r>
            <a:endParaRPr lang="en-GB" dirty="0"/>
          </a:p>
        </p:txBody>
      </p:sp>
      <p:sp>
        <p:nvSpPr>
          <p:cNvPr id="5" name="Content Placeholder 4"/>
          <p:cNvSpPr>
            <a:spLocks noGrp="1"/>
          </p:cNvSpPr>
          <p:nvPr>
            <p:ph sz="half" idx="2"/>
          </p:nvPr>
        </p:nvSpPr>
        <p:spPr/>
        <p:txBody>
          <a:bodyPr/>
          <a:lstStyle/>
          <a:p>
            <a:pPr marL="0" indent="0">
              <a:buNone/>
            </a:pPr>
            <a:r>
              <a:rPr lang="en-GB" dirty="0" smtClean="0"/>
              <a:t>       2 6 4</a:t>
            </a:r>
          </a:p>
          <a:p>
            <a:pPr marL="0" indent="0">
              <a:buNone/>
            </a:pPr>
            <a:r>
              <a:rPr lang="en-GB" u="sng" dirty="0" smtClean="0"/>
              <a:t>X        1 8</a:t>
            </a:r>
            <a:endParaRPr lang="en-GB" u="sng" dirty="0"/>
          </a:p>
        </p:txBody>
      </p:sp>
    </p:spTree>
    <p:extLst>
      <p:ext uri="{BB962C8B-B14F-4D97-AF65-F5344CB8AC3E}">
        <p14:creationId xmlns:p14="http://schemas.microsoft.com/office/powerpoint/2010/main" val="3528631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multiply a 3-digit number by a 2-digit number</a:t>
            </a:r>
            <a:endParaRPr lang="en-GB" dirty="0"/>
          </a:p>
        </p:txBody>
      </p:sp>
      <p:sp>
        <p:nvSpPr>
          <p:cNvPr id="5" name="Content Placeholder 4"/>
          <p:cNvSpPr>
            <a:spLocks noGrp="1"/>
          </p:cNvSpPr>
          <p:nvPr>
            <p:ph sz="half" idx="1"/>
          </p:nvPr>
        </p:nvSpPr>
        <p:spPr/>
        <p:txBody>
          <a:bodyPr/>
          <a:lstStyle/>
          <a:p>
            <a:r>
              <a:rPr lang="en-GB" dirty="0" smtClean="0"/>
              <a:t>TP:  With your partner, work through this calculation step-by-step and be prepared to talk me through it.</a:t>
            </a:r>
            <a:endParaRPr lang="en-GB" dirty="0"/>
          </a:p>
        </p:txBody>
      </p:sp>
      <p:sp>
        <p:nvSpPr>
          <p:cNvPr id="6" name="Content Placeholder 5"/>
          <p:cNvSpPr>
            <a:spLocks noGrp="1"/>
          </p:cNvSpPr>
          <p:nvPr>
            <p:ph sz="half" idx="2"/>
          </p:nvPr>
        </p:nvSpPr>
        <p:spPr/>
        <p:txBody>
          <a:bodyPr/>
          <a:lstStyle/>
          <a:p>
            <a:pPr marL="0" indent="0">
              <a:buNone/>
            </a:pPr>
            <a:r>
              <a:rPr lang="en-GB" dirty="0"/>
              <a:t> </a:t>
            </a:r>
            <a:r>
              <a:rPr lang="en-GB" dirty="0" smtClean="0"/>
              <a:t>    3   2   3</a:t>
            </a:r>
          </a:p>
          <a:p>
            <a:pPr marL="0" indent="0">
              <a:buNone/>
            </a:pPr>
            <a:r>
              <a:rPr lang="en-GB" u="sng" dirty="0" smtClean="0"/>
              <a:t>X        7   8</a:t>
            </a:r>
            <a:endParaRPr lang="en-GB" u="sng" dirty="0"/>
          </a:p>
        </p:txBody>
      </p:sp>
    </p:spTree>
    <p:extLst>
      <p:ext uri="{BB962C8B-B14F-4D97-AF65-F5344CB8AC3E}">
        <p14:creationId xmlns:p14="http://schemas.microsoft.com/office/powerpoint/2010/main" val="364242070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multiply a 3-digit number by a 2-digit number</a:t>
            </a:r>
            <a:endParaRPr lang="en-GB" dirty="0"/>
          </a:p>
        </p:txBody>
      </p:sp>
      <p:pic>
        <p:nvPicPr>
          <p:cNvPr id="4" name="Content Placeholder 3"/>
          <p:cNvPicPr>
            <a:picLocks noGrp="1" noChangeAspect="1"/>
          </p:cNvPicPr>
          <p:nvPr>
            <p:ph idx="1"/>
          </p:nvPr>
        </p:nvPicPr>
        <p:blipFill>
          <a:blip r:embed="rId2"/>
          <a:stretch>
            <a:fillRect/>
          </a:stretch>
        </p:blipFill>
        <p:spPr>
          <a:xfrm>
            <a:off x="1153548" y="2895599"/>
            <a:ext cx="9605892" cy="2148969"/>
          </a:xfrm>
          <a:prstGeom prst="rect">
            <a:avLst/>
          </a:prstGeom>
        </p:spPr>
      </p:pic>
    </p:spTree>
    <p:extLst>
      <p:ext uri="{BB962C8B-B14F-4D97-AF65-F5344CB8AC3E}">
        <p14:creationId xmlns:p14="http://schemas.microsoft.com/office/powerpoint/2010/main" val="12415009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multiply a 3-digit number by a 2-digit number</a:t>
            </a:r>
            <a:endParaRPr lang="en-GB" dirty="0"/>
          </a:p>
        </p:txBody>
      </p:sp>
      <p:pic>
        <p:nvPicPr>
          <p:cNvPr id="4" name="Content Placeholder 3"/>
          <p:cNvPicPr>
            <a:picLocks noGrp="1" noChangeAspect="1"/>
          </p:cNvPicPr>
          <p:nvPr>
            <p:ph idx="1"/>
          </p:nvPr>
        </p:nvPicPr>
        <p:blipFill>
          <a:blip r:embed="rId2"/>
          <a:stretch>
            <a:fillRect/>
          </a:stretch>
        </p:blipFill>
        <p:spPr>
          <a:xfrm>
            <a:off x="2138596" y="2103121"/>
            <a:ext cx="7615004" cy="3652546"/>
          </a:xfrm>
          <a:prstGeom prst="rect">
            <a:avLst/>
          </a:prstGeom>
        </p:spPr>
      </p:pic>
    </p:spTree>
    <p:extLst>
      <p:ext uri="{BB962C8B-B14F-4D97-AF65-F5344CB8AC3E}">
        <p14:creationId xmlns:p14="http://schemas.microsoft.com/office/powerpoint/2010/main" val="311817749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multiply a 3-digit number by a 2-digit number</a:t>
            </a:r>
            <a:endParaRPr lang="en-GB" dirty="0"/>
          </a:p>
        </p:txBody>
      </p:sp>
      <p:pic>
        <p:nvPicPr>
          <p:cNvPr id="5" name="Content Placeholder 4"/>
          <p:cNvPicPr>
            <a:picLocks noGrp="1" noChangeAspect="1"/>
          </p:cNvPicPr>
          <p:nvPr>
            <p:ph idx="1"/>
          </p:nvPr>
        </p:nvPicPr>
        <p:blipFill>
          <a:blip r:embed="rId2"/>
          <a:stretch>
            <a:fillRect/>
          </a:stretch>
        </p:blipFill>
        <p:spPr>
          <a:xfrm>
            <a:off x="2179320" y="2135112"/>
            <a:ext cx="8031480" cy="3826764"/>
          </a:xfrm>
          <a:prstGeom prst="rect">
            <a:avLst/>
          </a:prstGeom>
        </p:spPr>
      </p:pic>
    </p:spTree>
    <p:extLst>
      <p:ext uri="{BB962C8B-B14F-4D97-AF65-F5344CB8AC3E}">
        <p14:creationId xmlns:p14="http://schemas.microsoft.com/office/powerpoint/2010/main" val="138233334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multiply a 3-digit number by a 2-digit number</a:t>
            </a:r>
            <a:endParaRPr lang="en-GB" dirty="0"/>
          </a:p>
        </p:txBody>
      </p:sp>
      <p:pic>
        <p:nvPicPr>
          <p:cNvPr id="4" name="Content Placeholder 3"/>
          <p:cNvPicPr>
            <a:picLocks noGrp="1" noChangeAspect="1"/>
          </p:cNvPicPr>
          <p:nvPr>
            <p:ph idx="1"/>
          </p:nvPr>
        </p:nvPicPr>
        <p:blipFill>
          <a:blip r:embed="rId2"/>
          <a:stretch>
            <a:fillRect/>
          </a:stretch>
        </p:blipFill>
        <p:spPr>
          <a:xfrm>
            <a:off x="2560320" y="1670220"/>
            <a:ext cx="7574280" cy="4993724"/>
          </a:xfrm>
          <a:prstGeom prst="rect">
            <a:avLst/>
          </a:prstGeom>
        </p:spPr>
      </p:pic>
    </p:spTree>
    <p:extLst>
      <p:ext uri="{BB962C8B-B14F-4D97-AF65-F5344CB8AC3E}">
        <p14:creationId xmlns:p14="http://schemas.microsoft.com/office/powerpoint/2010/main" val="8266520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LO: To multiply a 3-digit number by a 2-digit number</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994209175"/>
              </p:ext>
            </p:extLst>
          </p:nvPr>
        </p:nvGraphicFramePr>
        <p:xfrm>
          <a:off x="838200" y="1564640"/>
          <a:ext cx="10515600" cy="2595880"/>
        </p:xfrm>
        <a:graphic>
          <a:graphicData uri="http://schemas.openxmlformats.org/drawingml/2006/table">
            <a:tbl>
              <a:tblPr firstRow="1" bandRow="1">
                <a:tableStyleId>{5C22544A-7EE6-4342-B048-85BDC9FD1C3A}</a:tableStyleId>
              </a:tblPr>
              <a:tblGrid>
                <a:gridCol w="3505200">
                  <a:extLst>
                    <a:ext uri="{9D8B030D-6E8A-4147-A177-3AD203B41FA5}">
                      <a16:colId xmlns:a16="http://schemas.microsoft.com/office/drawing/2014/main" val="3908557272"/>
                    </a:ext>
                  </a:extLst>
                </a:gridCol>
                <a:gridCol w="3505200">
                  <a:extLst>
                    <a:ext uri="{9D8B030D-6E8A-4147-A177-3AD203B41FA5}">
                      <a16:colId xmlns:a16="http://schemas.microsoft.com/office/drawing/2014/main" val="2321100682"/>
                    </a:ext>
                  </a:extLst>
                </a:gridCol>
                <a:gridCol w="3505200">
                  <a:extLst>
                    <a:ext uri="{9D8B030D-6E8A-4147-A177-3AD203B41FA5}">
                      <a16:colId xmlns:a16="http://schemas.microsoft.com/office/drawing/2014/main" val="2961415090"/>
                    </a:ext>
                  </a:extLst>
                </a:gridCol>
              </a:tblGrid>
              <a:tr h="370840">
                <a:tc>
                  <a:txBody>
                    <a:bodyPr/>
                    <a:lstStyle/>
                    <a:p>
                      <a:pPr algn="ctr"/>
                      <a:r>
                        <a:rPr lang="en-GB" dirty="0" smtClean="0"/>
                        <a:t>Chilli 1</a:t>
                      </a:r>
                      <a:endParaRPr lang="en-GB" dirty="0"/>
                    </a:p>
                  </a:txBody>
                  <a:tcPr/>
                </a:tc>
                <a:tc>
                  <a:txBody>
                    <a:bodyPr/>
                    <a:lstStyle/>
                    <a:p>
                      <a:pPr algn="ctr"/>
                      <a:r>
                        <a:rPr lang="en-GB" dirty="0" smtClean="0"/>
                        <a:t>Chilli 2</a:t>
                      </a:r>
                      <a:endParaRPr lang="en-GB" dirty="0"/>
                    </a:p>
                  </a:txBody>
                  <a:tcPr/>
                </a:tc>
                <a:tc>
                  <a:txBody>
                    <a:bodyPr/>
                    <a:lstStyle/>
                    <a:p>
                      <a:pPr algn="ctr"/>
                      <a:r>
                        <a:rPr lang="en-GB" dirty="0" smtClean="0"/>
                        <a:t>Chilli 3</a:t>
                      </a:r>
                      <a:endParaRPr lang="en-GB" dirty="0"/>
                    </a:p>
                  </a:txBody>
                  <a:tcPr/>
                </a:tc>
                <a:extLst>
                  <a:ext uri="{0D108BD9-81ED-4DB2-BD59-A6C34878D82A}">
                    <a16:rowId xmlns:a16="http://schemas.microsoft.com/office/drawing/2014/main" val="1279184251"/>
                  </a:ext>
                </a:extLst>
              </a:tr>
              <a:tr h="1964055">
                <a:tc>
                  <a:txBody>
                    <a:bodyPr/>
                    <a:lstStyle/>
                    <a:p>
                      <a:r>
                        <a:rPr lang="en-GB" sz="2800" dirty="0" smtClean="0"/>
                        <a:t>125 </a:t>
                      </a:r>
                      <a:r>
                        <a:rPr lang="en-GB" sz="2800" dirty="0" smtClean="0"/>
                        <a:t>x 33 =</a:t>
                      </a:r>
                    </a:p>
                    <a:p>
                      <a:r>
                        <a:rPr lang="en-GB" sz="2800" dirty="0" smtClean="0"/>
                        <a:t>126 </a:t>
                      </a:r>
                      <a:r>
                        <a:rPr lang="en-GB" sz="2800" dirty="0" smtClean="0"/>
                        <a:t>x 33 =</a:t>
                      </a:r>
                    </a:p>
                    <a:p>
                      <a:r>
                        <a:rPr lang="en-GB" sz="2800" dirty="0" smtClean="0"/>
                        <a:t>127 </a:t>
                      </a:r>
                      <a:r>
                        <a:rPr lang="en-GB" sz="2800" dirty="0" smtClean="0"/>
                        <a:t>x 33 =</a:t>
                      </a:r>
                    </a:p>
                    <a:p>
                      <a:r>
                        <a:rPr lang="en-GB" sz="2800" dirty="0" smtClean="0"/>
                        <a:t>128 </a:t>
                      </a:r>
                      <a:r>
                        <a:rPr lang="en-GB" sz="2800" dirty="0" smtClean="0"/>
                        <a:t>x 33 =</a:t>
                      </a:r>
                    </a:p>
                    <a:p>
                      <a:r>
                        <a:rPr lang="en-GB" sz="2800" dirty="0" smtClean="0"/>
                        <a:t>129 </a:t>
                      </a:r>
                      <a:r>
                        <a:rPr lang="en-GB" sz="2800" dirty="0" smtClean="0"/>
                        <a:t>x 33 =</a:t>
                      </a:r>
                      <a:endParaRPr lang="en-GB" sz="2800" dirty="0"/>
                    </a:p>
                  </a:txBody>
                  <a:tcPr/>
                </a:tc>
                <a:tc>
                  <a:txBody>
                    <a:bodyPr/>
                    <a:lstStyle/>
                    <a:p>
                      <a:r>
                        <a:rPr lang="en-GB" sz="2800" dirty="0" smtClean="0"/>
                        <a:t>245 </a:t>
                      </a:r>
                      <a:r>
                        <a:rPr lang="en-GB" sz="2800" dirty="0" smtClean="0"/>
                        <a:t>x 15 =</a:t>
                      </a:r>
                    </a:p>
                    <a:p>
                      <a:r>
                        <a:rPr lang="en-GB" sz="2800" dirty="0" smtClean="0"/>
                        <a:t>245</a:t>
                      </a:r>
                      <a:r>
                        <a:rPr lang="en-GB" sz="2800" baseline="0" dirty="0" smtClean="0"/>
                        <a:t> </a:t>
                      </a:r>
                      <a:r>
                        <a:rPr lang="en-GB" sz="2800" baseline="0" dirty="0" smtClean="0"/>
                        <a:t>x 16 =</a:t>
                      </a:r>
                    </a:p>
                    <a:p>
                      <a:r>
                        <a:rPr lang="en-GB" sz="2800" baseline="0" dirty="0" smtClean="0"/>
                        <a:t>245 </a:t>
                      </a:r>
                      <a:r>
                        <a:rPr lang="en-GB" sz="2800" baseline="0" dirty="0" smtClean="0"/>
                        <a:t>x 17 =</a:t>
                      </a:r>
                    </a:p>
                    <a:p>
                      <a:r>
                        <a:rPr lang="en-GB" sz="2800" baseline="0" dirty="0" smtClean="0"/>
                        <a:t>245 </a:t>
                      </a:r>
                      <a:r>
                        <a:rPr lang="en-GB" sz="2800" baseline="0" dirty="0" smtClean="0"/>
                        <a:t>x 18 =</a:t>
                      </a:r>
                    </a:p>
                    <a:p>
                      <a:r>
                        <a:rPr lang="en-GB" sz="2800" baseline="0" dirty="0" smtClean="0"/>
                        <a:t>245 </a:t>
                      </a:r>
                      <a:r>
                        <a:rPr lang="en-GB" sz="2800" baseline="0" dirty="0" smtClean="0"/>
                        <a:t>x 19 =</a:t>
                      </a:r>
                      <a:endParaRPr lang="en-GB" sz="2800" dirty="0"/>
                    </a:p>
                  </a:txBody>
                  <a:tcPr/>
                </a:tc>
                <a:tc>
                  <a:txBody>
                    <a:bodyPr/>
                    <a:lstStyle/>
                    <a:p>
                      <a:r>
                        <a:rPr lang="en-GB" sz="2800" dirty="0" smtClean="0"/>
                        <a:t>265 </a:t>
                      </a:r>
                      <a:r>
                        <a:rPr lang="en-GB" sz="2800" dirty="0" smtClean="0"/>
                        <a:t>x 51 =</a:t>
                      </a:r>
                    </a:p>
                    <a:p>
                      <a:r>
                        <a:rPr lang="en-GB" sz="2800" dirty="0" smtClean="0"/>
                        <a:t>265 </a:t>
                      </a:r>
                      <a:r>
                        <a:rPr lang="en-GB" sz="2800" dirty="0" smtClean="0"/>
                        <a:t>x 52 =</a:t>
                      </a:r>
                    </a:p>
                    <a:p>
                      <a:r>
                        <a:rPr lang="en-GB" sz="2800" dirty="0" smtClean="0"/>
                        <a:t>265</a:t>
                      </a:r>
                      <a:r>
                        <a:rPr lang="en-GB" sz="2800" baseline="0" dirty="0" smtClean="0"/>
                        <a:t> </a:t>
                      </a:r>
                      <a:r>
                        <a:rPr lang="en-GB" sz="2800" baseline="0" dirty="0" smtClean="0"/>
                        <a:t>x 53 =</a:t>
                      </a:r>
                    </a:p>
                    <a:p>
                      <a:r>
                        <a:rPr lang="en-GB" sz="2800" baseline="0" dirty="0" smtClean="0"/>
                        <a:t>265 </a:t>
                      </a:r>
                      <a:r>
                        <a:rPr lang="en-GB" sz="2800" baseline="0" dirty="0" smtClean="0"/>
                        <a:t>x 54 =</a:t>
                      </a:r>
                    </a:p>
                    <a:p>
                      <a:r>
                        <a:rPr lang="en-GB" sz="2800" baseline="0" dirty="0" smtClean="0"/>
                        <a:t>265 </a:t>
                      </a:r>
                      <a:r>
                        <a:rPr lang="en-GB" sz="2800" baseline="0" dirty="0" smtClean="0"/>
                        <a:t>x 55 =</a:t>
                      </a:r>
                      <a:endParaRPr lang="en-GB" sz="2800" dirty="0"/>
                    </a:p>
                  </a:txBody>
                  <a:tcPr/>
                </a:tc>
                <a:extLst>
                  <a:ext uri="{0D108BD9-81ED-4DB2-BD59-A6C34878D82A}">
                    <a16:rowId xmlns:a16="http://schemas.microsoft.com/office/drawing/2014/main" val="893428040"/>
                  </a:ext>
                </a:extLst>
              </a:tr>
            </a:tbl>
          </a:graphicData>
        </a:graphic>
      </p:graphicFrame>
      <p:sp>
        <p:nvSpPr>
          <p:cNvPr id="5" name="TextBox 4"/>
          <p:cNvSpPr txBox="1"/>
          <p:nvPr/>
        </p:nvSpPr>
        <p:spPr>
          <a:xfrm>
            <a:off x="4815840" y="5120640"/>
            <a:ext cx="6537960" cy="1384995"/>
          </a:xfrm>
          <a:prstGeom prst="rect">
            <a:avLst/>
          </a:prstGeom>
          <a:noFill/>
        </p:spPr>
        <p:txBody>
          <a:bodyPr wrap="square" rtlCol="0">
            <a:spAutoFit/>
          </a:bodyPr>
          <a:lstStyle/>
          <a:p>
            <a:r>
              <a:rPr lang="en-GB" sz="2800" dirty="0" smtClean="0"/>
              <a:t>EXT:  What are the patterns for each chilli?  Make sure you give examples in you answer.</a:t>
            </a:r>
            <a:endParaRPr lang="en-GB" sz="2800" dirty="0"/>
          </a:p>
        </p:txBody>
      </p:sp>
    </p:spTree>
    <p:extLst>
      <p:ext uri="{BB962C8B-B14F-4D97-AF65-F5344CB8AC3E}">
        <p14:creationId xmlns:p14="http://schemas.microsoft.com/office/powerpoint/2010/main" val="9478231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LO: To multiply a 3-digit number by a 2-digit number</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819363466"/>
              </p:ext>
            </p:extLst>
          </p:nvPr>
        </p:nvGraphicFramePr>
        <p:xfrm>
          <a:off x="838200" y="1825625"/>
          <a:ext cx="10515600" cy="2595880"/>
        </p:xfrm>
        <a:graphic>
          <a:graphicData uri="http://schemas.openxmlformats.org/drawingml/2006/table">
            <a:tbl>
              <a:tblPr firstRow="1" bandRow="1">
                <a:tableStyleId>{5C22544A-7EE6-4342-B048-85BDC9FD1C3A}</a:tableStyleId>
              </a:tblPr>
              <a:tblGrid>
                <a:gridCol w="3505200">
                  <a:extLst>
                    <a:ext uri="{9D8B030D-6E8A-4147-A177-3AD203B41FA5}">
                      <a16:colId xmlns:a16="http://schemas.microsoft.com/office/drawing/2014/main" val="3908557272"/>
                    </a:ext>
                  </a:extLst>
                </a:gridCol>
                <a:gridCol w="3505200">
                  <a:extLst>
                    <a:ext uri="{9D8B030D-6E8A-4147-A177-3AD203B41FA5}">
                      <a16:colId xmlns:a16="http://schemas.microsoft.com/office/drawing/2014/main" val="2321100682"/>
                    </a:ext>
                  </a:extLst>
                </a:gridCol>
                <a:gridCol w="3505200">
                  <a:extLst>
                    <a:ext uri="{9D8B030D-6E8A-4147-A177-3AD203B41FA5}">
                      <a16:colId xmlns:a16="http://schemas.microsoft.com/office/drawing/2014/main" val="2961415090"/>
                    </a:ext>
                  </a:extLst>
                </a:gridCol>
              </a:tblGrid>
              <a:tr h="370840">
                <a:tc>
                  <a:txBody>
                    <a:bodyPr/>
                    <a:lstStyle/>
                    <a:p>
                      <a:pPr algn="ctr"/>
                      <a:r>
                        <a:rPr lang="en-GB" dirty="0" smtClean="0"/>
                        <a:t>Chilli 1</a:t>
                      </a:r>
                      <a:endParaRPr lang="en-GB" dirty="0"/>
                    </a:p>
                  </a:txBody>
                  <a:tcPr/>
                </a:tc>
                <a:tc>
                  <a:txBody>
                    <a:bodyPr/>
                    <a:lstStyle/>
                    <a:p>
                      <a:pPr algn="ctr"/>
                      <a:r>
                        <a:rPr lang="en-GB" dirty="0" smtClean="0"/>
                        <a:t>Chilli 2</a:t>
                      </a:r>
                      <a:endParaRPr lang="en-GB" dirty="0"/>
                    </a:p>
                  </a:txBody>
                  <a:tcPr/>
                </a:tc>
                <a:tc>
                  <a:txBody>
                    <a:bodyPr/>
                    <a:lstStyle/>
                    <a:p>
                      <a:pPr algn="ctr"/>
                      <a:r>
                        <a:rPr lang="en-GB" dirty="0" smtClean="0"/>
                        <a:t>Chilli 3</a:t>
                      </a:r>
                      <a:endParaRPr lang="en-GB" dirty="0"/>
                    </a:p>
                  </a:txBody>
                  <a:tcPr/>
                </a:tc>
                <a:extLst>
                  <a:ext uri="{0D108BD9-81ED-4DB2-BD59-A6C34878D82A}">
                    <a16:rowId xmlns:a16="http://schemas.microsoft.com/office/drawing/2014/main" val="1279184251"/>
                  </a:ext>
                </a:extLst>
              </a:tr>
              <a:tr h="370840">
                <a:tc>
                  <a:txBody>
                    <a:bodyPr/>
                    <a:lstStyle/>
                    <a:p>
                      <a:r>
                        <a:rPr lang="en-GB" sz="2800" dirty="0" smtClean="0"/>
                        <a:t>125 </a:t>
                      </a:r>
                      <a:r>
                        <a:rPr lang="en-GB" sz="2800" dirty="0" smtClean="0"/>
                        <a:t>x 33 = </a:t>
                      </a:r>
                      <a:r>
                        <a:rPr lang="en-GB" sz="2800" dirty="0" smtClean="0">
                          <a:solidFill>
                            <a:srgbClr val="FF0000"/>
                          </a:solidFill>
                        </a:rPr>
                        <a:t>4125</a:t>
                      </a:r>
                      <a:endParaRPr lang="en-GB" sz="2800" dirty="0" smtClean="0"/>
                    </a:p>
                    <a:p>
                      <a:r>
                        <a:rPr lang="en-GB" sz="2800" dirty="0" smtClean="0"/>
                        <a:t>126 </a:t>
                      </a:r>
                      <a:r>
                        <a:rPr lang="en-GB" sz="2800" dirty="0" smtClean="0"/>
                        <a:t>x 33 = </a:t>
                      </a:r>
                      <a:r>
                        <a:rPr lang="en-GB" sz="2800" dirty="0" smtClean="0">
                          <a:solidFill>
                            <a:srgbClr val="FF0000"/>
                          </a:solidFill>
                        </a:rPr>
                        <a:t>4158</a:t>
                      </a:r>
                      <a:endParaRPr lang="en-GB" sz="2800" dirty="0" smtClean="0"/>
                    </a:p>
                    <a:p>
                      <a:r>
                        <a:rPr lang="en-GB" sz="2800" dirty="0" smtClean="0"/>
                        <a:t>127 </a:t>
                      </a:r>
                      <a:r>
                        <a:rPr lang="en-GB" sz="2800" dirty="0" smtClean="0"/>
                        <a:t>x 33 = </a:t>
                      </a:r>
                      <a:r>
                        <a:rPr lang="en-GB" sz="2800" dirty="0" smtClean="0">
                          <a:solidFill>
                            <a:srgbClr val="FF0000"/>
                          </a:solidFill>
                        </a:rPr>
                        <a:t>4191</a:t>
                      </a:r>
                      <a:endParaRPr lang="en-GB" sz="2800" dirty="0" smtClean="0"/>
                    </a:p>
                    <a:p>
                      <a:r>
                        <a:rPr lang="en-GB" sz="2800" dirty="0" smtClean="0"/>
                        <a:t>128 </a:t>
                      </a:r>
                      <a:r>
                        <a:rPr lang="en-GB" sz="2800" dirty="0" smtClean="0"/>
                        <a:t>x 33 = </a:t>
                      </a:r>
                      <a:r>
                        <a:rPr lang="en-GB" sz="2800" dirty="0" smtClean="0">
                          <a:solidFill>
                            <a:srgbClr val="FF0000"/>
                          </a:solidFill>
                        </a:rPr>
                        <a:t>4224</a:t>
                      </a:r>
                      <a:endParaRPr lang="en-GB" sz="2800" dirty="0" smtClean="0"/>
                    </a:p>
                    <a:p>
                      <a:r>
                        <a:rPr lang="en-GB" sz="2800" dirty="0" smtClean="0"/>
                        <a:t>129 </a:t>
                      </a:r>
                      <a:r>
                        <a:rPr lang="en-GB" sz="2800" dirty="0" smtClean="0"/>
                        <a:t>x 33 = </a:t>
                      </a:r>
                      <a:r>
                        <a:rPr lang="en-GB" sz="2800" dirty="0" smtClean="0">
                          <a:solidFill>
                            <a:srgbClr val="FF0000"/>
                          </a:solidFill>
                        </a:rPr>
                        <a:t>4257</a:t>
                      </a:r>
                      <a:endParaRPr lang="en-GB" sz="2800" dirty="0"/>
                    </a:p>
                  </a:txBody>
                  <a:tcPr/>
                </a:tc>
                <a:tc>
                  <a:txBody>
                    <a:bodyPr/>
                    <a:lstStyle/>
                    <a:p>
                      <a:r>
                        <a:rPr lang="en-GB" sz="2800" dirty="0" smtClean="0"/>
                        <a:t>245 </a:t>
                      </a:r>
                      <a:r>
                        <a:rPr lang="en-GB" sz="2800" dirty="0" smtClean="0"/>
                        <a:t>x 15 = </a:t>
                      </a:r>
                      <a:r>
                        <a:rPr lang="en-GB" sz="2800" dirty="0" smtClean="0">
                          <a:solidFill>
                            <a:srgbClr val="FF0000"/>
                          </a:solidFill>
                        </a:rPr>
                        <a:t>3675</a:t>
                      </a:r>
                      <a:endParaRPr lang="en-GB" sz="2800" dirty="0" smtClean="0"/>
                    </a:p>
                    <a:p>
                      <a:r>
                        <a:rPr lang="en-GB" sz="2800" dirty="0" smtClean="0"/>
                        <a:t>245</a:t>
                      </a:r>
                      <a:r>
                        <a:rPr lang="en-GB" sz="2800" baseline="0" dirty="0" smtClean="0"/>
                        <a:t> </a:t>
                      </a:r>
                      <a:r>
                        <a:rPr lang="en-GB" sz="2800" baseline="0" dirty="0" smtClean="0"/>
                        <a:t>x 16 = </a:t>
                      </a:r>
                      <a:r>
                        <a:rPr lang="en-GB" sz="2800" baseline="0" dirty="0" smtClean="0">
                          <a:solidFill>
                            <a:srgbClr val="FF0000"/>
                          </a:solidFill>
                        </a:rPr>
                        <a:t>3920</a:t>
                      </a:r>
                      <a:endParaRPr lang="en-GB" sz="2800" baseline="0" dirty="0" smtClean="0"/>
                    </a:p>
                    <a:p>
                      <a:r>
                        <a:rPr lang="en-GB" sz="2800" baseline="0" dirty="0" smtClean="0"/>
                        <a:t>245 </a:t>
                      </a:r>
                      <a:r>
                        <a:rPr lang="en-GB" sz="2800" baseline="0" dirty="0" smtClean="0"/>
                        <a:t>x 17 = </a:t>
                      </a:r>
                      <a:r>
                        <a:rPr lang="en-GB" sz="2800" baseline="0" dirty="0" smtClean="0">
                          <a:solidFill>
                            <a:srgbClr val="FF0000"/>
                          </a:solidFill>
                        </a:rPr>
                        <a:t>4165</a:t>
                      </a:r>
                      <a:endParaRPr lang="en-GB" sz="2800" baseline="0" dirty="0" smtClean="0"/>
                    </a:p>
                    <a:p>
                      <a:r>
                        <a:rPr lang="en-GB" sz="2800" baseline="0" dirty="0" smtClean="0"/>
                        <a:t>245 </a:t>
                      </a:r>
                      <a:r>
                        <a:rPr lang="en-GB" sz="2800" baseline="0" dirty="0" smtClean="0"/>
                        <a:t>x 18 =</a:t>
                      </a:r>
                      <a:r>
                        <a:rPr lang="en-GB" sz="2800" baseline="0" dirty="0" smtClean="0">
                          <a:solidFill>
                            <a:srgbClr val="FF0000"/>
                          </a:solidFill>
                        </a:rPr>
                        <a:t> </a:t>
                      </a:r>
                      <a:r>
                        <a:rPr lang="en-GB" sz="2800" baseline="0" dirty="0" smtClean="0">
                          <a:solidFill>
                            <a:srgbClr val="FF0000"/>
                          </a:solidFill>
                        </a:rPr>
                        <a:t>4410</a:t>
                      </a:r>
                      <a:endParaRPr lang="en-GB" sz="2800" baseline="0" dirty="0" smtClean="0"/>
                    </a:p>
                    <a:p>
                      <a:r>
                        <a:rPr lang="en-GB" sz="2800" baseline="0" dirty="0" smtClean="0"/>
                        <a:t>245 </a:t>
                      </a:r>
                      <a:r>
                        <a:rPr lang="en-GB" sz="2800" baseline="0" dirty="0" smtClean="0"/>
                        <a:t>x 19 = </a:t>
                      </a:r>
                      <a:r>
                        <a:rPr lang="en-GB" sz="2800" baseline="0" dirty="0" smtClean="0">
                          <a:solidFill>
                            <a:srgbClr val="FF0000"/>
                          </a:solidFill>
                        </a:rPr>
                        <a:t>4655</a:t>
                      </a:r>
                      <a:endParaRPr lang="en-GB" sz="2800" dirty="0"/>
                    </a:p>
                  </a:txBody>
                  <a:tcPr/>
                </a:tc>
                <a:tc>
                  <a:txBody>
                    <a:bodyPr/>
                    <a:lstStyle/>
                    <a:p>
                      <a:r>
                        <a:rPr lang="en-GB" sz="2800" dirty="0" smtClean="0"/>
                        <a:t>365 </a:t>
                      </a:r>
                      <a:r>
                        <a:rPr lang="en-GB" sz="2800" dirty="0" smtClean="0"/>
                        <a:t>x 51 = </a:t>
                      </a:r>
                      <a:r>
                        <a:rPr lang="en-GB" sz="2800" dirty="0" smtClean="0">
                          <a:solidFill>
                            <a:srgbClr val="FF0000"/>
                          </a:solidFill>
                        </a:rPr>
                        <a:t>18615</a:t>
                      </a:r>
                      <a:endParaRPr lang="en-GB" sz="2800" dirty="0" smtClean="0"/>
                    </a:p>
                    <a:p>
                      <a:r>
                        <a:rPr lang="en-GB" sz="2800" dirty="0" smtClean="0"/>
                        <a:t>365 </a:t>
                      </a:r>
                      <a:r>
                        <a:rPr lang="en-GB" sz="2800" dirty="0" smtClean="0"/>
                        <a:t>x 52 = </a:t>
                      </a:r>
                      <a:r>
                        <a:rPr lang="en-GB" sz="2800" dirty="0" smtClean="0">
                          <a:solidFill>
                            <a:srgbClr val="FF0000"/>
                          </a:solidFill>
                        </a:rPr>
                        <a:t>18980</a:t>
                      </a:r>
                      <a:endParaRPr lang="en-GB" sz="2800" dirty="0" smtClean="0"/>
                    </a:p>
                    <a:p>
                      <a:r>
                        <a:rPr lang="en-GB" sz="2800" dirty="0" smtClean="0"/>
                        <a:t>365</a:t>
                      </a:r>
                      <a:r>
                        <a:rPr lang="en-GB" sz="2800" baseline="0" dirty="0" smtClean="0"/>
                        <a:t> </a:t>
                      </a:r>
                      <a:r>
                        <a:rPr lang="en-GB" sz="2800" baseline="0" dirty="0" smtClean="0"/>
                        <a:t>x 53 = </a:t>
                      </a:r>
                      <a:r>
                        <a:rPr lang="en-GB" sz="2800" baseline="0" dirty="0" smtClean="0">
                          <a:solidFill>
                            <a:srgbClr val="FF0000"/>
                          </a:solidFill>
                        </a:rPr>
                        <a:t>19345</a:t>
                      </a:r>
                      <a:endParaRPr lang="en-GB" sz="2800" baseline="0" dirty="0" smtClean="0"/>
                    </a:p>
                    <a:p>
                      <a:r>
                        <a:rPr lang="en-GB" sz="2800" baseline="0" dirty="0" smtClean="0"/>
                        <a:t>365 </a:t>
                      </a:r>
                      <a:r>
                        <a:rPr lang="en-GB" sz="2800" baseline="0" dirty="0" smtClean="0"/>
                        <a:t>x 54 = </a:t>
                      </a:r>
                      <a:r>
                        <a:rPr lang="en-GB" sz="2800" baseline="0" dirty="0" smtClean="0">
                          <a:solidFill>
                            <a:srgbClr val="FF0000"/>
                          </a:solidFill>
                        </a:rPr>
                        <a:t>19710</a:t>
                      </a:r>
                      <a:endParaRPr lang="en-GB" sz="2800" baseline="0" dirty="0" smtClean="0"/>
                    </a:p>
                    <a:p>
                      <a:r>
                        <a:rPr lang="en-GB" sz="2800" baseline="0" dirty="0" smtClean="0"/>
                        <a:t>365 </a:t>
                      </a:r>
                      <a:r>
                        <a:rPr lang="en-GB" sz="2800" baseline="0" dirty="0" smtClean="0"/>
                        <a:t>x 55 = </a:t>
                      </a:r>
                      <a:r>
                        <a:rPr lang="en-GB" sz="2800" baseline="0" dirty="0" smtClean="0">
                          <a:solidFill>
                            <a:srgbClr val="FF0000"/>
                          </a:solidFill>
                        </a:rPr>
                        <a:t>20275</a:t>
                      </a:r>
                      <a:endParaRPr lang="en-GB" sz="2800" dirty="0"/>
                    </a:p>
                  </a:txBody>
                  <a:tcPr/>
                </a:tc>
                <a:extLst>
                  <a:ext uri="{0D108BD9-81ED-4DB2-BD59-A6C34878D82A}">
                    <a16:rowId xmlns:a16="http://schemas.microsoft.com/office/drawing/2014/main" val="893428040"/>
                  </a:ext>
                </a:extLst>
              </a:tr>
            </a:tbl>
          </a:graphicData>
        </a:graphic>
      </p:graphicFrame>
      <p:sp>
        <p:nvSpPr>
          <p:cNvPr id="5" name="TextBox 4"/>
          <p:cNvSpPr txBox="1"/>
          <p:nvPr/>
        </p:nvSpPr>
        <p:spPr>
          <a:xfrm>
            <a:off x="838200" y="4556442"/>
            <a:ext cx="6537960" cy="2246769"/>
          </a:xfrm>
          <a:prstGeom prst="rect">
            <a:avLst/>
          </a:prstGeom>
          <a:noFill/>
        </p:spPr>
        <p:txBody>
          <a:bodyPr wrap="square" rtlCol="0">
            <a:spAutoFit/>
          </a:bodyPr>
          <a:lstStyle/>
          <a:p>
            <a:r>
              <a:rPr lang="en-GB" sz="2800" dirty="0" smtClean="0"/>
              <a:t>EXT:  What are the patterns for each chilli?  Make sure you give examples in you answer. </a:t>
            </a:r>
            <a:r>
              <a:rPr lang="en-GB" sz="2800" dirty="0" smtClean="0">
                <a:solidFill>
                  <a:srgbClr val="FF0000"/>
                </a:solidFill>
              </a:rPr>
              <a:t>Chilli 1 goes up 33 each time</a:t>
            </a:r>
          </a:p>
          <a:p>
            <a:r>
              <a:rPr lang="en-GB" sz="2800" dirty="0" smtClean="0">
                <a:solidFill>
                  <a:srgbClr val="FF0000"/>
                </a:solidFill>
              </a:rPr>
              <a:t>Chilli 2 goes up </a:t>
            </a:r>
            <a:r>
              <a:rPr lang="en-GB" sz="2800" dirty="0" smtClean="0">
                <a:solidFill>
                  <a:srgbClr val="FF0000"/>
                </a:solidFill>
              </a:rPr>
              <a:t>245 </a:t>
            </a:r>
            <a:r>
              <a:rPr lang="en-GB" sz="2800" dirty="0" smtClean="0">
                <a:solidFill>
                  <a:srgbClr val="FF0000"/>
                </a:solidFill>
              </a:rPr>
              <a:t>each time</a:t>
            </a:r>
          </a:p>
          <a:p>
            <a:r>
              <a:rPr lang="en-GB" sz="2800" dirty="0" smtClean="0">
                <a:solidFill>
                  <a:srgbClr val="FF0000"/>
                </a:solidFill>
              </a:rPr>
              <a:t>Chilli 3 goes up </a:t>
            </a:r>
            <a:r>
              <a:rPr lang="en-GB" sz="2800" dirty="0">
                <a:solidFill>
                  <a:srgbClr val="FF0000"/>
                </a:solidFill>
              </a:rPr>
              <a:t>3</a:t>
            </a:r>
            <a:r>
              <a:rPr lang="en-GB" sz="2800" dirty="0" smtClean="0">
                <a:solidFill>
                  <a:srgbClr val="FF0000"/>
                </a:solidFill>
              </a:rPr>
              <a:t>65 </a:t>
            </a:r>
            <a:r>
              <a:rPr lang="en-GB" sz="2800" dirty="0" smtClean="0">
                <a:solidFill>
                  <a:srgbClr val="FF0000"/>
                </a:solidFill>
              </a:rPr>
              <a:t>each time</a:t>
            </a:r>
            <a:endParaRPr lang="en-GB" sz="2800" dirty="0"/>
          </a:p>
        </p:txBody>
      </p:sp>
    </p:spTree>
    <p:extLst>
      <p:ext uri="{BB962C8B-B14F-4D97-AF65-F5344CB8AC3E}">
        <p14:creationId xmlns:p14="http://schemas.microsoft.com/office/powerpoint/2010/main" val="201886052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LO: To multiply a 3-digit number by a 2-digit number</a:t>
            </a:r>
            <a:endParaRPr lang="en-GB" dirty="0"/>
          </a:p>
        </p:txBody>
      </p:sp>
      <p:pic>
        <p:nvPicPr>
          <p:cNvPr id="4" name="Content Placeholder 3"/>
          <p:cNvPicPr>
            <a:picLocks noGrp="1" noChangeAspect="1"/>
          </p:cNvPicPr>
          <p:nvPr>
            <p:ph idx="1"/>
          </p:nvPr>
        </p:nvPicPr>
        <p:blipFill>
          <a:blip r:embed="rId2"/>
          <a:stretch>
            <a:fillRect/>
          </a:stretch>
        </p:blipFill>
        <p:spPr>
          <a:xfrm>
            <a:off x="365349" y="1684472"/>
            <a:ext cx="2657475" cy="2514600"/>
          </a:xfrm>
          <a:prstGeom prst="rect">
            <a:avLst/>
          </a:prstGeom>
        </p:spPr>
      </p:pic>
      <p:pic>
        <p:nvPicPr>
          <p:cNvPr id="5" name="Picture 4"/>
          <p:cNvPicPr>
            <a:picLocks noChangeAspect="1"/>
          </p:cNvPicPr>
          <p:nvPr/>
        </p:nvPicPr>
        <p:blipFill>
          <a:blip r:embed="rId3"/>
          <a:stretch>
            <a:fillRect/>
          </a:stretch>
        </p:blipFill>
        <p:spPr>
          <a:xfrm>
            <a:off x="3346608" y="1690688"/>
            <a:ext cx="2590800" cy="1371600"/>
          </a:xfrm>
          <a:prstGeom prst="rect">
            <a:avLst/>
          </a:prstGeom>
        </p:spPr>
      </p:pic>
      <p:pic>
        <p:nvPicPr>
          <p:cNvPr id="6" name="Picture 5"/>
          <p:cNvPicPr>
            <a:picLocks noChangeAspect="1"/>
          </p:cNvPicPr>
          <p:nvPr/>
        </p:nvPicPr>
        <p:blipFill>
          <a:blip r:embed="rId4"/>
          <a:stretch>
            <a:fillRect/>
          </a:stretch>
        </p:blipFill>
        <p:spPr>
          <a:xfrm>
            <a:off x="6584976" y="1684472"/>
            <a:ext cx="2060627" cy="2755631"/>
          </a:xfrm>
          <a:prstGeom prst="rect">
            <a:avLst/>
          </a:prstGeom>
        </p:spPr>
      </p:pic>
    </p:spTree>
    <p:extLst>
      <p:ext uri="{BB962C8B-B14F-4D97-AF65-F5344CB8AC3E}">
        <p14:creationId xmlns:p14="http://schemas.microsoft.com/office/powerpoint/2010/main" val="350904557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LO: To multiply a 3-digit number by a 2-digit number</a:t>
            </a:r>
            <a:endParaRPr lang="en-GB" dirty="0"/>
          </a:p>
        </p:txBody>
      </p:sp>
      <p:pic>
        <p:nvPicPr>
          <p:cNvPr id="6" name="Content Placeholder 5"/>
          <p:cNvPicPr>
            <a:picLocks noGrp="1" noChangeAspect="1"/>
          </p:cNvPicPr>
          <p:nvPr>
            <p:ph idx="1"/>
          </p:nvPr>
        </p:nvPicPr>
        <p:blipFill>
          <a:blip r:embed="rId2"/>
          <a:stretch>
            <a:fillRect/>
          </a:stretch>
        </p:blipFill>
        <p:spPr>
          <a:xfrm>
            <a:off x="2095500" y="2067719"/>
            <a:ext cx="8001000" cy="3867150"/>
          </a:xfrm>
          <a:prstGeom prst="rect">
            <a:avLst/>
          </a:prstGeom>
        </p:spPr>
      </p:pic>
    </p:spTree>
    <p:extLst>
      <p:ext uri="{BB962C8B-B14F-4D97-AF65-F5344CB8AC3E}">
        <p14:creationId xmlns:p14="http://schemas.microsoft.com/office/powerpoint/2010/main" val="39319706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multiply a 3-digit number by a 2-digit number</a:t>
            </a:r>
            <a:endParaRPr lang="en-GB" dirty="0"/>
          </a:p>
        </p:txBody>
      </p:sp>
      <p:graphicFrame>
        <p:nvGraphicFramePr>
          <p:cNvPr id="4" name="Content Placeholder 3"/>
          <p:cNvGraphicFramePr>
            <a:graphicFrameLocks noGrp="1"/>
          </p:cNvGraphicFramePr>
          <p:nvPr>
            <p:ph idx="1"/>
          </p:nvPr>
        </p:nvGraphicFramePr>
        <p:xfrm>
          <a:off x="1600200" y="1920240"/>
          <a:ext cx="9570719" cy="4069082"/>
        </p:xfrm>
        <a:graphic>
          <a:graphicData uri="http://schemas.openxmlformats.org/drawingml/2006/table">
            <a:tbl>
              <a:tblPr firstRow="1" firstCol="1" bandRow="1"/>
              <a:tblGrid>
                <a:gridCol w="7550860">
                  <a:extLst>
                    <a:ext uri="{9D8B030D-6E8A-4147-A177-3AD203B41FA5}">
                      <a16:colId xmlns:a16="http://schemas.microsoft.com/office/drawing/2014/main" val="1896380732"/>
                    </a:ext>
                  </a:extLst>
                </a:gridCol>
                <a:gridCol w="2019859">
                  <a:extLst>
                    <a:ext uri="{9D8B030D-6E8A-4147-A177-3AD203B41FA5}">
                      <a16:colId xmlns:a16="http://schemas.microsoft.com/office/drawing/2014/main" val="4159502092"/>
                    </a:ext>
                  </a:extLst>
                </a:gridCol>
              </a:tblGrid>
              <a:tr h="1017271">
                <a:tc>
                  <a:txBody>
                    <a:bodyPr/>
                    <a:lstStyle/>
                    <a:p>
                      <a:pPr algn="ctr">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Top Down</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Self Assessment</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86749328"/>
                  </a:ext>
                </a:extLst>
              </a:tr>
              <a:tr h="1017271">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Some of us will even: I can solve problem solving and reasoning questions involving multiplying a 3-digit number by a 2-digit number</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75044608"/>
                  </a:ext>
                </a:extLst>
              </a:tr>
              <a:tr h="678180">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Some of us will: I can multiply any 3-digit number by any 2-digit number</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01615360"/>
                  </a:ext>
                </a:extLst>
              </a:tr>
              <a:tr h="678180">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Most of us will: I can multiply a 3-digit number by a 2-digit number when involving 10</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32604916"/>
                  </a:ext>
                </a:extLst>
              </a:tr>
              <a:tr h="678180">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All of us will: I can multiply a 2-digit number by a 2-digit number</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67695398"/>
                  </a:ext>
                </a:extLst>
              </a:tr>
            </a:tbl>
          </a:graphicData>
        </a:graphic>
      </p:graphicFrame>
    </p:spTree>
    <p:extLst>
      <p:ext uri="{BB962C8B-B14F-4D97-AF65-F5344CB8AC3E}">
        <p14:creationId xmlns:p14="http://schemas.microsoft.com/office/powerpoint/2010/main" val="53259627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dirty="0" smtClean="0"/>
              <a:t>Assembly and Break</a:t>
            </a:r>
            <a:endParaRPr lang="en-GB" dirty="0"/>
          </a:p>
        </p:txBody>
      </p:sp>
      <p:sp>
        <p:nvSpPr>
          <p:cNvPr id="6" name="Content Placeholder 5"/>
          <p:cNvSpPr>
            <a:spLocks noGrp="1"/>
          </p:cNvSpPr>
          <p:nvPr>
            <p:ph idx="1"/>
          </p:nvPr>
        </p:nvSpPr>
        <p:spPr/>
        <p:txBody>
          <a:bodyPr>
            <a:normAutofit/>
          </a:bodyPr>
          <a:lstStyle/>
          <a:p>
            <a:endParaRPr lang="en-GB" sz="3200" dirty="0"/>
          </a:p>
        </p:txBody>
      </p:sp>
    </p:spTree>
    <p:extLst>
      <p:ext uri="{BB962C8B-B14F-4D97-AF65-F5344CB8AC3E}">
        <p14:creationId xmlns:p14="http://schemas.microsoft.com/office/powerpoint/2010/main" val="322974003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English - Poetry</a:t>
            </a:r>
            <a:endParaRPr lang="en-GB" dirty="0"/>
          </a:p>
        </p:txBody>
      </p:sp>
      <p:sp>
        <p:nvSpPr>
          <p:cNvPr id="3" name="Subtitle 2"/>
          <p:cNvSpPr>
            <a:spLocks noGrp="1"/>
          </p:cNvSpPr>
          <p:nvPr>
            <p:ph type="subTitle" idx="1"/>
          </p:nvPr>
        </p:nvSpPr>
        <p:spPr/>
        <p:txBody>
          <a:bodyPr/>
          <a:lstStyle/>
          <a:p>
            <a:r>
              <a:rPr lang="en-GB" dirty="0" smtClean="0"/>
              <a:t>Read the slides and do the activities</a:t>
            </a:r>
            <a:endParaRPr lang="en-GB" dirty="0"/>
          </a:p>
        </p:txBody>
      </p:sp>
    </p:spTree>
    <p:extLst>
      <p:ext uri="{BB962C8B-B14F-4D97-AF65-F5344CB8AC3E}">
        <p14:creationId xmlns:p14="http://schemas.microsoft.com/office/powerpoint/2010/main" val="3106821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Introduction</a:t>
            </a:r>
            <a:endParaRPr lang="en-GB" dirty="0"/>
          </a:p>
        </p:txBody>
      </p:sp>
      <p:sp>
        <p:nvSpPr>
          <p:cNvPr id="3" name="Content Placeholder 2"/>
          <p:cNvSpPr>
            <a:spLocks noGrp="1"/>
          </p:cNvSpPr>
          <p:nvPr>
            <p:ph idx="1"/>
          </p:nvPr>
        </p:nvSpPr>
        <p:spPr/>
        <p:txBody>
          <a:bodyPr>
            <a:normAutofit/>
          </a:bodyPr>
          <a:lstStyle/>
          <a:p>
            <a:r>
              <a:rPr lang="en-GB" sz="3200" dirty="0" smtClean="0"/>
              <a:t>We are going to be concentrating on Narrative/Epic Poem that was first told in Anglo-Saxon/Viking times called ‘Beowulf’.  We are going to find out what the poem is about, we are going to look at narrative poetry and then have a go at writing our own Narrative Poem about ‘Beowulf’.  Finally, we perform our poems.  These will be filmed and sent to parents and the school.</a:t>
            </a:r>
          </a:p>
          <a:p>
            <a:pPr marL="0" indent="0">
              <a:buNone/>
            </a:pPr>
            <a:endParaRPr lang="en-GB" sz="3200" dirty="0"/>
          </a:p>
          <a:p>
            <a:endParaRPr lang="en-GB" sz="3200" dirty="0"/>
          </a:p>
        </p:txBody>
      </p:sp>
    </p:spTree>
    <p:extLst>
      <p:ext uri="{BB962C8B-B14F-4D97-AF65-F5344CB8AC3E}">
        <p14:creationId xmlns:p14="http://schemas.microsoft.com/office/powerpoint/2010/main" val="41115350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Introduction</a:t>
            </a:r>
            <a:endParaRPr lang="en-GB" dirty="0"/>
          </a:p>
        </p:txBody>
      </p:sp>
      <p:sp>
        <p:nvSpPr>
          <p:cNvPr id="3" name="Content Placeholder 2"/>
          <p:cNvSpPr>
            <a:spLocks noGrp="1"/>
          </p:cNvSpPr>
          <p:nvPr>
            <p:ph idx="1"/>
          </p:nvPr>
        </p:nvSpPr>
        <p:spPr/>
        <p:txBody>
          <a:bodyPr>
            <a:normAutofit/>
          </a:bodyPr>
          <a:lstStyle/>
          <a:p>
            <a:pPr marL="0" indent="0">
              <a:buNone/>
            </a:pPr>
            <a:r>
              <a:rPr lang="en-GB" sz="3200" dirty="0" smtClean="0"/>
              <a:t>A narrative poem is a type of poem that tells a story. Narrative poems tend to be quite long. They tell a story like in a novel and also use rhythm and rhyme, like in a poem.</a:t>
            </a:r>
          </a:p>
          <a:p>
            <a:pPr marL="0" indent="0">
              <a:buNone/>
            </a:pPr>
            <a:endParaRPr lang="en-GB" sz="3200" dirty="0"/>
          </a:p>
          <a:p>
            <a:pPr marL="0" indent="0">
              <a:buNone/>
            </a:pPr>
            <a:r>
              <a:rPr lang="en-GB" sz="3200" dirty="0" smtClean="0">
                <a:hlinkClick r:id="rId2"/>
              </a:rPr>
              <a:t>https://www.bbc.co.uk/bitesize/topics/z4mmn39/articles/z3btrwx#:~:text=A%20narrative%20poem%20is%20a,rhyme%2C%20like%20in%20a%20poem</a:t>
            </a:r>
            <a:r>
              <a:rPr lang="en-GB" sz="3200" dirty="0" smtClean="0"/>
              <a:t>.</a:t>
            </a:r>
          </a:p>
          <a:p>
            <a:pPr marL="0" indent="0">
              <a:buNone/>
            </a:pPr>
            <a:endParaRPr lang="en-GB" sz="3200" dirty="0"/>
          </a:p>
        </p:txBody>
      </p:sp>
    </p:spTree>
    <p:extLst>
      <p:ext uri="{BB962C8B-B14F-4D97-AF65-F5344CB8AC3E}">
        <p14:creationId xmlns:p14="http://schemas.microsoft.com/office/powerpoint/2010/main" val="378708631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Introduction</a:t>
            </a:r>
            <a:endParaRPr lang="en-GB" dirty="0"/>
          </a:p>
        </p:txBody>
      </p:sp>
      <p:sp>
        <p:nvSpPr>
          <p:cNvPr id="3" name="Content Placeholder 2"/>
          <p:cNvSpPr>
            <a:spLocks noGrp="1"/>
          </p:cNvSpPr>
          <p:nvPr>
            <p:ph idx="1"/>
          </p:nvPr>
        </p:nvSpPr>
        <p:spPr/>
        <p:txBody>
          <a:bodyPr>
            <a:normAutofit/>
          </a:bodyPr>
          <a:lstStyle/>
          <a:p>
            <a:r>
              <a:rPr lang="en-GB" sz="3200" dirty="0" smtClean="0"/>
              <a:t>Today, we are going to look at writing our own second stanza of our narrative poems based on the epic story of Beowulf.  We will write the same amount of lines to tell the story and try have rhyming words at the end of the line.  We will try to keep the same rhyming pattern as the first verse.</a:t>
            </a:r>
            <a:endParaRPr lang="en-GB" sz="3200" dirty="0"/>
          </a:p>
        </p:txBody>
      </p:sp>
    </p:spTree>
    <p:extLst>
      <p:ext uri="{BB962C8B-B14F-4D97-AF65-F5344CB8AC3E}">
        <p14:creationId xmlns:p14="http://schemas.microsoft.com/office/powerpoint/2010/main" val="420364952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3600" dirty="0"/>
              <a:t>LO: To create a narrative poem that choose the appropriate vocabulary to describe setting, characters and </a:t>
            </a:r>
            <a:r>
              <a:rPr lang="en-GB" sz="3600" dirty="0" smtClean="0"/>
              <a:t>atmosphere</a:t>
            </a:r>
            <a:endParaRPr lang="en-GB" sz="3600" dirty="0"/>
          </a:p>
        </p:txBody>
      </p:sp>
      <p:sp>
        <p:nvSpPr>
          <p:cNvPr id="4" name="Content Placeholder 3"/>
          <p:cNvSpPr>
            <a:spLocks noGrp="1"/>
          </p:cNvSpPr>
          <p:nvPr>
            <p:ph sz="half" idx="1"/>
          </p:nvPr>
        </p:nvSpPr>
        <p:spPr/>
        <p:txBody>
          <a:bodyPr>
            <a:normAutofit fontScale="92500"/>
          </a:bodyPr>
          <a:lstStyle/>
          <a:p>
            <a:r>
              <a:rPr lang="en-GB" dirty="0" smtClean="0"/>
              <a:t>First, let us look at the stanza I wrote yesterday, which opens the story up and sets the scene.</a:t>
            </a:r>
          </a:p>
          <a:p>
            <a:endParaRPr lang="en-GB" dirty="0"/>
          </a:p>
          <a:p>
            <a:r>
              <a:rPr lang="en-GB" dirty="0" smtClean="0"/>
              <a:t>Q:  What do I hint at the end of the stanza?</a:t>
            </a:r>
          </a:p>
          <a:p>
            <a:r>
              <a:rPr lang="en-GB" dirty="0" smtClean="0"/>
              <a:t>Q:  How many lines has my first stanza?</a:t>
            </a:r>
          </a:p>
          <a:p>
            <a:r>
              <a:rPr lang="en-GB" dirty="0" smtClean="0"/>
              <a:t>Q:  What rhyming pattern do I have?</a:t>
            </a:r>
            <a:endParaRPr lang="en-GB" dirty="0"/>
          </a:p>
        </p:txBody>
      </p:sp>
      <p:sp>
        <p:nvSpPr>
          <p:cNvPr id="5" name="Content Placeholder 4"/>
          <p:cNvSpPr>
            <a:spLocks noGrp="1"/>
          </p:cNvSpPr>
          <p:nvPr>
            <p:ph sz="half" idx="2"/>
          </p:nvPr>
        </p:nvSpPr>
        <p:spPr/>
        <p:txBody>
          <a:bodyPr>
            <a:normAutofit fontScale="92500"/>
          </a:bodyPr>
          <a:lstStyle/>
          <a:p>
            <a:r>
              <a:rPr lang="en-GB" dirty="0"/>
              <a:t>Our story begins with Hrothgar, King of the Danes</a:t>
            </a:r>
          </a:p>
          <a:p>
            <a:r>
              <a:rPr lang="en-GB" dirty="0"/>
              <a:t>When he built </a:t>
            </a:r>
            <a:r>
              <a:rPr lang="en-GB" dirty="0" err="1"/>
              <a:t>Heorot</a:t>
            </a:r>
            <a:r>
              <a:rPr lang="en-GB" dirty="0"/>
              <a:t>, a mead-hall.</a:t>
            </a:r>
          </a:p>
          <a:p>
            <a:r>
              <a:rPr lang="en-GB" dirty="0"/>
              <a:t>Which he wanted things to be celebrated in by all.</a:t>
            </a:r>
          </a:p>
          <a:p>
            <a:r>
              <a:rPr lang="en-GB" dirty="0"/>
              <a:t>Oh how happy those people were</a:t>
            </a:r>
          </a:p>
          <a:p>
            <a:r>
              <a:rPr lang="en-GB" dirty="0"/>
              <a:t>And what magnificent feasts!</a:t>
            </a:r>
          </a:p>
          <a:p>
            <a:r>
              <a:rPr lang="en-GB" dirty="0"/>
              <a:t>But they were unaware of an angry beast.</a:t>
            </a:r>
          </a:p>
          <a:p>
            <a:pPr marL="0" indent="0">
              <a:buNone/>
            </a:pPr>
            <a:endParaRPr lang="en-GB" dirty="0"/>
          </a:p>
        </p:txBody>
      </p:sp>
    </p:spTree>
    <p:extLst>
      <p:ext uri="{BB962C8B-B14F-4D97-AF65-F5344CB8AC3E}">
        <p14:creationId xmlns:p14="http://schemas.microsoft.com/office/powerpoint/2010/main" val="290983749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3600" dirty="0"/>
              <a:t>LO: To create a narrative poem that choose the appropriate vocabulary to describe setting, characters and </a:t>
            </a:r>
            <a:r>
              <a:rPr lang="en-GB" sz="3600" dirty="0" smtClean="0"/>
              <a:t>atmosphere</a:t>
            </a:r>
            <a:endParaRPr lang="en-GB" sz="3600" dirty="0"/>
          </a:p>
        </p:txBody>
      </p:sp>
      <p:sp>
        <p:nvSpPr>
          <p:cNvPr id="4" name="Content Placeholder 3"/>
          <p:cNvSpPr>
            <a:spLocks noGrp="1"/>
          </p:cNvSpPr>
          <p:nvPr>
            <p:ph sz="half" idx="1"/>
          </p:nvPr>
        </p:nvSpPr>
        <p:spPr/>
        <p:txBody>
          <a:bodyPr>
            <a:normAutofit fontScale="62500" lnSpcReduction="20000"/>
          </a:bodyPr>
          <a:lstStyle/>
          <a:p>
            <a:r>
              <a:rPr lang="en-GB" dirty="0"/>
              <a:t>Grendel, a monster who lived nearby, despised the noise from the celebrations. One night, he decided to attack the hall, killing and devouring thirty of Hrothgar’s warriors</a:t>
            </a:r>
          </a:p>
        </p:txBody>
      </p:sp>
      <p:sp>
        <p:nvSpPr>
          <p:cNvPr id="5" name="Content Placeholder 4"/>
          <p:cNvSpPr>
            <a:spLocks noGrp="1"/>
          </p:cNvSpPr>
          <p:nvPr>
            <p:ph sz="half" idx="2"/>
          </p:nvPr>
        </p:nvSpPr>
        <p:spPr/>
        <p:txBody>
          <a:bodyPr>
            <a:normAutofit fontScale="62500" lnSpcReduction="20000"/>
          </a:bodyPr>
          <a:lstStyle/>
          <a:p>
            <a:r>
              <a:rPr lang="en-GB" dirty="0" smtClean="0"/>
              <a:t>Let us look at the second part of the epic story to Beowulf that is on your plans</a:t>
            </a:r>
          </a:p>
          <a:p>
            <a:endParaRPr lang="en-GB" dirty="0"/>
          </a:p>
          <a:p>
            <a:r>
              <a:rPr lang="en-GB" dirty="0"/>
              <a:t> To help with rhyming patterns often finding/choosing key words and thinking of words that rhyme can help us</a:t>
            </a:r>
          </a:p>
          <a:p>
            <a:endParaRPr lang="en-GB" dirty="0"/>
          </a:p>
          <a:p>
            <a:r>
              <a:rPr lang="en-GB" dirty="0"/>
              <a:t>Q:  What would you say are the key words in this part of the story</a:t>
            </a:r>
          </a:p>
          <a:p>
            <a:endParaRPr lang="en-GB" dirty="0"/>
          </a:p>
          <a:p>
            <a:r>
              <a:rPr lang="en-GB" dirty="0"/>
              <a:t>Q:  What words can you think of that rhyme with them</a:t>
            </a:r>
            <a:r>
              <a:rPr lang="en-GB" dirty="0" smtClean="0"/>
              <a:t>.</a:t>
            </a:r>
          </a:p>
          <a:p>
            <a:endParaRPr lang="en-GB" dirty="0"/>
          </a:p>
          <a:p>
            <a:r>
              <a:rPr lang="en-GB" dirty="0" smtClean="0"/>
              <a:t>Q:  Which character am I going to describe?</a:t>
            </a:r>
          </a:p>
          <a:p>
            <a:r>
              <a:rPr lang="en-GB" dirty="0" smtClean="0"/>
              <a:t>Q: What atmosphere do I want to create?</a:t>
            </a:r>
            <a:endParaRPr lang="en-GB" dirty="0"/>
          </a:p>
          <a:p>
            <a:endParaRPr lang="en-GB" dirty="0"/>
          </a:p>
        </p:txBody>
      </p:sp>
    </p:spTree>
    <p:extLst>
      <p:ext uri="{BB962C8B-B14F-4D97-AF65-F5344CB8AC3E}">
        <p14:creationId xmlns:p14="http://schemas.microsoft.com/office/powerpoint/2010/main" val="389137683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3600" dirty="0"/>
              <a:t>LO: To create a narrative poem that choose the appropriate vocabulary to describe setting, characters and </a:t>
            </a:r>
            <a:r>
              <a:rPr lang="en-GB" sz="3600" dirty="0" smtClean="0"/>
              <a:t>atmosphere</a:t>
            </a:r>
            <a:endParaRPr lang="en-GB" sz="3600" dirty="0"/>
          </a:p>
        </p:txBody>
      </p:sp>
      <p:sp>
        <p:nvSpPr>
          <p:cNvPr id="4" name="Content Placeholder 3"/>
          <p:cNvSpPr>
            <a:spLocks noGrp="1"/>
          </p:cNvSpPr>
          <p:nvPr>
            <p:ph sz="half" idx="1"/>
          </p:nvPr>
        </p:nvSpPr>
        <p:spPr/>
        <p:txBody>
          <a:bodyPr>
            <a:normAutofit/>
          </a:bodyPr>
          <a:lstStyle/>
          <a:p>
            <a:r>
              <a:rPr lang="en-GB" dirty="0"/>
              <a:t>Grendel, a monster who lived nearby, despised the noise from the celebrations. One night, he decided to attack the hall, killing and devouring thirty of Hrothgar’s warriors</a:t>
            </a:r>
          </a:p>
        </p:txBody>
      </p:sp>
      <p:sp>
        <p:nvSpPr>
          <p:cNvPr id="5" name="Content Placeholder 4"/>
          <p:cNvSpPr>
            <a:spLocks noGrp="1"/>
          </p:cNvSpPr>
          <p:nvPr>
            <p:ph sz="half" idx="2"/>
          </p:nvPr>
        </p:nvSpPr>
        <p:spPr/>
        <p:txBody>
          <a:bodyPr>
            <a:normAutofit/>
          </a:bodyPr>
          <a:lstStyle/>
          <a:p>
            <a:r>
              <a:rPr lang="en-GB" dirty="0" smtClean="0"/>
              <a:t>Can you help me write the second verse/stanza?</a:t>
            </a:r>
          </a:p>
          <a:p>
            <a:pPr marL="0" indent="0">
              <a:buNone/>
            </a:pPr>
            <a:r>
              <a:rPr lang="en-GB" dirty="0" smtClean="0"/>
              <a:t>FIRST LINE</a:t>
            </a:r>
            <a:endParaRPr lang="en-GB" dirty="0"/>
          </a:p>
          <a:p>
            <a:r>
              <a:rPr lang="en-GB" dirty="0" smtClean="0"/>
              <a:t>Q: What did all the feasting and celebrations do?  What kind of monster was he?  </a:t>
            </a:r>
          </a:p>
          <a:p>
            <a:r>
              <a:rPr lang="en-GB" dirty="0" smtClean="0"/>
              <a:t>Can you write a first line for me that puts this information in as few words as possible?</a:t>
            </a:r>
            <a:endParaRPr lang="en-GB" dirty="0"/>
          </a:p>
        </p:txBody>
      </p:sp>
    </p:spTree>
    <p:extLst>
      <p:ext uri="{BB962C8B-B14F-4D97-AF65-F5344CB8AC3E}">
        <p14:creationId xmlns:p14="http://schemas.microsoft.com/office/powerpoint/2010/main" val="357923616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3600" dirty="0"/>
              <a:t>LO: To create a narrative poem that choose the appropriate vocabulary to describe setting, characters and </a:t>
            </a:r>
            <a:r>
              <a:rPr lang="en-GB" sz="3600" dirty="0" smtClean="0"/>
              <a:t>atmosphere</a:t>
            </a:r>
            <a:endParaRPr lang="en-GB" sz="3600" dirty="0"/>
          </a:p>
        </p:txBody>
      </p:sp>
      <p:sp>
        <p:nvSpPr>
          <p:cNvPr id="4" name="Content Placeholder 3"/>
          <p:cNvSpPr>
            <a:spLocks noGrp="1"/>
          </p:cNvSpPr>
          <p:nvPr>
            <p:ph sz="half" idx="1"/>
          </p:nvPr>
        </p:nvSpPr>
        <p:spPr/>
        <p:txBody>
          <a:bodyPr>
            <a:normAutofit lnSpcReduction="10000"/>
          </a:bodyPr>
          <a:lstStyle/>
          <a:p>
            <a:r>
              <a:rPr lang="en-GB" dirty="0"/>
              <a:t>Grendel, a monster who lived nearby, despised the noise from the celebrations. One night, he decided to attack the hall, killing and devouring thirty of Hrothgar’s warriors</a:t>
            </a:r>
          </a:p>
          <a:p>
            <a:endParaRPr lang="en-GB" dirty="0"/>
          </a:p>
        </p:txBody>
      </p:sp>
      <p:sp>
        <p:nvSpPr>
          <p:cNvPr id="5" name="Content Placeholder 4"/>
          <p:cNvSpPr>
            <a:spLocks noGrp="1"/>
          </p:cNvSpPr>
          <p:nvPr>
            <p:ph sz="half" idx="2"/>
          </p:nvPr>
        </p:nvSpPr>
        <p:spPr/>
        <p:txBody>
          <a:bodyPr>
            <a:normAutofit lnSpcReduction="10000"/>
          </a:bodyPr>
          <a:lstStyle/>
          <a:p>
            <a:r>
              <a:rPr lang="en-GB" dirty="0" smtClean="0"/>
              <a:t>SECOND LINE</a:t>
            </a:r>
          </a:p>
          <a:p>
            <a:r>
              <a:rPr lang="en-GB" dirty="0" smtClean="0"/>
              <a:t>Q:  Where did he live?</a:t>
            </a:r>
          </a:p>
          <a:p>
            <a:endParaRPr lang="en-GB" dirty="0"/>
          </a:p>
          <a:p>
            <a:r>
              <a:rPr lang="en-GB" dirty="0" smtClean="0"/>
              <a:t>THIRD LINE</a:t>
            </a:r>
          </a:p>
          <a:p>
            <a:r>
              <a:rPr lang="en-GB" dirty="0" smtClean="0"/>
              <a:t>Q:  What rhymes with by?</a:t>
            </a:r>
          </a:p>
          <a:p>
            <a:r>
              <a:rPr lang="en-GB" dirty="0" smtClean="0"/>
              <a:t>Q:  What did he despise? Think about the rhyming</a:t>
            </a:r>
          </a:p>
          <a:p>
            <a:r>
              <a:rPr lang="en-GB" dirty="0" smtClean="0"/>
              <a:t>Q:  Can you write me a third line that rhymes with the second line?</a:t>
            </a:r>
            <a:endParaRPr lang="en-GB" dirty="0"/>
          </a:p>
        </p:txBody>
      </p:sp>
    </p:spTree>
    <p:extLst>
      <p:ext uri="{BB962C8B-B14F-4D97-AF65-F5344CB8AC3E}">
        <p14:creationId xmlns:p14="http://schemas.microsoft.com/office/powerpoint/2010/main" val="35916761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3600" dirty="0"/>
              <a:t>LO: To create a narrative poem that choose the appropriate vocabulary to describe setting, characters and </a:t>
            </a:r>
            <a:r>
              <a:rPr lang="en-GB" sz="3600" dirty="0" smtClean="0"/>
              <a:t>atmosphere</a:t>
            </a:r>
            <a:endParaRPr lang="en-GB" sz="3600" dirty="0"/>
          </a:p>
        </p:txBody>
      </p:sp>
      <p:sp>
        <p:nvSpPr>
          <p:cNvPr id="4" name="Content Placeholder 3"/>
          <p:cNvSpPr>
            <a:spLocks noGrp="1"/>
          </p:cNvSpPr>
          <p:nvPr>
            <p:ph sz="half" idx="1"/>
          </p:nvPr>
        </p:nvSpPr>
        <p:spPr/>
        <p:txBody>
          <a:bodyPr>
            <a:normAutofit fontScale="70000" lnSpcReduction="20000"/>
          </a:bodyPr>
          <a:lstStyle/>
          <a:p>
            <a:r>
              <a:rPr lang="en-GB" dirty="0"/>
              <a:t>Grendel, a monster who lived nearby, despised the noise from the celebrations. One night, he decided to attack the hall, killing and devouring thirty of Hrothgar’s warriors</a:t>
            </a:r>
          </a:p>
          <a:p>
            <a:endParaRPr lang="en-GB" dirty="0"/>
          </a:p>
        </p:txBody>
      </p:sp>
      <p:sp>
        <p:nvSpPr>
          <p:cNvPr id="5" name="Content Placeholder 4"/>
          <p:cNvSpPr>
            <a:spLocks noGrp="1"/>
          </p:cNvSpPr>
          <p:nvPr>
            <p:ph sz="half" idx="2"/>
          </p:nvPr>
        </p:nvSpPr>
        <p:spPr/>
        <p:txBody>
          <a:bodyPr>
            <a:normAutofit fontScale="70000" lnSpcReduction="20000"/>
          </a:bodyPr>
          <a:lstStyle/>
          <a:p>
            <a:r>
              <a:rPr lang="en-GB" dirty="0" smtClean="0"/>
              <a:t>FOURTH LINE</a:t>
            </a:r>
          </a:p>
          <a:p>
            <a:r>
              <a:rPr lang="en-GB" dirty="0" smtClean="0"/>
              <a:t>Q:  What did he do?  How did he do this?  What could be a word that shows that he moved so he caught them unaware?</a:t>
            </a:r>
          </a:p>
          <a:p>
            <a:endParaRPr lang="en-GB" dirty="0"/>
          </a:p>
          <a:p>
            <a:r>
              <a:rPr lang="en-GB" dirty="0" smtClean="0"/>
              <a:t>FIFTH LINE</a:t>
            </a:r>
          </a:p>
          <a:p>
            <a:r>
              <a:rPr lang="en-GB" dirty="0" smtClean="0"/>
              <a:t>Q:  What did he do?</a:t>
            </a:r>
          </a:p>
          <a:p>
            <a:r>
              <a:rPr lang="en-GB" dirty="0" smtClean="0"/>
              <a:t>Q:  Can you write me a line telling me this?</a:t>
            </a:r>
          </a:p>
          <a:p>
            <a:endParaRPr lang="en-GB" dirty="0"/>
          </a:p>
          <a:p>
            <a:r>
              <a:rPr lang="en-GB" dirty="0" smtClean="0"/>
              <a:t>SIXTH LINE</a:t>
            </a:r>
          </a:p>
          <a:p>
            <a:r>
              <a:rPr lang="en-GB" dirty="0" smtClean="0"/>
              <a:t>Q:  What rhymes with the last word?</a:t>
            </a:r>
          </a:p>
          <a:p>
            <a:r>
              <a:rPr lang="en-GB" dirty="0" smtClean="0"/>
              <a:t>Q:  What had Hrothgar got at then end?</a:t>
            </a:r>
          </a:p>
          <a:p>
            <a:r>
              <a:rPr lang="en-GB" dirty="0" smtClean="0"/>
              <a:t>Q:  Can you write me a line telling me this?</a:t>
            </a:r>
            <a:endParaRPr lang="en-GB" dirty="0"/>
          </a:p>
        </p:txBody>
      </p:sp>
    </p:spTree>
    <p:extLst>
      <p:ext uri="{BB962C8B-B14F-4D97-AF65-F5344CB8AC3E}">
        <p14:creationId xmlns:p14="http://schemas.microsoft.com/office/powerpoint/2010/main" val="213792531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3600" dirty="0"/>
              <a:t>LO: To create a narrative poem that choose the appropriate vocabulary to describe setting, characters and </a:t>
            </a:r>
            <a:r>
              <a:rPr lang="en-GB" sz="3600" dirty="0" smtClean="0"/>
              <a:t>atmosphere</a:t>
            </a:r>
            <a:endParaRPr lang="en-GB" sz="3600" dirty="0"/>
          </a:p>
        </p:txBody>
      </p:sp>
      <p:sp>
        <p:nvSpPr>
          <p:cNvPr id="4" name="Content Placeholder 3"/>
          <p:cNvSpPr>
            <a:spLocks noGrp="1"/>
          </p:cNvSpPr>
          <p:nvPr>
            <p:ph sz="half" idx="1"/>
          </p:nvPr>
        </p:nvSpPr>
        <p:spPr/>
        <p:txBody>
          <a:bodyPr>
            <a:normAutofit fontScale="92500"/>
          </a:bodyPr>
          <a:lstStyle/>
          <a:p>
            <a:r>
              <a:rPr lang="en-GB" dirty="0" smtClean="0"/>
              <a:t>Take a look at what I wrote</a:t>
            </a:r>
            <a:endParaRPr lang="en-GB" dirty="0"/>
          </a:p>
          <a:p>
            <a:endParaRPr lang="en-GB" dirty="0" smtClean="0"/>
          </a:p>
          <a:p>
            <a:endParaRPr lang="en-GB" dirty="0"/>
          </a:p>
        </p:txBody>
      </p:sp>
      <p:sp>
        <p:nvSpPr>
          <p:cNvPr id="5" name="Content Placeholder 4"/>
          <p:cNvSpPr>
            <a:spLocks noGrp="1"/>
          </p:cNvSpPr>
          <p:nvPr>
            <p:ph sz="half" idx="2"/>
          </p:nvPr>
        </p:nvSpPr>
        <p:spPr/>
        <p:txBody>
          <a:bodyPr>
            <a:normAutofit fontScale="92500"/>
          </a:bodyPr>
          <a:lstStyle/>
          <a:p>
            <a:pPr marL="0" indent="0">
              <a:buNone/>
            </a:pPr>
            <a:r>
              <a:rPr lang="en-GB" dirty="0" smtClean="0"/>
              <a:t>They awoke Grendel a hideous, ferocious monster</a:t>
            </a:r>
          </a:p>
          <a:p>
            <a:pPr marL="0" indent="0">
              <a:buNone/>
            </a:pPr>
            <a:r>
              <a:rPr lang="en-GB" dirty="0" smtClean="0"/>
              <a:t>Who lived nearby</a:t>
            </a:r>
          </a:p>
          <a:p>
            <a:pPr marL="0" indent="0">
              <a:buNone/>
            </a:pPr>
            <a:r>
              <a:rPr lang="en-GB" dirty="0" smtClean="0"/>
              <a:t>Despised the noise and the happy cries.</a:t>
            </a:r>
          </a:p>
          <a:p>
            <a:pPr marL="0" indent="0">
              <a:buNone/>
            </a:pPr>
            <a:r>
              <a:rPr lang="en-GB" dirty="0" smtClean="0"/>
              <a:t>So he crept, silently to the hall and sprang</a:t>
            </a:r>
          </a:p>
          <a:p>
            <a:pPr marL="0" indent="0">
              <a:buNone/>
            </a:pPr>
            <a:r>
              <a:rPr lang="en-GB" dirty="0" smtClean="0"/>
              <a:t>Attacking and devouring the once happy warriors</a:t>
            </a:r>
          </a:p>
          <a:p>
            <a:pPr marL="0" indent="0">
              <a:buNone/>
            </a:pPr>
            <a:r>
              <a:rPr lang="en-GB" dirty="0" smtClean="0"/>
              <a:t>So Hrothgar had no more followers.</a:t>
            </a:r>
            <a:endParaRPr lang="en-GB" dirty="0"/>
          </a:p>
        </p:txBody>
      </p:sp>
    </p:spTree>
    <p:extLst>
      <p:ext uri="{BB962C8B-B14F-4D97-AF65-F5344CB8AC3E}">
        <p14:creationId xmlns:p14="http://schemas.microsoft.com/office/powerpoint/2010/main" val="226399598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3600" dirty="0"/>
              <a:t>LO: To create a narrative poem that choose the appropriate vocabulary to describe setting, characters and </a:t>
            </a:r>
            <a:r>
              <a:rPr lang="en-GB" sz="3600" dirty="0" smtClean="0"/>
              <a:t>atmosphere</a:t>
            </a:r>
            <a:endParaRPr lang="en-GB" sz="3600" dirty="0"/>
          </a:p>
        </p:txBody>
      </p:sp>
      <p:sp>
        <p:nvSpPr>
          <p:cNvPr id="4" name="Content Placeholder 3"/>
          <p:cNvSpPr>
            <a:spLocks noGrp="1"/>
          </p:cNvSpPr>
          <p:nvPr>
            <p:ph idx="1"/>
          </p:nvPr>
        </p:nvSpPr>
        <p:spPr/>
        <p:txBody>
          <a:bodyPr>
            <a:normAutofit/>
          </a:bodyPr>
          <a:lstStyle/>
          <a:p>
            <a:pPr marL="0" indent="0">
              <a:buNone/>
            </a:pPr>
            <a:r>
              <a:rPr lang="en-GB" b="1" u="sng" dirty="0" smtClean="0"/>
              <a:t>ACTIVITY</a:t>
            </a:r>
          </a:p>
          <a:p>
            <a:r>
              <a:rPr lang="en-GB" dirty="0" smtClean="0"/>
              <a:t>Children to write the second part of the story of Beowulf where Grendel strikes. To have the same amount of lines in the stanza and try to follow the same rhyming pattern as the first stanza.</a:t>
            </a:r>
          </a:p>
          <a:p>
            <a:endParaRPr lang="en-GB" dirty="0"/>
          </a:p>
        </p:txBody>
      </p:sp>
    </p:spTree>
    <p:extLst>
      <p:ext uri="{BB962C8B-B14F-4D97-AF65-F5344CB8AC3E}">
        <p14:creationId xmlns:p14="http://schemas.microsoft.com/office/powerpoint/2010/main" val="364503444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3600" dirty="0" smtClean="0"/>
              <a:t>REFLECTION - LO</a:t>
            </a:r>
            <a:r>
              <a:rPr lang="en-GB" sz="3600" dirty="0"/>
              <a:t>: To create a narrative poem that choose the appropriate vocabulary to describe setting, characters and </a:t>
            </a:r>
            <a:r>
              <a:rPr lang="en-GB" sz="3600" dirty="0" smtClean="0"/>
              <a:t>atmosphere</a:t>
            </a:r>
            <a:endParaRPr lang="en-GB" sz="3600" dirty="0"/>
          </a:p>
        </p:txBody>
      </p:sp>
      <p:sp>
        <p:nvSpPr>
          <p:cNvPr id="4" name="Content Placeholder 3"/>
          <p:cNvSpPr>
            <a:spLocks noGrp="1"/>
          </p:cNvSpPr>
          <p:nvPr>
            <p:ph idx="1"/>
          </p:nvPr>
        </p:nvSpPr>
        <p:spPr/>
        <p:txBody>
          <a:bodyPr>
            <a:normAutofit/>
          </a:bodyPr>
          <a:lstStyle/>
          <a:p>
            <a:r>
              <a:rPr lang="en-GB" dirty="0" smtClean="0"/>
              <a:t>Let us hear some of your stanzas.  Can we identify the rhyming pattern?</a:t>
            </a:r>
            <a:endParaRPr lang="en-GB" dirty="0"/>
          </a:p>
        </p:txBody>
      </p:sp>
    </p:spTree>
    <p:extLst>
      <p:ext uri="{BB962C8B-B14F-4D97-AF65-F5344CB8AC3E}">
        <p14:creationId xmlns:p14="http://schemas.microsoft.com/office/powerpoint/2010/main" val="160684532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Reading Comprehension - Poetry</a:t>
            </a:r>
            <a:endParaRPr lang="en-GB" dirty="0"/>
          </a:p>
        </p:txBody>
      </p:sp>
      <p:sp>
        <p:nvSpPr>
          <p:cNvPr id="3" name="Subtitle 2"/>
          <p:cNvSpPr>
            <a:spLocks noGrp="1"/>
          </p:cNvSpPr>
          <p:nvPr>
            <p:ph type="subTitle" idx="1"/>
          </p:nvPr>
        </p:nvSpPr>
        <p:spPr/>
        <p:txBody>
          <a:bodyPr/>
          <a:lstStyle/>
          <a:p>
            <a:r>
              <a:rPr lang="en-GB" dirty="0" smtClean="0"/>
              <a:t>LO: To be able to retrieve, infer and comment on the poet’s language choices</a:t>
            </a:r>
            <a:endParaRPr lang="en-GB" dirty="0"/>
          </a:p>
        </p:txBody>
      </p:sp>
    </p:spTree>
    <p:extLst>
      <p:ext uri="{BB962C8B-B14F-4D97-AF65-F5344CB8AC3E}">
        <p14:creationId xmlns:p14="http://schemas.microsoft.com/office/powerpoint/2010/main" val="312462726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rotWithShape="1">
          <a:blip r:embed="rId2" cstate="print">
            <a:extLst>
              <a:ext uri="{28A0092B-C50C-407E-A947-70E740481C1C}">
                <a14:useLocalDpi xmlns:a14="http://schemas.microsoft.com/office/drawing/2010/main" val="0"/>
              </a:ext>
            </a:extLst>
          </a:blip>
          <a:srcRect l="18026" t="18026"/>
          <a:stretch/>
        </p:blipFill>
        <p:spPr>
          <a:xfrm>
            <a:off x="1990986" y="439352"/>
            <a:ext cx="8245215" cy="596760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0" name="Rounded Rectangle 9"/>
          <p:cNvSpPr/>
          <p:nvPr/>
        </p:nvSpPr>
        <p:spPr>
          <a:xfrm>
            <a:off x="6098102" y="1745506"/>
            <a:ext cx="4405764" cy="4203700"/>
          </a:xfrm>
          <a:prstGeom prst="roundRect">
            <a:avLst/>
          </a:prstGeom>
          <a:solidFill>
            <a:schemeClr val="accent2">
              <a:lumMod val="20000"/>
              <a:lumOff val="8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Subtitle 2"/>
          <p:cNvSpPr txBox="1">
            <a:spLocks/>
          </p:cNvSpPr>
          <p:nvPr/>
        </p:nvSpPr>
        <p:spPr>
          <a:xfrm>
            <a:off x="6294384" y="2219725"/>
            <a:ext cx="4013200" cy="325526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buNone/>
            </a:pPr>
            <a:r>
              <a:rPr lang="en-GB" sz="2000" dirty="0">
                <a:solidFill>
                  <a:schemeClr val="tx1"/>
                </a:solidFill>
                <a:latin typeface="+mn-lt"/>
              </a:rPr>
              <a:t>And dark in the old inn-yard a </a:t>
            </a:r>
            <a:r>
              <a:rPr lang="en-GB" sz="2000" b="1" dirty="0">
                <a:solidFill>
                  <a:schemeClr val="tx1"/>
                </a:solidFill>
                <a:latin typeface="+mn-lt"/>
              </a:rPr>
              <a:t>stable-wicket creaked</a:t>
            </a:r>
          </a:p>
          <a:p>
            <a:pPr marL="0" indent="0" algn="ctr">
              <a:lnSpc>
                <a:spcPct val="100000"/>
              </a:lnSpc>
              <a:buNone/>
            </a:pPr>
            <a:r>
              <a:rPr lang="en-GB" sz="2000" dirty="0">
                <a:solidFill>
                  <a:schemeClr val="tx1"/>
                </a:solidFill>
                <a:latin typeface="+mn-lt"/>
              </a:rPr>
              <a:t>Where Tim the</a:t>
            </a:r>
            <a:r>
              <a:rPr lang="en-GB" sz="2000" b="1" dirty="0">
                <a:solidFill>
                  <a:schemeClr val="tx1"/>
                </a:solidFill>
                <a:latin typeface="+mn-lt"/>
              </a:rPr>
              <a:t> </a:t>
            </a:r>
            <a:r>
              <a:rPr lang="en-GB" sz="2000" b="1" dirty="0" err="1">
                <a:solidFill>
                  <a:schemeClr val="tx1"/>
                </a:solidFill>
                <a:latin typeface="+mn-lt"/>
              </a:rPr>
              <a:t>ostler</a:t>
            </a:r>
            <a:r>
              <a:rPr lang="en-GB" sz="2000" b="1" dirty="0">
                <a:solidFill>
                  <a:schemeClr val="tx1"/>
                </a:solidFill>
                <a:latin typeface="+mn-lt"/>
              </a:rPr>
              <a:t> </a:t>
            </a:r>
            <a:r>
              <a:rPr lang="en-GB" sz="2000" dirty="0">
                <a:solidFill>
                  <a:schemeClr val="tx1"/>
                </a:solidFill>
                <a:latin typeface="+mn-lt"/>
              </a:rPr>
              <a:t>listened; his face was white and peaked;</a:t>
            </a:r>
          </a:p>
          <a:p>
            <a:pPr marL="0" indent="0" algn="ctr">
              <a:lnSpc>
                <a:spcPct val="100000"/>
              </a:lnSpc>
              <a:buNone/>
            </a:pPr>
            <a:r>
              <a:rPr lang="en-GB" sz="2000" dirty="0">
                <a:solidFill>
                  <a:schemeClr val="tx1"/>
                </a:solidFill>
                <a:latin typeface="+mn-lt"/>
              </a:rPr>
              <a:t>His eyes were hollows of madness, his hair like mouldy hay,</a:t>
            </a:r>
          </a:p>
          <a:p>
            <a:pPr marL="0" indent="0" algn="ctr">
              <a:lnSpc>
                <a:spcPct val="100000"/>
              </a:lnSpc>
              <a:buNone/>
            </a:pPr>
            <a:r>
              <a:rPr lang="en-GB" sz="2000" dirty="0">
                <a:solidFill>
                  <a:schemeClr val="tx1"/>
                </a:solidFill>
                <a:latin typeface="+mn-lt"/>
              </a:rPr>
              <a:t>But he loved the landlord’s daughter,</a:t>
            </a:r>
          </a:p>
          <a:p>
            <a:pPr marL="0" indent="0" algn="ctr">
              <a:lnSpc>
                <a:spcPct val="100000"/>
              </a:lnSpc>
              <a:buNone/>
            </a:pPr>
            <a:r>
              <a:rPr lang="en-GB" sz="2000" dirty="0">
                <a:solidFill>
                  <a:schemeClr val="tx1"/>
                </a:solidFill>
                <a:latin typeface="+mn-lt"/>
              </a:rPr>
              <a:t>The landlord’s red-lipped daughter,</a:t>
            </a:r>
          </a:p>
          <a:p>
            <a:pPr marL="0" indent="0" algn="ctr">
              <a:lnSpc>
                <a:spcPct val="100000"/>
              </a:lnSpc>
              <a:buNone/>
            </a:pPr>
            <a:r>
              <a:rPr lang="en-GB" sz="2000" dirty="0">
                <a:solidFill>
                  <a:schemeClr val="tx1"/>
                </a:solidFill>
                <a:latin typeface="+mn-lt"/>
              </a:rPr>
              <a:t>Dumb as a dog he listened, and he heard the robber say.</a:t>
            </a:r>
            <a:endParaRPr lang="en-GB" sz="2000" dirty="0">
              <a:solidFill>
                <a:schemeClr val="tx1"/>
              </a:solidFill>
              <a:latin typeface="+mj-lt"/>
            </a:endParaRPr>
          </a:p>
        </p:txBody>
      </p:sp>
      <p:pic>
        <p:nvPicPr>
          <p:cNvPr id="2" name="Picture 1"/>
          <p:cNvPicPr>
            <a:picLocks noChangeAspect="1"/>
          </p:cNvPicPr>
          <p:nvPr/>
        </p:nvPicPr>
        <p:blipFill>
          <a:blip r:embed="rId3"/>
          <a:stretch>
            <a:fillRect/>
          </a:stretch>
        </p:blipFill>
        <p:spPr>
          <a:xfrm>
            <a:off x="92792" y="1686324"/>
            <a:ext cx="5997900" cy="691116"/>
          </a:xfrm>
          <a:prstGeom prst="rect">
            <a:avLst/>
          </a:prstGeom>
        </p:spPr>
      </p:pic>
    </p:spTree>
    <p:extLst>
      <p:ext uri="{BB962C8B-B14F-4D97-AF65-F5344CB8AC3E}">
        <p14:creationId xmlns:p14="http://schemas.microsoft.com/office/powerpoint/2010/main" val="31972878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ppt_x"/>
                                          </p:val>
                                        </p:tav>
                                        <p:tav tm="100000">
                                          <p:val>
                                            <p:strVal val="#ppt_x"/>
                                          </p:val>
                                        </p:tav>
                                      </p:tavLst>
                                    </p:anim>
                                    <p:anim calcmode="lin" valueType="num">
                                      <p:cBhvr additive="base">
                                        <p:cTn id="1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8"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rotWithShape="1">
          <a:blip r:embed="rId2" cstate="print">
            <a:extLst>
              <a:ext uri="{28A0092B-C50C-407E-A947-70E740481C1C}">
                <a14:useLocalDpi xmlns:a14="http://schemas.microsoft.com/office/drawing/2010/main" val="0"/>
              </a:ext>
            </a:extLst>
          </a:blip>
          <a:srcRect l="18026" t="18026"/>
          <a:stretch/>
        </p:blipFill>
        <p:spPr>
          <a:xfrm>
            <a:off x="1990986" y="439352"/>
            <a:ext cx="8245215" cy="596760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0" name="Rounded Rectangle 9"/>
          <p:cNvSpPr/>
          <p:nvPr/>
        </p:nvSpPr>
        <p:spPr>
          <a:xfrm>
            <a:off x="6098102" y="1745506"/>
            <a:ext cx="4405764" cy="4203700"/>
          </a:xfrm>
          <a:prstGeom prst="roundRect">
            <a:avLst/>
          </a:prstGeom>
          <a:solidFill>
            <a:schemeClr val="accent2">
              <a:lumMod val="20000"/>
              <a:lumOff val="8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Subtitle 2"/>
          <p:cNvSpPr txBox="1">
            <a:spLocks/>
          </p:cNvSpPr>
          <p:nvPr/>
        </p:nvSpPr>
        <p:spPr>
          <a:xfrm>
            <a:off x="6294384" y="2219725"/>
            <a:ext cx="4013200" cy="325526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buNone/>
            </a:pPr>
            <a:r>
              <a:rPr lang="en-GB" sz="2000" dirty="0">
                <a:solidFill>
                  <a:schemeClr val="tx1"/>
                </a:solidFill>
                <a:latin typeface="+mn-lt"/>
              </a:rPr>
              <a:t>And dark in the old inn-yard a </a:t>
            </a:r>
            <a:r>
              <a:rPr lang="en-GB" sz="2000" b="1" dirty="0">
                <a:solidFill>
                  <a:schemeClr val="tx1"/>
                </a:solidFill>
                <a:latin typeface="+mn-lt"/>
              </a:rPr>
              <a:t>stable-wicket creaked</a:t>
            </a:r>
          </a:p>
          <a:p>
            <a:pPr marL="0" indent="0" algn="ctr">
              <a:lnSpc>
                <a:spcPct val="100000"/>
              </a:lnSpc>
              <a:buNone/>
            </a:pPr>
            <a:r>
              <a:rPr lang="en-GB" sz="2000" dirty="0">
                <a:solidFill>
                  <a:schemeClr val="tx1"/>
                </a:solidFill>
                <a:latin typeface="+mn-lt"/>
              </a:rPr>
              <a:t>Where Tim the</a:t>
            </a:r>
            <a:r>
              <a:rPr lang="en-GB" sz="2000" b="1" dirty="0">
                <a:solidFill>
                  <a:schemeClr val="tx1"/>
                </a:solidFill>
                <a:latin typeface="+mn-lt"/>
              </a:rPr>
              <a:t> </a:t>
            </a:r>
            <a:r>
              <a:rPr lang="en-GB" sz="2000" b="1" dirty="0" err="1">
                <a:solidFill>
                  <a:schemeClr val="tx1"/>
                </a:solidFill>
                <a:latin typeface="+mn-lt"/>
              </a:rPr>
              <a:t>ostler</a:t>
            </a:r>
            <a:r>
              <a:rPr lang="en-GB" sz="2000" b="1" dirty="0">
                <a:solidFill>
                  <a:schemeClr val="tx1"/>
                </a:solidFill>
                <a:latin typeface="+mn-lt"/>
              </a:rPr>
              <a:t> </a:t>
            </a:r>
            <a:r>
              <a:rPr lang="en-GB" sz="2000" dirty="0">
                <a:solidFill>
                  <a:schemeClr val="tx1"/>
                </a:solidFill>
                <a:latin typeface="+mn-lt"/>
              </a:rPr>
              <a:t>listened; his face was white and peaked;</a:t>
            </a:r>
          </a:p>
          <a:p>
            <a:pPr marL="0" indent="0" algn="ctr">
              <a:lnSpc>
                <a:spcPct val="100000"/>
              </a:lnSpc>
              <a:buNone/>
            </a:pPr>
            <a:r>
              <a:rPr lang="en-GB" sz="2000" dirty="0">
                <a:solidFill>
                  <a:schemeClr val="tx1"/>
                </a:solidFill>
                <a:latin typeface="+mn-lt"/>
              </a:rPr>
              <a:t>His eyes were hollows of madness, his hair like mouldy hay,</a:t>
            </a:r>
          </a:p>
          <a:p>
            <a:pPr marL="0" indent="0" algn="ctr">
              <a:lnSpc>
                <a:spcPct val="100000"/>
              </a:lnSpc>
              <a:buNone/>
            </a:pPr>
            <a:r>
              <a:rPr lang="en-GB" sz="2000" dirty="0">
                <a:solidFill>
                  <a:schemeClr val="tx1"/>
                </a:solidFill>
                <a:latin typeface="+mn-lt"/>
              </a:rPr>
              <a:t>But he loved the landlord’s daughter,</a:t>
            </a:r>
          </a:p>
          <a:p>
            <a:pPr marL="0" indent="0" algn="ctr">
              <a:lnSpc>
                <a:spcPct val="100000"/>
              </a:lnSpc>
              <a:buNone/>
            </a:pPr>
            <a:r>
              <a:rPr lang="en-GB" sz="2000" dirty="0">
                <a:solidFill>
                  <a:schemeClr val="tx1"/>
                </a:solidFill>
                <a:latin typeface="+mn-lt"/>
              </a:rPr>
              <a:t>The landlord’s red-lipped daughter,</a:t>
            </a:r>
          </a:p>
          <a:p>
            <a:pPr marL="0" indent="0" algn="ctr">
              <a:lnSpc>
                <a:spcPct val="100000"/>
              </a:lnSpc>
              <a:buNone/>
            </a:pPr>
            <a:r>
              <a:rPr lang="en-GB" sz="2000" dirty="0">
                <a:solidFill>
                  <a:schemeClr val="tx1"/>
                </a:solidFill>
                <a:latin typeface="+mn-lt"/>
              </a:rPr>
              <a:t>Dumb as a dog he listened, and he heard the robber say.</a:t>
            </a:r>
            <a:endParaRPr lang="en-GB" sz="2000" dirty="0">
              <a:solidFill>
                <a:schemeClr val="tx1"/>
              </a:solidFill>
              <a:latin typeface="+mj-lt"/>
            </a:endParaRPr>
          </a:p>
        </p:txBody>
      </p:sp>
      <p:pic>
        <p:nvPicPr>
          <p:cNvPr id="2" name="Picture 1"/>
          <p:cNvPicPr>
            <a:picLocks noChangeAspect="1"/>
          </p:cNvPicPr>
          <p:nvPr/>
        </p:nvPicPr>
        <p:blipFill>
          <a:blip r:embed="rId3"/>
          <a:stretch>
            <a:fillRect/>
          </a:stretch>
        </p:blipFill>
        <p:spPr>
          <a:xfrm>
            <a:off x="92792" y="1686324"/>
            <a:ext cx="5997900" cy="691116"/>
          </a:xfrm>
          <a:prstGeom prst="rect">
            <a:avLst/>
          </a:prstGeom>
        </p:spPr>
      </p:pic>
      <p:pic>
        <p:nvPicPr>
          <p:cNvPr id="3" name="Picture 2"/>
          <p:cNvPicPr>
            <a:picLocks noChangeAspect="1"/>
          </p:cNvPicPr>
          <p:nvPr/>
        </p:nvPicPr>
        <p:blipFill>
          <a:blip r:embed="rId4"/>
          <a:stretch>
            <a:fillRect/>
          </a:stretch>
        </p:blipFill>
        <p:spPr>
          <a:xfrm>
            <a:off x="744712" y="2800499"/>
            <a:ext cx="4600575" cy="1647825"/>
          </a:xfrm>
          <a:prstGeom prst="rect">
            <a:avLst/>
          </a:prstGeom>
        </p:spPr>
      </p:pic>
    </p:spTree>
    <p:extLst>
      <p:ext uri="{BB962C8B-B14F-4D97-AF65-F5344CB8AC3E}">
        <p14:creationId xmlns:p14="http://schemas.microsoft.com/office/powerpoint/2010/main" val="2143005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ppt_x"/>
                                          </p:val>
                                        </p:tav>
                                        <p:tav tm="100000">
                                          <p:val>
                                            <p:strVal val="#ppt_x"/>
                                          </p:val>
                                        </p:tav>
                                      </p:tavLst>
                                    </p:anim>
                                    <p:anim calcmode="lin" valueType="num">
                                      <p:cBhvr additive="base">
                                        <p:cTn id="1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8"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65586" y="420498"/>
            <a:ext cx="8232515" cy="599300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1" name="Rounded Rectangle 10"/>
          <p:cNvSpPr/>
          <p:nvPr/>
        </p:nvSpPr>
        <p:spPr>
          <a:xfrm>
            <a:off x="1461636" y="2772292"/>
            <a:ext cx="4405764" cy="4203700"/>
          </a:xfrm>
          <a:prstGeom prst="roundRect">
            <a:avLst/>
          </a:prstGeom>
          <a:solidFill>
            <a:schemeClr val="accent2">
              <a:lumMod val="20000"/>
              <a:lumOff val="8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Subtitle 2"/>
          <p:cNvSpPr txBox="1">
            <a:spLocks/>
          </p:cNvSpPr>
          <p:nvPr/>
        </p:nvSpPr>
        <p:spPr>
          <a:xfrm>
            <a:off x="1651568" y="2993272"/>
            <a:ext cx="4025900" cy="325120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buNone/>
            </a:pPr>
            <a:r>
              <a:rPr lang="en-GB" sz="2000" dirty="0">
                <a:solidFill>
                  <a:schemeClr val="tx1"/>
                </a:solidFill>
                <a:latin typeface="+mn-lt"/>
              </a:rPr>
              <a:t>“One kiss, my bonny sweetheart, I’m after a prize to-night,</a:t>
            </a:r>
          </a:p>
          <a:p>
            <a:pPr marL="0" indent="0" algn="ctr">
              <a:lnSpc>
                <a:spcPct val="100000"/>
              </a:lnSpc>
              <a:buNone/>
            </a:pPr>
            <a:r>
              <a:rPr lang="en-GB" sz="2000" dirty="0">
                <a:solidFill>
                  <a:schemeClr val="tx1"/>
                </a:solidFill>
                <a:latin typeface="+mn-lt"/>
              </a:rPr>
              <a:t>But I shall be back with the yellow gold before the morning light;</a:t>
            </a:r>
          </a:p>
          <a:p>
            <a:pPr marL="0" indent="0" algn="ctr">
              <a:lnSpc>
                <a:spcPct val="100000"/>
              </a:lnSpc>
              <a:buNone/>
            </a:pPr>
            <a:r>
              <a:rPr lang="en-GB" sz="2000" dirty="0">
                <a:solidFill>
                  <a:schemeClr val="tx1"/>
                </a:solidFill>
                <a:latin typeface="+mn-lt"/>
              </a:rPr>
              <a:t>Yet, if they press me sharply, and </a:t>
            </a:r>
            <a:r>
              <a:rPr lang="en-GB" sz="2000" b="1" dirty="0">
                <a:solidFill>
                  <a:schemeClr val="tx1"/>
                </a:solidFill>
                <a:latin typeface="+mn-lt"/>
              </a:rPr>
              <a:t>harry</a:t>
            </a:r>
            <a:r>
              <a:rPr lang="en-GB" sz="2000" dirty="0">
                <a:solidFill>
                  <a:schemeClr val="tx1"/>
                </a:solidFill>
                <a:latin typeface="+mn-lt"/>
              </a:rPr>
              <a:t> me through the day,</a:t>
            </a:r>
          </a:p>
          <a:p>
            <a:pPr marL="0" indent="0" algn="ctr">
              <a:lnSpc>
                <a:spcPct val="100000"/>
              </a:lnSpc>
              <a:buNone/>
            </a:pPr>
            <a:r>
              <a:rPr lang="en-GB" sz="2000" dirty="0">
                <a:solidFill>
                  <a:schemeClr val="tx1"/>
                </a:solidFill>
                <a:latin typeface="+mn-lt"/>
              </a:rPr>
              <a:t>Then look for me by moonlight,</a:t>
            </a:r>
          </a:p>
          <a:p>
            <a:pPr marL="0" indent="0" algn="ctr">
              <a:lnSpc>
                <a:spcPct val="100000"/>
              </a:lnSpc>
              <a:buNone/>
            </a:pPr>
            <a:r>
              <a:rPr lang="en-GB" sz="2000" dirty="0">
                <a:solidFill>
                  <a:schemeClr val="tx1"/>
                </a:solidFill>
                <a:latin typeface="+mn-lt"/>
              </a:rPr>
              <a:t>Watch for me by moonlight,</a:t>
            </a:r>
          </a:p>
          <a:p>
            <a:pPr marL="0" indent="0" algn="ctr">
              <a:lnSpc>
                <a:spcPct val="100000"/>
              </a:lnSpc>
              <a:buNone/>
            </a:pPr>
            <a:r>
              <a:rPr lang="en-GB" sz="2000" dirty="0">
                <a:solidFill>
                  <a:schemeClr val="tx1"/>
                </a:solidFill>
                <a:latin typeface="+mn-lt"/>
              </a:rPr>
              <a:t>I’ll come to thee by moonlight, though hell should bar the way.”</a:t>
            </a:r>
          </a:p>
        </p:txBody>
      </p:sp>
      <p:pic>
        <p:nvPicPr>
          <p:cNvPr id="2" name="Picture 1"/>
          <p:cNvPicPr>
            <a:picLocks noChangeAspect="1"/>
          </p:cNvPicPr>
          <p:nvPr/>
        </p:nvPicPr>
        <p:blipFill>
          <a:blip r:embed="rId3"/>
          <a:stretch>
            <a:fillRect/>
          </a:stretch>
        </p:blipFill>
        <p:spPr>
          <a:xfrm>
            <a:off x="4745354" y="803910"/>
            <a:ext cx="6947759" cy="948690"/>
          </a:xfrm>
          <a:prstGeom prst="rect">
            <a:avLst/>
          </a:prstGeom>
        </p:spPr>
      </p:pic>
    </p:spTree>
    <p:extLst>
      <p:ext uri="{BB962C8B-B14F-4D97-AF65-F5344CB8AC3E}">
        <p14:creationId xmlns:p14="http://schemas.microsoft.com/office/powerpoint/2010/main" val="39859735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500" fill="hold"/>
                                        <p:tgtEl>
                                          <p:spTgt spid="11"/>
                                        </p:tgtEl>
                                        <p:attrNameLst>
                                          <p:attrName>ppt_x</p:attrName>
                                        </p:attrNameLst>
                                      </p:cBhvr>
                                      <p:tavLst>
                                        <p:tav tm="0">
                                          <p:val>
                                            <p:strVal val="#ppt_x"/>
                                          </p:val>
                                        </p:tav>
                                        <p:tav tm="100000">
                                          <p:val>
                                            <p:strVal val="#ppt_x"/>
                                          </p:val>
                                        </p:tav>
                                      </p:tavLst>
                                    </p:anim>
                                    <p:anim calcmode="lin" valueType="num">
                                      <p:cBhvr additive="base">
                                        <p:cTn id="12"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8"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65586" y="420498"/>
            <a:ext cx="8232515" cy="599300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1" name="Rounded Rectangle 10"/>
          <p:cNvSpPr/>
          <p:nvPr/>
        </p:nvSpPr>
        <p:spPr>
          <a:xfrm>
            <a:off x="1461636" y="2772292"/>
            <a:ext cx="4405764" cy="4203700"/>
          </a:xfrm>
          <a:prstGeom prst="roundRect">
            <a:avLst/>
          </a:prstGeom>
          <a:solidFill>
            <a:schemeClr val="accent2">
              <a:lumMod val="20000"/>
              <a:lumOff val="8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Subtitle 2"/>
          <p:cNvSpPr txBox="1">
            <a:spLocks/>
          </p:cNvSpPr>
          <p:nvPr/>
        </p:nvSpPr>
        <p:spPr>
          <a:xfrm>
            <a:off x="1651568" y="2993272"/>
            <a:ext cx="4025900" cy="325120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buNone/>
            </a:pPr>
            <a:r>
              <a:rPr lang="en-GB" sz="2000" dirty="0">
                <a:solidFill>
                  <a:schemeClr val="tx1"/>
                </a:solidFill>
                <a:latin typeface="+mn-lt"/>
              </a:rPr>
              <a:t>“One kiss, my bonny sweetheart, I’m after a prize to-night,</a:t>
            </a:r>
          </a:p>
          <a:p>
            <a:pPr marL="0" indent="0" algn="ctr">
              <a:lnSpc>
                <a:spcPct val="100000"/>
              </a:lnSpc>
              <a:buNone/>
            </a:pPr>
            <a:r>
              <a:rPr lang="en-GB" sz="2000" dirty="0">
                <a:solidFill>
                  <a:schemeClr val="tx1"/>
                </a:solidFill>
                <a:latin typeface="+mn-lt"/>
              </a:rPr>
              <a:t>But I shall be back with the yellow gold before the morning light;</a:t>
            </a:r>
          </a:p>
          <a:p>
            <a:pPr marL="0" indent="0" algn="ctr">
              <a:lnSpc>
                <a:spcPct val="100000"/>
              </a:lnSpc>
              <a:buNone/>
            </a:pPr>
            <a:r>
              <a:rPr lang="en-GB" sz="2000" dirty="0">
                <a:solidFill>
                  <a:schemeClr val="tx1"/>
                </a:solidFill>
                <a:latin typeface="+mn-lt"/>
              </a:rPr>
              <a:t>Yet, if they press me sharply, and </a:t>
            </a:r>
            <a:r>
              <a:rPr lang="en-GB" sz="2000" b="1" dirty="0">
                <a:solidFill>
                  <a:schemeClr val="tx1"/>
                </a:solidFill>
                <a:latin typeface="+mn-lt"/>
              </a:rPr>
              <a:t>harry</a:t>
            </a:r>
            <a:r>
              <a:rPr lang="en-GB" sz="2000" dirty="0">
                <a:solidFill>
                  <a:schemeClr val="tx1"/>
                </a:solidFill>
                <a:latin typeface="+mn-lt"/>
              </a:rPr>
              <a:t> me through the day,</a:t>
            </a:r>
          </a:p>
          <a:p>
            <a:pPr marL="0" indent="0" algn="ctr">
              <a:lnSpc>
                <a:spcPct val="100000"/>
              </a:lnSpc>
              <a:buNone/>
            </a:pPr>
            <a:r>
              <a:rPr lang="en-GB" sz="2000" dirty="0">
                <a:solidFill>
                  <a:schemeClr val="tx1"/>
                </a:solidFill>
                <a:latin typeface="+mn-lt"/>
              </a:rPr>
              <a:t>Then look for me by moonlight,</a:t>
            </a:r>
          </a:p>
          <a:p>
            <a:pPr marL="0" indent="0" algn="ctr">
              <a:lnSpc>
                <a:spcPct val="100000"/>
              </a:lnSpc>
              <a:buNone/>
            </a:pPr>
            <a:r>
              <a:rPr lang="en-GB" sz="2000" dirty="0">
                <a:solidFill>
                  <a:schemeClr val="tx1"/>
                </a:solidFill>
                <a:latin typeface="+mn-lt"/>
              </a:rPr>
              <a:t>Watch for me by moonlight,</a:t>
            </a:r>
          </a:p>
          <a:p>
            <a:pPr marL="0" indent="0" algn="ctr">
              <a:lnSpc>
                <a:spcPct val="100000"/>
              </a:lnSpc>
              <a:buNone/>
            </a:pPr>
            <a:r>
              <a:rPr lang="en-GB" sz="2000" dirty="0">
                <a:solidFill>
                  <a:schemeClr val="tx1"/>
                </a:solidFill>
                <a:latin typeface="+mn-lt"/>
              </a:rPr>
              <a:t>I’ll come to thee by moonlight, though hell should bar the way.”</a:t>
            </a:r>
          </a:p>
        </p:txBody>
      </p:sp>
      <p:pic>
        <p:nvPicPr>
          <p:cNvPr id="2" name="Picture 1"/>
          <p:cNvPicPr>
            <a:picLocks noChangeAspect="1"/>
          </p:cNvPicPr>
          <p:nvPr/>
        </p:nvPicPr>
        <p:blipFill>
          <a:blip r:embed="rId3"/>
          <a:stretch>
            <a:fillRect/>
          </a:stretch>
        </p:blipFill>
        <p:spPr>
          <a:xfrm>
            <a:off x="4745354" y="803910"/>
            <a:ext cx="6947759" cy="948690"/>
          </a:xfrm>
          <a:prstGeom prst="rect">
            <a:avLst/>
          </a:prstGeom>
        </p:spPr>
      </p:pic>
      <p:pic>
        <p:nvPicPr>
          <p:cNvPr id="3" name="Picture 2"/>
          <p:cNvPicPr>
            <a:picLocks noChangeAspect="1"/>
          </p:cNvPicPr>
          <p:nvPr/>
        </p:nvPicPr>
        <p:blipFill>
          <a:blip r:embed="rId4"/>
          <a:stretch>
            <a:fillRect/>
          </a:stretch>
        </p:blipFill>
        <p:spPr>
          <a:xfrm>
            <a:off x="6081843" y="2320752"/>
            <a:ext cx="5384930" cy="1550207"/>
          </a:xfrm>
          <a:prstGeom prst="rect">
            <a:avLst/>
          </a:prstGeom>
        </p:spPr>
      </p:pic>
    </p:spTree>
    <p:extLst>
      <p:ext uri="{BB962C8B-B14F-4D97-AF65-F5344CB8AC3E}">
        <p14:creationId xmlns:p14="http://schemas.microsoft.com/office/powerpoint/2010/main" val="18177540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500" fill="hold"/>
                                        <p:tgtEl>
                                          <p:spTgt spid="11"/>
                                        </p:tgtEl>
                                        <p:attrNameLst>
                                          <p:attrName>ppt_x</p:attrName>
                                        </p:attrNameLst>
                                      </p:cBhvr>
                                      <p:tavLst>
                                        <p:tav tm="0">
                                          <p:val>
                                            <p:strVal val="#ppt_x"/>
                                          </p:val>
                                        </p:tav>
                                        <p:tav tm="100000">
                                          <p:val>
                                            <p:strVal val="#ppt_x"/>
                                          </p:val>
                                        </p:tav>
                                      </p:tavLst>
                                    </p:anim>
                                    <p:anim calcmode="lin" valueType="num">
                                      <p:cBhvr additive="base">
                                        <p:cTn id="12"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8"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rotWithShape="1">
          <a:blip r:embed="rId2" cstate="print">
            <a:extLst>
              <a:ext uri="{28A0092B-C50C-407E-A947-70E740481C1C}">
                <a14:useLocalDpi xmlns:a14="http://schemas.microsoft.com/office/drawing/2010/main" val="0"/>
              </a:ext>
            </a:extLst>
          </a:blip>
          <a:srcRect l="6605" t="6605"/>
          <a:stretch/>
        </p:blipFill>
        <p:spPr>
          <a:xfrm>
            <a:off x="2049942" y="461380"/>
            <a:ext cx="8980240" cy="598030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0" name="Rounded Rectangle 9"/>
          <p:cNvSpPr/>
          <p:nvPr/>
        </p:nvSpPr>
        <p:spPr>
          <a:xfrm>
            <a:off x="6540062" y="685144"/>
            <a:ext cx="4405764" cy="5532775"/>
          </a:xfrm>
          <a:prstGeom prst="roundRect">
            <a:avLst/>
          </a:prstGeom>
          <a:solidFill>
            <a:schemeClr val="accent2">
              <a:lumMod val="20000"/>
              <a:lumOff val="8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Subtitle 2"/>
          <p:cNvSpPr txBox="1">
            <a:spLocks/>
          </p:cNvSpPr>
          <p:nvPr/>
        </p:nvSpPr>
        <p:spPr>
          <a:xfrm>
            <a:off x="6730213" y="1104245"/>
            <a:ext cx="3835400" cy="336550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buNone/>
            </a:pPr>
            <a:r>
              <a:rPr lang="en-GB" sz="2000" dirty="0">
                <a:solidFill>
                  <a:schemeClr val="tx1"/>
                </a:solidFill>
                <a:latin typeface="+mn-lt"/>
              </a:rPr>
              <a:t>He rose upright in the stirrups; he scarce could reach her hand,</a:t>
            </a:r>
          </a:p>
          <a:p>
            <a:pPr marL="0" indent="0" algn="ctr">
              <a:lnSpc>
                <a:spcPct val="100000"/>
              </a:lnSpc>
              <a:buNone/>
            </a:pPr>
            <a:r>
              <a:rPr lang="en-GB" sz="2000" dirty="0">
                <a:solidFill>
                  <a:schemeClr val="tx1"/>
                </a:solidFill>
                <a:latin typeface="+mn-lt"/>
              </a:rPr>
              <a:t>But she loosened her hair </a:t>
            </a:r>
            <a:r>
              <a:rPr lang="en-GB" sz="2000" dirty="0" err="1">
                <a:solidFill>
                  <a:schemeClr val="tx1"/>
                </a:solidFill>
                <a:latin typeface="+mn-lt"/>
              </a:rPr>
              <a:t>i</a:t>
            </a:r>
            <a:r>
              <a:rPr lang="en-GB" sz="2000" dirty="0">
                <a:solidFill>
                  <a:schemeClr val="tx1"/>
                </a:solidFill>
                <a:latin typeface="+mn-lt"/>
              </a:rPr>
              <a:t>’ the casement! His face burnt like a brand</a:t>
            </a:r>
          </a:p>
          <a:p>
            <a:pPr marL="0" indent="0" algn="ctr">
              <a:lnSpc>
                <a:spcPct val="100000"/>
              </a:lnSpc>
              <a:buNone/>
            </a:pPr>
            <a:r>
              <a:rPr lang="en-GB" sz="2000" dirty="0">
                <a:solidFill>
                  <a:schemeClr val="tx1"/>
                </a:solidFill>
                <a:latin typeface="+mn-lt"/>
              </a:rPr>
              <a:t>As the black cascade of perfume came tumbling over his breast;</a:t>
            </a:r>
          </a:p>
          <a:p>
            <a:pPr marL="0" indent="0" algn="ctr">
              <a:lnSpc>
                <a:spcPct val="100000"/>
              </a:lnSpc>
              <a:buNone/>
            </a:pPr>
            <a:r>
              <a:rPr lang="en-GB" sz="2000" dirty="0">
                <a:solidFill>
                  <a:schemeClr val="tx1"/>
                </a:solidFill>
                <a:latin typeface="+mn-lt"/>
              </a:rPr>
              <a:t>And he kissed its waves in the moonlight,</a:t>
            </a:r>
          </a:p>
          <a:p>
            <a:pPr marL="0" indent="0" algn="ctr">
              <a:lnSpc>
                <a:spcPct val="100000"/>
              </a:lnSpc>
              <a:buNone/>
            </a:pPr>
            <a:r>
              <a:rPr lang="en-GB" sz="2000" dirty="0">
                <a:solidFill>
                  <a:schemeClr val="tx1"/>
                </a:solidFill>
                <a:latin typeface="+mn-lt"/>
              </a:rPr>
              <a:t>(Oh, sweet black waves in the moonlight!)</a:t>
            </a:r>
          </a:p>
          <a:p>
            <a:pPr marL="0" indent="0" algn="ctr">
              <a:lnSpc>
                <a:spcPct val="100000"/>
              </a:lnSpc>
              <a:buNone/>
            </a:pPr>
            <a:r>
              <a:rPr lang="en-GB" sz="2000" dirty="0">
                <a:solidFill>
                  <a:schemeClr val="tx1"/>
                </a:solidFill>
                <a:latin typeface="+mn-lt"/>
              </a:rPr>
              <a:t>Then he tugged at his rein in the moonlight, and galloped away to the West.</a:t>
            </a:r>
            <a:endParaRPr lang="en-GB" sz="2000" dirty="0">
              <a:solidFill>
                <a:schemeClr val="tx1"/>
              </a:solidFill>
              <a:latin typeface="+mj-lt"/>
            </a:endParaRPr>
          </a:p>
        </p:txBody>
      </p:sp>
      <p:pic>
        <p:nvPicPr>
          <p:cNvPr id="3" name="Picture 2"/>
          <p:cNvPicPr>
            <a:picLocks noChangeAspect="1"/>
          </p:cNvPicPr>
          <p:nvPr/>
        </p:nvPicPr>
        <p:blipFill>
          <a:blip r:embed="rId3"/>
          <a:stretch>
            <a:fillRect/>
          </a:stretch>
        </p:blipFill>
        <p:spPr>
          <a:xfrm>
            <a:off x="270510" y="861357"/>
            <a:ext cx="6722504" cy="708363"/>
          </a:xfrm>
          <a:prstGeom prst="rect">
            <a:avLst/>
          </a:prstGeom>
        </p:spPr>
      </p:pic>
    </p:spTree>
    <p:extLst>
      <p:ext uri="{BB962C8B-B14F-4D97-AF65-F5344CB8AC3E}">
        <p14:creationId xmlns:p14="http://schemas.microsoft.com/office/powerpoint/2010/main" val="23346153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ppt_x"/>
                                          </p:val>
                                        </p:tav>
                                        <p:tav tm="100000">
                                          <p:val>
                                            <p:strVal val="#ppt_x"/>
                                          </p:val>
                                        </p:tav>
                                      </p:tavLst>
                                    </p:anim>
                                    <p:anim calcmode="lin" valueType="num">
                                      <p:cBhvr additive="base">
                                        <p:cTn id="12" dur="500" fill="hold"/>
                                        <p:tgtEl>
                                          <p:spTgt spid="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8"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rotWithShape="1">
          <a:blip r:embed="rId2" cstate="print">
            <a:extLst>
              <a:ext uri="{28A0092B-C50C-407E-A947-70E740481C1C}">
                <a14:useLocalDpi xmlns:a14="http://schemas.microsoft.com/office/drawing/2010/main" val="0"/>
              </a:ext>
            </a:extLst>
          </a:blip>
          <a:srcRect l="6605" t="6605"/>
          <a:stretch/>
        </p:blipFill>
        <p:spPr>
          <a:xfrm>
            <a:off x="2049942" y="461380"/>
            <a:ext cx="8980240" cy="598030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0" name="Rounded Rectangle 9"/>
          <p:cNvSpPr/>
          <p:nvPr/>
        </p:nvSpPr>
        <p:spPr>
          <a:xfrm>
            <a:off x="6540062" y="685144"/>
            <a:ext cx="4405764" cy="5532775"/>
          </a:xfrm>
          <a:prstGeom prst="roundRect">
            <a:avLst/>
          </a:prstGeom>
          <a:solidFill>
            <a:schemeClr val="accent2">
              <a:lumMod val="20000"/>
              <a:lumOff val="8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Subtitle 2"/>
          <p:cNvSpPr txBox="1">
            <a:spLocks/>
          </p:cNvSpPr>
          <p:nvPr/>
        </p:nvSpPr>
        <p:spPr>
          <a:xfrm>
            <a:off x="6730213" y="1104245"/>
            <a:ext cx="3835400" cy="336550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buNone/>
            </a:pPr>
            <a:r>
              <a:rPr lang="en-GB" sz="2000" dirty="0">
                <a:solidFill>
                  <a:schemeClr val="tx1"/>
                </a:solidFill>
                <a:latin typeface="+mn-lt"/>
              </a:rPr>
              <a:t>He rose upright in the stirrups; he scarce could reach her hand,</a:t>
            </a:r>
          </a:p>
          <a:p>
            <a:pPr marL="0" indent="0" algn="ctr">
              <a:lnSpc>
                <a:spcPct val="100000"/>
              </a:lnSpc>
              <a:buNone/>
            </a:pPr>
            <a:r>
              <a:rPr lang="en-GB" sz="2000" dirty="0">
                <a:solidFill>
                  <a:schemeClr val="tx1"/>
                </a:solidFill>
                <a:latin typeface="+mn-lt"/>
              </a:rPr>
              <a:t>But she loosened her hair </a:t>
            </a:r>
            <a:r>
              <a:rPr lang="en-GB" sz="2000" dirty="0" err="1">
                <a:solidFill>
                  <a:schemeClr val="tx1"/>
                </a:solidFill>
                <a:latin typeface="+mn-lt"/>
              </a:rPr>
              <a:t>i</a:t>
            </a:r>
            <a:r>
              <a:rPr lang="en-GB" sz="2000" dirty="0">
                <a:solidFill>
                  <a:schemeClr val="tx1"/>
                </a:solidFill>
                <a:latin typeface="+mn-lt"/>
              </a:rPr>
              <a:t>’ the casement! His face burnt like a brand</a:t>
            </a:r>
          </a:p>
          <a:p>
            <a:pPr marL="0" indent="0" algn="ctr">
              <a:lnSpc>
                <a:spcPct val="100000"/>
              </a:lnSpc>
              <a:buNone/>
            </a:pPr>
            <a:r>
              <a:rPr lang="en-GB" sz="2000" dirty="0">
                <a:solidFill>
                  <a:schemeClr val="tx1"/>
                </a:solidFill>
                <a:latin typeface="+mn-lt"/>
              </a:rPr>
              <a:t>As the black cascade of perfume came tumbling over his breast;</a:t>
            </a:r>
          </a:p>
          <a:p>
            <a:pPr marL="0" indent="0" algn="ctr">
              <a:lnSpc>
                <a:spcPct val="100000"/>
              </a:lnSpc>
              <a:buNone/>
            </a:pPr>
            <a:r>
              <a:rPr lang="en-GB" sz="2000" dirty="0">
                <a:solidFill>
                  <a:schemeClr val="tx1"/>
                </a:solidFill>
                <a:latin typeface="+mn-lt"/>
              </a:rPr>
              <a:t>And he kissed its waves in the moonlight,</a:t>
            </a:r>
          </a:p>
          <a:p>
            <a:pPr marL="0" indent="0" algn="ctr">
              <a:lnSpc>
                <a:spcPct val="100000"/>
              </a:lnSpc>
              <a:buNone/>
            </a:pPr>
            <a:r>
              <a:rPr lang="en-GB" sz="2000" dirty="0">
                <a:solidFill>
                  <a:schemeClr val="tx1"/>
                </a:solidFill>
                <a:latin typeface="+mn-lt"/>
              </a:rPr>
              <a:t>(Oh, sweet black waves in the moonlight!)</a:t>
            </a:r>
          </a:p>
          <a:p>
            <a:pPr marL="0" indent="0" algn="ctr">
              <a:lnSpc>
                <a:spcPct val="100000"/>
              </a:lnSpc>
              <a:buNone/>
            </a:pPr>
            <a:r>
              <a:rPr lang="en-GB" sz="2000" dirty="0">
                <a:solidFill>
                  <a:schemeClr val="tx1"/>
                </a:solidFill>
                <a:latin typeface="+mn-lt"/>
              </a:rPr>
              <a:t>Then he tugged at his rein in the moonlight, and galloped away to the West.</a:t>
            </a:r>
            <a:endParaRPr lang="en-GB" sz="2000" dirty="0">
              <a:solidFill>
                <a:schemeClr val="tx1"/>
              </a:solidFill>
              <a:latin typeface="+mj-lt"/>
            </a:endParaRPr>
          </a:p>
        </p:txBody>
      </p:sp>
      <p:pic>
        <p:nvPicPr>
          <p:cNvPr id="3" name="Picture 2"/>
          <p:cNvPicPr>
            <a:picLocks noChangeAspect="1"/>
          </p:cNvPicPr>
          <p:nvPr/>
        </p:nvPicPr>
        <p:blipFill>
          <a:blip r:embed="rId3"/>
          <a:stretch>
            <a:fillRect/>
          </a:stretch>
        </p:blipFill>
        <p:spPr>
          <a:xfrm>
            <a:off x="270510" y="861357"/>
            <a:ext cx="6722504" cy="708363"/>
          </a:xfrm>
          <a:prstGeom prst="rect">
            <a:avLst/>
          </a:prstGeom>
        </p:spPr>
      </p:pic>
      <p:pic>
        <p:nvPicPr>
          <p:cNvPr id="4" name="Picture 3"/>
          <p:cNvPicPr>
            <a:picLocks noChangeAspect="1"/>
          </p:cNvPicPr>
          <p:nvPr/>
        </p:nvPicPr>
        <p:blipFill>
          <a:blip r:embed="rId4"/>
          <a:stretch>
            <a:fillRect/>
          </a:stretch>
        </p:blipFill>
        <p:spPr>
          <a:xfrm>
            <a:off x="270510" y="1891644"/>
            <a:ext cx="6522000" cy="1445915"/>
          </a:xfrm>
          <a:prstGeom prst="rect">
            <a:avLst/>
          </a:prstGeom>
        </p:spPr>
      </p:pic>
    </p:spTree>
    <p:extLst>
      <p:ext uri="{BB962C8B-B14F-4D97-AF65-F5344CB8AC3E}">
        <p14:creationId xmlns:p14="http://schemas.microsoft.com/office/powerpoint/2010/main" val="37913556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ppt_x"/>
                                          </p:val>
                                        </p:tav>
                                        <p:tav tm="100000">
                                          <p:val>
                                            <p:strVal val="#ppt_x"/>
                                          </p:val>
                                        </p:tav>
                                      </p:tavLst>
                                    </p:anim>
                                    <p:anim calcmode="lin" valueType="num">
                                      <p:cBhvr additive="base">
                                        <p:cTn id="12" dur="500" fill="hold"/>
                                        <p:tgtEl>
                                          <p:spTgt spid="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8"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a:bodyPr>
          <a:lstStyle/>
          <a:p>
            <a:r>
              <a:rPr lang="en-GB" dirty="0" smtClean="0"/>
              <a:t>LO: To be able to retrieve, infer and comment on the poet’s language choices</a:t>
            </a:r>
            <a:endParaRPr lang="en-GB" dirty="0"/>
          </a:p>
        </p:txBody>
      </p:sp>
      <p:sp>
        <p:nvSpPr>
          <p:cNvPr id="2" name="TextBox 1"/>
          <p:cNvSpPr txBox="1"/>
          <p:nvPr/>
        </p:nvSpPr>
        <p:spPr>
          <a:xfrm>
            <a:off x="121920" y="1690688"/>
            <a:ext cx="2788920" cy="4524315"/>
          </a:xfrm>
          <a:prstGeom prst="rect">
            <a:avLst/>
          </a:prstGeom>
          <a:noFill/>
        </p:spPr>
        <p:txBody>
          <a:bodyPr wrap="square" rtlCol="0">
            <a:spAutoFit/>
          </a:bodyPr>
          <a:lstStyle/>
          <a:p>
            <a:pPr algn="ctr"/>
            <a:r>
              <a:rPr lang="en-GB" dirty="0"/>
              <a:t>And dark in the old inn-yard a </a:t>
            </a:r>
            <a:r>
              <a:rPr lang="en-GB" b="1" dirty="0"/>
              <a:t>stable-wicket creaked</a:t>
            </a:r>
          </a:p>
          <a:p>
            <a:pPr algn="ctr"/>
            <a:r>
              <a:rPr lang="en-GB" dirty="0"/>
              <a:t>Where Tim the</a:t>
            </a:r>
            <a:r>
              <a:rPr lang="en-GB" b="1" dirty="0"/>
              <a:t> </a:t>
            </a:r>
            <a:r>
              <a:rPr lang="en-GB" b="1" dirty="0" err="1"/>
              <a:t>ostler</a:t>
            </a:r>
            <a:r>
              <a:rPr lang="en-GB" b="1" dirty="0"/>
              <a:t> </a:t>
            </a:r>
            <a:r>
              <a:rPr lang="en-GB" dirty="0"/>
              <a:t>listened; his face was white and peaked;</a:t>
            </a:r>
          </a:p>
          <a:p>
            <a:pPr algn="ctr"/>
            <a:r>
              <a:rPr lang="en-GB" dirty="0"/>
              <a:t>His eyes were hollows of madness, his hair like mouldy hay,</a:t>
            </a:r>
          </a:p>
          <a:p>
            <a:pPr algn="ctr"/>
            <a:r>
              <a:rPr lang="en-GB" dirty="0"/>
              <a:t>But he loved the landlord’s daughter,</a:t>
            </a:r>
          </a:p>
          <a:p>
            <a:pPr algn="ctr"/>
            <a:r>
              <a:rPr lang="en-GB" dirty="0"/>
              <a:t>The landlord’s red-lipped daughter,</a:t>
            </a:r>
          </a:p>
          <a:p>
            <a:pPr algn="ctr"/>
            <a:r>
              <a:rPr lang="en-GB" dirty="0"/>
              <a:t>Dumb as a dog he listened, and he heard the robber say.</a:t>
            </a:r>
          </a:p>
          <a:p>
            <a:endParaRPr lang="en-GB" dirty="0"/>
          </a:p>
        </p:txBody>
      </p:sp>
      <p:sp>
        <p:nvSpPr>
          <p:cNvPr id="3" name="TextBox 2"/>
          <p:cNvSpPr txBox="1"/>
          <p:nvPr/>
        </p:nvSpPr>
        <p:spPr>
          <a:xfrm>
            <a:off x="2819400" y="1798320"/>
            <a:ext cx="2743200" cy="4801314"/>
          </a:xfrm>
          <a:prstGeom prst="rect">
            <a:avLst/>
          </a:prstGeom>
          <a:noFill/>
        </p:spPr>
        <p:txBody>
          <a:bodyPr wrap="square" rtlCol="0">
            <a:spAutoFit/>
          </a:bodyPr>
          <a:lstStyle/>
          <a:p>
            <a:pPr algn="ctr"/>
            <a:r>
              <a:rPr lang="en-GB" dirty="0"/>
              <a:t>“One kiss, my bonny sweetheart, I’m after a prize to-night,</a:t>
            </a:r>
          </a:p>
          <a:p>
            <a:pPr algn="ctr"/>
            <a:r>
              <a:rPr lang="en-GB" dirty="0"/>
              <a:t>But I shall be back with the yellow gold before the morning light;</a:t>
            </a:r>
          </a:p>
          <a:p>
            <a:pPr algn="ctr"/>
            <a:r>
              <a:rPr lang="en-GB" dirty="0"/>
              <a:t>Yet, if they press me sharply, and </a:t>
            </a:r>
            <a:r>
              <a:rPr lang="en-GB" b="1" dirty="0"/>
              <a:t>harry</a:t>
            </a:r>
            <a:r>
              <a:rPr lang="en-GB" dirty="0"/>
              <a:t> me through the day,</a:t>
            </a:r>
          </a:p>
          <a:p>
            <a:pPr algn="ctr"/>
            <a:r>
              <a:rPr lang="en-GB" dirty="0"/>
              <a:t>Then look for me by moonlight,</a:t>
            </a:r>
          </a:p>
          <a:p>
            <a:pPr algn="ctr"/>
            <a:r>
              <a:rPr lang="en-GB" dirty="0"/>
              <a:t>Watch for me by moonlight,</a:t>
            </a:r>
          </a:p>
          <a:p>
            <a:pPr algn="ctr"/>
            <a:r>
              <a:rPr lang="en-GB" dirty="0"/>
              <a:t>I’ll come to thee by moonlight, though hell should bar the way.”</a:t>
            </a:r>
          </a:p>
          <a:p>
            <a:endParaRPr lang="en-GB" dirty="0"/>
          </a:p>
        </p:txBody>
      </p:sp>
      <p:sp>
        <p:nvSpPr>
          <p:cNvPr id="4" name="TextBox 3"/>
          <p:cNvSpPr txBox="1"/>
          <p:nvPr/>
        </p:nvSpPr>
        <p:spPr>
          <a:xfrm>
            <a:off x="5867400" y="1798320"/>
            <a:ext cx="2438400" cy="5078313"/>
          </a:xfrm>
          <a:prstGeom prst="rect">
            <a:avLst/>
          </a:prstGeom>
          <a:noFill/>
        </p:spPr>
        <p:txBody>
          <a:bodyPr wrap="square" rtlCol="0">
            <a:spAutoFit/>
          </a:bodyPr>
          <a:lstStyle/>
          <a:p>
            <a:pPr algn="ctr"/>
            <a:r>
              <a:rPr lang="en-GB" dirty="0"/>
              <a:t>He rose upright in the stirrups; he scarce could reach her hand,</a:t>
            </a:r>
          </a:p>
          <a:p>
            <a:pPr algn="ctr"/>
            <a:r>
              <a:rPr lang="en-GB" dirty="0"/>
              <a:t>But she loosened her hair </a:t>
            </a:r>
            <a:r>
              <a:rPr lang="en-GB" dirty="0" err="1"/>
              <a:t>i</a:t>
            </a:r>
            <a:r>
              <a:rPr lang="en-GB" dirty="0"/>
              <a:t>’ the casement! His face burnt like a brand</a:t>
            </a:r>
          </a:p>
          <a:p>
            <a:pPr algn="ctr"/>
            <a:r>
              <a:rPr lang="en-GB" dirty="0"/>
              <a:t>As the black cascade of perfume came tumbling over his breast;</a:t>
            </a:r>
          </a:p>
          <a:p>
            <a:pPr algn="ctr"/>
            <a:r>
              <a:rPr lang="en-GB" dirty="0"/>
              <a:t>And he kissed its waves in the moonlight,</a:t>
            </a:r>
          </a:p>
          <a:p>
            <a:pPr algn="ctr"/>
            <a:r>
              <a:rPr lang="en-GB" dirty="0"/>
              <a:t>(Oh, sweet black waves in the moonlight!)</a:t>
            </a:r>
          </a:p>
          <a:p>
            <a:pPr algn="ctr"/>
            <a:r>
              <a:rPr lang="en-GB" dirty="0"/>
              <a:t>Then he tugged at his rein in the moonlight, and galloped away to the West.</a:t>
            </a:r>
          </a:p>
          <a:p>
            <a:endParaRPr lang="en-GB" dirty="0"/>
          </a:p>
        </p:txBody>
      </p:sp>
      <p:sp>
        <p:nvSpPr>
          <p:cNvPr id="7" name="TextBox 6"/>
          <p:cNvSpPr txBox="1"/>
          <p:nvPr/>
        </p:nvSpPr>
        <p:spPr>
          <a:xfrm>
            <a:off x="8610600" y="1935480"/>
            <a:ext cx="3078480" cy="5078313"/>
          </a:xfrm>
          <a:prstGeom prst="rect">
            <a:avLst/>
          </a:prstGeom>
          <a:noFill/>
        </p:spPr>
        <p:txBody>
          <a:bodyPr wrap="square" rtlCol="0">
            <a:spAutoFit/>
          </a:bodyPr>
          <a:lstStyle/>
          <a:p>
            <a:r>
              <a:rPr lang="en-GB" b="1" u="sng" dirty="0" smtClean="0"/>
              <a:t>Questions</a:t>
            </a:r>
          </a:p>
          <a:p>
            <a:pPr marL="342900" indent="-342900">
              <a:buFont typeface="+mj-lt"/>
              <a:buAutoNum type="arabicPeriod"/>
            </a:pPr>
            <a:r>
              <a:rPr lang="en-GB" dirty="0" smtClean="0"/>
              <a:t>Who is Tim?</a:t>
            </a:r>
          </a:p>
          <a:p>
            <a:pPr marL="342900" indent="-342900">
              <a:buFont typeface="+mj-lt"/>
              <a:buAutoNum type="arabicPeriod"/>
            </a:pPr>
            <a:r>
              <a:rPr lang="en-GB" dirty="0" smtClean="0"/>
              <a:t>What is he doing and why?</a:t>
            </a:r>
          </a:p>
          <a:p>
            <a:pPr marL="342900" indent="-342900">
              <a:buFont typeface="+mj-lt"/>
              <a:buAutoNum type="arabicPeriod"/>
            </a:pPr>
            <a:r>
              <a:rPr lang="en-GB" dirty="0" smtClean="0"/>
              <a:t>What does the description tell us about him?</a:t>
            </a:r>
          </a:p>
          <a:p>
            <a:pPr marL="342900" indent="-342900">
              <a:buFont typeface="+mj-lt"/>
              <a:buAutoNum type="arabicPeriod"/>
            </a:pPr>
            <a:r>
              <a:rPr lang="en-GB" dirty="0" smtClean="0"/>
              <a:t>What does the highwayman mean when he says he is ‘after a prize to-night’?</a:t>
            </a:r>
          </a:p>
          <a:p>
            <a:pPr marL="342900" indent="-342900">
              <a:buFont typeface="+mj-lt"/>
              <a:buAutoNum type="arabicPeriod"/>
            </a:pPr>
            <a:r>
              <a:rPr lang="en-GB" dirty="0" smtClean="0"/>
              <a:t>What does he promise Bess?</a:t>
            </a:r>
          </a:p>
          <a:p>
            <a:pPr marL="342900" indent="-342900">
              <a:buFont typeface="+mj-lt"/>
              <a:buAutoNum type="arabicPeriod"/>
            </a:pPr>
            <a:r>
              <a:rPr lang="en-GB" dirty="0" smtClean="0"/>
              <a:t>What do you think ‘His face burnt like a brand’ Means?</a:t>
            </a:r>
          </a:p>
          <a:p>
            <a:pPr marL="342900" indent="-342900">
              <a:buFont typeface="+mj-lt"/>
              <a:buAutoNum type="arabicPeriod"/>
            </a:pPr>
            <a:r>
              <a:rPr lang="en-GB" dirty="0" smtClean="0"/>
              <a:t>What are the ‘sweet, black waves’’?</a:t>
            </a:r>
          </a:p>
          <a:p>
            <a:pPr marL="342900" indent="-342900">
              <a:buFont typeface="+mj-lt"/>
              <a:buAutoNum type="arabicPeriod"/>
            </a:pPr>
            <a:endParaRPr lang="en-GB" dirty="0" smtClean="0"/>
          </a:p>
          <a:p>
            <a:pPr marL="342900" indent="-342900">
              <a:buFont typeface="+mj-lt"/>
              <a:buAutoNum type="arabicPeriod"/>
            </a:pPr>
            <a:endParaRPr lang="en-GB" dirty="0"/>
          </a:p>
        </p:txBody>
      </p:sp>
    </p:spTree>
    <p:extLst>
      <p:ext uri="{BB962C8B-B14F-4D97-AF65-F5344CB8AC3E}">
        <p14:creationId xmlns:p14="http://schemas.microsoft.com/office/powerpoint/2010/main" val="351754712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dirty="0" smtClean="0"/>
              <a:t>Word of the Day Challenge</a:t>
            </a:r>
            <a:endParaRPr lang="en-GB" dirty="0"/>
          </a:p>
        </p:txBody>
      </p:sp>
      <p:sp>
        <p:nvSpPr>
          <p:cNvPr id="6" name="Content Placeholder 5"/>
          <p:cNvSpPr>
            <a:spLocks noGrp="1"/>
          </p:cNvSpPr>
          <p:nvPr>
            <p:ph idx="1"/>
          </p:nvPr>
        </p:nvSpPr>
        <p:spPr/>
        <p:txBody>
          <a:bodyPr>
            <a:normAutofit fontScale="40000" lnSpcReduction="20000"/>
          </a:bodyPr>
          <a:lstStyle/>
          <a:p>
            <a:r>
              <a:rPr lang="en-GB" sz="3200" dirty="0" smtClean="0"/>
              <a:t>Reverberated - </a:t>
            </a:r>
            <a:r>
              <a:rPr lang="en-GB" sz="3200" dirty="0" smtClean="0">
                <a:cs typeface="Calibri"/>
              </a:rPr>
              <a:t>Verb. If a loud, deep sound reverberates, it continues to be heard around an area, so that the area seems to shake or to continue to be heard; to echo repeatedly.</a:t>
            </a:r>
          </a:p>
          <a:p>
            <a:r>
              <a:rPr lang="en-GB" sz="3200" dirty="0" smtClean="0"/>
              <a:t> Clamour - Noun. loud noise, especially made by people's voices</a:t>
            </a:r>
          </a:p>
          <a:p>
            <a:r>
              <a:rPr lang="en-GB" sz="3200" dirty="0" smtClean="0"/>
              <a:t>Crescendo - </a:t>
            </a:r>
            <a:r>
              <a:rPr lang="en-GB" sz="3200" dirty="0" smtClean="0">
                <a:cs typeface="Calibri"/>
              </a:rPr>
              <a:t>Noun. a gradual increase in loudness, or the moment when a noise or piece of music is at its loudest.</a:t>
            </a:r>
          </a:p>
          <a:p>
            <a:r>
              <a:rPr lang="en-GB" sz="3200" dirty="0" smtClean="0"/>
              <a:t>Deftly - </a:t>
            </a:r>
            <a:r>
              <a:rPr lang="en-GB" sz="3200" dirty="0" smtClean="0">
                <a:cs typeface="Calibri"/>
              </a:rPr>
              <a:t>Adv. in a skilful, clever, or quick way</a:t>
            </a:r>
          </a:p>
          <a:p>
            <a:r>
              <a:rPr lang="en-GB" sz="3200" dirty="0" smtClean="0"/>
              <a:t>Seethed - </a:t>
            </a:r>
            <a:r>
              <a:rPr lang="en-GB" sz="3200" dirty="0" smtClean="0">
                <a:cs typeface="Calibri"/>
              </a:rPr>
              <a:t>Verb. to feel very angry</a:t>
            </a:r>
          </a:p>
          <a:p>
            <a:r>
              <a:rPr lang="en-GB" sz="3200" dirty="0" smtClean="0"/>
              <a:t>Adversaries - </a:t>
            </a:r>
            <a:r>
              <a:rPr lang="en-GB" sz="3200" dirty="0" smtClean="0">
                <a:cs typeface="Calibri"/>
              </a:rPr>
              <a:t>Noun. An enemy</a:t>
            </a:r>
          </a:p>
          <a:p>
            <a:r>
              <a:rPr lang="en-GB" sz="3200" dirty="0" smtClean="0"/>
              <a:t>Obliterated - </a:t>
            </a:r>
            <a:r>
              <a:rPr lang="en-GB" sz="3200" dirty="0" smtClean="0">
                <a:cs typeface="Calibri"/>
              </a:rPr>
              <a:t>Verb. to remove all signs of something, either by destroying it or by covering it so that it cannot be seen</a:t>
            </a:r>
          </a:p>
          <a:p>
            <a:r>
              <a:rPr lang="en-GB" sz="3200" dirty="0" smtClean="0"/>
              <a:t>Repugnant - </a:t>
            </a:r>
            <a:r>
              <a:rPr lang="en-GB" sz="3200" dirty="0" smtClean="0">
                <a:cs typeface="Calibri"/>
              </a:rPr>
              <a:t>Adj. very unpleasant, causing a feeling of disgust</a:t>
            </a:r>
          </a:p>
          <a:p>
            <a:r>
              <a:rPr lang="en-GB" sz="3200" dirty="0" smtClean="0"/>
              <a:t>Poverty - </a:t>
            </a:r>
            <a:r>
              <a:rPr lang="en-GB" sz="3200" dirty="0" smtClean="0">
                <a:cs typeface="Calibri"/>
              </a:rPr>
              <a:t>Noun. the condition of being extremely poor</a:t>
            </a:r>
          </a:p>
          <a:p>
            <a:r>
              <a:rPr lang="en-GB" sz="3200" dirty="0" smtClean="0"/>
              <a:t>Affliction - </a:t>
            </a:r>
            <a:r>
              <a:rPr lang="en-GB" sz="3200" dirty="0" smtClean="0">
                <a:cs typeface="Calibri"/>
              </a:rPr>
              <a:t>Noun. something that makes you suffer</a:t>
            </a:r>
          </a:p>
          <a:p>
            <a:r>
              <a:rPr lang="en-GB" sz="3200" dirty="0" smtClean="0"/>
              <a:t>Ghastly - </a:t>
            </a:r>
            <a:r>
              <a:rPr lang="en-GB" sz="3200" dirty="0" smtClean="0">
                <a:cs typeface="Calibri"/>
              </a:rPr>
              <a:t>Adj. unpleasant and shocking or to look very ill</a:t>
            </a:r>
          </a:p>
          <a:p>
            <a:r>
              <a:rPr lang="en-GB" sz="3200" dirty="0" smtClean="0"/>
              <a:t>Deluded - </a:t>
            </a:r>
            <a:r>
              <a:rPr lang="en-GB" sz="3200" dirty="0" smtClean="0">
                <a:cs typeface="Calibri"/>
              </a:rPr>
              <a:t>Adj. believing things that are not real or true.</a:t>
            </a:r>
          </a:p>
          <a:p>
            <a:r>
              <a:rPr lang="en-GB" sz="3200" dirty="0" smtClean="0"/>
              <a:t>Cherished - </a:t>
            </a:r>
            <a:r>
              <a:rPr lang="en-GB" sz="3200" dirty="0" smtClean="0">
                <a:cs typeface="Calibri"/>
              </a:rPr>
              <a:t>Adj. bringing the pleasure of love or caring about someone or something that is important to you</a:t>
            </a:r>
          </a:p>
          <a:p>
            <a:r>
              <a:rPr lang="en-GB" sz="3200" dirty="0" smtClean="0"/>
              <a:t>Memento - </a:t>
            </a:r>
            <a:r>
              <a:rPr lang="en-GB" sz="3200" dirty="0" smtClean="0">
                <a:cs typeface="Calibri"/>
              </a:rPr>
              <a:t>Noun. an object that you keep to remember a person, place, or event</a:t>
            </a:r>
          </a:p>
          <a:p>
            <a:r>
              <a:rPr lang="en-GB" sz="3200" dirty="0" smtClean="0"/>
              <a:t>Ushering - </a:t>
            </a:r>
            <a:r>
              <a:rPr lang="en-GB" sz="3200" dirty="0" smtClean="0">
                <a:cs typeface="Calibri"/>
              </a:rPr>
              <a:t>Verb. to show someone where they should go, or to make someone go where you want them to go</a:t>
            </a:r>
          </a:p>
          <a:p>
            <a:endParaRPr lang="en-GB" sz="3200" dirty="0"/>
          </a:p>
        </p:txBody>
      </p:sp>
    </p:spTree>
    <p:extLst>
      <p:ext uri="{BB962C8B-B14F-4D97-AF65-F5344CB8AC3E}">
        <p14:creationId xmlns:p14="http://schemas.microsoft.com/office/powerpoint/2010/main" val="341289681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dirty="0" smtClean="0"/>
              <a:t>Word of the Day Challenge</a:t>
            </a:r>
            <a:endParaRPr lang="en-GB" dirty="0"/>
          </a:p>
        </p:txBody>
      </p:sp>
      <p:sp>
        <p:nvSpPr>
          <p:cNvPr id="6" name="Content Placeholder 5"/>
          <p:cNvSpPr>
            <a:spLocks noGrp="1"/>
          </p:cNvSpPr>
          <p:nvPr>
            <p:ph idx="1"/>
          </p:nvPr>
        </p:nvSpPr>
        <p:spPr/>
        <p:txBody>
          <a:bodyPr>
            <a:normAutofit fontScale="70000" lnSpcReduction="20000"/>
          </a:bodyPr>
          <a:lstStyle/>
          <a:p>
            <a:r>
              <a:rPr lang="en-GB" sz="3200" dirty="0" smtClean="0"/>
              <a:t>Laden - </a:t>
            </a:r>
            <a:r>
              <a:rPr lang="en-GB" sz="3200" dirty="0" smtClean="0">
                <a:cs typeface="Calibri"/>
              </a:rPr>
              <a:t>Adj. carrying or holding a lot of something</a:t>
            </a:r>
          </a:p>
          <a:p>
            <a:r>
              <a:rPr lang="en-GB" sz="3200" dirty="0" smtClean="0"/>
              <a:t>Flawless - </a:t>
            </a:r>
            <a:r>
              <a:rPr lang="en-GB" sz="3200" dirty="0" smtClean="0">
                <a:cs typeface="Calibri"/>
              </a:rPr>
              <a:t>Adj. perfect or without mistakes</a:t>
            </a:r>
          </a:p>
          <a:p>
            <a:r>
              <a:rPr lang="en-GB" sz="3200" dirty="0" smtClean="0"/>
              <a:t>Defiantly - </a:t>
            </a:r>
            <a:r>
              <a:rPr lang="en-GB" sz="3200" dirty="0" smtClean="0">
                <a:cs typeface="Calibri"/>
              </a:rPr>
              <a:t>Adv. in a way that proudly refuses to obey authority or shows you are not willing to accept criticism or disapproval</a:t>
            </a:r>
          </a:p>
          <a:p>
            <a:r>
              <a:rPr lang="en-GB" sz="3200" dirty="0" smtClean="0"/>
              <a:t>Diplomacy - </a:t>
            </a:r>
            <a:r>
              <a:rPr lang="en-GB" sz="3200" dirty="0" smtClean="0">
                <a:cs typeface="Calibri"/>
              </a:rPr>
              <a:t>Noun. the management of relationships between countries or the skill in dealing with people without offending or upsetting them.</a:t>
            </a:r>
          </a:p>
          <a:p>
            <a:r>
              <a:rPr lang="en-GB" sz="3200" dirty="0" smtClean="0"/>
              <a:t>Contingency - </a:t>
            </a:r>
            <a:r>
              <a:rPr lang="en-GB" sz="3200" dirty="0" smtClean="0">
                <a:cs typeface="Calibri"/>
              </a:rPr>
              <a:t>Noun. something that might possibly happen in the future, usually causing problems or making further arrangements necessary</a:t>
            </a:r>
          </a:p>
          <a:p>
            <a:r>
              <a:rPr lang="en-GB" sz="3200" dirty="0" smtClean="0"/>
              <a:t>Protocol - </a:t>
            </a:r>
            <a:r>
              <a:rPr lang="en-GB" sz="3200" dirty="0" smtClean="0">
                <a:cs typeface="Calibri"/>
              </a:rPr>
              <a:t>Noun. the system of rules and acceptable behaviour used at official ceremonies and occasions</a:t>
            </a:r>
          </a:p>
          <a:p>
            <a:r>
              <a:rPr lang="en-GB" sz="3200" dirty="0" smtClean="0"/>
              <a:t>Reprimand - </a:t>
            </a:r>
            <a:r>
              <a:rPr lang="en-GB" sz="3200" dirty="0" smtClean="0">
                <a:cs typeface="Calibri"/>
              </a:rPr>
              <a:t>Verb. to express to someone your strong official disapproval of them</a:t>
            </a:r>
          </a:p>
          <a:p>
            <a:r>
              <a:rPr lang="en-GB" sz="3200" dirty="0" smtClean="0"/>
              <a:t>Condescendingly - </a:t>
            </a:r>
            <a:r>
              <a:rPr lang="en-GB" sz="3200" dirty="0" smtClean="0">
                <a:cs typeface="Calibri"/>
              </a:rPr>
              <a:t>Adv. in a way that shows that you think you are more important or more intelligent than someone else</a:t>
            </a:r>
          </a:p>
          <a:p>
            <a:endParaRPr lang="en-GB" sz="3200" dirty="0"/>
          </a:p>
        </p:txBody>
      </p:sp>
    </p:spTree>
    <p:extLst>
      <p:ext uri="{BB962C8B-B14F-4D97-AF65-F5344CB8AC3E}">
        <p14:creationId xmlns:p14="http://schemas.microsoft.com/office/powerpoint/2010/main" val="385299332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dirty="0" smtClean="0"/>
              <a:t>Word of the Day Challenge</a:t>
            </a:r>
            <a:endParaRPr lang="en-GB" dirty="0"/>
          </a:p>
        </p:txBody>
      </p:sp>
      <p:sp>
        <p:nvSpPr>
          <p:cNvPr id="6" name="Content Placeholder 5"/>
          <p:cNvSpPr>
            <a:spLocks noGrp="1"/>
          </p:cNvSpPr>
          <p:nvPr>
            <p:ph idx="1"/>
          </p:nvPr>
        </p:nvSpPr>
        <p:spPr/>
        <p:txBody>
          <a:bodyPr>
            <a:normAutofit/>
          </a:bodyPr>
          <a:lstStyle/>
          <a:p>
            <a:r>
              <a:rPr lang="en-GB" sz="3200" dirty="0" smtClean="0"/>
              <a:t>Can you come up with a game that you can play with other children that practices remembering the meaning of these words?</a:t>
            </a:r>
            <a:endParaRPr lang="en-GB" sz="3200" dirty="0"/>
          </a:p>
        </p:txBody>
      </p:sp>
    </p:spTree>
    <p:extLst>
      <p:ext uri="{BB962C8B-B14F-4D97-AF65-F5344CB8AC3E}">
        <p14:creationId xmlns:p14="http://schemas.microsoft.com/office/powerpoint/2010/main" val="253699670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dirty="0" smtClean="0"/>
              <a:t>Lunch</a:t>
            </a:r>
            <a:endParaRPr lang="en-GB" dirty="0"/>
          </a:p>
        </p:txBody>
      </p:sp>
      <p:sp>
        <p:nvSpPr>
          <p:cNvPr id="6" name="Content Placeholder 5"/>
          <p:cNvSpPr>
            <a:spLocks noGrp="1"/>
          </p:cNvSpPr>
          <p:nvPr>
            <p:ph idx="1"/>
          </p:nvPr>
        </p:nvSpPr>
        <p:spPr/>
        <p:txBody>
          <a:bodyPr>
            <a:normAutofit/>
          </a:bodyPr>
          <a:lstStyle/>
          <a:p>
            <a:endParaRPr lang="en-GB" sz="3200" dirty="0"/>
          </a:p>
        </p:txBody>
      </p:sp>
    </p:spTree>
    <p:extLst>
      <p:ext uri="{BB962C8B-B14F-4D97-AF65-F5344CB8AC3E}">
        <p14:creationId xmlns:p14="http://schemas.microsoft.com/office/powerpoint/2010/main" val="221993600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GB" dirty="0" smtClean="0"/>
              <a:t>Lesson 1</a:t>
            </a:r>
            <a:endParaRPr lang="en-GB" dirty="0"/>
          </a:p>
        </p:txBody>
      </p:sp>
      <p:sp>
        <p:nvSpPr>
          <p:cNvPr id="5" name="Subtitle 4"/>
          <p:cNvSpPr>
            <a:spLocks noGrp="1"/>
          </p:cNvSpPr>
          <p:nvPr>
            <p:ph type="subTitle" idx="1"/>
          </p:nvPr>
        </p:nvSpPr>
        <p:spPr/>
        <p:txBody>
          <a:bodyPr/>
          <a:lstStyle/>
          <a:p>
            <a:r>
              <a:rPr lang="en-GB" dirty="0" smtClean="0"/>
              <a:t>LO: To be able to identify the different forces acting on objects</a:t>
            </a:r>
            <a:endParaRPr lang="en-GB" dirty="0"/>
          </a:p>
        </p:txBody>
      </p:sp>
    </p:spTree>
    <p:extLst>
      <p:ext uri="{BB962C8B-B14F-4D97-AF65-F5344CB8AC3E}">
        <p14:creationId xmlns:p14="http://schemas.microsoft.com/office/powerpoint/2010/main" val="198790056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2279651" y="765176"/>
            <a:ext cx="7632699" cy="584775"/>
          </a:xfrm>
          <a:prstGeom prst="rect">
            <a:avLst/>
          </a:prstGeom>
        </p:spPr>
        <p:txBody>
          <a:bodyPr wrap="square">
            <a:spAutoFit/>
          </a:bodyPr>
          <a:lstStyle/>
          <a:p>
            <a:pPr algn="ctr"/>
            <a:r>
              <a:rPr lang="en-GB" sz="3200" b="1" dirty="0">
                <a:latin typeface="+mj-lt"/>
              </a:rPr>
              <a:t>What Are Forces?</a:t>
            </a:r>
          </a:p>
        </p:txBody>
      </p:sp>
      <p:grpSp>
        <p:nvGrpSpPr>
          <p:cNvPr id="18" name="ICONS"/>
          <p:cNvGrpSpPr/>
          <p:nvPr/>
        </p:nvGrpSpPr>
        <p:grpSpPr>
          <a:xfrm>
            <a:off x="9004751" y="621486"/>
            <a:ext cx="1238498" cy="864000"/>
            <a:chOff x="7480751" y="621486"/>
            <a:chExt cx="1238498" cy="864000"/>
          </a:xfrm>
        </p:grpSpPr>
        <p:pic>
          <p:nvPicPr>
            <p:cNvPr id="24" name="Assessment" hidden="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22" name="Mental and Oral Starter" hidden="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Group Work"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9" name="Talking Partners"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7" name="Pairs"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5" name="Individual Work" hidden="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4" name="Whole Class" hidden="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480751" y="621486"/>
              <a:ext cx="1238498" cy="864000"/>
            </a:xfrm>
            <a:prstGeom prst="rect">
              <a:avLst/>
            </a:prstGeom>
          </p:spPr>
        </p:pic>
      </p:grpSp>
      <p:sp>
        <p:nvSpPr>
          <p:cNvPr id="2" name="TextBox 1">
            <a:extLst>
              <a:ext uri="{FF2B5EF4-FFF2-40B4-BE49-F238E27FC236}">
                <a16:creationId xmlns:a16="http://schemas.microsoft.com/office/drawing/2014/main" id="{AF419D33-229C-4E20-BEBB-F52FC002A91C}"/>
              </a:ext>
            </a:extLst>
          </p:cNvPr>
          <p:cNvSpPr txBox="1"/>
          <p:nvPr/>
        </p:nvSpPr>
        <p:spPr>
          <a:xfrm>
            <a:off x="2279650" y="1577131"/>
            <a:ext cx="7632700" cy="1200329"/>
          </a:xfrm>
          <a:prstGeom prst="rect">
            <a:avLst/>
          </a:prstGeom>
          <a:noFill/>
        </p:spPr>
        <p:txBody>
          <a:bodyPr wrap="square" rtlCol="0">
            <a:spAutoFit/>
          </a:bodyPr>
          <a:lstStyle/>
          <a:p>
            <a:pPr>
              <a:buFont typeface="Arial" panose="020B0604020202020204" pitchFamily="34" charset="0"/>
              <a:buNone/>
            </a:pPr>
            <a:r>
              <a:rPr lang="en-GB" altLang="en-US" dirty="0"/>
              <a:t>Forces are often referred to as </a:t>
            </a:r>
            <a:r>
              <a:rPr lang="en-GB" altLang="en-US" b="1" dirty="0"/>
              <a:t>pushes</a:t>
            </a:r>
            <a:r>
              <a:rPr lang="en-GB" altLang="en-US" dirty="0"/>
              <a:t> and </a:t>
            </a:r>
            <a:r>
              <a:rPr lang="en-GB" altLang="en-US" b="1" dirty="0"/>
              <a:t>pulls</a:t>
            </a:r>
            <a:r>
              <a:rPr lang="en-GB" altLang="en-US" dirty="0"/>
              <a:t>.</a:t>
            </a:r>
          </a:p>
          <a:p>
            <a:pPr>
              <a:buFont typeface="Arial" panose="020B0604020202020204" pitchFamily="34" charset="0"/>
              <a:buNone/>
            </a:pPr>
            <a:endParaRPr lang="en-GB" altLang="en-US" dirty="0"/>
          </a:p>
          <a:p>
            <a:pPr>
              <a:buFont typeface="Arial" panose="020B0604020202020204" pitchFamily="34" charset="0"/>
              <a:buNone/>
            </a:pPr>
            <a:r>
              <a:rPr lang="en-GB" altLang="en-US" dirty="0"/>
              <a:t>Look at the pictures below and talk to your partner about whether each picture shows an example of a pushing or pulling force.</a:t>
            </a:r>
          </a:p>
        </p:txBody>
      </p:sp>
      <p:grpSp>
        <p:nvGrpSpPr>
          <p:cNvPr id="40" name="Group 39">
            <a:extLst>
              <a:ext uri="{FF2B5EF4-FFF2-40B4-BE49-F238E27FC236}">
                <a16:creationId xmlns:a16="http://schemas.microsoft.com/office/drawing/2014/main" id="{FD732B2A-1403-4677-8075-8EB60E5EB378}"/>
              </a:ext>
            </a:extLst>
          </p:cNvPr>
          <p:cNvGrpSpPr/>
          <p:nvPr/>
        </p:nvGrpSpPr>
        <p:grpSpPr>
          <a:xfrm>
            <a:off x="2128007" y="2975744"/>
            <a:ext cx="1946246" cy="3271706"/>
            <a:chOff x="604007" y="2975744"/>
            <a:chExt cx="1946246" cy="3271706"/>
          </a:xfrm>
        </p:grpSpPr>
        <p:sp>
          <p:nvSpPr>
            <p:cNvPr id="4" name="Rectangle 3">
              <a:extLst>
                <a:ext uri="{FF2B5EF4-FFF2-40B4-BE49-F238E27FC236}">
                  <a16:creationId xmlns:a16="http://schemas.microsoft.com/office/drawing/2014/main" id="{01DDE722-035D-4B9F-8FF4-1D0670AC56AA}"/>
                </a:ext>
              </a:extLst>
            </p:cNvPr>
            <p:cNvSpPr/>
            <p:nvPr/>
          </p:nvSpPr>
          <p:spPr>
            <a:xfrm>
              <a:off x="604007" y="2975744"/>
              <a:ext cx="1946246" cy="3271706"/>
            </a:xfrm>
            <a:prstGeom prst="rect">
              <a:avLst/>
            </a:prstGeom>
            <a:solidFill>
              <a:srgbClr val="F6BB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6" name="Picture 5">
              <a:extLst>
                <a:ext uri="{FF2B5EF4-FFF2-40B4-BE49-F238E27FC236}">
                  <a16:creationId xmlns:a16="http://schemas.microsoft.com/office/drawing/2014/main" id="{3EA48AC7-9E15-48A2-BBA2-1D08532250CD}"/>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r="24671"/>
            <a:stretch/>
          </p:blipFill>
          <p:spPr>
            <a:xfrm>
              <a:off x="628778" y="3405429"/>
              <a:ext cx="1921475" cy="2842021"/>
            </a:xfrm>
            <a:prstGeom prst="rect">
              <a:avLst/>
            </a:prstGeom>
          </p:spPr>
        </p:pic>
        <p:pic>
          <p:nvPicPr>
            <p:cNvPr id="13" name="Picture 12">
              <a:extLst>
                <a:ext uri="{FF2B5EF4-FFF2-40B4-BE49-F238E27FC236}">
                  <a16:creationId xmlns:a16="http://schemas.microsoft.com/office/drawing/2014/main" id="{66240A88-7692-4AF0-B899-8503A010F111}"/>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687501" y="4049784"/>
              <a:ext cx="262156" cy="262156"/>
            </a:xfrm>
            <a:prstGeom prst="rect">
              <a:avLst/>
            </a:prstGeom>
          </p:spPr>
        </p:pic>
      </p:grpSp>
      <p:grpSp>
        <p:nvGrpSpPr>
          <p:cNvPr id="41" name="Group 40">
            <a:extLst>
              <a:ext uri="{FF2B5EF4-FFF2-40B4-BE49-F238E27FC236}">
                <a16:creationId xmlns:a16="http://schemas.microsoft.com/office/drawing/2014/main" id="{71943A91-C0ED-498C-AA60-B4BAD43156CD}"/>
              </a:ext>
            </a:extLst>
          </p:cNvPr>
          <p:cNvGrpSpPr/>
          <p:nvPr/>
        </p:nvGrpSpPr>
        <p:grpSpPr>
          <a:xfrm>
            <a:off x="4124719" y="2975744"/>
            <a:ext cx="1946246" cy="3271706"/>
            <a:chOff x="2600719" y="2975744"/>
            <a:chExt cx="1946246" cy="3271706"/>
          </a:xfrm>
        </p:grpSpPr>
        <p:sp>
          <p:nvSpPr>
            <p:cNvPr id="31" name="Rectangle 30">
              <a:extLst>
                <a:ext uri="{FF2B5EF4-FFF2-40B4-BE49-F238E27FC236}">
                  <a16:creationId xmlns:a16="http://schemas.microsoft.com/office/drawing/2014/main" id="{C13D104B-AE6B-42B8-8E91-CCBE3A6320A0}"/>
                </a:ext>
              </a:extLst>
            </p:cNvPr>
            <p:cNvSpPr/>
            <p:nvPr/>
          </p:nvSpPr>
          <p:spPr>
            <a:xfrm>
              <a:off x="2600719" y="2975744"/>
              <a:ext cx="1946246" cy="3271706"/>
            </a:xfrm>
            <a:prstGeom prst="rect">
              <a:avLst/>
            </a:prstGeom>
            <a:solidFill>
              <a:srgbClr val="F085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7" name="Picture 26">
              <a:extLst>
                <a:ext uri="{FF2B5EF4-FFF2-40B4-BE49-F238E27FC236}">
                  <a16:creationId xmlns:a16="http://schemas.microsoft.com/office/drawing/2014/main" id="{A59089AF-881D-417F-9AF2-975680265EFA}"/>
                </a:ext>
              </a:extLst>
            </p:cNvPr>
            <p:cNvPicPr>
              <a:picLocks noChangeAspect="1"/>
            </p:cNvPicPr>
            <p:nvPr/>
          </p:nvPicPr>
          <p:blipFill rotWithShape="1">
            <a:blip r:embed="rId11" cstate="print">
              <a:extLst>
                <a:ext uri="{28A0092B-C50C-407E-A947-70E740481C1C}">
                  <a14:useLocalDpi xmlns:a14="http://schemas.microsoft.com/office/drawing/2010/main" val="0"/>
                </a:ext>
              </a:extLst>
            </a:blip>
            <a:srcRect r="14525"/>
            <a:stretch/>
          </p:blipFill>
          <p:spPr>
            <a:xfrm>
              <a:off x="2708384" y="3087149"/>
              <a:ext cx="1838186" cy="3160301"/>
            </a:xfrm>
            <a:prstGeom prst="rect">
              <a:avLst/>
            </a:prstGeom>
          </p:spPr>
        </p:pic>
      </p:grpSp>
      <p:grpSp>
        <p:nvGrpSpPr>
          <p:cNvPr id="42" name="Group 41">
            <a:extLst>
              <a:ext uri="{FF2B5EF4-FFF2-40B4-BE49-F238E27FC236}">
                <a16:creationId xmlns:a16="http://schemas.microsoft.com/office/drawing/2014/main" id="{82301C72-5A7D-4B3E-8D86-19FB2469D244}"/>
              </a:ext>
            </a:extLst>
          </p:cNvPr>
          <p:cNvGrpSpPr/>
          <p:nvPr/>
        </p:nvGrpSpPr>
        <p:grpSpPr>
          <a:xfrm>
            <a:off x="6121432" y="2975744"/>
            <a:ext cx="1946247" cy="3271706"/>
            <a:chOff x="4597431" y="2975744"/>
            <a:chExt cx="1946247" cy="3271706"/>
          </a:xfrm>
        </p:grpSpPr>
        <p:sp>
          <p:nvSpPr>
            <p:cNvPr id="33" name="Rectangle 32">
              <a:extLst>
                <a:ext uri="{FF2B5EF4-FFF2-40B4-BE49-F238E27FC236}">
                  <a16:creationId xmlns:a16="http://schemas.microsoft.com/office/drawing/2014/main" id="{893BD6E7-469F-4AD0-8BA7-50FC5CAF5882}"/>
                </a:ext>
              </a:extLst>
            </p:cNvPr>
            <p:cNvSpPr/>
            <p:nvPr/>
          </p:nvSpPr>
          <p:spPr>
            <a:xfrm>
              <a:off x="4597431" y="2975744"/>
              <a:ext cx="1946246" cy="3271706"/>
            </a:xfrm>
            <a:prstGeom prst="rect">
              <a:avLst/>
            </a:prstGeom>
            <a:solidFill>
              <a:srgbClr val="EF821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6" name="Picture 35">
              <a:extLst>
                <a:ext uri="{FF2B5EF4-FFF2-40B4-BE49-F238E27FC236}">
                  <a16:creationId xmlns:a16="http://schemas.microsoft.com/office/drawing/2014/main" id="{4DA79C58-F1CE-48E0-96C9-717CD50656C6}"/>
                </a:ext>
              </a:extLst>
            </p:cNvPr>
            <p:cNvPicPr>
              <a:picLocks noChangeAspect="1"/>
            </p:cNvPicPr>
            <p:nvPr/>
          </p:nvPicPr>
          <p:blipFill rotWithShape="1">
            <a:blip r:embed="rId12" cstate="print">
              <a:extLst>
                <a:ext uri="{28A0092B-C50C-407E-A947-70E740481C1C}">
                  <a14:useLocalDpi xmlns:a14="http://schemas.microsoft.com/office/drawing/2010/main" val="0"/>
                </a:ext>
              </a:extLst>
            </a:blip>
            <a:srcRect r="13735" b="9869"/>
            <a:stretch/>
          </p:blipFill>
          <p:spPr>
            <a:xfrm>
              <a:off x="4654236" y="3084801"/>
              <a:ext cx="1889442" cy="3162649"/>
            </a:xfrm>
            <a:prstGeom prst="rect">
              <a:avLst/>
            </a:prstGeom>
          </p:spPr>
        </p:pic>
      </p:grpSp>
      <p:grpSp>
        <p:nvGrpSpPr>
          <p:cNvPr id="43" name="Group 42">
            <a:extLst>
              <a:ext uri="{FF2B5EF4-FFF2-40B4-BE49-F238E27FC236}">
                <a16:creationId xmlns:a16="http://schemas.microsoft.com/office/drawing/2014/main" id="{BC4E2431-917F-4FC5-ADB8-30931F119665}"/>
              </a:ext>
            </a:extLst>
          </p:cNvPr>
          <p:cNvGrpSpPr/>
          <p:nvPr/>
        </p:nvGrpSpPr>
        <p:grpSpPr>
          <a:xfrm>
            <a:off x="8118143" y="2975744"/>
            <a:ext cx="1946247" cy="3271706"/>
            <a:chOff x="6594142" y="2975744"/>
            <a:chExt cx="1946247" cy="3271706"/>
          </a:xfrm>
        </p:grpSpPr>
        <p:sp>
          <p:nvSpPr>
            <p:cNvPr id="35" name="Rectangle 34">
              <a:extLst>
                <a:ext uri="{FF2B5EF4-FFF2-40B4-BE49-F238E27FC236}">
                  <a16:creationId xmlns:a16="http://schemas.microsoft.com/office/drawing/2014/main" id="{179D74FD-1E5F-4AB7-95FC-7A2C3041DC26}"/>
                </a:ext>
              </a:extLst>
            </p:cNvPr>
            <p:cNvSpPr/>
            <p:nvPr/>
          </p:nvSpPr>
          <p:spPr>
            <a:xfrm>
              <a:off x="6594143" y="2975744"/>
              <a:ext cx="1946246" cy="3271706"/>
            </a:xfrm>
            <a:prstGeom prst="rect">
              <a:avLst/>
            </a:prstGeom>
            <a:solidFill>
              <a:srgbClr val="E94C1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9" name="Picture 38">
              <a:extLst>
                <a:ext uri="{FF2B5EF4-FFF2-40B4-BE49-F238E27FC236}">
                  <a16:creationId xmlns:a16="http://schemas.microsoft.com/office/drawing/2014/main" id="{20CA6171-2DCA-414A-A5DE-0DEEE6F76508}"/>
                </a:ext>
              </a:extLst>
            </p:cNvPr>
            <p:cNvPicPr>
              <a:picLocks noChangeAspect="1"/>
            </p:cNvPicPr>
            <p:nvPr/>
          </p:nvPicPr>
          <p:blipFill rotWithShape="1">
            <a:blip r:embed="rId13" cstate="print">
              <a:extLst>
                <a:ext uri="{28A0092B-C50C-407E-A947-70E740481C1C}">
                  <a14:useLocalDpi xmlns:a14="http://schemas.microsoft.com/office/drawing/2010/main" val="0"/>
                </a:ext>
              </a:extLst>
            </a:blip>
            <a:srcRect l="30126" r="16552"/>
            <a:stretch/>
          </p:blipFill>
          <p:spPr>
            <a:xfrm>
              <a:off x="6594142" y="3743941"/>
              <a:ext cx="1945851" cy="2302745"/>
            </a:xfrm>
            <a:prstGeom prst="rect">
              <a:avLst/>
            </a:prstGeom>
          </p:spPr>
        </p:pic>
      </p:grpSp>
    </p:spTree>
    <p:extLst>
      <p:ext uri="{BB962C8B-B14F-4D97-AF65-F5344CB8AC3E}">
        <p14:creationId xmlns:p14="http://schemas.microsoft.com/office/powerpoint/2010/main" val="37658118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
                                            <p:txEl>
                                              <p:pRg st="2" end="2"/>
                                            </p:txEl>
                                          </p:spTgt>
                                        </p:tgtEl>
                                        <p:attrNameLst>
                                          <p:attrName>style.visibility</p:attrName>
                                        </p:attrNameLst>
                                      </p:cBhvr>
                                      <p:to>
                                        <p:strVal val="visible"/>
                                      </p:to>
                                    </p:set>
                                    <p:animEffect transition="in" filter="fade">
                                      <p:cBhvr>
                                        <p:cTn id="12" dur="500"/>
                                        <p:tgtEl>
                                          <p:spTgt spid="2">
                                            <p:txEl>
                                              <p:pRg st="2" end="2"/>
                                            </p:txEl>
                                          </p:spTgt>
                                        </p:tgtEl>
                                      </p:cBhvr>
                                    </p:animEffect>
                                  </p:childTnLst>
                                </p:cTn>
                              </p:par>
                            </p:childTnLst>
                          </p:cTn>
                        </p:par>
                        <p:par>
                          <p:cTn id="13" fill="hold">
                            <p:stCondLst>
                              <p:cond delay="500"/>
                            </p:stCondLst>
                            <p:childTnLst>
                              <p:par>
                                <p:cTn id="14" presetID="10" presetClass="entr" presetSubtype="0" fill="hold" nodeType="afterEffect">
                                  <p:stCondLst>
                                    <p:cond delay="0"/>
                                  </p:stCondLst>
                                  <p:childTnLst>
                                    <p:set>
                                      <p:cBhvr>
                                        <p:cTn id="15" dur="1" fill="hold">
                                          <p:stCondLst>
                                            <p:cond delay="0"/>
                                          </p:stCondLst>
                                        </p:cTn>
                                        <p:tgtEl>
                                          <p:spTgt spid="40"/>
                                        </p:tgtEl>
                                        <p:attrNameLst>
                                          <p:attrName>style.visibility</p:attrName>
                                        </p:attrNameLst>
                                      </p:cBhvr>
                                      <p:to>
                                        <p:strVal val="visible"/>
                                      </p:to>
                                    </p:set>
                                    <p:animEffect transition="in" filter="fade">
                                      <p:cBhvr>
                                        <p:cTn id="16" dur="750"/>
                                        <p:tgtEl>
                                          <p:spTgt spid="40"/>
                                        </p:tgtEl>
                                      </p:cBhvr>
                                    </p:animEffect>
                                  </p:childTnLst>
                                </p:cTn>
                              </p:par>
                            </p:childTnLst>
                          </p:cTn>
                        </p:par>
                        <p:par>
                          <p:cTn id="17" fill="hold">
                            <p:stCondLst>
                              <p:cond delay="1250"/>
                            </p:stCondLst>
                            <p:childTnLst>
                              <p:par>
                                <p:cTn id="18" presetID="10" presetClass="entr" presetSubtype="0" fill="hold" nodeType="afterEffect">
                                  <p:stCondLst>
                                    <p:cond delay="0"/>
                                  </p:stCondLst>
                                  <p:childTnLst>
                                    <p:set>
                                      <p:cBhvr>
                                        <p:cTn id="19" dur="1" fill="hold">
                                          <p:stCondLst>
                                            <p:cond delay="0"/>
                                          </p:stCondLst>
                                        </p:cTn>
                                        <p:tgtEl>
                                          <p:spTgt spid="41"/>
                                        </p:tgtEl>
                                        <p:attrNameLst>
                                          <p:attrName>style.visibility</p:attrName>
                                        </p:attrNameLst>
                                      </p:cBhvr>
                                      <p:to>
                                        <p:strVal val="visible"/>
                                      </p:to>
                                    </p:set>
                                    <p:animEffect transition="in" filter="fade">
                                      <p:cBhvr>
                                        <p:cTn id="20" dur="750"/>
                                        <p:tgtEl>
                                          <p:spTgt spid="41"/>
                                        </p:tgtEl>
                                      </p:cBhvr>
                                    </p:animEffect>
                                  </p:childTnLst>
                                </p:cTn>
                              </p:par>
                            </p:childTnLst>
                          </p:cTn>
                        </p:par>
                        <p:par>
                          <p:cTn id="21" fill="hold">
                            <p:stCondLst>
                              <p:cond delay="2000"/>
                            </p:stCondLst>
                            <p:childTnLst>
                              <p:par>
                                <p:cTn id="22" presetID="10" presetClass="entr" presetSubtype="0" fill="hold" nodeType="afterEffect">
                                  <p:stCondLst>
                                    <p:cond delay="0"/>
                                  </p:stCondLst>
                                  <p:childTnLst>
                                    <p:set>
                                      <p:cBhvr>
                                        <p:cTn id="23" dur="1" fill="hold">
                                          <p:stCondLst>
                                            <p:cond delay="0"/>
                                          </p:stCondLst>
                                        </p:cTn>
                                        <p:tgtEl>
                                          <p:spTgt spid="42"/>
                                        </p:tgtEl>
                                        <p:attrNameLst>
                                          <p:attrName>style.visibility</p:attrName>
                                        </p:attrNameLst>
                                      </p:cBhvr>
                                      <p:to>
                                        <p:strVal val="visible"/>
                                      </p:to>
                                    </p:set>
                                    <p:animEffect transition="in" filter="fade">
                                      <p:cBhvr>
                                        <p:cTn id="24" dur="750"/>
                                        <p:tgtEl>
                                          <p:spTgt spid="42"/>
                                        </p:tgtEl>
                                      </p:cBhvr>
                                    </p:animEffect>
                                  </p:childTnLst>
                                </p:cTn>
                              </p:par>
                            </p:childTnLst>
                          </p:cTn>
                        </p:par>
                        <p:par>
                          <p:cTn id="25" fill="hold">
                            <p:stCondLst>
                              <p:cond delay="2750"/>
                            </p:stCondLst>
                            <p:childTnLst>
                              <p:par>
                                <p:cTn id="26" presetID="10" presetClass="entr" presetSubtype="0" fill="hold" nodeType="afterEffect">
                                  <p:stCondLst>
                                    <p:cond delay="0"/>
                                  </p:stCondLst>
                                  <p:childTnLst>
                                    <p:set>
                                      <p:cBhvr>
                                        <p:cTn id="27" dur="1" fill="hold">
                                          <p:stCondLst>
                                            <p:cond delay="0"/>
                                          </p:stCondLst>
                                        </p:cTn>
                                        <p:tgtEl>
                                          <p:spTgt spid="43"/>
                                        </p:tgtEl>
                                        <p:attrNameLst>
                                          <p:attrName>style.visibility</p:attrName>
                                        </p:attrNameLst>
                                      </p:cBhvr>
                                      <p:to>
                                        <p:strVal val="visible"/>
                                      </p:to>
                                    </p:set>
                                    <p:animEffect transition="in" filter="fade">
                                      <p:cBhvr>
                                        <p:cTn id="28" dur="75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be able to identify the different forces acting on objects</a:t>
            </a:r>
            <a:endParaRPr lang="en-GB" dirty="0"/>
          </a:p>
        </p:txBody>
      </p:sp>
      <p:sp>
        <p:nvSpPr>
          <p:cNvPr id="3" name="Content Placeholder 2"/>
          <p:cNvSpPr>
            <a:spLocks noGrp="1"/>
          </p:cNvSpPr>
          <p:nvPr>
            <p:ph idx="1"/>
          </p:nvPr>
        </p:nvSpPr>
        <p:spPr/>
        <p:txBody>
          <a:bodyPr>
            <a:normAutofit/>
          </a:bodyPr>
          <a:lstStyle/>
          <a:p>
            <a:r>
              <a:rPr lang="en-GB" sz="3200" dirty="0" smtClean="0"/>
              <a:t>Forces are just pushes and pulls in a particular direction.</a:t>
            </a:r>
          </a:p>
          <a:p>
            <a:endParaRPr lang="en-GB" sz="3200" dirty="0" smtClean="0"/>
          </a:p>
          <a:p>
            <a:r>
              <a:rPr lang="en-GB" sz="3200" dirty="0" smtClean="0"/>
              <a:t>Forces are shown by arrows in diagrams. The direction of the arrow shows the direction in which the force is acting. The bigger the arrow, the bigger the force</a:t>
            </a:r>
            <a:endParaRPr lang="en-GB" sz="3200" dirty="0"/>
          </a:p>
        </p:txBody>
      </p:sp>
      <p:pic>
        <p:nvPicPr>
          <p:cNvPr id="4" name="Picture 3"/>
          <p:cNvPicPr>
            <a:picLocks noChangeAspect="1"/>
          </p:cNvPicPr>
          <p:nvPr/>
        </p:nvPicPr>
        <p:blipFill>
          <a:blip r:embed="rId2"/>
          <a:stretch>
            <a:fillRect/>
          </a:stretch>
        </p:blipFill>
        <p:spPr>
          <a:xfrm>
            <a:off x="1487378" y="4666470"/>
            <a:ext cx="2200702" cy="1292369"/>
          </a:xfrm>
          <a:prstGeom prst="rect">
            <a:avLst/>
          </a:prstGeom>
        </p:spPr>
      </p:pic>
      <p:pic>
        <p:nvPicPr>
          <p:cNvPr id="5" name="Picture 4"/>
          <p:cNvPicPr>
            <a:picLocks noChangeAspect="1"/>
          </p:cNvPicPr>
          <p:nvPr/>
        </p:nvPicPr>
        <p:blipFill>
          <a:blip r:embed="rId3"/>
          <a:stretch>
            <a:fillRect/>
          </a:stretch>
        </p:blipFill>
        <p:spPr>
          <a:xfrm>
            <a:off x="4645101" y="5087082"/>
            <a:ext cx="1164437" cy="451143"/>
          </a:xfrm>
          <a:prstGeom prst="rect">
            <a:avLst/>
          </a:prstGeom>
        </p:spPr>
      </p:pic>
      <p:pic>
        <p:nvPicPr>
          <p:cNvPr id="6" name="Picture 5"/>
          <p:cNvPicPr>
            <a:picLocks noChangeAspect="1"/>
          </p:cNvPicPr>
          <p:nvPr/>
        </p:nvPicPr>
        <p:blipFill>
          <a:blip r:embed="rId4"/>
          <a:stretch>
            <a:fillRect/>
          </a:stretch>
        </p:blipFill>
        <p:spPr>
          <a:xfrm>
            <a:off x="6835080" y="4882847"/>
            <a:ext cx="457240" cy="859611"/>
          </a:xfrm>
          <a:prstGeom prst="rect">
            <a:avLst/>
          </a:prstGeom>
        </p:spPr>
      </p:pic>
      <p:pic>
        <p:nvPicPr>
          <p:cNvPr id="7" name="Picture 6"/>
          <p:cNvPicPr>
            <a:picLocks noChangeAspect="1"/>
          </p:cNvPicPr>
          <p:nvPr/>
        </p:nvPicPr>
        <p:blipFill>
          <a:blip r:embed="rId5"/>
          <a:stretch>
            <a:fillRect/>
          </a:stretch>
        </p:blipFill>
        <p:spPr>
          <a:xfrm>
            <a:off x="8718773" y="4718241"/>
            <a:ext cx="1354867" cy="1593659"/>
          </a:xfrm>
          <a:prstGeom prst="rect">
            <a:avLst/>
          </a:prstGeom>
        </p:spPr>
      </p:pic>
    </p:spTree>
    <p:extLst>
      <p:ext uri="{BB962C8B-B14F-4D97-AF65-F5344CB8AC3E}">
        <p14:creationId xmlns:p14="http://schemas.microsoft.com/office/powerpoint/2010/main" val="297837764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be able to identify the different forces acting on objects</a:t>
            </a:r>
            <a:endParaRPr lang="en-GB" dirty="0"/>
          </a:p>
        </p:txBody>
      </p:sp>
      <p:sp>
        <p:nvSpPr>
          <p:cNvPr id="3" name="Content Placeholder 2"/>
          <p:cNvSpPr>
            <a:spLocks noGrp="1"/>
          </p:cNvSpPr>
          <p:nvPr>
            <p:ph idx="1"/>
          </p:nvPr>
        </p:nvSpPr>
        <p:spPr/>
        <p:txBody>
          <a:bodyPr>
            <a:normAutofit lnSpcReduction="10000"/>
          </a:bodyPr>
          <a:lstStyle/>
          <a:p>
            <a:pPr marL="0" indent="0">
              <a:buNone/>
            </a:pPr>
            <a:r>
              <a:rPr lang="en-GB" sz="3200" b="1" u="sng" dirty="0" smtClean="0"/>
              <a:t>Balanced forces</a:t>
            </a:r>
          </a:p>
          <a:p>
            <a:r>
              <a:rPr lang="en-GB" sz="3200" dirty="0" smtClean="0"/>
              <a:t>If two forces are balanced, it means the forces are the same size but are acting in opposite directions.</a:t>
            </a:r>
          </a:p>
          <a:p>
            <a:endParaRPr lang="en-GB" sz="3200" dirty="0" smtClean="0"/>
          </a:p>
          <a:p>
            <a:endParaRPr lang="en-GB" sz="3200" dirty="0" smtClean="0"/>
          </a:p>
          <a:p>
            <a:r>
              <a:rPr lang="en-GB" sz="3200" dirty="0" smtClean="0"/>
              <a:t>If two balanced forces are acting on an object, that object will not change its motion. If it is still, the object will stay still or if it is moving, it will continue moving in the same direction and at the same speed.</a:t>
            </a:r>
            <a:endParaRPr lang="en-GB" sz="3200" dirty="0"/>
          </a:p>
        </p:txBody>
      </p:sp>
      <p:pic>
        <p:nvPicPr>
          <p:cNvPr id="8" name="Picture 7"/>
          <p:cNvPicPr>
            <a:picLocks noChangeAspect="1"/>
          </p:cNvPicPr>
          <p:nvPr/>
        </p:nvPicPr>
        <p:blipFill>
          <a:blip r:embed="rId2"/>
          <a:stretch>
            <a:fillRect/>
          </a:stretch>
        </p:blipFill>
        <p:spPr>
          <a:xfrm>
            <a:off x="2602896" y="3041848"/>
            <a:ext cx="2200847" cy="1292464"/>
          </a:xfrm>
          <a:prstGeom prst="rect">
            <a:avLst/>
          </a:prstGeom>
        </p:spPr>
      </p:pic>
      <p:pic>
        <p:nvPicPr>
          <p:cNvPr id="9" name="Picture 8"/>
          <p:cNvPicPr>
            <a:picLocks noChangeAspect="1"/>
          </p:cNvPicPr>
          <p:nvPr/>
        </p:nvPicPr>
        <p:blipFill>
          <a:blip r:embed="rId2"/>
          <a:stretch>
            <a:fillRect/>
          </a:stretch>
        </p:blipFill>
        <p:spPr>
          <a:xfrm rot="10800000">
            <a:off x="5178456" y="3035696"/>
            <a:ext cx="2200847" cy="1292464"/>
          </a:xfrm>
          <a:prstGeom prst="rect">
            <a:avLst/>
          </a:prstGeom>
        </p:spPr>
      </p:pic>
    </p:spTree>
    <p:extLst>
      <p:ext uri="{BB962C8B-B14F-4D97-AF65-F5344CB8AC3E}">
        <p14:creationId xmlns:p14="http://schemas.microsoft.com/office/powerpoint/2010/main" val="274223154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be able to identify the different forces acting on objects</a:t>
            </a:r>
            <a:endParaRPr lang="en-GB" dirty="0"/>
          </a:p>
        </p:txBody>
      </p:sp>
      <p:sp>
        <p:nvSpPr>
          <p:cNvPr id="3" name="Content Placeholder 2"/>
          <p:cNvSpPr>
            <a:spLocks noGrp="1"/>
          </p:cNvSpPr>
          <p:nvPr>
            <p:ph idx="1"/>
          </p:nvPr>
        </p:nvSpPr>
        <p:spPr/>
        <p:txBody>
          <a:bodyPr>
            <a:normAutofit/>
          </a:bodyPr>
          <a:lstStyle/>
          <a:p>
            <a:pPr marL="0" indent="0">
              <a:buNone/>
            </a:pPr>
            <a:r>
              <a:rPr lang="en-GB" sz="3200" b="1" u="sng" dirty="0" smtClean="0"/>
              <a:t>Unbalanced forces</a:t>
            </a:r>
          </a:p>
          <a:p>
            <a:r>
              <a:rPr lang="en-GB" sz="3200" dirty="0" smtClean="0"/>
              <a:t>When two forces acting on an object are not equal in size, we say that they are unbalanced forces. Unbalanced forces do change the way something is moving.</a:t>
            </a:r>
          </a:p>
          <a:p>
            <a:endParaRPr lang="en-GB" sz="3200" dirty="0" smtClean="0"/>
          </a:p>
          <a:p>
            <a:endParaRPr lang="en-GB" sz="3200" dirty="0" smtClean="0"/>
          </a:p>
          <a:p>
            <a:r>
              <a:rPr lang="en-GB" sz="3200" dirty="0" smtClean="0"/>
              <a:t>They can make objects start to move, speed up, slow down or change direction</a:t>
            </a:r>
            <a:endParaRPr lang="en-GB" sz="3200" dirty="0"/>
          </a:p>
        </p:txBody>
      </p:sp>
      <p:pic>
        <p:nvPicPr>
          <p:cNvPr id="4" name="Picture 3"/>
          <p:cNvPicPr>
            <a:picLocks noChangeAspect="1"/>
          </p:cNvPicPr>
          <p:nvPr/>
        </p:nvPicPr>
        <p:blipFill>
          <a:blip r:embed="rId2"/>
          <a:stretch>
            <a:fillRect/>
          </a:stretch>
        </p:blipFill>
        <p:spPr>
          <a:xfrm>
            <a:off x="2587656" y="3636208"/>
            <a:ext cx="2200847" cy="1292464"/>
          </a:xfrm>
          <a:prstGeom prst="rect">
            <a:avLst/>
          </a:prstGeom>
        </p:spPr>
      </p:pic>
      <p:pic>
        <p:nvPicPr>
          <p:cNvPr id="5" name="Picture 4"/>
          <p:cNvPicPr>
            <a:picLocks noChangeAspect="1"/>
          </p:cNvPicPr>
          <p:nvPr/>
        </p:nvPicPr>
        <p:blipFill>
          <a:blip r:embed="rId3"/>
          <a:stretch>
            <a:fillRect/>
          </a:stretch>
        </p:blipFill>
        <p:spPr>
          <a:xfrm>
            <a:off x="5513781" y="4053820"/>
            <a:ext cx="1164437" cy="457240"/>
          </a:xfrm>
          <a:prstGeom prst="rect">
            <a:avLst/>
          </a:prstGeom>
        </p:spPr>
      </p:pic>
    </p:spTree>
    <p:extLst>
      <p:ext uri="{BB962C8B-B14F-4D97-AF65-F5344CB8AC3E}">
        <p14:creationId xmlns:p14="http://schemas.microsoft.com/office/powerpoint/2010/main" val="1312484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be able to identify the different forces acting on objects</a:t>
            </a:r>
            <a:endParaRPr lang="en-GB" dirty="0"/>
          </a:p>
        </p:txBody>
      </p:sp>
      <p:sp>
        <p:nvSpPr>
          <p:cNvPr id="3" name="Content Placeholder 2"/>
          <p:cNvSpPr>
            <a:spLocks noGrp="1"/>
          </p:cNvSpPr>
          <p:nvPr>
            <p:ph idx="1"/>
          </p:nvPr>
        </p:nvSpPr>
        <p:spPr/>
        <p:txBody>
          <a:bodyPr>
            <a:normAutofit/>
          </a:bodyPr>
          <a:lstStyle/>
          <a:p>
            <a:r>
              <a:rPr lang="en-GB" sz="3200" dirty="0" smtClean="0">
                <a:hlinkClick r:id="rId2"/>
              </a:rPr>
              <a:t>https://www.bbc.co.uk/bitesize/topics/zvpp34j/articles/zywcrdm</a:t>
            </a:r>
            <a:endParaRPr lang="en-GB" sz="3200" dirty="0" smtClean="0"/>
          </a:p>
          <a:p>
            <a:r>
              <a:rPr lang="en-GB" sz="3200" dirty="0" smtClean="0"/>
              <a:t>Quiz 1</a:t>
            </a:r>
          </a:p>
          <a:p>
            <a:r>
              <a:rPr lang="en-GB" sz="3200" dirty="0" smtClean="0"/>
              <a:t>Quiz 2</a:t>
            </a:r>
            <a:endParaRPr lang="en-GB" sz="3200" dirty="0"/>
          </a:p>
        </p:txBody>
      </p:sp>
    </p:spTree>
    <p:extLst>
      <p:ext uri="{BB962C8B-B14F-4D97-AF65-F5344CB8AC3E}">
        <p14:creationId xmlns:p14="http://schemas.microsoft.com/office/powerpoint/2010/main" val="698227759"/>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2279651" y="765176"/>
            <a:ext cx="7632699" cy="584775"/>
          </a:xfrm>
          <a:prstGeom prst="rect">
            <a:avLst/>
          </a:prstGeom>
        </p:spPr>
        <p:txBody>
          <a:bodyPr wrap="square">
            <a:spAutoFit/>
          </a:bodyPr>
          <a:lstStyle/>
          <a:p>
            <a:pPr algn="ctr"/>
            <a:r>
              <a:rPr lang="en-GB" sz="3200" b="1" dirty="0">
                <a:latin typeface="+mj-lt"/>
              </a:rPr>
              <a:t>What Are Forces?</a:t>
            </a:r>
          </a:p>
        </p:txBody>
      </p:sp>
      <p:grpSp>
        <p:nvGrpSpPr>
          <p:cNvPr id="18" name="ICONS"/>
          <p:cNvGrpSpPr/>
          <p:nvPr/>
        </p:nvGrpSpPr>
        <p:grpSpPr>
          <a:xfrm>
            <a:off x="9004751" y="621486"/>
            <a:ext cx="1238498" cy="864000"/>
            <a:chOff x="7480751" y="621486"/>
            <a:chExt cx="1238498" cy="864000"/>
          </a:xfrm>
        </p:grpSpPr>
        <p:pic>
          <p:nvPicPr>
            <p:cNvPr id="24" name="Assessment" hidden="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22" name="Mental and Oral Starter" hidden="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Group Work"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9" name="Talking Partners"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7" name="Pairs"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5" name="Individual Work" hidden="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4" name="Whole Class" hidden="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480751" y="621486"/>
              <a:ext cx="1238498" cy="864000"/>
            </a:xfrm>
            <a:prstGeom prst="rect">
              <a:avLst/>
            </a:prstGeom>
          </p:spPr>
        </p:pic>
      </p:grpSp>
      <p:sp>
        <p:nvSpPr>
          <p:cNvPr id="3" name="Rectangle 2">
            <a:extLst>
              <a:ext uri="{FF2B5EF4-FFF2-40B4-BE49-F238E27FC236}">
                <a16:creationId xmlns:a16="http://schemas.microsoft.com/office/drawing/2014/main" id="{D3BF435A-3FD8-44AE-BB6E-21E9C231B04D}"/>
              </a:ext>
            </a:extLst>
          </p:cNvPr>
          <p:cNvSpPr/>
          <p:nvPr/>
        </p:nvSpPr>
        <p:spPr>
          <a:xfrm>
            <a:off x="2279651" y="1589519"/>
            <a:ext cx="2953225" cy="4503307"/>
          </a:xfrm>
          <a:prstGeom prst="rect">
            <a:avLst/>
          </a:prstGeom>
          <a:solidFill>
            <a:srgbClr val="EF86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dirty="0">
                <a:solidFill>
                  <a:schemeClr val="tx1"/>
                </a:solidFill>
              </a:rPr>
              <a:t>Forces affect the movement or shape of an object. They can make an object start to move, stop moving, move faster or move more slowly. They could also make an object change its shape or cause a moving object to change direction.</a:t>
            </a:r>
          </a:p>
        </p:txBody>
      </p:sp>
      <p:pic>
        <p:nvPicPr>
          <p:cNvPr id="7" name="Picture 6">
            <a:extLst>
              <a:ext uri="{FF2B5EF4-FFF2-40B4-BE49-F238E27FC236}">
                <a16:creationId xmlns:a16="http://schemas.microsoft.com/office/drawing/2014/main" id="{B8AD8E2A-E70D-41A3-B2D7-2B911F20AC6A}"/>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l="26301"/>
          <a:stretch/>
        </p:blipFill>
        <p:spPr>
          <a:xfrm>
            <a:off x="5232876" y="1589518"/>
            <a:ext cx="4693583" cy="4503307"/>
          </a:xfrm>
          <a:prstGeom prst="rect">
            <a:avLst/>
          </a:prstGeom>
        </p:spPr>
      </p:pic>
      <p:pic>
        <p:nvPicPr>
          <p:cNvPr id="9" name="Picture 8">
            <a:extLst>
              <a:ext uri="{FF2B5EF4-FFF2-40B4-BE49-F238E27FC236}">
                <a16:creationId xmlns:a16="http://schemas.microsoft.com/office/drawing/2014/main" id="{6E8C8010-FE0C-43AF-929C-252DE6D3E710}"/>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6900128" y="2470192"/>
            <a:ext cx="2571944" cy="1698653"/>
          </a:xfrm>
          <a:prstGeom prst="rect">
            <a:avLst/>
          </a:prstGeom>
        </p:spPr>
      </p:pic>
      <p:sp>
        <p:nvSpPr>
          <p:cNvPr id="34" name="Rectangle 33">
            <a:extLst>
              <a:ext uri="{FF2B5EF4-FFF2-40B4-BE49-F238E27FC236}">
                <a16:creationId xmlns:a16="http://schemas.microsoft.com/office/drawing/2014/main" id="{6EF3C927-FDCA-4BCE-B08E-44EDFADDA67E}"/>
              </a:ext>
            </a:extLst>
          </p:cNvPr>
          <p:cNvSpPr/>
          <p:nvPr/>
        </p:nvSpPr>
        <p:spPr>
          <a:xfrm>
            <a:off x="6575755" y="5049517"/>
            <a:ext cx="3350704" cy="784462"/>
          </a:xfrm>
          <a:prstGeom prst="rect">
            <a:avLst/>
          </a:prstGeom>
          <a:solidFill>
            <a:srgbClr val="F6BB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Font typeface="Arial" panose="020B0604020202020204" pitchFamily="34" charset="0"/>
              <a:buNone/>
            </a:pPr>
            <a:r>
              <a:rPr lang="en-GB" altLang="en-US" dirty="0" smtClean="0">
                <a:solidFill>
                  <a:sysClr val="windowText" lastClr="000000"/>
                </a:solidFill>
              </a:rPr>
              <a:t>TP: What </a:t>
            </a:r>
            <a:r>
              <a:rPr lang="en-GB" altLang="en-US" dirty="0">
                <a:solidFill>
                  <a:sysClr val="windowText" lastClr="000000"/>
                </a:solidFill>
              </a:rPr>
              <a:t>is the name of the force pulling the skydivers down?</a:t>
            </a:r>
          </a:p>
        </p:txBody>
      </p:sp>
      <p:sp>
        <p:nvSpPr>
          <p:cNvPr id="10" name="Arrow: Down 9">
            <a:extLst>
              <a:ext uri="{FF2B5EF4-FFF2-40B4-BE49-F238E27FC236}">
                <a16:creationId xmlns:a16="http://schemas.microsoft.com/office/drawing/2014/main" id="{6556B9AA-B638-466F-81D3-DA27AE5F15F6}"/>
              </a:ext>
            </a:extLst>
          </p:cNvPr>
          <p:cNvSpPr/>
          <p:nvPr/>
        </p:nvSpPr>
        <p:spPr>
          <a:xfrm>
            <a:off x="5890901" y="1820255"/>
            <a:ext cx="752030" cy="2948300"/>
          </a:xfrm>
          <a:prstGeom prst="downArrow">
            <a:avLst/>
          </a:prstGeom>
          <a:solidFill>
            <a:srgbClr val="EF864A"/>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1777145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left)">
                                      <p:cBhvr>
                                        <p:cTn id="11" dur="500"/>
                                        <p:tgtEl>
                                          <p:spTgt spid="7"/>
                                        </p:tgtEl>
                                      </p:cBhvr>
                                    </p:animEffect>
                                  </p:childTnLst>
                                </p:cTn>
                              </p:par>
                              <p:par>
                                <p:cTn id="12" presetID="22" presetClass="entr" presetSubtype="2" fill="hold" grpId="0" nodeType="withEffect">
                                  <p:stCondLst>
                                    <p:cond delay="0"/>
                                  </p:stCondLst>
                                  <p:childTnLst>
                                    <p:set>
                                      <p:cBhvr>
                                        <p:cTn id="13" dur="1" fill="hold">
                                          <p:stCondLst>
                                            <p:cond delay="0"/>
                                          </p:stCondLst>
                                        </p:cTn>
                                        <p:tgtEl>
                                          <p:spTgt spid="34"/>
                                        </p:tgtEl>
                                        <p:attrNameLst>
                                          <p:attrName>style.visibility</p:attrName>
                                        </p:attrNameLst>
                                      </p:cBhvr>
                                      <p:to>
                                        <p:strVal val="visible"/>
                                      </p:to>
                                    </p:set>
                                    <p:animEffect transition="in" filter="wipe(right)">
                                      <p:cBhvr>
                                        <p:cTn id="14" dur="500"/>
                                        <p:tgtEl>
                                          <p:spTgt spid="34"/>
                                        </p:tgtEl>
                                      </p:cBhvr>
                                    </p:animEffect>
                                  </p:childTnLst>
                                </p:cTn>
                              </p:par>
                              <p:par>
                                <p:cTn id="15" presetID="22" presetClass="entr" presetSubtype="1"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wipe(up)">
                                      <p:cBhvr>
                                        <p:cTn id="17" dur="500"/>
                                        <p:tgtEl>
                                          <p:spTgt spid="10"/>
                                        </p:tgtEl>
                                      </p:cBhvr>
                                    </p:animEffect>
                                  </p:childTnLst>
                                </p:cTn>
                              </p:par>
                            </p:childTnLst>
                          </p:cTn>
                        </p:par>
                        <p:par>
                          <p:cTn id="18" fill="hold">
                            <p:stCondLst>
                              <p:cond delay="1000"/>
                            </p:stCondLst>
                            <p:childTnLst>
                              <p:par>
                                <p:cTn id="19" presetID="10" presetClass="entr" presetSubtype="0" fill="hold" nodeType="after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500"/>
                                        <p:tgtEl>
                                          <p:spTgt spid="9"/>
                                        </p:tgtEl>
                                      </p:cBhvr>
                                    </p:animEffect>
                                  </p:childTnLst>
                                </p:cTn>
                              </p:par>
                              <p:par>
                                <p:cTn id="22" presetID="0" presetClass="path" presetSubtype="0" accel="5000" decel="5000" fill="hold" nodeType="withEffect">
                                  <p:stCondLst>
                                    <p:cond delay="0"/>
                                  </p:stCondLst>
                                  <p:childTnLst>
                                    <p:animMotion origin="layout" path="M -0.00174 0.00416 L -0.00174 0.0044 L 0.00573 0.00046 C 0.00677 2.22222E-6 0.00763 -0.00023 0.0085 -0.00093 C 0.00954 -0.00162 0.01041 -0.00255 0.01128 -0.00324 C 0.01163 -0.00463 0.01319 -0.00672 0.01232 -0.00718 C 0.00382 -0.00972 0.00399 -0.00787 0.00104 -0.00209 C 0.00138 0.00162 0.00069 0.00578 0.00208 0.00926 C 0.00243 0.01041 0.00399 0.00856 0.00486 0.00787 C 0.0059 0.00717 0.00677 0.00625 0.00763 0.00532 L 0.00954 -0.00209 L 0.01041 -0.00579 C 0.00954 -0.01158 0.01007 -0.01875 0.00208 -0.00949 C 0.00104 -0.00857 0.00225 -0.00602 0.00295 -0.00463 C 0.00364 -0.00301 0.00486 -0.00209 0.00573 -0.00093 C 0.00642 0.00023 0.00694 0.00162 0.00763 0.00301 C 0.00781 0.00347 0.00885 0.01157 0.01041 0.01157 C 0.01145 0.01157 0.01111 0.00926 0.01128 0.00787 C 0.01111 0.00532 0.01215 0.00116 0.01041 0.00046 C 0.00625 -0.00139 -0.00695 0.00162 -0.00261 0.00162 C 0.0026 0.00162 0.00798 0.00092 0.01319 0.00046 C 0.01388 -0.00093 0.01562 -0.00209 0.0151 -0.00324 C 0.01388 -0.00602 0.00954 -0.00834 0.00954 -0.0081 C 0.00833 -0.00787 0.00625 -0.00857 0.00573 -0.00718 C 0.00434 -0.00347 0.00972 0.00509 0.01041 0.00671 L 0.01232 0.01041 C 0.01128 0.01134 0.01059 0.01273 0.00954 0.01296 C 0.0085 0.01319 0.00763 0.01227 0.00677 0.01157 C -0.00139 0.00694 0.00677 0.01088 0.00017 0.00787 C 0.00052 0.00671 0.00052 0.00509 0.00104 0.00416 C 0.00243 0.00185 0.00486 0.00116 0.00677 0.00046 C 0.00694 0.00162 0.00781 0.00278 0.00763 0.00416 C 0.00711 0.0081 0.0052 0.0081 0.00295 0.00926 C 0.00243 0.00787 0.00173 0.00671 0.00104 0.00532 C 0.00034 0.0037 0.00017 0.00185 -0.0007 0.00046 C -0.00157 -0.0007 -0.00261 -0.00116 -0.00348 -0.00209 C -0.00209 -0.00278 0.00347 -0.00602 0.00382 -0.00093 C 0.00416 0.00208 0.00017 0.00671 0.00017 0.00694 C 0.00052 0.00787 0.00017 0.01088 0.00104 0.01041 C 0.00243 0.00972 0.00329 0.00324 0.00382 0.00162 C 0.00746 -0.00695 0.01024 -0.00672 0.00382 -0.00463 C 0.00416 -0.00324 0.00399 -0.00162 0.00486 -0.00093 C 0.0059 0.00023 0.00746 -0.00047 0.0085 0.00046 C 0.01944 0.01065 0.01458 0.0081 0.01041 0.00671 C 0.00954 0.00578 0.00868 0.00486 0.00763 0.00416 C 0.00399 0.00162 0.00295 0.00324 -0.00174 0.00416 C -0.00122 0.00671 -0.00087 0.01111 0.00104 0.01296 C 0.00208 0.01389 0.00364 0.01366 0.00486 0.01412 C 0.00573 0.01458 0.00677 0.01504 0.00763 0.01551 C 0.00885 0.01504 0.01059 0.01551 0.01128 0.01412 C 0.01198 0.01296 0.00868 0.00694 0.0085 0.00671 C 0.00833 0.00509 0.00833 0.00324 0.00763 0.00162 C 0.0059 -0.00209 0.00468 -0.00209 0.00208 -0.00324 C 0.00138 -0.00301 -0.00348 -0.00116 -0.00348 0.00046 C -0.00348 0.00254 0.0026 0.00393 0.00295 0.00416 C 0.00416 0.00324 0.00555 0.00254 0.00677 0.00162 C 0.00798 0.00046 0.0092 -0.00093 0.01041 -0.00209 C 0.01128 -0.00301 0.01232 -0.00371 0.01319 -0.00463 C 0.01128 0.0081 0.01319 -0.00347 0.01128 0.00532 C 0.00902 0.01643 0.0118 0.00509 0.00954 0.01412 L 0.00763 0.00671 C 0.00729 0.00532 0.00694 0.00416 0.00677 0.00301 C 0.00642 0.00092 0.00607 -0.00116 0.00573 -0.00324 C 0.00555 -0.00509 0.00555 -0.00695 0.00486 -0.00834 C 0.00416 -0.00926 0.00295 -0.00926 0.00208 -0.00949 C 0.00138 -0.00834 0.00034 -0.00741 0.00017 -0.00579 C -0.00018 -0.00023 0.00086 0.00324 0.00208 0.00787 C 0.00833 0.00509 0.00677 0.00787 0.0085 0.00301 " pathEditMode="relative" rAng="0" ptsTypes="AAAAAAAAAAAAAAAAAAAAAAAAAAAAAAAAAAAAAAAAAAAAAAAAAAAAAAAAAAAAAAAAAAAA">
                                      <p:cBhvr>
                                        <p:cTn id="23" dur="25000" fill="hold"/>
                                        <p:tgtEl>
                                          <p:spTgt spid="9"/>
                                        </p:tgtEl>
                                        <p:attrNameLst>
                                          <p:attrName>ppt_x</p:attrName>
                                          <p:attrName>ppt_y</p:attrName>
                                        </p:attrNameLst>
                                      </p:cBhvr>
                                      <p:rCtr x="74700" y="-3470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4" grpId="0" animBg="1"/>
      <p:bldP spid="10"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2279651" y="765176"/>
            <a:ext cx="7632699" cy="584775"/>
          </a:xfrm>
          <a:prstGeom prst="rect">
            <a:avLst/>
          </a:prstGeom>
        </p:spPr>
        <p:txBody>
          <a:bodyPr wrap="square">
            <a:spAutoFit/>
          </a:bodyPr>
          <a:lstStyle/>
          <a:p>
            <a:pPr algn="ctr"/>
            <a:r>
              <a:rPr lang="en-GB" sz="3200" b="1" dirty="0">
                <a:latin typeface="+mj-lt"/>
              </a:rPr>
              <a:t>What Are Forces?</a:t>
            </a:r>
          </a:p>
        </p:txBody>
      </p:sp>
      <p:grpSp>
        <p:nvGrpSpPr>
          <p:cNvPr id="18" name="ICONS"/>
          <p:cNvGrpSpPr/>
          <p:nvPr/>
        </p:nvGrpSpPr>
        <p:grpSpPr>
          <a:xfrm>
            <a:off x="9004751" y="621486"/>
            <a:ext cx="1238498" cy="864000"/>
            <a:chOff x="7480751" y="621486"/>
            <a:chExt cx="1238498" cy="864000"/>
          </a:xfrm>
        </p:grpSpPr>
        <p:pic>
          <p:nvPicPr>
            <p:cNvPr id="24" name="Assessment" hidden="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22" name="Mental and Oral Starter" hidden="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Group Work"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9" name="Talking Partners"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7" name="Pairs"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5" name="Individual Work" hidden="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4" name="Whole Class" hidden="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480751" y="621486"/>
              <a:ext cx="1238498" cy="864000"/>
            </a:xfrm>
            <a:prstGeom prst="rect">
              <a:avLst/>
            </a:prstGeom>
          </p:spPr>
        </p:pic>
      </p:grpSp>
      <p:sp>
        <p:nvSpPr>
          <p:cNvPr id="3" name="Rectangle 2">
            <a:extLst>
              <a:ext uri="{FF2B5EF4-FFF2-40B4-BE49-F238E27FC236}">
                <a16:creationId xmlns:a16="http://schemas.microsoft.com/office/drawing/2014/main" id="{D3BF435A-3FD8-44AE-BB6E-21E9C231B04D}"/>
              </a:ext>
            </a:extLst>
          </p:cNvPr>
          <p:cNvSpPr/>
          <p:nvPr/>
        </p:nvSpPr>
        <p:spPr>
          <a:xfrm>
            <a:off x="2279651" y="1589519"/>
            <a:ext cx="2953225" cy="4503307"/>
          </a:xfrm>
          <a:prstGeom prst="rect">
            <a:avLst/>
          </a:prstGeom>
          <a:solidFill>
            <a:srgbClr val="EF86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Font typeface="Arial" panose="020B0604020202020204" pitchFamily="34" charset="0"/>
              <a:buNone/>
            </a:pPr>
            <a:r>
              <a:rPr lang="en-GB" altLang="en-US" b="1" dirty="0">
                <a:solidFill>
                  <a:schemeClr val="tx1"/>
                </a:solidFill>
              </a:rPr>
              <a:t>Gravity</a:t>
            </a:r>
            <a:r>
              <a:rPr lang="en-GB" altLang="en-US" dirty="0">
                <a:solidFill>
                  <a:schemeClr val="tx1"/>
                </a:solidFill>
              </a:rPr>
              <a:t> is a </a:t>
            </a:r>
            <a:r>
              <a:rPr lang="en-GB" altLang="en-US" b="1" dirty="0">
                <a:solidFill>
                  <a:schemeClr val="tx1"/>
                </a:solidFill>
              </a:rPr>
              <a:t>pulling</a:t>
            </a:r>
            <a:r>
              <a:rPr lang="en-GB" altLang="en-US" dirty="0">
                <a:solidFill>
                  <a:schemeClr val="tx1"/>
                </a:solidFill>
              </a:rPr>
              <a:t> force exerted by the Earth. The gravitational force from the Earth pulls in a direction towards the centre of the Earth.</a:t>
            </a:r>
          </a:p>
          <a:p>
            <a:pPr algn="ctr">
              <a:buFont typeface="Arial" panose="020B0604020202020204" pitchFamily="34" charset="0"/>
              <a:buNone/>
            </a:pPr>
            <a:r>
              <a:rPr lang="en-GB" altLang="en-US" dirty="0">
                <a:solidFill>
                  <a:schemeClr val="tx1"/>
                </a:solidFill>
              </a:rPr>
              <a:t>Gravity is pulling the skydivers towards         the Earth.</a:t>
            </a:r>
          </a:p>
          <a:p>
            <a:pPr algn="ctr">
              <a:buFont typeface="Arial" panose="020B0604020202020204" pitchFamily="34" charset="0"/>
              <a:buNone/>
            </a:pPr>
            <a:endParaRPr lang="en-GB" altLang="en-US" dirty="0">
              <a:solidFill>
                <a:schemeClr val="tx1"/>
              </a:solidFill>
            </a:endParaRPr>
          </a:p>
        </p:txBody>
      </p:sp>
      <p:pic>
        <p:nvPicPr>
          <p:cNvPr id="7" name="Picture 6">
            <a:extLst>
              <a:ext uri="{FF2B5EF4-FFF2-40B4-BE49-F238E27FC236}">
                <a16:creationId xmlns:a16="http://schemas.microsoft.com/office/drawing/2014/main" id="{B8AD8E2A-E70D-41A3-B2D7-2B911F20AC6A}"/>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l="26301"/>
          <a:stretch/>
        </p:blipFill>
        <p:spPr>
          <a:xfrm>
            <a:off x="5232876" y="1589518"/>
            <a:ext cx="4693583" cy="4503307"/>
          </a:xfrm>
          <a:prstGeom prst="rect">
            <a:avLst/>
          </a:prstGeom>
        </p:spPr>
      </p:pic>
      <p:pic>
        <p:nvPicPr>
          <p:cNvPr id="9" name="Picture 8">
            <a:extLst>
              <a:ext uri="{FF2B5EF4-FFF2-40B4-BE49-F238E27FC236}">
                <a16:creationId xmlns:a16="http://schemas.microsoft.com/office/drawing/2014/main" id="{6E8C8010-FE0C-43AF-929C-252DE6D3E710}"/>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6900128" y="3242780"/>
            <a:ext cx="2571944" cy="1698653"/>
          </a:xfrm>
          <a:prstGeom prst="rect">
            <a:avLst/>
          </a:prstGeom>
        </p:spPr>
      </p:pic>
      <p:sp>
        <p:nvSpPr>
          <p:cNvPr id="10" name="Arrow: Down 9">
            <a:extLst>
              <a:ext uri="{FF2B5EF4-FFF2-40B4-BE49-F238E27FC236}">
                <a16:creationId xmlns:a16="http://schemas.microsoft.com/office/drawing/2014/main" id="{6556B9AA-B638-466F-81D3-DA27AE5F15F6}"/>
              </a:ext>
            </a:extLst>
          </p:cNvPr>
          <p:cNvSpPr/>
          <p:nvPr/>
        </p:nvSpPr>
        <p:spPr>
          <a:xfrm>
            <a:off x="5823724" y="2885679"/>
            <a:ext cx="752030" cy="2948300"/>
          </a:xfrm>
          <a:prstGeom prst="downArrow">
            <a:avLst/>
          </a:prstGeom>
          <a:solidFill>
            <a:srgbClr val="EF864A"/>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a:extLst>
              <a:ext uri="{FF2B5EF4-FFF2-40B4-BE49-F238E27FC236}">
                <a16:creationId xmlns:a16="http://schemas.microsoft.com/office/drawing/2014/main" id="{A6F47620-9753-4E08-A4C0-FD30F8AC8A07}"/>
              </a:ext>
            </a:extLst>
          </p:cNvPr>
          <p:cNvSpPr txBox="1"/>
          <p:nvPr/>
        </p:nvSpPr>
        <p:spPr>
          <a:xfrm>
            <a:off x="5242391" y="2119565"/>
            <a:ext cx="1922804" cy="646331"/>
          </a:xfrm>
          <a:prstGeom prst="rect">
            <a:avLst/>
          </a:prstGeom>
          <a:noFill/>
        </p:spPr>
        <p:txBody>
          <a:bodyPr wrap="square" rtlCol="0">
            <a:spAutoFit/>
          </a:bodyPr>
          <a:lstStyle/>
          <a:p>
            <a:pPr algn="ctr"/>
            <a:r>
              <a:rPr lang="en-GB" sz="3600" b="1" dirty="0"/>
              <a:t>gravity</a:t>
            </a:r>
          </a:p>
        </p:txBody>
      </p:sp>
    </p:spTree>
    <p:extLst>
      <p:ext uri="{BB962C8B-B14F-4D97-AF65-F5344CB8AC3E}">
        <p14:creationId xmlns:p14="http://schemas.microsoft.com/office/powerpoint/2010/main" val="32923977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left)">
                                      <p:cBhvr>
                                        <p:cTn id="11" dur="500"/>
                                        <p:tgtEl>
                                          <p:spTgt spid="7"/>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par>
                                <p:cTn id="15" presetID="22" presetClass="entr" presetSubtype="1"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wipe(up)">
                                      <p:cBhvr>
                                        <p:cTn id="17" dur="500"/>
                                        <p:tgtEl>
                                          <p:spTgt spid="10"/>
                                        </p:tgtEl>
                                      </p:cBhvr>
                                    </p:animEffect>
                                  </p:childTnLst>
                                </p:cTn>
                              </p:par>
                            </p:childTnLst>
                          </p:cTn>
                        </p:par>
                        <p:par>
                          <p:cTn id="18" fill="hold">
                            <p:stCondLst>
                              <p:cond delay="1000"/>
                            </p:stCondLst>
                            <p:childTnLst>
                              <p:par>
                                <p:cTn id="19" presetID="10" presetClass="entr" presetSubtype="0" fill="hold" nodeType="after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500"/>
                                        <p:tgtEl>
                                          <p:spTgt spid="9"/>
                                        </p:tgtEl>
                                      </p:cBhvr>
                                    </p:animEffect>
                                  </p:childTnLst>
                                </p:cTn>
                              </p:par>
                              <p:par>
                                <p:cTn id="22" presetID="0" presetClass="path" presetSubtype="0" accel="5000" decel="5000" fill="hold" nodeType="withEffect">
                                  <p:stCondLst>
                                    <p:cond delay="0"/>
                                  </p:stCondLst>
                                  <p:childTnLst>
                                    <p:animMotion origin="layout" path="M -0.00174 0.00417 L -0.00174 0.0044 L 0.00573 0.00046 C 0.00677 7.40741E-7 0.00763 -0.00023 0.0085 -0.00093 C 0.00954 -0.00162 0.01041 -0.00255 0.01128 -0.00324 C 0.01163 -0.00463 0.01319 -0.00671 0.01232 -0.00718 C 0.00382 -0.00972 0.00399 -0.00787 0.00104 -0.00208 C 0.00138 0.00162 0.00069 0.00579 0.00208 0.00926 C 0.00243 0.01042 0.00399 0.00856 0.00486 0.00787 C 0.0059 0.00718 0.00677 0.00625 0.00763 0.00532 L 0.00954 -0.00208 L 0.01041 -0.00579 C 0.00954 -0.01157 0.01007 -0.01875 0.00208 -0.00949 C 0.00104 -0.00857 0.00225 -0.00602 0.00295 -0.00463 C 0.00364 -0.00301 0.00486 -0.00208 0.00573 -0.00093 C 0.00642 0.00023 0.00694 0.00162 0.00763 0.00301 C 0.00781 0.00347 0.00885 0.01157 0.01041 0.01157 C 0.01145 0.01157 0.01111 0.00926 0.01128 0.00787 C 0.01111 0.00532 0.01215 0.00116 0.01041 0.00046 C 0.00625 -0.00139 -0.00695 0.00162 -0.00261 0.00162 C 0.0026 0.00162 0.00798 0.00093 0.01319 0.00046 C 0.01388 -0.00093 0.01562 -0.00208 0.0151 -0.00324 C 0.01388 -0.00602 0.00954 -0.00833 0.00954 -0.0081 C 0.00833 -0.00787 0.00625 -0.00857 0.00573 -0.00718 C 0.00434 -0.00347 0.00972 0.00509 0.01041 0.00671 L 0.01232 0.01042 C 0.01128 0.01134 0.01059 0.01273 0.00954 0.01296 C 0.0085 0.01319 0.00763 0.01227 0.00677 0.01157 C -0.00139 0.00694 0.00677 0.01088 0.00017 0.00787 C 0.00052 0.00671 0.00052 0.00509 0.00104 0.00417 C 0.00243 0.00185 0.00486 0.00116 0.00677 0.00046 C 0.00694 0.00162 0.00781 0.00278 0.00763 0.00417 C 0.00711 0.0081 0.0052 0.0081 0.00295 0.00926 C 0.00243 0.00787 0.00173 0.00671 0.00104 0.00532 C 0.00034 0.0037 0.00017 0.00185 -0.0007 0.00046 C -0.00157 -0.0007 -0.00261 -0.00116 -0.00348 -0.00208 C -0.00209 -0.00278 0.00347 -0.00602 0.00382 -0.00093 C 0.00416 0.00208 0.00017 0.00671 0.00017 0.00694 C 0.00052 0.00787 0.00017 0.01088 0.00104 0.01042 C 0.00243 0.00972 0.00329 0.00324 0.00382 0.00162 C 0.00746 -0.00695 0.01024 -0.00671 0.00382 -0.00463 C 0.00416 -0.00324 0.00399 -0.00162 0.00486 -0.00093 C 0.0059 0.00023 0.00746 -0.00046 0.0085 0.00046 C 0.01944 0.01065 0.01458 0.0081 0.01041 0.00671 C 0.00954 0.00579 0.00868 0.00486 0.00763 0.00417 C 0.00399 0.00162 0.00295 0.00324 -0.00174 0.00417 C -0.00122 0.00671 -0.00087 0.01111 0.00104 0.01296 C 0.00208 0.01389 0.00364 0.01366 0.00486 0.01412 C 0.00573 0.01458 0.00677 0.01505 0.00763 0.01551 C 0.00885 0.01505 0.01059 0.01551 0.01128 0.01412 C 0.01198 0.01296 0.00868 0.00694 0.0085 0.00671 C 0.00833 0.00509 0.00833 0.00324 0.00763 0.00162 C 0.0059 -0.00208 0.00468 -0.00208 0.00208 -0.00324 C 0.00138 -0.00301 -0.00348 -0.00116 -0.00348 0.00046 C -0.00348 0.00255 0.0026 0.00393 0.00295 0.00417 C 0.00416 0.00324 0.00555 0.00255 0.00677 0.00162 C 0.00798 0.00046 0.0092 -0.00093 0.01041 -0.00208 C 0.01128 -0.00301 0.01232 -0.0037 0.01319 -0.00463 C 0.01128 0.0081 0.01319 -0.00347 0.01128 0.00532 C 0.00902 0.01643 0.0118 0.00509 0.00954 0.01412 L 0.00763 0.00671 C 0.00729 0.00532 0.00694 0.00417 0.00677 0.00301 C 0.00642 0.00093 0.00607 -0.00116 0.00573 -0.00324 C 0.00555 -0.00509 0.00555 -0.00695 0.00486 -0.00833 C 0.00416 -0.00926 0.00295 -0.00926 0.00208 -0.00949 C 0.00138 -0.00833 0.00034 -0.00741 0.00017 -0.00579 C -0.00018 -0.00023 0.00086 0.00324 0.00208 0.00787 C 0.00833 0.00509 0.00677 0.00787 0.0085 0.00301 " pathEditMode="relative" rAng="0" ptsTypes="AAAAAAAAAAAAAAAAAAAAAAAAAAAAAAAAAAAAAAAAAAAAAAAAAAAAAAAAAAAAAAAAAAAA">
                                      <p:cBhvr>
                                        <p:cTn id="23" dur="25000" fill="hold"/>
                                        <p:tgtEl>
                                          <p:spTgt spid="9"/>
                                        </p:tgtEl>
                                        <p:attrNameLst>
                                          <p:attrName>ppt_x</p:attrName>
                                          <p:attrName>ppt_y</p:attrName>
                                        </p:attrNameLst>
                                      </p:cBhvr>
                                      <p:rCtr x="74700" y="-3470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0" grpId="0" animBg="1"/>
      <p:bldP spid="2"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2279651" y="765176"/>
            <a:ext cx="7632699" cy="584775"/>
          </a:xfrm>
          <a:prstGeom prst="rect">
            <a:avLst/>
          </a:prstGeom>
        </p:spPr>
        <p:txBody>
          <a:bodyPr wrap="square">
            <a:spAutoFit/>
          </a:bodyPr>
          <a:lstStyle/>
          <a:p>
            <a:pPr algn="ctr"/>
            <a:r>
              <a:rPr lang="en-GB" sz="3200" b="1" dirty="0">
                <a:latin typeface="+mj-lt"/>
              </a:rPr>
              <a:t>What Are Forces?</a:t>
            </a:r>
          </a:p>
        </p:txBody>
      </p:sp>
      <p:grpSp>
        <p:nvGrpSpPr>
          <p:cNvPr id="18" name="ICONS"/>
          <p:cNvGrpSpPr/>
          <p:nvPr/>
        </p:nvGrpSpPr>
        <p:grpSpPr>
          <a:xfrm>
            <a:off x="9004751" y="621486"/>
            <a:ext cx="1238498" cy="864000"/>
            <a:chOff x="7480751" y="621486"/>
            <a:chExt cx="1238498" cy="864000"/>
          </a:xfrm>
        </p:grpSpPr>
        <p:pic>
          <p:nvPicPr>
            <p:cNvPr id="24" name="Assessment" hidden="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22" name="Mental and Oral Starter" hidden="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Group Work"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9" name="Talking Partners"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7" name="Pairs"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5" name="Individual Work" hidden="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4" name="Whole Class" hidden="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480751" y="621486"/>
              <a:ext cx="1238498" cy="864000"/>
            </a:xfrm>
            <a:prstGeom prst="rect">
              <a:avLst/>
            </a:prstGeom>
          </p:spPr>
        </p:pic>
      </p:grpSp>
      <p:sp>
        <p:nvSpPr>
          <p:cNvPr id="3" name="Rectangle 2">
            <a:extLst>
              <a:ext uri="{FF2B5EF4-FFF2-40B4-BE49-F238E27FC236}">
                <a16:creationId xmlns:a16="http://schemas.microsoft.com/office/drawing/2014/main" id="{D3BF435A-3FD8-44AE-BB6E-21E9C231B04D}"/>
              </a:ext>
            </a:extLst>
          </p:cNvPr>
          <p:cNvSpPr/>
          <p:nvPr/>
        </p:nvSpPr>
        <p:spPr>
          <a:xfrm>
            <a:off x="2279651" y="1589519"/>
            <a:ext cx="2953225" cy="4503307"/>
          </a:xfrm>
          <a:prstGeom prst="rect">
            <a:avLst/>
          </a:prstGeom>
          <a:solidFill>
            <a:srgbClr val="EF86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en-GB" dirty="0">
                <a:solidFill>
                  <a:schemeClr val="tx1"/>
                </a:solidFill>
              </a:rPr>
              <a:t>Air resistance is the name of the force that is pushing up against the parachute. </a:t>
            </a:r>
          </a:p>
          <a:p>
            <a:pPr algn="ctr">
              <a:defRPr/>
            </a:pPr>
            <a:endParaRPr lang="en-GB" dirty="0">
              <a:solidFill>
                <a:schemeClr val="tx1"/>
              </a:solidFill>
            </a:endParaRPr>
          </a:p>
          <a:p>
            <a:pPr algn="ctr">
              <a:defRPr/>
            </a:pPr>
            <a:r>
              <a:rPr lang="en-GB" dirty="0">
                <a:solidFill>
                  <a:schemeClr val="tx1"/>
                </a:solidFill>
              </a:rPr>
              <a:t>Gravity is pulling the skydivers towards the ground. However, they are slowed down because a force (air resistance) pushes against the inside of the parachute and they descend more slowly. </a:t>
            </a:r>
          </a:p>
          <a:p>
            <a:pPr algn="ctr">
              <a:defRPr/>
            </a:pPr>
            <a:endParaRPr lang="en-GB" dirty="0">
              <a:solidFill>
                <a:schemeClr val="tx1"/>
              </a:solidFill>
            </a:endParaRPr>
          </a:p>
          <a:p>
            <a:pPr algn="ctr">
              <a:defRPr/>
            </a:pPr>
            <a:r>
              <a:rPr lang="en-GB" dirty="0">
                <a:solidFill>
                  <a:schemeClr val="tx1"/>
                </a:solidFill>
              </a:rPr>
              <a:t>Gravity and air resistance are </a:t>
            </a:r>
            <a:r>
              <a:rPr lang="en-GB" b="1" dirty="0">
                <a:solidFill>
                  <a:schemeClr val="tx1"/>
                </a:solidFill>
              </a:rPr>
              <a:t>opposing</a:t>
            </a:r>
            <a:r>
              <a:rPr lang="en-GB" dirty="0">
                <a:solidFill>
                  <a:schemeClr val="tx1"/>
                </a:solidFill>
              </a:rPr>
              <a:t> forces in   this situation. </a:t>
            </a:r>
          </a:p>
        </p:txBody>
      </p:sp>
      <p:pic>
        <p:nvPicPr>
          <p:cNvPr id="7" name="Picture 6">
            <a:extLst>
              <a:ext uri="{FF2B5EF4-FFF2-40B4-BE49-F238E27FC236}">
                <a16:creationId xmlns:a16="http://schemas.microsoft.com/office/drawing/2014/main" id="{B8AD8E2A-E70D-41A3-B2D7-2B911F20AC6A}"/>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l="26301"/>
          <a:stretch/>
        </p:blipFill>
        <p:spPr>
          <a:xfrm>
            <a:off x="5232876" y="1589518"/>
            <a:ext cx="4693583" cy="4503307"/>
          </a:xfrm>
          <a:prstGeom prst="rect">
            <a:avLst/>
          </a:prstGeom>
        </p:spPr>
      </p:pic>
      <p:grpSp>
        <p:nvGrpSpPr>
          <p:cNvPr id="4" name="Group 3">
            <a:extLst>
              <a:ext uri="{FF2B5EF4-FFF2-40B4-BE49-F238E27FC236}">
                <a16:creationId xmlns:a16="http://schemas.microsoft.com/office/drawing/2014/main" id="{12F463C7-1067-4EEA-8D4C-8B66B2E23DFD}"/>
              </a:ext>
            </a:extLst>
          </p:cNvPr>
          <p:cNvGrpSpPr/>
          <p:nvPr/>
        </p:nvGrpSpPr>
        <p:grpSpPr>
          <a:xfrm>
            <a:off x="5209047" y="2705484"/>
            <a:ext cx="1638980" cy="1791788"/>
            <a:chOff x="3685047" y="2705484"/>
            <a:chExt cx="1638980" cy="1791788"/>
          </a:xfrm>
        </p:grpSpPr>
        <p:sp>
          <p:nvSpPr>
            <p:cNvPr id="2" name="TextBox 1">
              <a:extLst>
                <a:ext uri="{FF2B5EF4-FFF2-40B4-BE49-F238E27FC236}">
                  <a16:creationId xmlns:a16="http://schemas.microsoft.com/office/drawing/2014/main" id="{A6F47620-9753-4E08-A4C0-FD30F8AC8A07}"/>
                </a:ext>
              </a:extLst>
            </p:cNvPr>
            <p:cNvSpPr txBox="1"/>
            <p:nvPr/>
          </p:nvSpPr>
          <p:spPr>
            <a:xfrm>
              <a:off x="3685047" y="4127940"/>
              <a:ext cx="1638980" cy="369332"/>
            </a:xfrm>
            <a:prstGeom prst="rect">
              <a:avLst/>
            </a:prstGeom>
            <a:noFill/>
          </p:spPr>
          <p:txBody>
            <a:bodyPr wrap="square" rtlCol="0">
              <a:spAutoFit/>
            </a:bodyPr>
            <a:lstStyle/>
            <a:p>
              <a:pPr algn="ctr"/>
              <a:r>
                <a:rPr lang="en-GB" b="1" dirty="0"/>
                <a:t>air resistance</a:t>
              </a:r>
            </a:p>
          </p:txBody>
        </p:sp>
        <p:sp>
          <p:nvSpPr>
            <p:cNvPr id="21" name="Arrow: Down 20">
              <a:extLst>
                <a:ext uri="{FF2B5EF4-FFF2-40B4-BE49-F238E27FC236}">
                  <a16:creationId xmlns:a16="http://schemas.microsoft.com/office/drawing/2014/main" id="{864F5AB2-64EC-47F5-8325-0DA56A60AAB6}"/>
                </a:ext>
              </a:extLst>
            </p:cNvPr>
            <p:cNvSpPr/>
            <p:nvPr/>
          </p:nvSpPr>
          <p:spPr>
            <a:xfrm rot="10800000">
              <a:off x="4127616" y="2705484"/>
              <a:ext cx="752030" cy="1344002"/>
            </a:xfrm>
            <a:prstGeom prst="downArrow">
              <a:avLst/>
            </a:prstGeom>
            <a:solidFill>
              <a:srgbClr val="EF864A"/>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3" name="Group 22">
            <a:extLst>
              <a:ext uri="{FF2B5EF4-FFF2-40B4-BE49-F238E27FC236}">
                <a16:creationId xmlns:a16="http://schemas.microsoft.com/office/drawing/2014/main" id="{395E1DC7-ABD4-4694-B86C-CDBB80A3273B}"/>
              </a:ext>
            </a:extLst>
          </p:cNvPr>
          <p:cNvGrpSpPr/>
          <p:nvPr/>
        </p:nvGrpSpPr>
        <p:grpSpPr>
          <a:xfrm>
            <a:off x="6575755" y="2334755"/>
            <a:ext cx="2354139" cy="3019189"/>
            <a:chOff x="5171360" y="1793221"/>
            <a:chExt cx="3111492" cy="3990496"/>
          </a:xfrm>
        </p:grpSpPr>
        <p:pic>
          <p:nvPicPr>
            <p:cNvPr id="25" name="Picture 24">
              <a:extLst>
                <a:ext uri="{FF2B5EF4-FFF2-40B4-BE49-F238E27FC236}">
                  <a16:creationId xmlns:a16="http://schemas.microsoft.com/office/drawing/2014/main" id="{A80383DA-1CF1-49CC-B778-6D2B1A6CB593}"/>
                </a:ext>
              </a:extLst>
            </p:cNvPr>
            <p:cNvPicPr>
              <a:picLocks noChangeAspect="1"/>
            </p:cNvPicPr>
            <p:nvPr/>
          </p:nvPicPr>
          <p:blipFill rotWithShape="1">
            <a:blip r:embed="rId10" cstate="print">
              <a:extLst>
                <a:ext uri="{28A0092B-C50C-407E-A947-70E740481C1C}">
                  <a14:useLocalDpi xmlns:a14="http://schemas.microsoft.com/office/drawing/2010/main" val="0"/>
                </a:ext>
              </a:extLst>
            </a:blip>
            <a:srcRect b="23177"/>
            <a:stretch/>
          </p:blipFill>
          <p:spPr>
            <a:xfrm>
              <a:off x="5171360" y="1793221"/>
              <a:ext cx="3111492" cy="3227684"/>
            </a:xfrm>
            <a:prstGeom prst="rect">
              <a:avLst/>
            </a:prstGeom>
          </p:spPr>
        </p:pic>
        <p:pic>
          <p:nvPicPr>
            <p:cNvPr id="26" name="Picture 25">
              <a:extLst>
                <a:ext uri="{FF2B5EF4-FFF2-40B4-BE49-F238E27FC236}">
                  <a16:creationId xmlns:a16="http://schemas.microsoft.com/office/drawing/2014/main" id="{C978A78B-0A19-48E9-AC54-CA0395942D1C}"/>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5985496" y="4889984"/>
              <a:ext cx="1353208" cy="893733"/>
            </a:xfrm>
            <a:prstGeom prst="rect">
              <a:avLst/>
            </a:prstGeom>
          </p:spPr>
        </p:pic>
      </p:grpSp>
      <p:grpSp>
        <p:nvGrpSpPr>
          <p:cNvPr id="5" name="Group 4">
            <a:extLst>
              <a:ext uri="{FF2B5EF4-FFF2-40B4-BE49-F238E27FC236}">
                <a16:creationId xmlns:a16="http://schemas.microsoft.com/office/drawing/2014/main" id="{C1E7178B-2D2F-4490-9A93-174389EC53A3}"/>
              </a:ext>
            </a:extLst>
          </p:cNvPr>
          <p:cNvGrpSpPr/>
          <p:nvPr/>
        </p:nvGrpSpPr>
        <p:grpSpPr>
          <a:xfrm>
            <a:off x="8836410" y="2705484"/>
            <a:ext cx="1023830" cy="2192386"/>
            <a:chOff x="7312410" y="2705484"/>
            <a:chExt cx="1023830" cy="2192386"/>
          </a:xfrm>
        </p:grpSpPr>
        <p:sp>
          <p:nvSpPr>
            <p:cNvPr id="27" name="Arrow: Down 26">
              <a:extLst>
                <a:ext uri="{FF2B5EF4-FFF2-40B4-BE49-F238E27FC236}">
                  <a16:creationId xmlns:a16="http://schemas.microsoft.com/office/drawing/2014/main" id="{CFD2047E-F59F-4E78-A307-1ABA0BC257D2}"/>
                </a:ext>
              </a:extLst>
            </p:cNvPr>
            <p:cNvSpPr/>
            <p:nvPr/>
          </p:nvSpPr>
          <p:spPr>
            <a:xfrm>
              <a:off x="7448310" y="2705484"/>
              <a:ext cx="752030" cy="1823054"/>
            </a:xfrm>
            <a:prstGeom prst="downArrow">
              <a:avLst/>
            </a:prstGeom>
            <a:solidFill>
              <a:srgbClr val="EF864A"/>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TextBox 27">
              <a:extLst>
                <a:ext uri="{FF2B5EF4-FFF2-40B4-BE49-F238E27FC236}">
                  <a16:creationId xmlns:a16="http://schemas.microsoft.com/office/drawing/2014/main" id="{8240EC26-678C-45AE-82B1-0996C95DA261}"/>
                </a:ext>
              </a:extLst>
            </p:cNvPr>
            <p:cNvSpPr txBox="1"/>
            <p:nvPr/>
          </p:nvSpPr>
          <p:spPr>
            <a:xfrm>
              <a:off x="7312410" y="4528538"/>
              <a:ext cx="1023830" cy="369332"/>
            </a:xfrm>
            <a:prstGeom prst="rect">
              <a:avLst/>
            </a:prstGeom>
            <a:noFill/>
          </p:spPr>
          <p:txBody>
            <a:bodyPr wrap="square" rtlCol="0">
              <a:spAutoFit/>
            </a:bodyPr>
            <a:lstStyle/>
            <a:p>
              <a:pPr algn="ctr"/>
              <a:r>
                <a:rPr lang="en-GB" b="1" dirty="0">
                  <a:solidFill>
                    <a:sysClr val="windowText" lastClr="000000"/>
                  </a:solidFill>
                </a:rPr>
                <a:t>gravity</a:t>
              </a:r>
            </a:p>
          </p:txBody>
        </p:sp>
      </p:grpSp>
    </p:spTree>
    <p:extLst>
      <p:ext uri="{BB962C8B-B14F-4D97-AF65-F5344CB8AC3E}">
        <p14:creationId xmlns:p14="http://schemas.microsoft.com/office/powerpoint/2010/main" val="27498128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left)">
                                      <p:cBhvr>
                                        <p:cTn id="11" dur="500"/>
                                        <p:tgtEl>
                                          <p:spTgt spid="7"/>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23"/>
                                        </p:tgtEl>
                                        <p:attrNameLst>
                                          <p:attrName>style.visibility</p:attrName>
                                        </p:attrNameLst>
                                      </p:cBhvr>
                                      <p:to>
                                        <p:strVal val="visible"/>
                                      </p:to>
                                    </p:set>
                                    <p:animEffect transition="in" filter="fade">
                                      <p:cBhvr>
                                        <p:cTn id="15" dur="500"/>
                                        <p:tgtEl>
                                          <p:spTgt spid="23"/>
                                        </p:tgtEl>
                                      </p:cBhvr>
                                    </p:animEffect>
                                  </p:childTnLst>
                                </p:cTn>
                              </p:par>
                              <p:par>
                                <p:cTn id="16" presetID="0" presetClass="path" presetSubtype="0" accel="4000" decel="4000" fill="hold" nodeType="withEffect">
                                  <p:stCondLst>
                                    <p:cond delay="0"/>
                                  </p:stCondLst>
                                  <p:childTnLst>
                                    <p:animMotion origin="layout" path="M -0.00591 -0.02292 L -0.00591 -0.02269 C -0.00434 -0.01921 -0.00365 -0.01459 -0.00122 -0.01158 C -0.00052 -0.01065 -0.00018 -0.01412 -0.00035 -0.01528 C -0.00052 -0.0169 -0.00157 -0.01783 -0.00226 -0.01921 C -0.00382 -0.01875 -0.00539 -0.01783 -0.00695 -0.01783 C -0.00782 -0.01783 -0.00504 -0.01921 -0.00417 -0.01921 C -0.00295 -0.01875 -0.00226 -0.01736 -0.00122 -0.01667 C -0.0007 -0.01783 -0.00052 -0.02037 0.00052 -0.02037 C 0.00156 -0.02037 0.00243 -0.01713 0.00156 -0.01667 C -0.00052 -0.01574 -0.00278 -0.01736 -0.00504 -0.01783 C -0.00539 -0.01945 -0.00695 -0.02153 -0.00591 -0.02292 C -0.00521 -0.02384 -0.00521 -0.01921 -0.00417 -0.01921 C -0.00209 -0.01875 0.00156 -0.02153 0.00156 -0.0213 C 0.00052 -0.02246 -0.00018 -0.02454 -0.00122 -0.02408 C -0.0066 -0.02176 -0.00191 -0.01459 -0.00591 -0.02292 C -0.00625 -0.02408 -0.00625 -0.02755 -0.00695 -0.02662 C -0.00903 -0.02384 -0.00712 -0.01528 -0.00695 -0.01296 C -0.00625 -0.01528 -0.00591 -0.01921 -0.00313 -0.01921 C -0.00209 -0.01921 -0.00122 -0.01736 -0.00035 -0.01667 C 0.00017 -0.01412 0.00069 -0.00671 0.00156 -0.00903 C 0.00156 -0.00949 0.0052 -0.01806 0.00434 -0.01921 C 0.00347 -0.02014 0.00243 -0.01736 0.00156 -0.01667 C 0.00052 -0.01736 -0.00052 -0.01806 -0.00122 -0.01921 C -0.00209 -0.02014 -0.00226 -0.02384 -0.00313 -0.02292 C -0.00469 -0.0213 -0.00434 -0.01783 -0.00504 -0.01528 L -0.00591 -0.01158 C -0.00625 -0.01296 -0.00695 -0.01412 -0.00695 -0.01528 C -0.00695 -0.01667 -0.00556 -0.01783 -0.00591 -0.01921 C -0.00643 -0.0206 -0.00782 -0.02084 -0.00868 -0.02153 C -0.00973 -0.02084 -0.01077 -0.02014 -0.01164 -0.01921 C -0.0132 -0.0169 -0.01476 -0.01343 -0.0125 -0.01042 C -0.01164 -0.00926 -0.01007 -0.00949 -0.00868 -0.00903 C -0.00452 -0.01759 -0.00573 -0.01366 -0.00417 -0.02037 C 0.00173 -0.01898 0.00121 -0.0213 0.00243 -0.01528 C 0.00243 -0.01505 0.00243 -0.01459 0.00243 -0.01412 " pathEditMode="relative" rAng="0" ptsTypes="AAAAAAAAAAAAAAAAAAAAAAAAAAAAAAAAAAAA">
                                      <p:cBhvr>
                                        <p:cTn id="17" dur="25000" fill="hold"/>
                                        <p:tgtEl>
                                          <p:spTgt spid="23"/>
                                        </p:tgtEl>
                                        <p:attrNameLst>
                                          <p:attrName>ppt_x</p:attrName>
                                          <p:attrName>ppt_y</p:attrName>
                                        </p:attrNameLst>
                                      </p:cBhvr>
                                      <p:rCtr x="12200" y="50900"/>
                                    </p:animMotion>
                                  </p:childTnLst>
                                </p:cTn>
                              </p:par>
                              <p:par>
                                <p:cTn id="18" presetID="22" presetClass="entr" presetSubtype="4"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wipe(down)">
                                      <p:cBhvr>
                                        <p:cTn id="20" dur="500"/>
                                        <p:tgtEl>
                                          <p:spTgt spid="4"/>
                                        </p:tgtEl>
                                      </p:cBhvr>
                                    </p:animEffect>
                                  </p:childTnLst>
                                </p:cTn>
                              </p:par>
                              <p:par>
                                <p:cTn id="21" presetID="22" presetClass="entr" presetSubtype="1"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wipe(up)">
                                      <p:cBhvr>
                                        <p:cTn id="2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2279651" y="765176"/>
            <a:ext cx="7632699" cy="584775"/>
          </a:xfrm>
          <a:prstGeom prst="rect">
            <a:avLst/>
          </a:prstGeom>
        </p:spPr>
        <p:txBody>
          <a:bodyPr wrap="square">
            <a:spAutoFit/>
          </a:bodyPr>
          <a:lstStyle/>
          <a:p>
            <a:pPr algn="ctr"/>
            <a:r>
              <a:rPr lang="en-GB" sz="3200" b="1" dirty="0">
                <a:latin typeface="+mj-lt"/>
              </a:rPr>
              <a:t>What Are Forces?</a:t>
            </a:r>
          </a:p>
        </p:txBody>
      </p:sp>
      <p:grpSp>
        <p:nvGrpSpPr>
          <p:cNvPr id="18" name="ICONS"/>
          <p:cNvGrpSpPr/>
          <p:nvPr/>
        </p:nvGrpSpPr>
        <p:grpSpPr>
          <a:xfrm>
            <a:off x="9004751" y="621486"/>
            <a:ext cx="1238498" cy="864000"/>
            <a:chOff x="7480751" y="621486"/>
            <a:chExt cx="1238498" cy="864000"/>
          </a:xfrm>
        </p:grpSpPr>
        <p:pic>
          <p:nvPicPr>
            <p:cNvPr id="24" name="Assessment" hidden="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22" name="Mental and Oral Starter" hidden="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Group Work"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9" name="Talking Partners"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7" name="Pairs"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5" name="Individual Work" hidden="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4" name="Whole Class" hidden="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480751" y="621486"/>
              <a:ext cx="1238498" cy="864000"/>
            </a:xfrm>
            <a:prstGeom prst="rect">
              <a:avLst/>
            </a:prstGeom>
          </p:spPr>
        </p:pic>
      </p:grpSp>
      <p:sp>
        <p:nvSpPr>
          <p:cNvPr id="2" name="TextBox 1">
            <a:extLst>
              <a:ext uri="{FF2B5EF4-FFF2-40B4-BE49-F238E27FC236}">
                <a16:creationId xmlns:a16="http://schemas.microsoft.com/office/drawing/2014/main" id="{AF419D33-229C-4E20-BEBB-F52FC002A91C}"/>
              </a:ext>
            </a:extLst>
          </p:cNvPr>
          <p:cNvSpPr txBox="1"/>
          <p:nvPr/>
        </p:nvSpPr>
        <p:spPr>
          <a:xfrm>
            <a:off x="2279650" y="1577131"/>
            <a:ext cx="7632700" cy="646331"/>
          </a:xfrm>
          <a:prstGeom prst="rect">
            <a:avLst/>
          </a:prstGeom>
          <a:noFill/>
        </p:spPr>
        <p:txBody>
          <a:bodyPr wrap="square" rtlCol="0">
            <a:spAutoFit/>
          </a:bodyPr>
          <a:lstStyle/>
          <a:p>
            <a:pPr>
              <a:buFont typeface="Arial" panose="020B0604020202020204" pitchFamily="34" charset="0"/>
              <a:buNone/>
            </a:pPr>
            <a:r>
              <a:rPr lang="en-GB" altLang="en-US" dirty="0"/>
              <a:t>As well as gravity and air resistance, there are other forces that can act on objects.</a:t>
            </a:r>
          </a:p>
        </p:txBody>
      </p:sp>
      <p:pic>
        <p:nvPicPr>
          <p:cNvPr id="5" name="Picture 4">
            <a:extLst>
              <a:ext uri="{FF2B5EF4-FFF2-40B4-BE49-F238E27FC236}">
                <a16:creationId xmlns:a16="http://schemas.microsoft.com/office/drawing/2014/main" id="{65B13CAD-1DA6-4691-9DAE-C3745549F526}"/>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t="12904"/>
          <a:stretch/>
        </p:blipFill>
        <p:spPr>
          <a:xfrm>
            <a:off x="2279650" y="2315305"/>
            <a:ext cx="7632700" cy="3777520"/>
          </a:xfrm>
          <a:prstGeom prst="rect">
            <a:avLst/>
          </a:prstGeom>
        </p:spPr>
      </p:pic>
      <p:sp>
        <p:nvSpPr>
          <p:cNvPr id="29" name="Rectangle 28">
            <a:extLst>
              <a:ext uri="{FF2B5EF4-FFF2-40B4-BE49-F238E27FC236}">
                <a16:creationId xmlns:a16="http://schemas.microsoft.com/office/drawing/2014/main" id="{B4634CD7-D8BE-402E-A9F5-D898B4127A3B}"/>
              </a:ext>
            </a:extLst>
          </p:cNvPr>
          <p:cNvSpPr/>
          <p:nvPr/>
        </p:nvSpPr>
        <p:spPr>
          <a:xfrm>
            <a:off x="6561645" y="4238717"/>
            <a:ext cx="3350704" cy="1015904"/>
          </a:xfrm>
          <a:prstGeom prst="rect">
            <a:avLst/>
          </a:prstGeom>
          <a:solidFill>
            <a:srgbClr val="F6BB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altLang="en-US" dirty="0" smtClean="0">
                <a:solidFill>
                  <a:schemeClr val="tx1"/>
                </a:solidFill>
              </a:rPr>
              <a:t>TP: What </a:t>
            </a:r>
            <a:r>
              <a:rPr lang="en-GB" altLang="en-US" dirty="0">
                <a:solidFill>
                  <a:schemeClr val="tx1"/>
                </a:solidFill>
              </a:rPr>
              <a:t>forces do you think might be represented by the arrows in this image? </a:t>
            </a:r>
          </a:p>
        </p:txBody>
      </p:sp>
      <p:pic>
        <p:nvPicPr>
          <p:cNvPr id="8" name="Picture 7">
            <a:extLst>
              <a:ext uri="{FF2B5EF4-FFF2-40B4-BE49-F238E27FC236}">
                <a16:creationId xmlns:a16="http://schemas.microsoft.com/office/drawing/2014/main" id="{C4C33E4F-ABC7-4B3E-80A7-792D5C7B8B31}"/>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3049083" y="2520689"/>
            <a:ext cx="2560800" cy="2571537"/>
          </a:xfrm>
          <a:prstGeom prst="rect">
            <a:avLst/>
          </a:prstGeom>
        </p:spPr>
      </p:pic>
      <p:sp>
        <p:nvSpPr>
          <p:cNvPr id="9" name="Arrow: Right 8">
            <a:extLst>
              <a:ext uri="{FF2B5EF4-FFF2-40B4-BE49-F238E27FC236}">
                <a16:creationId xmlns:a16="http://schemas.microsoft.com/office/drawing/2014/main" id="{54F91C0A-40E3-4208-90BD-D1C49519E191}"/>
              </a:ext>
            </a:extLst>
          </p:cNvPr>
          <p:cNvSpPr/>
          <p:nvPr/>
        </p:nvSpPr>
        <p:spPr>
          <a:xfrm>
            <a:off x="2515313" y="5199719"/>
            <a:ext cx="1469877" cy="371743"/>
          </a:xfrm>
          <a:prstGeom prst="rightArrow">
            <a:avLst/>
          </a:prstGeom>
          <a:solidFill>
            <a:srgbClr val="F6BB9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TextBox 36">
            <a:extLst>
              <a:ext uri="{FF2B5EF4-FFF2-40B4-BE49-F238E27FC236}">
                <a16:creationId xmlns:a16="http://schemas.microsoft.com/office/drawing/2014/main" id="{2DBB3215-2A14-4C1F-983D-E3DB3E80FD24}"/>
              </a:ext>
            </a:extLst>
          </p:cNvPr>
          <p:cNvSpPr txBox="1"/>
          <p:nvPr/>
        </p:nvSpPr>
        <p:spPr>
          <a:xfrm>
            <a:off x="2451799" y="5437842"/>
            <a:ext cx="1705537" cy="646331"/>
          </a:xfrm>
          <a:prstGeom prst="rect">
            <a:avLst/>
          </a:prstGeom>
          <a:noFill/>
        </p:spPr>
        <p:txBody>
          <a:bodyPr wrap="square" rtlCol="0">
            <a:spAutoFit/>
          </a:bodyPr>
          <a:lstStyle/>
          <a:p>
            <a:pPr algn="ctr">
              <a:buFont typeface="Arial" panose="020B0604020202020204" pitchFamily="34" charset="0"/>
              <a:buNone/>
            </a:pPr>
            <a:r>
              <a:rPr lang="en-GB" altLang="en-US" b="1" dirty="0">
                <a:solidFill>
                  <a:schemeClr val="bg1"/>
                </a:solidFill>
              </a:rPr>
              <a:t>cyclist’s driving force</a:t>
            </a:r>
          </a:p>
        </p:txBody>
      </p:sp>
      <p:sp>
        <p:nvSpPr>
          <p:cNvPr id="34" name="Arrow: Right 33">
            <a:extLst>
              <a:ext uri="{FF2B5EF4-FFF2-40B4-BE49-F238E27FC236}">
                <a16:creationId xmlns:a16="http://schemas.microsoft.com/office/drawing/2014/main" id="{4387E890-6980-4CEB-9016-4DA36226FA2E}"/>
              </a:ext>
            </a:extLst>
          </p:cNvPr>
          <p:cNvSpPr/>
          <p:nvPr/>
        </p:nvSpPr>
        <p:spPr>
          <a:xfrm rot="10800000">
            <a:off x="4684073" y="5199718"/>
            <a:ext cx="996359" cy="371743"/>
          </a:xfrm>
          <a:prstGeom prst="rightArrow">
            <a:avLst/>
          </a:prstGeom>
          <a:solidFill>
            <a:srgbClr val="F6BB9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TextBox 43">
            <a:extLst>
              <a:ext uri="{FF2B5EF4-FFF2-40B4-BE49-F238E27FC236}">
                <a16:creationId xmlns:a16="http://schemas.microsoft.com/office/drawing/2014/main" id="{F17D906D-B7D5-46FC-ADE6-1EDEEF75CF3F}"/>
              </a:ext>
            </a:extLst>
          </p:cNvPr>
          <p:cNvSpPr txBox="1"/>
          <p:nvPr/>
        </p:nvSpPr>
        <p:spPr>
          <a:xfrm>
            <a:off x="4329484" y="5576340"/>
            <a:ext cx="1705537" cy="369332"/>
          </a:xfrm>
          <a:prstGeom prst="rect">
            <a:avLst/>
          </a:prstGeom>
          <a:noFill/>
        </p:spPr>
        <p:txBody>
          <a:bodyPr wrap="square" rtlCol="0">
            <a:spAutoFit/>
          </a:bodyPr>
          <a:lstStyle/>
          <a:p>
            <a:pPr algn="ctr">
              <a:buFont typeface="Arial" panose="020B0604020202020204" pitchFamily="34" charset="0"/>
              <a:buNone/>
            </a:pPr>
            <a:r>
              <a:rPr lang="en-GB" altLang="en-US" b="1" dirty="0">
                <a:solidFill>
                  <a:schemeClr val="bg1"/>
                </a:solidFill>
              </a:rPr>
              <a:t>friction</a:t>
            </a:r>
          </a:p>
        </p:txBody>
      </p:sp>
    </p:spTree>
    <p:extLst>
      <p:ext uri="{BB962C8B-B14F-4D97-AF65-F5344CB8AC3E}">
        <p14:creationId xmlns:p14="http://schemas.microsoft.com/office/powerpoint/2010/main" val="3876044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29"/>
                                        </p:tgtEl>
                                        <p:attrNameLst>
                                          <p:attrName>style.visibility</p:attrName>
                                        </p:attrNameLst>
                                      </p:cBhvr>
                                      <p:to>
                                        <p:strVal val="visible"/>
                                      </p:to>
                                    </p:set>
                                    <p:animEffect transition="in" filter="wipe(right)">
                                      <p:cBhvr>
                                        <p:cTn id="11" dur="500"/>
                                        <p:tgtEl>
                                          <p:spTgt spid="29"/>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wipe(left)">
                                      <p:cBhvr>
                                        <p:cTn id="15" dur="500"/>
                                        <p:tgtEl>
                                          <p:spTgt spid="9"/>
                                        </p:tgtEl>
                                      </p:cBhvr>
                                    </p:animEffect>
                                  </p:childTnLst>
                                </p:cTn>
                              </p:par>
                            </p:childTnLst>
                          </p:cTn>
                        </p:par>
                        <p:par>
                          <p:cTn id="16" fill="hold">
                            <p:stCondLst>
                              <p:cond delay="1500"/>
                            </p:stCondLst>
                            <p:childTnLst>
                              <p:par>
                                <p:cTn id="17" presetID="22" presetClass="entr" presetSubtype="2" fill="hold" grpId="0" nodeType="afterEffect">
                                  <p:stCondLst>
                                    <p:cond delay="0"/>
                                  </p:stCondLst>
                                  <p:childTnLst>
                                    <p:set>
                                      <p:cBhvr>
                                        <p:cTn id="18" dur="1" fill="hold">
                                          <p:stCondLst>
                                            <p:cond delay="0"/>
                                          </p:stCondLst>
                                        </p:cTn>
                                        <p:tgtEl>
                                          <p:spTgt spid="34"/>
                                        </p:tgtEl>
                                        <p:attrNameLst>
                                          <p:attrName>style.visibility</p:attrName>
                                        </p:attrNameLst>
                                      </p:cBhvr>
                                      <p:to>
                                        <p:strVal val="visible"/>
                                      </p:to>
                                    </p:set>
                                    <p:animEffect transition="in" filter="wipe(right)">
                                      <p:cBhvr>
                                        <p:cTn id="19" dur="500"/>
                                        <p:tgtEl>
                                          <p:spTgt spid="34"/>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37"/>
                                        </p:tgtEl>
                                        <p:attrNameLst>
                                          <p:attrName>style.visibility</p:attrName>
                                        </p:attrNameLst>
                                      </p:cBhvr>
                                      <p:to>
                                        <p:strVal val="visible"/>
                                      </p:to>
                                    </p:set>
                                    <p:animEffect transition="in" filter="fade">
                                      <p:cBhvr>
                                        <p:cTn id="24" dur="500"/>
                                        <p:tgtEl>
                                          <p:spTgt spid="37"/>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44"/>
                                        </p:tgtEl>
                                        <p:attrNameLst>
                                          <p:attrName>style.visibility</p:attrName>
                                        </p:attrNameLst>
                                      </p:cBhvr>
                                      <p:to>
                                        <p:strVal val="visible"/>
                                      </p:to>
                                    </p:set>
                                    <p:animEffect transition="in" filter="fade">
                                      <p:cBhvr>
                                        <p:cTn id="27"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9" grpId="0" animBg="1"/>
      <p:bldP spid="37" grpId="0"/>
      <p:bldP spid="34" grpId="0" animBg="1"/>
      <p:bldP spid="44"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63BEECE-834C-4350-B300-7B1168201264}"/>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19496" b="27371"/>
          <a:stretch/>
        </p:blipFill>
        <p:spPr>
          <a:xfrm>
            <a:off x="2279650" y="2037329"/>
            <a:ext cx="7632700" cy="4055497"/>
          </a:xfrm>
          <a:prstGeom prst="rect">
            <a:avLst/>
          </a:prstGeom>
        </p:spPr>
      </p:pic>
      <p:sp>
        <p:nvSpPr>
          <p:cNvPr id="12" name="Rectangle 11"/>
          <p:cNvSpPr/>
          <p:nvPr/>
        </p:nvSpPr>
        <p:spPr>
          <a:xfrm>
            <a:off x="2279651" y="765176"/>
            <a:ext cx="7632699" cy="584775"/>
          </a:xfrm>
          <a:prstGeom prst="rect">
            <a:avLst/>
          </a:prstGeom>
        </p:spPr>
        <p:txBody>
          <a:bodyPr wrap="square">
            <a:spAutoFit/>
          </a:bodyPr>
          <a:lstStyle/>
          <a:p>
            <a:pPr algn="ctr"/>
            <a:r>
              <a:rPr lang="en-GB" sz="3200" b="1" dirty="0">
                <a:latin typeface="+mj-lt"/>
              </a:rPr>
              <a:t>What Are Forces?</a:t>
            </a:r>
          </a:p>
        </p:txBody>
      </p:sp>
      <p:grpSp>
        <p:nvGrpSpPr>
          <p:cNvPr id="18" name="ICONS"/>
          <p:cNvGrpSpPr/>
          <p:nvPr/>
        </p:nvGrpSpPr>
        <p:grpSpPr>
          <a:xfrm>
            <a:off x="9004751" y="621486"/>
            <a:ext cx="1238498" cy="864000"/>
            <a:chOff x="7480751" y="621486"/>
            <a:chExt cx="1238498" cy="864000"/>
          </a:xfrm>
        </p:grpSpPr>
        <p:pic>
          <p:nvPicPr>
            <p:cNvPr id="24" name="Assessment" hidden="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22" name="Mental and Oral Starter" hidden="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Group Work"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9" name="Talking Partners"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7" name="Pairs" hidden="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5" name="Individual Work" hidden="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4" name="Whole Class" hidden="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7480751" y="621486"/>
              <a:ext cx="1238498" cy="864000"/>
            </a:xfrm>
            <a:prstGeom prst="rect">
              <a:avLst/>
            </a:prstGeom>
          </p:spPr>
        </p:pic>
      </p:grpSp>
      <p:sp>
        <p:nvSpPr>
          <p:cNvPr id="2" name="TextBox 1">
            <a:extLst>
              <a:ext uri="{FF2B5EF4-FFF2-40B4-BE49-F238E27FC236}">
                <a16:creationId xmlns:a16="http://schemas.microsoft.com/office/drawing/2014/main" id="{AF419D33-229C-4E20-BEBB-F52FC002A91C}"/>
              </a:ext>
            </a:extLst>
          </p:cNvPr>
          <p:cNvSpPr txBox="1"/>
          <p:nvPr/>
        </p:nvSpPr>
        <p:spPr>
          <a:xfrm>
            <a:off x="2119742" y="1576641"/>
            <a:ext cx="7952514" cy="369332"/>
          </a:xfrm>
          <a:prstGeom prst="rect">
            <a:avLst/>
          </a:prstGeom>
          <a:noFill/>
        </p:spPr>
        <p:txBody>
          <a:bodyPr wrap="square" rtlCol="0">
            <a:spAutoFit/>
          </a:bodyPr>
          <a:lstStyle/>
          <a:p>
            <a:pPr>
              <a:lnSpc>
                <a:spcPct val="100000"/>
              </a:lnSpc>
              <a:spcBef>
                <a:spcPct val="0"/>
              </a:spcBef>
              <a:buFontTx/>
              <a:buNone/>
            </a:pPr>
            <a:r>
              <a:rPr lang="en-GB" altLang="en-US" dirty="0" smtClean="0"/>
              <a:t>TP: What </a:t>
            </a:r>
            <a:r>
              <a:rPr lang="en-GB" altLang="en-US" dirty="0"/>
              <a:t>forces do you think might be represented by the arrows in this image? </a:t>
            </a:r>
          </a:p>
        </p:txBody>
      </p:sp>
      <p:sp>
        <p:nvSpPr>
          <p:cNvPr id="9" name="Arrow: Right 8">
            <a:extLst>
              <a:ext uri="{FF2B5EF4-FFF2-40B4-BE49-F238E27FC236}">
                <a16:creationId xmlns:a16="http://schemas.microsoft.com/office/drawing/2014/main" id="{54F91C0A-40E3-4208-90BD-D1C49519E191}"/>
              </a:ext>
            </a:extLst>
          </p:cNvPr>
          <p:cNvSpPr/>
          <p:nvPr/>
        </p:nvSpPr>
        <p:spPr>
          <a:xfrm>
            <a:off x="4429615" y="5278098"/>
            <a:ext cx="1469877" cy="371743"/>
          </a:xfrm>
          <a:prstGeom prst="rightArrow">
            <a:avLst/>
          </a:prstGeom>
          <a:solidFill>
            <a:srgbClr val="F6BB9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TextBox 36">
            <a:extLst>
              <a:ext uri="{FF2B5EF4-FFF2-40B4-BE49-F238E27FC236}">
                <a16:creationId xmlns:a16="http://schemas.microsoft.com/office/drawing/2014/main" id="{2DBB3215-2A14-4C1F-983D-E3DB3E80FD24}"/>
              </a:ext>
            </a:extLst>
          </p:cNvPr>
          <p:cNvSpPr txBox="1"/>
          <p:nvPr/>
        </p:nvSpPr>
        <p:spPr>
          <a:xfrm>
            <a:off x="3997235" y="5649840"/>
            <a:ext cx="2334634" cy="369332"/>
          </a:xfrm>
          <a:prstGeom prst="rect">
            <a:avLst/>
          </a:prstGeom>
          <a:noFill/>
        </p:spPr>
        <p:txBody>
          <a:bodyPr wrap="square" rtlCol="0">
            <a:spAutoFit/>
          </a:bodyPr>
          <a:lstStyle/>
          <a:p>
            <a:pPr algn="ctr">
              <a:buFont typeface="Arial" panose="020B0604020202020204" pitchFamily="34" charset="0"/>
              <a:buNone/>
            </a:pPr>
            <a:r>
              <a:rPr lang="en-GB" altLang="en-US" b="1" dirty="0"/>
              <a:t>man’s pushing force</a:t>
            </a:r>
          </a:p>
        </p:txBody>
      </p:sp>
      <p:sp>
        <p:nvSpPr>
          <p:cNvPr id="34" name="Arrow: Right 33">
            <a:extLst>
              <a:ext uri="{FF2B5EF4-FFF2-40B4-BE49-F238E27FC236}">
                <a16:creationId xmlns:a16="http://schemas.microsoft.com/office/drawing/2014/main" id="{4387E890-6980-4CEB-9016-4DA36226FA2E}"/>
              </a:ext>
            </a:extLst>
          </p:cNvPr>
          <p:cNvSpPr/>
          <p:nvPr/>
        </p:nvSpPr>
        <p:spPr>
          <a:xfrm rot="10800000">
            <a:off x="6887268" y="5278097"/>
            <a:ext cx="996903" cy="371743"/>
          </a:xfrm>
          <a:prstGeom prst="rightArrow">
            <a:avLst/>
          </a:prstGeom>
          <a:solidFill>
            <a:srgbClr val="F6BB9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TextBox 43">
            <a:extLst>
              <a:ext uri="{FF2B5EF4-FFF2-40B4-BE49-F238E27FC236}">
                <a16:creationId xmlns:a16="http://schemas.microsoft.com/office/drawing/2014/main" id="{F17D906D-B7D5-46FC-ADE6-1EDEEF75CF3F}"/>
              </a:ext>
            </a:extLst>
          </p:cNvPr>
          <p:cNvSpPr txBox="1"/>
          <p:nvPr/>
        </p:nvSpPr>
        <p:spPr>
          <a:xfrm>
            <a:off x="6396505" y="5649514"/>
            <a:ext cx="1978426" cy="369332"/>
          </a:xfrm>
          <a:prstGeom prst="rect">
            <a:avLst/>
          </a:prstGeom>
          <a:noFill/>
        </p:spPr>
        <p:txBody>
          <a:bodyPr wrap="square" rtlCol="0">
            <a:spAutoFit/>
          </a:bodyPr>
          <a:lstStyle/>
          <a:p>
            <a:pPr algn="ctr">
              <a:buFont typeface="Arial" panose="020B0604020202020204" pitchFamily="34" charset="0"/>
              <a:buNone/>
            </a:pPr>
            <a:r>
              <a:rPr lang="en-GB" altLang="en-US" b="1" dirty="0"/>
              <a:t>water resistance</a:t>
            </a:r>
          </a:p>
        </p:txBody>
      </p:sp>
    </p:spTree>
    <p:extLst>
      <p:ext uri="{BB962C8B-B14F-4D97-AF65-F5344CB8AC3E}">
        <p14:creationId xmlns:p14="http://schemas.microsoft.com/office/powerpoint/2010/main" val="31601688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par>
                                <p:cTn id="8" presetID="22" presetClass="entr" presetSubtype="8"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wipe(left)">
                                      <p:cBhvr>
                                        <p:cTn id="10" dur="500"/>
                                        <p:tgtEl>
                                          <p:spTgt spid="9"/>
                                        </p:tgtEl>
                                      </p:cBhvr>
                                    </p:animEffect>
                                  </p:childTnLst>
                                </p:cTn>
                              </p:par>
                            </p:childTnLst>
                          </p:cTn>
                        </p:par>
                        <p:par>
                          <p:cTn id="11" fill="hold">
                            <p:stCondLst>
                              <p:cond delay="750"/>
                            </p:stCondLst>
                            <p:childTnLst>
                              <p:par>
                                <p:cTn id="12" presetID="22" presetClass="entr" presetSubtype="2" fill="hold" grpId="0" nodeType="afterEffect">
                                  <p:stCondLst>
                                    <p:cond delay="0"/>
                                  </p:stCondLst>
                                  <p:childTnLst>
                                    <p:set>
                                      <p:cBhvr>
                                        <p:cTn id="13" dur="1" fill="hold">
                                          <p:stCondLst>
                                            <p:cond delay="0"/>
                                          </p:stCondLst>
                                        </p:cTn>
                                        <p:tgtEl>
                                          <p:spTgt spid="34"/>
                                        </p:tgtEl>
                                        <p:attrNameLst>
                                          <p:attrName>style.visibility</p:attrName>
                                        </p:attrNameLst>
                                      </p:cBhvr>
                                      <p:to>
                                        <p:strVal val="visible"/>
                                      </p:to>
                                    </p:set>
                                    <p:animEffect transition="in" filter="wipe(right)">
                                      <p:cBhvr>
                                        <p:cTn id="14" dur="500"/>
                                        <p:tgtEl>
                                          <p:spTgt spid="34"/>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37"/>
                                        </p:tgtEl>
                                        <p:attrNameLst>
                                          <p:attrName>style.visibility</p:attrName>
                                        </p:attrNameLst>
                                      </p:cBhvr>
                                      <p:to>
                                        <p:strVal val="visible"/>
                                      </p:to>
                                    </p:set>
                                    <p:animEffect transition="in" filter="fade">
                                      <p:cBhvr>
                                        <p:cTn id="19" dur="500"/>
                                        <p:tgtEl>
                                          <p:spTgt spid="37"/>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44"/>
                                        </p:tgtEl>
                                        <p:attrNameLst>
                                          <p:attrName>style.visibility</p:attrName>
                                        </p:attrNameLst>
                                      </p:cBhvr>
                                      <p:to>
                                        <p:strVal val="visible"/>
                                      </p:to>
                                    </p:set>
                                    <p:animEffect transition="in" filter="fade">
                                      <p:cBhvr>
                                        <p:cTn id="22"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37" grpId="0"/>
      <p:bldP spid="34" grpId="0" animBg="1"/>
      <p:bldP spid="44"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2279651" y="765176"/>
            <a:ext cx="7632699" cy="584775"/>
          </a:xfrm>
          <a:prstGeom prst="rect">
            <a:avLst/>
          </a:prstGeom>
        </p:spPr>
        <p:txBody>
          <a:bodyPr wrap="square">
            <a:spAutoFit/>
          </a:bodyPr>
          <a:lstStyle/>
          <a:p>
            <a:pPr algn="ctr"/>
            <a:r>
              <a:rPr lang="en-GB" sz="3200" b="1" dirty="0">
                <a:latin typeface="+mj-lt"/>
              </a:rPr>
              <a:t>What Are Forces?</a:t>
            </a:r>
          </a:p>
        </p:txBody>
      </p:sp>
      <p:grpSp>
        <p:nvGrpSpPr>
          <p:cNvPr id="18" name="ICONS"/>
          <p:cNvGrpSpPr/>
          <p:nvPr/>
        </p:nvGrpSpPr>
        <p:grpSpPr>
          <a:xfrm>
            <a:off x="9004751" y="621486"/>
            <a:ext cx="1238498" cy="864000"/>
            <a:chOff x="7480751" y="621486"/>
            <a:chExt cx="1238498" cy="864000"/>
          </a:xfrm>
        </p:grpSpPr>
        <p:pic>
          <p:nvPicPr>
            <p:cNvPr id="24" name="Assessment" hidden="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22" name="Mental and Oral Starter" hidden="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Group Work"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9" name="Talking Partners"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7" name="Pairs"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5" name="Individual Work" hidden="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4" name="Whole Class" hidden="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480751" y="621486"/>
              <a:ext cx="1238498" cy="864000"/>
            </a:xfrm>
            <a:prstGeom prst="rect">
              <a:avLst/>
            </a:prstGeom>
          </p:spPr>
        </p:pic>
      </p:grpSp>
      <p:sp>
        <p:nvSpPr>
          <p:cNvPr id="2" name="TextBox 1">
            <a:extLst>
              <a:ext uri="{FF2B5EF4-FFF2-40B4-BE49-F238E27FC236}">
                <a16:creationId xmlns:a16="http://schemas.microsoft.com/office/drawing/2014/main" id="{AF419D33-229C-4E20-BEBB-F52FC002A91C}"/>
              </a:ext>
            </a:extLst>
          </p:cNvPr>
          <p:cNvSpPr txBox="1"/>
          <p:nvPr/>
        </p:nvSpPr>
        <p:spPr>
          <a:xfrm>
            <a:off x="2119742" y="1576641"/>
            <a:ext cx="7952514" cy="369332"/>
          </a:xfrm>
          <a:prstGeom prst="rect">
            <a:avLst/>
          </a:prstGeom>
          <a:noFill/>
        </p:spPr>
        <p:txBody>
          <a:bodyPr wrap="square" rtlCol="0">
            <a:spAutoFit/>
          </a:bodyPr>
          <a:lstStyle/>
          <a:p>
            <a:pPr>
              <a:lnSpc>
                <a:spcPct val="100000"/>
              </a:lnSpc>
              <a:spcBef>
                <a:spcPct val="0"/>
              </a:spcBef>
              <a:buFontTx/>
              <a:buNone/>
            </a:pPr>
            <a:r>
              <a:rPr lang="en-GB" altLang="en-US" dirty="0" smtClean="0"/>
              <a:t>TP: What </a:t>
            </a:r>
            <a:r>
              <a:rPr lang="en-GB" altLang="en-US" dirty="0"/>
              <a:t>forces do you think might be represented by the arrows in this image? </a:t>
            </a:r>
          </a:p>
        </p:txBody>
      </p:sp>
      <p:pic>
        <p:nvPicPr>
          <p:cNvPr id="4" name="Picture 3">
            <a:extLst>
              <a:ext uri="{FF2B5EF4-FFF2-40B4-BE49-F238E27FC236}">
                <a16:creationId xmlns:a16="http://schemas.microsoft.com/office/drawing/2014/main" id="{C608F1FD-4DA4-4539-8A38-BCEB6DCF42D5}"/>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t="24859"/>
          <a:stretch/>
        </p:blipFill>
        <p:spPr>
          <a:xfrm>
            <a:off x="2279649" y="2037329"/>
            <a:ext cx="7632700" cy="4055496"/>
          </a:xfrm>
          <a:prstGeom prst="rect">
            <a:avLst/>
          </a:prstGeom>
        </p:spPr>
      </p:pic>
      <p:grpSp>
        <p:nvGrpSpPr>
          <p:cNvPr id="8" name="Group 7">
            <a:extLst>
              <a:ext uri="{FF2B5EF4-FFF2-40B4-BE49-F238E27FC236}">
                <a16:creationId xmlns:a16="http://schemas.microsoft.com/office/drawing/2014/main" id="{F442F752-F72C-4602-918A-DC133B2029C3}"/>
              </a:ext>
            </a:extLst>
          </p:cNvPr>
          <p:cNvGrpSpPr/>
          <p:nvPr/>
        </p:nvGrpSpPr>
        <p:grpSpPr>
          <a:xfrm>
            <a:off x="5495926" y="2515046"/>
            <a:ext cx="4238145" cy="2766313"/>
            <a:chOff x="3117253" y="2006924"/>
            <a:chExt cx="5016617" cy="3274435"/>
          </a:xfrm>
        </p:grpSpPr>
        <p:sp>
          <p:nvSpPr>
            <p:cNvPr id="7" name="Cloud 6">
              <a:extLst>
                <a:ext uri="{FF2B5EF4-FFF2-40B4-BE49-F238E27FC236}">
                  <a16:creationId xmlns:a16="http://schemas.microsoft.com/office/drawing/2014/main" id="{132B1F57-A654-4173-AE44-B1BB710F7DE6}"/>
                </a:ext>
              </a:extLst>
            </p:cNvPr>
            <p:cNvSpPr/>
            <p:nvPr/>
          </p:nvSpPr>
          <p:spPr>
            <a:xfrm>
              <a:off x="3117253" y="4899852"/>
              <a:ext cx="5016617" cy="381507"/>
            </a:xfrm>
            <a:prstGeom prst="cloud">
              <a:avLst/>
            </a:prstGeom>
            <a:solidFill>
              <a:srgbClr val="1E324F">
                <a:alpha val="5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a:extLst>
                <a:ext uri="{FF2B5EF4-FFF2-40B4-BE49-F238E27FC236}">
                  <a16:creationId xmlns:a16="http://schemas.microsoft.com/office/drawing/2014/main" id="{3A0913E9-7BE3-407A-A7A6-7E244C82BE7A}"/>
                </a:ext>
              </a:extLst>
            </p:cNvPr>
            <p:cNvPicPr>
              <a:picLocks noChangeAspect="1"/>
            </p:cNvPicPr>
            <p:nvPr/>
          </p:nvPicPr>
          <p:blipFill rotWithShape="1">
            <a:blip r:embed="rId10" cstate="print">
              <a:extLst>
                <a:ext uri="{28A0092B-C50C-407E-A947-70E740481C1C}">
                  <a14:useLocalDpi xmlns:a14="http://schemas.microsoft.com/office/drawing/2010/main" val="0"/>
                </a:ext>
              </a:extLst>
            </a:blip>
            <a:srcRect l="7354" r="9174" b="16779"/>
            <a:stretch/>
          </p:blipFill>
          <p:spPr>
            <a:xfrm>
              <a:off x="3570259" y="2006924"/>
              <a:ext cx="4563611" cy="2981068"/>
            </a:xfrm>
            <a:prstGeom prst="rect">
              <a:avLst/>
            </a:prstGeom>
          </p:spPr>
        </p:pic>
      </p:grpSp>
      <p:sp>
        <p:nvSpPr>
          <p:cNvPr id="26" name="Arrow: Right 25">
            <a:extLst>
              <a:ext uri="{FF2B5EF4-FFF2-40B4-BE49-F238E27FC236}">
                <a16:creationId xmlns:a16="http://schemas.microsoft.com/office/drawing/2014/main" id="{5F7C901B-8CD4-4197-8A2F-C8732CC9A3F8}"/>
              </a:ext>
            </a:extLst>
          </p:cNvPr>
          <p:cNvSpPr/>
          <p:nvPr/>
        </p:nvSpPr>
        <p:spPr>
          <a:xfrm rot="5400000">
            <a:off x="4571917" y="2952318"/>
            <a:ext cx="1622925" cy="371743"/>
          </a:xfrm>
          <a:prstGeom prst="rightArrow">
            <a:avLst/>
          </a:prstGeom>
          <a:solidFill>
            <a:srgbClr val="F6BB9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TextBox 27">
            <a:extLst>
              <a:ext uri="{FF2B5EF4-FFF2-40B4-BE49-F238E27FC236}">
                <a16:creationId xmlns:a16="http://schemas.microsoft.com/office/drawing/2014/main" id="{C473A88C-F33D-4C2B-A648-D5641CB181BA}"/>
              </a:ext>
            </a:extLst>
          </p:cNvPr>
          <p:cNvSpPr txBox="1"/>
          <p:nvPr/>
        </p:nvSpPr>
        <p:spPr>
          <a:xfrm>
            <a:off x="4563889" y="1973040"/>
            <a:ext cx="1638980" cy="400110"/>
          </a:xfrm>
          <a:prstGeom prst="rect">
            <a:avLst/>
          </a:prstGeom>
          <a:noFill/>
        </p:spPr>
        <p:txBody>
          <a:bodyPr wrap="square" rtlCol="0">
            <a:spAutoFit/>
          </a:bodyPr>
          <a:lstStyle/>
          <a:p>
            <a:pPr algn="ctr"/>
            <a:r>
              <a:rPr lang="en-GB" sz="2000" b="1" dirty="0"/>
              <a:t>gravity</a:t>
            </a:r>
          </a:p>
        </p:txBody>
      </p:sp>
      <p:sp>
        <p:nvSpPr>
          <p:cNvPr id="27" name="Arrow: Right 26">
            <a:extLst>
              <a:ext uri="{FF2B5EF4-FFF2-40B4-BE49-F238E27FC236}">
                <a16:creationId xmlns:a16="http://schemas.microsoft.com/office/drawing/2014/main" id="{30F04753-620A-4AD4-BFFD-CF034A21DFF3}"/>
              </a:ext>
            </a:extLst>
          </p:cNvPr>
          <p:cNvSpPr/>
          <p:nvPr/>
        </p:nvSpPr>
        <p:spPr>
          <a:xfrm rot="16200000">
            <a:off x="4571920" y="4641198"/>
            <a:ext cx="1622925" cy="371743"/>
          </a:xfrm>
          <a:prstGeom prst="rightArrow">
            <a:avLst/>
          </a:prstGeom>
          <a:solidFill>
            <a:srgbClr val="F6BB9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TextBox 28">
            <a:extLst>
              <a:ext uri="{FF2B5EF4-FFF2-40B4-BE49-F238E27FC236}">
                <a16:creationId xmlns:a16="http://schemas.microsoft.com/office/drawing/2014/main" id="{5CFAD914-E4A9-441E-B129-6321844BB2B5}"/>
              </a:ext>
            </a:extLst>
          </p:cNvPr>
          <p:cNvSpPr txBox="1"/>
          <p:nvPr/>
        </p:nvSpPr>
        <p:spPr>
          <a:xfrm>
            <a:off x="4564713" y="5662112"/>
            <a:ext cx="1638980" cy="400110"/>
          </a:xfrm>
          <a:prstGeom prst="rect">
            <a:avLst/>
          </a:prstGeom>
          <a:noFill/>
        </p:spPr>
        <p:txBody>
          <a:bodyPr wrap="square" rtlCol="0">
            <a:spAutoFit/>
          </a:bodyPr>
          <a:lstStyle/>
          <a:p>
            <a:pPr algn="ctr"/>
            <a:r>
              <a:rPr lang="en-GB" sz="2000" b="1" dirty="0"/>
              <a:t>buoyancy</a:t>
            </a:r>
          </a:p>
        </p:txBody>
      </p:sp>
      <p:sp>
        <p:nvSpPr>
          <p:cNvPr id="30" name="Rectangle 29">
            <a:extLst>
              <a:ext uri="{FF2B5EF4-FFF2-40B4-BE49-F238E27FC236}">
                <a16:creationId xmlns:a16="http://schemas.microsoft.com/office/drawing/2014/main" id="{E666FD42-AA54-4969-8255-D94234F66CF9}"/>
              </a:ext>
            </a:extLst>
          </p:cNvPr>
          <p:cNvSpPr/>
          <p:nvPr/>
        </p:nvSpPr>
        <p:spPr>
          <a:xfrm>
            <a:off x="2279651" y="2497314"/>
            <a:ext cx="2436639" cy="3110304"/>
          </a:xfrm>
          <a:prstGeom prst="rect">
            <a:avLst/>
          </a:prstGeom>
          <a:solidFill>
            <a:srgbClr val="F6BB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lnSpc>
                <a:spcPct val="100000"/>
              </a:lnSpc>
              <a:spcBef>
                <a:spcPct val="0"/>
              </a:spcBef>
              <a:buFontTx/>
              <a:buNone/>
            </a:pPr>
            <a:r>
              <a:rPr lang="en-GB" altLang="en-US" dirty="0">
                <a:solidFill>
                  <a:schemeClr val="tx1"/>
                </a:solidFill>
              </a:rPr>
              <a:t>In this example, the boat doesn’t sink because there is a buoyant force (</a:t>
            </a:r>
            <a:r>
              <a:rPr lang="en-GB" altLang="en-US" dirty="0" err="1">
                <a:solidFill>
                  <a:schemeClr val="tx1"/>
                </a:solidFill>
              </a:rPr>
              <a:t>upthrust</a:t>
            </a:r>
            <a:r>
              <a:rPr lang="en-GB" altLang="en-US" dirty="0">
                <a:solidFill>
                  <a:schemeClr val="tx1"/>
                </a:solidFill>
              </a:rPr>
              <a:t>) created by the volume of water. It is the balance of the gravity and the buoyancy that keeps the boat floating.</a:t>
            </a:r>
          </a:p>
        </p:txBody>
      </p:sp>
    </p:spTree>
    <p:extLst>
      <p:ext uri="{BB962C8B-B14F-4D97-AF65-F5344CB8AC3E}">
        <p14:creationId xmlns:p14="http://schemas.microsoft.com/office/powerpoint/2010/main" val="22530587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26"/>
                                        </p:tgtEl>
                                        <p:attrNameLst>
                                          <p:attrName>style.visibility</p:attrName>
                                        </p:attrNameLst>
                                      </p:cBhvr>
                                      <p:to>
                                        <p:strVal val="visible"/>
                                      </p:to>
                                    </p:set>
                                    <p:animEffect transition="in" filter="wipe(up)">
                                      <p:cBhvr>
                                        <p:cTn id="11" dur="500"/>
                                        <p:tgtEl>
                                          <p:spTgt spid="26"/>
                                        </p:tgtEl>
                                      </p:cBhvr>
                                    </p:animEffect>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27"/>
                                        </p:tgtEl>
                                        <p:attrNameLst>
                                          <p:attrName>style.visibility</p:attrName>
                                        </p:attrNameLst>
                                      </p:cBhvr>
                                      <p:to>
                                        <p:strVal val="visible"/>
                                      </p:to>
                                    </p:set>
                                    <p:animEffect transition="in" filter="wipe(down)">
                                      <p:cBhvr>
                                        <p:cTn id="15" dur="500"/>
                                        <p:tgtEl>
                                          <p:spTgt spid="27"/>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8"/>
                                        </p:tgtEl>
                                        <p:attrNameLst>
                                          <p:attrName>style.visibility</p:attrName>
                                        </p:attrNameLst>
                                      </p:cBhvr>
                                      <p:to>
                                        <p:strVal val="visible"/>
                                      </p:to>
                                    </p:set>
                                    <p:animEffect transition="in" filter="fade">
                                      <p:cBhvr>
                                        <p:cTn id="20" dur="500"/>
                                        <p:tgtEl>
                                          <p:spTgt spid="28"/>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9"/>
                                        </p:tgtEl>
                                        <p:attrNameLst>
                                          <p:attrName>style.visibility</p:attrName>
                                        </p:attrNameLst>
                                      </p:cBhvr>
                                      <p:to>
                                        <p:strVal val="visible"/>
                                      </p:to>
                                    </p:set>
                                    <p:animEffect transition="in" filter="fade">
                                      <p:cBhvr>
                                        <p:cTn id="23" dur="500"/>
                                        <p:tgtEl>
                                          <p:spTgt spid="29"/>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30"/>
                                        </p:tgtEl>
                                        <p:attrNameLst>
                                          <p:attrName>style.visibility</p:attrName>
                                        </p:attrNameLst>
                                      </p:cBhvr>
                                      <p:to>
                                        <p:strVal val="visible"/>
                                      </p:to>
                                    </p:set>
                                    <p:animEffect transition="in" filter="wipe(left)">
                                      <p:cBhvr>
                                        <p:cTn id="28"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8" grpId="0"/>
      <p:bldP spid="27" grpId="0" animBg="1"/>
      <p:bldP spid="29" grpId="0"/>
      <p:bldP spid="30"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be able to identify the different forces acting on objects</a:t>
            </a:r>
            <a:endParaRPr lang="en-GB" dirty="0"/>
          </a:p>
        </p:txBody>
      </p:sp>
      <p:sp>
        <p:nvSpPr>
          <p:cNvPr id="3" name="Content Placeholder 2"/>
          <p:cNvSpPr>
            <a:spLocks noGrp="1"/>
          </p:cNvSpPr>
          <p:nvPr>
            <p:ph idx="1"/>
          </p:nvPr>
        </p:nvSpPr>
        <p:spPr/>
        <p:txBody>
          <a:bodyPr>
            <a:normAutofit fontScale="70000" lnSpcReduction="20000"/>
          </a:bodyPr>
          <a:lstStyle/>
          <a:p>
            <a:pPr marL="0" indent="0">
              <a:buNone/>
            </a:pPr>
            <a:r>
              <a:rPr lang="en-GB" sz="3200" b="1" u="sng" dirty="0" smtClean="0"/>
              <a:t>Activity</a:t>
            </a:r>
          </a:p>
          <a:p>
            <a:pPr marL="0" indent="0">
              <a:buNone/>
            </a:pPr>
            <a:r>
              <a:rPr lang="en-GB" sz="3200" dirty="0" smtClean="0"/>
              <a:t>Children to be given pictures with force arrows acting on different objects.  To label which forces are acting on the objects.</a:t>
            </a:r>
          </a:p>
          <a:p>
            <a:pPr marL="0" indent="0">
              <a:buNone/>
            </a:pPr>
            <a:r>
              <a:rPr lang="en-GB" sz="3200" dirty="0" smtClean="0"/>
              <a:t>1 Star – To have beginning letter of force.</a:t>
            </a:r>
          </a:p>
          <a:p>
            <a:pPr marL="0" indent="0">
              <a:buNone/>
            </a:pPr>
            <a:r>
              <a:rPr lang="en-GB" sz="3200" dirty="0" smtClean="0"/>
              <a:t>TH, JLJ, LT, BB, RA, LT, JB, LL, RC, LN, GS (11) </a:t>
            </a:r>
          </a:p>
          <a:p>
            <a:pPr marL="0" indent="0">
              <a:buNone/>
            </a:pPr>
            <a:r>
              <a:rPr lang="en-GB" sz="3200" dirty="0" smtClean="0"/>
              <a:t>2 Star – To have one force and to identify missing force.</a:t>
            </a:r>
          </a:p>
          <a:p>
            <a:pPr marL="0" indent="0">
              <a:buNone/>
            </a:pPr>
            <a:r>
              <a:rPr lang="en-GB" sz="3200" dirty="0" smtClean="0"/>
              <a:t>EW, AB, HP, CW, SC, EMA, CM, AM, EB, KB, CH, AW, LS, LP, DRL, LW (16) </a:t>
            </a:r>
          </a:p>
          <a:p>
            <a:pPr marL="0" indent="0">
              <a:buNone/>
            </a:pPr>
            <a:r>
              <a:rPr lang="en-GB" sz="3200" dirty="0" smtClean="0"/>
              <a:t>3 Star – To identify both forces acting on object.</a:t>
            </a:r>
          </a:p>
          <a:p>
            <a:pPr marL="0" indent="0">
              <a:buNone/>
            </a:pPr>
            <a:r>
              <a:rPr lang="en-GB" sz="3200" dirty="0" smtClean="0"/>
              <a:t>NP, JM, LW, EB, DW (5)</a:t>
            </a:r>
          </a:p>
          <a:p>
            <a:pPr marL="0" indent="0">
              <a:buNone/>
            </a:pPr>
            <a:endParaRPr lang="en-GB" sz="3200" dirty="0" smtClean="0"/>
          </a:p>
          <a:p>
            <a:pPr marL="0" indent="0">
              <a:buNone/>
            </a:pPr>
            <a:r>
              <a:rPr lang="en-GB" sz="3200" dirty="0" smtClean="0"/>
              <a:t>EXT – Draw your own pictures of forces in action.  Label them with force arrows and the forces that are acting on them.</a:t>
            </a:r>
            <a:endParaRPr lang="en-GB" sz="3200" dirty="0"/>
          </a:p>
        </p:txBody>
      </p:sp>
    </p:spTree>
    <p:extLst>
      <p:ext uri="{BB962C8B-B14F-4D97-AF65-F5344CB8AC3E}">
        <p14:creationId xmlns:p14="http://schemas.microsoft.com/office/powerpoint/2010/main" val="3900170077"/>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REFLECTION - LO: To be able to identify the different forces acting on objects</a:t>
            </a:r>
            <a:endParaRPr lang="en-GB" dirty="0"/>
          </a:p>
        </p:txBody>
      </p:sp>
      <p:sp>
        <p:nvSpPr>
          <p:cNvPr id="3" name="Content Placeholder 2"/>
          <p:cNvSpPr>
            <a:spLocks noGrp="1"/>
          </p:cNvSpPr>
          <p:nvPr>
            <p:ph idx="1"/>
          </p:nvPr>
        </p:nvSpPr>
        <p:spPr/>
        <p:txBody>
          <a:bodyPr>
            <a:normAutofit/>
          </a:bodyPr>
          <a:lstStyle/>
          <a:p>
            <a:pPr marL="0" indent="0">
              <a:buNone/>
            </a:pPr>
            <a:r>
              <a:rPr lang="en-GB" sz="3200" dirty="0" smtClean="0"/>
              <a:t>Story Time.</a:t>
            </a:r>
          </a:p>
          <a:p>
            <a:r>
              <a:rPr lang="en-GB" sz="3200" dirty="0" smtClean="0"/>
              <a:t>We are going to read a story.  After each section, you are going to discuss what forces are in the story and tell me which ones are being used.  For example, the first part of the story is…..</a:t>
            </a:r>
          </a:p>
          <a:p>
            <a:endParaRPr lang="en-GB" sz="3200" dirty="0"/>
          </a:p>
          <a:p>
            <a:endParaRPr lang="en-GB" sz="3200" dirty="0" smtClean="0"/>
          </a:p>
          <a:p>
            <a:r>
              <a:rPr lang="en-GB" sz="3200" dirty="0" smtClean="0"/>
              <a:t>The forces in action are…..</a:t>
            </a:r>
          </a:p>
          <a:p>
            <a:endParaRPr lang="en-GB" sz="3200" dirty="0"/>
          </a:p>
          <a:p>
            <a:endParaRPr lang="en-GB" sz="3200" dirty="0" smtClean="0"/>
          </a:p>
        </p:txBody>
      </p:sp>
      <p:pic>
        <p:nvPicPr>
          <p:cNvPr id="4" name="Picture 3"/>
          <p:cNvPicPr>
            <a:picLocks noChangeAspect="1"/>
          </p:cNvPicPr>
          <p:nvPr/>
        </p:nvPicPr>
        <p:blipFill>
          <a:blip r:embed="rId2"/>
          <a:stretch>
            <a:fillRect/>
          </a:stretch>
        </p:blipFill>
        <p:spPr>
          <a:xfrm>
            <a:off x="3910010" y="3912552"/>
            <a:ext cx="4371975" cy="981075"/>
          </a:xfrm>
          <a:prstGeom prst="rect">
            <a:avLst/>
          </a:prstGeom>
        </p:spPr>
      </p:pic>
      <p:pic>
        <p:nvPicPr>
          <p:cNvPr id="5" name="Picture 4"/>
          <p:cNvPicPr>
            <a:picLocks noChangeAspect="1"/>
          </p:cNvPicPr>
          <p:nvPr/>
        </p:nvPicPr>
        <p:blipFill>
          <a:blip r:embed="rId3"/>
          <a:stretch>
            <a:fillRect/>
          </a:stretch>
        </p:blipFill>
        <p:spPr>
          <a:xfrm>
            <a:off x="3910010" y="5959475"/>
            <a:ext cx="4371975" cy="704850"/>
          </a:xfrm>
          <a:prstGeom prst="rect">
            <a:avLst/>
          </a:prstGeom>
        </p:spPr>
      </p:pic>
    </p:spTree>
    <p:extLst>
      <p:ext uri="{BB962C8B-B14F-4D97-AF65-F5344CB8AC3E}">
        <p14:creationId xmlns:p14="http://schemas.microsoft.com/office/powerpoint/2010/main" val="1341919618"/>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REFLECTION - LO: To be able to identify the different forces acting on objects</a:t>
            </a:r>
            <a:endParaRPr lang="en-GB" dirty="0"/>
          </a:p>
        </p:txBody>
      </p:sp>
      <p:pic>
        <p:nvPicPr>
          <p:cNvPr id="4" name="Content Placeholder 3"/>
          <p:cNvPicPr>
            <a:picLocks noGrp="1" noChangeAspect="1"/>
          </p:cNvPicPr>
          <p:nvPr>
            <p:ph idx="1"/>
          </p:nvPr>
        </p:nvPicPr>
        <p:blipFill>
          <a:blip r:embed="rId2"/>
          <a:stretch>
            <a:fillRect/>
          </a:stretch>
        </p:blipFill>
        <p:spPr>
          <a:xfrm>
            <a:off x="838200" y="1886744"/>
            <a:ext cx="4333875" cy="1028700"/>
          </a:xfrm>
          <a:prstGeom prst="rect">
            <a:avLst/>
          </a:prstGeom>
        </p:spPr>
      </p:pic>
      <p:pic>
        <p:nvPicPr>
          <p:cNvPr id="5" name="Picture 4"/>
          <p:cNvPicPr>
            <a:picLocks noChangeAspect="1"/>
          </p:cNvPicPr>
          <p:nvPr/>
        </p:nvPicPr>
        <p:blipFill>
          <a:blip r:embed="rId3"/>
          <a:stretch>
            <a:fillRect/>
          </a:stretch>
        </p:blipFill>
        <p:spPr>
          <a:xfrm>
            <a:off x="771525" y="2950528"/>
            <a:ext cx="4400550" cy="1143000"/>
          </a:xfrm>
          <a:prstGeom prst="rect">
            <a:avLst/>
          </a:prstGeom>
        </p:spPr>
      </p:pic>
      <p:pic>
        <p:nvPicPr>
          <p:cNvPr id="6" name="Picture 5"/>
          <p:cNvPicPr>
            <a:picLocks noChangeAspect="1"/>
          </p:cNvPicPr>
          <p:nvPr/>
        </p:nvPicPr>
        <p:blipFill>
          <a:blip r:embed="rId4"/>
          <a:stretch>
            <a:fillRect/>
          </a:stretch>
        </p:blipFill>
        <p:spPr>
          <a:xfrm>
            <a:off x="781050" y="4175284"/>
            <a:ext cx="4381500" cy="828675"/>
          </a:xfrm>
          <a:prstGeom prst="rect">
            <a:avLst/>
          </a:prstGeom>
        </p:spPr>
      </p:pic>
      <p:pic>
        <p:nvPicPr>
          <p:cNvPr id="7" name="Picture 6"/>
          <p:cNvPicPr>
            <a:picLocks noChangeAspect="1"/>
          </p:cNvPicPr>
          <p:nvPr/>
        </p:nvPicPr>
        <p:blipFill>
          <a:blip r:embed="rId5"/>
          <a:stretch>
            <a:fillRect/>
          </a:stretch>
        </p:blipFill>
        <p:spPr>
          <a:xfrm>
            <a:off x="6206490" y="1886744"/>
            <a:ext cx="4381500" cy="1790700"/>
          </a:xfrm>
          <a:prstGeom prst="rect">
            <a:avLst/>
          </a:prstGeom>
        </p:spPr>
      </p:pic>
      <p:pic>
        <p:nvPicPr>
          <p:cNvPr id="8" name="Picture 7"/>
          <p:cNvPicPr>
            <a:picLocks noChangeAspect="1"/>
          </p:cNvPicPr>
          <p:nvPr/>
        </p:nvPicPr>
        <p:blipFill>
          <a:blip r:embed="rId6"/>
          <a:stretch>
            <a:fillRect/>
          </a:stretch>
        </p:blipFill>
        <p:spPr>
          <a:xfrm>
            <a:off x="6206490" y="3677444"/>
            <a:ext cx="4343400" cy="2257425"/>
          </a:xfrm>
          <a:prstGeom prst="rect">
            <a:avLst/>
          </a:prstGeom>
        </p:spPr>
      </p:pic>
    </p:spTree>
    <p:extLst>
      <p:ext uri="{BB962C8B-B14F-4D97-AF65-F5344CB8AC3E}">
        <p14:creationId xmlns:p14="http://schemas.microsoft.com/office/powerpoint/2010/main" val="3315894374"/>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REFLECTION - LO: To be able to identify the different forces acting on objects</a:t>
            </a:r>
            <a:endParaRPr lang="en-GB" dirty="0"/>
          </a:p>
        </p:txBody>
      </p:sp>
      <p:sp>
        <p:nvSpPr>
          <p:cNvPr id="3" name="Content Placeholder 2"/>
          <p:cNvSpPr>
            <a:spLocks noGrp="1"/>
          </p:cNvSpPr>
          <p:nvPr>
            <p:ph idx="1"/>
          </p:nvPr>
        </p:nvSpPr>
        <p:spPr/>
        <p:txBody>
          <a:bodyPr>
            <a:normAutofit/>
          </a:bodyPr>
          <a:lstStyle/>
          <a:p>
            <a:r>
              <a:rPr lang="en-GB" sz="3200" dirty="0" smtClean="0"/>
              <a:t>Mini Test</a:t>
            </a:r>
            <a:endParaRPr lang="en-GB" sz="3200" dirty="0"/>
          </a:p>
        </p:txBody>
      </p:sp>
    </p:spTree>
    <p:extLst>
      <p:ext uri="{BB962C8B-B14F-4D97-AF65-F5344CB8AC3E}">
        <p14:creationId xmlns:p14="http://schemas.microsoft.com/office/powerpoint/2010/main" val="393366935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57</TotalTime>
  <Words>3876</Words>
  <Application>Microsoft Office PowerPoint</Application>
  <PresentationFormat>Widescreen</PresentationFormat>
  <Paragraphs>410</Paragraphs>
  <Slides>62</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62</vt:i4>
      </vt:variant>
    </vt:vector>
  </HeadingPairs>
  <TitlesOfParts>
    <vt:vector size="69" baseType="lpstr">
      <vt:lpstr>Arial</vt:lpstr>
      <vt:lpstr>Calibri</vt:lpstr>
      <vt:lpstr>Calibri Light</vt:lpstr>
      <vt:lpstr>Comic Sans MS</vt:lpstr>
      <vt:lpstr>Times New Roman</vt:lpstr>
      <vt:lpstr>Twinkl</vt:lpstr>
      <vt:lpstr>Office Theme</vt:lpstr>
      <vt:lpstr>Good Morning</vt:lpstr>
      <vt:lpstr>Theseus and the Minotaur – Part 5</vt:lpstr>
      <vt:lpstr>Spellings – Look/Cover/Spell/Check</vt:lpstr>
      <vt:lpstr>Maths</vt:lpstr>
      <vt:lpstr>RECALL</vt:lpstr>
      <vt:lpstr>LO: To multiply a 3-digit number by a 2-digit number</vt:lpstr>
      <vt:lpstr>LO: To multiply a 3-digit number by a 2-digit number</vt:lpstr>
      <vt:lpstr>LO: To multiply a 3-digit number by a 2-digit number</vt:lpstr>
      <vt:lpstr>LO: To multiply a 3-digit number by a 2-digit number</vt:lpstr>
      <vt:lpstr>LO: To multiply a 3-digit number by a 2-digit number</vt:lpstr>
      <vt:lpstr>LO: To multiply a 3-digit number by a 2-digit number</vt:lpstr>
      <vt:lpstr>LO: To multiply a 3-digit number by a 2-digit number</vt:lpstr>
      <vt:lpstr>LO: To multiply a 3-digit number by a 2-digit number</vt:lpstr>
      <vt:lpstr>LO: To multiply a 3-digit number by a 2-digit number</vt:lpstr>
      <vt:lpstr>LO: To multiply a 3-digit number by a 2-digit number</vt:lpstr>
      <vt:lpstr>LO: To multiply a 3-digit number by a 2-digit number</vt:lpstr>
      <vt:lpstr>LO: To multiply a 3-digit number by a 2-digit number</vt:lpstr>
      <vt:lpstr>LO: To multiply a 3-digit number by a 2-digit number</vt:lpstr>
      <vt:lpstr>LO: To multiply a 3-digit number by a 2-digit number</vt:lpstr>
      <vt:lpstr>LO: To multiply a 3-digit number by a 2-digit number</vt:lpstr>
      <vt:lpstr>LO: To multiply a 3-digit number by a 2-digit number</vt:lpstr>
      <vt:lpstr>Assembly and Break</vt:lpstr>
      <vt:lpstr>English - Poetry</vt:lpstr>
      <vt:lpstr>Introduction</vt:lpstr>
      <vt:lpstr>Introduction</vt:lpstr>
      <vt:lpstr>Introduction</vt:lpstr>
      <vt:lpstr>LO: To create a narrative poem that choose the appropriate vocabulary to describe setting, characters and atmosphere</vt:lpstr>
      <vt:lpstr>LO: To create a narrative poem that choose the appropriate vocabulary to describe setting, characters and atmosphere</vt:lpstr>
      <vt:lpstr>LO: To create a narrative poem that choose the appropriate vocabulary to describe setting, characters and atmosphere</vt:lpstr>
      <vt:lpstr>LO: To create a narrative poem that choose the appropriate vocabulary to describe setting, characters and atmosphere</vt:lpstr>
      <vt:lpstr>LO: To create a narrative poem that choose the appropriate vocabulary to describe setting, characters and atmosphere</vt:lpstr>
      <vt:lpstr>LO: To create a narrative poem that choose the appropriate vocabulary to describe setting, characters and atmosphere</vt:lpstr>
      <vt:lpstr>LO: To create a narrative poem that choose the appropriate vocabulary to describe setting, characters and atmosphere</vt:lpstr>
      <vt:lpstr>REFLECTION - LO: To create a narrative poem that choose the appropriate vocabulary to describe setting, characters and atmosphere</vt:lpstr>
      <vt:lpstr>Reading Comprehension - Poetry</vt:lpstr>
      <vt:lpstr>PowerPoint Presentation</vt:lpstr>
      <vt:lpstr>PowerPoint Presentation</vt:lpstr>
      <vt:lpstr>PowerPoint Presentation</vt:lpstr>
      <vt:lpstr>PowerPoint Presentation</vt:lpstr>
      <vt:lpstr>PowerPoint Presentation</vt:lpstr>
      <vt:lpstr>PowerPoint Presentation</vt:lpstr>
      <vt:lpstr>LO: To be able to retrieve, infer and comment on the poet’s language choices</vt:lpstr>
      <vt:lpstr>Word of the Day Challenge</vt:lpstr>
      <vt:lpstr>Word of the Day Challenge</vt:lpstr>
      <vt:lpstr>Word of the Day Challenge</vt:lpstr>
      <vt:lpstr>Lunch</vt:lpstr>
      <vt:lpstr>Lesson 1</vt:lpstr>
      <vt:lpstr>PowerPoint Presentation</vt:lpstr>
      <vt:lpstr>LO: To be able to identify the different forces acting on objects</vt:lpstr>
      <vt:lpstr>LO: To be able to identify the different forces acting on objects</vt:lpstr>
      <vt:lpstr>LO: To be able to identify the different forces acting on objects</vt:lpstr>
      <vt:lpstr>LO: To be able to identify the different forces acting on objects</vt:lpstr>
      <vt:lpstr>PowerPoint Presentation</vt:lpstr>
      <vt:lpstr>PowerPoint Presentation</vt:lpstr>
      <vt:lpstr>PowerPoint Presentation</vt:lpstr>
      <vt:lpstr>PowerPoint Presentation</vt:lpstr>
      <vt:lpstr>PowerPoint Presentation</vt:lpstr>
      <vt:lpstr>PowerPoint Presentation</vt:lpstr>
      <vt:lpstr>LO: To be able to identify the different forces acting on objects</vt:lpstr>
      <vt:lpstr>REFLECTION - LO: To be able to identify the different forces acting on objects</vt:lpstr>
      <vt:lpstr>REFLECTION - LO: To be able to identify the different forces acting on objects</vt:lpstr>
      <vt:lpstr>REFLECTION - LO: To be able to identify the different forces acting on objects</vt:lpstr>
    </vt:vector>
  </TitlesOfParts>
  <Company>Langold-Dyscarr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Good Morning</dc:title>
  <dc:creator>Andrea Davison</dc:creator>
  <cp:lastModifiedBy>Andrea Davison</cp:lastModifiedBy>
  <cp:revision>7</cp:revision>
  <dcterms:created xsi:type="dcterms:W3CDTF">2021-01-28T13:47:37Z</dcterms:created>
  <dcterms:modified xsi:type="dcterms:W3CDTF">2021-01-28T14:44:58Z</dcterms:modified>
</cp:coreProperties>
</file>