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256" r:id="rId2"/>
    <p:sldId id="266" r:id="rId3"/>
    <p:sldId id="267" r:id="rId4"/>
    <p:sldId id="257" r:id="rId5"/>
    <p:sldId id="268" r:id="rId6"/>
    <p:sldId id="258" r:id="rId7"/>
    <p:sldId id="259" r:id="rId8"/>
    <p:sldId id="269" r:id="rId9"/>
    <p:sldId id="270" r:id="rId10"/>
    <p:sldId id="271" r:id="rId11"/>
    <p:sldId id="272" r:id="rId12"/>
    <p:sldId id="273" r:id="rId13"/>
    <p:sldId id="274" r:id="rId14"/>
    <p:sldId id="275" r:id="rId15"/>
    <p:sldId id="276" r:id="rId16"/>
    <p:sldId id="260" r:id="rId17"/>
    <p:sldId id="277" r:id="rId18"/>
    <p:sldId id="278" r:id="rId19"/>
    <p:sldId id="279" r:id="rId20"/>
    <p:sldId id="280" r:id="rId21"/>
    <p:sldId id="281" r:id="rId22"/>
    <p:sldId id="282" r:id="rId23"/>
    <p:sldId id="283" r:id="rId24"/>
    <p:sldId id="284" r:id="rId25"/>
    <p:sldId id="285" r:id="rId26"/>
    <p:sldId id="286" r:id="rId27"/>
    <p:sldId id="287" r:id="rId28"/>
    <p:sldId id="288" r:id="rId29"/>
    <p:sldId id="289" r:id="rId30"/>
    <p:sldId id="290" r:id="rId31"/>
    <p:sldId id="291" r:id="rId32"/>
    <p:sldId id="292" r:id="rId33"/>
    <p:sldId id="261" r:id="rId34"/>
    <p:sldId id="293" r:id="rId35"/>
    <p:sldId id="294"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3" d="100"/>
          <a:sy n="63" d="100"/>
        </p:scale>
        <p:origin x="102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ACF412-F306-48F2-A0D7-8F88FF6F6D55}" type="datetimeFigureOut">
              <a:rPr lang="en-GB" smtClean="0"/>
              <a:t>19/01/2021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995D2E4-A44B-4C72-94A0-4F719AFCA491}" type="slidenum">
              <a:rPr lang="en-GB" smtClean="0"/>
              <a:t>‹#›</a:t>
            </a:fld>
            <a:endParaRPr lang="en-GB"/>
          </a:p>
        </p:txBody>
      </p:sp>
    </p:spTree>
    <p:extLst>
      <p:ext uri="{BB962C8B-B14F-4D97-AF65-F5344CB8AC3E}">
        <p14:creationId xmlns:p14="http://schemas.microsoft.com/office/powerpoint/2010/main" val="32285046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4"/>
        <p:cNvGrpSpPr/>
        <p:nvPr/>
      </p:nvGrpSpPr>
      <p:grpSpPr>
        <a:xfrm>
          <a:off x="0" y="0"/>
          <a:ext cx="0" cy="0"/>
          <a:chOff x="0" y="0"/>
          <a:chExt cx="0" cy="0"/>
        </a:xfrm>
      </p:grpSpPr>
      <p:sp>
        <p:nvSpPr>
          <p:cNvPr id="785" name="Google Shape;785;g179ba5fd00_1_1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6" name="Google Shape;786;g179ba5fd00_1_1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458676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E9D78C99-EC18-466C-906F-654E2138E136}"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D407BE3-5C29-4735-9AF8-E2318D427A98}" type="slidenum">
              <a:rPr lang="en-GB" smtClean="0"/>
              <a:t>‹#›</a:t>
            </a:fld>
            <a:endParaRPr lang="en-GB"/>
          </a:p>
        </p:txBody>
      </p:sp>
    </p:spTree>
    <p:extLst>
      <p:ext uri="{BB962C8B-B14F-4D97-AF65-F5344CB8AC3E}">
        <p14:creationId xmlns:p14="http://schemas.microsoft.com/office/powerpoint/2010/main" val="24131030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9D78C99-EC18-466C-906F-654E2138E136}"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D407BE3-5C29-4735-9AF8-E2318D427A98}" type="slidenum">
              <a:rPr lang="en-GB" smtClean="0"/>
              <a:t>‹#›</a:t>
            </a:fld>
            <a:endParaRPr lang="en-GB"/>
          </a:p>
        </p:txBody>
      </p:sp>
    </p:spTree>
    <p:extLst>
      <p:ext uri="{BB962C8B-B14F-4D97-AF65-F5344CB8AC3E}">
        <p14:creationId xmlns:p14="http://schemas.microsoft.com/office/powerpoint/2010/main" val="32664491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9D78C99-EC18-466C-906F-654E2138E136}"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D407BE3-5C29-4735-9AF8-E2318D427A98}" type="slidenum">
              <a:rPr lang="en-GB" smtClean="0"/>
              <a:t>‹#›</a:t>
            </a:fld>
            <a:endParaRPr lang="en-GB"/>
          </a:p>
        </p:txBody>
      </p:sp>
    </p:spTree>
    <p:extLst>
      <p:ext uri="{BB962C8B-B14F-4D97-AF65-F5344CB8AC3E}">
        <p14:creationId xmlns:p14="http://schemas.microsoft.com/office/powerpoint/2010/main" val="13605753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E9D78C99-EC18-466C-906F-654E2138E136}" type="datetimeFigureOut">
              <a:rPr lang="en-GB" smtClean="0"/>
              <a:t>19/01/2021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D407BE3-5C29-4735-9AF8-E2318D427A98}" type="slidenum">
              <a:rPr lang="en-GB" smtClean="0"/>
              <a:t>‹#›</a:t>
            </a:fld>
            <a:endParaRPr lang="en-GB"/>
          </a:p>
        </p:txBody>
      </p:sp>
    </p:spTree>
    <p:extLst>
      <p:ext uri="{BB962C8B-B14F-4D97-AF65-F5344CB8AC3E}">
        <p14:creationId xmlns:p14="http://schemas.microsoft.com/office/powerpoint/2010/main" val="4898466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E9D78C99-EC18-466C-906F-654E2138E136}" type="datetimeFigureOut">
              <a:rPr lang="en-GB" smtClean="0"/>
              <a:t>19/01/2021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D407BE3-5C29-4735-9AF8-E2318D427A98}" type="slidenum">
              <a:rPr lang="en-GB" smtClean="0"/>
              <a:t>‹#›</a:t>
            </a:fld>
            <a:endParaRPr lang="en-GB"/>
          </a:p>
        </p:txBody>
      </p:sp>
    </p:spTree>
    <p:extLst>
      <p:ext uri="{BB962C8B-B14F-4D97-AF65-F5344CB8AC3E}">
        <p14:creationId xmlns:p14="http://schemas.microsoft.com/office/powerpoint/2010/main" val="27701329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E9D78C99-EC18-466C-906F-654E2138E136}" type="datetimeFigureOut">
              <a:rPr lang="en-GB" smtClean="0"/>
              <a:t>19/01/2021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D407BE3-5C29-4735-9AF8-E2318D427A98}" type="slidenum">
              <a:rPr lang="en-GB" smtClean="0"/>
              <a:t>‹#›</a:t>
            </a:fld>
            <a:endParaRPr lang="en-GB"/>
          </a:p>
        </p:txBody>
      </p:sp>
    </p:spTree>
    <p:extLst>
      <p:ext uri="{BB962C8B-B14F-4D97-AF65-F5344CB8AC3E}">
        <p14:creationId xmlns:p14="http://schemas.microsoft.com/office/powerpoint/2010/main" val="33377690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9D78C99-EC18-466C-906F-654E2138E136}" type="datetimeFigureOut">
              <a:rPr lang="en-GB" smtClean="0"/>
              <a:t>19/01/2021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D407BE3-5C29-4735-9AF8-E2318D427A98}" type="slidenum">
              <a:rPr lang="en-GB" smtClean="0"/>
              <a:t>‹#›</a:t>
            </a:fld>
            <a:endParaRPr lang="en-GB"/>
          </a:p>
        </p:txBody>
      </p:sp>
    </p:spTree>
    <p:extLst>
      <p:ext uri="{BB962C8B-B14F-4D97-AF65-F5344CB8AC3E}">
        <p14:creationId xmlns:p14="http://schemas.microsoft.com/office/powerpoint/2010/main" val="33740277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9D78C99-EC18-466C-906F-654E2138E136}" type="datetimeFigureOut">
              <a:rPr lang="en-GB" smtClean="0"/>
              <a:t>19/01/2021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D407BE3-5C29-4735-9AF8-E2318D427A98}" type="slidenum">
              <a:rPr lang="en-GB" smtClean="0"/>
              <a:t>‹#›</a:t>
            </a:fld>
            <a:endParaRPr lang="en-GB"/>
          </a:p>
        </p:txBody>
      </p:sp>
    </p:spTree>
    <p:extLst>
      <p:ext uri="{BB962C8B-B14F-4D97-AF65-F5344CB8AC3E}">
        <p14:creationId xmlns:p14="http://schemas.microsoft.com/office/powerpoint/2010/main" val="6668694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9D78C99-EC18-466C-906F-654E2138E136}" type="datetimeFigureOut">
              <a:rPr lang="en-GB" smtClean="0"/>
              <a:t>19/01/2021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D407BE3-5C29-4735-9AF8-E2318D427A98}" type="slidenum">
              <a:rPr lang="en-GB" smtClean="0"/>
              <a:t>‹#›</a:t>
            </a:fld>
            <a:endParaRPr lang="en-GB"/>
          </a:p>
        </p:txBody>
      </p:sp>
    </p:spTree>
    <p:extLst>
      <p:ext uri="{BB962C8B-B14F-4D97-AF65-F5344CB8AC3E}">
        <p14:creationId xmlns:p14="http://schemas.microsoft.com/office/powerpoint/2010/main" val="30122102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9D78C99-EC18-466C-906F-654E2138E136}"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D407BE3-5C29-4735-9AF8-E2318D427A98}" type="slidenum">
              <a:rPr lang="en-GB" smtClean="0"/>
              <a:t>‹#›</a:t>
            </a:fld>
            <a:endParaRPr lang="en-GB"/>
          </a:p>
        </p:txBody>
      </p:sp>
    </p:spTree>
    <p:extLst>
      <p:ext uri="{BB962C8B-B14F-4D97-AF65-F5344CB8AC3E}">
        <p14:creationId xmlns:p14="http://schemas.microsoft.com/office/powerpoint/2010/main" val="11519183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9D78C99-EC18-466C-906F-654E2138E136}"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D407BE3-5C29-4735-9AF8-E2318D427A98}" type="slidenum">
              <a:rPr lang="en-GB" smtClean="0"/>
              <a:t>‹#›</a:t>
            </a:fld>
            <a:endParaRPr lang="en-GB"/>
          </a:p>
        </p:txBody>
      </p:sp>
    </p:spTree>
    <p:extLst>
      <p:ext uri="{BB962C8B-B14F-4D97-AF65-F5344CB8AC3E}">
        <p14:creationId xmlns:p14="http://schemas.microsoft.com/office/powerpoint/2010/main" val="18427639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9D78C99-EC18-466C-906F-654E2138E136}" type="datetimeFigureOut">
              <a:rPr lang="en-GB" smtClean="0"/>
              <a:t>19/01/2021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D407BE3-5C29-4735-9AF8-E2318D427A98}" type="slidenum">
              <a:rPr lang="en-GB" smtClean="0"/>
              <a:t>‹#›</a:t>
            </a:fld>
            <a:endParaRPr lang="en-GB"/>
          </a:p>
        </p:txBody>
      </p:sp>
    </p:spTree>
    <p:extLst>
      <p:ext uri="{BB962C8B-B14F-4D97-AF65-F5344CB8AC3E}">
        <p14:creationId xmlns:p14="http://schemas.microsoft.com/office/powerpoint/2010/main" val="36808316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g"/><Relationship Id="rId5" Type="http://schemas.openxmlformats.org/officeDocument/2006/relationships/image" Target="../media/image3.jpg"/><Relationship Id="rId4" Type="http://schemas.openxmlformats.org/officeDocument/2006/relationships/image" Target="../media/image2.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2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Good Morning</a:t>
            </a:r>
            <a:endParaRPr lang="en-GB" dirty="0"/>
          </a:p>
        </p:txBody>
      </p:sp>
      <p:sp>
        <p:nvSpPr>
          <p:cNvPr id="3" name="Subtitle 2"/>
          <p:cNvSpPr>
            <a:spLocks noGrp="1"/>
          </p:cNvSpPr>
          <p:nvPr>
            <p:ph type="subTitle" idx="1"/>
          </p:nvPr>
        </p:nvSpPr>
        <p:spPr/>
        <p:txBody>
          <a:bodyPr/>
          <a:lstStyle/>
          <a:p>
            <a:r>
              <a:rPr lang="en-GB" dirty="0" smtClean="0"/>
              <a:t>Wednesday 27</a:t>
            </a:r>
            <a:r>
              <a:rPr lang="en-GB" baseline="30000" dirty="0" smtClean="0"/>
              <a:t>th</a:t>
            </a:r>
            <a:r>
              <a:rPr lang="en-GB" dirty="0" smtClean="0"/>
              <a:t> January</a:t>
            </a:r>
            <a:endParaRPr lang="en-GB" dirty="0"/>
          </a:p>
        </p:txBody>
      </p:sp>
    </p:spTree>
    <p:extLst>
      <p:ext uri="{BB962C8B-B14F-4D97-AF65-F5344CB8AC3E}">
        <p14:creationId xmlns:p14="http://schemas.microsoft.com/office/powerpoint/2010/main" val="28336163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787"/>
        <p:cNvGrpSpPr/>
        <p:nvPr/>
      </p:nvGrpSpPr>
      <p:grpSpPr>
        <a:xfrm>
          <a:off x="0" y="0"/>
          <a:ext cx="0" cy="0"/>
          <a:chOff x="0" y="0"/>
          <a:chExt cx="0" cy="0"/>
        </a:xfrm>
      </p:grpSpPr>
      <p:pic>
        <p:nvPicPr>
          <p:cNvPr id="788" name="Google Shape;788;p132"/>
          <p:cNvPicPr preferRelativeResize="0"/>
          <p:nvPr/>
        </p:nvPicPr>
        <p:blipFill>
          <a:blip r:embed="rId3">
            <a:alphaModFix/>
          </a:blip>
          <a:stretch>
            <a:fillRect/>
          </a:stretch>
        </p:blipFill>
        <p:spPr>
          <a:xfrm>
            <a:off x="561425" y="1823475"/>
            <a:ext cx="3865225" cy="2710900"/>
          </a:xfrm>
          <a:prstGeom prst="rect">
            <a:avLst/>
          </a:prstGeom>
          <a:noFill/>
          <a:ln>
            <a:noFill/>
          </a:ln>
        </p:spPr>
      </p:pic>
      <p:pic>
        <p:nvPicPr>
          <p:cNvPr id="789" name="Google Shape;789;p132"/>
          <p:cNvPicPr preferRelativeResize="0"/>
          <p:nvPr/>
        </p:nvPicPr>
        <p:blipFill>
          <a:blip r:embed="rId4">
            <a:alphaModFix/>
          </a:blip>
          <a:stretch>
            <a:fillRect/>
          </a:stretch>
        </p:blipFill>
        <p:spPr>
          <a:xfrm>
            <a:off x="5422000" y="507857"/>
            <a:ext cx="1192100" cy="1120915"/>
          </a:xfrm>
          <a:prstGeom prst="rect">
            <a:avLst/>
          </a:prstGeom>
          <a:noFill/>
          <a:ln>
            <a:noFill/>
          </a:ln>
        </p:spPr>
      </p:pic>
      <p:pic>
        <p:nvPicPr>
          <p:cNvPr id="790" name="Google Shape;790;p132"/>
          <p:cNvPicPr preferRelativeResize="0"/>
          <p:nvPr/>
        </p:nvPicPr>
        <p:blipFill>
          <a:blip r:embed="rId5">
            <a:alphaModFix/>
          </a:blip>
          <a:stretch>
            <a:fillRect/>
          </a:stretch>
        </p:blipFill>
        <p:spPr>
          <a:xfrm>
            <a:off x="5243875" y="2502400"/>
            <a:ext cx="1267150" cy="1353050"/>
          </a:xfrm>
          <a:prstGeom prst="rect">
            <a:avLst/>
          </a:prstGeom>
          <a:noFill/>
          <a:ln>
            <a:noFill/>
          </a:ln>
        </p:spPr>
      </p:pic>
      <p:pic>
        <p:nvPicPr>
          <p:cNvPr id="791" name="Google Shape;791;p132"/>
          <p:cNvPicPr preferRelativeResize="0"/>
          <p:nvPr/>
        </p:nvPicPr>
        <p:blipFill>
          <a:blip r:embed="rId6">
            <a:alphaModFix/>
          </a:blip>
          <a:stretch>
            <a:fillRect/>
          </a:stretch>
        </p:blipFill>
        <p:spPr>
          <a:xfrm>
            <a:off x="5422000" y="4812775"/>
            <a:ext cx="1192100" cy="1192100"/>
          </a:xfrm>
          <a:prstGeom prst="rect">
            <a:avLst/>
          </a:prstGeom>
          <a:noFill/>
          <a:ln>
            <a:noFill/>
          </a:ln>
        </p:spPr>
      </p:pic>
      <p:sp>
        <p:nvSpPr>
          <p:cNvPr id="792" name="Google Shape;792;p132"/>
          <p:cNvSpPr txBox="1"/>
          <p:nvPr/>
        </p:nvSpPr>
        <p:spPr>
          <a:xfrm>
            <a:off x="6614100" y="400550"/>
            <a:ext cx="5577900" cy="63879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GB" sz="3600">
                <a:latin typeface="Questrial"/>
                <a:ea typeface="Questrial"/>
                <a:cs typeface="Questrial"/>
                <a:sym typeface="Questrial"/>
              </a:rPr>
              <a:t>Who are these people?</a:t>
            </a:r>
            <a:endParaRPr sz="3600">
              <a:latin typeface="Questrial"/>
              <a:ea typeface="Questrial"/>
              <a:cs typeface="Questrial"/>
              <a:sym typeface="Questrial"/>
            </a:endParaRPr>
          </a:p>
          <a:p>
            <a:pPr marL="0" lvl="0" indent="0" algn="l" rtl="0">
              <a:spcBef>
                <a:spcPts val="0"/>
              </a:spcBef>
              <a:spcAft>
                <a:spcPts val="0"/>
              </a:spcAft>
              <a:buNone/>
            </a:pPr>
            <a:r>
              <a:rPr lang="en-GB" sz="3600">
                <a:latin typeface="Questrial"/>
                <a:ea typeface="Questrial"/>
                <a:cs typeface="Questrial"/>
                <a:sym typeface="Questrial"/>
              </a:rPr>
              <a:t>What are they doing?</a:t>
            </a:r>
            <a:endParaRPr sz="3600">
              <a:latin typeface="Questrial"/>
              <a:ea typeface="Questrial"/>
              <a:cs typeface="Questrial"/>
              <a:sym typeface="Questrial"/>
            </a:endParaRPr>
          </a:p>
          <a:p>
            <a:pPr marL="0" lvl="0" indent="0" algn="l" rtl="0">
              <a:spcBef>
                <a:spcPts val="0"/>
              </a:spcBef>
              <a:spcAft>
                <a:spcPts val="0"/>
              </a:spcAft>
              <a:buNone/>
            </a:pPr>
            <a:endParaRPr sz="3600">
              <a:latin typeface="Questrial"/>
              <a:ea typeface="Questrial"/>
              <a:cs typeface="Questrial"/>
              <a:sym typeface="Questrial"/>
            </a:endParaRPr>
          </a:p>
          <a:p>
            <a:pPr marL="0" lvl="0" indent="0" algn="l" rtl="0">
              <a:spcBef>
                <a:spcPts val="0"/>
              </a:spcBef>
              <a:spcAft>
                <a:spcPts val="0"/>
              </a:spcAft>
              <a:buNone/>
            </a:pPr>
            <a:r>
              <a:rPr lang="en-GB" sz="3600">
                <a:latin typeface="Questrial"/>
                <a:ea typeface="Questrial"/>
                <a:cs typeface="Questrial"/>
                <a:sym typeface="Questrial"/>
              </a:rPr>
              <a:t>How are they feeling?</a:t>
            </a:r>
            <a:endParaRPr sz="3600">
              <a:latin typeface="Questrial"/>
              <a:ea typeface="Questrial"/>
              <a:cs typeface="Questrial"/>
              <a:sym typeface="Questrial"/>
            </a:endParaRPr>
          </a:p>
          <a:p>
            <a:pPr marL="0" lvl="0" indent="0" algn="l" rtl="0">
              <a:spcBef>
                <a:spcPts val="0"/>
              </a:spcBef>
              <a:spcAft>
                <a:spcPts val="0"/>
              </a:spcAft>
              <a:buNone/>
            </a:pPr>
            <a:r>
              <a:rPr lang="en-GB" sz="3600">
                <a:latin typeface="Questrial"/>
                <a:ea typeface="Questrial"/>
                <a:cs typeface="Questrial"/>
                <a:sym typeface="Questrial"/>
              </a:rPr>
              <a:t>How do you know?</a:t>
            </a:r>
            <a:endParaRPr sz="3600">
              <a:latin typeface="Questrial"/>
              <a:ea typeface="Questrial"/>
              <a:cs typeface="Questrial"/>
              <a:sym typeface="Questrial"/>
            </a:endParaRPr>
          </a:p>
          <a:p>
            <a:pPr marL="0" lvl="0" indent="0" algn="l" rtl="0">
              <a:spcBef>
                <a:spcPts val="0"/>
              </a:spcBef>
              <a:spcAft>
                <a:spcPts val="0"/>
              </a:spcAft>
              <a:buNone/>
            </a:pPr>
            <a:r>
              <a:rPr lang="en-GB" sz="3600">
                <a:latin typeface="Questrial"/>
                <a:ea typeface="Questrial"/>
                <a:cs typeface="Questrial"/>
                <a:sym typeface="Questrial"/>
              </a:rPr>
              <a:t>How can we tell that they are an isolated tribe?</a:t>
            </a:r>
            <a:endParaRPr sz="3600">
              <a:latin typeface="Questrial"/>
              <a:ea typeface="Questrial"/>
              <a:cs typeface="Questrial"/>
              <a:sym typeface="Questrial"/>
            </a:endParaRPr>
          </a:p>
          <a:p>
            <a:pPr marL="0" lvl="0" indent="0" algn="l" rtl="0">
              <a:spcBef>
                <a:spcPts val="0"/>
              </a:spcBef>
              <a:spcAft>
                <a:spcPts val="0"/>
              </a:spcAft>
              <a:buNone/>
            </a:pPr>
            <a:endParaRPr sz="3600">
              <a:latin typeface="Questrial"/>
              <a:ea typeface="Questrial"/>
              <a:cs typeface="Questrial"/>
              <a:sym typeface="Questrial"/>
            </a:endParaRPr>
          </a:p>
          <a:p>
            <a:pPr marL="0" lvl="0" indent="0" algn="l" rtl="0">
              <a:spcBef>
                <a:spcPts val="0"/>
              </a:spcBef>
              <a:spcAft>
                <a:spcPts val="0"/>
              </a:spcAft>
              <a:buNone/>
            </a:pPr>
            <a:r>
              <a:rPr lang="en-GB" sz="3600">
                <a:latin typeface="Questrial"/>
                <a:ea typeface="Questrial"/>
                <a:cs typeface="Questrial"/>
                <a:sym typeface="Questrial"/>
              </a:rPr>
              <a:t>Choose interesting words to describe this scene.</a:t>
            </a:r>
            <a:endParaRPr sz="3600">
              <a:latin typeface="Questrial"/>
              <a:ea typeface="Questrial"/>
              <a:cs typeface="Questrial"/>
              <a:sym typeface="Questrial"/>
            </a:endParaRPr>
          </a:p>
          <a:p>
            <a:pPr marL="0" lvl="0" indent="0" algn="l" rtl="0">
              <a:lnSpc>
                <a:spcPct val="115000"/>
              </a:lnSpc>
              <a:spcBef>
                <a:spcPts val="0"/>
              </a:spcBef>
              <a:spcAft>
                <a:spcPts val="0"/>
              </a:spcAft>
              <a:buNone/>
            </a:pPr>
            <a:endParaRPr sz="3600">
              <a:latin typeface="Questrial"/>
              <a:ea typeface="Questrial"/>
              <a:cs typeface="Questrial"/>
              <a:sym typeface="Questrial"/>
            </a:endParaRPr>
          </a:p>
        </p:txBody>
      </p:sp>
    </p:spTree>
    <p:extLst>
      <p:ext uri="{BB962C8B-B14F-4D97-AF65-F5344CB8AC3E}">
        <p14:creationId xmlns:p14="http://schemas.microsoft.com/office/powerpoint/2010/main" val="27840851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Spellings – Look/Cover/Spell/Check</a:t>
            </a:r>
            <a:endParaRPr lang="en-GB" dirty="0"/>
          </a:p>
        </p:txBody>
      </p:sp>
      <p:sp>
        <p:nvSpPr>
          <p:cNvPr id="5" name="Content Placeholder 4"/>
          <p:cNvSpPr>
            <a:spLocks noGrp="1"/>
          </p:cNvSpPr>
          <p:nvPr>
            <p:ph sz="half" idx="1"/>
          </p:nvPr>
        </p:nvSpPr>
        <p:spPr/>
        <p:txBody>
          <a:bodyPr/>
          <a:lstStyle/>
          <a:p>
            <a:r>
              <a:rPr lang="en-GB" dirty="0" smtClean="0"/>
              <a:t>Alicia, Elliot, Lente, Jack</a:t>
            </a:r>
          </a:p>
          <a:p>
            <a:endParaRPr lang="en-GB" dirty="0" smtClean="0"/>
          </a:p>
          <a:p>
            <a:endParaRPr lang="en-GB" dirty="0"/>
          </a:p>
        </p:txBody>
      </p:sp>
      <p:sp>
        <p:nvSpPr>
          <p:cNvPr id="6" name="Content Placeholder 5"/>
          <p:cNvSpPr>
            <a:spLocks noGrp="1"/>
          </p:cNvSpPr>
          <p:nvPr>
            <p:ph sz="half" idx="2"/>
          </p:nvPr>
        </p:nvSpPr>
        <p:spPr/>
        <p:txBody>
          <a:bodyPr/>
          <a:lstStyle/>
          <a:p>
            <a:r>
              <a:rPr lang="en-GB" dirty="0" smtClean="0"/>
              <a:t>Rest</a:t>
            </a:r>
            <a:endParaRPr lang="en-GB" dirty="0"/>
          </a:p>
        </p:txBody>
      </p:sp>
      <p:graphicFrame>
        <p:nvGraphicFramePr>
          <p:cNvPr id="9" name="Table 8"/>
          <p:cNvGraphicFramePr>
            <a:graphicFrameLocks noGrp="1"/>
          </p:cNvGraphicFramePr>
          <p:nvPr>
            <p:extLst/>
          </p:nvPr>
        </p:nvGraphicFramePr>
        <p:xfrm>
          <a:off x="677334" y="2680809"/>
          <a:ext cx="3346026" cy="3913510"/>
        </p:xfrm>
        <a:graphic>
          <a:graphicData uri="http://schemas.openxmlformats.org/drawingml/2006/table">
            <a:tbl>
              <a:tblPr firstRow="1" firstCol="1" bandRow="1"/>
              <a:tblGrid>
                <a:gridCol w="3346026">
                  <a:extLst>
                    <a:ext uri="{9D8B030D-6E8A-4147-A177-3AD203B41FA5}">
                      <a16:colId xmlns:a16="http://schemas.microsoft.com/office/drawing/2014/main" val="2592350911"/>
                    </a:ext>
                  </a:extLst>
                </a:gridCol>
              </a:tblGrid>
              <a:tr h="35907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column</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28797018"/>
                  </a:ext>
                </a:extLst>
              </a:tr>
              <a:tr h="35907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concentration</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7083969"/>
                  </a:ext>
                </a:extLst>
              </a:tr>
              <a:tr h="35907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conclusion</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53591765"/>
                  </a:ext>
                </a:extLst>
              </a:tr>
              <a:tr h="35907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consequence</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92887064"/>
                  </a:ext>
                </a:extLst>
              </a:tr>
              <a:tr h="35907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continuous</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46744924"/>
                  </a:ext>
                </a:extLst>
              </a:tr>
              <a:tr h="359074">
                <a:tc>
                  <a:txBody>
                    <a:bodyPr/>
                    <a:lstStyle/>
                    <a:p>
                      <a:pPr marL="457200">
                        <a:lnSpc>
                          <a:spcPct val="107000"/>
                        </a:lnSpc>
                        <a:spcAft>
                          <a:spcPts val="0"/>
                        </a:spcAft>
                      </a:pPr>
                      <a:r>
                        <a:rPr lang="en-GB" sz="24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accompany</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13463253"/>
                  </a:ext>
                </a:extLst>
              </a:tr>
              <a:tr h="359074">
                <a:tc>
                  <a:txBody>
                    <a:bodyPr/>
                    <a:lstStyle/>
                    <a:p>
                      <a:pPr marL="457200">
                        <a:lnSpc>
                          <a:spcPct val="107000"/>
                        </a:lnSpc>
                        <a:spcAft>
                          <a:spcPts val="0"/>
                        </a:spcAft>
                      </a:pPr>
                      <a:r>
                        <a:rPr lang="en-GB" sz="24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according</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9924673"/>
                  </a:ext>
                </a:extLst>
              </a:tr>
              <a:tr h="359074">
                <a:tc>
                  <a:txBody>
                    <a:bodyPr/>
                    <a:lstStyle/>
                    <a:p>
                      <a:pPr marL="457200">
                        <a:lnSpc>
                          <a:spcPct val="107000"/>
                        </a:lnSpc>
                        <a:spcAft>
                          <a:spcPts val="0"/>
                        </a:spcAft>
                      </a:pPr>
                      <a:r>
                        <a:rPr lang="en-GB" sz="24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achieve</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55053961"/>
                  </a:ext>
                </a:extLst>
              </a:tr>
              <a:tr h="359074">
                <a:tc>
                  <a:txBody>
                    <a:bodyPr/>
                    <a:lstStyle/>
                    <a:p>
                      <a:pPr marL="457200">
                        <a:lnSpc>
                          <a:spcPct val="107000"/>
                        </a:lnSpc>
                        <a:spcAft>
                          <a:spcPts val="0"/>
                        </a:spcAft>
                      </a:pPr>
                      <a:r>
                        <a:rPr lang="en-GB" sz="24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aggressive</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30130707"/>
                  </a:ext>
                </a:extLst>
              </a:tr>
              <a:tr h="359074">
                <a:tc>
                  <a:txBody>
                    <a:bodyPr/>
                    <a:lstStyle/>
                    <a:p>
                      <a:pPr marL="457200">
                        <a:lnSpc>
                          <a:spcPct val="107000"/>
                        </a:lnSpc>
                        <a:spcAft>
                          <a:spcPts val="0"/>
                        </a:spcAft>
                      </a:pPr>
                      <a:r>
                        <a:rPr lang="en-GB" sz="24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amateur</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5916852"/>
                  </a:ext>
                </a:extLst>
              </a:tr>
            </a:tbl>
          </a:graphicData>
        </a:graphic>
      </p:graphicFrame>
      <p:graphicFrame>
        <p:nvGraphicFramePr>
          <p:cNvPr id="10" name="Table 9"/>
          <p:cNvGraphicFramePr>
            <a:graphicFrameLocks noGrp="1"/>
          </p:cNvGraphicFramePr>
          <p:nvPr>
            <p:extLst/>
          </p:nvPr>
        </p:nvGraphicFramePr>
        <p:xfrm>
          <a:off x="5411628" y="2680809"/>
          <a:ext cx="3862373" cy="3913510"/>
        </p:xfrm>
        <a:graphic>
          <a:graphicData uri="http://schemas.openxmlformats.org/drawingml/2006/table">
            <a:tbl>
              <a:tblPr firstRow="1" firstCol="1" bandRow="1"/>
              <a:tblGrid>
                <a:gridCol w="3862373">
                  <a:extLst>
                    <a:ext uri="{9D8B030D-6E8A-4147-A177-3AD203B41FA5}">
                      <a16:colId xmlns:a16="http://schemas.microsoft.com/office/drawing/2014/main" val="3182312388"/>
                    </a:ext>
                  </a:extLst>
                </a:gridCol>
              </a:tblGrid>
              <a:tr h="35907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accompany</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20379712"/>
                  </a:ext>
                </a:extLst>
              </a:tr>
              <a:tr h="35907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according</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59400234"/>
                  </a:ext>
                </a:extLst>
              </a:tr>
              <a:tr h="35907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achieve</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60102952"/>
                  </a:ext>
                </a:extLst>
              </a:tr>
              <a:tr h="35907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aggressive</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41520783"/>
                  </a:ext>
                </a:extLst>
              </a:tr>
              <a:tr h="35907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amateur</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27493590"/>
                  </a:ext>
                </a:extLst>
              </a:tr>
              <a:tr h="359074">
                <a:tc>
                  <a:txBody>
                    <a:bodyPr/>
                    <a:lstStyle/>
                    <a:p>
                      <a:pPr marL="457200">
                        <a:lnSpc>
                          <a:spcPct val="107000"/>
                        </a:lnSpc>
                        <a:spcAft>
                          <a:spcPts val="0"/>
                        </a:spcAft>
                      </a:pPr>
                      <a:r>
                        <a:rPr lang="en-GB" sz="24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accident</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57014208"/>
                  </a:ext>
                </a:extLst>
              </a:tr>
              <a:tr h="359074">
                <a:tc>
                  <a:txBody>
                    <a:bodyPr/>
                    <a:lstStyle/>
                    <a:p>
                      <a:pPr marL="457200">
                        <a:lnSpc>
                          <a:spcPct val="107000"/>
                        </a:lnSpc>
                        <a:spcAft>
                          <a:spcPts val="0"/>
                        </a:spcAft>
                      </a:pPr>
                      <a:r>
                        <a:rPr lang="en-GB" sz="24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accidentally</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19296176"/>
                  </a:ext>
                </a:extLst>
              </a:tr>
              <a:tr h="359074">
                <a:tc>
                  <a:txBody>
                    <a:bodyPr/>
                    <a:lstStyle/>
                    <a:p>
                      <a:pPr marL="457200">
                        <a:lnSpc>
                          <a:spcPct val="107000"/>
                        </a:lnSpc>
                        <a:spcAft>
                          <a:spcPts val="0"/>
                        </a:spcAft>
                      </a:pPr>
                      <a:r>
                        <a:rPr lang="en-GB" sz="24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actual</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34962214"/>
                  </a:ext>
                </a:extLst>
              </a:tr>
              <a:tr h="359074">
                <a:tc>
                  <a:txBody>
                    <a:bodyPr/>
                    <a:lstStyle/>
                    <a:p>
                      <a:pPr marL="457200">
                        <a:lnSpc>
                          <a:spcPct val="107000"/>
                        </a:lnSpc>
                        <a:spcAft>
                          <a:spcPts val="0"/>
                        </a:spcAft>
                      </a:pPr>
                      <a:r>
                        <a:rPr lang="en-GB" sz="24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actually</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32180279"/>
                  </a:ext>
                </a:extLst>
              </a:tr>
              <a:tr h="359074">
                <a:tc>
                  <a:txBody>
                    <a:bodyPr/>
                    <a:lstStyle/>
                    <a:p>
                      <a:pPr marL="457200">
                        <a:lnSpc>
                          <a:spcPct val="107000"/>
                        </a:lnSpc>
                        <a:spcAft>
                          <a:spcPts val="0"/>
                        </a:spcAft>
                      </a:pPr>
                      <a:r>
                        <a:rPr lang="en-GB" sz="24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address</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07035885"/>
                  </a:ext>
                </a:extLst>
              </a:tr>
            </a:tbl>
          </a:graphicData>
        </a:graphic>
      </p:graphicFrame>
    </p:spTree>
    <p:extLst>
      <p:ext uri="{BB962C8B-B14F-4D97-AF65-F5344CB8AC3E}">
        <p14:creationId xmlns:p14="http://schemas.microsoft.com/office/powerpoint/2010/main" val="2371038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smtClean="0"/>
              <a:t>Maths</a:t>
            </a:r>
            <a:endParaRPr lang="en-GB" dirty="0"/>
          </a:p>
        </p:txBody>
      </p:sp>
      <p:sp>
        <p:nvSpPr>
          <p:cNvPr id="5" name="Subtitle 4"/>
          <p:cNvSpPr>
            <a:spLocks noGrp="1"/>
          </p:cNvSpPr>
          <p:nvPr>
            <p:ph type="subTitle" idx="1"/>
          </p:nvPr>
        </p:nvSpPr>
        <p:spPr/>
        <p:txBody>
          <a:bodyPr/>
          <a:lstStyle/>
          <a:p>
            <a:r>
              <a:rPr lang="en-GB" dirty="0" smtClean="0"/>
              <a:t>Read the slides and do the activities</a:t>
            </a:r>
            <a:endParaRPr lang="en-GB" dirty="0"/>
          </a:p>
        </p:txBody>
      </p:sp>
    </p:spTree>
    <p:extLst>
      <p:ext uri="{BB962C8B-B14F-4D97-AF65-F5344CB8AC3E}">
        <p14:creationId xmlns:p14="http://schemas.microsoft.com/office/powerpoint/2010/main" val="217771607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Area and Perimeter Assessment</a:t>
            </a:r>
            <a:endParaRPr lang="en-GB" dirty="0"/>
          </a:p>
        </p:txBody>
      </p:sp>
      <p:pic>
        <p:nvPicPr>
          <p:cNvPr id="4" name="Content Placeholder 3"/>
          <p:cNvPicPr>
            <a:picLocks noGrp="1" noChangeAspect="1"/>
          </p:cNvPicPr>
          <p:nvPr>
            <p:ph idx="1"/>
          </p:nvPr>
        </p:nvPicPr>
        <p:blipFill>
          <a:blip r:embed="rId2"/>
          <a:stretch>
            <a:fillRect/>
          </a:stretch>
        </p:blipFill>
        <p:spPr>
          <a:xfrm>
            <a:off x="838200" y="1690688"/>
            <a:ext cx="5230057" cy="3566767"/>
          </a:xfrm>
          <a:prstGeom prst="rect">
            <a:avLst/>
          </a:prstGeom>
        </p:spPr>
      </p:pic>
      <p:pic>
        <p:nvPicPr>
          <p:cNvPr id="5" name="Picture 4"/>
          <p:cNvPicPr>
            <a:picLocks noChangeAspect="1"/>
          </p:cNvPicPr>
          <p:nvPr/>
        </p:nvPicPr>
        <p:blipFill>
          <a:blip r:embed="rId3"/>
          <a:stretch>
            <a:fillRect/>
          </a:stretch>
        </p:blipFill>
        <p:spPr>
          <a:xfrm>
            <a:off x="6297189" y="1690688"/>
            <a:ext cx="5056611" cy="3496982"/>
          </a:xfrm>
          <a:prstGeom prst="rect">
            <a:avLst/>
          </a:prstGeom>
        </p:spPr>
      </p:pic>
    </p:spTree>
    <p:extLst>
      <p:ext uri="{BB962C8B-B14F-4D97-AF65-F5344CB8AC3E}">
        <p14:creationId xmlns:p14="http://schemas.microsoft.com/office/powerpoint/2010/main" val="162317875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Break</a:t>
            </a:r>
            <a:endParaRPr lang="en-GB" dirty="0"/>
          </a:p>
        </p:txBody>
      </p:sp>
      <p:sp>
        <p:nvSpPr>
          <p:cNvPr id="3" name="Content Placeholder 2"/>
          <p:cNvSpPr>
            <a:spLocks noGrp="1"/>
          </p:cNvSpPr>
          <p:nvPr>
            <p:ph idx="1"/>
          </p:nvPr>
        </p:nvSpPr>
        <p:spPr/>
        <p:txBody>
          <a:bodyPr>
            <a:normAutofit/>
          </a:bodyPr>
          <a:lstStyle/>
          <a:p>
            <a:endParaRPr lang="en-GB" sz="3200" dirty="0"/>
          </a:p>
        </p:txBody>
      </p:sp>
    </p:spTree>
    <p:extLst>
      <p:ext uri="{BB962C8B-B14F-4D97-AF65-F5344CB8AC3E}">
        <p14:creationId xmlns:p14="http://schemas.microsoft.com/office/powerpoint/2010/main" val="398075952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smtClean="0"/>
              <a:t>English - Myths</a:t>
            </a:r>
            <a:endParaRPr lang="en-GB" dirty="0"/>
          </a:p>
        </p:txBody>
      </p:sp>
      <p:sp>
        <p:nvSpPr>
          <p:cNvPr id="5" name="Subtitle 4"/>
          <p:cNvSpPr>
            <a:spLocks noGrp="1"/>
          </p:cNvSpPr>
          <p:nvPr>
            <p:ph type="subTitle" idx="1"/>
          </p:nvPr>
        </p:nvSpPr>
        <p:spPr/>
        <p:txBody>
          <a:bodyPr/>
          <a:lstStyle/>
          <a:p>
            <a:r>
              <a:rPr lang="en-GB" dirty="0" smtClean="0"/>
              <a:t>Read through the slides and do the activities</a:t>
            </a:r>
            <a:endParaRPr lang="en-GB" dirty="0"/>
          </a:p>
        </p:txBody>
      </p:sp>
    </p:spTree>
    <p:extLst>
      <p:ext uri="{BB962C8B-B14F-4D97-AF65-F5344CB8AC3E}">
        <p14:creationId xmlns:p14="http://schemas.microsoft.com/office/powerpoint/2010/main" val="37553365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Introduction</a:t>
            </a:r>
            <a:endParaRPr lang="en-GB" dirty="0"/>
          </a:p>
        </p:txBody>
      </p:sp>
      <p:sp>
        <p:nvSpPr>
          <p:cNvPr id="3" name="Content Placeholder 2"/>
          <p:cNvSpPr>
            <a:spLocks noGrp="1"/>
          </p:cNvSpPr>
          <p:nvPr>
            <p:ph idx="1"/>
          </p:nvPr>
        </p:nvSpPr>
        <p:spPr/>
        <p:txBody>
          <a:bodyPr>
            <a:normAutofit fontScale="70000" lnSpcReduction="20000"/>
          </a:bodyPr>
          <a:lstStyle/>
          <a:p>
            <a:r>
              <a:rPr lang="en-GB" sz="3200" dirty="0" smtClean="0"/>
              <a:t>Myths are part of the oral tradition of story-telling.  They were told long ago and written down later</a:t>
            </a:r>
            <a:r>
              <a:rPr lang="en-GB" sz="3200" dirty="0"/>
              <a:t>. </a:t>
            </a:r>
            <a:r>
              <a:rPr lang="en-GB" sz="3200" dirty="0" smtClean="0"/>
              <a:t>They are </a:t>
            </a:r>
            <a:r>
              <a:rPr lang="en-GB" sz="3200" dirty="0"/>
              <a:t>based in religions of ancient times</a:t>
            </a:r>
            <a:r>
              <a:rPr lang="en-GB" sz="3200" dirty="0" smtClean="0"/>
              <a:t>.  They can tell </a:t>
            </a:r>
            <a:r>
              <a:rPr lang="en-GB" sz="3200" dirty="0"/>
              <a:t>of gods and </a:t>
            </a:r>
            <a:r>
              <a:rPr lang="en-GB" sz="3200" dirty="0" smtClean="0"/>
              <a:t>goddesses often </a:t>
            </a:r>
            <a:r>
              <a:rPr lang="en-GB" sz="3200" dirty="0"/>
              <a:t>explain how or why things are as they are e.g. creation, </a:t>
            </a:r>
            <a:r>
              <a:rPr lang="en-GB" sz="3200" dirty="0" smtClean="0"/>
              <a:t>weather.</a:t>
            </a:r>
          </a:p>
          <a:p>
            <a:pPr marL="0" indent="0">
              <a:buNone/>
            </a:pPr>
            <a:r>
              <a:rPr lang="en-GB" b="1" u="sng" dirty="0" smtClean="0"/>
              <a:t>Features:</a:t>
            </a:r>
            <a:endParaRPr lang="en-GB" b="1" u="sng" dirty="0"/>
          </a:p>
          <a:p>
            <a:pPr lvl="0"/>
            <a:r>
              <a:rPr lang="en-GB" dirty="0"/>
              <a:t>Basic story structure – Introduction, build-up, problem, action, conclusion</a:t>
            </a:r>
          </a:p>
          <a:p>
            <a:pPr lvl="0"/>
            <a:r>
              <a:rPr lang="en-GB" dirty="0"/>
              <a:t>Gods and goddesses</a:t>
            </a:r>
          </a:p>
          <a:p>
            <a:pPr lvl="0"/>
            <a:r>
              <a:rPr lang="en-GB" dirty="0"/>
              <a:t>Kings and queens</a:t>
            </a:r>
          </a:p>
          <a:p>
            <a:pPr lvl="0"/>
            <a:r>
              <a:rPr lang="en-GB" dirty="0"/>
              <a:t>Heroes and villains</a:t>
            </a:r>
          </a:p>
          <a:p>
            <a:pPr lvl="0"/>
            <a:r>
              <a:rPr lang="en-GB" dirty="0"/>
              <a:t>Witches and wizards</a:t>
            </a:r>
          </a:p>
          <a:p>
            <a:pPr lvl="0"/>
            <a:r>
              <a:rPr lang="en-GB" dirty="0"/>
              <a:t>Fairies and ‘little people’</a:t>
            </a:r>
          </a:p>
          <a:p>
            <a:pPr lvl="0"/>
            <a:r>
              <a:rPr lang="en-GB" dirty="0"/>
              <a:t>Monster, ogres and giants</a:t>
            </a:r>
          </a:p>
          <a:p>
            <a:pPr lvl="0"/>
            <a:r>
              <a:rPr lang="en-GB" dirty="0"/>
              <a:t>Talking Animals</a:t>
            </a:r>
          </a:p>
          <a:p>
            <a:endParaRPr lang="en-GB" sz="3200" dirty="0"/>
          </a:p>
          <a:p>
            <a:endParaRPr lang="en-GB" sz="3200" dirty="0" smtClean="0"/>
          </a:p>
          <a:p>
            <a:endParaRPr lang="en-GB" sz="3200" dirty="0"/>
          </a:p>
        </p:txBody>
      </p:sp>
    </p:spTree>
    <p:extLst>
      <p:ext uri="{BB962C8B-B14F-4D97-AF65-F5344CB8AC3E}">
        <p14:creationId xmlns:p14="http://schemas.microsoft.com/office/powerpoint/2010/main" val="26218012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Introduction</a:t>
            </a:r>
            <a:endParaRPr lang="en-GB" dirty="0"/>
          </a:p>
        </p:txBody>
      </p:sp>
      <p:sp>
        <p:nvSpPr>
          <p:cNvPr id="3" name="Content Placeholder 2"/>
          <p:cNvSpPr>
            <a:spLocks noGrp="1"/>
          </p:cNvSpPr>
          <p:nvPr>
            <p:ph idx="1"/>
          </p:nvPr>
        </p:nvSpPr>
        <p:spPr/>
        <p:txBody>
          <a:bodyPr>
            <a:normAutofit lnSpcReduction="10000"/>
          </a:bodyPr>
          <a:lstStyle/>
          <a:p>
            <a:r>
              <a:rPr lang="en-GB" sz="3200" dirty="0" smtClean="0"/>
              <a:t>We are looking at an Ancient Greek myth called Theseus and the Minotaur.  Let us re-read it to remind ourselves of the story.</a:t>
            </a:r>
          </a:p>
          <a:p>
            <a:endParaRPr lang="en-GB" sz="3200" dirty="0"/>
          </a:p>
          <a:p>
            <a:r>
              <a:rPr lang="en-GB" sz="3200" dirty="0" smtClean="0"/>
              <a:t>For the next 5 lessons, you are going to rewrite the myth of Theseus and the Minotaur using all the grammatical features we have been rehearsing and inverted commas.</a:t>
            </a:r>
          </a:p>
          <a:p>
            <a:endParaRPr lang="en-GB" sz="3200" dirty="0"/>
          </a:p>
          <a:p>
            <a:r>
              <a:rPr lang="en-GB" sz="3200" dirty="0" smtClean="0"/>
              <a:t>Today, we are going to concentrate on the dilemma.</a:t>
            </a:r>
            <a:endParaRPr lang="en-GB" sz="3200" dirty="0"/>
          </a:p>
        </p:txBody>
      </p:sp>
    </p:spTree>
    <p:extLst>
      <p:ext uri="{BB962C8B-B14F-4D97-AF65-F5344CB8AC3E}">
        <p14:creationId xmlns:p14="http://schemas.microsoft.com/office/powerpoint/2010/main" val="9661648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200" dirty="0"/>
              <a:t>LO: To be able to rewrite a myth that describes settings, characters and atmosphere and integrates dialogue to convey character and advance the action </a:t>
            </a:r>
          </a:p>
        </p:txBody>
      </p:sp>
      <p:graphicFrame>
        <p:nvGraphicFramePr>
          <p:cNvPr id="4" name="Content Placeholder 3"/>
          <p:cNvGraphicFramePr>
            <a:graphicFrameLocks noGrp="1"/>
          </p:cNvGraphicFramePr>
          <p:nvPr>
            <p:ph idx="1"/>
          </p:nvPr>
        </p:nvGraphicFramePr>
        <p:xfrm>
          <a:off x="1752600" y="1889759"/>
          <a:ext cx="8762999" cy="4418846"/>
        </p:xfrm>
        <a:graphic>
          <a:graphicData uri="http://schemas.openxmlformats.org/drawingml/2006/table">
            <a:tbl>
              <a:tblPr firstRow="1" firstCol="1" bandRow="1"/>
              <a:tblGrid>
                <a:gridCol w="6913606">
                  <a:extLst>
                    <a:ext uri="{9D8B030D-6E8A-4147-A177-3AD203B41FA5}">
                      <a16:colId xmlns:a16="http://schemas.microsoft.com/office/drawing/2014/main" val="3746277985"/>
                    </a:ext>
                  </a:extLst>
                </a:gridCol>
                <a:gridCol w="1849393">
                  <a:extLst>
                    <a:ext uri="{9D8B030D-6E8A-4147-A177-3AD203B41FA5}">
                      <a16:colId xmlns:a16="http://schemas.microsoft.com/office/drawing/2014/main" val="2968764510"/>
                    </a:ext>
                  </a:extLst>
                </a:gridCol>
              </a:tblGrid>
              <a:tr h="741811">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Top Down</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Self Assessment</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95095014"/>
                  </a:ext>
                </a:extLst>
              </a:tr>
              <a:tr h="766558">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even: </a:t>
                      </a:r>
                      <a:r>
                        <a:rPr lang="en-GB" sz="2000">
                          <a:effectLst/>
                          <a:latin typeface="Calibri" panose="020F0502020204030204" pitchFamily="34" charset="0"/>
                          <a:ea typeface="Calibri" panose="020F0502020204030204" pitchFamily="34" charset="0"/>
                          <a:cs typeface="Times New Roman" panose="02020603050405020304" pitchFamily="18" charset="0"/>
                        </a:rPr>
                        <a:t> </a:t>
                      </a:r>
                      <a:r>
                        <a:rPr lang="en-GB" sz="2000">
                          <a:effectLst/>
                          <a:latin typeface="Comic Sans MS" panose="030F0702030302020204" pitchFamily="66" charset="0"/>
                          <a:ea typeface="Calibri" panose="020F0502020204030204" pitchFamily="34" charset="0"/>
                          <a:cs typeface="Times New Roman" panose="02020603050405020304" pitchFamily="18" charset="0"/>
                        </a:rPr>
                        <a:t>I am able to sustain a dialogue between two or more characters without losing the flow of the story (Y6)</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0052628"/>
                  </a:ext>
                </a:extLst>
              </a:tr>
              <a:tr h="741811">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I can create and maintain an appropriate atmosphere throughout the whole piece (Y6)</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91229705"/>
                  </a:ext>
                </a:extLst>
              </a:tr>
              <a:tr h="494541">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Most of us will: I make links in fiction between the opening and ending of a story (Y5)</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24085788"/>
                  </a:ext>
                </a:extLst>
              </a:tr>
              <a:tr h="989081">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All of us will: I make sure my writing does not jump from one idea to another and I try to build on ideas through the piece of work, making connections between paragraphs (Y4)</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05436395"/>
                  </a:ext>
                </a:extLst>
              </a:tr>
            </a:tbl>
          </a:graphicData>
        </a:graphic>
      </p:graphicFrame>
    </p:spTree>
    <p:extLst>
      <p:ext uri="{BB962C8B-B14F-4D97-AF65-F5344CB8AC3E}">
        <p14:creationId xmlns:p14="http://schemas.microsoft.com/office/powerpoint/2010/main" val="42703405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600" dirty="0" smtClean="0"/>
              <a:t/>
            </a:r>
            <a:br>
              <a:rPr lang="en-GB" sz="3600" dirty="0" smtClean="0"/>
            </a:br>
            <a:r>
              <a:rPr lang="en-GB" sz="3600" dirty="0" smtClean="0"/>
              <a:t>LO</a:t>
            </a:r>
            <a:r>
              <a:rPr lang="en-GB" sz="3600" dirty="0"/>
              <a:t>: To be able to rewrite a myth that describes settings, characters and atmosphere and integrates dialogue to convey character and advance the action </a:t>
            </a:r>
            <a:r>
              <a:rPr lang="en-GB" dirty="0"/>
              <a:t/>
            </a:r>
            <a:br>
              <a:rPr lang="en-GB" dirty="0"/>
            </a:br>
            <a:endParaRPr lang="en-GB" dirty="0"/>
          </a:p>
        </p:txBody>
      </p:sp>
      <p:sp>
        <p:nvSpPr>
          <p:cNvPr id="3" name="Content Placeholder 2"/>
          <p:cNvSpPr>
            <a:spLocks noGrp="1"/>
          </p:cNvSpPr>
          <p:nvPr>
            <p:ph idx="1"/>
          </p:nvPr>
        </p:nvSpPr>
        <p:spPr/>
        <p:txBody>
          <a:bodyPr/>
          <a:lstStyle/>
          <a:p>
            <a:pPr marL="0" indent="0">
              <a:buNone/>
            </a:pPr>
            <a:r>
              <a:rPr lang="en-GB" b="1" dirty="0"/>
              <a:t>Paragraphs</a:t>
            </a:r>
          </a:p>
          <a:p>
            <a:r>
              <a:rPr lang="en-GB" dirty="0"/>
              <a:t>A paragraph is a group of sentences about the same thing/subject.</a:t>
            </a:r>
          </a:p>
          <a:p>
            <a:r>
              <a:rPr lang="en-GB" dirty="0"/>
              <a:t>Fiction – You change a paragraph when the time, place, action or place </a:t>
            </a:r>
            <a:r>
              <a:rPr lang="en-GB" dirty="0" smtClean="0"/>
              <a:t>changes</a:t>
            </a:r>
          </a:p>
          <a:p>
            <a:endParaRPr lang="en-GB" dirty="0"/>
          </a:p>
          <a:p>
            <a:r>
              <a:rPr lang="en-GB" dirty="0" smtClean="0"/>
              <a:t>Look at our plan of the story from Theseus and the Minotaur.  How many paragraphs could our dilemma have?</a:t>
            </a:r>
            <a:endParaRPr lang="en-GB" dirty="0"/>
          </a:p>
        </p:txBody>
      </p:sp>
    </p:spTree>
    <p:extLst>
      <p:ext uri="{BB962C8B-B14F-4D97-AF65-F5344CB8AC3E}">
        <p14:creationId xmlns:p14="http://schemas.microsoft.com/office/powerpoint/2010/main" val="1858142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200" dirty="0">
                <a:solidFill>
                  <a:prstClr val="black"/>
                </a:solidFill>
              </a:rPr>
              <a:t>LO: To be able to rewrite a myth that describes settings, characters and atmosphere and integrates dialogue to convey character and advance the action </a:t>
            </a:r>
            <a:endParaRPr lang="en-GB" sz="3200" dirty="0"/>
          </a:p>
        </p:txBody>
      </p:sp>
      <p:sp>
        <p:nvSpPr>
          <p:cNvPr id="3" name="Content Placeholder 2"/>
          <p:cNvSpPr>
            <a:spLocks noGrp="1"/>
          </p:cNvSpPr>
          <p:nvPr>
            <p:ph sz="half" idx="1"/>
          </p:nvPr>
        </p:nvSpPr>
        <p:spPr/>
        <p:txBody>
          <a:bodyPr>
            <a:normAutofit lnSpcReduction="10000"/>
          </a:bodyPr>
          <a:lstStyle/>
          <a:p>
            <a:pPr marL="0" indent="0">
              <a:buNone/>
            </a:pPr>
            <a:r>
              <a:rPr lang="en-GB" sz="3200" dirty="0"/>
              <a:t>With that, Theseus entered the labyrinth and the door slammed shut behind him. Following Daedalus’ instructions, Theseus tied one end of the string to the door and set off to search the many passages of the labyrinth with it trailing behind </a:t>
            </a:r>
            <a:r>
              <a:rPr lang="en-GB" sz="3200" dirty="0" smtClean="0"/>
              <a:t>him.</a:t>
            </a:r>
            <a:endParaRPr lang="en-GB" sz="3200" dirty="0"/>
          </a:p>
        </p:txBody>
      </p:sp>
      <p:sp>
        <p:nvSpPr>
          <p:cNvPr id="4" name="Content Placeholder 3"/>
          <p:cNvSpPr>
            <a:spLocks noGrp="1"/>
          </p:cNvSpPr>
          <p:nvPr>
            <p:ph sz="half" idx="2"/>
          </p:nvPr>
        </p:nvSpPr>
        <p:spPr/>
        <p:txBody>
          <a:bodyPr>
            <a:normAutofit lnSpcReduction="10000"/>
          </a:bodyPr>
          <a:lstStyle/>
          <a:p>
            <a:r>
              <a:rPr lang="en-GB" dirty="0" smtClean="0"/>
              <a:t>To build atmosphere, suspense and tension, how can I create another paragraph that describes how Theseus moves around the labyrinth?</a:t>
            </a:r>
            <a:endParaRPr lang="en-GB" dirty="0"/>
          </a:p>
        </p:txBody>
      </p:sp>
    </p:spTree>
    <p:extLst>
      <p:ext uri="{BB962C8B-B14F-4D97-AF65-F5344CB8AC3E}">
        <p14:creationId xmlns:p14="http://schemas.microsoft.com/office/powerpoint/2010/main" val="10811487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200" dirty="0">
                <a:solidFill>
                  <a:prstClr val="black"/>
                </a:solidFill>
              </a:rPr>
              <a:t>LO: To be able to rewrite a myth that describes settings, characters and atmosphere and integrates dialogue to convey character and advance the action </a:t>
            </a:r>
            <a:endParaRPr lang="en-GB" sz="3200" dirty="0"/>
          </a:p>
        </p:txBody>
      </p:sp>
      <p:sp>
        <p:nvSpPr>
          <p:cNvPr id="3" name="Content Placeholder 2"/>
          <p:cNvSpPr>
            <a:spLocks noGrp="1"/>
          </p:cNvSpPr>
          <p:nvPr>
            <p:ph idx="1"/>
          </p:nvPr>
        </p:nvSpPr>
        <p:spPr/>
        <p:txBody>
          <a:bodyPr>
            <a:normAutofit fontScale="70000" lnSpcReduction="20000"/>
          </a:bodyPr>
          <a:lstStyle/>
          <a:p>
            <a:r>
              <a:rPr lang="en-GB" sz="3200" dirty="0"/>
              <a:t>With fear and dread, Theseus crept cautiously down the dark, damp tunnel, shuffling cautiously and stopping at times to listen all the time remembering to unwind his string as he crept down the tunnel as dark as a cloudless night.  His hands were his eyes, nervously seeking the way by tracing the slime covered granite walls.  Though he strained to hear and see, there was nothing…..nothing but the sounds of his own strained breathing and the soft pad of his sandals.</a:t>
            </a:r>
          </a:p>
          <a:p>
            <a:endParaRPr lang="en-GB" sz="3200" dirty="0"/>
          </a:p>
          <a:p>
            <a:r>
              <a:rPr lang="en-GB" sz="3200" dirty="0"/>
              <a:t>Suddenly, an evil odour invaded his nostrils, like the rotting filth of a thousand corpses. Corpses left from the Minotaur’s last seven Athenian boys and seven Athenian girl victims.  He stopped, heart pounding.  Was something there in the dreaded darkness? </a:t>
            </a:r>
          </a:p>
          <a:p>
            <a:endParaRPr lang="en-GB" sz="3200" dirty="0"/>
          </a:p>
          <a:p>
            <a:r>
              <a:rPr lang="en-GB" sz="3200" dirty="0"/>
              <a:t>Silence, heavy and still, surrounded him.  Reassured, he began to step forward……Out of the black depths came a sudden blood-curdling shriek as the great beast leapt towards him.  There, he finally saw it…..</a:t>
            </a:r>
          </a:p>
          <a:p>
            <a:endParaRPr lang="en-GB" sz="3200" dirty="0"/>
          </a:p>
        </p:txBody>
      </p:sp>
    </p:spTree>
    <p:extLst>
      <p:ext uri="{BB962C8B-B14F-4D97-AF65-F5344CB8AC3E}">
        <p14:creationId xmlns:p14="http://schemas.microsoft.com/office/powerpoint/2010/main" val="16548728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200" dirty="0">
                <a:solidFill>
                  <a:prstClr val="black"/>
                </a:solidFill>
              </a:rPr>
              <a:t>LO: To be able to rewrite a myth that describes settings, characters and atmosphere and integrates dialogue to convey character and advance the action </a:t>
            </a:r>
            <a:endParaRPr lang="en-GB" sz="3200" dirty="0"/>
          </a:p>
        </p:txBody>
      </p:sp>
      <p:sp>
        <p:nvSpPr>
          <p:cNvPr id="3" name="Content Placeholder 2"/>
          <p:cNvSpPr>
            <a:spLocks noGrp="1"/>
          </p:cNvSpPr>
          <p:nvPr>
            <p:ph idx="1"/>
          </p:nvPr>
        </p:nvSpPr>
        <p:spPr/>
        <p:txBody>
          <a:bodyPr>
            <a:normAutofit/>
          </a:bodyPr>
          <a:lstStyle/>
          <a:p>
            <a:pPr marL="0" indent="0">
              <a:buNone/>
            </a:pPr>
            <a:r>
              <a:rPr lang="en-GB" sz="3200" b="1" u="sng" dirty="0" smtClean="0"/>
              <a:t>ACTIVITY</a:t>
            </a:r>
          </a:p>
          <a:p>
            <a:r>
              <a:rPr lang="en-GB" sz="3200" dirty="0" smtClean="0"/>
              <a:t>Children to use their plan to write the dilemma section of the story using all the grammatical and sentence devices used during the previous lessons to create suspense, tension and atmosphere.</a:t>
            </a:r>
            <a:endParaRPr lang="en-GB" sz="3200" dirty="0"/>
          </a:p>
        </p:txBody>
      </p:sp>
    </p:spTree>
    <p:extLst>
      <p:ext uri="{BB962C8B-B14F-4D97-AF65-F5344CB8AC3E}">
        <p14:creationId xmlns:p14="http://schemas.microsoft.com/office/powerpoint/2010/main" val="40570709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200" dirty="0"/>
              <a:t>LO: To be able to rewrite a myth that describes settings, characters and atmosphere and integrates dialogue to convey character and advance the action </a:t>
            </a:r>
          </a:p>
        </p:txBody>
      </p:sp>
      <p:graphicFrame>
        <p:nvGraphicFramePr>
          <p:cNvPr id="4" name="Content Placeholder 3"/>
          <p:cNvGraphicFramePr>
            <a:graphicFrameLocks noGrp="1"/>
          </p:cNvGraphicFramePr>
          <p:nvPr>
            <p:ph idx="1"/>
          </p:nvPr>
        </p:nvGraphicFramePr>
        <p:xfrm>
          <a:off x="1752600" y="1889759"/>
          <a:ext cx="8762999" cy="4418846"/>
        </p:xfrm>
        <a:graphic>
          <a:graphicData uri="http://schemas.openxmlformats.org/drawingml/2006/table">
            <a:tbl>
              <a:tblPr firstRow="1" firstCol="1" bandRow="1"/>
              <a:tblGrid>
                <a:gridCol w="6913606">
                  <a:extLst>
                    <a:ext uri="{9D8B030D-6E8A-4147-A177-3AD203B41FA5}">
                      <a16:colId xmlns:a16="http://schemas.microsoft.com/office/drawing/2014/main" val="3746277985"/>
                    </a:ext>
                  </a:extLst>
                </a:gridCol>
                <a:gridCol w="1849393">
                  <a:extLst>
                    <a:ext uri="{9D8B030D-6E8A-4147-A177-3AD203B41FA5}">
                      <a16:colId xmlns:a16="http://schemas.microsoft.com/office/drawing/2014/main" val="2968764510"/>
                    </a:ext>
                  </a:extLst>
                </a:gridCol>
              </a:tblGrid>
              <a:tr h="741811">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Top Down</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Self Assessment</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95095014"/>
                  </a:ext>
                </a:extLst>
              </a:tr>
              <a:tr h="766558">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even: </a:t>
                      </a:r>
                      <a:r>
                        <a:rPr lang="en-GB" sz="2000">
                          <a:effectLst/>
                          <a:latin typeface="Calibri" panose="020F0502020204030204" pitchFamily="34" charset="0"/>
                          <a:ea typeface="Calibri" panose="020F0502020204030204" pitchFamily="34" charset="0"/>
                          <a:cs typeface="Times New Roman" panose="02020603050405020304" pitchFamily="18" charset="0"/>
                        </a:rPr>
                        <a:t> </a:t>
                      </a:r>
                      <a:r>
                        <a:rPr lang="en-GB" sz="2000">
                          <a:effectLst/>
                          <a:latin typeface="Comic Sans MS" panose="030F0702030302020204" pitchFamily="66" charset="0"/>
                          <a:ea typeface="Calibri" panose="020F0502020204030204" pitchFamily="34" charset="0"/>
                          <a:cs typeface="Times New Roman" panose="02020603050405020304" pitchFamily="18" charset="0"/>
                        </a:rPr>
                        <a:t>I am able to sustain a dialogue between two or more characters without losing the flow of the story (Y6)</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0052628"/>
                  </a:ext>
                </a:extLst>
              </a:tr>
              <a:tr h="741811">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I can create and maintain an appropriate atmosphere throughout the whole piece (Y6)</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91229705"/>
                  </a:ext>
                </a:extLst>
              </a:tr>
              <a:tr h="494541">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Most of us will: I make links in fiction between the opening and ending of a story (Y5)</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24085788"/>
                  </a:ext>
                </a:extLst>
              </a:tr>
              <a:tr h="989081">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All of us will: I make sure my writing does not jump from one idea to another and I try to build on ideas through the piece of work, making connections between paragraphs (Y4)</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05436395"/>
                  </a:ext>
                </a:extLst>
              </a:tr>
            </a:tbl>
          </a:graphicData>
        </a:graphic>
      </p:graphicFrame>
    </p:spTree>
    <p:extLst>
      <p:ext uri="{BB962C8B-B14F-4D97-AF65-F5344CB8AC3E}">
        <p14:creationId xmlns:p14="http://schemas.microsoft.com/office/powerpoint/2010/main" val="22197731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smtClean="0"/>
              <a:t>Reading Comprehension</a:t>
            </a:r>
            <a:endParaRPr lang="en-GB" dirty="0"/>
          </a:p>
        </p:txBody>
      </p:sp>
      <p:sp>
        <p:nvSpPr>
          <p:cNvPr id="5" name="Subtitle 4"/>
          <p:cNvSpPr>
            <a:spLocks noGrp="1"/>
          </p:cNvSpPr>
          <p:nvPr>
            <p:ph type="subTitle" idx="1"/>
          </p:nvPr>
        </p:nvSpPr>
        <p:spPr/>
        <p:txBody>
          <a:bodyPr/>
          <a:lstStyle/>
          <a:p>
            <a:r>
              <a:rPr lang="en-GB" dirty="0" smtClean="0"/>
              <a:t> Non-Fiction – Cold Review</a:t>
            </a:r>
            <a:endParaRPr lang="en-GB" dirty="0"/>
          </a:p>
        </p:txBody>
      </p:sp>
    </p:spTree>
    <p:extLst>
      <p:ext uri="{BB962C8B-B14F-4D97-AF65-F5344CB8AC3E}">
        <p14:creationId xmlns:p14="http://schemas.microsoft.com/office/powerpoint/2010/main" val="11170334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answer questions about a non-fiction text - Cold</a:t>
            </a:r>
            <a:endParaRPr lang="en-GB" dirty="0"/>
          </a:p>
        </p:txBody>
      </p:sp>
      <p:pic>
        <p:nvPicPr>
          <p:cNvPr id="4" name="Content Placeholder 3"/>
          <p:cNvPicPr>
            <a:picLocks noGrp="1" noChangeAspect="1"/>
          </p:cNvPicPr>
          <p:nvPr>
            <p:ph idx="1"/>
          </p:nvPr>
        </p:nvPicPr>
        <p:blipFill>
          <a:blip r:embed="rId2"/>
          <a:stretch>
            <a:fillRect/>
          </a:stretch>
        </p:blipFill>
        <p:spPr>
          <a:xfrm>
            <a:off x="3586988" y="1292224"/>
            <a:ext cx="5770372" cy="5034309"/>
          </a:xfrm>
          <a:prstGeom prst="rect">
            <a:avLst/>
          </a:prstGeom>
        </p:spPr>
      </p:pic>
    </p:spTree>
    <p:extLst>
      <p:ext uri="{BB962C8B-B14F-4D97-AF65-F5344CB8AC3E}">
        <p14:creationId xmlns:p14="http://schemas.microsoft.com/office/powerpoint/2010/main" val="235308033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answer questions about a non-fiction text - Cold</a:t>
            </a:r>
            <a:endParaRPr lang="en-GB" dirty="0"/>
          </a:p>
        </p:txBody>
      </p:sp>
      <p:pic>
        <p:nvPicPr>
          <p:cNvPr id="5" name="Content Placeholder 4"/>
          <p:cNvPicPr>
            <a:picLocks noGrp="1" noChangeAspect="1"/>
          </p:cNvPicPr>
          <p:nvPr>
            <p:ph idx="1"/>
          </p:nvPr>
        </p:nvPicPr>
        <p:blipFill>
          <a:blip r:embed="rId2"/>
          <a:stretch>
            <a:fillRect/>
          </a:stretch>
        </p:blipFill>
        <p:spPr>
          <a:xfrm>
            <a:off x="2148840" y="1774163"/>
            <a:ext cx="8427720" cy="4755224"/>
          </a:xfrm>
          <a:prstGeom prst="rect">
            <a:avLst/>
          </a:prstGeom>
        </p:spPr>
      </p:pic>
    </p:spTree>
    <p:extLst>
      <p:ext uri="{BB962C8B-B14F-4D97-AF65-F5344CB8AC3E}">
        <p14:creationId xmlns:p14="http://schemas.microsoft.com/office/powerpoint/2010/main" val="130330515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answer questions about a non-fiction text - Cold</a:t>
            </a:r>
            <a:endParaRPr lang="en-GB" dirty="0"/>
          </a:p>
        </p:txBody>
      </p:sp>
      <p:pic>
        <p:nvPicPr>
          <p:cNvPr id="4" name="Content Placeholder 3"/>
          <p:cNvPicPr>
            <a:picLocks noGrp="1" noChangeAspect="1"/>
          </p:cNvPicPr>
          <p:nvPr>
            <p:ph idx="1"/>
          </p:nvPr>
        </p:nvPicPr>
        <p:blipFill>
          <a:blip r:embed="rId2"/>
          <a:stretch>
            <a:fillRect/>
          </a:stretch>
        </p:blipFill>
        <p:spPr>
          <a:xfrm>
            <a:off x="2468880" y="1877219"/>
            <a:ext cx="6365557" cy="4937458"/>
          </a:xfrm>
          <a:prstGeom prst="rect">
            <a:avLst/>
          </a:prstGeom>
        </p:spPr>
      </p:pic>
    </p:spTree>
    <p:extLst>
      <p:ext uri="{BB962C8B-B14F-4D97-AF65-F5344CB8AC3E}">
        <p14:creationId xmlns:p14="http://schemas.microsoft.com/office/powerpoint/2010/main" val="22968780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answer questions about a non-fiction text - Cold</a:t>
            </a:r>
            <a:endParaRPr lang="en-GB" dirty="0"/>
          </a:p>
        </p:txBody>
      </p:sp>
      <p:pic>
        <p:nvPicPr>
          <p:cNvPr id="4" name="Content Placeholder 3"/>
          <p:cNvPicPr>
            <a:picLocks noGrp="1" noChangeAspect="1"/>
          </p:cNvPicPr>
          <p:nvPr>
            <p:ph idx="1"/>
          </p:nvPr>
        </p:nvPicPr>
        <p:blipFill>
          <a:blip r:embed="rId2"/>
          <a:stretch>
            <a:fillRect/>
          </a:stretch>
        </p:blipFill>
        <p:spPr>
          <a:xfrm>
            <a:off x="2331720" y="1526872"/>
            <a:ext cx="8168640" cy="5369596"/>
          </a:xfrm>
          <a:prstGeom prst="rect">
            <a:avLst/>
          </a:prstGeom>
        </p:spPr>
      </p:pic>
    </p:spTree>
    <p:extLst>
      <p:ext uri="{BB962C8B-B14F-4D97-AF65-F5344CB8AC3E}">
        <p14:creationId xmlns:p14="http://schemas.microsoft.com/office/powerpoint/2010/main" val="18387148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answer questions about a non-fiction text - Cold</a:t>
            </a:r>
            <a:endParaRPr lang="en-GB" dirty="0"/>
          </a:p>
        </p:txBody>
      </p:sp>
      <p:pic>
        <p:nvPicPr>
          <p:cNvPr id="4" name="Content Placeholder 3"/>
          <p:cNvPicPr>
            <a:picLocks noGrp="1" noChangeAspect="1"/>
          </p:cNvPicPr>
          <p:nvPr>
            <p:ph idx="1"/>
          </p:nvPr>
        </p:nvPicPr>
        <p:blipFill>
          <a:blip r:embed="rId2"/>
          <a:stretch>
            <a:fillRect/>
          </a:stretch>
        </p:blipFill>
        <p:spPr>
          <a:xfrm>
            <a:off x="340259" y="1690688"/>
            <a:ext cx="4988761" cy="4351338"/>
          </a:xfrm>
          <a:prstGeom prst="rect">
            <a:avLst/>
          </a:prstGeom>
        </p:spPr>
      </p:pic>
      <p:pic>
        <p:nvPicPr>
          <p:cNvPr id="5" name="Picture 4"/>
          <p:cNvPicPr>
            <a:picLocks noChangeAspect="1"/>
          </p:cNvPicPr>
          <p:nvPr/>
        </p:nvPicPr>
        <p:blipFill>
          <a:blip r:embed="rId3"/>
          <a:stretch>
            <a:fillRect/>
          </a:stretch>
        </p:blipFill>
        <p:spPr>
          <a:xfrm>
            <a:off x="5329020" y="1547019"/>
            <a:ext cx="6229350" cy="4638675"/>
          </a:xfrm>
          <a:prstGeom prst="rect">
            <a:avLst/>
          </a:prstGeom>
        </p:spPr>
      </p:pic>
    </p:spTree>
    <p:extLst>
      <p:ext uri="{BB962C8B-B14F-4D97-AF65-F5344CB8AC3E}">
        <p14:creationId xmlns:p14="http://schemas.microsoft.com/office/powerpoint/2010/main" val="14954728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answer questions about a non-fiction text - Cold</a:t>
            </a:r>
            <a:endParaRPr lang="en-GB" dirty="0"/>
          </a:p>
        </p:txBody>
      </p:sp>
      <p:pic>
        <p:nvPicPr>
          <p:cNvPr id="5" name="Content Placeholder 4"/>
          <p:cNvPicPr>
            <a:picLocks noGrp="1" noChangeAspect="1"/>
          </p:cNvPicPr>
          <p:nvPr>
            <p:ph idx="1"/>
          </p:nvPr>
        </p:nvPicPr>
        <p:blipFill>
          <a:blip r:embed="rId2"/>
          <a:stretch>
            <a:fillRect/>
          </a:stretch>
        </p:blipFill>
        <p:spPr>
          <a:xfrm>
            <a:off x="214241" y="1901825"/>
            <a:ext cx="7709678" cy="4351338"/>
          </a:xfrm>
          <a:prstGeom prst="rect">
            <a:avLst/>
          </a:prstGeom>
        </p:spPr>
      </p:pic>
      <p:pic>
        <p:nvPicPr>
          <p:cNvPr id="6" name="Picture 5"/>
          <p:cNvPicPr>
            <a:picLocks noChangeAspect="1"/>
          </p:cNvPicPr>
          <p:nvPr/>
        </p:nvPicPr>
        <p:blipFill>
          <a:blip r:embed="rId3"/>
          <a:stretch>
            <a:fillRect/>
          </a:stretch>
        </p:blipFill>
        <p:spPr>
          <a:xfrm>
            <a:off x="3519487" y="1027906"/>
            <a:ext cx="8607968" cy="1410494"/>
          </a:xfrm>
          <a:prstGeom prst="rect">
            <a:avLst/>
          </a:prstGeom>
        </p:spPr>
      </p:pic>
    </p:spTree>
    <p:extLst>
      <p:ext uri="{BB962C8B-B14F-4D97-AF65-F5344CB8AC3E}">
        <p14:creationId xmlns:p14="http://schemas.microsoft.com/office/powerpoint/2010/main" val="17988556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answer questions about a non-fiction text - Cold</a:t>
            </a:r>
            <a:endParaRPr lang="en-GB" dirty="0"/>
          </a:p>
        </p:txBody>
      </p:sp>
      <p:pic>
        <p:nvPicPr>
          <p:cNvPr id="4" name="Content Placeholder 3"/>
          <p:cNvPicPr>
            <a:picLocks noGrp="1" noChangeAspect="1"/>
          </p:cNvPicPr>
          <p:nvPr>
            <p:ph idx="1"/>
          </p:nvPr>
        </p:nvPicPr>
        <p:blipFill>
          <a:blip r:embed="rId2"/>
          <a:stretch>
            <a:fillRect/>
          </a:stretch>
        </p:blipFill>
        <p:spPr>
          <a:xfrm>
            <a:off x="289524" y="1690688"/>
            <a:ext cx="5608391" cy="4351338"/>
          </a:xfrm>
          <a:prstGeom prst="rect">
            <a:avLst/>
          </a:prstGeom>
        </p:spPr>
      </p:pic>
      <p:pic>
        <p:nvPicPr>
          <p:cNvPr id="5" name="Picture 4"/>
          <p:cNvPicPr>
            <a:picLocks noChangeAspect="1"/>
          </p:cNvPicPr>
          <p:nvPr/>
        </p:nvPicPr>
        <p:blipFill>
          <a:blip r:embed="rId3"/>
          <a:stretch>
            <a:fillRect/>
          </a:stretch>
        </p:blipFill>
        <p:spPr>
          <a:xfrm>
            <a:off x="5897915" y="1228725"/>
            <a:ext cx="6010275" cy="1962150"/>
          </a:xfrm>
          <a:prstGeom prst="rect">
            <a:avLst/>
          </a:prstGeom>
        </p:spPr>
      </p:pic>
      <p:pic>
        <p:nvPicPr>
          <p:cNvPr id="6" name="Picture 5"/>
          <p:cNvPicPr>
            <a:picLocks noChangeAspect="1"/>
          </p:cNvPicPr>
          <p:nvPr/>
        </p:nvPicPr>
        <p:blipFill>
          <a:blip r:embed="rId4"/>
          <a:stretch>
            <a:fillRect/>
          </a:stretch>
        </p:blipFill>
        <p:spPr>
          <a:xfrm>
            <a:off x="5897915" y="2910683"/>
            <a:ext cx="6143625" cy="1000125"/>
          </a:xfrm>
          <a:prstGeom prst="rect">
            <a:avLst/>
          </a:prstGeom>
        </p:spPr>
      </p:pic>
    </p:spTree>
    <p:extLst>
      <p:ext uri="{BB962C8B-B14F-4D97-AF65-F5344CB8AC3E}">
        <p14:creationId xmlns:p14="http://schemas.microsoft.com/office/powerpoint/2010/main" val="33650980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answer questions about a non-fiction text - Cold</a:t>
            </a:r>
            <a:endParaRPr lang="en-GB" dirty="0"/>
          </a:p>
        </p:txBody>
      </p:sp>
      <p:pic>
        <p:nvPicPr>
          <p:cNvPr id="4" name="Content Placeholder 3"/>
          <p:cNvPicPr>
            <a:picLocks noGrp="1" noChangeAspect="1"/>
          </p:cNvPicPr>
          <p:nvPr>
            <p:ph idx="1"/>
          </p:nvPr>
        </p:nvPicPr>
        <p:blipFill>
          <a:blip r:embed="rId2"/>
          <a:stretch>
            <a:fillRect/>
          </a:stretch>
        </p:blipFill>
        <p:spPr>
          <a:xfrm>
            <a:off x="317931" y="1690688"/>
            <a:ext cx="5674350" cy="3730674"/>
          </a:xfrm>
          <a:prstGeom prst="rect">
            <a:avLst/>
          </a:prstGeom>
        </p:spPr>
      </p:pic>
      <p:pic>
        <p:nvPicPr>
          <p:cNvPr id="5" name="Picture 4"/>
          <p:cNvPicPr>
            <a:picLocks noChangeAspect="1"/>
          </p:cNvPicPr>
          <p:nvPr/>
        </p:nvPicPr>
        <p:blipFill>
          <a:blip r:embed="rId3"/>
          <a:stretch>
            <a:fillRect/>
          </a:stretch>
        </p:blipFill>
        <p:spPr>
          <a:xfrm>
            <a:off x="5886450" y="1690688"/>
            <a:ext cx="6305550" cy="4124325"/>
          </a:xfrm>
          <a:prstGeom prst="rect">
            <a:avLst/>
          </a:prstGeom>
        </p:spPr>
      </p:pic>
    </p:spTree>
    <p:extLst>
      <p:ext uri="{BB962C8B-B14F-4D97-AF65-F5344CB8AC3E}">
        <p14:creationId xmlns:p14="http://schemas.microsoft.com/office/powerpoint/2010/main" val="21682014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9BCAC1DB-DE6E-4577-9888-5A32AE3578D2}"/>
              </a:ext>
            </a:extLst>
          </p:cNvPr>
          <p:cNvPicPr>
            <a:picLocks noChangeAspect="1"/>
          </p:cNvPicPr>
          <p:nvPr/>
        </p:nvPicPr>
        <p:blipFill>
          <a:blip r:embed="rId2"/>
          <a:stretch>
            <a:fillRect/>
          </a:stretch>
        </p:blipFill>
        <p:spPr>
          <a:xfrm>
            <a:off x="199072" y="3323272"/>
            <a:ext cx="3381375" cy="3381375"/>
          </a:xfrm>
          <a:prstGeom prst="rect">
            <a:avLst/>
          </a:prstGeom>
        </p:spPr>
      </p:pic>
      <p:sp>
        <p:nvSpPr>
          <p:cNvPr id="6" name="Thought Bubble: Cloud 5">
            <a:extLst>
              <a:ext uri="{FF2B5EF4-FFF2-40B4-BE49-F238E27FC236}">
                <a16:creationId xmlns:a16="http://schemas.microsoft.com/office/drawing/2014/main" id="{B687D830-9B21-405B-9945-49022D233980}"/>
              </a:ext>
            </a:extLst>
          </p:cNvPr>
          <p:cNvSpPr/>
          <p:nvPr/>
        </p:nvSpPr>
        <p:spPr>
          <a:xfrm>
            <a:off x="3114502" y="257094"/>
            <a:ext cx="7934960" cy="4077208"/>
          </a:xfrm>
          <a:prstGeom prst="cloudCallout">
            <a:avLst>
              <a:gd name="adj1" fmla="val -42204"/>
              <a:gd name="adj2" fmla="val 64539"/>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200" dirty="0" smtClean="0">
                <a:solidFill>
                  <a:schemeClr val="tx1"/>
                </a:solidFill>
                <a:cs typeface="Calibri"/>
              </a:rPr>
              <a:t>laden</a:t>
            </a:r>
            <a:endParaRPr lang="en-US" sz="8200" dirty="0">
              <a:solidFill>
                <a:schemeClr val="tx1"/>
              </a:solidFill>
              <a:cs typeface="Calibri"/>
            </a:endParaRPr>
          </a:p>
        </p:txBody>
      </p:sp>
    </p:spTree>
    <p:extLst>
      <p:ext uri="{BB962C8B-B14F-4D97-AF65-F5344CB8AC3E}">
        <p14:creationId xmlns:p14="http://schemas.microsoft.com/office/powerpoint/2010/main" val="1660784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laden</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814080"/>
            <a:ext cx="10515600" cy="4351338"/>
          </a:xfrm>
        </p:spPr>
        <p:txBody>
          <a:bodyPr vert="horz" lIns="91440" tIns="45720" rIns="91440" bIns="45720" rtlCol="0" anchor="t">
            <a:normAutofit/>
          </a:bodyPr>
          <a:lstStyle/>
          <a:p>
            <a:pPr marL="0" algn="ctr">
              <a:buNone/>
            </a:pPr>
            <a:endParaRPr lang="en-US" sz="6000" dirty="0">
              <a:cs typeface="Calibri"/>
            </a:endParaRPr>
          </a:p>
          <a:p>
            <a:pPr marL="0" algn="ctr">
              <a:buNone/>
            </a:pPr>
            <a:r>
              <a:rPr lang="en-US" sz="6000" dirty="0" smtClean="0">
                <a:cs typeface="Calibri"/>
              </a:rPr>
              <a:t>Fruit trees straining under </a:t>
            </a:r>
            <a:r>
              <a:rPr lang="en-US" sz="6000" dirty="0" smtClean="0">
                <a:solidFill>
                  <a:srgbClr val="FF0000"/>
                </a:solidFill>
                <a:cs typeface="Calibri"/>
              </a:rPr>
              <a:t>laden</a:t>
            </a:r>
            <a:r>
              <a:rPr lang="en-US" sz="6000" dirty="0" smtClean="0">
                <a:cs typeface="Calibri"/>
              </a:rPr>
              <a:t> branches.</a:t>
            </a:r>
            <a:endParaRPr lang="en-US" sz="6000" dirty="0">
              <a:solidFill>
                <a:srgbClr val="FF0000"/>
              </a:solidFill>
              <a:cs typeface="Calibri"/>
            </a:endParaRPr>
          </a:p>
        </p:txBody>
      </p:sp>
      <p:sp>
        <p:nvSpPr>
          <p:cNvPr id="4" name="Cloud Callout 3"/>
          <p:cNvSpPr/>
          <p:nvPr/>
        </p:nvSpPr>
        <p:spPr>
          <a:xfrm>
            <a:off x="1616364" y="766619"/>
            <a:ext cx="2937163" cy="1468581"/>
          </a:xfrm>
          <a:prstGeom prst="cloudCallout">
            <a:avLst>
              <a:gd name="adj1" fmla="val 86714"/>
              <a:gd name="adj2" fmla="val 9394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What could it mean?</a:t>
            </a:r>
          </a:p>
        </p:txBody>
      </p:sp>
    </p:spTree>
    <p:extLst>
      <p:ext uri="{BB962C8B-B14F-4D97-AF65-F5344CB8AC3E}">
        <p14:creationId xmlns:p14="http://schemas.microsoft.com/office/powerpoint/2010/main" val="749939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laden</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825625"/>
            <a:ext cx="10515600" cy="4695167"/>
          </a:xfrm>
        </p:spPr>
        <p:txBody>
          <a:bodyPr vert="horz" lIns="91440" tIns="45720" rIns="91440" bIns="45720" rtlCol="0" anchor="t">
            <a:normAutofit fontScale="92500" lnSpcReduction="20000"/>
          </a:bodyPr>
          <a:lstStyle/>
          <a:p>
            <a:pPr marL="0" algn="ctr">
              <a:buNone/>
            </a:pPr>
            <a:r>
              <a:rPr lang="en-US" sz="4400" dirty="0">
                <a:solidFill>
                  <a:srgbClr val="FF0000"/>
                </a:solidFill>
                <a:cs typeface="Calibri"/>
              </a:rPr>
              <a:t>SAY IT AND FEEL THE SYLLABLES</a:t>
            </a:r>
            <a:endParaRPr lang="en-US" dirty="0">
              <a:solidFill>
                <a:srgbClr val="FF0000"/>
              </a:solidFill>
              <a:cs typeface="Calibri"/>
            </a:endParaRPr>
          </a:p>
          <a:p>
            <a:pPr marL="0" algn="ctr">
              <a:buNone/>
            </a:pPr>
            <a:r>
              <a:rPr lang="en-US" sz="4400" dirty="0">
                <a:solidFill>
                  <a:srgbClr val="FF0000"/>
                </a:solidFill>
                <a:cs typeface="Calibri"/>
              </a:rPr>
              <a:t>SAY IT TO THE BIN</a:t>
            </a:r>
          </a:p>
          <a:p>
            <a:pPr marL="0" algn="ctr">
              <a:buNone/>
            </a:pPr>
            <a:r>
              <a:rPr lang="en-US" sz="4400" dirty="0">
                <a:solidFill>
                  <a:srgbClr val="FF0000"/>
                </a:solidFill>
                <a:cs typeface="Calibri"/>
              </a:rPr>
              <a:t>SAY IT TO SOMEONE ON ANOTHER TABLE</a:t>
            </a:r>
          </a:p>
          <a:p>
            <a:pPr marL="0" algn="ctr">
              <a:buNone/>
            </a:pPr>
            <a:r>
              <a:rPr lang="en-US" sz="4400" dirty="0">
                <a:solidFill>
                  <a:srgbClr val="FF0000"/>
                </a:solidFill>
                <a:cs typeface="Calibri"/>
              </a:rPr>
              <a:t>WHISPER IT TO THE FLOOR</a:t>
            </a:r>
          </a:p>
          <a:p>
            <a:pPr marL="0" algn="ctr">
              <a:buNone/>
            </a:pPr>
            <a:r>
              <a:rPr lang="en-US" sz="4400" dirty="0">
                <a:solidFill>
                  <a:srgbClr val="FF0000"/>
                </a:solidFill>
                <a:cs typeface="Calibri"/>
              </a:rPr>
              <a:t>SAY IT TO YOUR BOOK</a:t>
            </a:r>
          </a:p>
          <a:p>
            <a:pPr marL="0" algn="ctr">
              <a:buNone/>
            </a:pPr>
            <a:r>
              <a:rPr lang="en-US" sz="4400" dirty="0">
                <a:solidFill>
                  <a:srgbClr val="FF0000"/>
                </a:solidFill>
                <a:cs typeface="Calibri"/>
              </a:rPr>
              <a:t>REPEAT IT AFTER ME</a:t>
            </a:r>
          </a:p>
          <a:p>
            <a:pPr marL="0" algn="ctr">
              <a:buNone/>
            </a:pPr>
            <a:r>
              <a:rPr lang="en-US" sz="4400" dirty="0">
                <a:solidFill>
                  <a:srgbClr val="FF0000"/>
                </a:solidFill>
                <a:cs typeface="Calibri"/>
              </a:rPr>
              <a:t>SAY IT TO THE WINDOW</a:t>
            </a:r>
          </a:p>
          <a:p>
            <a:pPr marL="0" algn="ctr">
              <a:buNone/>
            </a:pPr>
            <a:r>
              <a:rPr lang="en-US" sz="4400" dirty="0">
                <a:solidFill>
                  <a:srgbClr val="FF0000"/>
                </a:solidFill>
                <a:cs typeface="Calibri"/>
              </a:rPr>
              <a:t>WHISPER IT TO A WALL</a:t>
            </a:r>
            <a:endParaRPr lang="en-US" dirty="0">
              <a:solidFill>
                <a:srgbClr val="FF0000"/>
              </a:solidFill>
              <a:cs typeface="Calibri"/>
            </a:endParaRPr>
          </a:p>
          <a:p>
            <a:pPr marL="0" algn="ctr">
              <a:buNone/>
            </a:pPr>
            <a:endParaRPr lang="en-US" sz="4400" dirty="0">
              <a:solidFill>
                <a:srgbClr val="FF0000"/>
              </a:solidFill>
              <a:cs typeface="Calibri"/>
            </a:endParaRPr>
          </a:p>
          <a:p>
            <a:pPr marL="0" indent="0" algn="ctr">
              <a:buNone/>
            </a:pPr>
            <a:endParaRPr lang="en-US" sz="4400" dirty="0">
              <a:solidFill>
                <a:srgbClr val="FF0000"/>
              </a:solidFill>
              <a:cs typeface="Calibri"/>
            </a:endParaRPr>
          </a:p>
          <a:p>
            <a:pPr marL="0" indent="0" algn="ctr">
              <a:buNone/>
            </a:pPr>
            <a:endParaRPr lang="en-US" dirty="0">
              <a:cs typeface="Calibri"/>
            </a:endParaRPr>
          </a:p>
          <a:p>
            <a:pPr marL="0" indent="0" algn="ctr">
              <a:buNone/>
            </a:pPr>
            <a:endParaRPr lang="en-US" dirty="0">
              <a:cs typeface="Calibri"/>
            </a:endParaRPr>
          </a:p>
        </p:txBody>
      </p:sp>
    </p:spTree>
    <p:extLst>
      <p:ext uri="{BB962C8B-B14F-4D97-AF65-F5344CB8AC3E}">
        <p14:creationId xmlns:p14="http://schemas.microsoft.com/office/powerpoint/2010/main" val="4231508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laden</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690688"/>
            <a:ext cx="10515600" cy="4351338"/>
          </a:xfrm>
        </p:spPr>
        <p:txBody>
          <a:bodyPr vert="horz" lIns="91440" tIns="45720" rIns="91440" bIns="45720" rtlCol="0" anchor="t">
            <a:noAutofit/>
          </a:bodyPr>
          <a:lstStyle/>
          <a:p>
            <a:pPr marL="0" algn="ctr">
              <a:buNone/>
            </a:pPr>
            <a:endParaRPr lang="en-GB" sz="6000" dirty="0">
              <a:cs typeface="Calibri"/>
            </a:endParaRPr>
          </a:p>
          <a:p>
            <a:pPr marL="0" algn="ctr">
              <a:buNone/>
            </a:pPr>
            <a:r>
              <a:rPr lang="en-GB" sz="6000" dirty="0" smtClean="0">
                <a:cs typeface="Calibri"/>
              </a:rPr>
              <a:t>Adj</a:t>
            </a:r>
            <a:r>
              <a:rPr lang="en-GB" sz="6000" dirty="0">
                <a:cs typeface="Calibri"/>
              </a:rPr>
              <a:t>. carrying or holding a lot of something</a:t>
            </a:r>
          </a:p>
          <a:p>
            <a:pPr marL="0" algn="ctr">
              <a:buNone/>
            </a:pPr>
            <a:endParaRPr lang="en-GB" sz="6000" dirty="0">
              <a:cs typeface="Calibri"/>
            </a:endParaRPr>
          </a:p>
        </p:txBody>
      </p:sp>
    </p:spTree>
    <p:extLst>
      <p:ext uri="{BB962C8B-B14F-4D97-AF65-F5344CB8AC3E}">
        <p14:creationId xmlns:p14="http://schemas.microsoft.com/office/powerpoint/2010/main" val="157149115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laden</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199" y="1825625"/>
            <a:ext cx="10716491" cy="4351338"/>
          </a:xfrm>
        </p:spPr>
        <p:txBody>
          <a:bodyPr vert="horz" lIns="91440" tIns="45720" rIns="91440" bIns="45720" rtlCol="0" anchor="t">
            <a:normAutofit lnSpcReduction="10000"/>
          </a:bodyPr>
          <a:lstStyle/>
          <a:p>
            <a:pPr marL="0" indent="0" algn="ctr">
              <a:buNone/>
            </a:pPr>
            <a:r>
              <a:rPr lang="en-GB" sz="4000" dirty="0">
                <a:cs typeface="Calibri"/>
              </a:rPr>
              <a:t>He always comes back from France</a:t>
            </a:r>
            <a:r>
              <a:rPr lang="en-GB" sz="4000" dirty="0">
                <a:solidFill>
                  <a:srgbClr val="FF0000"/>
                </a:solidFill>
                <a:cs typeface="Calibri"/>
              </a:rPr>
              <a:t> laden </a:t>
            </a:r>
            <a:r>
              <a:rPr lang="en-GB" sz="4000" dirty="0">
                <a:cs typeface="Calibri"/>
              </a:rPr>
              <a:t>with presents for everyone</a:t>
            </a:r>
            <a:r>
              <a:rPr lang="en-GB" sz="4000" dirty="0" smtClean="0">
                <a:cs typeface="Calibri"/>
              </a:rPr>
              <a:t>.</a:t>
            </a:r>
          </a:p>
          <a:p>
            <a:pPr marL="0" indent="0" algn="ctr">
              <a:buNone/>
            </a:pPr>
            <a:endParaRPr lang="en-GB" sz="4000" dirty="0">
              <a:cs typeface="Calibri"/>
            </a:endParaRPr>
          </a:p>
          <a:p>
            <a:pPr marL="0" indent="0" algn="ctr">
              <a:buNone/>
            </a:pPr>
            <a:r>
              <a:rPr lang="en-GB" sz="4000" dirty="0">
                <a:cs typeface="Calibri"/>
              </a:rPr>
              <a:t>The table, as always, was </a:t>
            </a:r>
            <a:r>
              <a:rPr lang="en-GB" sz="4000" dirty="0">
                <a:solidFill>
                  <a:srgbClr val="FF0000"/>
                </a:solidFill>
                <a:cs typeface="Calibri"/>
              </a:rPr>
              <a:t>laden</a:t>
            </a:r>
            <a:r>
              <a:rPr lang="en-GB" sz="4000" dirty="0">
                <a:cs typeface="Calibri"/>
              </a:rPr>
              <a:t> with food</a:t>
            </a:r>
            <a:r>
              <a:rPr lang="en-GB" sz="4000" dirty="0" smtClean="0">
                <a:cs typeface="Calibri"/>
              </a:rPr>
              <a:t>.</a:t>
            </a:r>
          </a:p>
          <a:p>
            <a:pPr marL="0" indent="0" algn="ctr">
              <a:buNone/>
            </a:pPr>
            <a:endParaRPr lang="en-GB" sz="4000" dirty="0">
              <a:cs typeface="Calibri"/>
            </a:endParaRPr>
          </a:p>
          <a:p>
            <a:pPr marL="0" indent="0" algn="ctr">
              <a:buNone/>
            </a:pPr>
            <a:r>
              <a:rPr lang="en-GB" sz="4000" dirty="0" smtClean="0">
                <a:cs typeface="Calibri"/>
              </a:rPr>
              <a:t>The way to Miss Davison’s heart – a table </a:t>
            </a:r>
            <a:r>
              <a:rPr lang="en-GB" sz="4000" dirty="0" smtClean="0">
                <a:solidFill>
                  <a:srgbClr val="FF0000"/>
                </a:solidFill>
                <a:cs typeface="Calibri"/>
              </a:rPr>
              <a:t>laden </a:t>
            </a:r>
            <a:r>
              <a:rPr lang="en-GB" sz="4000" dirty="0" smtClean="0">
                <a:cs typeface="Calibri"/>
              </a:rPr>
              <a:t>with cola bottles.</a:t>
            </a:r>
            <a:endParaRPr lang="en-US" sz="4000" dirty="0">
              <a:cs typeface="Calibri"/>
            </a:endParaRPr>
          </a:p>
        </p:txBody>
      </p:sp>
    </p:spTree>
    <p:extLst>
      <p:ext uri="{BB962C8B-B14F-4D97-AF65-F5344CB8AC3E}">
        <p14:creationId xmlns:p14="http://schemas.microsoft.com/office/powerpoint/2010/main" val="271735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laden</a:t>
            </a:r>
          </a:p>
        </p:txBody>
      </p:sp>
      <p:sp>
        <p:nvSpPr>
          <p:cNvPr id="4" name="Content Placeholder 2">
            <a:extLst>
              <a:ext uri="{FF2B5EF4-FFF2-40B4-BE49-F238E27FC236}">
                <a16:creationId xmlns:a16="http://schemas.microsoft.com/office/drawing/2014/main" id="{A81833C1-BAB9-4C16-A2B8-F2893153879C}"/>
              </a:ext>
            </a:extLst>
          </p:cNvPr>
          <p:cNvSpPr>
            <a:spLocks noGrp="1"/>
          </p:cNvSpPr>
          <p:nvPr>
            <p:ph idx="1"/>
          </p:nvPr>
        </p:nvSpPr>
        <p:spPr>
          <a:xfrm>
            <a:off x="748607" y="1690688"/>
            <a:ext cx="10515600" cy="4351338"/>
          </a:xfrm>
        </p:spPr>
        <p:txBody>
          <a:bodyPr vert="horz" lIns="91440" tIns="45720" rIns="91440" bIns="45720" rtlCol="0" anchor="t">
            <a:normAutofit/>
          </a:bodyPr>
          <a:lstStyle/>
          <a:p>
            <a:pPr marL="0" indent="0" algn="ctr">
              <a:buNone/>
            </a:pPr>
            <a:r>
              <a:rPr lang="en-US" sz="4000" dirty="0">
                <a:cs typeface="Calibri"/>
              </a:rPr>
              <a:t>Say </a:t>
            </a:r>
            <a:r>
              <a:rPr lang="en-US" sz="4000" dirty="0" smtClean="0">
                <a:solidFill>
                  <a:srgbClr val="FF0000"/>
                </a:solidFill>
                <a:cs typeface="Calibri"/>
              </a:rPr>
              <a:t>laden </a:t>
            </a:r>
            <a:r>
              <a:rPr lang="en-US" sz="4000" dirty="0">
                <a:cs typeface="Calibri"/>
              </a:rPr>
              <a:t>if you see </a:t>
            </a:r>
            <a:r>
              <a:rPr lang="en-US" sz="4000" dirty="0" smtClean="0">
                <a:cs typeface="Calibri"/>
              </a:rPr>
              <a:t>someone or something carrying or holding a lot of something.</a:t>
            </a:r>
            <a:endParaRPr lang="en-US" sz="4000" dirty="0">
              <a:cs typeface="Calibri"/>
            </a:endParaRPr>
          </a:p>
        </p:txBody>
      </p:sp>
      <p:pic>
        <p:nvPicPr>
          <p:cNvPr id="5" name="Picture 4"/>
          <p:cNvPicPr>
            <a:picLocks noChangeAspect="1"/>
          </p:cNvPicPr>
          <p:nvPr/>
        </p:nvPicPr>
        <p:blipFill>
          <a:blip r:embed="rId2"/>
          <a:stretch>
            <a:fillRect/>
          </a:stretch>
        </p:blipFill>
        <p:spPr>
          <a:xfrm>
            <a:off x="465512" y="3016251"/>
            <a:ext cx="2029343" cy="1492348"/>
          </a:xfrm>
          <a:prstGeom prst="rect">
            <a:avLst/>
          </a:prstGeom>
        </p:spPr>
      </p:pic>
      <p:pic>
        <p:nvPicPr>
          <p:cNvPr id="6" name="Picture 5"/>
          <p:cNvPicPr>
            <a:picLocks noChangeAspect="1"/>
          </p:cNvPicPr>
          <p:nvPr/>
        </p:nvPicPr>
        <p:blipFill>
          <a:blip r:embed="rId3"/>
          <a:stretch>
            <a:fillRect/>
          </a:stretch>
        </p:blipFill>
        <p:spPr>
          <a:xfrm>
            <a:off x="4320164" y="2892829"/>
            <a:ext cx="2792846" cy="1961804"/>
          </a:xfrm>
          <a:prstGeom prst="rect">
            <a:avLst/>
          </a:prstGeom>
        </p:spPr>
      </p:pic>
      <p:pic>
        <p:nvPicPr>
          <p:cNvPr id="7" name="Picture 6"/>
          <p:cNvPicPr>
            <a:picLocks noChangeAspect="1"/>
          </p:cNvPicPr>
          <p:nvPr/>
        </p:nvPicPr>
        <p:blipFill>
          <a:blip r:embed="rId4"/>
          <a:stretch>
            <a:fillRect/>
          </a:stretch>
        </p:blipFill>
        <p:spPr>
          <a:xfrm>
            <a:off x="8938319" y="2918763"/>
            <a:ext cx="2524579" cy="1909935"/>
          </a:xfrm>
          <a:prstGeom prst="rect">
            <a:avLst/>
          </a:prstGeom>
        </p:spPr>
      </p:pic>
      <p:pic>
        <p:nvPicPr>
          <p:cNvPr id="9" name="Picture 8"/>
          <p:cNvPicPr>
            <a:picLocks noChangeAspect="1"/>
          </p:cNvPicPr>
          <p:nvPr/>
        </p:nvPicPr>
        <p:blipFill>
          <a:blip r:embed="rId5"/>
          <a:stretch>
            <a:fillRect/>
          </a:stretch>
        </p:blipFill>
        <p:spPr>
          <a:xfrm>
            <a:off x="1480183" y="4901739"/>
            <a:ext cx="3082636" cy="1733983"/>
          </a:xfrm>
          <a:prstGeom prst="rect">
            <a:avLst/>
          </a:prstGeom>
        </p:spPr>
      </p:pic>
      <p:pic>
        <p:nvPicPr>
          <p:cNvPr id="11" name="Picture 10"/>
          <p:cNvPicPr>
            <a:picLocks noChangeAspect="1"/>
          </p:cNvPicPr>
          <p:nvPr/>
        </p:nvPicPr>
        <p:blipFill>
          <a:blip r:embed="rId6"/>
          <a:stretch>
            <a:fillRect/>
          </a:stretch>
        </p:blipFill>
        <p:spPr>
          <a:xfrm>
            <a:off x="7596368" y="5220393"/>
            <a:ext cx="1904066" cy="1523253"/>
          </a:xfrm>
          <a:prstGeom prst="rect">
            <a:avLst/>
          </a:prstGeom>
        </p:spPr>
      </p:pic>
    </p:spTree>
    <p:extLst>
      <p:ext uri="{BB962C8B-B14F-4D97-AF65-F5344CB8AC3E}">
        <p14:creationId xmlns:p14="http://schemas.microsoft.com/office/powerpoint/2010/main" val="21625429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laden</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649064"/>
            <a:ext cx="10515600" cy="4351338"/>
          </a:xfrm>
        </p:spPr>
        <p:txBody>
          <a:bodyPr vert="horz" lIns="91440" tIns="45720" rIns="91440" bIns="45720" rtlCol="0" anchor="t">
            <a:normAutofit lnSpcReduction="10000"/>
          </a:bodyPr>
          <a:lstStyle/>
          <a:p>
            <a:pPr marL="0" indent="0" algn="ctr">
              <a:buNone/>
            </a:pPr>
            <a:endParaRPr lang="en-US" dirty="0">
              <a:cs typeface="Calibri"/>
            </a:endParaRPr>
          </a:p>
          <a:p>
            <a:pPr marL="0" indent="0" algn="ctr">
              <a:buNone/>
            </a:pPr>
            <a:r>
              <a:rPr lang="en-US" sz="6000" dirty="0">
                <a:cs typeface="Calibri"/>
              </a:rPr>
              <a:t>In your books, write the word, the definition and </a:t>
            </a:r>
            <a:r>
              <a:rPr lang="en-US" sz="6000" dirty="0" smtClean="0">
                <a:cs typeface="Calibri"/>
              </a:rPr>
              <a:t>then write a statement, question, exclamation and command using the word laden</a:t>
            </a:r>
            <a:endParaRPr lang="en-US" sz="6000" dirty="0">
              <a:cs typeface="Calibri"/>
            </a:endParaRPr>
          </a:p>
        </p:txBody>
      </p:sp>
    </p:spTree>
    <p:extLst>
      <p:ext uri="{BB962C8B-B14F-4D97-AF65-F5344CB8AC3E}">
        <p14:creationId xmlns:p14="http://schemas.microsoft.com/office/powerpoint/2010/main" val="23023950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laden</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690688"/>
            <a:ext cx="10515600" cy="4351338"/>
          </a:xfrm>
        </p:spPr>
        <p:txBody>
          <a:bodyPr vert="horz" lIns="91440" tIns="45720" rIns="91440" bIns="45720" rtlCol="0" anchor="t">
            <a:noAutofit/>
          </a:bodyPr>
          <a:lstStyle/>
          <a:p>
            <a:pPr marL="0" algn="ctr">
              <a:buNone/>
            </a:pPr>
            <a:r>
              <a:rPr lang="en-GB" sz="3600" dirty="0" smtClean="0">
                <a:cs typeface="Calibri"/>
              </a:rPr>
              <a:t>Adj</a:t>
            </a:r>
            <a:r>
              <a:rPr lang="en-GB" sz="3600" dirty="0">
                <a:cs typeface="Calibri"/>
              </a:rPr>
              <a:t>. carrying or holding a lot of </a:t>
            </a:r>
            <a:r>
              <a:rPr lang="en-GB" sz="3600" dirty="0" smtClean="0">
                <a:cs typeface="Calibri"/>
              </a:rPr>
              <a:t>something</a:t>
            </a:r>
            <a:endParaRPr lang="en-GB" sz="6000" dirty="0">
              <a:cs typeface="Calibri"/>
            </a:endParaRPr>
          </a:p>
          <a:p>
            <a:pPr marL="0" algn="ctr">
              <a:buNone/>
            </a:pPr>
            <a:endParaRPr lang="en-GB" sz="6000" dirty="0">
              <a:cs typeface="Calibri"/>
            </a:endParaRPr>
          </a:p>
          <a:p>
            <a:pPr marL="0" algn="ctr">
              <a:buNone/>
            </a:pPr>
            <a:r>
              <a:rPr lang="en-GB" sz="3600" dirty="0" smtClean="0">
                <a:cs typeface="Calibri"/>
              </a:rPr>
              <a:t>Write </a:t>
            </a:r>
            <a:r>
              <a:rPr lang="en-GB" sz="3600" dirty="0">
                <a:cs typeface="Calibri"/>
              </a:rPr>
              <a:t>a statement, question, exclamation and command using the word </a:t>
            </a:r>
            <a:r>
              <a:rPr lang="en-GB" sz="3600" dirty="0" smtClean="0">
                <a:cs typeface="Calibri"/>
              </a:rPr>
              <a:t>laden. Use </a:t>
            </a:r>
            <a:r>
              <a:rPr lang="en-GB" sz="3600" smtClean="0">
                <a:cs typeface="Calibri"/>
              </a:rPr>
              <a:t>the pictures to help.</a:t>
            </a:r>
            <a:endParaRPr lang="en-GB" sz="3600">
              <a:cs typeface="Calibri"/>
            </a:endParaRPr>
          </a:p>
          <a:p>
            <a:pPr marL="0" algn="ctr">
              <a:buNone/>
            </a:pPr>
            <a:endParaRPr lang="en-GB" sz="3600" dirty="0" smtClean="0">
              <a:cs typeface="Calibri"/>
            </a:endParaRPr>
          </a:p>
        </p:txBody>
      </p:sp>
    </p:spTree>
    <p:extLst>
      <p:ext uri="{BB962C8B-B14F-4D97-AF65-F5344CB8AC3E}">
        <p14:creationId xmlns:p14="http://schemas.microsoft.com/office/powerpoint/2010/main" val="407864955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Lunch</a:t>
            </a:r>
            <a:endParaRPr lang="en-GB" dirty="0"/>
          </a:p>
        </p:txBody>
      </p:sp>
      <p:sp>
        <p:nvSpPr>
          <p:cNvPr id="3" name="Content Placeholder 2"/>
          <p:cNvSpPr>
            <a:spLocks noGrp="1"/>
          </p:cNvSpPr>
          <p:nvPr>
            <p:ph idx="1"/>
          </p:nvPr>
        </p:nvSpPr>
        <p:spPr/>
        <p:txBody>
          <a:bodyPr>
            <a:normAutofit/>
          </a:bodyPr>
          <a:lstStyle/>
          <a:p>
            <a:endParaRPr lang="en-GB" sz="3200" dirty="0"/>
          </a:p>
        </p:txBody>
      </p:sp>
    </p:spTree>
    <p:extLst>
      <p:ext uri="{BB962C8B-B14F-4D97-AF65-F5344CB8AC3E}">
        <p14:creationId xmlns:p14="http://schemas.microsoft.com/office/powerpoint/2010/main" val="41660152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442466" y="30480"/>
            <a:ext cx="2749534" cy="2109399"/>
          </a:xfrm>
          <a:prstGeom prst="rect">
            <a:avLst/>
          </a:prstGeom>
        </p:spPr>
      </p:pic>
      <p:sp>
        <p:nvSpPr>
          <p:cNvPr id="8" name="Title 7"/>
          <p:cNvSpPr>
            <a:spLocks noGrp="1"/>
          </p:cNvSpPr>
          <p:nvPr>
            <p:ph type="ctrTitle"/>
          </p:nvPr>
        </p:nvSpPr>
        <p:spPr/>
        <p:txBody>
          <a:bodyPr/>
          <a:lstStyle/>
          <a:p>
            <a:r>
              <a:rPr lang="en-GB" dirty="0" smtClean="0"/>
              <a:t>Lesson </a:t>
            </a:r>
            <a:r>
              <a:rPr lang="en-GB" dirty="0"/>
              <a:t>8</a:t>
            </a:r>
          </a:p>
        </p:txBody>
      </p:sp>
      <p:sp>
        <p:nvSpPr>
          <p:cNvPr id="9" name="Subtitle 8"/>
          <p:cNvSpPr>
            <a:spLocks noGrp="1"/>
          </p:cNvSpPr>
          <p:nvPr>
            <p:ph type="subTitle" idx="1"/>
          </p:nvPr>
        </p:nvSpPr>
        <p:spPr/>
        <p:txBody>
          <a:bodyPr/>
          <a:lstStyle/>
          <a:p>
            <a:r>
              <a:rPr lang="en-GB" dirty="0" smtClean="0"/>
              <a:t>LO: To make a Viking Longboat using design brief</a:t>
            </a:r>
            <a:endParaRPr lang="en-GB" dirty="0"/>
          </a:p>
        </p:txBody>
      </p:sp>
    </p:spTree>
    <p:extLst>
      <p:ext uri="{BB962C8B-B14F-4D97-AF65-F5344CB8AC3E}">
        <p14:creationId xmlns:p14="http://schemas.microsoft.com/office/powerpoint/2010/main" val="31980350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442466" y="30480"/>
            <a:ext cx="2749534" cy="2109399"/>
          </a:xfrm>
          <a:prstGeom prst="rect">
            <a:avLst/>
          </a:prstGeom>
        </p:spPr>
      </p:pic>
      <p:sp>
        <p:nvSpPr>
          <p:cNvPr id="2" name="Title 1"/>
          <p:cNvSpPr>
            <a:spLocks noGrp="1"/>
          </p:cNvSpPr>
          <p:nvPr>
            <p:ph type="title"/>
          </p:nvPr>
        </p:nvSpPr>
        <p:spPr/>
        <p:txBody>
          <a:bodyPr>
            <a:normAutofit/>
          </a:bodyPr>
          <a:lstStyle/>
          <a:p>
            <a:r>
              <a:rPr lang="en-GB" dirty="0"/>
              <a:t>LO: To make a Viking Longboat using design </a:t>
            </a:r>
            <a:r>
              <a:rPr lang="en-GB" dirty="0" smtClean="0"/>
              <a:t>brief</a:t>
            </a:r>
            <a:endParaRPr lang="en-GB" dirty="0"/>
          </a:p>
        </p:txBody>
      </p:sp>
      <p:sp>
        <p:nvSpPr>
          <p:cNvPr id="3" name="Content Placeholder 2"/>
          <p:cNvSpPr>
            <a:spLocks noGrp="1"/>
          </p:cNvSpPr>
          <p:nvPr>
            <p:ph idx="1"/>
          </p:nvPr>
        </p:nvSpPr>
        <p:spPr/>
        <p:txBody>
          <a:bodyPr>
            <a:normAutofit/>
          </a:bodyPr>
          <a:lstStyle/>
          <a:p>
            <a:r>
              <a:rPr lang="en-GB" sz="3200" dirty="0" smtClean="0"/>
              <a:t>Make your Viking Longboat</a:t>
            </a:r>
          </a:p>
          <a:p>
            <a:endParaRPr lang="en-GB" sz="3200" dirty="0"/>
          </a:p>
          <a:p>
            <a:r>
              <a:rPr lang="en-GB" sz="3200" dirty="0" smtClean="0"/>
              <a:t>Did you have to amend your plans?</a:t>
            </a:r>
            <a:endParaRPr lang="en-GB" sz="3200" dirty="0"/>
          </a:p>
        </p:txBody>
      </p:sp>
    </p:spTree>
    <p:extLst>
      <p:ext uri="{BB962C8B-B14F-4D97-AF65-F5344CB8AC3E}">
        <p14:creationId xmlns:p14="http://schemas.microsoft.com/office/powerpoint/2010/main" val="361503974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TotalTime>
  <Words>1254</Words>
  <Application>Microsoft Office PowerPoint</Application>
  <PresentationFormat>Widescreen</PresentationFormat>
  <Paragraphs>148</Paragraphs>
  <Slides>35</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35</vt:i4>
      </vt:variant>
    </vt:vector>
  </HeadingPairs>
  <TitlesOfParts>
    <vt:vector size="42" baseType="lpstr">
      <vt:lpstr>Arial</vt:lpstr>
      <vt:lpstr>Calibri</vt:lpstr>
      <vt:lpstr>Calibri Light</vt:lpstr>
      <vt:lpstr>Comic Sans MS</vt:lpstr>
      <vt:lpstr>Questrial</vt:lpstr>
      <vt:lpstr>Times New Roman</vt:lpstr>
      <vt:lpstr>Office Theme</vt:lpstr>
      <vt:lpstr>Good Morning</vt:lpstr>
      <vt:lpstr>PowerPoint Presentation</vt:lpstr>
      <vt:lpstr>Spellings – Look/Cover/Spell/Check</vt:lpstr>
      <vt:lpstr>Maths</vt:lpstr>
      <vt:lpstr>Area and Perimeter Assessment</vt:lpstr>
      <vt:lpstr>Break</vt:lpstr>
      <vt:lpstr>English - Myths</vt:lpstr>
      <vt:lpstr>Introduction</vt:lpstr>
      <vt:lpstr>Introduction</vt:lpstr>
      <vt:lpstr>LO: To be able to rewrite a myth that describes settings, characters and atmosphere and integrates dialogue to convey character and advance the action </vt:lpstr>
      <vt:lpstr> LO: To be able to rewrite a myth that describes settings, characters and atmosphere and integrates dialogue to convey character and advance the action  </vt:lpstr>
      <vt:lpstr>LO: To be able to rewrite a myth that describes settings, characters and atmosphere and integrates dialogue to convey character and advance the action </vt:lpstr>
      <vt:lpstr>LO: To be able to rewrite a myth that describes settings, characters and atmosphere and integrates dialogue to convey character and advance the action </vt:lpstr>
      <vt:lpstr>LO: To be able to rewrite a myth that describes settings, characters and atmosphere and integrates dialogue to convey character and advance the action </vt:lpstr>
      <vt:lpstr>LO: To be able to rewrite a myth that describes settings, characters and atmosphere and integrates dialogue to convey character and advance the action </vt:lpstr>
      <vt:lpstr>Reading Comprehension</vt:lpstr>
      <vt:lpstr>LO: To answer questions about a non-fiction text - Cold</vt:lpstr>
      <vt:lpstr>LO: To answer questions about a non-fiction text - Cold</vt:lpstr>
      <vt:lpstr>LO: To answer questions about a non-fiction text - Cold</vt:lpstr>
      <vt:lpstr>LO: To answer questions about a non-fiction text - Cold</vt:lpstr>
      <vt:lpstr>LO: To answer questions about a non-fiction text - Cold</vt:lpstr>
      <vt:lpstr>LO: To answer questions about a non-fiction text - Cold</vt:lpstr>
      <vt:lpstr>LO: To answer questions about a non-fiction text - Cold</vt:lpstr>
      <vt:lpstr>LO: To answer questions about a non-fiction text - Cold</vt:lpstr>
      <vt:lpstr>PowerPoint Presentation</vt:lpstr>
      <vt:lpstr>laden</vt:lpstr>
      <vt:lpstr>laden</vt:lpstr>
      <vt:lpstr>laden</vt:lpstr>
      <vt:lpstr>laden</vt:lpstr>
      <vt:lpstr>laden</vt:lpstr>
      <vt:lpstr>laden</vt:lpstr>
      <vt:lpstr>laden</vt:lpstr>
      <vt:lpstr>Lunch</vt:lpstr>
      <vt:lpstr>Lesson 8</vt:lpstr>
      <vt:lpstr>LO: To make a Viking Longboat using design brief</vt:lpstr>
    </vt:vector>
  </TitlesOfParts>
  <Company>Langold-Dyscarr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Good Morning</dc:title>
  <dc:creator>Andrea Davison</dc:creator>
  <cp:lastModifiedBy>Andrea Davison</cp:lastModifiedBy>
  <cp:revision>3</cp:revision>
  <dcterms:created xsi:type="dcterms:W3CDTF">2021-01-19T14:17:54Z</dcterms:created>
  <dcterms:modified xsi:type="dcterms:W3CDTF">2021-01-19T14:34:11Z</dcterms:modified>
</cp:coreProperties>
</file>