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8" r:id="rId7"/>
    <p:sldId id="261" r:id="rId8"/>
    <p:sldId id="269" r:id="rId9"/>
    <p:sldId id="271" r:id="rId10"/>
    <p:sldId id="270" r:id="rId11"/>
    <p:sldId id="273" r:id="rId12"/>
    <p:sldId id="274" r:id="rId13"/>
    <p:sldId id="272" r:id="rId14"/>
    <p:sldId id="262" r:id="rId15"/>
    <p:sldId id="263" r:id="rId16"/>
    <p:sldId id="26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65"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266" r:id="rId54"/>
    <p:sldId id="310" r:id="rId55"/>
    <p:sldId id="311" r:id="rId56"/>
    <p:sldId id="312" r:id="rId57"/>
    <p:sldId id="313" r:id="rId58"/>
    <p:sldId id="314" r:id="rId59"/>
    <p:sldId id="315" r:id="rId60"/>
    <p:sldId id="316" r:id="rId61"/>
    <p:sldId id="317" r:id="rId62"/>
    <p:sldId id="318" r:id="rId63"/>
    <p:sldId id="267" r:id="rId64"/>
    <p:sldId id="319" r:id="rId65"/>
    <p:sldId id="321" r:id="rId66"/>
    <p:sldId id="320" r:id="rId67"/>
    <p:sldId id="322" r:id="rId68"/>
    <p:sldId id="323" r:id="rId69"/>
    <p:sldId id="324" r:id="rId70"/>
    <p:sldId id="325"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1C883E5-202E-4AA3-8981-D57C5D80807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BC0FC0-F8E4-4044-8C02-9722FB7C6E69}" type="slidenum">
              <a:rPr lang="en-GB" smtClean="0"/>
              <a:t>‹#›</a:t>
            </a:fld>
            <a:endParaRPr lang="en-GB"/>
          </a:p>
        </p:txBody>
      </p:sp>
    </p:spTree>
    <p:extLst>
      <p:ext uri="{BB962C8B-B14F-4D97-AF65-F5344CB8AC3E}">
        <p14:creationId xmlns:p14="http://schemas.microsoft.com/office/powerpoint/2010/main" val="1589917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C883E5-202E-4AA3-8981-D57C5D80807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BC0FC0-F8E4-4044-8C02-9722FB7C6E69}" type="slidenum">
              <a:rPr lang="en-GB" smtClean="0"/>
              <a:t>‹#›</a:t>
            </a:fld>
            <a:endParaRPr lang="en-GB"/>
          </a:p>
        </p:txBody>
      </p:sp>
    </p:spTree>
    <p:extLst>
      <p:ext uri="{BB962C8B-B14F-4D97-AF65-F5344CB8AC3E}">
        <p14:creationId xmlns:p14="http://schemas.microsoft.com/office/powerpoint/2010/main" val="1865176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1C883E5-202E-4AA3-8981-D57C5D80807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BC0FC0-F8E4-4044-8C02-9722FB7C6E69}" type="slidenum">
              <a:rPr lang="en-GB" smtClean="0"/>
              <a:t>‹#›</a:t>
            </a:fld>
            <a:endParaRPr lang="en-GB"/>
          </a:p>
        </p:txBody>
      </p:sp>
    </p:spTree>
    <p:extLst>
      <p:ext uri="{BB962C8B-B14F-4D97-AF65-F5344CB8AC3E}">
        <p14:creationId xmlns:p14="http://schemas.microsoft.com/office/powerpoint/2010/main" val="2554158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1C883E5-202E-4AA3-8981-D57C5D80807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BC0FC0-F8E4-4044-8C02-9722FB7C6E69}" type="slidenum">
              <a:rPr lang="en-GB" smtClean="0"/>
              <a:t>‹#›</a:t>
            </a:fld>
            <a:endParaRPr lang="en-GB"/>
          </a:p>
        </p:txBody>
      </p:sp>
    </p:spTree>
    <p:extLst>
      <p:ext uri="{BB962C8B-B14F-4D97-AF65-F5344CB8AC3E}">
        <p14:creationId xmlns:p14="http://schemas.microsoft.com/office/powerpoint/2010/main" val="1579293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1C883E5-202E-4AA3-8981-D57C5D808076}"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BC0FC0-F8E4-4044-8C02-9722FB7C6E69}" type="slidenum">
              <a:rPr lang="en-GB" smtClean="0"/>
              <a:t>‹#›</a:t>
            </a:fld>
            <a:endParaRPr lang="en-GB"/>
          </a:p>
        </p:txBody>
      </p:sp>
    </p:spTree>
    <p:extLst>
      <p:ext uri="{BB962C8B-B14F-4D97-AF65-F5344CB8AC3E}">
        <p14:creationId xmlns:p14="http://schemas.microsoft.com/office/powerpoint/2010/main" val="2612732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1C883E5-202E-4AA3-8981-D57C5D808076}"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BC0FC0-F8E4-4044-8C02-9722FB7C6E69}" type="slidenum">
              <a:rPr lang="en-GB" smtClean="0"/>
              <a:t>‹#›</a:t>
            </a:fld>
            <a:endParaRPr lang="en-GB"/>
          </a:p>
        </p:txBody>
      </p:sp>
    </p:spTree>
    <p:extLst>
      <p:ext uri="{BB962C8B-B14F-4D97-AF65-F5344CB8AC3E}">
        <p14:creationId xmlns:p14="http://schemas.microsoft.com/office/powerpoint/2010/main" val="1795054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C883E5-202E-4AA3-8981-D57C5D808076}"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BC0FC0-F8E4-4044-8C02-9722FB7C6E69}" type="slidenum">
              <a:rPr lang="en-GB" smtClean="0"/>
              <a:t>‹#›</a:t>
            </a:fld>
            <a:endParaRPr lang="en-GB"/>
          </a:p>
        </p:txBody>
      </p:sp>
    </p:spTree>
    <p:extLst>
      <p:ext uri="{BB962C8B-B14F-4D97-AF65-F5344CB8AC3E}">
        <p14:creationId xmlns:p14="http://schemas.microsoft.com/office/powerpoint/2010/main" val="1499501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1C883E5-202E-4AA3-8981-D57C5D80807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BC0FC0-F8E4-4044-8C02-9722FB7C6E69}" type="slidenum">
              <a:rPr lang="en-GB" smtClean="0"/>
              <a:t>‹#›</a:t>
            </a:fld>
            <a:endParaRPr lang="en-GB"/>
          </a:p>
        </p:txBody>
      </p:sp>
    </p:spTree>
    <p:extLst>
      <p:ext uri="{BB962C8B-B14F-4D97-AF65-F5344CB8AC3E}">
        <p14:creationId xmlns:p14="http://schemas.microsoft.com/office/powerpoint/2010/main" val="657988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1C883E5-202E-4AA3-8981-D57C5D808076}"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BC0FC0-F8E4-4044-8C02-9722FB7C6E69}" type="slidenum">
              <a:rPr lang="en-GB" smtClean="0"/>
              <a:t>‹#›</a:t>
            </a:fld>
            <a:endParaRPr lang="en-GB"/>
          </a:p>
        </p:txBody>
      </p:sp>
    </p:spTree>
    <p:extLst>
      <p:ext uri="{BB962C8B-B14F-4D97-AF65-F5344CB8AC3E}">
        <p14:creationId xmlns:p14="http://schemas.microsoft.com/office/powerpoint/2010/main" val="139080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C883E5-202E-4AA3-8981-D57C5D80807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BC0FC0-F8E4-4044-8C02-9722FB7C6E69}" type="slidenum">
              <a:rPr lang="en-GB" smtClean="0"/>
              <a:t>‹#›</a:t>
            </a:fld>
            <a:endParaRPr lang="en-GB"/>
          </a:p>
        </p:txBody>
      </p:sp>
    </p:spTree>
    <p:extLst>
      <p:ext uri="{BB962C8B-B14F-4D97-AF65-F5344CB8AC3E}">
        <p14:creationId xmlns:p14="http://schemas.microsoft.com/office/powerpoint/2010/main" val="1870805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C883E5-202E-4AA3-8981-D57C5D808076}"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BC0FC0-F8E4-4044-8C02-9722FB7C6E69}" type="slidenum">
              <a:rPr lang="en-GB" smtClean="0"/>
              <a:t>‹#›</a:t>
            </a:fld>
            <a:endParaRPr lang="en-GB"/>
          </a:p>
        </p:txBody>
      </p:sp>
    </p:spTree>
    <p:extLst>
      <p:ext uri="{BB962C8B-B14F-4D97-AF65-F5344CB8AC3E}">
        <p14:creationId xmlns:p14="http://schemas.microsoft.com/office/powerpoint/2010/main" val="3722750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5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881617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6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27626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7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201362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8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679625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9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095699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057433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86469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23415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255424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5064209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5244747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094009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469940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286614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442979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471547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3335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893183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547264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0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307317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8285740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136885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C883E5-202E-4AA3-8981-D57C5D808076}" type="datetimeFigureOut">
              <a:rPr lang="en-GB" smtClean="0"/>
              <a:t>28/01/2021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BC0FC0-F8E4-4044-8C02-9722FB7C6E69}" type="slidenum">
              <a:rPr lang="en-GB" smtClean="0"/>
              <a:t>‹#›</a:t>
            </a:fld>
            <a:endParaRPr lang="en-GB"/>
          </a:p>
        </p:txBody>
      </p:sp>
    </p:spTree>
    <p:extLst>
      <p:ext uri="{BB962C8B-B14F-4D97-AF65-F5344CB8AC3E}">
        <p14:creationId xmlns:p14="http://schemas.microsoft.com/office/powerpoint/2010/main" val="3368708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slideLayout" Target="../slideLayouts/slideLayout4.xml"/><Relationship Id="rId5" Type="http://schemas.openxmlformats.org/officeDocument/2006/relationships/image" Target="../media/image6.png"/><Relationship Id="rId4" Type="http://schemas.openxmlformats.org/officeDocument/2006/relationships/image" Target="../media/image5.w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bbc.co.uk/bitesize/topics/z4mmn39/articles/z3btrwx#:~:text=A%20narrative%20poem%20is%20a,rhyme%2C%20like%20in%20a%20poem"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 Target="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 Target="slide2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5.xml"/></Relationships>
</file>

<file path=ppt/slides/_rels/slide4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6.xml"/></Relationships>
</file>

<file path=ppt/slides/_rels/slide4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9.xml"/></Relationships>
</file>

<file path=ppt/slides/_rels/slide4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0.xml"/></Relationships>
</file>

<file path=ppt/slides/_rels/slide5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31.xml"/></Relationships>
</file>

<file path=ppt/slides/_rels/slide5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32.xml"/></Relationships>
</file>

<file path=ppt/slides/_rels/slide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9.png"/><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Thursday 4</a:t>
            </a:r>
            <a:r>
              <a:rPr lang="en-GB" baseline="30000" dirty="0" smtClean="0"/>
              <a:t>th</a:t>
            </a:r>
            <a:r>
              <a:rPr lang="en-GB" dirty="0" smtClean="0"/>
              <a:t> February</a:t>
            </a:r>
            <a:endParaRPr lang="en-GB" dirty="0"/>
          </a:p>
        </p:txBody>
      </p:sp>
    </p:spTree>
    <p:extLst>
      <p:ext uri="{BB962C8B-B14F-4D97-AF65-F5344CB8AC3E}">
        <p14:creationId xmlns:p14="http://schemas.microsoft.com/office/powerpoint/2010/main" val="26603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Theseus and the Minotaur - Part 3</a:t>
            </a:r>
            <a:endParaRPr lang="en-GB" dirty="0"/>
          </a:p>
        </p:txBody>
      </p:sp>
      <p:sp>
        <p:nvSpPr>
          <p:cNvPr id="5" name="Content Placeholder 4"/>
          <p:cNvSpPr>
            <a:spLocks noGrp="1"/>
          </p:cNvSpPr>
          <p:nvPr>
            <p:ph sz="half" idx="1"/>
          </p:nvPr>
        </p:nvSpPr>
        <p:spPr>
          <a:xfrm>
            <a:off x="838200" y="1825625"/>
            <a:ext cx="3694611" cy="4351338"/>
          </a:xfrm>
        </p:spPr>
        <p:txBody>
          <a:bodyPr>
            <a:normAutofit fontScale="77500" lnSpcReduction="20000"/>
          </a:bodyPr>
          <a:lstStyle/>
          <a:p>
            <a:pPr marL="0" indent="0">
              <a:buNone/>
            </a:pPr>
            <a:r>
              <a:rPr lang="en-GB" dirty="0" smtClean="0"/>
              <a:t>The Minotaur was a monster that was half human and half bull.  He lived in the centre of a huge maze on the island of Crete.  King Minos loved this horrible monster and liked to give him a treat every now and again.  He knew that his people would prefer it if he fed his monster to Athenian children, so King Minos accepted the deal and, in return, agreed to cease the attacks on Athens.</a:t>
            </a:r>
            <a:endParaRPr lang="en-GB" dirty="0"/>
          </a:p>
        </p:txBody>
      </p:sp>
      <p:sp>
        <p:nvSpPr>
          <p:cNvPr id="6" name="Content Placeholder 5"/>
          <p:cNvSpPr>
            <a:spLocks noGrp="1"/>
          </p:cNvSpPr>
          <p:nvPr>
            <p:ph sz="half" idx="2"/>
          </p:nvPr>
        </p:nvSpPr>
        <p:spPr>
          <a:xfrm>
            <a:off x="7276010" y="1825625"/>
            <a:ext cx="4077789" cy="4351338"/>
          </a:xfrm>
        </p:spPr>
        <p:txBody>
          <a:bodyPr>
            <a:normAutofit fontScale="77500" lnSpcReduction="20000"/>
          </a:bodyPr>
          <a:lstStyle/>
          <a:p>
            <a:r>
              <a:rPr lang="en-GB" dirty="0" smtClean="0"/>
              <a:t>Use a thesaurus to find 3 synonyms of horrible.</a:t>
            </a:r>
          </a:p>
          <a:p>
            <a:endParaRPr lang="en-GB" dirty="0"/>
          </a:p>
          <a:p>
            <a:r>
              <a:rPr lang="en-GB" dirty="0" smtClean="0"/>
              <a:t>Where did the Minotaur live?</a:t>
            </a:r>
          </a:p>
          <a:p>
            <a:endParaRPr lang="en-GB" dirty="0"/>
          </a:p>
          <a:p>
            <a:endParaRPr lang="en-GB" dirty="0" smtClean="0"/>
          </a:p>
          <a:p>
            <a:endParaRPr lang="en-GB" dirty="0"/>
          </a:p>
          <a:p>
            <a:r>
              <a:rPr lang="en-GB" dirty="0" smtClean="0"/>
              <a:t>Would you have liked King Minos as your King?  Why/Why not?</a:t>
            </a:r>
          </a:p>
          <a:p>
            <a:endParaRPr lang="en-GB" dirty="0"/>
          </a:p>
          <a:p>
            <a:r>
              <a:rPr lang="en-GB" dirty="0" smtClean="0"/>
              <a:t>What does ‘cease </a:t>
            </a:r>
            <a:r>
              <a:rPr lang="en-GB" smtClean="0"/>
              <a:t>the attacks’ mean?</a:t>
            </a:r>
            <a:endParaRPr lang="en-GB" dirty="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4224161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Spellings – Look/Cover/Spell/Check</a:t>
            </a:r>
            <a:endParaRPr lang="en-GB" dirty="0"/>
          </a:p>
        </p:txBody>
      </p:sp>
      <p:sp>
        <p:nvSpPr>
          <p:cNvPr id="4" name="Content Placeholder 3"/>
          <p:cNvSpPr>
            <a:spLocks noGrp="1"/>
          </p:cNvSpPr>
          <p:nvPr>
            <p:ph sz="half" idx="1"/>
          </p:nvPr>
        </p:nvSpPr>
        <p:spPr/>
        <p:txBody>
          <a:bodyPr/>
          <a:lstStyle/>
          <a:p>
            <a:r>
              <a:rPr lang="en-GB" dirty="0" smtClean="0"/>
              <a:t>Lente, Jack, Elliot, Alicia</a:t>
            </a:r>
          </a:p>
          <a:p>
            <a:pPr marL="0" indent="0">
              <a:buNone/>
            </a:pPr>
            <a:endParaRPr lang="en-GB" dirty="0"/>
          </a:p>
        </p:txBody>
      </p:sp>
      <p:pic>
        <p:nvPicPr>
          <p:cNvPr id="6" name="Content Placeholder 5"/>
          <p:cNvPicPr>
            <a:picLocks noGrp="1" noChangeAspect="1"/>
          </p:cNvPicPr>
          <p:nvPr>
            <p:ph sz="half" idx="2"/>
          </p:nvPr>
        </p:nvPicPr>
        <p:blipFill>
          <a:blip r:embed="rId2"/>
          <a:stretch>
            <a:fillRect/>
          </a:stretch>
        </p:blipFill>
        <p:spPr>
          <a:xfrm>
            <a:off x="6934200" y="1690688"/>
            <a:ext cx="3749040" cy="4469702"/>
          </a:xfrm>
          <a:prstGeom prst="rect">
            <a:avLst/>
          </a:prstGeom>
        </p:spPr>
      </p:pic>
      <p:pic>
        <p:nvPicPr>
          <p:cNvPr id="7" name="Picture 6"/>
          <p:cNvPicPr>
            <a:picLocks noChangeAspect="1"/>
          </p:cNvPicPr>
          <p:nvPr/>
        </p:nvPicPr>
        <p:blipFill>
          <a:blip r:embed="rId3"/>
          <a:stretch>
            <a:fillRect/>
          </a:stretch>
        </p:blipFill>
        <p:spPr>
          <a:xfrm>
            <a:off x="1600200" y="2359439"/>
            <a:ext cx="3002280" cy="3817524"/>
          </a:xfrm>
          <a:prstGeom prst="rect">
            <a:avLst/>
          </a:prstGeom>
        </p:spPr>
      </p:pic>
    </p:spTree>
    <p:extLst>
      <p:ext uri="{BB962C8B-B14F-4D97-AF65-F5344CB8AC3E}">
        <p14:creationId xmlns:p14="http://schemas.microsoft.com/office/powerpoint/2010/main" val="858006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r>
              <a:rPr lang="en-GB" dirty="0" smtClean="0"/>
              <a:t>Maths</a:t>
            </a:r>
            <a:endParaRPr lang="en-GB" dirty="0"/>
          </a:p>
        </p:txBody>
      </p:sp>
      <p:sp>
        <p:nvSpPr>
          <p:cNvPr id="8" name="Subtitle 7"/>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2550217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RECALL</a:t>
            </a:r>
            <a:endParaRPr lang="en-GB" dirty="0"/>
          </a:p>
        </p:txBody>
      </p:sp>
      <p:pic>
        <p:nvPicPr>
          <p:cNvPr id="2" name="Content Placeholder 1"/>
          <p:cNvPicPr>
            <a:picLocks noGrp="1" noChangeAspect="1"/>
          </p:cNvPicPr>
          <p:nvPr>
            <p:ph idx="1"/>
          </p:nvPr>
        </p:nvPicPr>
        <p:blipFill>
          <a:blip r:embed="rId2"/>
          <a:stretch>
            <a:fillRect/>
          </a:stretch>
        </p:blipFill>
        <p:spPr>
          <a:xfrm>
            <a:off x="838200" y="1996994"/>
            <a:ext cx="8122920" cy="4053286"/>
          </a:xfrm>
          <a:prstGeom prst="rect">
            <a:avLst/>
          </a:prstGeom>
        </p:spPr>
      </p:pic>
      <p:sp>
        <p:nvSpPr>
          <p:cNvPr id="3" name="TextBox 2"/>
          <p:cNvSpPr txBox="1"/>
          <p:nvPr/>
        </p:nvSpPr>
        <p:spPr>
          <a:xfrm>
            <a:off x="9235440" y="1965960"/>
            <a:ext cx="2712720" cy="2246769"/>
          </a:xfrm>
          <a:prstGeom prst="rect">
            <a:avLst/>
          </a:prstGeom>
          <a:noFill/>
        </p:spPr>
        <p:txBody>
          <a:bodyPr wrap="square" rtlCol="0">
            <a:spAutoFit/>
          </a:bodyPr>
          <a:lstStyle/>
          <a:p>
            <a:r>
              <a:rPr lang="en-GB" sz="2800" dirty="0" smtClean="0"/>
              <a:t>TP: What calculations have been done to solve the answer?</a:t>
            </a:r>
            <a:endParaRPr lang="en-GB" sz="2800" dirty="0"/>
          </a:p>
        </p:txBody>
      </p:sp>
    </p:spTree>
    <p:extLst>
      <p:ext uri="{BB962C8B-B14F-4D97-AF65-F5344CB8AC3E}">
        <p14:creationId xmlns:p14="http://schemas.microsoft.com/office/powerpoint/2010/main" val="961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graphicFrame>
        <p:nvGraphicFramePr>
          <p:cNvPr id="4" name="Content Placeholder 3"/>
          <p:cNvGraphicFramePr>
            <a:graphicFrameLocks noGrp="1"/>
          </p:cNvGraphicFramePr>
          <p:nvPr>
            <p:ph idx="1"/>
            <p:extLst/>
          </p:nvPr>
        </p:nvGraphicFramePr>
        <p:xfrm>
          <a:off x="1508760" y="2148841"/>
          <a:ext cx="9372599" cy="4100496"/>
        </p:xfrm>
        <a:graphic>
          <a:graphicData uri="http://schemas.openxmlformats.org/drawingml/2006/table">
            <a:tbl>
              <a:tblPr firstRow="1" firstCol="1" bandRow="1"/>
              <a:tblGrid>
                <a:gridCol w="7394553">
                  <a:extLst>
                    <a:ext uri="{9D8B030D-6E8A-4147-A177-3AD203B41FA5}">
                      <a16:colId xmlns:a16="http://schemas.microsoft.com/office/drawing/2014/main" val="556378428"/>
                    </a:ext>
                  </a:extLst>
                </a:gridCol>
                <a:gridCol w="1978046">
                  <a:extLst>
                    <a:ext uri="{9D8B030D-6E8A-4147-A177-3AD203B41FA5}">
                      <a16:colId xmlns:a16="http://schemas.microsoft.com/office/drawing/2014/main" val="4275702113"/>
                    </a:ext>
                  </a:extLst>
                </a:gridCol>
              </a:tblGrid>
              <a:tr h="931984">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1682038"/>
                  </a:ext>
                </a:extLst>
              </a:tr>
              <a:tr h="621323">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when using multiplying two 2-digit numbers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19292562"/>
                  </a:ext>
                </a:extLst>
              </a:tr>
              <a:tr h="621323">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solve the calculation by adding the 2 answers together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1223270"/>
                  </a:ext>
                </a:extLst>
              </a:tr>
              <a:tr h="931984">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multiply a 2-digit number by a 2-digit number by solving the 2 partitioned calculations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27785328"/>
                  </a:ext>
                </a:extLst>
              </a:tr>
              <a:tr h="931984">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multiply a 2-digit number by a 2-digit number by creating 2 partitioned calculations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6304823"/>
                  </a:ext>
                </a:extLst>
              </a:tr>
            </a:tbl>
          </a:graphicData>
        </a:graphic>
      </p:graphicFrame>
    </p:spTree>
    <p:extLst>
      <p:ext uri="{BB962C8B-B14F-4D97-AF65-F5344CB8AC3E}">
        <p14:creationId xmlns:p14="http://schemas.microsoft.com/office/powerpoint/2010/main" val="3338935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LO: To be able to multiply a 2-digit number by a 2-digit number using two partitions</a:t>
            </a:r>
            <a:endParaRPr lang="en-GB" dirty="0"/>
          </a:p>
        </p:txBody>
      </p:sp>
      <p:sp>
        <p:nvSpPr>
          <p:cNvPr id="6" name="Content Placeholder 5"/>
          <p:cNvSpPr>
            <a:spLocks noGrp="1"/>
          </p:cNvSpPr>
          <p:nvPr>
            <p:ph idx="1"/>
          </p:nvPr>
        </p:nvSpPr>
        <p:spPr/>
        <p:txBody>
          <a:bodyPr>
            <a:normAutofit lnSpcReduction="10000"/>
          </a:bodyPr>
          <a:lstStyle/>
          <a:p>
            <a:r>
              <a:rPr lang="en-GB" sz="3200" dirty="0" smtClean="0"/>
              <a:t>TP:  I want to solve 29 x 19 =</a:t>
            </a:r>
          </a:p>
          <a:p>
            <a:r>
              <a:rPr lang="en-GB" sz="3200" dirty="0" smtClean="0"/>
              <a:t>How would I set this calculation out?</a:t>
            </a:r>
          </a:p>
          <a:p>
            <a:r>
              <a:rPr lang="en-GB" sz="3200" dirty="0" smtClean="0"/>
              <a:t>What calculation would I do first?</a:t>
            </a:r>
          </a:p>
          <a:p>
            <a:r>
              <a:rPr lang="en-GB" sz="3200" dirty="0" smtClean="0"/>
              <a:t>What calculation would I do second?</a:t>
            </a:r>
          </a:p>
          <a:p>
            <a:endParaRPr lang="en-GB" sz="3200" dirty="0"/>
          </a:p>
          <a:p>
            <a:r>
              <a:rPr lang="en-GB" sz="3200" dirty="0" smtClean="0"/>
              <a:t>How would I solve the first calculation?</a:t>
            </a:r>
          </a:p>
          <a:p>
            <a:r>
              <a:rPr lang="en-GB" sz="3200" dirty="0" smtClean="0"/>
              <a:t>How would I solve the second calculation?</a:t>
            </a:r>
          </a:p>
          <a:p>
            <a:r>
              <a:rPr lang="en-GB" sz="3200" dirty="0" smtClean="0"/>
              <a:t>Why is the 0 so important?</a:t>
            </a:r>
            <a:endParaRPr lang="en-GB" sz="3200" dirty="0"/>
          </a:p>
        </p:txBody>
      </p:sp>
    </p:spTree>
    <p:extLst>
      <p:ext uri="{BB962C8B-B14F-4D97-AF65-F5344CB8AC3E}">
        <p14:creationId xmlns:p14="http://schemas.microsoft.com/office/powerpoint/2010/main" val="2603264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LO: To be able to multiply a 2-digit number by a 2-digit number using two partitions</a:t>
            </a:r>
            <a:endParaRPr lang="en-GB" dirty="0"/>
          </a:p>
        </p:txBody>
      </p:sp>
      <p:sp>
        <p:nvSpPr>
          <p:cNvPr id="6" name="Content Placeholder 5"/>
          <p:cNvSpPr>
            <a:spLocks noGrp="1"/>
          </p:cNvSpPr>
          <p:nvPr>
            <p:ph idx="1"/>
          </p:nvPr>
        </p:nvSpPr>
        <p:spPr/>
        <p:txBody>
          <a:bodyPr>
            <a:normAutofit/>
          </a:bodyPr>
          <a:lstStyle/>
          <a:p>
            <a:r>
              <a:rPr lang="en-GB" sz="3200" dirty="0" smtClean="0"/>
              <a:t>Solve:</a:t>
            </a:r>
            <a:endParaRPr lang="en-GB" sz="3200" dirty="0"/>
          </a:p>
          <a:p>
            <a:endParaRPr lang="en-GB" sz="3200" dirty="0" smtClean="0"/>
          </a:p>
          <a:p>
            <a:r>
              <a:rPr lang="en-GB" sz="3200" dirty="0" smtClean="0"/>
              <a:t>29 x 21 =</a:t>
            </a:r>
          </a:p>
          <a:p>
            <a:r>
              <a:rPr lang="en-GB" sz="3200" dirty="0" smtClean="0"/>
              <a:t>29 x 22 =</a:t>
            </a:r>
          </a:p>
          <a:p>
            <a:r>
              <a:rPr lang="en-GB" sz="3200" dirty="0" smtClean="0"/>
              <a:t>29 x 33 = </a:t>
            </a:r>
            <a:endParaRPr lang="en-GB" sz="3200" dirty="0"/>
          </a:p>
        </p:txBody>
      </p:sp>
    </p:spTree>
    <p:extLst>
      <p:ext uri="{BB962C8B-B14F-4D97-AF65-F5344CB8AC3E}">
        <p14:creationId xmlns:p14="http://schemas.microsoft.com/office/powerpoint/2010/main" val="1020389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sp>
        <p:nvSpPr>
          <p:cNvPr id="5" name="Content Placeholder 4"/>
          <p:cNvSpPr>
            <a:spLocks noGrp="1"/>
          </p:cNvSpPr>
          <p:nvPr>
            <p:ph sz="half" idx="1"/>
          </p:nvPr>
        </p:nvSpPr>
        <p:spPr/>
        <p:txBody>
          <a:bodyPr/>
          <a:lstStyle/>
          <a:p>
            <a:r>
              <a:rPr lang="en-GB" dirty="0" smtClean="0"/>
              <a:t>Look at this question.</a:t>
            </a:r>
          </a:p>
          <a:p>
            <a:endParaRPr lang="en-GB" dirty="0"/>
          </a:p>
          <a:p>
            <a:r>
              <a:rPr lang="en-GB" dirty="0" smtClean="0"/>
              <a:t>TP:  What mistake has Miss Davison made?</a:t>
            </a:r>
            <a:endParaRPr lang="en-GB" dirty="0"/>
          </a:p>
        </p:txBody>
      </p:sp>
      <p:pic>
        <p:nvPicPr>
          <p:cNvPr id="7" name="Content Placeholder 6"/>
          <p:cNvPicPr>
            <a:picLocks noGrp="1" noChangeAspect="1"/>
          </p:cNvPicPr>
          <p:nvPr>
            <p:ph sz="half" idx="2"/>
          </p:nvPr>
        </p:nvPicPr>
        <p:blipFill>
          <a:blip r:embed="rId2"/>
          <a:stretch>
            <a:fillRect/>
          </a:stretch>
        </p:blipFill>
        <p:spPr>
          <a:xfrm>
            <a:off x="6194857" y="1825625"/>
            <a:ext cx="5158943" cy="4370533"/>
          </a:xfrm>
          <a:prstGeom prst="rect">
            <a:avLst/>
          </a:prstGeom>
        </p:spPr>
      </p:pic>
    </p:spTree>
    <p:extLst>
      <p:ext uri="{BB962C8B-B14F-4D97-AF65-F5344CB8AC3E}">
        <p14:creationId xmlns:p14="http://schemas.microsoft.com/office/powerpoint/2010/main" val="3331672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LO: To be able to multiply a 2-digit number by a 2-digit number using two partitions</a:t>
            </a:r>
            <a:endParaRPr lang="en-GB" dirty="0"/>
          </a:p>
        </p:txBody>
      </p:sp>
      <p:sp>
        <p:nvSpPr>
          <p:cNvPr id="6" name="Content Placeholder 5"/>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4207624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pic>
        <p:nvPicPr>
          <p:cNvPr id="4" name="Content Placeholder 3"/>
          <p:cNvPicPr>
            <a:picLocks noGrp="1" noChangeAspect="1"/>
          </p:cNvPicPr>
          <p:nvPr>
            <p:ph idx="1"/>
          </p:nvPr>
        </p:nvPicPr>
        <p:blipFill>
          <a:blip r:embed="rId2"/>
          <a:stretch>
            <a:fillRect/>
          </a:stretch>
        </p:blipFill>
        <p:spPr>
          <a:xfrm>
            <a:off x="447674" y="1690688"/>
            <a:ext cx="3270885" cy="4834702"/>
          </a:xfrm>
          <a:prstGeom prst="rect">
            <a:avLst/>
          </a:prstGeom>
        </p:spPr>
      </p:pic>
      <p:pic>
        <p:nvPicPr>
          <p:cNvPr id="5" name="Picture 4"/>
          <p:cNvPicPr>
            <a:picLocks noChangeAspect="1"/>
          </p:cNvPicPr>
          <p:nvPr/>
        </p:nvPicPr>
        <p:blipFill>
          <a:blip r:embed="rId3"/>
          <a:stretch>
            <a:fillRect/>
          </a:stretch>
        </p:blipFill>
        <p:spPr>
          <a:xfrm>
            <a:off x="3985260" y="1690688"/>
            <a:ext cx="2514600" cy="2952750"/>
          </a:xfrm>
          <a:prstGeom prst="rect">
            <a:avLst/>
          </a:prstGeom>
        </p:spPr>
      </p:pic>
      <p:pic>
        <p:nvPicPr>
          <p:cNvPr id="6" name="Picture 5"/>
          <p:cNvPicPr>
            <a:picLocks noChangeAspect="1"/>
          </p:cNvPicPr>
          <p:nvPr/>
        </p:nvPicPr>
        <p:blipFill>
          <a:blip r:embed="rId4"/>
          <a:stretch>
            <a:fillRect/>
          </a:stretch>
        </p:blipFill>
        <p:spPr>
          <a:xfrm>
            <a:off x="6643687" y="1690688"/>
            <a:ext cx="2562225" cy="2952750"/>
          </a:xfrm>
          <a:prstGeom prst="rect">
            <a:avLst/>
          </a:prstGeom>
        </p:spPr>
      </p:pic>
      <p:pic>
        <p:nvPicPr>
          <p:cNvPr id="7" name="Picture 6"/>
          <p:cNvPicPr>
            <a:picLocks noChangeAspect="1"/>
          </p:cNvPicPr>
          <p:nvPr/>
        </p:nvPicPr>
        <p:blipFill>
          <a:blip r:embed="rId5"/>
          <a:stretch>
            <a:fillRect/>
          </a:stretch>
        </p:blipFill>
        <p:spPr>
          <a:xfrm>
            <a:off x="4367670" y="4591186"/>
            <a:ext cx="4838242" cy="1882695"/>
          </a:xfrm>
          <a:prstGeom prst="rect">
            <a:avLst/>
          </a:prstGeom>
        </p:spPr>
      </p:pic>
    </p:spTree>
    <p:extLst>
      <p:ext uri="{BB962C8B-B14F-4D97-AF65-F5344CB8AC3E}">
        <p14:creationId xmlns:p14="http://schemas.microsoft.com/office/powerpoint/2010/main" val="4054865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pic>
        <p:nvPicPr>
          <p:cNvPr id="4" name="Content Placeholder 3"/>
          <p:cNvPicPr>
            <a:picLocks noGrp="1" noChangeAspect="1"/>
          </p:cNvPicPr>
          <p:nvPr>
            <p:ph idx="1"/>
          </p:nvPr>
        </p:nvPicPr>
        <p:blipFill>
          <a:blip r:embed="rId2"/>
          <a:stretch>
            <a:fillRect/>
          </a:stretch>
        </p:blipFill>
        <p:spPr>
          <a:xfrm>
            <a:off x="1247775" y="1953419"/>
            <a:ext cx="3905250" cy="3790950"/>
          </a:xfrm>
          <a:prstGeom prst="rect">
            <a:avLst/>
          </a:prstGeom>
        </p:spPr>
      </p:pic>
      <p:pic>
        <p:nvPicPr>
          <p:cNvPr id="6" name="Picture 5"/>
          <p:cNvPicPr>
            <a:picLocks noChangeAspect="1"/>
          </p:cNvPicPr>
          <p:nvPr/>
        </p:nvPicPr>
        <p:blipFill>
          <a:blip r:embed="rId3"/>
          <a:stretch>
            <a:fillRect/>
          </a:stretch>
        </p:blipFill>
        <p:spPr>
          <a:xfrm>
            <a:off x="5542597" y="1953419"/>
            <a:ext cx="5140643" cy="2448536"/>
          </a:xfrm>
          <a:prstGeom prst="rect">
            <a:avLst/>
          </a:prstGeom>
        </p:spPr>
      </p:pic>
      <p:pic>
        <p:nvPicPr>
          <p:cNvPr id="7" name="Picture 6"/>
          <p:cNvPicPr>
            <a:picLocks noChangeAspect="1"/>
          </p:cNvPicPr>
          <p:nvPr/>
        </p:nvPicPr>
        <p:blipFill>
          <a:blip r:embed="rId4"/>
          <a:stretch>
            <a:fillRect/>
          </a:stretch>
        </p:blipFill>
        <p:spPr>
          <a:xfrm>
            <a:off x="5688839" y="4401955"/>
            <a:ext cx="3991418" cy="2108835"/>
          </a:xfrm>
          <a:prstGeom prst="rect">
            <a:avLst/>
          </a:prstGeom>
        </p:spPr>
      </p:pic>
    </p:spTree>
    <p:extLst>
      <p:ext uri="{BB962C8B-B14F-4D97-AF65-F5344CB8AC3E}">
        <p14:creationId xmlns:p14="http://schemas.microsoft.com/office/powerpoint/2010/main" val="3064851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two partitions.</a:t>
            </a:r>
            <a:endParaRPr lang="en-GB" dirty="0"/>
          </a:p>
        </p:txBody>
      </p:sp>
      <p:graphicFrame>
        <p:nvGraphicFramePr>
          <p:cNvPr id="4" name="Content Placeholder 3"/>
          <p:cNvGraphicFramePr>
            <a:graphicFrameLocks noGrp="1"/>
          </p:cNvGraphicFramePr>
          <p:nvPr>
            <p:ph idx="1"/>
            <p:extLst/>
          </p:nvPr>
        </p:nvGraphicFramePr>
        <p:xfrm>
          <a:off x="1508760" y="2148841"/>
          <a:ext cx="9372599" cy="4100496"/>
        </p:xfrm>
        <a:graphic>
          <a:graphicData uri="http://schemas.openxmlformats.org/drawingml/2006/table">
            <a:tbl>
              <a:tblPr firstRow="1" firstCol="1" bandRow="1"/>
              <a:tblGrid>
                <a:gridCol w="7394553">
                  <a:extLst>
                    <a:ext uri="{9D8B030D-6E8A-4147-A177-3AD203B41FA5}">
                      <a16:colId xmlns:a16="http://schemas.microsoft.com/office/drawing/2014/main" val="556378428"/>
                    </a:ext>
                  </a:extLst>
                </a:gridCol>
                <a:gridCol w="1978046">
                  <a:extLst>
                    <a:ext uri="{9D8B030D-6E8A-4147-A177-3AD203B41FA5}">
                      <a16:colId xmlns:a16="http://schemas.microsoft.com/office/drawing/2014/main" val="4275702113"/>
                    </a:ext>
                  </a:extLst>
                </a:gridCol>
              </a:tblGrid>
              <a:tr h="931984">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1682038"/>
                  </a:ext>
                </a:extLst>
              </a:tr>
              <a:tr h="621323">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when using multiplying two 2-digit numbers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19292562"/>
                  </a:ext>
                </a:extLst>
              </a:tr>
              <a:tr h="621323">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solve the calculation by adding the 2 answers together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1223270"/>
                  </a:ext>
                </a:extLst>
              </a:tr>
              <a:tr h="931984">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multiply a 2-digit number by a 2-digit number by solving the 2 partitioned calculations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27785328"/>
                  </a:ext>
                </a:extLst>
              </a:tr>
              <a:tr h="931984">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multiply a 2-digit number by a 2-digit number by creating 2 partitioned calculations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6304823"/>
                  </a:ext>
                </a:extLst>
              </a:tr>
            </a:tbl>
          </a:graphicData>
        </a:graphic>
      </p:graphicFrame>
    </p:spTree>
    <p:extLst>
      <p:ext uri="{BB962C8B-B14F-4D97-AF65-F5344CB8AC3E}">
        <p14:creationId xmlns:p14="http://schemas.microsoft.com/office/powerpoint/2010/main" val="1569452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smtClean="0"/>
              <a:t>REFLECTION - LO: To be able to multiply a 2-digit number by a 2-digit number using two partitions</a:t>
            </a:r>
            <a:endParaRPr lang="en-GB" dirty="0"/>
          </a:p>
        </p:txBody>
      </p:sp>
      <p:sp>
        <p:nvSpPr>
          <p:cNvPr id="6" name="Content Placeholder 5"/>
          <p:cNvSpPr>
            <a:spLocks noGrp="1"/>
          </p:cNvSpPr>
          <p:nvPr>
            <p:ph idx="1"/>
          </p:nvPr>
        </p:nvSpPr>
        <p:spPr/>
        <p:txBody>
          <a:bodyPr>
            <a:normAutofit/>
          </a:bodyPr>
          <a:lstStyle/>
          <a:p>
            <a:r>
              <a:rPr lang="en-GB" sz="3200" dirty="0" smtClean="0"/>
              <a:t>SELF ASSESSMENT</a:t>
            </a:r>
            <a:endParaRPr lang="en-GB" sz="3200" dirty="0"/>
          </a:p>
        </p:txBody>
      </p:sp>
    </p:spTree>
    <p:extLst>
      <p:ext uri="{BB962C8B-B14F-4D97-AF65-F5344CB8AC3E}">
        <p14:creationId xmlns:p14="http://schemas.microsoft.com/office/powerpoint/2010/main" val="3001480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Break</a:t>
            </a:r>
            <a:endParaRPr lang="en-GB" dirty="0"/>
          </a:p>
        </p:txBody>
      </p:sp>
      <p:sp>
        <p:nvSpPr>
          <p:cNvPr id="6" name="Content Placeholder 5"/>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548385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 – Poetry - Beowulf</a:t>
            </a:r>
            <a:endParaRPr lang="en-GB" dirty="0"/>
          </a:p>
        </p:txBody>
      </p:sp>
      <p:sp>
        <p:nvSpPr>
          <p:cNvPr id="3" name="Subtitle 2"/>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1201601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We are going to be concentrating on Narrative/Epic Poem that was first told in Anglo-Saxon/Viking times called ‘Beowulf’.  We are going to find out what the poem is about, we are going to look at narrative poetry and then have a go at writing our own Narrative Poem about ‘Beowulf’.  Finally, we perform our poems.  These will be filmed and sent to parents and the school.</a:t>
            </a:r>
          </a:p>
          <a:p>
            <a:pPr marL="0" indent="0">
              <a:buNone/>
            </a:pPr>
            <a:endParaRPr lang="en-GB" sz="3200" dirty="0"/>
          </a:p>
          <a:p>
            <a:endParaRPr lang="en-GB" sz="3200" dirty="0"/>
          </a:p>
        </p:txBody>
      </p:sp>
    </p:spTree>
    <p:extLst>
      <p:ext uri="{BB962C8B-B14F-4D97-AF65-F5344CB8AC3E}">
        <p14:creationId xmlns:p14="http://schemas.microsoft.com/office/powerpoint/2010/main" val="1419170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 narrative poem is a type of poem that tells a story. Narrative poems tend to be quite long. They tell a story like in a novel and also use rhythm and rhyme, like in a poem.</a:t>
            </a:r>
          </a:p>
          <a:p>
            <a:pPr marL="0" indent="0">
              <a:buNone/>
            </a:pPr>
            <a:endParaRPr lang="en-GB" sz="3200" dirty="0"/>
          </a:p>
          <a:p>
            <a:pPr marL="0" indent="0">
              <a:buNone/>
            </a:pPr>
            <a:r>
              <a:rPr lang="en-GB" sz="3200" dirty="0" smtClean="0">
                <a:hlinkClick r:id="rId2"/>
              </a:rPr>
              <a:t>https://www.bbc.co.uk/bitesize/topics/z4mmn39/articles/z3btrwx#:~:text=A%20narrative%20poem%20is%20a,rhyme%2C%20like%20in%20a%20poem</a:t>
            </a:r>
            <a:r>
              <a:rPr lang="en-GB" sz="3200" dirty="0" smtClean="0"/>
              <a:t>.</a:t>
            </a:r>
          </a:p>
          <a:p>
            <a:pPr marL="0" indent="0">
              <a:buNone/>
            </a:pPr>
            <a:endParaRPr lang="en-GB" sz="3200" dirty="0"/>
          </a:p>
        </p:txBody>
      </p:sp>
    </p:spTree>
    <p:extLst>
      <p:ext uri="{BB962C8B-B14F-4D97-AF65-F5344CB8AC3E}">
        <p14:creationId xmlns:p14="http://schemas.microsoft.com/office/powerpoint/2010/main" val="13400110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Today, we are going to look at what narrative poems are and plan together our own narrative poems based on the epic story of Beowulf</a:t>
            </a:r>
            <a:endParaRPr lang="en-GB" sz="3200" dirty="0"/>
          </a:p>
        </p:txBody>
      </p:sp>
    </p:spTree>
    <p:extLst>
      <p:ext uri="{BB962C8B-B14F-4D97-AF65-F5344CB8AC3E}">
        <p14:creationId xmlns:p14="http://schemas.microsoft.com/office/powerpoint/2010/main" val="5197183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Humpty Dumpty – The Truth</a:t>
            </a:r>
            <a:endParaRPr lang="en-GB" dirty="0"/>
          </a:p>
        </p:txBody>
      </p:sp>
      <p:pic>
        <p:nvPicPr>
          <p:cNvPr id="6" name="Content Placeholder 5"/>
          <p:cNvPicPr>
            <a:picLocks noGrp="1" noChangeAspect="1"/>
          </p:cNvPicPr>
          <p:nvPr>
            <p:ph sz="half" idx="1"/>
          </p:nvPr>
        </p:nvPicPr>
        <p:blipFill>
          <a:blip r:embed="rId2"/>
          <a:stretch>
            <a:fillRect/>
          </a:stretch>
        </p:blipFill>
        <p:spPr>
          <a:xfrm>
            <a:off x="1438578" y="1825625"/>
            <a:ext cx="3980843" cy="4351338"/>
          </a:xfrm>
          <a:prstGeom prst="rect">
            <a:avLst/>
          </a:prstGeom>
        </p:spPr>
      </p:pic>
      <p:sp>
        <p:nvSpPr>
          <p:cNvPr id="5" name="Content Placeholder 4"/>
          <p:cNvSpPr>
            <a:spLocks noGrp="1"/>
          </p:cNvSpPr>
          <p:nvPr>
            <p:ph sz="half" idx="2"/>
          </p:nvPr>
        </p:nvSpPr>
        <p:spPr/>
        <p:txBody>
          <a:bodyPr>
            <a:normAutofit fontScale="92500" lnSpcReduction="10000"/>
          </a:bodyPr>
          <a:lstStyle/>
          <a:p>
            <a:r>
              <a:rPr lang="en-GB" dirty="0" smtClean="0"/>
              <a:t>Q:  What is this verse about?</a:t>
            </a:r>
          </a:p>
          <a:p>
            <a:endParaRPr lang="en-GB" dirty="0"/>
          </a:p>
          <a:p>
            <a:r>
              <a:rPr lang="en-GB" dirty="0" smtClean="0"/>
              <a:t>Q:  How many full sentences could you write from this stanza?</a:t>
            </a:r>
          </a:p>
          <a:p>
            <a:endParaRPr lang="en-GB" dirty="0"/>
          </a:p>
          <a:p>
            <a:r>
              <a:rPr lang="en-GB" dirty="0" smtClean="0"/>
              <a:t>Q: How many lines is each full line broken into?</a:t>
            </a:r>
          </a:p>
          <a:p>
            <a:endParaRPr lang="en-GB" dirty="0"/>
          </a:p>
          <a:p>
            <a:r>
              <a:rPr lang="en-GB" dirty="0" smtClean="0"/>
              <a:t>Q:  What is rhyme?</a:t>
            </a:r>
          </a:p>
          <a:p>
            <a:r>
              <a:rPr lang="en-GB" dirty="0" smtClean="0"/>
              <a:t>Q:  Can you see a rhyming pattern?</a:t>
            </a:r>
            <a:endParaRPr lang="en-GB" dirty="0"/>
          </a:p>
        </p:txBody>
      </p:sp>
    </p:spTree>
    <p:extLst>
      <p:ext uri="{BB962C8B-B14F-4D97-AF65-F5344CB8AC3E}">
        <p14:creationId xmlns:p14="http://schemas.microsoft.com/office/powerpoint/2010/main" val="3650331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Humpty Dumpty – The Truth</a:t>
            </a:r>
            <a:endParaRPr lang="en-GB" dirty="0"/>
          </a:p>
        </p:txBody>
      </p:sp>
      <p:pic>
        <p:nvPicPr>
          <p:cNvPr id="6" name="Content Placeholder 5"/>
          <p:cNvPicPr>
            <a:picLocks noGrp="1" noChangeAspect="1"/>
          </p:cNvPicPr>
          <p:nvPr>
            <p:ph sz="half" idx="1"/>
          </p:nvPr>
        </p:nvPicPr>
        <p:blipFill>
          <a:blip r:embed="rId2"/>
          <a:stretch>
            <a:fillRect/>
          </a:stretch>
        </p:blipFill>
        <p:spPr>
          <a:xfrm>
            <a:off x="1154249" y="1825625"/>
            <a:ext cx="4549501" cy="4351338"/>
          </a:xfrm>
          <a:prstGeom prst="rect">
            <a:avLst/>
          </a:prstGeom>
        </p:spPr>
      </p:pic>
      <p:sp>
        <p:nvSpPr>
          <p:cNvPr id="5" name="Content Placeholder 4"/>
          <p:cNvSpPr>
            <a:spLocks noGrp="1"/>
          </p:cNvSpPr>
          <p:nvPr>
            <p:ph sz="half" idx="2"/>
          </p:nvPr>
        </p:nvSpPr>
        <p:spPr/>
        <p:txBody>
          <a:bodyPr>
            <a:normAutofit fontScale="85000" lnSpcReduction="20000"/>
          </a:bodyPr>
          <a:lstStyle/>
          <a:p>
            <a:r>
              <a:rPr lang="en-GB" dirty="0" smtClean="0"/>
              <a:t>Q:  What is this verse about?</a:t>
            </a:r>
          </a:p>
          <a:p>
            <a:endParaRPr lang="en-GB" dirty="0" smtClean="0"/>
          </a:p>
          <a:p>
            <a:r>
              <a:rPr lang="en-GB" dirty="0" smtClean="0"/>
              <a:t>Q:  How many full sentences could you write from this stanza?</a:t>
            </a:r>
          </a:p>
          <a:p>
            <a:endParaRPr lang="en-GB" dirty="0" smtClean="0"/>
          </a:p>
          <a:p>
            <a:r>
              <a:rPr lang="en-GB" dirty="0" smtClean="0"/>
              <a:t>Q: How many lines is each full line broken into?</a:t>
            </a:r>
          </a:p>
          <a:p>
            <a:endParaRPr lang="en-GB" dirty="0" smtClean="0"/>
          </a:p>
          <a:p>
            <a:r>
              <a:rPr lang="en-GB" dirty="0" smtClean="0"/>
              <a:t>Q:  What is rhyme?</a:t>
            </a:r>
          </a:p>
          <a:p>
            <a:r>
              <a:rPr lang="en-GB" dirty="0" smtClean="0"/>
              <a:t>Q:  Can you see a rhyming pattern?</a:t>
            </a:r>
          </a:p>
          <a:p>
            <a:r>
              <a:rPr lang="en-GB" dirty="0" smtClean="0"/>
              <a:t>Q:  Is it the same pattern as the other stanza?</a:t>
            </a:r>
            <a:endParaRPr lang="en-GB" dirty="0"/>
          </a:p>
        </p:txBody>
      </p:sp>
    </p:spTree>
    <p:extLst>
      <p:ext uri="{BB962C8B-B14F-4D97-AF65-F5344CB8AC3E}">
        <p14:creationId xmlns:p14="http://schemas.microsoft.com/office/powerpoint/2010/main" val="5931796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Highway Man</a:t>
            </a:r>
            <a:endParaRPr lang="en-GB" dirty="0"/>
          </a:p>
        </p:txBody>
      </p:sp>
      <p:sp>
        <p:nvSpPr>
          <p:cNvPr id="4" name="Content Placeholder 3"/>
          <p:cNvSpPr>
            <a:spLocks noGrp="1"/>
          </p:cNvSpPr>
          <p:nvPr>
            <p:ph sz="half" idx="1"/>
          </p:nvPr>
        </p:nvSpPr>
        <p:spPr/>
        <p:txBody>
          <a:bodyPr>
            <a:normAutofit lnSpcReduction="10000"/>
          </a:bodyPr>
          <a:lstStyle/>
          <a:p>
            <a:pPr marL="0" indent="0">
              <a:buNone/>
            </a:pPr>
            <a:r>
              <a:rPr lang="en-GB" dirty="0" smtClean="0"/>
              <a:t>The wind was a torrent of darkness among the gusty trees,</a:t>
            </a:r>
          </a:p>
          <a:p>
            <a:pPr marL="0" indent="0">
              <a:buNone/>
            </a:pPr>
            <a:r>
              <a:rPr lang="en-GB" dirty="0" smtClean="0"/>
              <a:t>The moon was a ghostly galleon tossed upon cloudy seas,</a:t>
            </a:r>
          </a:p>
          <a:p>
            <a:pPr marL="0" indent="0">
              <a:buNone/>
            </a:pPr>
            <a:r>
              <a:rPr lang="en-GB" dirty="0" smtClean="0"/>
              <a:t>The road was a ribbon of moonlight over the purple moor,</a:t>
            </a:r>
          </a:p>
          <a:p>
            <a:pPr marL="0" indent="0">
              <a:buNone/>
            </a:pPr>
            <a:r>
              <a:rPr lang="en-GB" dirty="0" smtClean="0"/>
              <a:t>And the highwayman came riding-</a:t>
            </a:r>
          </a:p>
          <a:p>
            <a:pPr marL="0" indent="0">
              <a:buNone/>
            </a:pPr>
            <a:r>
              <a:rPr lang="en-GB" dirty="0" smtClean="0"/>
              <a:t>Riding- riding-</a:t>
            </a:r>
          </a:p>
          <a:p>
            <a:pPr marL="0" indent="0">
              <a:buNone/>
            </a:pPr>
            <a:r>
              <a:rPr lang="en-GB" dirty="0" smtClean="0"/>
              <a:t>The highwayman came riding, up to the old inn door.</a:t>
            </a:r>
          </a:p>
          <a:p>
            <a:endParaRPr lang="en-GB" dirty="0"/>
          </a:p>
        </p:txBody>
      </p:sp>
      <p:sp>
        <p:nvSpPr>
          <p:cNvPr id="5" name="Content Placeholder 4"/>
          <p:cNvSpPr>
            <a:spLocks noGrp="1"/>
          </p:cNvSpPr>
          <p:nvPr>
            <p:ph sz="half" idx="2"/>
          </p:nvPr>
        </p:nvSpPr>
        <p:spPr/>
        <p:txBody>
          <a:bodyPr>
            <a:normAutofit lnSpcReduction="10000"/>
          </a:bodyPr>
          <a:lstStyle/>
          <a:p>
            <a:r>
              <a:rPr lang="en-GB" dirty="0" smtClean="0"/>
              <a:t>Q:  What is this verse about?</a:t>
            </a:r>
          </a:p>
          <a:p>
            <a:endParaRPr lang="en-GB" dirty="0" smtClean="0"/>
          </a:p>
          <a:p>
            <a:r>
              <a:rPr lang="en-GB" dirty="0" smtClean="0"/>
              <a:t>Q:  Can you see a rhyming pattern?</a:t>
            </a:r>
          </a:p>
          <a:p>
            <a:endParaRPr lang="en-GB" dirty="0" smtClean="0"/>
          </a:p>
          <a:p>
            <a:r>
              <a:rPr lang="en-GB" dirty="0" smtClean="0"/>
              <a:t>Q:  What descriptive language can you see?</a:t>
            </a:r>
          </a:p>
          <a:p>
            <a:endParaRPr lang="en-GB" dirty="0"/>
          </a:p>
          <a:p>
            <a:r>
              <a:rPr lang="en-GB" dirty="0" smtClean="0"/>
              <a:t>Q:  How many lines can you see in the stanza?</a:t>
            </a:r>
            <a:endParaRPr lang="en-GB" dirty="0"/>
          </a:p>
        </p:txBody>
      </p:sp>
    </p:spTree>
    <p:extLst>
      <p:ext uri="{BB962C8B-B14F-4D97-AF65-F5344CB8AC3E}">
        <p14:creationId xmlns:p14="http://schemas.microsoft.com/office/powerpoint/2010/main" val="13977733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Highway Man</a:t>
            </a:r>
            <a:endParaRPr lang="en-GB" dirty="0"/>
          </a:p>
        </p:txBody>
      </p:sp>
      <p:sp>
        <p:nvSpPr>
          <p:cNvPr id="4" name="Content Placeholder 3"/>
          <p:cNvSpPr>
            <a:spLocks noGrp="1"/>
          </p:cNvSpPr>
          <p:nvPr>
            <p:ph sz="half" idx="1"/>
          </p:nvPr>
        </p:nvSpPr>
        <p:spPr/>
        <p:txBody>
          <a:bodyPr>
            <a:normAutofit fontScale="92500" lnSpcReduction="10000"/>
          </a:bodyPr>
          <a:lstStyle/>
          <a:p>
            <a:pPr marL="0" indent="0">
              <a:buNone/>
            </a:pPr>
            <a:r>
              <a:rPr lang="en-GB" dirty="0" smtClean="0"/>
              <a:t>He’d a French cocked-hat on his forehead, a bunch of lace at his chin,</a:t>
            </a:r>
          </a:p>
          <a:p>
            <a:pPr marL="0" indent="0">
              <a:buNone/>
            </a:pPr>
            <a:r>
              <a:rPr lang="en-GB" dirty="0" smtClean="0"/>
              <a:t>A coat of the claret velvet, and breeches of doe brown skin;</a:t>
            </a:r>
          </a:p>
          <a:p>
            <a:pPr marL="0" indent="0">
              <a:buNone/>
            </a:pPr>
            <a:r>
              <a:rPr lang="en-GB" dirty="0" smtClean="0"/>
              <a:t>They fitted with never a wrinkle: his boots were up to the thigh!</a:t>
            </a:r>
          </a:p>
          <a:p>
            <a:pPr marL="0" indent="0">
              <a:buNone/>
            </a:pPr>
            <a:r>
              <a:rPr lang="en-GB" dirty="0" smtClean="0"/>
              <a:t>And he rode with a jewelled twinkle,</a:t>
            </a:r>
          </a:p>
          <a:p>
            <a:pPr marL="0" indent="0">
              <a:buNone/>
            </a:pPr>
            <a:r>
              <a:rPr lang="en-GB" dirty="0" smtClean="0"/>
              <a:t>His pistol butts a twinkle,</a:t>
            </a:r>
          </a:p>
          <a:p>
            <a:pPr marL="0" indent="0">
              <a:buNone/>
            </a:pPr>
            <a:r>
              <a:rPr lang="en-GB" dirty="0" smtClean="0"/>
              <a:t>His rapier hilt a-twinkle, under the jewelled sky.</a:t>
            </a:r>
          </a:p>
          <a:p>
            <a:endParaRPr lang="en-GB" dirty="0"/>
          </a:p>
        </p:txBody>
      </p:sp>
      <p:sp>
        <p:nvSpPr>
          <p:cNvPr id="5" name="Content Placeholder 4"/>
          <p:cNvSpPr>
            <a:spLocks noGrp="1"/>
          </p:cNvSpPr>
          <p:nvPr>
            <p:ph sz="half" idx="2"/>
          </p:nvPr>
        </p:nvSpPr>
        <p:spPr/>
        <p:txBody>
          <a:bodyPr>
            <a:normAutofit fontScale="92500" lnSpcReduction="10000"/>
          </a:bodyPr>
          <a:lstStyle/>
          <a:p>
            <a:r>
              <a:rPr lang="en-GB" dirty="0" smtClean="0"/>
              <a:t>Q:  What is this verse about?</a:t>
            </a:r>
          </a:p>
          <a:p>
            <a:endParaRPr lang="en-GB" dirty="0" smtClean="0"/>
          </a:p>
          <a:p>
            <a:r>
              <a:rPr lang="en-GB" dirty="0" smtClean="0"/>
              <a:t>Q:  Can you see a rhyming pattern?</a:t>
            </a:r>
          </a:p>
          <a:p>
            <a:r>
              <a:rPr lang="en-GB" dirty="0" smtClean="0"/>
              <a:t>Q:  Is it the same as the first?</a:t>
            </a:r>
          </a:p>
          <a:p>
            <a:endParaRPr lang="en-GB" dirty="0" smtClean="0"/>
          </a:p>
          <a:p>
            <a:r>
              <a:rPr lang="en-GB" dirty="0" smtClean="0"/>
              <a:t>Q:  What descriptive language can you see?</a:t>
            </a:r>
          </a:p>
          <a:p>
            <a:endParaRPr lang="en-GB" dirty="0" smtClean="0"/>
          </a:p>
          <a:p>
            <a:r>
              <a:rPr lang="en-GB" dirty="0" smtClean="0"/>
              <a:t>Q:  How many lines can you see in the stanza?</a:t>
            </a:r>
          </a:p>
          <a:p>
            <a:endParaRPr lang="en-GB" dirty="0"/>
          </a:p>
        </p:txBody>
      </p:sp>
    </p:spTree>
    <p:extLst>
      <p:ext uri="{BB962C8B-B14F-4D97-AF65-F5344CB8AC3E}">
        <p14:creationId xmlns:p14="http://schemas.microsoft.com/office/powerpoint/2010/main" val="3700557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Highway Man</a:t>
            </a:r>
            <a:endParaRPr lang="en-GB" dirty="0"/>
          </a:p>
        </p:txBody>
      </p:sp>
      <p:sp>
        <p:nvSpPr>
          <p:cNvPr id="4" name="Content Placeholder 3"/>
          <p:cNvSpPr>
            <a:spLocks noGrp="1"/>
          </p:cNvSpPr>
          <p:nvPr>
            <p:ph sz="half" idx="1"/>
          </p:nvPr>
        </p:nvSpPr>
        <p:spPr/>
        <p:txBody>
          <a:bodyPr>
            <a:normAutofit fontScale="92500" lnSpcReduction="20000"/>
          </a:bodyPr>
          <a:lstStyle/>
          <a:p>
            <a:pPr marL="0" indent="0">
              <a:buNone/>
            </a:pPr>
            <a:r>
              <a:rPr lang="en-GB" dirty="0" smtClean="0"/>
              <a:t>Over the cobbles he clattered and clashed in the dark inn-yard,</a:t>
            </a:r>
          </a:p>
          <a:p>
            <a:pPr marL="0" indent="0">
              <a:buNone/>
            </a:pPr>
            <a:r>
              <a:rPr lang="en-GB" dirty="0" smtClean="0"/>
              <a:t>And he tapped with his whip on the shutters, but all was locked and barred;</a:t>
            </a:r>
          </a:p>
          <a:p>
            <a:pPr marL="0" indent="0">
              <a:buNone/>
            </a:pPr>
            <a:r>
              <a:rPr lang="en-GB" dirty="0" smtClean="0"/>
              <a:t>He whistled a tune to the window, and who should be waiting there</a:t>
            </a:r>
          </a:p>
          <a:p>
            <a:pPr marL="0" indent="0">
              <a:buNone/>
            </a:pPr>
            <a:r>
              <a:rPr lang="en-GB" dirty="0" smtClean="0"/>
              <a:t>But the landlord’s black-eyed daughter,</a:t>
            </a:r>
          </a:p>
          <a:p>
            <a:pPr marL="0" indent="0">
              <a:buNone/>
            </a:pPr>
            <a:r>
              <a:rPr lang="en-GB" dirty="0" smtClean="0"/>
              <a:t>Bess, the landlord’s daughter,</a:t>
            </a:r>
          </a:p>
          <a:p>
            <a:pPr marL="0" indent="0">
              <a:buNone/>
            </a:pPr>
            <a:r>
              <a:rPr lang="en-GB" dirty="0" smtClean="0"/>
              <a:t>Plaiting a dark red love-knot into her long black hair.</a:t>
            </a:r>
          </a:p>
          <a:p>
            <a:endParaRPr lang="en-GB" dirty="0"/>
          </a:p>
        </p:txBody>
      </p:sp>
      <p:sp>
        <p:nvSpPr>
          <p:cNvPr id="5" name="Content Placeholder 4"/>
          <p:cNvSpPr>
            <a:spLocks noGrp="1"/>
          </p:cNvSpPr>
          <p:nvPr>
            <p:ph sz="half" idx="2"/>
          </p:nvPr>
        </p:nvSpPr>
        <p:spPr/>
        <p:txBody>
          <a:bodyPr>
            <a:normAutofit fontScale="92500" lnSpcReduction="20000"/>
          </a:bodyPr>
          <a:lstStyle/>
          <a:p>
            <a:r>
              <a:rPr lang="en-GB" dirty="0" smtClean="0"/>
              <a:t>Q:  What is this verse about?</a:t>
            </a:r>
          </a:p>
          <a:p>
            <a:endParaRPr lang="en-GB" dirty="0" smtClean="0"/>
          </a:p>
          <a:p>
            <a:r>
              <a:rPr lang="en-GB" dirty="0" smtClean="0"/>
              <a:t>Q:  Can you see a rhyming pattern?</a:t>
            </a:r>
          </a:p>
          <a:p>
            <a:r>
              <a:rPr lang="en-GB" dirty="0" smtClean="0"/>
              <a:t>Q:  Is it the same as the previous?</a:t>
            </a:r>
          </a:p>
          <a:p>
            <a:endParaRPr lang="en-GB" dirty="0" smtClean="0"/>
          </a:p>
          <a:p>
            <a:r>
              <a:rPr lang="en-GB" dirty="0" smtClean="0"/>
              <a:t>Q:  What descriptive language can you see?</a:t>
            </a:r>
          </a:p>
          <a:p>
            <a:endParaRPr lang="en-GB" dirty="0" smtClean="0"/>
          </a:p>
          <a:p>
            <a:r>
              <a:rPr lang="en-GB" dirty="0" smtClean="0"/>
              <a:t>Q:  How many lines can you see in the stanza?</a:t>
            </a:r>
          </a:p>
          <a:p>
            <a:endParaRPr lang="en-GB" dirty="0"/>
          </a:p>
        </p:txBody>
      </p:sp>
    </p:spTree>
    <p:extLst>
      <p:ext uri="{BB962C8B-B14F-4D97-AF65-F5344CB8AC3E}">
        <p14:creationId xmlns:p14="http://schemas.microsoft.com/office/powerpoint/2010/main" val="33325211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understand the features of a narrative poem and to be able to plan the Story of Beowulf</a:t>
            </a:r>
            <a:endParaRPr lang="en-GB" dirty="0"/>
          </a:p>
        </p:txBody>
      </p:sp>
      <p:sp>
        <p:nvSpPr>
          <p:cNvPr id="3" name="Content Placeholder 2"/>
          <p:cNvSpPr>
            <a:spLocks noGrp="1"/>
          </p:cNvSpPr>
          <p:nvPr>
            <p:ph idx="1"/>
          </p:nvPr>
        </p:nvSpPr>
        <p:spPr/>
        <p:txBody>
          <a:bodyPr>
            <a:normAutofit/>
          </a:bodyPr>
          <a:lstStyle/>
          <a:p>
            <a:r>
              <a:rPr lang="en-GB" sz="3200" dirty="0" smtClean="0"/>
              <a:t>Let us remind ourselves of the story of Beowulf.</a:t>
            </a:r>
            <a:endParaRPr lang="en-GB" sz="3200" dirty="0"/>
          </a:p>
        </p:txBody>
      </p:sp>
    </p:spTree>
    <p:extLst>
      <p:ext uri="{BB962C8B-B14F-4D97-AF65-F5344CB8AC3E}">
        <p14:creationId xmlns:p14="http://schemas.microsoft.com/office/powerpoint/2010/main" val="19490076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1981201" y="479426"/>
            <a:ext cx="8220075" cy="993775"/>
          </a:xfrm>
        </p:spPr>
        <p:txBody>
          <a:bodyPr/>
          <a:lstStyle/>
          <a:p>
            <a:pPr eaLnBrk="1" hangingPunct="1"/>
            <a:r>
              <a:rPr lang="en-GB" altLang="en-US" sz="3600">
                <a:latin typeface="Twinkl SemiBold"/>
              </a:rPr>
              <a:t>Hrothgar Builds Heorot</a:t>
            </a:r>
          </a:p>
        </p:txBody>
      </p:sp>
      <p:sp>
        <p:nvSpPr>
          <p:cNvPr id="5" name="Rectangle 4"/>
          <p:cNvSpPr>
            <a:spLocks noChangeArrowheads="1"/>
          </p:cNvSpPr>
          <p:nvPr/>
        </p:nvSpPr>
        <p:spPr bwMode="auto">
          <a:xfrm>
            <a:off x="6715444" y="1922780"/>
            <a:ext cx="4294187" cy="3172764"/>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algn="ctr">
              <a:lnSpc>
                <a:spcPct val="100000"/>
              </a:lnSpc>
              <a:spcBef>
                <a:spcPct val="0"/>
              </a:spcBef>
              <a:buFontTx/>
              <a:buNone/>
            </a:pPr>
            <a:r>
              <a:rPr lang="en-GB" altLang="en-US" sz="3200" dirty="0">
                <a:solidFill>
                  <a:srgbClr val="000000"/>
                </a:solidFill>
                <a:cs typeface="Arial" panose="020B0604020202020204" pitchFamily="34" charset="0"/>
              </a:rPr>
              <a:t>The story began when the King of the Danes, Hrothgar, built a </a:t>
            </a:r>
            <a:r>
              <a:rPr lang="en-GB" altLang="en-US" sz="3200" b="1" dirty="0">
                <a:solidFill>
                  <a:srgbClr val="00B050"/>
                </a:solidFill>
                <a:cs typeface="Arial" panose="020B0604020202020204" pitchFamily="34" charset="0"/>
                <a:hlinkClick r:id="rId2" action="ppaction://hlinksldjump"/>
              </a:rPr>
              <a:t>mead-hall</a:t>
            </a:r>
            <a:r>
              <a:rPr lang="en-GB" altLang="en-US" sz="3200" dirty="0">
                <a:solidFill>
                  <a:srgbClr val="000000"/>
                </a:solidFill>
                <a:cs typeface="Arial" panose="020B0604020202020204" pitchFamily="34" charset="0"/>
              </a:rPr>
              <a:t>.  He called the hall, </a:t>
            </a:r>
            <a:r>
              <a:rPr lang="en-GB" altLang="en-US" sz="3200" dirty="0" err="1">
                <a:solidFill>
                  <a:srgbClr val="000000"/>
                </a:solidFill>
                <a:cs typeface="Arial" panose="020B0604020202020204" pitchFamily="34" charset="0"/>
              </a:rPr>
              <a:t>Heorot</a:t>
            </a:r>
            <a:r>
              <a:rPr lang="en-GB" altLang="en-US" sz="3200" dirty="0">
                <a:solidFill>
                  <a:srgbClr val="000000"/>
                </a:solidFill>
                <a:cs typeface="Arial" panose="020B0604020202020204" pitchFamily="34" charset="0"/>
              </a:rPr>
              <a:t>, meaning hart.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60563" y="2408238"/>
            <a:ext cx="4291012" cy="303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71160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650558" y="4222751"/>
            <a:ext cx="10881360" cy="2187879"/>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684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buFontTx/>
              <a:buNone/>
            </a:pPr>
            <a:r>
              <a:rPr lang="en-GB" altLang="en-US" sz="3200" dirty="0">
                <a:solidFill>
                  <a:schemeClr val="tx1"/>
                </a:solidFill>
              </a:rPr>
              <a:t>Grendel, a monster who lived nearby, </a:t>
            </a:r>
            <a:r>
              <a:rPr lang="en-GB" altLang="en-US" sz="3200" b="1" dirty="0">
                <a:solidFill>
                  <a:srgbClr val="00B050"/>
                </a:solidFill>
                <a:hlinkClick r:id="rId2" action="ppaction://hlinksldjump"/>
              </a:rPr>
              <a:t>despised</a:t>
            </a:r>
            <a:r>
              <a:rPr lang="en-GB" altLang="en-US" sz="3200" dirty="0">
                <a:solidFill>
                  <a:schemeClr val="tx1"/>
                </a:solidFill>
              </a:rPr>
              <a:t> the noise from the celebrations. One night, he decided to attack the hall, killing and </a:t>
            </a:r>
            <a:r>
              <a:rPr lang="en-GB" altLang="en-US" sz="3200" b="1" dirty="0">
                <a:solidFill>
                  <a:srgbClr val="00B050"/>
                </a:solidFill>
                <a:hlinkClick r:id="rId2" action="ppaction://hlinksldjump"/>
              </a:rPr>
              <a:t>devouring</a:t>
            </a:r>
            <a:r>
              <a:rPr lang="en-GB" altLang="en-US" sz="3200" dirty="0">
                <a:solidFill>
                  <a:schemeClr val="tx1"/>
                </a:solidFill>
              </a:rPr>
              <a:t> thirty of Hrothgar’s warriors.</a:t>
            </a:r>
          </a:p>
        </p:txBody>
      </p:sp>
      <p:sp>
        <p:nvSpPr>
          <p:cNvPr id="14339" name="Title 20"/>
          <p:cNvSpPr>
            <a:spLocks noGrp="1"/>
          </p:cNvSpPr>
          <p:nvPr>
            <p:ph type="title"/>
          </p:nvPr>
        </p:nvSpPr>
        <p:spPr>
          <a:xfrm>
            <a:off x="1981201" y="479426"/>
            <a:ext cx="8220075" cy="993775"/>
          </a:xfrm>
        </p:spPr>
        <p:txBody>
          <a:bodyPr/>
          <a:lstStyle/>
          <a:p>
            <a:pPr eaLnBrk="1" hangingPunct="1"/>
            <a:r>
              <a:rPr lang="en-GB" altLang="en-US" sz="3600">
                <a:latin typeface="Twinkl SemiBold"/>
              </a:rPr>
              <a:t>Grendel Attacks</a:t>
            </a:r>
          </a:p>
        </p:txBody>
      </p:sp>
      <p:sp>
        <p:nvSpPr>
          <p:cNvPr id="5" name="Rectangle 4"/>
          <p:cNvSpPr>
            <a:spLocks noChangeArrowheads="1"/>
          </p:cNvSpPr>
          <p:nvPr/>
        </p:nvSpPr>
        <p:spPr bwMode="auto">
          <a:xfrm>
            <a:off x="650558" y="1205238"/>
            <a:ext cx="6635750" cy="3172764"/>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60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buFontTx/>
              <a:buNone/>
            </a:pPr>
            <a:r>
              <a:rPr lang="en-GB" altLang="en-US" sz="3200" dirty="0">
                <a:solidFill>
                  <a:srgbClr val="000000"/>
                </a:solidFill>
                <a:cs typeface="Arial" panose="020B0604020202020204" pitchFamily="34" charset="0"/>
              </a:rPr>
              <a:t>Once </a:t>
            </a:r>
            <a:r>
              <a:rPr lang="en-GB" altLang="en-US" sz="3200" dirty="0" err="1">
                <a:solidFill>
                  <a:srgbClr val="000000"/>
                </a:solidFill>
                <a:cs typeface="Arial" panose="020B0604020202020204" pitchFamily="34" charset="0"/>
              </a:rPr>
              <a:t>Heorot</a:t>
            </a:r>
            <a:r>
              <a:rPr lang="en-GB" altLang="en-US" sz="3200" dirty="0">
                <a:solidFill>
                  <a:srgbClr val="000000"/>
                </a:solidFill>
                <a:cs typeface="Arial" panose="020B0604020202020204" pitchFamily="34" charset="0"/>
              </a:rPr>
              <a:t> was built, King Hrothgar and his people enjoyed feasts and celebrations there. The hall was filled with the sounds, sights and smells of happy gatherings.</a:t>
            </a:r>
          </a:p>
        </p:txBody>
      </p:sp>
      <p:pic>
        <p:nvPicPr>
          <p:cNvPr id="1434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8288" y="366714"/>
            <a:ext cx="2640012"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84010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476091" y="4639947"/>
            <a:ext cx="11230293" cy="1695437"/>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684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buFontTx/>
              <a:buNone/>
            </a:pPr>
            <a:r>
              <a:rPr lang="en-GB" altLang="en-US" sz="3200" dirty="0">
                <a:solidFill>
                  <a:schemeClr val="tx1"/>
                </a:solidFill>
              </a:rPr>
              <a:t>The Danes lived in fear of Grendel for over twelve years! During that time, the people abandoned </a:t>
            </a:r>
            <a:r>
              <a:rPr lang="en-GB" altLang="en-US" sz="3200" dirty="0" err="1">
                <a:solidFill>
                  <a:schemeClr val="tx1"/>
                </a:solidFill>
              </a:rPr>
              <a:t>Heorot</a:t>
            </a:r>
            <a:r>
              <a:rPr lang="en-GB" altLang="en-US" sz="3200" dirty="0">
                <a:solidFill>
                  <a:schemeClr val="tx1"/>
                </a:solidFill>
              </a:rPr>
              <a:t> and lived quietly in their homes.</a:t>
            </a:r>
          </a:p>
        </p:txBody>
      </p:sp>
      <p:sp>
        <p:nvSpPr>
          <p:cNvPr id="15363" name="Title 20"/>
          <p:cNvSpPr>
            <a:spLocks noGrp="1"/>
          </p:cNvSpPr>
          <p:nvPr>
            <p:ph type="title"/>
          </p:nvPr>
        </p:nvSpPr>
        <p:spPr>
          <a:xfrm>
            <a:off x="1981201" y="479426"/>
            <a:ext cx="8220075" cy="993775"/>
          </a:xfrm>
        </p:spPr>
        <p:txBody>
          <a:bodyPr/>
          <a:lstStyle/>
          <a:p>
            <a:pPr eaLnBrk="1" hangingPunct="1"/>
            <a:r>
              <a:rPr lang="en-GB" altLang="en-US" sz="3600">
                <a:latin typeface="Twinkl SemiBold"/>
              </a:rPr>
              <a:t>Heorot Lies Silent</a:t>
            </a:r>
          </a:p>
        </p:txBody>
      </p:sp>
      <p:sp>
        <p:nvSpPr>
          <p:cNvPr id="5" name="Rectangle 4"/>
          <p:cNvSpPr>
            <a:spLocks noChangeArrowheads="1"/>
          </p:cNvSpPr>
          <p:nvPr/>
        </p:nvSpPr>
        <p:spPr bwMode="auto">
          <a:xfrm>
            <a:off x="788828" y="1300482"/>
            <a:ext cx="5302409" cy="3172764"/>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360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buFontTx/>
              <a:buNone/>
            </a:pPr>
            <a:r>
              <a:rPr lang="en-GB" altLang="en-US" sz="3200" dirty="0">
                <a:solidFill>
                  <a:schemeClr val="tx1"/>
                </a:solidFill>
              </a:rPr>
              <a:t>After Grendel’s attack, King Hrothgar and the Danes were terrified of Grendel.  The celebrations and feasts at </a:t>
            </a:r>
            <a:r>
              <a:rPr lang="en-GB" altLang="en-US" sz="3200" dirty="0" err="1">
                <a:solidFill>
                  <a:schemeClr val="tx1"/>
                </a:solidFill>
              </a:rPr>
              <a:t>Heorot</a:t>
            </a:r>
            <a:r>
              <a:rPr lang="en-GB" altLang="en-US" sz="3200" dirty="0">
                <a:solidFill>
                  <a:schemeClr val="tx1"/>
                </a:solidFill>
              </a:rPr>
              <a:t> came to an end.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99605" y="1473201"/>
            <a:ext cx="4535488"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78541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259080" y="3723641"/>
            <a:ext cx="9683115" cy="2187879"/>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buFontTx/>
              <a:buNone/>
            </a:pPr>
            <a:r>
              <a:rPr lang="en-GB" altLang="en-US" sz="3200" dirty="0">
                <a:solidFill>
                  <a:schemeClr val="tx1"/>
                </a:solidFill>
              </a:rPr>
              <a:t>King Hrothgar was grateful for Beowulf’s help and agreed to hold another feast in </a:t>
            </a:r>
            <a:r>
              <a:rPr lang="en-GB" altLang="en-US" sz="3200" dirty="0" err="1">
                <a:solidFill>
                  <a:schemeClr val="tx1"/>
                </a:solidFill>
              </a:rPr>
              <a:t>Heorot</a:t>
            </a:r>
            <a:r>
              <a:rPr lang="en-GB" altLang="en-US" sz="3200" dirty="0">
                <a:solidFill>
                  <a:schemeClr val="tx1"/>
                </a:solidFill>
              </a:rPr>
              <a:t>. After the feast, Beowulf stayed in the great hall while all the Danes went back to their homes.  </a:t>
            </a:r>
          </a:p>
        </p:txBody>
      </p:sp>
      <p:sp>
        <p:nvSpPr>
          <p:cNvPr id="16387" name="Title 20"/>
          <p:cNvSpPr>
            <a:spLocks noGrp="1"/>
          </p:cNvSpPr>
          <p:nvPr>
            <p:ph type="title"/>
          </p:nvPr>
        </p:nvSpPr>
        <p:spPr>
          <a:xfrm>
            <a:off x="1981201" y="479426"/>
            <a:ext cx="8220075" cy="993775"/>
          </a:xfrm>
        </p:spPr>
        <p:txBody>
          <a:bodyPr/>
          <a:lstStyle/>
          <a:p>
            <a:pPr eaLnBrk="1" hangingPunct="1"/>
            <a:r>
              <a:rPr lang="en-GB" altLang="en-US" sz="3600">
                <a:latin typeface="Twinkl SemiBold"/>
              </a:rPr>
              <a:t>Beowulf Travels to Denmark</a:t>
            </a:r>
          </a:p>
        </p:txBody>
      </p:sp>
      <p:sp>
        <p:nvSpPr>
          <p:cNvPr id="5" name="Rectangle 4"/>
          <p:cNvSpPr>
            <a:spLocks noChangeArrowheads="1"/>
          </p:cNvSpPr>
          <p:nvPr/>
        </p:nvSpPr>
        <p:spPr bwMode="auto">
          <a:xfrm>
            <a:off x="259080" y="1358900"/>
            <a:ext cx="9281159" cy="2187879"/>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buFontTx/>
              <a:buNone/>
            </a:pPr>
            <a:r>
              <a:rPr lang="en-GB" altLang="en-US" sz="3200" dirty="0">
                <a:solidFill>
                  <a:schemeClr val="tx1"/>
                </a:solidFill>
              </a:rPr>
              <a:t>Eventually, news travelled over the water to the </a:t>
            </a:r>
            <a:r>
              <a:rPr lang="en-GB" altLang="en-US" sz="3200" dirty="0" err="1">
                <a:solidFill>
                  <a:schemeClr val="tx1"/>
                </a:solidFill>
              </a:rPr>
              <a:t>Geats</a:t>
            </a:r>
            <a:r>
              <a:rPr lang="en-GB" altLang="en-US" sz="3200" dirty="0">
                <a:solidFill>
                  <a:schemeClr val="tx1"/>
                </a:solidFill>
              </a:rPr>
              <a:t> where the young warrior Beowulf heard of King Hrothgar’s plight. He sailed to Denmark to offer help.</a:t>
            </a:r>
          </a:p>
        </p:txBody>
      </p:sp>
      <p:pic>
        <p:nvPicPr>
          <p:cNvPr id="1639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09075" y="362269"/>
            <a:ext cx="3082925" cy="636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75834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1392239" y="3127066"/>
            <a:ext cx="6118225" cy="3234320"/>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72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buFontTx/>
              <a:buNone/>
            </a:pPr>
            <a:r>
              <a:rPr lang="en-GB" altLang="en-US" sz="2800" dirty="0">
                <a:solidFill>
                  <a:srgbClr val="000000"/>
                </a:solidFill>
                <a:cs typeface="Arial" panose="020B0604020202020204" pitchFamily="34" charset="0"/>
              </a:rPr>
              <a:t>After a long battle, Beowulf, using no weapons,  finally managed to defeat Grendel by tearing off his arm! Grendel fled to his home in the marshes and died.</a:t>
            </a:r>
          </a:p>
        </p:txBody>
      </p:sp>
      <p:sp>
        <p:nvSpPr>
          <p:cNvPr id="17411" name="Title 20"/>
          <p:cNvSpPr>
            <a:spLocks noGrp="1"/>
          </p:cNvSpPr>
          <p:nvPr>
            <p:ph type="title"/>
          </p:nvPr>
        </p:nvSpPr>
        <p:spPr>
          <a:xfrm>
            <a:off x="1981201" y="479426"/>
            <a:ext cx="8220075" cy="993775"/>
          </a:xfrm>
        </p:spPr>
        <p:txBody>
          <a:bodyPr/>
          <a:lstStyle/>
          <a:p>
            <a:pPr eaLnBrk="1" hangingPunct="1"/>
            <a:r>
              <a:rPr lang="en-GB" altLang="en-US" sz="3600">
                <a:latin typeface="Twinkl SemiBold"/>
              </a:rPr>
              <a:t>Beowulf’s First Battle</a:t>
            </a:r>
          </a:p>
        </p:txBody>
      </p:sp>
      <p:sp>
        <p:nvSpPr>
          <p:cNvPr id="5" name="Rectangle 4"/>
          <p:cNvSpPr>
            <a:spLocks noChangeArrowheads="1"/>
          </p:cNvSpPr>
          <p:nvPr/>
        </p:nvSpPr>
        <p:spPr bwMode="auto">
          <a:xfrm>
            <a:off x="167640" y="1358901"/>
            <a:ext cx="8336279" cy="1695437"/>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algn="ctr" eaLnBrk="1" hangingPunct="1">
              <a:lnSpc>
                <a:spcPct val="100000"/>
              </a:lnSpc>
              <a:spcBef>
                <a:spcPct val="0"/>
              </a:spcBef>
              <a:buFontTx/>
              <a:buNone/>
            </a:pPr>
            <a:r>
              <a:rPr lang="en-GB" altLang="en-US" sz="2400" dirty="0">
                <a:solidFill>
                  <a:schemeClr val="tx1"/>
                </a:solidFill>
              </a:rPr>
              <a:t>Grendel was furious about the feast and attacked </a:t>
            </a:r>
            <a:r>
              <a:rPr lang="en-GB" altLang="en-US" sz="2400" dirty="0" err="1">
                <a:solidFill>
                  <a:schemeClr val="tx1"/>
                </a:solidFill>
              </a:rPr>
              <a:t>Heorot</a:t>
            </a:r>
            <a:r>
              <a:rPr lang="en-GB" altLang="en-US" sz="2400" dirty="0">
                <a:solidFill>
                  <a:schemeClr val="tx1"/>
                </a:solidFill>
              </a:rPr>
              <a:t>! Beowulf, pretending to be asleep, leapt up and fought Grendel. His men drew their swords but Grendel’s skin was so tough that they could not pierce it. </a:t>
            </a:r>
          </a:p>
        </p:txBody>
      </p:sp>
      <p:pic>
        <p:nvPicPr>
          <p:cNvPr id="1741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10464" y="195264"/>
            <a:ext cx="3157537" cy="65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048789"/>
            <a:ext cx="2279650" cy="367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07328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understand the features of a narrative poem and to be able to plan the Story of Beowulf</a:t>
            </a:r>
            <a:endParaRPr lang="en-GB" dirty="0"/>
          </a:p>
        </p:txBody>
      </p:sp>
      <p:sp>
        <p:nvSpPr>
          <p:cNvPr id="3" name="Content Placeholder 2"/>
          <p:cNvSpPr>
            <a:spLocks noGrp="1"/>
          </p:cNvSpPr>
          <p:nvPr>
            <p:ph idx="1"/>
          </p:nvPr>
        </p:nvSpPr>
        <p:spPr/>
        <p:txBody>
          <a:bodyPr>
            <a:normAutofit/>
          </a:bodyPr>
          <a:lstStyle/>
          <a:p>
            <a:r>
              <a:rPr lang="en-GB" sz="3200" dirty="0" smtClean="0"/>
              <a:t>Thinking of the story to the end of the First Battle.  Can you split the story down into different scenes?  Sum them up in as few words as possible?  What are they?</a:t>
            </a:r>
            <a:endParaRPr lang="en-GB" sz="3200" dirty="0"/>
          </a:p>
        </p:txBody>
      </p:sp>
    </p:spTree>
    <p:extLst>
      <p:ext uri="{BB962C8B-B14F-4D97-AF65-F5344CB8AC3E}">
        <p14:creationId xmlns:p14="http://schemas.microsoft.com/office/powerpoint/2010/main" val="30992801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understand the features of a narrative poem and to be able to plan the Story of Beowulf</a:t>
            </a:r>
            <a:endParaRPr lang="en-GB" dirty="0"/>
          </a:p>
        </p:txBody>
      </p:sp>
      <p:sp>
        <p:nvSpPr>
          <p:cNvPr id="3" name="Content Placeholder 2"/>
          <p:cNvSpPr>
            <a:spLocks noGrp="1"/>
          </p:cNvSpPr>
          <p:nvPr>
            <p:ph idx="1"/>
          </p:nvPr>
        </p:nvSpPr>
        <p:spPr/>
        <p:txBody>
          <a:bodyPr>
            <a:normAutofit fontScale="92500" lnSpcReduction="10000"/>
          </a:bodyPr>
          <a:lstStyle/>
          <a:p>
            <a:r>
              <a:rPr lang="en-GB" sz="3200" dirty="0" smtClean="0"/>
              <a:t>Hrothgar, King of the Danes builds </a:t>
            </a:r>
            <a:r>
              <a:rPr lang="en-GB" altLang="en-US" sz="3200" dirty="0" err="1" smtClean="0">
                <a:solidFill>
                  <a:srgbClr val="000000"/>
                </a:solidFill>
                <a:cs typeface="Arial" panose="020B0604020202020204" pitchFamily="34" charset="0"/>
              </a:rPr>
              <a:t>Heorot</a:t>
            </a:r>
            <a:r>
              <a:rPr lang="en-GB" altLang="en-US" sz="3200" dirty="0" smtClean="0">
                <a:solidFill>
                  <a:srgbClr val="000000"/>
                </a:solidFill>
                <a:cs typeface="Arial" panose="020B0604020202020204" pitchFamily="34" charset="0"/>
              </a:rPr>
              <a:t> and they have feasts and celebrations in it.</a:t>
            </a:r>
          </a:p>
          <a:p>
            <a:r>
              <a:rPr lang="en-GB" altLang="en-US" sz="3200" dirty="0" smtClean="0">
                <a:solidFill>
                  <a:srgbClr val="000000"/>
                </a:solidFill>
                <a:cs typeface="Arial" panose="020B0604020202020204" pitchFamily="34" charset="0"/>
              </a:rPr>
              <a:t>Grendel does not like the noise and attacks the hall killing </a:t>
            </a:r>
            <a:r>
              <a:rPr lang="en-GB" altLang="en-US" sz="3200" dirty="0" err="1" smtClean="0">
                <a:solidFill>
                  <a:srgbClr val="000000"/>
                </a:solidFill>
                <a:cs typeface="Arial" panose="020B0604020202020204" pitchFamily="34" charset="0"/>
              </a:rPr>
              <a:t>Heorot’s</a:t>
            </a:r>
            <a:r>
              <a:rPr lang="en-GB" altLang="en-US" sz="3200" dirty="0" smtClean="0">
                <a:solidFill>
                  <a:srgbClr val="000000"/>
                </a:solidFill>
                <a:cs typeface="Arial" panose="020B0604020202020204" pitchFamily="34" charset="0"/>
              </a:rPr>
              <a:t> warriors  </a:t>
            </a:r>
          </a:p>
          <a:p>
            <a:r>
              <a:rPr lang="en-GB" sz="3200" dirty="0" smtClean="0">
                <a:solidFill>
                  <a:srgbClr val="000000"/>
                </a:solidFill>
                <a:cs typeface="Arial" panose="020B0604020202020204" pitchFamily="34" charset="0"/>
              </a:rPr>
              <a:t>The Danes fear Grendel and live quietly in their homes</a:t>
            </a:r>
          </a:p>
          <a:p>
            <a:r>
              <a:rPr lang="en-GB" sz="3200" dirty="0" smtClean="0"/>
              <a:t> Beowulf hears of this problem and sails to Hrothgar and offers his help.  They begin a feast.</a:t>
            </a:r>
          </a:p>
          <a:p>
            <a:r>
              <a:rPr lang="en-GB" sz="3200" dirty="0" smtClean="0"/>
              <a:t>Grendel is furious and attacks the all again.  Beowulf fights Grendel with no weapons, tears Grendel’s arm off and Grendel flees to his home in the marshes. </a:t>
            </a:r>
          </a:p>
          <a:p>
            <a:endParaRPr lang="en-GB" sz="3200" dirty="0"/>
          </a:p>
        </p:txBody>
      </p:sp>
    </p:spTree>
    <p:extLst>
      <p:ext uri="{BB962C8B-B14F-4D97-AF65-F5344CB8AC3E}">
        <p14:creationId xmlns:p14="http://schemas.microsoft.com/office/powerpoint/2010/main" val="32542933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To understand the features of a narrative poem and to be able to plan the Story of Beowulf</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Children to plan a flow chart of the events leading to and of the first battle.  To split these events into 5 main events</a:t>
            </a:r>
            <a:endParaRPr lang="en-GB" sz="3200" dirty="0"/>
          </a:p>
        </p:txBody>
      </p:sp>
    </p:spTree>
    <p:extLst>
      <p:ext uri="{BB962C8B-B14F-4D97-AF65-F5344CB8AC3E}">
        <p14:creationId xmlns:p14="http://schemas.microsoft.com/office/powerpoint/2010/main" val="3308111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LO: To understand the features of a narrative poem and to be able to plan the Story of Beowulf</a:t>
            </a:r>
            <a:endParaRPr lang="en-GB" dirty="0"/>
          </a:p>
        </p:txBody>
      </p:sp>
      <p:sp>
        <p:nvSpPr>
          <p:cNvPr id="3" name="Content Placeholder 2"/>
          <p:cNvSpPr>
            <a:spLocks noGrp="1"/>
          </p:cNvSpPr>
          <p:nvPr>
            <p:ph idx="1"/>
          </p:nvPr>
        </p:nvSpPr>
        <p:spPr/>
        <p:txBody>
          <a:bodyPr>
            <a:normAutofit/>
          </a:bodyPr>
          <a:lstStyle/>
          <a:p>
            <a:r>
              <a:rPr lang="en-GB" sz="3200" dirty="0" smtClean="0"/>
              <a:t>Q:  What words rhyme with:</a:t>
            </a:r>
          </a:p>
          <a:p>
            <a:r>
              <a:rPr lang="en-GB" sz="3200" dirty="0" smtClean="0"/>
              <a:t>Hrothgar</a:t>
            </a:r>
          </a:p>
          <a:p>
            <a:r>
              <a:rPr lang="en-GB" sz="3200" dirty="0" smtClean="0"/>
              <a:t>Hall</a:t>
            </a:r>
          </a:p>
          <a:p>
            <a:r>
              <a:rPr lang="en-GB" sz="3200" dirty="0" smtClean="0"/>
              <a:t>Feast</a:t>
            </a:r>
          </a:p>
          <a:p>
            <a:r>
              <a:rPr lang="en-GB" sz="3200" dirty="0" smtClean="0"/>
              <a:t>Built</a:t>
            </a:r>
          </a:p>
          <a:p>
            <a:r>
              <a:rPr lang="en-GB" sz="3200" dirty="0" smtClean="0"/>
              <a:t>celebrations</a:t>
            </a:r>
          </a:p>
          <a:p>
            <a:endParaRPr lang="en-GB" sz="3200" dirty="0"/>
          </a:p>
        </p:txBody>
      </p:sp>
    </p:spTree>
    <p:extLst>
      <p:ext uri="{BB962C8B-B14F-4D97-AF65-F5344CB8AC3E}">
        <p14:creationId xmlns:p14="http://schemas.microsoft.com/office/powerpoint/2010/main" val="20890124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Reading Comprehension – The Highwayman</a:t>
            </a:r>
            <a:endParaRPr lang="en-GB" dirty="0"/>
          </a:p>
        </p:txBody>
      </p:sp>
      <p:sp>
        <p:nvSpPr>
          <p:cNvPr id="3" name="Subtitle 2"/>
          <p:cNvSpPr>
            <a:spLocks noGrp="1"/>
          </p:cNvSpPr>
          <p:nvPr>
            <p:ph type="subTitle" idx="1"/>
          </p:nvPr>
        </p:nvSpPr>
        <p:spPr/>
        <p:txBody>
          <a:bodyPr>
            <a:normAutofit lnSpcReduction="10000"/>
          </a:bodyPr>
          <a:lstStyle/>
          <a:p>
            <a:r>
              <a:rPr lang="en-GB" dirty="0" smtClean="0"/>
              <a:t>LO: To be able to identify unfamiliar words and work out the meaning of the word by reading the rest of the stanza for context</a:t>
            </a:r>
          </a:p>
          <a:p>
            <a:endParaRPr lang="en-GB" dirty="0"/>
          </a:p>
          <a:p>
            <a:r>
              <a:rPr lang="en-GB" dirty="0" smtClean="0"/>
              <a:t>Read through the slides and answer the questions</a:t>
            </a:r>
            <a:endParaRPr lang="en-GB" dirty="0"/>
          </a:p>
        </p:txBody>
      </p:sp>
    </p:spTree>
    <p:extLst>
      <p:ext uri="{BB962C8B-B14F-4D97-AF65-F5344CB8AC3E}">
        <p14:creationId xmlns:p14="http://schemas.microsoft.com/office/powerpoint/2010/main" val="42021041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2336" y="452694"/>
            <a:ext cx="8241164" cy="5948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ounded Rectangle 7"/>
          <p:cNvSpPr/>
          <p:nvPr/>
        </p:nvSpPr>
        <p:spPr>
          <a:xfrm>
            <a:off x="1284404" y="1951061"/>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ubtitle 2"/>
          <p:cNvSpPr txBox="1">
            <a:spLocks/>
          </p:cNvSpPr>
          <p:nvPr/>
        </p:nvSpPr>
        <p:spPr>
          <a:xfrm>
            <a:off x="1019676" y="1951061"/>
            <a:ext cx="5442084" cy="33067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None/>
            </a:pPr>
            <a:r>
              <a:rPr lang="en-GB" sz="2000" dirty="0">
                <a:solidFill>
                  <a:schemeClr val="tx1"/>
                </a:solidFill>
                <a:latin typeface="+mn-lt"/>
              </a:rPr>
              <a:t>The wind was a </a:t>
            </a:r>
            <a:r>
              <a:rPr lang="en-GB" sz="2000" b="1" dirty="0">
                <a:solidFill>
                  <a:schemeClr val="tx1"/>
                </a:solidFill>
                <a:latin typeface="+mn-lt"/>
              </a:rPr>
              <a:t>torrent</a:t>
            </a:r>
            <a:r>
              <a:rPr lang="en-GB" sz="2000" dirty="0">
                <a:solidFill>
                  <a:schemeClr val="tx1"/>
                </a:solidFill>
                <a:latin typeface="+mn-lt"/>
              </a:rPr>
              <a:t> of darkness among the gusty trees,</a:t>
            </a:r>
          </a:p>
          <a:p>
            <a:pPr marL="0" indent="0" algn="ctr">
              <a:lnSpc>
                <a:spcPct val="120000"/>
              </a:lnSpc>
              <a:buNone/>
            </a:pPr>
            <a:r>
              <a:rPr lang="en-GB" sz="2000" dirty="0">
                <a:solidFill>
                  <a:schemeClr val="tx1"/>
                </a:solidFill>
                <a:latin typeface="+mn-lt"/>
              </a:rPr>
              <a:t>The moon was a ghostly </a:t>
            </a:r>
            <a:r>
              <a:rPr lang="en-GB" sz="2000" b="1" dirty="0">
                <a:solidFill>
                  <a:schemeClr val="tx1"/>
                </a:solidFill>
                <a:latin typeface="+mn-lt"/>
              </a:rPr>
              <a:t>galleon</a:t>
            </a:r>
            <a:r>
              <a:rPr lang="en-GB" sz="2000" dirty="0">
                <a:solidFill>
                  <a:schemeClr val="tx1"/>
                </a:solidFill>
                <a:latin typeface="+mn-lt"/>
              </a:rPr>
              <a:t> tossed upon cloudy seas,</a:t>
            </a:r>
          </a:p>
          <a:p>
            <a:pPr marL="0" indent="0" algn="ctr">
              <a:lnSpc>
                <a:spcPct val="120000"/>
              </a:lnSpc>
              <a:buNone/>
            </a:pPr>
            <a:r>
              <a:rPr lang="en-GB" sz="2000" dirty="0">
                <a:solidFill>
                  <a:schemeClr val="tx1"/>
                </a:solidFill>
                <a:latin typeface="+mn-lt"/>
              </a:rPr>
              <a:t>The road was a ribbon of moonlight over the purple </a:t>
            </a:r>
            <a:r>
              <a:rPr lang="en-GB" sz="2000" b="1" dirty="0">
                <a:solidFill>
                  <a:schemeClr val="tx1"/>
                </a:solidFill>
                <a:latin typeface="+mn-lt"/>
              </a:rPr>
              <a:t>moor</a:t>
            </a:r>
            <a:r>
              <a:rPr lang="en-GB" sz="2000" dirty="0">
                <a:solidFill>
                  <a:schemeClr val="tx1"/>
                </a:solidFill>
                <a:latin typeface="+mn-lt"/>
              </a:rPr>
              <a:t>,</a:t>
            </a:r>
          </a:p>
          <a:p>
            <a:pPr marL="0" indent="0" algn="ctr">
              <a:lnSpc>
                <a:spcPct val="120000"/>
              </a:lnSpc>
              <a:buNone/>
            </a:pPr>
            <a:r>
              <a:rPr lang="en-GB" sz="2000" dirty="0">
                <a:solidFill>
                  <a:schemeClr val="tx1"/>
                </a:solidFill>
                <a:latin typeface="+mn-lt"/>
              </a:rPr>
              <a:t>And the highwayman came riding-</a:t>
            </a:r>
          </a:p>
          <a:p>
            <a:pPr marL="0" indent="0" algn="ctr">
              <a:lnSpc>
                <a:spcPct val="120000"/>
              </a:lnSpc>
              <a:buNone/>
            </a:pPr>
            <a:r>
              <a:rPr lang="en-GB" sz="2000" dirty="0">
                <a:solidFill>
                  <a:schemeClr val="tx1"/>
                </a:solidFill>
                <a:latin typeface="+mn-lt"/>
              </a:rPr>
              <a:t>Riding- riding-</a:t>
            </a:r>
          </a:p>
          <a:p>
            <a:pPr marL="0" indent="0" algn="ctr">
              <a:lnSpc>
                <a:spcPct val="120000"/>
              </a:lnSpc>
              <a:buNone/>
            </a:pPr>
            <a:r>
              <a:rPr lang="en-GB" sz="2000" dirty="0">
                <a:solidFill>
                  <a:schemeClr val="tx1"/>
                </a:solidFill>
                <a:latin typeface="+mn-lt"/>
              </a:rPr>
              <a:t>The highwayman came riding, up to the old</a:t>
            </a:r>
            <a:r>
              <a:rPr lang="en-GB" sz="2000" b="1" dirty="0">
                <a:solidFill>
                  <a:schemeClr val="tx1"/>
                </a:solidFill>
                <a:latin typeface="+mn-lt"/>
              </a:rPr>
              <a:t> inn </a:t>
            </a:r>
            <a:r>
              <a:rPr lang="en-GB" sz="2000" dirty="0">
                <a:solidFill>
                  <a:schemeClr val="tx1"/>
                </a:solidFill>
                <a:latin typeface="+mn-lt"/>
              </a:rPr>
              <a:t>door.</a:t>
            </a:r>
          </a:p>
        </p:txBody>
      </p:sp>
    </p:spTree>
    <p:extLst>
      <p:ext uri="{BB962C8B-B14F-4D97-AF65-F5344CB8AC3E}">
        <p14:creationId xmlns:p14="http://schemas.microsoft.com/office/powerpoint/2010/main" val="282238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0986" y="413008"/>
            <a:ext cx="8232515" cy="59877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ounded Rectangle 8"/>
          <p:cNvSpPr/>
          <p:nvPr/>
        </p:nvSpPr>
        <p:spPr>
          <a:xfrm>
            <a:off x="6107243" y="1524000"/>
            <a:ext cx="4405764" cy="509016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311901" y="1990282"/>
            <a:ext cx="3911600" cy="31623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He’d a French cocked-hat on his forehead, a bunch of lace at his chin,</a:t>
            </a:r>
          </a:p>
          <a:p>
            <a:pPr marL="0" indent="0" algn="ctr">
              <a:lnSpc>
                <a:spcPct val="100000"/>
              </a:lnSpc>
              <a:buNone/>
            </a:pPr>
            <a:r>
              <a:rPr lang="en-GB" sz="2000" dirty="0">
                <a:solidFill>
                  <a:schemeClr val="tx1"/>
                </a:solidFill>
                <a:latin typeface="+mn-lt"/>
              </a:rPr>
              <a:t>A coat of the claret velvet, and </a:t>
            </a:r>
            <a:r>
              <a:rPr lang="en-GB" sz="2000" b="1" dirty="0">
                <a:solidFill>
                  <a:schemeClr val="tx1"/>
                </a:solidFill>
                <a:latin typeface="+mn-lt"/>
              </a:rPr>
              <a:t>breeches</a:t>
            </a:r>
            <a:r>
              <a:rPr lang="en-GB" sz="2000" dirty="0">
                <a:solidFill>
                  <a:schemeClr val="tx1"/>
                </a:solidFill>
                <a:latin typeface="+mn-lt"/>
              </a:rPr>
              <a:t> of </a:t>
            </a:r>
            <a:r>
              <a:rPr lang="en-GB" sz="2000" b="1" dirty="0">
                <a:solidFill>
                  <a:schemeClr val="tx1"/>
                </a:solidFill>
                <a:latin typeface="+mn-lt"/>
              </a:rPr>
              <a:t>doe brown skin;</a:t>
            </a:r>
          </a:p>
          <a:p>
            <a:pPr marL="0" indent="0" algn="ctr">
              <a:lnSpc>
                <a:spcPct val="100000"/>
              </a:lnSpc>
              <a:buNone/>
            </a:pPr>
            <a:r>
              <a:rPr lang="en-GB" sz="2000" dirty="0">
                <a:solidFill>
                  <a:schemeClr val="tx1"/>
                </a:solidFill>
                <a:latin typeface="+mn-lt"/>
              </a:rPr>
              <a:t>They fitted with never a wrinkle: his boots were up to the thigh!</a:t>
            </a:r>
          </a:p>
          <a:p>
            <a:pPr marL="0" indent="0" algn="ctr">
              <a:lnSpc>
                <a:spcPct val="100000"/>
              </a:lnSpc>
              <a:buNone/>
            </a:pPr>
            <a:r>
              <a:rPr lang="en-GB" sz="2000" dirty="0">
                <a:solidFill>
                  <a:schemeClr val="tx1"/>
                </a:solidFill>
                <a:latin typeface="+mn-lt"/>
              </a:rPr>
              <a:t>And he rode with a jewelled twinkle,</a:t>
            </a:r>
          </a:p>
          <a:p>
            <a:pPr marL="0" indent="0" algn="ctr">
              <a:lnSpc>
                <a:spcPct val="100000"/>
              </a:lnSpc>
              <a:buNone/>
            </a:pPr>
            <a:r>
              <a:rPr lang="en-GB" sz="2000" dirty="0">
                <a:solidFill>
                  <a:schemeClr val="tx1"/>
                </a:solidFill>
                <a:latin typeface="+mn-lt"/>
              </a:rPr>
              <a:t>His </a:t>
            </a:r>
            <a:r>
              <a:rPr lang="en-GB" sz="2000" b="1" dirty="0">
                <a:solidFill>
                  <a:schemeClr val="tx1"/>
                </a:solidFill>
                <a:latin typeface="+mn-lt"/>
              </a:rPr>
              <a:t>pistol butts </a:t>
            </a:r>
            <a:r>
              <a:rPr lang="en-GB" sz="2000" dirty="0">
                <a:solidFill>
                  <a:schemeClr val="tx1"/>
                </a:solidFill>
                <a:latin typeface="+mn-lt"/>
              </a:rPr>
              <a:t>a twinkle,</a:t>
            </a:r>
          </a:p>
          <a:p>
            <a:pPr marL="0" indent="0" algn="ctr">
              <a:lnSpc>
                <a:spcPct val="100000"/>
              </a:lnSpc>
              <a:buNone/>
            </a:pPr>
            <a:r>
              <a:rPr lang="en-GB" sz="2000" dirty="0">
                <a:solidFill>
                  <a:schemeClr val="tx1"/>
                </a:solidFill>
                <a:latin typeface="+mn-lt"/>
              </a:rPr>
              <a:t>His</a:t>
            </a:r>
            <a:r>
              <a:rPr lang="en-GB" sz="2000" b="1" dirty="0">
                <a:solidFill>
                  <a:schemeClr val="tx1"/>
                </a:solidFill>
                <a:latin typeface="+mn-lt"/>
              </a:rPr>
              <a:t> rapier hilt </a:t>
            </a:r>
            <a:r>
              <a:rPr lang="en-GB" sz="2000" dirty="0">
                <a:solidFill>
                  <a:schemeClr val="tx1"/>
                </a:solidFill>
                <a:latin typeface="+mn-lt"/>
              </a:rPr>
              <a:t>a-twinkle, under the jewelled sky.</a:t>
            </a:r>
          </a:p>
        </p:txBody>
      </p:sp>
    </p:spTree>
    <p:extLst>
      <p:ext uri="{BB962C8B-B14F-4D97-AF65-F5344CB8AC3E}">
        <p14:creationId xmlns:p14="http://schemas.microsoft.com/office/powerpoint/2010/main" val="13076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4750" y="557660"/>
            <a:ext cx="8232515" cy="59930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ounded Rectangle 8"/>
          <p:cNvSpPr/>
          <p:nvPr/>
        </p:nvSpPr>
        <p:spPr>
          <a:xfrm>
            <a:off x="1249358" y="2910238"/>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396240" y="2913112"/>
            <a:ext cx="5081650" cy="29781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Over the cobbles he clattered and clashed in the dark inn-yard,</a:t>
            </a:r>
          </a:p>
          <a:p>
            <a:pPr marL="0" indent="0" algn="ctr">
              <a:lnSpc>
                <a:spcPct val="100000"/>
              </a:lnSpc>
              <a:buNone/>
            </a:pPr>
            <a:r>
              <a:rPr lang="en-GB" sz="2000" dirty="0">
                <a:solidFill>
                  <a:schemeClr val="tx1"/>
                </a:solidFill>
                <a:latin typeface="+mn-lt"/>
              </a:rPr>
              <a:t>And he tapped with his whip on the shutters, but all was locked and barred;</a:t>
            </a:r>
          </a:p>
          <a:p>
            <a:pPr marL="0" indent="0" algn="ctr">
              <a:lnSpc>
                <a:spcPct val="100000"/>
              </a:lnSpc>
              <a:buNone/>
            </a:pPr>
            <a:r>
              <a:rPr lang="en-GB" sz="2000" dirty="0">
                <a:solidFill>
                  <a:schemeClr val="tx1"/>
                </a:solidFill>
                <a:latin typeface="+mn-lt"/>
              </a:rPr>
              <a:t>He whistled a tune to the window, and who should be waiting there</a:t>
            </a:r>
          </a:p>
          <a:p>
            <a:pPr marL="0" indent="0" algn="ctr">
              <a:lnSpc>
                <a:spcPct val="100000"/>
              </a:lnSpc>
              <a:buNone/>
            </a:pPr>
            <a:r>
              <a:rPr lang="en-GB" sz="2000" dirty="0">
                <a:solidFill>
                  <a:schemeClr val="tx1"/>
                </a:solidFill>
                <a:latin typeface="+mn-lt"/>
              </a:rPr>
              <a:t>But the landlord’s black-eyed daughter,</a:t>
            </a:r>
          </a:p>
          <a:p>
            <a:pPr marL="0" indent="0" algn="ctr">
              <a:lnSpc>
                <a:spcPct val="100000"/>
              </a:lnSpc>
              <a:buNone/>
            </a:pPr>
            <a:r>
              <a:rPr lang="en-GB" sz="2000" dirty="0">
                <a:solidFill>
                  <a:schemeClr val="tx1"/>
                </a:solidFill>
                <a:latin typeface="+mn-lt"/>
              </a:rPr>
              <a:t>Bess, the landlord’s daughter,</a:t>
            </a:r>
          </a:p>
          <a:p>
            <a:pPr marL="0" indent="0" algn="ctr">
              <a:lnSpc>
                <a:spcPct val="100000"/>
              </a:lnSpc>
              <a:buNone/>
            </a:pPr>
            <a:r>
              <a:rPr lang="en-GB" sz="2000" dirty="0">
                <a:solidFill>
                  <a:schemeClr val="tx1"/>
                </a:solidFill>
                <a:latin typeface="+mn-lt"/>
              </a:rPr>
              <a:t>Plaiting a dark red love-knot into her long black hair.</a:t>
            </a:r>
          </a:p>
        </p:txBody>
      </p:sp>
    </p:spTree>
    <p:extLst>
      <p:ext uri="{BB962C8B-B14F-4D97-AF65-F5344CB8AC3E}">
        <p14:creationId xmlns:p14="http://schemas.microsoft.com/office/powerpoint/2010/main" val="392441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8026" t="18026"/>
          <a:stretch/>
        </p:blipFill>
        <p:spPr>
          <a:xfrm>
            <a:off x="1990986" y="439352"/>
            <a:ext cx="8245215" cy="59676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098102" y="1745506"/>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294384" y="2219725"/>
            <a:ext cx="4013200" cy="32552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And dark in the old inn-yard a </a:t>
            </a:r>
            <a:r>
              <a:rPr lang="en-GB" sz="2000" b="1" dirty="0">
                <a:solidFill>
                  <a:schemeClr val="tx1"/>
                </a:solidFill>
                <a:latin typeface="+mn-lt"/>
              </a:rPr>
              <a:t>stable-wicket creaked</a:t>
            </a:r>
          </a:p>
          <a:p>
            <a:pPr marL="0" indent="0" algn="ctr">
              <a:lnSpc>
                <a:spcPct val="100000"/>
              </a:lnSpc>
              <a:buNone/>
            </a:pPr>
            <a:r>
              <a:rPr lang="en-GB" sz="2000" dirty="0">
                <a:solidFill>
                  <a:schemeClr val="tx1"/>
                </a:solidFill>
                <a:latin typeface="+mn-lt"/>
              </a:rPr>
              <a:t>Where Tim the</a:t>
            </a:r>
            <a:r>
              <a:rPr lang="en-GB" sz="2000" b="1" dirty="0">
                <a:solidFill>
                  <a:schemeClr val="tx1"/>
                </a:solidFill>
                <a:latin typeface="+mn-lt"/>
              </a:rPr>
              <a:t> </a:t>
            </a:r>
            <a:r>
              <a:rPr lang="en-GB" sz="2000" b="1" dirty="0" err="1">
                <a:solidFill>
                  <a:schemeClr val="tx1"/>
                </a:solidFill>
                <a:latin typeface="+mn-lt"/>
              </a:rPr>
              <a:t>ostler</a:t>
            </a:r>
            <a:r>
              <a:rPr lang="en-GB" sz="2000" b="1" dirty="0">
                <a:solidFill>
                  <a:schemeClr val="tx1"/>
                </a:solidFill>
                <a:latin typeface="+mn-lt"/>
              </a:rPr>
              <a:t> </a:t>
            </a:r>
            <a:r>
              <a:rPr lang="en-GB" sz="2000" dirty="0">
                <a:solidFill>
                  <a:schemeClr val="tx1"/>
                </a:solidFill>
                <a:latin typeface="+mn-lt"/>
              </a:rPr>
              <a:t>listened; his face was white and peaked;</a:t>
            </a:r>
          </a:p>
          <a:p>
            <a:pPr marL="0" indent="0" algn="ctr">
              <a:lnSpc>
                <a:spcPct val="100000"/>
              </a:lnSpc>
              <a:buNone/>
            </a:pPr>
            <a:r>
              <a:rPr lang="en-GB" sz="2000" dirty="0">
                <a:solidFill>
                  <a:schemeClr val="tx1"/>
                </a:solidFill>
                <a:latin typeface="+mn-lt"/>
              </a:rPr>
              <a:t>His eyes were hollows of madness, his hair like mouldy hay,</a:t>
            </a:r>
          </a:p>
          <a:p>
            <a:pPr marL="0" indent="0" algn="ctr">
              <a:lnSpc>
                <a:spcPct val="100000"/>
              </a:lnSpc>
              <a:buNone/>
            </a:pPr>
            <a:r>
              <a:rPr lang="en-GB" sz="2000" dirty="0">
                <a:solidFill>
                  <a:schemeClr val="tx1"/>
                </a:solidFill>
                <a:latin typeface="+mn-lt"/>
              </a:rPr>
              <a:t>But he loved the landlord’s daughter,</a:t>
            </a:r>
          </a:p>
          <a:p>
            <a:pPr marL="0" indent="0" algn="ctr">
              <a:lnSpc>
                <a:spcPct val="100000"/>
              </a:lnSpc>
              <a:buNone/>
            </a:pPr>
            <a:r>
              <a:rPr lang="en-GB" sz="2000" dirty="0">
                <a:solidFill>
                  <a:schemeClr val="tx1"/>
                </a:solidFill>
                <a:latin typeface="+mn-lt"/>
              </a:rPr>
              <a:t>The landlord’s red-lipped daughter,</a:t>
            </a:r>
          </a:p>
          <a:p>
            <a:pPr marL="0" indent="0" algn="ctr">
              <a:lnSpc>
                <a:spcPct val="100000"/>
              </a:lnSpc>
              <a:buNone/>
            </a:pPr>
            <a:r>
              <a:rPr lang="en-GB" sz="2000" dirty="0">
                <a:solidFill>
                  <a:schemeClr val="tx1"/>
                </a:solidFill>
                <a:latin typeface="+mn-lt"/>
              </a:rPr>
              <a:t>Dumb as a dog he listened, and he heard the robber say.</a:t>
            </a:r>
            <a:endParaRPr lang="en-GB" sz="2000" dirty="0">
              <a:solidFill>
                <a:schemeClr val="tx1"/>
              </a:solidFill>
              <a:latin typeface="+mj-lt"/>
            </a:endParaRPr>
          </a:p>
        </p:txBody>
      </p:sp>
    </p:spTree>
    <p:extLst>
      <p:ext uri="{BB962C8B-B14F-4D97-AF65-F5344CB8AC3E}">
        <p14:creationId xmlns:p14="http://schemas.microsoft.com/office/powerpoint/2010/main" val="243838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65586" y="420498"/>
            <a:ext cx="8232515" cy="59930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Rounded Rectangle 10"/>
          <p:cNvSpPr/>
          <p:nvPr/>
        </p:nvSpPr>
        <p:spPr>
          <a:xfrm>
            <a:off x="1461636" y="2772292"/>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1651568" y="2993272"/>
            <a:ext cx="4025900" cy="32512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“One kiss, my bonny sweetheart, I’m after a prize to-night,</a:t>
            </a:r>
          </a:p>
          <a:p>
            <a:pPr marL="0" indent="0" algn="ctr">
              <a:lnSpc>
                <a:spcPct val="100000"/>
              </a:lnSpc>
              <a:buNone/>
            </a:pPr>
            <a:r>
              <a:rPr lang="en-GB" sz="2000" dirty="0">
                <a:solidFill>
                  <a:schemeClr val="tx1"/>
                </a:solidFill>
                <a:latin typeface="+mn-lt"/>
              </a:rPr>
              <a:t>But I shall be back with the yellow gold before the morning light;</a:t>
            </a:r>
          </a:p>
          <a:p>
            <a:pPr marL="0" indent="0" algn="ctr">
              <a:lnSpc>
                <a:spcPct val="100000"/>
              </a:lnSpc>
              <a:buNone/>
            </a:pPr>
            <a:r>
              <a:rPr lang="en-GB" sz="2000" dirty="0">
                <a:solidFill>
                  <a:schemeClr val="tx1"/>
                </a:solidFill>
                <a:latin typeface="+mn-lt"/>
              </a:rPr>
              <a:t>Yet, if they press me sharply, and </a:t>
            </a:r>
            <a:r>
              <a:rPr lang="en-GB" sz="2000" b="1" dirty="0">
                <a:solidFill>
                  <a:schemeClr val="tx1"/>
                </a:solidFill>
                <a:latin typeface="+mn-lt"/>
              </a:rPr>
              <a:t>harry</a:t>
            </a:r>
            <a:r>
              <a:rPr lang="en-GB" sz="2000" dirty="0">
                <a:solidFill>
                  <a:schemeClr val="tx1"/>
                </a:solidFill>
                <a:latin typeface="+mn-lt"/>
              </a:rPr>
              <a:t> me through the day,</a:t>
            </a:r>
          </a:p>
          <a:p>
            <a:pPr marL="0" indent="0" algn="ctr">
              <a:lnSpc>
                <a:spcPct val="100000"/>
              </a:lnSpc>
              <a:buNone/>
            </a:pPr>
            <a:r>
              <a:rPr lang="en-GB" sz="2000" dirty="0">
                <a:solidFill>
                  <a:schemeClr val="tx1"/>
                </a:solidFill>
                <a:latin typeface="+mn-lt"/>
              </a:rPr>
              <a:t>Then look for me by moonlight,</a:t>
            </a:r>
          </a:p>
          <a:p>
            <a:pPr marL="0" indent="0" algn="ctr">
              <a:lnSpc>
                <a:spcPct val="100000"/>
              </a:lnSpc>
              <a:buNone/>
            </a:pPr>
            <a:r>
              <a:rPr lang="en-GB" sz="2000" dirty="0">
                <a:solidFill>
                  <a:schemeClr val="tx1"/>
                </a:solidFill>
                <a:latin typeface="+mn-lt"/>
              </a:rPr>
              <a:t>Watch for me by moonlight,</a:t>
            </a:r>
          </a:p>
          <a:p>
            <a:pPr marL="0" indent="0" algn="ctr">
              <a:lnSpc>
                <a:spcPct val="100000"/>
              </a:lnSpc>
              <a:buNone/>
            </a:pPr>
            <a:r>
              <a:rPr lang="en-GB" sz="2000" dirty="0">
                <a:solidFill>
                  <a:schemeClr val="tx1"/>
                </a:solidFill>
                <a:latin typeface="+mn-lt"/>
              </a:rPr>
              <a:t>I’ll come to thee by moonlight, though hell should bar the way.”</a:t>
            </a:r>
          </a:p>
        </p:txBody>
      </p:sp>
    </p:spTree>
    <p:extLst>
      <p:ext uri="{BB962C8B-B14F-4D97-AF65-F5344CB8AC3E}">
        <p14:creationId xmlns:p14="http://schemas.microsoft.com/office/powerpoint/2010/main" val="3023461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6605" t="6605"/>
          <a:stretch/>
        </p:blipFill>
        <p:spPr>
          <a:xfrm>
            <a:off x="1965586" y="420499"/>
            <a:ext cx="8980240" cy="59803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540062" y="685144"/>
            <a:ext cx="4405764" cy="5532775"/>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730213" y="1104245"/>
            <a:ext cx="3835400" cy="33655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He rose upright in the stirrups; he scarce could reach her hand,</a:t>
            </a:r>
          </a:p>
          <a:p>
            <a:pPr marL="0" indent="0" algn="ctr">
              <a:lnSpc>
                <a:spcPct val="100000"/>
              </a:lnSpc>
              <a:buNone/>
            </a:pPr>
            <a:r>
              <a:rPr lang="en-GB" sz="2000" dirty="0">
                <a:solidFill>
                  <a:schemeClr val="tx1"/>
                </a:solidFill>
                <a:latin typeface="+mn-lt"/>
              </a:rPr>
              <a:t>But she loosened her hair </a:t>
            </a:r>
            <a:r>
              <a:rPr lang="en-GB" sz="2000" dirty="0" err="1">
                <a:solidFill>
                  <a:schemeClr val="tx1"/>
                </a:solidFill>
                <a:latin typeface="+mn-lt"/>
              </a:rPr>
              <a:t>i</a:t>
            </a:r>
            <a:r>
              <a:rPr lang="en-GB" sz="2000" dirty="0">
                <a:solidFill>
                  <a:schemeClr val="tx1"/>
                </a:solidFill>
                <a:latin typeface="+mn-lt"/>
              </a:rPr>
              <a:t>’ the casement! His face burnt like a brand</a:t>
            </a:r>
          </a:p>
          <a:p>
            <a:pPr marL="0" indent="0" algn="ctr">
              <a:lnSpc>
                <a:spcPct val="100000"/>
              </a:lnSpc>
              <a:buNone/>
            </a:pPr>
            <a:r>
              <a:rPr lang="en-GB" sz="2000" dirty="0">
                <a:solidFill>
                  <a:schemeClr val="tx1"/>
                </a:solidFill>
                <a:latin typeface="+mn-lt"/>
              </a:rPr>
              <a:t>As the black cascade of perfume came tumbling over his breast;</a:t>
            </a:r>
          </a:p>
          <a:p>
            <a:pPr marL="0" indent="0" algn="ctr">
              <a:lnSpc>
                <a:spcPct val="100000"/>
              </a:lnSpc>
              <a:buNone/>
            </a:pPr>
            <a:r>
              <a:rPr lang="en-GB" sz="2000" dirty="0">
                <a:solidFill>
                  <a:schemeClr val="tx1"/>
                </a:solidFill>
                <a:latin typeface="+mn-lt"/>
              </a:rPr>
              <a:t>And he kissed its waves in the moonlight,</a:t>
            </a:r>
          </a:p>
          <a:p>
            <a:pPr marL="0" indent="0" algn="ctr">
              <a:lnSpc>
                <a:spcPct val="100000"/>
              </a:lnSpc>
              <a:buNone/>
            </a:pPr>
            <a:r>
              <a:rPr lang="en-GB" sz="2000" dirty="0">
                <a:solidFill>
                  <a:schemeClr val="tx1"/>
                </a:solidFill>
                <a:latin typeface="+mn-lt"/>
              </a:rPr>
              <a:t>(Oh, sweet black waves in the moonlight!)</a:t>
            </a:r>
          </a:p>
          <a:p>
            <a:pPr marL="0" indent="0" algn="ctr">
              <a:lnSpc>
                <a:spcPct val="100000"/>
              </a:lnSpc>
              <a:buNone/>
            </a:pPr>
            <a:r>
              <a:rPr lang="en-GB" sz="2000" dirty="0">
                <a:solidFill>
                  <a:schemeClr val="tx1"/>
                </a:solidFill>
                <a:latin typeface="+mn-lt"/>
              </a:rPr>
              <a:t>Then he tugged at his rein in the moonlight, and galloped away to the West.</a:t>
            </a:r>
            <a:endParaRPr lang="en-GB" sz="2000" dirty="0">
              <a:solidFill>
                <a:schemeClr val="tx1"/>
              </a:solidFill>
              <a:latin typeface="+mj-lt"/>
            </a:endParaRPr>
          </a:p>
        </p:txBody>
      </p:sp>
    </p:spTree>
    <p:extLst>
      <p:ext uri="{BB962C8B-B14F-4D97-AF65-F5344CB8AC3E}">
        <p14:creationId xmlns:p14="http://schemas.microsoft.com/office/powerpoint/2010/main" val="39539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0986" y="420498"/>
            <a:ext cx="8207115" cy="59930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418142" y="1173134"/>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584834" y="1421065"/>
            <a:ext cx="4072380" cy="31877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He did not come in the dawning; he did not come at noon;</a:t>
            </a:r>
          </a:p>
          <a:p>
            <a:pPr marL="0" indent="0" algn="ctr">
              <a:lnSpc>
                <a:spcPct val="100000"/>
              </a:lnSpc>
              <a:buNone/>
            </a:pPr>
            <a:r>
              <a:rPr lang="en-GB" sz="2000" dirty="0">
                <a:solidFill>
                  <a:schemeClr val="tx1"/>
                </a:solidFill>
                <a:latin typeface="+mn-lt"/>
              </a:rPr>
              <a:t>And out o’ the tawny sunset, before the rise o’ the moon,</a:t>
            </a:r>
          </a:p>
          <a:p>
            <a:pPr marL="0" indent="0" algn="ctr">
              <a:lnSpc>
                <a:spcPct val="100000"/>
              </a:lnSpc>
              <a:buNone/>
            </a:pPr>
            <a:r>
              <a:rPr lang="en-GB" sz="2000" dirty="0">
                <a:solidFill>
                  <a:schemeClr val="tx1"/>
                </a:solidFill>
                <a:latin typeface="+mn-lt"/>
              </a:rPr>
              <a:t>When the road was a gypsy’s ribbon, looping the purple moor,</a:t>
            </a:r>
          </a:p>
          <a:p>
            <a:pPr marL="0" indent="0" algn="ctr">
              <a:lnSpc>
                <a:spcPct val="100000"/>
              </a:lnSpc>
              <a:buNone/>
            </a:pPr>
            <a:r>
              <a:rPr lang="en-GB" sz="2000" dirty="0">
                <a:solidFill>
                  <a:schemeClr val="tx1"/>
                </a:solidFill>
                <a:latin typeface="+mn-lt"/>
              </a:rPr>
              <a:t>A red-coat troop came marching-</a:t>
            </a:r>
          </a:p>
          <a:p>
            <a:pPr marL="0" indent="0" algn="ctr">
              <a:lnSpc>
                <a:spcPct val="100000"/>
              </a:lnSpc>
              <a:buNone/>
            </a:pPr>
            <a:r>
              <a:rPr lang="en-GB" sz="2000" dirty="0">
                <a:solidFill>
                  <a:schemeClr val="tx1"/>
                </a:solidFill>
                <a:latin typeface="+mn-lt"/>
              </a:rPr>
              <a:t>Marching-marching-</a:t>
            </a:r>
          </a:p>
          <a:p>
            <a:pPr marL="0" indent="0" algn="ctr">
              <a:lnSpc>
                <a:spcPct val="100000"/>
              </a:lnSpc>
              <a:buNone/>
            </a:pPr>
            <a:r>
              <a:rPr lang="en-GB" sz="2000" dirty="0">
                <a:solidFill>
                  <a:schemeClr val="tx1"/>
                </a:solidFill>
                <a:latin typeface="+mn-lt"/>
              </a:rPr>
              <a:t>King George’s men came marching, up to the old inn-door.</a:t>
            </a:r>
          </a:p>
        </p:txBody>
      </p:sp>
    </p:spTree>
    <p:extLst>
      <p:ext uri="{BB962C8B-B14F-4D97-AF65-F5344CB8AC3E}">
        <p14:creationId xmlns:p14="http://schemas.microsoft.com/office/powerpoint/2010/main" val="2954076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3686" y="420499"/>
            <a:ext cx="8181715" cy="60184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ounded Rectangle 8"/>
          <p:cNvSpPr/>
          <p:nvPr/>
        </p:nvSpPr>
        <p:spPr>
          <a:xfrm>
            <a:off x="8112760" y="203608"/>
            <a:ext cx="3595066" cy="6235291"/>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8112760" y="533256"/>
            <a:ext cx="3308832" cy="54865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They said no word to the landlord, they drank his ale instead,</a:t>
            </a:r>
          </a:p>
          <a:p>
            <a:pPr marL="0" indent="0" algn="ctr">
              <a:lnSpc>
                <a:spcPct val="100000"/>
              </a:lnSpc>
              <a:buNone/>
            </a:pPr>
            <a:r>
              <a:rPr lang="en-GB" sz="2000" dirty="0">
                <a:solidFill>
                  <a:schemeClr val="tx1"/>
                </a:solidFill>
                <a:latin typeface="+mn-lt"/>
              </a:rPr>
              <a:t>But they gagged his daughter and bound her to the foot of the narrow bed;</a:t>
            </a:r>
          </a:p>
          <a:p>
            <a:pPr marL="0" indent="0" algn="ctr">
              <a:lnSpc>
                <a:spcPct val="100000"/>
              </a:lnSpc>
              <a:buNone/>
            </a:pPr>
            <a:r>
              <a:rPr lang="en-GB" sz="2000" dirty="0">
                <a:solidFill>
                  <a:schemeClr val="tx1"/>
                </a:solidFill>
                <a:latin typeface="+mn-lt"/>
              </a:rPr>
              <a:t>Two of them knelt at her </a:t>
            </a:r>
            <a:r>
              <a:rPr lang="en-GB" sz="2000" b="1" dirty="0">
                <a:solidFill>
                  <a:schemeClr val="tx1"/>
                </a:solidFill>
                <a:latin typeface="+mn-lt"/>
              </a:rPr>
              <a:t>casement, </a:t>
            </a:r>
            <a:r>
              <a:rPr lang="en-GB" sz="2000" dirty="0">
                <a:solidFill>
                  <a:schemeClr val="tx1"/>
                </a:solidFill>
                <a:latin typeface="+mn-lt"/>
              </a:rPr>
              <a:t>with </a:t>
            </a:r>
            <a:r>
              <a:rPr lang="en-GB" sz="2000" b="1" dirty="0">
                <a:solidFill>
                  <a:schemeClr val="tx1"/>
                </a:solidFill>
                <a:latin typeface="+mn-lt"/>
              </a:rPr>
              <a:t>muskets </a:t>
            </a:r>
            <a:r>
              <a:rPr lang="en-GB" sz="2000" dirty="0">
                <a:solidFill>
                  <a:schemeClr val="tx1"/>
                </a:solidFill>
                <a:latin typeface="+mn-lt"/>
              </a:rPr>
              <a:t>at their side!</a:t>
            </a:r>
          </a:p>
          <a:p>
            <a:pPr marL="0" indent="0" algn="ctr">
              <a:lnSpc>
                <a:spcPct val="100000"/>
              </a:lnSpc>
              <a:buNone/>
            </a:pPr>
            <a:r>
              <a:rPr lang="en-GB" sz="2000" dirty="0">
                <a:solidFill>
                  <a:schemeClr val="tx1"/>
                </a:solidFill>
                <a:latin typeface="+mn-lt"/>
              </a:rPr>
              <a:t>There was death at every window;</a:t>
            </a:r>
          </a:p>
          <a:p>
            <a:pPr marL="0" indent="0" algn="ctr">
              <a:lnSpc>
                <a:spcPct val="100000"/>
              </a:lnSpc>
              <a:buNone/>
            </a:pPr>
            <a:r>
              <a:rPr lang="en-GB" sz="2000" dirty="0">
                <a:solidFill>
                  <a:schemeClr val="tx1"/>
                </a:solidFill>
                <a:latin typeface="+mn-lt"/>
              </a:rPr>
              <a:t>And hell at one dark window;</a:t>
            </a:r>
          </a:p>
          <a:p>
            <a:pPr marL="0" indent="0" algn="ctr">
              <a:lnSpc>
                <a:spcPct val="100000"/>
              </a:lnSpc>
              <a:buNone/>
            </a:pPr>
            <a:r>
              <a:rPr lang="en-GB" sz="2000" dirty="0">
                <a:solidFill>
                  <a:schemeClr val="tx1"/>
                </a:solidFill>
                <a:latin typeface="+mn-lt"/>
              </a:rPr>
              <a:t>For Bess could see, through the casement, the road that he would ride.</a:t>
            </a:r>
          </a:p>
        </p:txBody>
      </p:sp>
    </p:spTree>
    <p:extLst>
      <p:ext uri="{BB962C8B-B14F-4D97-AF65-F5344CB8AC3E}">
        <p14:creationId xmlns:p14="http://schemas.microsoft.com/office/powerpoint/2010/main" val="1219246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3686" y="420499"/>
            <a:ext cx="8181715" cy="60184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908800" y="-1120704"/>
            <a:ext cx="3595066" cy="6896663"/>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7086600" y="7017"/>
            <a:ext cx="3263900" cy="33956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They had tied her up to attention, with many a sniggering jest;</a:t>
            </a:r>
          </a:p>
          <a:p>
            <a:pPr marL="0" indent="0" algn="ctr">
              <a:lnSpc>
                <a:spcPct val="100000"/>
              </a:lnSpc>
              <a:buNone/>
            </a:pPr>
            <a:r>
              <a:rPr lang="en-GB" sz="2000" dirty="0">
                <a:solidFill>
                  <a:schemeClr val="tx1"/>
                </a:solidFill>
                <a:latin typeface="+mn-lt"/>
              </a:rPr>
              <a:t>They bound a musket beside her, with barrel beneath her breast!</a:t>
            </a:r>
          </a:p>
          <a:p>
            <a:pPr marL="0" indent="0" algn="ctr">
              <a:lnSpc>
                <a:spcPct val="100000"/>
              </a:lnSpc>
              <a:buNone/>
            </a:pPr>
            <a:r>
              <a:rPr lang="en-GB" sz="2000" dirty="0">
                <a:solidFill>
                  <a:schemeClr val="tx1"/>
                </a:solidFill>
                <a:latin typeface="+mn-lt"/>
              </a:rPr>
              <a:t>“Now keep good watch!” and they kissed her.</a:t>
            </a:r>
          </a:p>
          <a:p>
            <a:pPr marL="0" indent="0" algn="ctr">
              <a:lnSpc>
                <a:spcPct val="100000"/>
              </a:lnSpc>
              <a:buNone/>
            </a:pPr>
            <a:r>
              <a:rPr lang="en-GB" sz="2000" dirty="0">
                <a:solidFill>
                  <a:schemeClr val="tx1"/>
                </a:solidFill>
                <a:latin typeface="+mn-lt"/>
              </a:rPr>
              <a:t>She heard the dead man say-</a:t>
            </a:r>
          </a:p>
          <a:p>
            <a:pPr marL="0" indent="0" algn="ctr">
              <a:lnSpc>
                <a:spcPct val="100000"/>
              </a:lnSpc>
              <a:buNone/>
            </a:pPr>
            <a:r>
              <a:rPr lang="en-GB" sz="2000" dirty="0">
                <a:solidFill>
                  <a:schemeClr val="tx1"/>
                </a:solidFill>
                <a:latin typeface="+mn-lt"/>
              </a:rPr>
              <a:t>Look for me by moonlight;</a:t>
            </a:r>
          </a:p>
          <a:p>
            <a:pPr marL="0" indent="0" algn="ctr">
              <a:lnSpc>
                <a:spcPct val="100000"/>
              </a:lnSpc>
              <a:buNone/>
            </a:pPr>
            <a:r>
              <a:rPr lang="en-GB" sz="2000" dirty="0">
                <a:solidFill>
                  <a:schemeClr val="tx1"/>
                </a:solidFill>
                <a:latin typeface="+mn-lt"/>
              </a:rPr>
              <a:t>Watch for me by moonlight;</a:t>
            </a:r>
          </a:p>
          <a:p>
            <a:pPr marL="0" indent="0" algn="ctr">
              <a:lnSpc>
                <a:spcPct val="100000"/>
              </a:lnSpc>
              <a:buNone/>
            </a:pPr>
            <a:r>
              <a:rPr lang="en-GB" sz="2000" dirty="0">
                <a:solidFill>
                  <a:schemeClr val="tx1"/>
                </a:solidFill>
                <a:latin typeface="+mn-lt"/>
              </a:rPr>
              <a:t>I’ll come to thee by moonlight, though hell should bar the way!</a:t>
            </a:r>
          </a:p>
        </p:txBody>
      </p:sp>
    </p:spTree>
    <p:extLst>
      <p:ext uri="{BB962C8B-B14F-4D97-AF65-F5344CB8AC3E}">
        <p14:creationId xmlns:p14="http://schemas.microsoft.com/office/powerpoint/2010/main" val="77587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l="10427" t="1004" r="109" b="9533"/>
          <a:stretch/>
        </p:blipFill>
        <p:spPr>
          <a:xfrm>
            <a:off x="1917701" y="420499"/>
            <a:ext cx="8293100" cy="59803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Rounded Rectangle 14"/>
          <p:cNvSpPr/>
          <p:nvPr/>
        </p:nvSpPr>
        <p:spPr>
          <a:xfrm>
            <a:off x="6644640" y="656019"/>
            <a:ext cx="4484066" cy="5509259"/>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858876" y="975013"/>
            <a:ext cx="4055593" cy="36956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She twisted her hands behind her; but all the knots held good!</a:t>
            </a:r>
          </a:p>
          <a:p>
            <a:pPr marL="0" indent="0" algn="ctr">
              <a:lnSpc>
                <a:spcPct val="100000"/>
              </a:lnSpc>
              <a:buNone/>
            </a:pPr>
            <a:r>
              <a:rPr lang="en-GB" sz="2000" dirty="0">
                <a:solidFill>
                  <a:schemeClr val="tx1"/>
                </a:solidFill>
                <a:latin typeface="+mn-lt"/>
              </a:rPr>
              <a:t>She </a:t>
            </a:r>
            <a:r>
              <a:rPr lang="en-GB" sz="2000" b="1" dirty="0">
                <a:solidFill>
                  <a:schemeClr val="tx1"/>
                </a:solidFill>
                <a:latin typeface="+mn-lt"/>
              </a:rPr>
              <a:t>writhed </a:t>
            </a:r>
            <a:r>
              <a:rPr lang="en-GB" sz="2000" dirty="0">
                <a:solidFill>
                  <a:schemeClr val="tx1"/>
                </a:solidFill>
                <a:latin typeface="+mn-lt"/>
              </a:rPr>
              <a:t>her hands till her fingers were wet with sweat or blood!</a:t>
            </a:r>
          </a:p>
          <a:p>
            <a:pPr marL="0" indent="0" algn="ctr">
              <a:lnSpc>
                <a:spcPct val="100000"/>
              </a:lnSpc>
              <a:buNone/>
            </a:pPr>
            <a:r>
              <a:rPr lang="en-GB" sz="2000" dirty="0">
                <a:solidFill>
                  <a:schemeClr val="tx1"/>
                </a:solidFill>
                <a:latin typeface="+mn-lt"/>
              </a:rPr>
              <a:t>They stretched and strained in the darkness, and the hours crawled by like years,</a:t>
            </a:r>
          </a:p>
          <a:p>
            <a:pPr marL="0" indent="0" algn="ctr">
              <a:lnSpc>
                <a:spcPct val="100000"/>
              </a:lnSpc>
              <a:buNone/>
            </a:pPr>
            <a:r>
              <a:rPr lang="en-GB" sz="2000" dirty="0">
                <a:solidFill>
                  <a:schemeClr val="tx1"/>
                </a:solidFill>
                <a:latin typeface="+mn-lt"/>
              </a:rPr>
              <a:t>Till, now, on the stroke of midnight,</a:t>
            </a:r>
          </a:p>
          <a:p>
            <a:pPr marL="0" indent="0" algn="ctr">
              <a:lnSpc>
                <a:spcPct val="100000"/>
              </a:lnSpc>
              <a:buNone/>
            </a:pPr>
            <a:r>
              <a:rPr lang="en-GB" sz="2000" dirty="0">
                <a:solidFill>
                  <a:schemeClr val="tx1"/>
                </a:solidFill>
                <a:latin typeface="+mn-lt"/>
              </a:rPr>
              <a:t>Cold, on the stroke of midnight,</a:t>
            </a:r>
          </a:p>
          <a:p>
            <a:pPr marL="0" indent="0" algn="ctr">
              <a:lnSpc>
                <a:spcPct val="100000"/>
              </a:lnSpc>
              <a:buNone/>
            </a:pPr>
            <a:r>
              <a:rPr lang="en-GB" sz="2000" dirty="0">
                <a:solidFill>
                  <a:schemeClr val="tx1"/>
                </a:solidFill>
                <a:latin typeface="+mn-lt"/>
              </a:rPr>
              <a:t>The tip of one finger touched it! The trigger at least was hers!</a:t>
            </a:r>
          </a:p>
          <a:p>
            <a:pPr marL="0" indent="0" algn="ctr">
              <a:lnSpc>
                <a:spcPct val="100000"/>
              </a:lnSpc>
              <a:buNone/>
            </a:pPr>
            <a:r>
              <a:rPr lang="en-GB" sz="2000" dirty="0">
                <a:solidFill>
                  <a:schemeClr val="tx1"/>
                </a:solidFill>
                <a:latin typeface="+mn-lt"/>
              </a:rPr>
              <a:t>For Bess could see, through the casement, the road that he would ride.</a:t>
            </a:r>
          </a:p>
        </p:txBody>
      </p:sp>
    </p:spTree>
    <p:extLst>
      <p:ext uri="{BB962C8B-B14F-4D97-AF65-F5344CB8AC3E}">
        <p14:creationId xmlns:p14="http://schemas.microsoft.com/office/powerpoint/2010/main" val="2858103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8286" y="420499"/>
            <a:ext cx="8245215" cy="60057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ounded Rectangle 8"/>
          <p:cNvSpPr/>
          <p:nvPr/>
        </p:nvSpPr>
        <p:spPr>
          <a:xfrm>
            <a:off x="1203638" y="1244600"/>
            <a:ext cx="4405764" cy="56134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1203638" y="1404620"/>
            <a:ext cx="4128940" cy="27876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The tip of one finger touched it; she strove no more for the rest!</a:t>
            </a:r>
          </a:p>
          <a:p>
            <a:pPr marL="0" indent="0" algn="ctr">
              <a:lnSpc>
                <a:spcPct val="100000"/>
              </a:lnSpc>
              <a:buNone/>
            </a:pPr>
            <a:r>
              <a:rPr lang="en-GB" sz="2000" dirty="0">
                <a:solidFill>
                  <a:schemeClr val="tx1"/>
                </a:solidFill>
                <a:latin typeface="+mn-lt"/>
              </a:rPr>
              <a:t>Up, she stood up to attention, with the barrel beneath her breast,</a:t>
            </a:r>
          </a:p>
          <a:p>
            <a:pPr marL="0" indent="0" algn="ctr">
              <a:lnSpc>
                <a:spcPct val="100000"/>
              </a:lnSpc>
              <a:buNone/>
            </a:pPr>
            <a:r>
              <a:rPr lang="en-GB" sz="2000" dirty="0">
                <a:solidFill>
                  <a:schemeClr val="tx1"/>
                </a:solidFill>
                <a:latin typeface="+mn-lt"/>
              </a:rPr>
              <a:t>She would not risk their hearing; she would not strive again;</a:t>
            </a:r>
          </a:p>
          <a:p>
            <a:pPr marL="0" indent="0" algn="ctr">
              <a:lnSpc>
                <a:spcPct val="100000"/>
              </a:lnSpc>
              <a:buNone/>
            </a:pPr>
            <a:r>
              <a:rPr lang="en-GB" sz="2000" dirty="0">
                <a:solidFill>
                  <a:schemeClr val="tx1"/>
                </a:solidFill>
                <a:latin typeface="+mn-lt"/>
              </a:rPr>
              <a:t>For the road lay bare in the moonlight;</a:t>
            </a:r>
          </a:p>
          <a:p>
            <a:pPr marL="0" indent="0" algn="ctr">
              <a:lnSpc>
                <a:spcPct val="100000"/>
              </a:lnSpc>
              <a:buNone/>
            </a:pPr>
            <a:r>
              <a:rPr lang="en-GB" sz="2000" dirty="0">
                <a:solidFill>
                  <a:schemeClr val="tx1"/>
                </a:solidFill>
                <a:latin typeface="+mn-lt"/>
              </a:rPr>
              <a:t>Blank and bare in the moonlight;</a:t>
            </a:r>
          </a:p>
          <a:p>
            <a:pPr marL="0" indent="0" algn="ctr">
              <a:lnSpc>
                <a:spcPct val="100000"/>
              </a:lnSpc>
              <a:buNone/>
            </a:pPr>
            <a:r>
              <a:rPr lang="en-GB" sz="2000" dirty="0">
                <a:solidFill>
                  <a:schemeClr val="tx1"/>
                </a:solidFill>
                <a:latin typeface="+mn-lt"/>
              </a:rPr>
              <a:t>And the blood of her veins in the moonlight throbbed to her love’s refrain.</a:t>
            </a:r>
          </a:p>
          <a:p>
            <a:pPr marL="0" indent="0" algn="ctr">
              <a:lnSpc>
                <a:spcPct val="100000"/>
              </a:lnSpc>
              <a:buNone/>
            </a:pPr>
            <a:r>
              <a:rPr lang="en-GB" sz="2000" dirty="0">
                <a:solidFill>
                  <a:schemeClr val="tx1"/>
                </a:solidFill>
                <a:latin typeface="+mn-lt"/>
              </a:rPr>
              <a:t>For Bess could see, through the casement, the road that he would ride.</a:t>
            </a:r>
          </a:p>
        </p:txBody>
      </p:sp>
    </p:spTree>
    <p:extLst>
      <p:ext uri="{BB962C8B-B14F-4D97-AF65-F5344CB8AC3E}">
        <p14:creationId xmlns:p14="http://schemas.microsoft.com/office/powerpoint/2010/main" val="1655044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0986" y="429925"/>
            <a:ext cx="8232515" cy="59676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1356038" y="1252560"/>
            <a:ext cx="4405764" cy="4279559"/>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1226820" y="1252561"/>
            <a:ext cx="4165600" cy="30924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Tlot-tlot; </a:t>
            </a:r>
            <a:r>
              <a:rPr lang="en-GB" sz="2000" dirty="0" err="1">
                <a:solidFill>
                  <a:schemeClr val="tx1"/>
                </a:solidFill>
                <a:latin typeface="+mn-lt"/>
              </a:rPr>
              <a:t>tlot-tlot</a:t>
            </a:r>
            <a:r>
              <a:rPr lang="en-GB" sz="2000" dirty="0">
                <a:solidFill>
                  <a:schemeClr val="tx1"/>
                </a:solidFill>
                <a:latin typeface="+mn-lt"/>
              </a:rPr>
              <a:t>! Had they heard it? The horse-hoofs ringing clear;</a:t>
            </a:r>
          </a:p>
          <a:p>
            <a:pPr marL="0" indent="0" algn="ctr">
              <a:lnSpc>
                <a:spcPct val="100000"/>
              </a:lnSpc>
              <a:buNone/>
            </a:pPr>
            <a:r>
              <a:rPr lang="en-GB" sz="2000" dirty="0">
                <a:solidFill>
                  <a:schemeClr val="tx1"/>
                </a:solidFill>
                <a:latin typeface="+mn-lt"/>
              </a:rPr>
              <a:t>Tlot-tlot, </a:t>
            </a:r>
            <a:r>
              <a:rPr lang="en-GB" sz="2000" dirty="0" err="1">
                <a:solidFill>
                  <a:schemeClr val="tx1"/>
                </a:solidFill>
                <a:latin typeface="+mn-lt"/>
              </a:rPr>
              <a:t>tlot-tlot</a:t>
            </a:r>
            <a:r>
              <a:rPr lang="en-GB" sz="2000" dirty="0">
                <a:solidFill>
                  <a:schemeClr val="tx1"/>
                </a:solidFill>
                <a:latin typeface="+mn-lt"/>
              </a:rPr>
              <a:t>, in the distance? Were they deaf that they did not hear?</a:t>
            </a:r>
          </a:p>
          <a:p>
            <a:pPr marL="0" indent="0" algn="ctr">
              <a:lnSpc>
                <a:spcPct val="100000"/>
              </a:lnSpc>
              <a:buNone/>
            </a:pPr>
            <a:r>
              <a:rPr lang="en-GB" sz="2000" dirty="0">
                <a:solidFill>
                  <a:schemeClr val="tx1"/>
                </a:solidFill>
                <a:latin typeface="+mn-lt"/>
              </a:rPr>
              <a:t>Down the ribbon of moonlight, over the brow of the hill,</a:t>
            </a:r>
          </a:p>
          <a:p>
            <a:pPr marL="0" indent="0" algn="ctr">
              <a:lnSpc>
                <a:spcPct val="100000"/>
              </a:lnSpc>
              <a:buNone/>
            </a:pPr>
            <a:r>
              <a:rPr lang="en-GB" sz="2000" dirty="0">
                <a:solidFill>
                  <a:schemeClr val="tx1"/>
                </a:solidFill>
                <a:latin typeface="+mn-lt"/>
              </a:rPr>
              <a:t>The highwayman came riding,</a:t>
            </a:r>
          </a:p>
          <a:p>
            <a:pPr marL="0" indent="0" algn="ctr">
              <a:lnSpc>
                <a:spcPct val="100000"/>
              </a:lnSpc>
              <a:buNone/>
            </a:pPr>
            <a:r>
              <a:rPr lang="en-GB" sz="2000" dirty="0">
                <a:solidFill>
                  <a:schemeClr val="tx1"/>
                </a:solidFill>
                <a:latin typeface="+mn-lt"/>
              </a:rPr>
              <a:t>Riding, riding!</a:t>
            </a:r>
          </a:p>
          <a:p>
            <a:pPr marL="0" indent="0" algn="ctr">
              <a:lnSpc>
                <a:spcPct val="100000"/>
              </a:lnSpc>
              <a:buNone/>
            </a:pPr>
            <a:r>
              <a:rPr lang="en-GB" sz="2000" dirty="0">
                <a:solidFill>
                  <a:schemeClr val="tx1"/>
                </a:solidFill>
                <a:latin typeface="+mn-lt"/>
              </a:rPr>
              <a:t>The red-coats looked to their priming! She stood up straight and still!</a:t>
            </a:r>
          </a:p>
        </p:txBody>
      </p:sp>
    </p:spTree>
    <p:extLst>
      <p:ext uri="{BB962C8B-B14F-4D97-AF65-F5344CB8AC3E}">
        <p14:creationId xmlns:p14="http://schemas.microsoft.com/office/powerpoint/2010/main" val="84956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6570" t="6570"/>
          <a:stretch/>
        </p:blipFill>
        <p:spPr>
          <a:xfrm>
            <a:off x="1978286" y="420499"/>
            <a:ext cx="8257915" cy="59803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570542" y="767779"/>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722374" y="957580"/>
            <a:ext cx="4102100" cy="3782060"/>
          </a:xfrm>
          <a:prstGeom prst="rect">
            <a:avLst/>
          </a:prstGeom>
        </p:spPr>
        <p:txBody>
          <a:bodyPr>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pPr>
            <a:r>
              <a:rPr lang="en-GB" sz="3600" dirty="0">
                <a:solidFill>
                  <a:schemeClr val="tx1"/>
                </a:solidFill>
                <a:latin typeface="+mn-lt"/>
              </a:rPr>
              <a:t>Tlot-tlot in the frosty silence! Tlot-tlot, in the echoing night!</a:t>
            </a:r>
          </a:p>
          <a:p>
            <a:pPr marL="0" indent="0" algn="ctr">
              <a:lnSpc>
                <a:spcPct val="110000"/>
              </a:lnSpc>
              <a:buNone/>
            </a:pPr>
            <a:r>
              <a:rPr lang="en-GB" sz="3600" dirty="0">
                <a:solidFill>
                  <a:schemeClr val="tx1"/>
                </a:solidFill>
                <a:latin typeface="+mn-lt"/>
              </a:rPr>
              <a:t>Nearer he came and nearer! Her face was like a light!</a:t>
            </a:r>
          </a:p>
          <a:p>
            <a:pPr marL="0" indent="0" algn="ctr">
              <a:lnSpc>
                <a:spcPct val="110000"/>
              </a:lnSpc>
              <a:buNone/>
            </a:pPr>
            <a:r>
              <a:rPr lang="en-GB" sz="3600" dirty="0">
                <a:solidFill>
                  <a:schemeClr val="tx1"/>
                </a:solidFill>
                <a:latin typeface="+mn-lt"/>
              </a:rPr>
              <a:t>Her eyes grew wide for a moment; she drew one last deep breath,</a:t>
            </a:r>
          </a:p>
          <a:p>
            <a:pPr marL="0" indent="0" algn="ctr">
              <a:lnSpc>
                <a:spcPct val="110000"/>
              </a:lnSpc>
              <a:buNone/>
            </a:pPr>
            <a:r>
              <a:rPr lang="en-GB" sz="3600" dirty="0">
                <a:solidFill>
                  <a:schemeClr val="tx1"/>
                </a:solidFill>
                <a:latin typeface="+mn-lt"/>
              </a:rPr>
              <a:t>Then her fingers moved in the moonlight,</a:t>
            </a:r>
          </a:p>
          <a:p>
            <a:pPr marL="0" indent="0" algn="ctr">
              <a:lnSpc>
                <a:spcPct val="110000"/>
              </a:lnSpc>
              <a:buNone/>
            </a:pPr>
            <a:r>
              <a:rPr lang="en-GB" sz="3600" dirty="0">
                <a:solidFill>
                  <a:schemeClr val="tx1"/>
                </a:solidFill>
                <a:latin typeface="+mn-lt"/>
              </a:rPr>
              <a:t>Her musket shattered the moonlight,</a:t>
            </a:r>
          </a:p>
          <a:p>
            <a:pPr marL="0" indent="0" algn="ctr">
              <a:lnSpc>
                <a:spcPct val="110000"/>
              </a:lnSpc>
              <a:buNone/>
            </a:pPr>
            <a:r>
              <a:rPr lang="en-GB" sz="3600" dirty="0">
                <a:solidFill>
                  <a:schemeClr val="tx1"/>
                </a:solidFill>
                <a:latin typeface="+mn-lt"/>
              </a:rPr>
              <a:t>Shattered her breast in the moonlight and warned him with her death</a:t>
            </a:r>
            <a:r>
              <a:rPr lang="en-GB" sz="2900" dirty="0">
                <a:solidFill>
                  <a:schemeClr val="tx1"/>
                </a:solidFill>
                <a:latin typeface="+mn-lt"/>
              </a:rPr>
              <a:t>.</a:t>
            </a:r>
          </a:p>
          <a:p>
            <a:pPr marL="0" indent="0" algn="ctr">
              <a:lnSpc>
                <a:spcPct val="100000"/>
              </a:lnSpc>
              <a:buNone/>
            </a:pPr>
            <a:endParaRPr lang="en-GB" sz="1600" dirty="0">
              <a:solidFill>
                <a:schemeClr val="tx1"/>
              </a:solidFill>
              <a:latin typeface="+mn-lt"/>
            </a:endParaRPr>
          </a:p>
        </p:txBody>
      </p:sp>
    </p:spTree>
    <p:extLst>
      <p:ext uri="{BB962C8B-B14F-4D97-AF65-F5344CB8AC3E}">
        <p14:creationId xmlns:p14="http://schemas.microsoft.com/office/powerpoint/2010/main" val="639681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0986" y="420500"/>
            <a:ext cx="8207115" cy="59930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248400" y="812800"/>
            <a:ext cx="4405764" cy="4090099"/>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387532" y="965199"/>
            <a:ext cx="4127500" cy="3937699"/>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pPr>
            <a:r>
              <a:rPr lang="en-GB" sz="2200" dirty="0">
                <a:solidFill>
                  <a:schemeClr val="tx1"/>
                </a:solidFill>
                <a:latin typeface="+mn-lt"/>
              </a:rPr>
              <a:t>He turned; he spurred to the West; he did not know who stood</a:t>
            </a:r>
          </a:p>
          <a:p>
            <a:pPr marL="0" indent="0" algn="ctr">
              <a:lnSpc>
                <a:spcPct val="110000"/>
              </a:lnSpc>
              <a:buNone/>
            </a:pPr>
            <a:r>
              <a:rPr lang="en-GB" sz="2200" dirty="0">
                <a:solidFill>
                  <a:schemeClr val="tx1"/>
                </a:solidFill>
                <a:latin typeface="+mn-lt"/>
              </a:rPr>
              <a:t>Bowed, with her head o’er the musket, drenched with her own red blood!</a:t>
            </a:r>
          </a:p>
          <a:p>
            <a:pPr marL="0" indent="0" algn="ctr">
              <a:lnSpc>
                <a:spcPct val="110000"/>
              </a:lnSpc>
              <a:buNone/>
            </a:pPr>
            <a:r>
              <a:rPr lang="en-GB" sz="2200" dirty="0">
                <a:solidFill>
                  <a:schemeClr val="tx1"/>
                </a:solidFill>
                <a:latin typeface="+mn-lt"/>
              </a:rPr>
              <a:t>Not till the dawn he heard it, his face grew grey to hear</a:t>
            </a:r>
          </a:p>
          <a:p>
            <a:pPr marL="0" indent="0" algn="ctr">
              <a:lnSpc>
                <a:spcPct val="110000"/>
              </a:lnSpc>
              <a:buNone/>
            </a:pPr>
            <a:r>
              <a:rPr lang="en-GB" sz="2200" dirty="0">
                <a:solidFill>
                  <a:schemeClr val="tx1"/>
                </a:solidFill>
                <a:latin typeface="+mn-lt"/>
              </a:rPr>
              <a:t>How Bess, the landlord’s daughter,</a:t>
            </a:r>
          </a:p>
          <a:p>
            <a:pPr marL="0" indent="0" algn="ctr">
              <a:lnSpc>
                <a:spcPct val="110000"/>
              </a:lnSpc>
              <a:buNone/>
            </a:pPr>
            <a:r>
              <a:rPr lang="en-GB" sz="2200" dirty="0">
                <a:solidFill>
                  <a:schemeClr val="tx1"/>
                </a:solidFill>
                <a:latin typeface="+mn-lt"/>
              </a:rPr>
              <a:t>The landlord’s black-eyed daughter,</a:t>
            </a:r>
          </a:p>
          <a:p>
            <a:pPr marL="0" indent="0" algn="ctr">
              <a:lnSpc>
                <a:spcPct val="110000"/>
              </a:lnSpc>
              <a:buNone/>
            </a:pPr>
            <a:r>
              <a:rPr lang="en-GB" sz="2200" dirty="0">
                <a:solidFill>
                  <a:schemeClr val="tx1"/>
                </a:solidFill>
                <a:latin typeface="+mn-lt"/>
              </a:rPr>
              <a:t>Had watched for her love in the moonlight, and died in the darkness there.</a:t>
            </a:r>
          </a:p>
          <a:p>
            <a:pPr marL="0" indent="0" algn="ctr">
              <a:lnSpc>
                <a:spcPct val="100000"/>
              </a:lnSpc>
              <a:buNone/>
            </a:pPr>
            <a:endParaRPr lang="en-GB" sz="1600" dirty="0">
              <a:solidFill>
                <a:schemeClr val="tx1"/>
              </a:solidFill>
              <a:latin typeface="+mn-lt"/>
            </a:endParaRPr>
          </a:p>
        </p:txBody>
      </p:sp>
    </p:spTree>
    <p:extLst>
      <p:ext uri="{BB962C8B-B14F-4D97-AF65-F5344CB8AC3E}">
        <p14:creationId xmlns:p14="http://schemas.microsoft.com/office/powerpoint/2010/main" val="439126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3686" y="420499"/>
            <a:ext cx="8207115" cy="59676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990867" y="1479898"/>
            <a:ext cx="3595066" cy="4482401"/>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7258533" y="1556449"/>
            <a:ext cx="3327400" cy="4405850"/>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pPr>
            <a:r>
              <a:rPr lang="en-GB" sz="2000" dirty="0">
                <a:solidFill>
                  <a:schemeClr val="tx1"/>
                </a:solidFill>
                <a:latin typeface="+mn-lt"/>
              </a:rPr>
              <a:t>Back, he spurred like a madman, shrieking a curse to the sky,</a:t>
            </a:r>
          </a:p>
          <a:p>
            <a:pPr marL="0" indent="0" algn="ctr">
              <a:lnSpc>
                <a:spcPct val="110000"/>
              </a:lnSpc>
              <a:buNone/>
            </a:pPr>
            <a:r>
              <a:rPr lang="en-GB" sz="2000" dirty="0">
                <a:solidFill>
                  <a:schemeClr val="tx1"/>
                </a:solidFill>
                <a:latin typeface="+mn-lt"/>
              </a:rPr>
              <a:t>With the white road smoking behind him and his rapier brandished high!</a:t>
            </a:r>
          </a:p>
          <a:p>
            <a:pPr marL="0" indent="0" algn="ctr">
              <a:lnSpc>
                <a:spcPct val="110000"/>
              </a:lnSpc>
              <a:buNone/>
            </a:pPr>
            <a:r>
              <a:rPr lang="en-GB" sz="2000" dirty="0">
                <a:solidFill>
                  <a:schemeClr val="tx1"/>
                </a:solidFill>
                <a:latin typeface="+mn-lt"/>
              </a:rPr>
              <a:t>Blood-red were his spurs </a:t>
            </a:r>
            <a:r>
              <a:rPr lang="en-GB" sz="2000" dirty="0" err="1">
                <a:solidFill>
                  <a:schemeClr val="tx1"/>
                </a:solidFill>
                <a:latin typeface="+mn-lt"/>
              </a:rPr>
              <a:t>i</a:t>
            </a:r>
            <a:r>
              <a:rPr lang="en-GB" sz="2000" dirty="0">
                <a:solidFill>
                  <a:schemeClr val="tx1"/>
                </a:solidFill>
                <a:latin typeface="+mn-lt"/>
              </a:rPr>
              <a:t>’ the golden noon; wine-red was his velvet coat,</a:t>
            </a:r>
          </a:p>
          <a:p>
            <a:pPr marL="0" indent="0" algn="ctr">
              <a:lnSpc>
                <a:spcPct val="110000"/>
              </a:lnSpc>
              <a:buNone/>
            </a:pPr>
            <a:r>
              <a:rPr lang="en-GB" sz="2000" dirty="0">
                <a:solidFill>
                  <a:schemeClr val="tx1"/>
                </a:solidFill>
                <a:latin typeface="+mn-lt"/>
              </a:rPr>
              <a:t>When they shot him down on the highway,</a:t>
            </a:r>
          </a:p>
          <a:p>
            <a:pPr marL="0" indent="0" algn="ctr">
              <a:lnSpc>
                <a:spcPct val="110000"/>
              </a:lnSpc>
              <a:buNone/>
            </a:pPr>
            <a:r>
              <a:rPr lang="en-GB" sz="2000" dirty="0">
                <a:solidFill>
                  <a:schemeClr val="tx1"/>
                </a:solidFill>
                <a:latin typeface="+mn-lt"/>
              </a:rPr>
              <a:t>Down like a dog on the highway, </a:t>
            </a:r>
          </a:p>
          <a:p>
            <a:pPr marL="0" indent="0" algn="ctr">
              <a:lnSpc>
                <a:spcPct val="110000"/>
              </a:lnSpc>
              <a:buNone/>
            </a:pPr>
            <a:r>
              <a:rPr lang="en-GB" sz="2000" dirty="0">
                <a:solidFill>
                  <a:schemeClr val="tx1"/>
                </a:solidFill>
                <a:latin typeface="+mn-lt"/>
              </a:rPr>
              <a:t>And he lay in his blood on the highway, with the bunch of lace at his throat.</a:t>
            </a:r>
          </a:p>
          <a:p>
            <a:pPr marL="0" indent="0" algn="ctr">
              <a:lnSpc>
                <a:spcPct val="100000"/>
              </a:lnSpc>
              <a:buNone/>
            </a:pPr>
            <a:endParaRPr lang="en-GB" sz="1600" dirty="0">
              <a:solidFill>
                <a:schemeClr val="tx1"/>
              </a:solidFill>
              <a:latin typeface="+mn-lt"/>
            </a:endParaRPr>
          </a:p>
        </p:txBody>
      </p:sp>
    </p:spTree>
    <p:extLst>
      <p:ext uri="{BB962C8B-B14F-4D97-AF65-F5344CB8AC3E}">
        <p14:creationId xmlns:p14="http://schemas.microsoft.com/office/powerpoint/2010/main" val="2973765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65586" y="420499"/>
            <a:ext cx="8257915" cy="59930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235700" y="776631"/>
            <a:ext cx="4405764" cy="3950399"/>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235700" y="859860"/>
            <a:ext cx="4140200" cy="38671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And still of a winters night, they say, when the wind is in the trees,</a:t>
            </a:r>
          </a:p>
          <a:p>
            <a:pPr marL="0" indent="0" algn="ctr">
              <a:lnSpc>
                <a:spcPct val="100000"/>
              </a:lnSpc>
              <a:buNone/>
            </a:pPr>
            <a:r>
              <a:rPr lang="en-GB" sz="2000" dirty="0">
                <a:solidFill>
                  <a:schemeClr val="tx1"/>
                </a:solidFill>
                <a:latin typeface="+mn-lt"/>
              </a:rPr>
              <a:t>When the moon is a ghostly galleon tossed upon cloudy seas,</a:t>
            </a:r>
          </a:p>
          <a:p>
            <a:pPr marL="0" indent="0" algn="ctr">
              <a:lnSpc>
                <a:spcPct val="100000"/>
              </a:lnSpc>
              <a:buNone/>
            </a:pPr>
            <a:r>
              <a:rPr lang="en-GB" sz="2000" dirty="0">
                <a:solidFill>
                  <a:schemeClr val="tx1"/>
                </a:solidFill>
                <a:latin typeface="+mn-lt"/>
              </a:rPr>
              <a:t>When the road is a ribbon of moonlight over the purple moor,</a:t>
            </a:r>
          </a:p>
          <a:p>
            <a:pPr marL="0" indent="0" algn="ctr">
              <a:lnSpc>
                <a:spcPct val="100000"/>
              </a:lnSpc>
              <a:buNone/>
            </a:pPr>
            <a:r>
              <a:rPr lang="en-GB" sz="2000" dirty="0">
                <a:solidFill>
                  <a:schemeClr val="tx1"/>
                </a:solidFill>
                <a:latin typeface="+mn-lt"/>
              </a:rPr>
              <a:t>A highwayman comes riding-</a:t>
            </a:r>
          </a:p>
          <a:p>
            <a:pPr marL="0" indent="0" algn="ctr">
              <a:lnSpc>
                <a:spcPct val="100000"/>
              </a:lnSpc>
              <a:buNone/>
            </a:pPr>
            <a:r>
              <a:rPr lang="en-GB" sz="2000" dirty="0">
                <a:solidFill>
                  <a:schemeClr val="tx1"/>
                </a:solidFill>
                <a:latin typeface="+mn-lt"/>
              </a:rPr>
              <a:t>Riding-riding-</a:t>
            </a:r>
          </a:p>
          <a:p>
            <a:pPr marL="0" indent="0" algn="ctr">
              <a:lnSpc>
                <a:spcPct val="100000"/>
              </a:lnSpc>
              <a:buNone/>
            </a:pPr>
            <a:r>
              <a:rPr lang="en-GB" sz="2000" dirty="0">
                <a:solidFill>
                  <a:schemeClr val="tx1"/>
                </a:solidFill>
                <a:latin typeface="+mn-lt"/>
              </a:rPr>
              <a:t>A highwayman comes riding, up to the old inn-door.</a:t>
            </a:r>
          </a:p>
          <a:p>
            <a:pPr marL="0" indent="0" algn="ctr">
              <a:lnSpc>
                <a:spcPct val="100000"/>
              </a:lnSpc>
              <a:buNone/>
            </a:pPr>
            <a:endParaRPr lang="en-GB" sz="1600" dirty="0">
              <a:solidFill>
                <a:schemeClr val="tx1"/>
              </a:solidFill>
              <a:latin typeface="+mn-lt"/>
            </a:endParaRPr>
          </a:p>
        </p:txBody>
      </p:sp>
    </p:spTree>
    <p:extLst>
      <p:ext uri="{BB962C8B-B14F-4D97-AF65-F5344CB8AC3E}">
        <p14:creationId xmlns:p14="http://schemas.microsoft.com/office/powerpoint/2010/main" val="1958988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42292" y="393700"/>
            <a:ext cx="8357409" cy="6121400"/>
          </a:xfrm>
          <a:prstGeom prst="rect">
            <a:avLst/>
          </a:prstGeom>
        </p:spPr>
      </p:pic>
      <p:grpSp>
        <p:nvGrpSpPr>
          <p:cNvPr id="3" name="Group 2"/>
          <p:cNvGrpSpPr/>
          <p:nvPr/>
        </p:nvGrpSpPr>
        <p:grpSpPr>
          <a:xfrm>
            <a:off x="956878" y="619317"/>
            <a:ext cx="4405764" cy="4203700"/>
            <a:chOff x="133918" y="3850197"/>
            <a:chExt cx="4405764" cy="4203700"/>
          </a:xfrm>
        </p:grpSpPr>
        <p:sp>
          <p:nvSpPr>
            <p:cNvPr id="10" name="Rounded Rectangle 9"/>
            <p:cNvSpPr/>
            <p:nvPr/>
          </p:nvSpPr>
          <p:spPr>
            <a:xfrm>
              <a:off x="133918" y="3850197"/>
              <a:ext cx="4405764" cy="4203700"/>
            </a:xfrm>
            <a:prstGeom prst="roundRect">
              <a:avLst/>
            </a:prstGeom>
            <a:solidFill>
              <a:schemeClr val="accent2">
                <a:lumMod val="20000"/>
                <a:lumOff val="80000"/>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266700" y="3977589"/>
              <a:ext cx="4140200" cy="407630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2000" dirty="0">
                  <a:solidFill>
                    <a:schemeClr val="tx1"/>
                  </a:solidFill>
                  <a:latin typeface="+mn-lt"/>
                </a:rPr>
                <a:t>Over the cobbles he clatters and clangs in the dark inn-yard,</a:t>
              </a:r>
            </a:p>
            <a:p>
              <a:pPr marL="0" indent="0" algn="ctr">
                <a:lnSpc>
                  <a:spcPct val="100000"/>
                </a:lnSpc>
                <a:buNone/>
              </a:pPr>
              <a:r>
                <a:rPr lang="en-GB" sz="2000" dirty="0">
                  <a:solidFill>
                    <a:schemeClr val="tx1"/>
                  </a:solidFill>
                  <a:latin typeface="+mn-lt"/>
                </a:rPr>
                <a:t>And he taps with his whip on the shutters, but all is locked and barred;</a:t>
              </a:r>
            </a:p>
            <a:p>
              <a:pPr marL="0" indent="0" algn="ctr">
                <a:lnSpc>
                  <a:spcPct val="100000"/>
                </a:lnSpc>
                <a:buNone/>
              </a:pPr>
              <a:r>
                <a:rPr lang="en-GB" sz="2000" dirty="0">
                  <a:solidFill>
                    <a:schemeClr val="tx1"/>
                  </a:solidFill>
                  <a:latin typeface="+mn-lt"/>
                </a:rPr>
                <a:t>He whistles a tune to the window, and who should be waiting there</a:t>
              </a:r>
            </a:p>
            <a:p>
              <a:pPr marL="0" indent="0" algn="ctr">
                <a:lnSpc>
                  <a:spcPct val="100000"/>
                </a:lnSpc>
                <a:buNone/>
              </a:pPr>
              <a:r>
                <a:rPr lang="en-GB" sz="2000" dirty="0">
                  <a:solidFill>
                    <a:schemeClr val="tx1"/>
                  </a:solidFill>
                  <a:latin typeface="+mn-lt"/>
                </a:rPr>
                <a:t>But the landlord’s black-eyed daughter,</a:t>
              </a:r>
            </a:p>
            <a:p>
              <a:pPr marL="0" indent="0" algn="ctr">
                <a:lnSpc>
                  <a:spcPct val="100000"/>
                </a:lnSpc>
                <a:buNone/>
              </a:pPr>
              <a:r>
                <a:rPr lang="en-GB" sz="2000" dirty="0">
                  <a:solidFill>
                    <a:schemeClr val="tx1"/>
                  </a:solidFill>
                  <a:latin typeface="+mn-lt"/>
                </a:rPr>
                <a:t>Bess, the landlord’s daughter,</a:t>
              </a:r>
            </a:p>
            <a:p>
              <a:pPr marL="0" indent="0" algn="ctr">
                <a:lnSpc>
                  <a:spcPct val="100000"/>
                </a:lnSpc>
                <a:buNone/>
              </a:pPr>
              <a:r>
                <a:rPr lang="en-GB" sz="2000" dirty="0">
                  <a:solidFill>
                    <a:schemeClr val="tx1"/>
                  </a:solidFill>
                  <a:latin typeface="+mn-lt"/>
                </a:rPr>
                <a:t>Plaiting a dark red love-knot into her long black hair.</a:t>
              </a:r>
            </a:p>
            <a:p>
              <a:pPr marL="0" indent="0" algn="ctr">
                <a:lnSpc>
                  <a:spcPct val="100000"/>
                </a:lnSpc>
                <a:buNone/>
              </a:pPr>
              <a:endParaRPr lang="en-GB" sz="1600" dirty="0">
                <a:solidFill>
                  <a:schemeClr val="tx1"/>
                </a:solidFill>
                <a:latin typeface="+mn-lt"/>
              </a:endParaRPr>
            </a:p>
          </p:txBody>
        </p:sp>
      </p:grpSp>
    </p:spTree>
    <p:extLst>
      <p:ext uri="{BB962C8B-B14F-4D97-AF65-F5344CB8AC3E}">
        <p14:creationId xmlns:p14="http://schemas.microsoft.com/office/powerpoint/2010/main" val="116259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r>
              <a:rPr lang="en-GB" sz="3200" dirty="0"/>
              <a:t>LO: To be able to identify unfamiliar words and work out the meaning of the word by reading the rest of the stanza for </a:t>
            </a:r>
            <a:r>
              <a:rPr lang="en-GB" sz="3200" dirty="0" smtClean="0"/>
              <a:t>context</a:t>
            </a:r>
            <a:endParaRPr lang="en-GB" sz="3200" dirty="0"/>
          </a:p>
        </p:txBody>
      </p:sp>
      <p:sp>
        <p:nvSpPr>
          <p:cNvPr id="6" name="Content Placeholder 5"/>
          <p:cNvSpPr>
            <a:spLocks noGrp="1"/>
          </p:cNvSpPr>
          <p:nvPr>
            <p:ph idx="1"/>
          </p:nvPr>
        </p:nvSpPr>
        <p:spPr/>
        <p:txBody>
          <a:bodyPr>
            <a:normAutofit/>
          </a:bodyPr>
          <a:lstStyle/>
          <a:p>
            <a:r>
              <a:rPr lang="en-GB" sz="3200" dirty="0" smtClean="0"/>
              <a:t>We shall look through the poem again.  Look for words in each verse that are unfamiliar (you are unsure of what they mean)?</a:t>
            </a:r>
          </a:p>
          <a:p>
            <a:r>
              <a:rPr lang="en-GB" sz="3200" dirty="0" smtClean="0"/>
              <a:t>Once you identify a word.  Read around it. In other words, read the rest of the stanza and see if you can work the meaning of the word out.</a:t>
            </a:r>
            <a:endParaRPr lang="en-GB" sz="3200" dirty="0"/>
          </a:p>
        </p:txBody>
      </p:sp>
    </p:spTree>
    <p:extLst>
      <p:ext uri="{BB962C8B-B14F-4D97-AF65-F5344CB8AC3E}">
        <p14:creationId xmlns:p14="http://schemas.microsoft.com/office/powerpoint/2010/main" val="6342071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r>
              <a:rPr lang="en-GB" sz="3200" dirty="0"/>
              <a:t>LO: To be able to identify unfamiliar words and work out the meaning of the word by reading the rest of the stanza for </a:t>
            </a:r>
            <a:r>
              <a:rPr lang="en-GB" sz="3200" dirty="0" smtClean="0"/>
              <a:t>context</a:t>
            </a:r>
            <a:endParaRPr lang="en-GB" sz="3200" dirty="0"/>
          </a:p>
        </p:txBody>
      </p:sp>
      <p:pic>
        <p:nvPicPr>
          <p:cNvPr id="2" name="Content Placeholder 1"/>
          <p:cNvPicPr>
            <a:picLocks noGrp="1" noChangeAspect="1"/>
          </p:cNvPicPr>
          <p:nvPr>
            <p:ph idx="1"/>
          </p:nvPr>
        </p:nvPicPr>
        <p:blipFill>
          <a:blip r:embed="rId2"/>
          <a:stretch>
            <a:fillRect/>
          </a:stretch>
        </p:blipFill>
        <p:spPr>
          <a:xfrm>
            <a:off x="2712720" y="1863884"/>
            <a:ext cx="6019800" cy="4079716"/>
          </a:xfrm>
          <a:prstGeom prst="rect">
            <a:avLst/>
          </a:prstGeom>
        </p:spPr>
      </p:pic>
    </p:spTree>
    <p:extLst>
      <p:ext uri="{BB962C8B-B14F-4D97-AF65-F5344CB8AC3E}">
        <p14:creationId xmlns:p14="http://schemas.microsoft.com/office/powerpoint/2010/main" val="3768356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48000" y="323596"/>
            <a:ext cx="7934960" cy="4077208"/>
          </a:xfrm>
          <a:prstGeom prst="cloudCallout">
            <a:avLst>
              <a:gd name="adj1" fmla="val -41785"/>
              <a:gd name="adj2" fmla="val 5923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reprimand</a:t>
            </a:r>
            <a:endParaRPr lang="en-US" sz="8200" dirty="0">
              <a:solidFill>
                <a:schemeClr val="tx1"/>
              </a:solidFill>
              <a:cs typeface="Calibri"/>
            </a:endParaRPr>
          </a:p>
        </p:txBody>
      </p:sp>
    </p:spTree>
    <p:extLst>
      <p:ext uri="{BB962C8B-B14F-4D97-AF65-F5344CB8AC3E}">
        <p14:creationId xmlns:p14="http://schemas.microsoft.com/office/powerpoint/2010/main" val="4248286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reprimand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fontScale="92500" lnSpcReduction="10000"/>
          </a:bodyPr>
          <a:lstStyle/>
          <a:p>
            <a:pPr marL="0" algn="ctr">
              <a:buNone/>
            </a:pPr>
            <a:endParaRPr lang="en-US" sz="6000" dirty="0">
              <a:cs typeface="Calibri"/>
            </a:endParaRPr>
          </a:p>
          <a:p>
            <a:pPr marL="0" algn="ctr">
              <a:buNone/>
            </a:pPr>
            <a:r>
              <a:rPr lang="en-US" sz="6000" dirty="0" smtClean="0">
                <a:cs typeface="Calibri"/>
              </a:rPr>
              <a:t>Virgo knew she should leave well enough alone.  She had escaped serious </a:t>
            </a:r>
            <a:r>
              <a:rPr lang="en-US" sz="6000" dirty="0" smtClean="0">
                <a:solidFill>
                  <a:srgbClr val="FF0000"/>
                </a:solidFill>
                <a:cs typeface="Calibri"/>
              </a:rPr>
              <a:t>reprimand</a:t>
            </a:r>
            <a:r>
              <a:rPr lang="en-US" sz="6000" dirty="0" smtClean="0">
                <a:cs typeface="Calibri"/>
              </a:rPr>
              <a:t> and the whole matter could now be put behind her.</a:t>
            </a:r>
            <a:endParaRPr lang="en-US" sz="6000" dirty="0">
              <a:solidFill>
                <a:srgbClr val="FF0000"/>
              </a:solidFill>
              <a:cs typeface="Calibri"/>
            </a:endParaRPr>
          </a:p>
        </p:txBody>
      </p:sp>
      <p:sp>
        <p:nvSpPr>
          <p:cNvPr id="4" name="Cloud Callout 3"/>
          <p:cNvSpPr/>
          <p:nvPr/>
        </p:nvSpPr>
        <p:spPr>
          <a:xfrm>
            <a:off x="269703" y="550489"/>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554712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reprimand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1780282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reprimand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a:cs typeface="Calibri"/>
              </a:rPr>
              <a:t>Verb. to express to someone your strong official disapproval of them</a:t>
            </a:r>
          </a:p>
        </p:txBody>
      </p:sp>
    </p:spTree>
    <p:extLst>
      <p:ext uri="{BB962C8B-B14F-4D97-AF65-F5344CB8AC3E}">
        <p14:creationId xmlns:p14="http://schemas.microsoft.com/office/powerpoint/2010/main" val="231106179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reprimand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lnSpcReduction="10000"/>
          </a:bodyPr>
          <a:lstStyle/>
          <a:p>
            <a:pPr marL="0" indent="0" algn="ctr">
              <a:buNone/>
            </a:pPr>
            <a:r>
              <a:rPr lang="en-GB" sz="4000" dirty="0">
                <a:cs typeface="Calibri"/>
              </a:rPr>
              <a:t>She was </a:t>
            </a:r>
            <a:r>
              <a:rPr lang="en-GB" sz="4000" dirty="0">
                <a:solidFill>
                  <a:srgbClr val="FF0000"/>
                </a:solidFill>
                <a:cs typeface="Calibri"/>
              </a:rPr>
              <a:t>reprimanded</a:t>
            </a:r>
            <a:r>
              <a:rPr lang="en-GB" sz="4000" dirty="0">
                <a:cs typeface="Calibri"/>
              </a:rPr>
              <a:t> by her teacher for biting another girl</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His boss gave him a severe </a:t>
            </a:r>
            <a:r>
              <a:rPr lang="en-GB" sz="4000" dirty="0">
                <a:solidFill>
                  <a:srgbClr val="FF0000"/>
                </a:solidFill>
                <a:cs typeface="Calibri"/>
              </a:rPr>
              <a:t>reprimand</a:t>
            </a:r>
            <a:r>
              <a:rPr lang="en-GB" sz="4000" dirty="0">
                <a:cs typeface="Calibri"/>
              </a:rPr>
              <a:t> for being late</a:t>
            </a:r>
            <a:r>
              <a:rPr lang="en-GB" sz="4000" dirty="0" smtClean="0">
                <a:cs typeface="Calibri"/>
              </a:rPr>
              <a:t>.</a:t>
            </a:r>
          </a:p>
          <a:p>
            <a:pPr marL="0" indent="0" algn="ctr">
              <a:buNone/>
            </a:pPr>
            <a:endParaRPr lang="en-GB" sz="4000" dirty="0">
              <a:cs typeface="Calibri"/>
            </a:endParaRPr>
          </a:p>
          <a:p>
            <a:pPr marL="0" indent="0" algn="ctr">
              <a:buNone/>
            </a:pPr>
            <a:r>
              <a:rPr lang="en-GB" sz="4000" dirty="0">
                <a:cs typeface="Calibri"/>
              </a:rPr>
              <a:t>I received one written </a:t>
            </a:r>
            <a:r>
              <a:rPr lang="en-GB" sz="4000" dirty="0">
                <a:solidFill>
                  <a:srgbClr val="FF0000"/>
                </a:solidFill>
                <a:cs typeface="Calibri"/>
              </a:rPr>
              <a:t>reprimand</a:t>
            </a:r>
            <a:r>
              <a:rPr lang="en-GB" sz="4000" dirty="0">
                <a:cs typeface="Calibri"/>
              </a:rPr>
              <a:t> in three years.</a:t>
            </a:r>
            <a:endParaRPr lang="en-US" sz="4000" dirty="0">
              <a:cs typeface="Calibri"/>
            </a:endParaRPr>
          </a:p>
        </p:txBody>
      </p:sp>
    </p:spTree>
    <p:extLst>
      <p:ext uri="{BB962C8B-B14F-4D97-AF65-F5344CB8AC3E}">
        <p14:creationId xmlns:p14="http://schemas.microsoft.com/office/powerpoint/2010/main" val="2882095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reprimand</a:t>
            </a: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a:cs typeface="Calibri"/>
              </a:rPr>
              <a:t>Say </a:t>
            </a:r>
            <a:r>
              <a:rPr lang="en-US" sz="4000" dirty="0" smtClean="0">
                <a:solidFill>
                  <a:srgbClr val="FF0000"/>
                </a:solidFill>
                <a:cs typeface="Calibri"/>
              </a:rPr>
              <a:t>reprimand </a:t>
            </a:r>
            <a:r>
              <a:rPr lang="en-US" sz="4000" dirty="0">
                <a:cs typeface="Calibri"/>
              </a:rPr>
              <a:t>if you see </a:t>
            </a:r>
            <a:r>
              <a:rPr lang="en-US" sz="4000" dirty="0" smtClean="0">
                <a:cs typeface="Calibri"/>
              </a:rPr>
              <a:t>someone expressing strong disapproval of someone.</a:t>
            </a:r>
          </a:p>
          <a:p>
            <a:pPr marL="0" indent="0" algn="ctr">
              <a:buNone/>
            </a:pPr>
            <a:endParaRPr lang="en-US" sz="4000" dirty="0">
              <a:cs typeface="Calibri"/>
            </a:endParaRPr>
          </a:p>
        </p:txBody>
      </p:sp>
      <p:pic>
        <p:nvPicPr>
          <p:cNvPr id="5" name="Picture 4"/>
          <p:cNvPicPr>
            <a:picLocks noChangeAspect="1"/>
          </p:cNvPicPr>
          <p:nvPr/>
        </p:nvPicPr>
        <p:blipFill>
          <a:blip r:embed="rId2"/>
          <a:stretch>
            <a:fillRect/>
          </a:stretch>
        </p:blipFill>
        <p:spPr>
          <a:xfrm>
            <a:off x="0" y="2743200"/>
            <a:ext cx="2836718" cy="1891145"/>
          </a:xfrm>
          <a:prstGeom prst="rect">
            <a:avLst/>
          </a:prstGeom>
        </p:spPr>
      </p:pic>
      <p:pic>
        <p:nvPicPr>
          <p:cNvPr id="6" name="Picture 5"/>
          <p:cNvPicPr>
            <a:picLocks noChangeAspect="1"/>
          </p:cNvPicPr>
          <p:nvPr/>
        </p:nvPicPr>
        <p:blipFill>
          <a:blip r:embed="rId3"/>
          <a:stretch>
            <a:fillRect/>
          </a:stretch>
        </p:blipFill>
        <p:spPr>
          <a:xfrm>
            <a:off x="4505498" y="3016251"/>
            <a:ext cx="2649855" cy="1902460"/>
          </a:xfrm>
          <a:prstGeom prst="rect">
            <a:avLst/>
          </a:prstGeom>
        </p:spPr>
      </p:pic>
      <p:pic>
        <p:nvPicPr>
          <p:cNvPr id="7" name="Picture 6"/>
          <p:cNvPicPr>
            <a:picLocks noChangeAspect="1"/>
          </p:cNvPicPr>
          <p:nvPr/>
        </p:nvPicPr>
        <p:blipFill>
          <a:blip r:embed="rId4"/>
          <a:stretch>
            <a:fillRect/>
          </a:stretch>
        </p:blipFill>
        <p:spPr>
          <a:xfrm>
            <a:off x="8616657" y="3002396"/>
            <a:ext cx="2983407" cy="1631949"/>
          </a:xfrm>
          <a:prstGeom prst="rect">
            <a:avLst/>
          </a:prstGeom>
        </p:spPr>
      </p:pic>
      <p:pic>
        <p:nvPicPr>
          <p:cNvPr id="9" name="Picture 8"/>
          <p:cNvPicPr>
            <a:picLocks noChangeAspect="1"/>
          </p:cNvPicPr>
          <p:nvPr/>
        </p:nvPicPr>
        <p:blipFill>
          <a:blip r:embed="rId5"/>
          <a:stretch>
            <a:fillRect/>
          </a:stretch>
        </p:blipFill>
        <p:spPr>
          <a:xfrm>
            <a:off x="2493038" y="4355091"/>
            <a:ext cx="1914525" cy="2390775"/>
          </a:xfrm>
          <a:prstGeom prst="rect">
            <a:avLst/>
          </a:prstGeom>
        </p:spPr>
      </p:pic>
      <p:pic>
        <p:nvPicPr>
          <p:cNvPr id="12" name="Picture 11"/>
          <p:cNvPicPr>
            <a:picLocks noChangeAspect="1"/>
          </p:cNvPicPr>
          <p:nvPr/>
        </p:nvPicPr>
        <p:blipFill>
          <a:blip r:embed="rId6"/>
          <a:stretch>
            <a:fillRect/>
          </a:stretch>
        </p:blipFill>
        <p:spPr>
          <a:xfrm>
            <a:off x="6892432" y="4782945"/>
            <a:ext cx="2944381" cy="1962921"/>
          </a:xfrm>
          <a:prstGeom prst="rect">
            <a:avLst/>
          </a:prstGeom>
        </p:spPr>
      </p:pic>
    </p:spTree>
    <p:extLst>
      <p:ext uri="{BB962C8B-B14F-4D97-AF65-F5344CB8AC3E}">
        <p14:creationId xmlns:p14="http://schemas.microsoft.com/office/powerpoint/2010/main" val="152811770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reprimand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a:t>
            </a:r>
            <a:r>
              <a:rPr lang="en-US" sz="6000" dirty="0" smtClean="0">
                <a:cs typeface="Calibri"/>
              </a:rPr>
              <a:t>write a subordinate clause to complete the complex sentences.</a:t>
            </a:r>
            <a:endParaRPr lang="en-US" sz="6000" dirty="0">
              <a:cs typeface="Calibri"/>
            </a:endParaRPr>
          </a:p>
        </p:txBody>
      </p:sp>
    </p:spTree>
    <p:extLst>
      <p:ext uri="{BB962C8B-B14F-4D97-AF65-F5344CB8AC3E}">
        <p14:creationId xmlns:p14="http://schemas.microsoft.com/office/powerpoint/2010/main" val="10707461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reprimand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3600" dirty="0" smtClean="0">
                <a:cs typeface="Calibri"/>
              </a:rPr>
              <a:t>Verb</a:t>
            </a:r>
            <a:r>
              <a:rPr lang="en-GB" sz="3600" dirty="0">
                <a:cs typeface="Calibri"/>
              </a:rPr>
              <a:t>. to express to someone your strong official disapproval of </a:t>
            </a:r>
            <a:r>
              <a:rPr lang="en-GB" sz="3600" dirty="0" smtClean="0">
                <a:cs typeface="Calibri"/>
              </a:rPr>
              <a:t>them</a:t>
            </a:r>
          </a:p>
          <a:p>
            <a:pPr marL="0" algn="ctr">
              <a:buNone/>
            </a:pPr>
            <a:endParaRPr lang="en-GB" sz="3600" dirty="0">
              <a:cs typeface="Calibri"/>
            </a:endParaRPr>
          </a:p>
          <a:p>
            <a:pPr marL="0" algn="ctr">
              <a:buNone/>
            </a:pPr>
            <a:r>
              <a:rPr lang="en-GB" sz="3600" dirty="0" smtClean="0">
                <a:cs typeface="Calibri"/>
              </a:rPr>
              <a:t>The teacher </a:t>
            </a:r>
            <a:r>
              <a:rPr lang="en-GB" sz="3600" dirty="0" smtClean="0">
                <a:solidFill>
                  <a:srgbClr val="FF0000"/>
                </a:solidFill>
                <a:cs typeface="Calibri"/>
              </a:rPr>
              <a:t>reprimanded</a:t>
            </a:r>
            <a:r>
              <a:rPr lang="en-GB" sz="3600" dirty="0" smtClean="0">
                <a:cs typeface="Calibri"/>
              </a:rPr>
              <a:t> the boys </a:t>
            </a:r>
            <a:r>
              <a:rPr lang="en-GB" sz="3600" dirty="0" smtClean="0">
                <a:solidFill>
                  <a:srgbClr val="FFFF00"/>
                </a:solidFill>
                <a:cs typeface="Calibri"/>
              </a:rPr>
              <a:t>because</a:t>
            </a:r>
          </a:p>
          <a:p>
            <a:pPr marL="0" algn="ctr">
              <a:buNone/>
            </a:pPr>
            <a:r>
              <a:rPr lang="en-GB" sz="3600" dirty="0" smtClean="0">
                <a:cs typeface="Calibri"/>
              </a:rPr>
              <a:t>The teacher </a:t>
            </a:r>
            <a:r>
              <a:rPr lang="en-GB" sz="3600" dirty="0" smtClean="0">
                <a:solidFill>
                  <a:srgbClr val="FF0000"/>
                </a:solidFill>
                <a:cs typeface="Calibri"/>
              </a:rPr>
              <a:t>reprimanded</a:t>
            </a:r>
            <a:r>
              <a:rPr lang="en-GB" sz="3600" dirty="0" smtClean="0">
                <a:cs typeface="Calibri"/>
              </a:rPr>
              <a:t> the boys </a:t>
            </a:r>
            <a:r>
              <a:rPr lang="en-GB" sz="3600" dirty="0" smtClean="0">
                <a:solidFill>
                  <a:srgbClr val="FFFF00"/>
                </a:solidFill>
                <a:cs typeface="Calibri"/>
              </a:rPr>
              <a:t>but</a:t>
            </a:r>
          </a:p>
          <a:p>
            <a:pPr marL="0" algn="ctr">
              <a:buNone/>
            </a:pPr>
            <a:r>
              <a:rPr lang="en-GB" sz="3600" dirty="0" smtClean="0">
                <a:cs typeface="Calibri"/>
              </a:rPr>
              <a:t>The teacher </a:t>
            </a:r>
            <a:r>
              <a:rPr lang="en-GB" sz="3600" dirty="0" smtClean="0">
                <a:solidFill>
                  <a:srgbClr val="FF0000"/>
                </a:solidFill>
                <a:cs typeface="Calibri"/>
              </a:rPr>
              <a:t>reprimanded</a:t>
            </a:r>
            <a:r>
              <a:rPr lang="en-GB" sz="3600" dirty="0" smtClean="0">
                <a:cs typeface="Calibri"/>
              </a:rPr>
              <a:t> the boys </a:t>
            </a:r>
            <a:r>
              <a:rPr lang="en-GB" sz="3600" dirty="0" smtClean="0">
                <a:solidFill>
                  <a:srgbClr val="FFFF00"/>
                </a:solidFill>
                <a:cs typeface="Calibri"/>
              </a:rPr>
              <a:t>so</a:t>
            </a:r>
            <a:endParaRPr lang="en-GB" sz="3600" dirty="0">
              <a:solidFill>
                <a:srgbClr val="FFFF00"/>
              </a:solidFill>
              <a:cs typeface="Calibri"/>
            </a:endParaRPr>
          </a:p>
        </p:txBody>
      </p:sp>
    </p:spTree>
    <p:extLst>
      <p:ext uri="{BB962C8B-B14F-4D97-AF65-F5344CB8AC3E}">
        <p14:creationId xmlns:p14="http://schemas.microsoft.com/office/powerpoint/2010/main" val="23079869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Lunch</a:t>
            </a:r>
            <a:endParaRPr lang="en-GB" dirty="0"/>
          </a:p>
        </p:txBody>
      </p:sp>
      <p:sp>
        <p:nvSpPr>
          <p:cNvPr id="6" name="Content Placeholder 5"/>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59574258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GB" dirty="0" smtClean="0"/>
              <a:t>Lesson 5 – What would you do?</a:t>
            </a:r>
            <a:endParaRPr lang="en-GB" dirty="0"/>
          </a:p>
        </p:txBody>
      </p:sp>
      <p:sp>
        <p:nvSpPr>
          <p:cNvPr id="6" name="Subtitle 5"/>
          <p:cNvSpPr>
            <a:spLocks noGrp="1"/>
          </p:cNvSpPr>
          <p:nvPr>
            <p:ph type="subTitle" idx="1"/>
          </p:nvPr>
        </p:nvSpPr>
        <p:spPr/>
        <p:txBody>
          <a:bodyPr>
            <a:normAutofit fontScale="85000" lnSpcReduction="10000"/>
          </a:bodyPr>
          <a:lstStyle/>
          <a:p>
            <a:r>
              <a:rPr lang="en-GB" dirty="0"/>
              <a:t>LO: To be able to describe and recognise some methods used to encourage people to buy things online.</a:t>
            </a:r>
            <a:br>
              <a:rPr lang="en-GB" dirty="0"/>
            </a:br>
            <a:r>
              <a:rPr lang="en-GB" dirty="0"/>
              <a:t>LO: To be able to give examples of when and why it is important to understand the motive behind online</a:t>
            </a:r>
            <a:br>
              <a:rPr lang="en-GB" dirty="0"/>
            </a:br>
            <a:r>
              <a:rPr lang="en-GB" dirty="0"/>
              <a:t>content.</a:t>
            </a:r>
            <a:br>
              <a:rPr lang="en-GB" dirty="0"/>
            </a:br>
            <a:r>
              <a:rPr lang="en-GB" dirty="0"/>
              <a:t>LO: To be able to use questions to help decide what can and cannot be trusted online</a:t>
            </a:r>
          </a:p>
        </p:txBody>
      </p:sp>
      <p:pic>
        <p:nvPicPr>
          <p:cNvPr id="4" name="Picture 3"/>
          <p:cNvPicPr>
            <a:picLocks noChangeAspect="1"/>
          </p:cNvPicPr>
          <p:nvPr/>
        </p:nvPicPr>
        <p:blipFill>
          <a:blip r:embed="rId2"/>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132393002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Online Compass Choices</a:t>
            </a:r>
            <a:endParaRPr lang="en-GB" dirty="0"/>
          </a:p>
        </p:txBody>
      </p:sp>
      <p:pic>
        <p:nvPicPr>
          <p:cNvPr id="5" name="Content Placeholder 4"/>
          <p:cNvPicPr>
            <a:picLocks noGrp="1" noChangeAspect="1"/>
          </p:cNvPicPr>
          <p:nvPr>
            <p:ph idx="1"/>
          </p:nvPr>
        </p:nvPicPr>
        <p:blipFill>
          <a:blip r:embed="rId2"/>
          <a:stretch>
            <a:fillRect/>
          </a:stretch>
        </p:blipFill>
        <p:spPr>
          <a:xfrm rot="16200000">
            <a:off x="-160524" y="2263644"/>
            <a:ext cx="4565599" cy="2568150"/>
          </a:xfrm>
          <a:prstGeom prst="rect">
            <a:avLst/>
          </a:prstGeom>
        </p:spPr>
      </p:pic>
      <p:pic>
        <p:nvPicPr>
          <p:cNvPr id="4" name="Picture 3"/>
          <p:cNvPicPr>
            <a:picLocks noChangeAspect="1"/>
          </p:cNvPicPr>
          <p:nvPr/>
        </p:nvPicPr>
        <p:blipFill>
          <a:blip r:embed="rId3"/>
          <a:stretch>
            <a:fillRect/>
          </a:stretch>
        </p:blipFill>
        <p:spPr>
          <a:xfrm>
            <a:off x="9616441" y="205581"/>
            <a:ext cx="2179320" cy="1303179"/>
          </a:xfrm>
          <a:prstGeom prst="rect">
            <a:avLst/>
          </a:prstGeom>
        </p:spPr>
      </p:pic>
      <p:pic>
        <p:nvPicPr>
          <p:cNvPr id="6" name="Picture 5"/>
          <p:cNvPicPr>
            <a:picLocks noChangeAspect="1"/>
          </p:cNvPicPr>
          <p:nvPr/>
        </p:nvPicPr>
        <p:blipFill>
          <a:blip r:embed="rId4"/>
          <a:stretch>
            <a:fillRect/>
          </a:stretch>
        </p:blipFill>
        <p:spPr>
          <a:xfrm rot="16200000">
            <a:off x="3458255" y="2087081"/>
            <a:ext cx="3962825" cy="2714744"/>
          </a:xfrm>
          <a:prstGeom prst="rect">
            <a:avLst/>
          </a:prstGeom>
        </p:spPr>
      </p:pic>
      <p:pic>
        <p:nvPicPr>
          <p:cNvPr id="7" name="Picture 6"/>
          <p:cNvPicPr>
            <a:picLocks noChangeAspect="1"/>
          </p:cNvPicPr>
          <p:nvPr/>
        </p:nvPicPr>
        <p:blipFill>
          <a:blip r:embed="rId5"/>
          <a:stretch>
            <a:fillRect/>
          </a:stretch>
        </p:blipFill>
        <p:spPr>
          <a:xfrm rot="16200000">
            <a:off x="6460787" y="2256879"/>
            <a:ext cx="4627193" cy="2602796"/>
          </a:xfrm>
          <a:prstGeom prst="rect">
            <a:avLst/>
          </a:prstGeom>
        </p:spPr>
      </p:pic>
    </p:spTree>
    <p:extLst>
      <p:ext uri="{BB962C8B-B14F-4D97-AF65-F5344CB8AC3E}">
        <p14:creationId xmlns:p14="http://schemas.microsoft.com/office/powerpoint/2010/main" val="169590036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object 60"/>
          <p:cNvSpPr txBox="1">
            <a:spLocks noGrp="1"/>
          </p:cNvSpPr>
          <p:nvPr>
            <p:ph type="title"/>
          </p:nvPr>
        </p:nvSpPr>
        <p:spPr>
          <a:xfrm>
            <a:off x="3633593" y="514987"/>
            <a:ext cx="4925695" cy="513080"/>
          </a:xfrm>
          <a:prstGeom prst="rect">
            <a:avLst/>
          </a:prstGeom>
        </p:spPr>
        <p:txBody>
          <a:bodyPr vert="horz" wrap="square" lIns="0" tIns="12700" rIns="0" bIns="0" rtlCol="0">
            <a:spAutoFit/>
          </a:bodyPr>
          <a:lstStyle/>
          <a:p>
            <a:pPr marL="12700">
              <a:lnSpc>
                <a:spcPct val="100000"/>
              </a:lnSpc>
              <a:spcBef>
                <a:spcPts val="100"/>
              </a:spcBef>
            </a:pPr>
            <a:r>
              <a:rPr sz="3200" dirty="0">
                <a:latin typeface="Arial"/>
                <a:cs typeface="Arial"/>
              </a:rPr>
              <a:t>Online </a:t>
            </a:r>
            <a:r>
              <a:rPr sz="3200" spc="-5" dirty="0">
                <a:latin typeface="Arial"/>
                <a:cs typeface="Arial"/>
              </a:rPr>
              <a:t>Choices</a:t>
            </a:r>
            <a:r>
              <a:rPr sz="3200" spc="-95" dirty="0">
                <a:latin typeface="Arial"/>
                <a:cs typeface="Arial"/>
              </a:rPr>
              <a:t> </a:t>
            </a:r>
            <a:r>
              <a:rPr sz="3200" spc="-5" dirty="0">
                <a:latin typeface="Arial"/>
                <a:cs typeface="Arial"/>
              </a:rPr>
              <a:t>Compass</a:t>
            </a:r>
            <a:endParaRPr sz="3200" dirty="0">
              <a:latin typeface="Arial"/>
              <a:cs typeface="Arial"/>
            </a:endParaRPr>
          </a:p>
        </p:txBody>
      </p:sp>
      <p:grpSp>
        <p:nvGrpSpPr>
          <p:cNvPr id="67" name="Group 66">
            <a:extLst>
              <a:ext uri="{FF2B5EF4-FFF2-40B4-BE49-F238E27FC236}">
                <a16:creationId xmlns:a16="http://schemas.microsoft.com/office/drawing/2014/main" id="{1C09C370-C655-DD40-9BE8-2902ADAA8130}"/>
              </a:ext>
            </a:extLst>
          </p:cNvPr>
          <p:cNvGrpSpPr/>
          <p:nvPr/>
        </p:nvGrpSpPr>
        <p:grpSpPr>
          <a:xfrm>
            <a:off x="734522" y="1579487"/>
            <a:ext cx="3308350" cy="2291715"/>
            <a:chOff x="734522" y="1579487"/>
            <a:chExt cx="3308350" cy="2291715"/>
          </a:xfrm>
        </p:grpSpPr>
        <p:sp>
          <p:nvSpPr>
            <p:cNvPr id="55" name="object 55"/>
            <p:cNvSpPr/>
            <p:nvPr/>
          </p:nvSpPr>
          <p:spPr>
            <a:xfrm>
              <a:off x="734522" y="1579487"/>
              <a:ext cx="3308350" cy="2291715"/>
            </a:xfrm>
            <a:custGeom>
              <a:avLst/>
              <a:gdLst/>
              <a:ahLst/>
              <a:cxnLst/>
              <a:rect l="l" t="t" r="r" b="b"/>
              <a:pathLst>
                <a:path w="3308350" h="2291715">
                  <a:moveTo>
                    <a:pt x="212788" y="0"/>
                  </a:moveTo>
                  <a:lnTo>
                    <a:pt x="163996" y="5619"/>
                  </a:lnTo>
                  <a:lnTo>
                    <a:pt x="119206" y="21627"/>
                  </a:lnTo>
                  <a:lnTo>
                    <a:pt x="79697" y="46745"/>
                  </a:lnTo>
                  <a:lnTo>
                    <a:pt x="46745" y="79697"/>
                  </a:lnTo>
                  <a:lnTo>
                    <a:pt x="21627" y="119206"/>
                  </a:lnTo>
                  <a:lnTo>
                    <a:pt x="5619" y="163996"/>
                  </a:lnTo>
                  <a:lnTo>
                    <a:pt x="0" y="212788"/>
                  </a:lnTo>
                  <a:lnTo>
                    <a:pt x="0" y="2078367"/>
                  </a:lnTo>
                  <a:lnTo>
                    <a:pt x="5619" y="2127160"/>
                  </a:lnTo>
                  <a:lnTo>
                    <a:pt x="21627" y="2171951"/>
                  </a:lnTo>
                  <a:lnTo>
                    <a:pt x="46745" y="2211463"/>
                  </a:lnTo>
                  <a:lnTo>
                    <a:pt x="79697" y="2244418"/>
                  </a:lnTo>
                  <a:lnTo>
                    <a:pt x="119206" y="2269539"/>
                  </a:lnTo>
                  <a:lnTo>
                    <a:pt x="163996" y="2285548"/>
                  </a:lnTo>
                  <a:lnTo>
                    <a:pt x="212788" y="2291168"/>
                  </a:lnTo>
                  <a:lnTo>
                    <a:pt x="3095371" y="2291168"/>
                  </a:lnTo>
                  <a:lnTo>
                    <a:pt x="3144159" y="2285548"/>
                  </a:lnTo>
                  <a:lnTo>
                    <a:pt x="3188947" y="2269539"/>
                  </a:lnTo>
                  <a:lnTo>
                    <a:pt x="3228456" y="2244418"/>
                  </a:lnTo>
                  <a:lnTo>
                    <a:pt x="3261410" y="2211463"/>
                  </a:lnTo>
                  <a:lnTo>
                    <a:pt x="3286530" y="2171951"/>
                  </a:lnTo>
                  <a:lnTo>
                    <a:pt x="3302539" y="2127160"/>
                  </a:lnTo>
                  <a:lnTo>
                    <a:pt x="3308159" y="2078367"/>
                  </a:lnTo>
                  <a:lnTo>
                    <a:pt x="3308159" y="212788"/>
                  </a:lnTo>
                  <a:lnTo>
                    <a:pt x="3302539" y="163996"/>
                  </a:lnTo>
                  <a:lnTo>
                    <a:pt x="3286530" y="119206"/>
                  </a:lnTo>
                  <a:lnTo>
                    <a:pt x="3261410" y="79697"/>
                  </a:lnTo>
                  <a:lnTo>
                    <a:pt x="3228456" y="46745"/>
                  </a:lnTo>
                  <a:lnTo>
                    <a:pt x="3188947" y="21627"/>
                  </a:lnTo>
                  <a:lnTo>
                    <a:pt x="3144159" y="5619"/>
                  </a:lnTo>
                  <a:lnTo>
                    <a:pt x="3095371" y="0"/>
                  </a:lnTo>
                  <a:lnTo>
                    <a:pt x="212788" y="0"/>
                  </a:lnTo>
                  <a:close/>
                </a:path>
              </a:pathLst>
            </a:custGeom>
            <a:ln w="93840">
              <a:solidFill>
                <a:srgbClr val="3F3F3E"/>
              </a:solidFill>
            </a:ln>
          </p:spPr>
          <p:txBody>
            <a:bodyPr wrap="square" lIns="0" tIns="0" rIns="0" bIns="0" rtlCol="0"/>
            <a:lstStyle/>
            <a:p>
              <a:endParaRPr/>
            </a:p>
          </p:txBody>
        </p:sp>
        <p:sp>
          <p:nvSpPr>
            <p:cNvPr id="61" name="object 61"/>
            <p:cNvSpPr txBox="1"/>
            <p:nvPr/>
          </p:nvSpPr>
          <p:spPr>
            <a:xfrm>
              <a:off x="1069446" y="1722282"/>
              <a:ext cx="2643505" cy="1887855"/>
            </a:xfrm>
            <a:prstGeom prst="rect">
              <a:avLst/>
            </a:prstGeom>
          </p:spPr>
          <p:txBody>
            <a:bodyPr vert="horz" wrap="square" lIns="0" tIns="120650" rIns="0" bIns="0" rtlCol="0">
              <a:spAutoFit/>
            </a:bodyPr>
            <a:lstStyle/>
            <a:p>
              <a:pPr algn="ctr">
                <a:lnSpc>
                  <a:spcPct val="100000"/>
                </a:lnSpc>
                <a:spcBef>
                  <a:spcPts val="950"/>
                </a:spcBef>
              </a:pPr>
              <a:r>
                <a:rPr sz="2100" b="1" dirty="0">
                  <a:solidFill>
                    <a:srgbClr val="3F3F3E"/>
                  </a:solidFill>
                  <a:latin typeface="Arial"/>
                  <a:cs typeface="Arial"/>
                </a:rPr>
                <a:t>Scenario</a:t>
              </a:r>
              <a:r>
                <a:rPr sz="2100" b="1" spc="-15" dirty="0">
                  <a:solidFill>
                    <a:srgbClr val="3F3F3E"/>
                  </a:solidFill>
                  <a:latin typeface="Arial"/>
                  <a:cs typeface="Arial"/>
                </a:rPr>
                <a:t> </a:t>
              </a:r>
              <a:r>
                <a:rPr sz="2100" b="1" dirty="0">
                  <a:solidFill>
                    <a:srgbClr val="3F3F3E"/>
                  </a:solidFill>
                  <a:latin typeface="Arial"/>
                  <a:cs typeface="Arial"/>
                </a:rPr>
                <a:t>1</a:t>
              </a:r>
              <a:endParaRPr sz="2100" dirty="0">
                <a:latin typeface="Arial"/>
                <a:cs typeface="Arial"/>
              </a:endParaRPr>
            </a:p>
            <a:p>
              <a:pPr marL="12065" marR="5080" indent="-635" algn="ctr">
                <a:lnSpc>
                  <a:spcPts val="2100"/>
                </a:lnSpc>
                <a:spcBef>
                  <a:spcPts val="850"/>
                </a:spcBef>
              </a:pPr>
              <a:r>
                <a:rPr sz="1800" spc="-60" dirty="0">
                  <a:solidFill>
                    <a:srgbClr val="3F3F3E"/>
                  </a:solidFill>
                  <a:latin typeface="Arial"/>
                  <a:cs typeface="Arial"/>
                </a:rPr>
                <a:t>You </a:t>
              </a:r>
              <a:r>
                <a:rPr sz="1800" dirty="0">
                  <a:solidFill>
                    <a:srgbClr val="3F3F3E"/>
                  </a:solidFill>
                  <a:latin typeface="Arial"/>
                  <a:cs typeface="Arial"/>
                </a:rPr>
                <a:t>share a </a:t>
              </a:r>
              <a:r>
                <a:rPr sz="1800" spc="-5" dirty="0">
                  <a:solidFill>
                    <a:srgbClr val="3F3F3E"/>
                  </a:solidFill>
                  <a:latin typeface="Arial"/>
                  <a:cs typeface="Arial"/>
                </a:rPr>
                <a:t>link with </a:t>
              </a:r>
              <a:r>
                <a:rPr sz="1800" dirty="0">
                  <a:solidFill>
                    <a:srgbClr val="3F3F3E"/>
                  </a:solidFill>
                  <a:latin typeface="Arial"/>
                  <a:cs typeface="Arial"/>
                </a:rPr>
                <a:t>your  friends to a </a:t>
              </a:r>
              <a:r>
                <a:rPr sz="1800" spc="-5" dirty="0">
                  <a:solidFill>
                    <a:srgbClr val="3F3F3E"/>
                  </a:solidFill>
                  <a:latin typeface="Arial"/>
                  <a:cs typeface="Arial"/>
                </a:rPr>
                <a:t>website</a:t>
              </a:r>
              <a:r>
                <a:rPr sz="1800" spc="-105" dirty="0">
                  <a:solidFill>
                    <a:srgbClr val="3F3F3E"/>
                  </a:solidFill>
                  <a:latin typeface="Arial"/>
                  <a:cs typeface="Arial"/>
                </a:rPr>
                <a:t> </a:t>
              </a:r>
              <a:r>
                <a:rPr sz="1800" spc="-5" dirty="0">
                  <a:solidFill>
                    <a:srgbClr val="3F3F3E"/>
                  </a:solidFill>
                  <a:latin typeface="Arial"/>
                  <a:cs typeface="Arial"/>
                </a:rPr>
                <a:t>which  has information </a:t>
              </a:r>
              <a:r>
                <a:rPr sz="1800" dirty="0">
                  <a:solidFill>
                    <a:srgbClr val="3F3F3E"/>
                  </a:solidFill>
                  <a:latin typeface="Arial"/>
                  <a:cs typeface="Arial"/>
                </a:rPr>
                <a:t>that</a:t>
              </a:r>
              <a:r>
                <a:rPr sz="1800" spc="-90" dirty="0">
                  <a:solidFill>
                    <a:srgbClr val="3F3F3E"/>
                  </a:solidFill>
                  <a:latin typeface="Arial"/>
                  <a:cs typeface="Arial"/>
                </a:rPr>
                <a:t> </a:t>
              </a:r>
              <a:r>
                <a:rPr sz="1800" dirty="0">
                  <a:solidFill>
                    <a:srgbClr val="3F3F3E"/>
                  </a:solidFill>
                  <a:latin typeface="Arial"/>
                  <a:cs typeface="Arial"/>
                </a:rPr>
                <a:t>could  </a:t>
              </a:r>
              <a:r>
                <a:rPr sz="1800" spc="-5" dirty="0">
                  <a:solidFill>
                    <a:srgbClr val="3F3F3E"/>
                  </a:solidFill>
                  <a:latin typeface="Arial"/>
                  <a:cs typeface="Arial"/>
                </a:rPr>
                <a:t>upset people or </a:t>
              </a:r>
              <a:r>
                <a:rPr sz="1800" dirty="0">
                  <a:solidFill>
                    <a:srgbClr val="3F3F3E"/>
                  </a:solidFill>
                  <a:latin typeface="Arial"/>
                  <a:cs typeface="Arial"/>
                </a:rPr>
                <a:t>cause  </a:t>
              </a:r>
              <a:r>
                <a:rPr sz="1800" spc="-5" dirty="0">
                  <a:solidFill>
                    <a:srgbClr val="3F3F3E"/>
                  </a:solidFill>
                  <a:latin typeface="Arial"/>
                  <a:cs typeface="Arial"/>
                </a:rPr>
                <a:t>offense.</a:t>
              </a:r>
              <a:endParaRPr sz="1800" dirty="0">
                <a:latin typeface="Arial"/>
                <a:cs typeface="Arial"/>
              </a:endParaRPr>
            </a:p>
          </p:txBody>
        </p:sp>
      </p:grpSp>
      <p:grpSp>
        <p:nvGrpSpPr>
          <p:cNvPr id="71" name="Group 70">
            <a:extLst>
              <a:ext uri="{FF2B5EF4-FFF2-40B4-BE49-F238E27FC236}">
                <a16:creationId xmlns:a16="http://schemas.microsoft.com/office/drawing/2014/main" id="{30874812-9F87-0440-AAFF-7F986AFB54D8}"/>
              </a:ext>
            </a:extLst>
          </p:cNvPr>
          <p:cNvGrpSpPr/>
          <p:nvPr/>
        </p:nvGrpSpPr>
        <p:grpSpPr>
          <a:xfrm>
            <a:off x="2572519" y="4201709"/>
            <a:ext cx="3308350" cy="2291715"/>
            <a:chOff x="2572519" y="4201709"/>
            <a:chExt cx="3308350" cy="2291715"/>
          </a:xfrm>
        </p:grpSpPr>
        <p:sp>
          <p:nvSpPr>
            <p:cNvPr id="59" name="object 59"/>
            <p:cNvSpPr/>
            <p:nvPr/>
          </p:nvSpPr>
          <p:spPr>
            <a:xfrm>
              <a:off x="2572519" y="4201709"/>
              <a:ext cx="3308350" cy="2291715"/>
            </a:xfrm>
            <a:custGeom>
              <a:avLst/>
              <a:gdLst/>
              <a:ahLst/>
              <a:cxnLst/>
              <a:rect l="l" t="t" r="r" b="b"/>
              <a:pathLst>
                <a:path w="3308350" h="2291715">
                  <a:moveTo>
                    <a:pt x="212788" y="0"/>
                  </a:moveTo>
                  <a:lnTo>
                    <a:pt x="163996" y="5619"/>
                  </a:lnTo>
                  <a:lnTo>
                    <a:pt x="119206" y="21627"/>
                  </a:lnTo>
                  <a:lnTo>
                    <a:pt x="79697" y="46745"/>
                  </a:lnTo>
                  <a:lnTo>
                    <a:pt x="46745" y="79697"/>
                  </a:lnTo>
                  <a:lnTo>
                    <a:pt x="21627" y="119206"/>
                  </a:lnTo>
                  <a:lnTo>
                    <a:pt x="5619" y="163996"/>
                  </a:lnTo>
                  <a:lnTo>
                    <a:pt x="0" y="212788"/>
                  </a:lnTo>
                  <a:lnTo>
                    <a:pt x="0" y="2078367"/>
                  </a:lnTo>
                  <a:lnTo>
                    <a:pt x="5619" y="2127160"/>
                  </a:lnTo>
                  <a:lnTo>
                    <a:pt x="21627" y="2171951"/>
                  </a:lnTo>
                  <a:lnTo>
                    <a:pt x="46745" y="2211463"/>
                  </a:lnTo>
                  <a:lnTo>
                    <a:pt x="79697" y="2244418"/>
                  </a:lnTo>
                  <a:lnTo>
                    <a:pt x="119206" y="2269539"/>
                  </a:lnTo>
                  <a:lnTo>
                    <a:pt x="163996" y="2285548"/>
                  </a:lnTo>
                  <a:lnTo>
                    <a:pt x="212788" y="2291168"/>
                  </a:lnTo>
                  <a:lnTo>
                    <a:pt x="3095371" y="2291168"/>
                  </a:lnTo>
                  <a:lnTo>
                    <a:pt x="3144159" y="2285548"/>
                  </a:lnTo>
                  <a:lnTo>
                    <a:pt x="3188947" y="2269539"/>
                  </a:lnTo>
                  <a:lnTo>
                    <a:pt x="3228456" y="2244418"/>
                  </a:lnTo>
                  <a:lnTo>
                    <a:pt x="3261410" y="2211463"/>
                  </a:lnTo>
                  <a:lnTo>
                    <a:pt x="3286530" y="2171951"/>
                  </a:lnTo>
                  <a:lnTo>
                    <a:pt x="3302539" y="2127160"/>
                  </a:lnTo>
                  <a:lnTo>
                    <a:pt x="3308159" y="2078367"/>
                  </a:lnTo>
                  <a:lnTo>
                    <a:pt x="3308159" y="212788"/>
                  </a:lnTo>
                  <a:lnTo>
                    <a:pt x="3302539" y="163996"/>
                  </a:lnTo>
                  <a:lnTo>
                    <a:pt x="3286530" y="119206"/>
                  </a:lnTo>
                  <a:lnTo>
                    <a:pt x="3261410" y="79697"/>
                  </a:lnTo>
                  <a:lnTo>
                    <a:pt x="3228456" y="46745"/>
                  </a:lnTo>
                  <a:lnTo>
                    <a:pt x="3188947" y="21627"/>
                  </a:lnTo>
                  <a:lnTo>
                    <a:pt x="3144159" y="5619"/>
                  </a:lnTo>
                  <a:lnTo>
                    <a:pt x="3095371" y="0"/>
                  </a:lnTo>
                  <a:lnTo>
                    <a:pt x="212788" y="0"/>
                  </a:lnTo>
                  <a:close/>
                </a:path>
              </a:pathLst>
            </a:custGeom>
            <a:ln w="93840">
              <a:solidFill>
                <a:srgbClr val="3F3F3E"/>
              </a:solidFill>
            </a:ln>
          </p:spPr>
          <p:txBody>
            <a:bodyPr wrap="square" lIns="0" tIns="0" rIns="0" bIns="0" rtlCol="0"/>
            <a:lstStyle/>
            <a:p>
              <a:endParaRPr/>
            </a:p>
          </p:txBody>
        </p:sp>
        <p:sp>
          <p:nvSpPr>
            <p:cNvPr id="62" name="object 62"/>
            <p:cNvSpPr txBox="1"/>
            <p:nvPr/>
          </p:nvSpPr>
          <p:spPr>
            <a:xfrm>
              <a:off x="2834593" y="4356954"/>
              <a:ext cx="2762250" cy="1887855"/>
            </a:xfrm>
            <a:prstGeom prst="rect">
              <a:avLst/>
            </a:prstGeom>
          </p:spPr>
          <p:txBody>
            <a:bodyPr vert="horz" wrap="square" lIns="0" tIns="120650" rIns="0" bIns="0" rtlCol="0">
              <a:spAutoFit/>
            </a:bodyPr>
            <a:lstStyle/>
            <a:p>
              <a:pPr algn="ctr">
                <a:lnSpc>
                  <a:spcPct val="100000"/>
                </a:lnSpc>
                <a:spcBef>
                  <a:spcPts val="950"/>
                </a:spcBef>
              </a:pPr>
              <a:r>
                <a:rPr sz="2100" b="1" dirty="0">
                  <a:solidFill>
                    <a:srgbClr val="3F3F3E"/>
                  </a:solidFill>
                  <a:latin typeface="Arial"/>
                  <a:cs typeface="Arial"/>
                </a:rPr>
                <a:t>Scenario</a:t>
              </a:r>
              <a:r>
                <a:rPr sz="2100" b="1" spc="-10" dirty="0">
                  <a:solidFill>
                    <a:srgbClr val="3F3F3E"/>
                  </a:solidFill>
                  <a:latin typeface="Arial"/>
                  <a:cs typeface="Arial"/>
                </a:rPr>
                <a:t> </a:t>
              </a:r>
              <a:r>
                <a:rPr sz="2100" b="1" dirty="0">
                  <a:solidFill>
                    <a:srgbClr val="3F3F3E"/>
                  </a:solidFill>
                  <a:latin typeface="Arial"/>
                  <a:cs typeface="Arial"/>
                </a:rPr>
                <a:t>4</a:t>
              </a:r>
              <a:endParaRPr sz="2100" dirty="0">
                <a:latin typeface="Arial"/>
                <a:cs typeface="Arial"/>
              </a:endParaRPr>
            </a:p>
            <a:p>
              <a:pPr marL="12700" marR="5080" algn="ctr">
                <a:lnSpc>
                  <a:spcPts val="2100"/>
                </a:lnSpc>
                <a:spcBef>
                  <a:spcPts val="850"/>
                </a:spcBef>
              </a:pPr>
              <a:r>
                <a:rPr sz="1800" dirty="0">
                  <a:solidFill>
                    <a:srgbClr val="3F3F3E"/>
                  </a:solidFill>
                  <a:latin typeface="Arial"/>
                  <a:cs typeface="Arial"/>
                </a:rPr>
                <a:t>Someone </a:t>
              </a:r>
              <a:r>
                <a:rPr sz="1800" spc="-5" dirty="0">
                  <a:solidFill>
                    <a:srgbClr val="3F3F3E"/>
                  </a:solidFill>
                  <a:latin typeface="Arial"/>
                  <a:cs typeface="Arial"/>
                </a:rPr>
                <a:t>in </a:t>
              </a:r>
              <a:r>
                <a:rPr sz="1800" dirty="0">
                  <a:solidFill>
                    <a:srgbClr val="3F3F3E"/>
                  </a:solidFill>
                  <a:latin typeface="Arial"/>
                  <a:cs typeface="Arial"/>
                </a:rPr>
                <a:t>your class  shares something </a:t>
              </a:r>
              <a:r>
                <a:rPr sz="1800" spc="-5" dirty="0">
                  <a:solidFill>
                    <a:srgbClr val="3F3F3E"/>
                  </a:solidFill>
                  <a:latin typeface="Arial"/>
                  <a:cs typeface="Arial"/>
                </a:rPr>
                <a:t>online  </a:t>
              </a:r>
              <a:r>
                <a:rPr sz="1800" dirty="0">
                  <a:solidFill>
                    <a:srgbClr val="3F3F3E"/>
                  </a:solidFill>
                  <a:latin typeface="Arial"/>
                  <a:cs typeface="Arial"/>
                </a:rPr>
                <a:t>that you know </a:t>
              </a:r>
              <a:r>
                <a:rPr sz="1800" spc="-5" dirty="0">
                  <a:solidFill>
                    <a:srgbClr val="3F3F3E"/>
                  </a:solidFill>
                  <a:latin typeface="Arial"/>
                  <a:cs typeface="Arial"/>
                </a:rPr>
                <a:t>is not </a:t>
              </a:r>
              <a:r>
                <a:rPr sz="1800" dirty="0">
                  <a:solidFill>
                    <a:srgbClr val="3F3F3E"/>
                  </a:solidFill>
                  <a:latin typeface="Arial"/>
                  <a:cs typeface="Arial"/>
                </a:rPr>
                <a:t>true.  </a:t>
              </a:r>
              <a:r>
                <a:rPr sz="1800" spc="-60" dirty="0">
                  <a:solidFill>
                    <a:srgbClr val="3F3F3E"/>
                  </a:solidFill>
                  <a:latin typeface="Arial"/>
                  <a:cs typeface="Arial"/>
                </a:rPr>
                <a:t>You </a:t>
              </a:r>
              <a:r>
                <a:rPr sz="1800" spc="-5" dirty="0">
                  <a:solidFill>
                    <a:srgbClr val="3F3F3E"/>
                  </a:solidFill>
                  <a:latin typeface="Arial"/>
                  <a:cs typeface="Arial"/>
                </a:rPr>
                <a:t>decide </a:t>
              </a:r>
              <a:r>
                <a:rPr sz="1800" dirty="0">
                  <a:solidFill>
                    <a:srgbClr val="3F3F3E"/>
                  </a:solidFill>
                  <a:latin typeface="Arial"/>
                  <a:cs typeface="Arial"/>
                </a:rPr>
                <a:t>to call them</a:t>
              </a:r>
              <a:r>
                <a:rPr sz="1800" spc="-35" dirty="0">
                  <a:solidFill>
                    <a:srgbClr val="3F3F3E"/>
                  </a:solidFill>
                  <a:latin typeface="Arial"/>
                  <a:cs typeface="Arial"/>
                </a:rPr>
                <a:t> </a:t>
              </a:r>
              <a:r>
                <a:rPr sz="1800" spc="-5" dirty="0">
                  <a:solidFill>
                    <a:srgbClr val="3F3F3E"/>
                  </a:solidFill>
                  <a:latin typeface="Arial"/>
                  <a:cs typeface="Arial"/>
                </a:rPr>
                <a:t>out  publicly on </a:t>
              </a:r>
              <a:r>
                <a:rPr sz="1800" dirty="0">
                  <a:solidFill>
                    <a:srgbClr val="3F3F3E"/>
                  </a:solidFill>
                  <a:latin typeface="Arial"/>
                  <a:cs typeface="Arial"/>
                </a:rPr>
                <a:t>their</a:t>
              </a:r>
              <a:r>
                <a:rPr sz="1800" spc="-35" dirty="0">
                  <a:solidFill>
                    <a:srgbClr val="3F3F3E"/>
                  </a:solidFill>
                  <a:latin typeface="Arial"/>
                  <a:cs typeface="Arial"/>
                </a:rPr>
                <a:t> </a:t>
              </a:r>
              <a:r>
                <a:rPr sz="1800" spc="-5" dirty="0">
                  <a:solidFill>
                    <a:srgbClr val="3F3F3E"/>
                  </a:solidFill>
                  <a:latin typeface="Arial"/>
                  <a:cs typeface="Arial"/>
                </a:rPr>
                <a:t>post.</a:t>
              </a:r>
              <a:endParaRPr sz="1800" dirty="0">
                <a:latin typeface="Arial"/>
                <a:cs typeface="Arial"/>
              </a:endParaRPr>
            </a:p>
          </p:txBody>
        </p:sp>
      </p:grpSp>
      <p:grpSp>
        <p:nvGrpSpPr>
          <p:cNvPr id="70" name="Group 69">
            <a:extLst>
              <a:ext uri="{FF2B5EF4-FFF2-40B4-BE49-F238E27FC236}">
                <a16:creationId xmlns:a16="http://schemas.microsoft.com/office/drawing/2014/main" id="{29D5880E-6F2C-1A44-9F85-CD06753AB11B}"/>
              </a:ext>
            </a:extLst>
          </p:cNvPr>
          <p:cNvGrpSpPr/>
          <p:nvPr/>
        </p:nvGrpSpPr>
        <p:grpSpPr>
          <a:xfrm>
            <a:off x="6312525" y="4201709"/>
            <a:ext cx="3308350" cy="2291715"/>
            <a:chOff x="6312525" y="4201709"/>
            <a:chExt cx="3308350" cy="2291715"/>
          </a:xfrm>
        </p:grpSpPr>
        <p:sp>
          <p:nvSpPr>
            <p:cNvPr id="58" name="object 58"/>
            <p:cNvSpPr/>
            <p:nvPr/>
          </p:nvSpPr>
          <p:spPr>
            <a:xfrm>
              <a:off x="6312525" y="4201709"/>
              <a:ext cx="3308350" cy="2291715"/>
            </a:xfrm>
            <a:custGeom>
              <a:avLst/>
              <a:gdLst/>
              <a:ahLst/>
              <a:cxnLst/>
              <a:rect l="l" t="t" r="r" b="b"/>
              <a:pathLst>
                <a:path w="3308350" h="2291715">
                  <a:moveTo>
                    <a:pt x="212788" y="0"/>
                  </a:moveTo>
                  <a:lnTo>
                    <a:pt x="163996" y="5619"/>
                  </a:lnTo>
                  <a:lnTo>
                    <a:pt x="119206" y="21627"/>
                  </a:lnTo>
                  <a:lnTo>
                    <a:pt x="79697" y="46745"/>
                  </a:lnTo>
                  <a:lnTo>
                    <a:pt x="46745" y="79697"/>
                  </a:lnTo>
                  <a:lnTo>
                    <a:pt x="21627" y="119206"/>
                  </a:lnTo>
                  <a:lnTo>
                    <a:pt x="5619" y="163996"/>
                  </a:lnTo>
                  <a:lnTo>
                    <a:pt x="0" y="212788"/>
                  </a:lnTo>
                  <a:lnTo>
                    <a:pt x="0" y="2078367"/>
                  </a:lnTo>
                  <a:lnTo>
                    <a:pt x="5619" y="2127160"/>
                  </a:lnTo>
                  <a:lnTo>
                    <a:pt x="21627" y="2171951"/>
                  </a:lnTo>
                  <a:lnTo>
                    <a:pt x="46745" y="2211463"/>
                  </a:lnTo>
                  <a:lnTo>
                    <a:pt x="79697" y="2244418"/>
                  </a:lnTo>
                  <a:lnTo>
                    <a:pt x="119206" y="2269539"/>
                  </a:lnTo>
                  <a:lnTo>
                    <a:pt x="163996" y="2285548"/>
                  </a:lnTo>
                  <a:lnTo>
                    <a:pt x="212788" y="2291168"/>
                  </a:lnTo>
                  <a:lnTo>
                    <a:pt x="3095371" y="2291168"/>
                  </a:lnTo>
                  <a:lnTo>
                    <a:pt x="3144159" y="2285548"/>
                  </a:lnTo>
                  <a:lnTo>
                    <a:pt x="3188947" y="2269539"/>
                  </a:lnTo>
                  <a:lnTo>
                    <a:pt x="3228456" y="2244418"/>
                  </a:lnTo>
                  <a:lnTo>
                    <a:pt x="3261410" y="2211463"/>
                  </a:lnTo>
                  <a:lnTo>
                    <a:pt x="3286530" y="2171951"/>
                  </a:lnTo>
                  <a:lnTo>
                    <a:pt x="3302539" y="2127160"/>
                  </a:lnTo>
                  <a:lnTo>
                    <a:pt x="3308159" y="2078367"/>
                  </a:lnTo>
                  <a:lnTo>
                    <a:pt x="3308159" y="212788"/>
                  </a:lnTo>
                  <a:lnTo>
                    <a:pt x="3302539" y="163996"/>
                  </a:lnTo>
                  <a:lnTo>
                    <a:pt x="3286530" y="119206"/>
                  </a:lnTo>
                  <a:lnTo>
                    <a:pt x="3261410" y="79697"/>
                  </a:lnTo>
                  <a:lnTo>
                    <a:pt x="3228456" y="46745"/>
                  </a:lnTo>
                  <a:lnTo>
                    <a:pt x="3188947" y="21627"/>
                  </a:lnTo>
                  <a:lnTo>
                    <a:pt x="3144159" y="5619"/>
                  </a:lnTo>
                  <a:lnTo>
                    <a:pt x="3095371" y="0"/>
                  </a:lnTo>
                  <a:lnTo>
                    <a:pt x="212788" y="0"/>
                  </a:lnTo>
                  <a:close/>
                </a:path>
              </a:pathLst>
            </a:custGeom>
            <a:ln w="93840">
              <a:solidFill>
                <a:srgbClr val="3F3F3E"/>
              </a:solidFill>
            </a:ln>
          </p:spPr>
          <p:txBody>
            <a:bodyPr wrap="square" lIns="0" tIns="0" rIns="0" bIns="0" rtlCol="0"/>
            <a:lstStyle/>
            <a:p>
              <a:endParaRPr/>
            </a:p>
          </p:txBody>
        </p:sp>
        <p:sp>
          <p:nvSpPr>
            <p:cNvPr id="63" name="object 63"/>
            <p:cNvSpPr txBox="1"/>
            <p:nvPr/>
          </p:nvSpPr>
          <p:spPr>
            <a:xfrm>
              <a:off x="6477331" y="4356954"/>
              <a:ext cx="2974340" cy="1887855"/>
            </a:xfrm>
            <a:prstGeom prst="rect">
              <a:avLst/>
            </a:prstGeom>
          </p:spPr>
          <p:txBody>
            <a:bodyPr vert="horz" wrap="square" lIns="0" tIns="120650" rIns="0" bIns="0" rtlCol="0">
              <a:spAutoFit/>
            </a:bodyPr>
            <a:lstStyle/>
            <a:p>
              <a:pPr algn="ctr">
                <a:lnSpc>
                  <a:spcPct val="100000"/>
                </a:lnSpc>
                <a:spcBef>
                  <a:spcPts val="950"/>
                </a:spcBef>
              </a:pPr>
              <a:r>
                <a:rPr sz="2100" b="1" dirty="0">
                  <a:solidFill>
                    <a:srgbClr val="3F3F3E"/>
                  </a:solidFill>
                  <a:latin typeface="Arial"/>
                  <a:cs typeface="Arial"/>
                </a:rPr>
                <a:t>Scenario</a:t>
              </a:r>
              <a:r>
                <a:rPr sz="2100" b="1" spc="-100" dirty="0">
                  <a:solidFill>
                    <a:srgbClr val="3F3F3E"/>
                  </a:solidFill>
                  <a:latin typeface="Arial"/>
                  <a:cs typeface="Arial"/>
                </a:rPr>
                <a:t> </a:t>
              </a:r>
              <a:r>
                <a:rPr sz="2100" b="1" dirty="0">
                  <a:solidFill>
                    <a:srgbClr val="3F3F3E"/>
                  </a:solidFill>
                  <a:latin typeface="Arial"/>
                  <a:cs typeface="Arial"/>
                </a:rPr>
                <a:t>5</a:t>
              </a:r>
              <a:endParaRPr sz="2100" dirty="0">
                <a:latin typeface="Arial"/>
                <a:cs typeface="Arial"/>
              </a:endParaRPr>
            </a:p>
            <a:p>
              <a:pPr marL="12700" marR="5080" indent="-1905" algn="ctr">
                <a:lnSpc>
                  <a:spcPts val="2100"/>
                </a:lnSpc>
                <a:spcBef>
                  <a:spcPts val="850"/>
                </a:spcBef>
              </a:pPr>
              <a:r>
                <a:rPr sz="1800" spc="-60" dirty="0">
                  <a:solidFill>
                    <a:srgbClr val="3F3F3E"/>
                  </a:solidFill>
                  <a:latin typeface="Arial"/>
                  <a:cs typeface="Arial"/>
                </a:rPr>
                <a:t>You </a:t>
              </a:r>
              <a:r>
                <a:rPr sz="1800" spc="-5" dirty="0">
                  <a:solidFill>
                    <a:srgbClr val="3F3F3E"/>
                  </a:solidFill>
                  <a:latin typeface="Arial"/>
                  <a:cs typeface="Arial"/>
                </a:rPr>
                <a:t>are playing an online  game and </a:t>
              </a:r>
              <a:r>
                <a:rPr sz="1800" dirty="0">
                  <a:solidFill>
                    <a:srgbClr val="3F3F3E"/>
                  </a:solidFill>
                  <a:latin typeface="Arial"/>
                  <a:cs typeface="Arial"/>
                </a:rPr>
                <a:t>a </a:t>
              </a:r>
              <a:r>
                <a:rPr sz="1800" spc="-5" dirty="0">
                  <a:solidFill>
                    <a:srgbClr val="3F3F3E"/>
                  </a:solidFill>
                  <a:latin typeface="Arial"/>
                  <a:cs typeface="Arial"/>
                </a:rPr>
                <a:t>pop up appears.  </a:t>
              </a:r>
              <a:r>
                <a:rPr sz="1800" dirty="0">
                  <a:solidFill>
                    <a:srgbClr val="3F3F3E"/>
                  </a:solidFill>
                  <a:latin typeface="Arial"/>
                  <a:cs typeface="Arial"/>
                </a:rPr>
                <a:t>It tells you that you </a:t>
              </a:r>
              <a:r>
                <a:rPr sz="1800" spc="-5" dirty="0">
                  <a:solidFill>
                    <a:srgbClr val="3F3F3E"/>
                  </a:solidFill>
                  <a:latin typeface="Arial"/>
                  <a:cs typeface="Arial"/>
                </a:rPr>
                <a:t>have</a:t>
              </a:r>
              <a:r>
                <a:rPr sz="1800" spc="-100" dirty="0">
                  <a:solidFill>
                    <a:srgbClr val="3F3F3E"/>
                  </a:solidFill>
                  <a:latin typeface="Arial"/>
                  <a:cs typeface="Arial"/>
                </a:rPr>
                <a:t> </a:t>
              </a:r>
              <a:r>
                <a:rPr sz="1800" spc="-5" dirty="0">
                  <a:solidFill>
                    <a:srgbClr val="3F3F3E"/>
                  </a:solidFill>
                  <a:latin typeface="Arial"/>
                  <a:cs typeface="Arial"/>
                </a:rPr>
                <a:t>won  lots of </a:t>
              </a:r>
              <a:r>
                <a:rPr sz="1800" spc="-25" dirty="0">
                  <a:solidFill>
                    <a:srgbClr val="3F3F3E"/>
                  </a:solidFill>
                  <a:latin typeface="Arial"/>
                  <a:cs typeface="Arial"/>
                </a:rPr>
                <a:t>money. </a:t>
              </a:r>
              <a:r>
                <a:rPr sz="1800" dirty="0">
                  <a:solidFill>
                    <a:srgbClr val="3F3F3E"/>
                  </a:solidFill>
                  <a:latin typeface="Arial"/>
                  <a:cs typeface="Arial"/>
                </a:rPr>
                <a:t>All you must  </a:t>
              </a:r>
              <a:r>
                <a:rPr sz="1800" spc="-5" dirty="0">
                  <a:solidFill>
                    <a:srgbClr val="3F3F3E"/>
                  </a:solidFill>
                  <a:latin typeface="Arial"/>
                  <a:cs typeface="Arial"/>
                </a:rPr>
                <a:t>do is </a:t>
              </a:r>
              <a:r>
                <a:rPr sz="1800" dirty="0">
                  <a:solidFill>
                    <a:srgbClr val="3F3F3E"/>
                  </a:solidFill>
                  <a:latin typeface="Arial"/>
                  <a:cs typeface="Arial"/>
                </a:rPr>
                <a:t>click </a:t>
              </a:r>
              <a:r>
                <a:rPr sz="1800" spc="-5" dirty="0">
                  <a:solidFill>
                    <a:srgbClr val="3F3F3E"/>
                  </a:solidFill>
                  <a:latin typeface="Arial"/>
                  <a:cs typeface="Arial"/>
                </a:rPr>
                <a:t>on</a:t>
              </a:r>
              <a:r>
                <a:rPr sz="1800" spc="-30" dirty="0">
                  <a:solidFill>
                    <a:srgbClr val="3F3F3E"/>
                  </a:solidFill>
                  <a:latin typeface="Arial"/>
                  <a:cs typeface="Arial"/>
                </a:rPr>
                <a:t> </a:t>
              </a:r>
              <a:r>
                <a:rPr sz="1800" spc="-5" dirty="0">
                  <a:solidFill>
                    <a:srgbClr val="3F3F3E"/>
                  </a:solidFill>
                  <a:latin typeface="Arial"/>
                  <a:cs typeface="Arial"/>
                </a:rPr>
                <a:t>it.</a:t>
              </a:r>
              <a:endParaRPr sz="1800" dirty="0">
                <a:latin typeface="Arial"/>
                <a:cs typeface="Arial"/>
              </a:endParaRPr>
            </a:p>
          </p:txBody>
        </p:sp>
      </p:grpSp>
      <p:grpSp>
        <p:nvGrpSpPr>
          <p:cNvPr id="68" name="Group 67">
            <a:extLst>
              <a:ext uri="{FF2B5EF4-FFF2-40B4-BE49-F238E27FC236}">
                <a16:creationId xmlns:a16="http://schemas.microsoft.com/office/drawing/2014/main" id="{3D83852B-4CC3-814D-8031-9BCD463C4FFE}"/>
              </a:ext>
            </a:extLst>
          </p:cNvPr>
          <p:cNvGrpSpPr/>
          <p:nvPr/>
        </p:nvGrpSpPr>
        <p:grpSpPr>
          <a:xfrm>
            <a:off x="4442522" y="1579487"/>
            <a:ext cx="3308350" cy="2291715"/>
            <a:chOff x="4442522" y="1579487"/>
            <a:chExt cx="3308350" cy="2291715"/>
          </a:xfrm>
        </p:grpSpPr>
        <p:sp>
          <p:nvSpPr>
            <p:cNvPr id="56" name="object 56"/>
            <p:cNvSpPr/>
            <p:nvPr/>
          </p:nvSpPr>
          <p:spPr>
            <a:xfrm>
              <a:off x="4442522" y="1579487"/>
              <a:ext cx="3308350" cy="2291715"/>
            </a:xfrm>
            <a:custGeom>
              <a:avLst/>
              <a:gdLst/>
              <a:ahLst/>
              <a:cxnLst/>
              <a:rect l="l" t="t" r="r" b="b"/>
              <a:pathLst>
                <a:path w="3308350" h="2291715">
                  <a:moveTo>
                    <a:pt x="212788" y="0"/>
                  </a:moveTo>
                  <a:lnTo>
                    <a:pt x="163996" y="5619"/>
                  </a:lnTo>
                  <a:lnTo>
                    <a:pt x="119206" y="21627"/>
                  </a:lnTo>
                  <a:lnTo>
                    <a:pt x="79697" y="46745"/>
                  </a:lnTo>
                  <a:lnTo>
                    <a:pt x="46745" y="79697"/>
                  </a:lnTo>
                  <a:lnTo>
                    <a:pt x="21627" y="119206"/>
                  </a:lnTo>
                  <a:lnTo>
                    <a:pt x="5619" y="163996"/>
                  </a:lnTo>
                  <a:lnTo>
                    <a:pt x="0" y="212788"/>
                  </a:lnTo>
                  <a:lnTo>
                    <a:pt x="0" y="2078367"/>
                  </a:lnTo>
                  <a:lnTo>
                    <a:pt x="5619" y="2127160"/>
                  </a:lnTo>
                  <a:lnTo>
                    <a:pt x="21627" y="2171951"/>
                  </a:lnTo>
                  <a:lnTo>
                    <a:pt x="46745" y="2211463"/>
                  </a:lnTo>
                  <a:lnTo>
                    <a:pt x="79697" y="2244418"/>
                  </a:lnTo>
                  <a:lnTo>
                    <a:pt x="119206" y="2269539"/>
                  </a:lnTo>
                  <a:lnTo>
                    <a:pt x="163996" y="2285548"/>
                  </a:lnTo>
                  <a:lnTo>
                    <a:pt x="212788" y="2291168"/>
                  </a:lnTo>
                  <a:lnTo>
                    <a:pt x="3095371" y="2291168"/>
                  </a:lnTo>
                  <a:lnTo>
                    <a:pt x="3144159" y="2285548"/>
                  </a:lnTo>
                  <a:lnTo>
                    <a:pt x="3188947" y="2269539"/>
                  </a:lnTo>
                  <a:lnTo>
                    <a:pt x="3228456" y="2244418"/>
                  </a:lnTo>
                  <a:lnTo>
                    <a:pt x="3261410" y="2211463"/>
                  </a:lnTo>
                  <a:lnTo>
                    <a:pt x="3286530" y="2171951"/>
                  </a:lnTo>
                  <a:lnTo>
                    <a:pt x="3302539" y="2127160"/>
                  </a:lnTo>
                  <a:lnTo>
                    <a:pt x="3308159" y="2078367"/>
                  </a:lnTo>
                  <a:lnTo>
                    <a:pt x="3308159" y="212788"/>
                  </a:lnTo>
                  <a:lnTo>
                    <a:pt x="3302539" y="163996"/>
                  </a:lnTo>
                  <a:lnTo>
                    <a:pt x="3286530" y="119206"/>
                  </a:lnTo>
                  <a:lnTo>
                    <a:pt x="3261410" y="79697"/>
                  </a:lnTo>
                  <a:lnTo>
                    <a:pt x="3228456" y="46745"/>
                  </a:lnTo>
                  <a:lnTo>
                    <a:pt x="3188947" y="21627"/>
                  </a:lnTo>
                  <a:lnTo>
                    <a:pt x="3144159" y="5619"/>
                  </a:lnTo>
                  <a:lnTo>
                    <a:pt x="3095371" y="0"/>
                  </a:lnTo>
                  <a:lnTo>
                    <a:pt x="212788" y="0"/>
                  </a:lnTo>
                  <a:close/>
                </a:path>
              </a:pathLst>
            </a:custGeom>
            <a:ln w="93840">
              <a:solidFill>
                <a:srgbClr val="3F3F3E"/>
              </a:solidFill>
            </a:ln>
          </p:spPr>
          <p:txBody>
            <a:bodyPr wrap="square" lIns="0" tIns="0" rIns="0" bIns="0" rtlCol="0"/>
            <a:lstStyle/>
            <a:p>
              <a:endParaRPr/>
            </a:p>
          </p:txBody>
        </p:sp>
        <p:sp>
          <p:nvSpPr>
            <p:cNvPr id="64" name="object 64"/>
            <p:cNvSpPr txBox="1"/>
            <p:nvPr/>
          </p:nvSpPr>
          <p:spPr>
            <a:xfrm>
              <a:off x="4660507" y="1722282"/>
              <a:ext cx="2872105" cy="1887855"/>
            </a:xfrm>
            <a:prstGeom prst="rect">
              <a:avLst/>
            </a:prstGeom>
          </p:spPr>
          <p:txBody>
            <a:bodyPr vert="horz" wrap="square" lIns="0" tIns="120650" rIns="0" bIns="0" rtlCol="0">
              <a:spAutoFit/>
            </a:bodyPr>
            <a:lstStyle/>
            <a:p>
              <a:pPr algn="ctr">
                <a:lnSpc>
                  <a:spcPct val="100000"/>
                </a:lnSpc>
                <a:spcBef>
                  <a:spcPts val="950"/>
                </a:spcBef>
              </a:pPr>
              <a:r>
                <a:rPr sz="2100" b="1" dirty="0">
                  <a:solidFill>
                    <a:srgbClr val="3F3F3E"/>
                  </a:solidFill>
                  <a:latin typeface="Arial"/>
                  <a:cs typeface="Arial"/>
                </a:rPr>
                <a:t>Scenario</a:t>
              </a:r>
              <a:r>
                <a:rPr sz="2100" b="1" spc="-10" dirty="0">
                  <a:solidFill>
                    <a:srgbClr val="3F3F3E"/>
                  </a:solidFill>
                  <a:latin typeface="Arial"/>
                  <a:cs typeface="Arial"/>
                </a:rPr>
                <a:t> </a:t>
              </a:r>
              <a:r>
                <a:rPr sz="2100" b="1" dirty="0">
                  <a:solidFill>
                    <a:srgbClr val="3F3F3E"/>
                  </a:solidFill>
                  <a:latin typeface="Arial"/>
                  <a:cs typeface="Arial"/>
                </a:rPr>
                <a:t>2</a:t>
              </a:r>
              <a:endParaRPr sz="2100" dirty="0">
                <a:latin typeface="Arial"/>
                <a:cs typeface="Arial"/>
              </a:endParaRPr>
            </a:p>
            <a:p>
              <a:pPr marL="12700" marR="5080" algn="ctr">
                <a:lnSpc>
                  <a:spcPts val="2100"/>
                </a:lnSpc>
                <a:spcBef>
                  <a:spcPts val="850"/>
                </a:spcBef>
              </a:pPr>
              <a:r>
                <a:rPr sz="1800" dirty="0">
                  <a:solidFill>
                    <a:srgbClr val="3F3F3E"/>
                  </a:solidFill>
                  <a:latin typeface="Arial"/>
                  <a:cs typeface="Arial"/>
                </a:rPr>
                <a:t>Someone </a:t>
              </a:r>
              <a:r>
                <a:rPr sz="1800" spc="-5" dirty="0">
                  <a:solidFill>
                    <a:srgbClr val="3F3F3E"/>
                  </a:solidFill>
                  <a:latin typeface="Arial"/>
                  <a:cs typeface="Arial"/>
                </a:rPr>
                <a:t>in </a:t>
              </a:r>
              <a:r>
                <a:rPr sz="1800" dirty="0">
                  <a:solidFill>
                    <a:srgbClr val="3F3F3E"/>
                  </a:solidFill>
                  <a:latin typeface="Arial"/>
                  <a:cs typeface="Arial"/>
                </a:rPr>
                <a:t>your class  shares </a:t>
              </a:r>
              <a:r>
                <a:rPr sz="1800" spc="-5" dirty="0">
                  <a:solidFill>
                    <a:srgbClr val="3F3F3E"/>
                  </a:solidFill>
                  <a:latin typeface="Arial"/>
                  <a:cs typeface="Arial"/>
                </a:rPr>
                <a:t>an article </a:t>
              </a:r>
              <a:r>
                <a:rPr sz="1800" dirty="0">
                  <a:solidFill>
                    <a:srgbClr val="3F3F3E"/>
                  </a:solidFill>
                  <a:latin typeface="Arial"/>
                  <a:cs typeface="Arial"/>
                </a:rPr>
                <a:t>that you  know </a:t>
              </a:r>
              <a:r>
                <a:rPr sz="1800" spc="-5" dirty="0">
                  <a:solidFill>
                    <a:srgbClr val="3F3F3E"/>
                  </a:solidFill>
                  <a:latin typeface="Arial"/>
                  <a:cs typeface="Arial"/>
                </a:rPr>
                <a:t>is not </a:t>
              </a:r>
              <a:r>
                <a:rPr sz="1800" dirty="0">
                  <a:solidFill>
                    <a:srgbClr val="3F3F3E"/>
                  </a:solidFill>
                  <a:latin typeface="Arial"/>
                  <a:cs typeface="Arial"/>
                </a:rPr>
                <a:t>true. </a:t>
              </a:r>
              <a:r>
                <a:rPr sz="1800" spc="-60" dirty="0">
                  <a:solidFill>
                    <a:srgbClr val="3F3F3E"/>
                  </a:solidFill>
                  <a:latin typeface="Arial"/>
                  <a:cs typeface="Arial"/>
                </a:rPr>
                <a:t>You</a:t>
              </a:r>
              <a:r>
                <a:rPr sz="1800" spc="-125" dirty="0">
                  <a:solidFill>
                    <a:srgbClr val="3F3F3E"/>
                  </a:solidFill>
                  <a:latin typeface="Arial"/>
                  <a:cs typeface="Arial"/>
                </a:rPr>
                <a:t> </a:t>
              </a:r>
              <a:r>
                <a:rPr sz="1800" spc="-5" dirty="0">
                  <a:solidFill>
                    <a:srgbClr val="3F3F3E"/>
                  </a:solidFill>
                  <a:latin typeface="Arial"/>
                  <a:cs typeface="Arial"/>
                </a:rPr>
                <a:t>decide  </a:t>
              </a:r>
              <a:r>
                <a:rPr sz="1800" dirty="0">
                  <a:solidFill>
                    <a:srgbClr val="3F3F3E"/>
                  </a:solidFill>
                  <a:latin typeface="Arial"/>
                  <a:cs typeface="Arial"/>
                </a:rPr>
                <a:t>to message them </a:t>
              </a:r>
              <a:r>
                <a:rPr sz="1800" spc="-5" dirty="0">
                  <a:solidFill>
                    <a:srgbClr val="3F3F3E"/>
                  </a:solidFill>
                  <a:latin typeface="Arial"/>
                  <a:cs typeface="Arial"/>
                </a:rPr>
                <a:t>privately  and let </a:t>
              </a:r>
              <a:r>
                <a:rPr sz="1800" dirty="0">
                  <a:solidFill>
                    <a:srgbClr val="3F3F3E"/>
                  </a:solidFill>
                  <a:latin typeface="Arial"/>
                  <a:cs typeface="Arial"/>
                </a:rPr>
                <a:t>them</a:t>
              </a:r>
              <a:r>
                <a:rPr sz="1800" spc="-30" dirty="0">
                  <a:solidFill>
                    <a:srgbClr val="3F3F3E"/>
                  </a:solidFill>
                  <a:latin typeface="Arial"/>
                  <a:cs typeface="Arial"/>
                </a:rPr>
                <a:t> </a:t>
              </a:r>
              <a:r>
                <a:rPr sz="1800" spc="-20" dirty="0">
                  <a:solidFill>
                    <a:srgbClr val="3F3F3E"/>
                  </a:solidFill>
                  <a:latin typeface="Arial"/>
                  <a:cs typeface="Arial"/>
                </a:rPr>
                <a:t>know.</a:t>
              </a:r>
              <a:endParaRPr sz="1800" dirty="0">
                <a:latin typeface="Arial"/>
                <a:cs typeface="Arial"/>
              </a:endParaRPr>
            </a:p>
          </p:txBody>
        </p:sp>
      </p:grpSp>
      <p:grpSp>
        <p:nvGrpSpPr>
          <p:cNvPr id="69" name="Group 68">
            <a:extLst>
              <a:ext uri="{FF2B5EF4-FFF2-40B4-BE49-F238E27FC236}">
                <a16:creationId xmlns:a16="http://schemas.microsoft.com/office/drawing/2014/main" id="{53182141-43F4-B843-8509-F0F97C4BA003}"/>
              </a:ext>
            </a:extLst>
          </p:cNvPr>
          <p:cNvGrpSpPr/>
          <p:nvPr/>
        </p:nvGrpSpPr>
        <p:grpSpPr>
          <a:xfrm>
            <a:off x="8150521" y="1579487"/>
            <a:ext cx="3308350" cy="2291715"/>
            <a:chOff x="8150521" y="1579487"/>
            <a:chExt cx="3308350" cy="2291715"/>
          </a:xfrm>
        </p:grpSpPr>
        <p:sp>
          <p:nvSpPr>
            <p:cNvPr id="57" name="object 57"/>
            <p:cNvSpPr/>
            <p:nvPr/>
          </p:nvSpPr>
          <p:spPr>
            <a:xfrm>
              <a:off x="8150521" y="1579487"/>
              <a:ext cx="3308350" cy="2291715"/>
            </a:xfrm>
            <a:custGeom>
              <a:avLst/>
              <a:gdLst/>
              <a:ahLst/>
              <a:cxnLst/>
              <a:rect l="l" t="t" r="r" b="b"/>
              <a:pathLst>
                <a:path w="3308350" h="2291715">
                  <a:moveTo>
                    <a:pt x="212788" y="0"/>
                  </a:moveTo>
                  <a:lnTo>
                    <a:pt x="163996" y="5619"/>
                  </a:lnTo>
                  <a:lnTo>
                    <a:pt x="119206" y="21627"/>
                  </a:lnTo>
                  <a:lnTo>
                    <a:pt x="79697" y="46745"/>
                  </a:lnTo>
                  <a:lnTo>
                    <a:pt x="46745" y="79697"/>
                  </a:lnTo>
                  <a:lnTo>
                    <a:pt x="21627" y="119206"/>
                  </a:lnTo>
                  <a:lnTo>
                    <a:pt x="5619" y="163996"/>
                  </a:lnTo>
                  <a:lnTo>
                    <a:pt x="0" y="212788"/>
                  </a:lnTo>
                  <a:lnTo>
                    <a:pt x="0" y="2078367"/>
                  </a:lnTo>
                  <a:lnTo>
                    <a:pt x="5619" y="2127160"/>
                  </a:lnTo>
                  <a:lnTo>
                    <a:pt x="21627" y="2171951"/>
                  </a:lnTo>
                  <a:lnTo>
                    <a:pt x="46745" y="2211463"/>
                  </a:lnTo>
                  <a:lnTo>
                    <a:pt x="79697" y="2244418"/>
                  </a:lnTo>
                  <a:lnTo>
                    <a:pt x="119206" y="2269539"/>
                  </a:lnTo>
                  <a:lnTo>
                    <a:pt x="163996" y="2285548"/>
                  </a:lnTo>
                  <a:lnTo>
                    <a:pt x="212788" y="2291168"/>
                  </a:lnTo>
                  <a:lnTo>
                    <a:pt x="3095371" y="2291168"/>
                  </a:lnTo>
                  <a:lnTo>
                    <a:pt x="3144159" y="2285548"/>
                  </a:lnTo>
                  <a:lnTo>
                    <a:pt x="3188947" y="2269539"/>
                  </a:lnTo>
                  <a:lnTo>
                    <a:pt x="3228456" y="2244418"/>
                  </a:lnTo>
                  <a:lnTo>
                    <a:pt x="3261410" y="2211463"/>
                  </a:lnTo>
                  <a:lnTo>
                    <a:pt x="3286530" y="2171951"/>
                  </a:lnTo>
                  <a:lnTo>
                    <a:pt x="3302539" y="2127160"/>
                  </a:lnTo>
                  <a:lnTo>
                    <a:pt x="3308159" y="2078367"/>
                  </a:lnTo>
                  <a:lnTo>
                    <a:pt x="3308159" y="212788"/>
                  </a:lnTo>
                  <a:lnTo>
                    <a:pt x="3302539" y="163996"/>
                  </a:lnTo>
                  <a:lnTo>
                    <a:pt x="3286530" y="119206"/>
                  </a:lnTo>
                  <a:lnTo>
                    <a:pt x="3261410" y="79697"/>
                  </a:lnTo>
                  <a:lnTo>
                    <a:pt x="3228456" y="46745"/>
                  </a:lnTo>
                  <a:lnTo>
                    <a:pt x="3188947" y="21627"/>
                  </a:lnTo>
                  <a:lnTo>
                    <a:pt x="3144159" y="5619"/>
                  </a:lnTo>
                  <a:lnTo>
                    <a:pt x="3095371" y="0"/>
                  </a:lnTo>
                  <a:lnTo>
                    <a:pt x="212788" y="0"/>
                  </a:lnTo>
                  <a:close/>
                </a:path>
              </a:pathLst>
            </a:custGeom>
            <a:ln w="93840">
              <a:solidFill>
                <a:srgbClr val="3F3F3E"/>
              </a:solidFill>
            </a:ln>
          </p:spPr>
          <p:txBody>
            <a:bodyPr wrap="square" lIns="0" tIns="0" rIns="0" bIns="0" rtlCol="0"/>
            <a:lstStyle/>
            <a:p>
              <a:endParaRPr/>
            </a:p>
          </p:txBody>
        </p:sp>
        <p:sp>
          <p:nvSpPr>
            <p:cNvPr id="65" name="object 65"/>
            <p:cNvSpPr txBox="1"/>
            <p:nvPr/>
          </p:nvSpPr>
          <p:spPr>
            <a:xfrm>
              <a:off x="8353535" y="1722282"/>
              <a:ext cx="2896235" cy="1887855"/>
            </a:xfrm>
            <a:prstGeom prst="rect">
              <a:avLst/>
            </a:prstGeom>
          </p:spPr>
          <p:txBody>
            <a:bodyPr vert="horz" wrap="square" lIns="0" tIns="120650" rIns="0" bIns="0" rtlCol="0">
              <a:spAutoFit/>
            </a:bodyPr>
            <a:lstStyle/>
            <a:p>
              <a:pPr marL="1270" algn="ctr">
                <a:lnSpc>
                  <a:spcPct val="100000"/>
                </a:lnSpc>
                <a:spcBef>
                  <a:spcPts val="950"/>
                </a:spcBef>
              </a:pPr>
              <a:r>
                <a:rPr sz="2100" b="1" dirty="0">
                  <a:solidFill>
                    <a:srgbClr val="3F3F3E"/>
                  </a:solidFill>
                  <a:latin typeface="Arial"/>
                  <a:cs typeface="Arial"/>
                </a:rPr>
                <a:t>Scenario</a:t>
              </a:r>
              <a:r>
                <a:rPr sz="2100" b="1" spc="-10" dirty="0">
                  <a:solidFill>
                    <a:srgbClr val="3F3F3E"/>
                  </a:solidFill>
                  <a:latin typeface="Arial"/>
                  <a:cs typeface="Arial"/>
                </a:rPr>
                <a:t> </a:t>
              </a:r>
              <a:r>
                <a:rPr sz="2100" b="1" dirty="0">
                  <a:solidFill>
                    <a:srgbClr val="3F3F3E"/>
                  </a:solidFill>
                  <a:latin typeface="Arial"/>
                  <a:cs typeface="Arial"/>
                </a:rPr>
                <a:t>3</a:t>
              </a:r>
              <a:endParaRPr sz="2100" dirty="0">
                <a:latin typeface="Arial"/>
                <a:cs typeface="Arial"/>
              </a:endParaRPr>
            </a:p>
            <a:p>
              <a:pPr marL="12065" marR="5080" indent="1270" algn="ctr">
                <a:lnSpc>
                  <a:spcPts val="2100"/>
                </a:lnSpc>
                <a:spcBef>
                  <a:spcPts val="850"/>
                </a:spcBef>
              </a:pPr>
              <a:r>
                <a:rPr sz="1800" spc="-60" dirty="0">
                  <a:solidFill>
                    <a:srgbClr val="3F3F3E"/>
                  </a:solidFill>
                  <a:latin typeface="Arial"/>
                  <a:cs typeface="Arial"/>
                </a:rPr>
                <a:t>You </a:t>
              </a:r>
              <a:r>
                <a:rPr sz="1800" spc="-5" dirty="0">
                  <a:solidFill>
                    <a:srgbClr val="3F3F3E"/>
                  </a:solidFill>
                  <a:latin typeface="Arial"/>
                  <a:cs typeface="Arial"/>
                </a:rPr>
                <a:t>have been </a:t>
              </a:r>
              <a:r>
                <a:rPr sz="1800" dirty="0">
                  <a:solidFill>
                    <a:srgbClr val="3F3F3E"/>
                  </a:solidFill>
                  <a:latin typeface="Arial"/>
                  <a:cs typeface="Arial"/>
                </a:rPr>
                <a:t>chatting to  someone </a:t>
              </a:r>
              <a:r>
                <a:rPr sz="1800" spc="-5" dirty="0">
                  <a:solidFill>
                    <a:srgbClr val="3F3F3E"/>
                  </a:solidFill>
                  <a:latin typeface="Arial"/>
                  <a:cs typeface="Arial"/>
                </a:rPr>
                <a:t>online </a:t>
              </a:r>
              <a:r>
                <a:rPr sz="1800" dirty="0">
                  <a:solidFill>
                    <a:srgbClr val="3F3F3E"/>
                  </a:solidFill>
                  <a:latin typeface="Arial"/>
                  <a:cs typeface="Arial"/>
                </a:rPr>
                <a:t>for a </a:t>
              </a:r>
              <a:r>
                <a:rPr sz="1800" spc="-5" dirty="0">
                  <a:solidFill>
                    <a:srgbClr val="3F3F3E"/>
                  </a:solidFill>
                  <a:latin typeface="Arial"/>
                  <a:cs typeface="Arial"/>
                </a:rPr>
                <a:t>while  and </a:t>
              </a:r>
              <a:r>
                <a:rPr sz="1800" dirty="0">
                  <a:solidFill>
                    <a:srgbClr val="3F3F3E"/>
                  </a:solidFill>
                  <a:latin typeface="Arial"/>
                  <a:cs typeface="Arial"/>
                </a:rPr>
                <a:t>they start to </a:t>
              </a:r>
              <a:r>
                <a:rPr sz="1800" spc="-5" dirty="0">
                  <a:solidFill>
                    <a:srgbClr val="3F3F3E"/>
                  </a:solidFill>
                  <a:latin typeface="Arial"/>
                  <a:cs typeface="Arial"/>
                </a:rPr>
                <a:t>ask </a:t>
              </a:r>
              <a:r>
                <a:rPr sz="1800" dirty="0">
                  <a:solidFill>
                    <a:srgbClr val="3F3F3E"/>
                  </a:solidFill>
                  <a:latin typeface="Arial"/>
                  <a:cs typeface="Arial"/>
                </a:rPr>
                <a:t>you  </a:t>
              </a:r>
              <a:r>
                <a:rPr sz="1800" spc="-5" dirty="0">
                  <a:solidFill>
                    <a:srgbClr val="3F3F3E"/>
                  </a:solidFill>
                  <a:latin typeface="Arial"/>
                  <a:cs typeface="Arial"/>
                </a:rPr>
                <a:t>personal questions like</a:t>
              </a:r>
              <a:r>
                <a:rPr sz="1800" spc="-90" dirty="0">
                  <a:solidFill>
                    <a:srgbClr val="3F3F3E"/>
                  </a:solidFill>
                  <a:latin typeface="Arial"/>
                  <a:cs typeface="Arial"/>
                </a:rPr>
                <a:t> </a:t>
              </a:r>
              <a:r>
                <a:rPr sz="1800" spc="-5" dirty="0">
                  <a:solidFill>
                    <a:srgbClr val="3F3F3E"/>
                  </a:solidFill>
                  <a:latin typeface="Arial"/>
                  <a:cs typeface="Arial"/>
                </a:rPr>
                <a:t>what  </a:t>
              </a:r>
              <a:r>
                <a:rPr sz="1800" dirty="0">
                  <a:solidFill>
                    <a:srgbClr val="3F3F3E"/>
                  </a:solidFill>
                  <a:latin typeface="Arial"/>
                  <a:cs typeface="Arial"/>
                </a:rPr>
                <a:t>school you </a:t>
              </a:r>
              <a:r>
                <a:rPr sz="1800" spc="-5" dirty="0">
                  <a:solidFill>
                    <a:srgbClr val="3F3F3E"/>
                  </a:solidFill>
                  <a:latin typeface="Arial"/>
                  <a:cs typeface="Arial"/>
                </a:rPr>
                <a:t>go</a:t>
              </a:r>
              <a:r>
                <a:rPr sz="1800" spc="-30" dirty="0">
                  <a:solidFill>
                    <a:srgbClr val="3F3F3E"/>
                  </a:solidFill>
                  <a:latin typeface="Arial"/>
                  <a:cs typeface="Arial"/>
                </a:rPr>
                <a:t> </a:t>
              </a:r>
              <a:r>
                <a:rPr sz="1800" dirty="0">
                  <a:solidFill>
                    <a:srgbClr val="3F3F3E"/>
                  </a:solidFill>
                  <a:latin typeface="Arial"/>
                  <a:cs typeface="Arial"/>
                </a:rPr>
                <a:t>to.</a:t>
              </a:r>
              <a:endParaRPr sz="1800" dirty="0">
                <a:latin typeface="Arial"/>
                <a:cs typeface="Arial"/>
              </a:endParaRPr>
            </a:p>
          </p:txBody>
        </p:sp>
      </p:grpSp>
    </p:spTree>
    <p:extLst>
      <p:ext uri="{BB962C8B-B14F-4D97-AF65-F5344CB8AC3E}">
        <p14:creationId xmlns:p14="http://schemas.microsoft.com/office/powerpoint/2010/main" val="3713155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Online compass choices</a:t>
            </a:r>
            <a:endParaRPr lang="en-GB" dirty="0"/>
          </a:p>
        </p:txBody>
      </p:sp>
      <p:sp>
        <p:nvSpPr>
          <p:cNvPr id="3" name="Content Placeholder 2"/>
          <p:cNvSpPr>
            <a:spLocks noGrp="1"/>
          </p:cNvSpPr>
          <p:nvPr>
            <p:ph idx="1"/>
          </p:nvPr>
        </p:nvSpPr>
        <p:spPr/>
        <p:txBody>
          <a:bodyPr>
            <a:normAutofit/>
          </a:bodyPr>
          <a:lstStyle/>
          <a:p>
            <a:r>
              <a:rPr lang="en-GB" sz="3200" dirty="0" smtClean="0"/>
              <a:t>I am going read  </a:t>
            </a:r>
            <a:r>
              <a:rPr lang="en-GB" sz="3200" dirty="0"/>
              <a:t>aloud each scenario </a:t>
            </a:r>
            <a:r>
              <a:rPr lang="en-GB" sz="3200" dirty="0" smtClean="0"/>
              <a:t>and </a:t>
            </a:r>
            <a:r>
              <a:rPr lang="en-GB" sz="3200" dirty="0"/>
              <a:t>ask </a:t>
            </a:r>
            <a:r>
              <a:rPr lang="en-GB" sz="3200" dirty="0" smtClean="0"/>
              <a:t>you </a:t>
            </a:r>
            <a:r>
              <a:rPr lang="en-GB" sz="3200" dirty="0"/>
              <a:t>to move to the point which best  suits how they feel about it. </a:t>
            </a:r>
            <a:r>
              <a:rPr lang="en-GB" sz="3200" dirty="0" smtClean="0"/>
              <a:t> I will ask you:</a:t>
            </a:r>
          </a:p>
          <a:p>
            <a:r>
              <a:rPr lang="en-GB" sz="3200" dirty="0" smtClean="0"/>
              <a:t>TP: What is your reaction to the scenario?</a:t>
            </a:r>
          </a:p>
          <a:p>
            <a:r>
              <a:rPr lang="en-GB" sz="3200" dirty="0" smtClean="0"/>
              <a:t>TP: What </a:t>
            </a:r>
            <a:r>
              <a:rPr lang="en-GB" sz="3200" dirty="0" smtClean="0"/>
              <a:t>methods do </a:t>
            </a:r>
            <a:r>
              <a:rPr lang="en-GB" sz="3200" dirty="0" smtClean="0"/>
              <a:t>you already use for questioning what to trust online?</a:t>
            </a:r>
          </a:p>
          <a:p>
            <a:r>
              <a:rPr lang="en-GB" sz="3200" dirty="0" smtClean="0"/>
              <a:t>TP:  What strategies you use for seeking help?</a:t>
            </a:r>
          </a:p>
          <a:p>
            <a:endParaRPr lang="en-GB" sz="3200" dirty="0"/>
          </a:p>
          <a:p>
            <a:endParaRPr lang="en-GB" sz="3200" dirty="0"/>
          </a:p>
        </p:txBody>
      </p:sp>
      <p:pic>
        <p:nvPicPr>
          <p:cNvPr id="4" name="Picture 3"/>
          <p:cNvPicPr>
            <a:picLocks noChangeAspect="1"/>
          </p:cNvPicPr>
          <p:nvPr/>
        </p:nvPicPr>
        <p:blipFill>
          <a:blip r:embed="rId2"/>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106873012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GB" dirty="0" smtClean="0"/>
              <a:t>Lesson 6 – Two Truths and a Lie</a:t>
            </a:r>
            <a:endParaRPr lang="en-GB" dirty="0"/>
          </a:p>
        </p:txBody>
      </p:sp>
      <p:sp>
        <p:nvSpPr>
          <p:cNvPr id="6" name="Subtitle 5"/>
          <p:cNvSpPr>
            <a:spLocks noGrp="1"/>
          </p:cNvSpPr>
          <p:nvPr>
            <p:ph type="subTitle" idx="1"/>
          </p:nvPr>
        </p:nvSpPr>
        <p:spPr/>
        <p:txBody>
          <a:bodyPr>
            <a:normAutofit fontScale="85000" lnSpcReduction="10000"/>
          </a:bodyPr>
          <a:lstStyle/>
          <a:p>
            <a:r>
              <a:rPr lang="en-GB" dirty="0"/>
              <a:t>LO: To be able to describe and recognise some methods used to encourage people to buy things online.</a:t>
            </a:r>
            <a:br>
              <a:rPr lang="en-GB" dirty="0"/>
            </a:br>
            <a:r>
              <a:rPr lang="en-GB" dirty="0"/>
              <a:t>LO: To be able to give examples of when and why it is important to understand the motive behind online</a:t>
            </a:r>
            <a:br>
              <a:rPr lang="en-GB" dirty="0"/>
            </a:br>
            <a:r>
              <a:rPr lang="en-GB" dirty="0"/>
              <a:t>content.</a:t>
            </a:r>
            <a:br>
              <a:rPr lang="en-GB" dirty="0"/>
            </a:br>
            <a:r>
              <a:rPr lang="en-GB" dirty="0"/>
              <a:t>LO: To be able to use questions to help decide what can and cannot be trusted online</a:t>
            </a:r>
          </a:p>
        </p:txBody>
      </p:sp>
      <p:pic>
        <p:nvPicPr>
          <p:cNvPr id="4" name="Picture 3"/>
          <p:cNvPicPr>
            <a:picLocks noChangeAspect="1"/>
          </p:cNvPicPr>
          <p:nvPr/>
        </p:nvPicPr>
        <p:blipFill>
          <a:blip r:embed="rId2"/>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235593116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000" dirty="0">
                <a:solidFill>
                  <a:prstClr val="black"/>
                </a:solidFill>
                <a:latin typeface="Calibri" panose="020F0502020204030204"/>
                <a:ea typeface="+mn-ea"/>
                <a:cs typeface="+mn-cs"/>
              </a:rPr>
              <a:t>LO: To be able to describe and recognise some methods used to encourage people to buy things online.</a:t>
            </a:r>
            <a:br>
              <a:rPr lang="en-GB" sz="2000" dirty="0">
                <a:solidFill>
                  <a:prstClr val="black"/>
                </a:solidFill>
                <a:latin typeface="Calibri" panose="020F0502020204030204"/>
                <a:ea typeface="+mn-ea"/>
                <a:cs typeface="+mn-cs"/>
              </a:rPr>
            </a:br>
            <a:r>
              <a:rPr lang="en-GB" sz="2000" dirty="0">
                <a:solidFill>
                  <a:prstClr val="black"/>
                </a:solidFill>
                <a:latin typeface="Calibri" panose="020F0502020204030204"/>
                <a:ea typeface="+mn-ea"/>
                <a:cs typeface="+mn-cs"/>
              </a:rPr>
              <a:t>LO: To be able to give examples of when and why it is important to understand the motive behind online</a:t>
            </a:r>
            <a:br>
              <a:rPr lang="en-GB" sz="2000" dirty="0">
                <a:solidFill>
                  <a:prstClr val="black"/>
                </a:solidFill>
                <a:latin typeface="Calibri" panose="020F0502020204030204"/>
                <a:ea typeface="+mn-ea"/>
                <a:cs typeface="+mn-cs"/>
              </a:rPr>
            </a:br>
            <a:r>
              <a:rPr lang="en-GB" sz="2000" dirty="0">
                <a:solidFill>
                  <a:prstClr val="black"/>
                </a:solidFill>
                <a:latin typeface="Calibri" panose="020F0502020204030204"/>
                <a:ea typeface="+mn-ea"/>
                <a:cs typeface="+mn-cs"/>
              </a:rPr>
              <a:t>content.</a:t>
            </a:r>
            <a:br>
              <a:rPr lang="en-GB" sz="2000" dirty="0">
                <a:solidFill>
                  <a:prstClr val="black"/>
                </a:solidFill>
                <a:latin typeface="Calibri" panose="020F0502020204030204"/>
                <a:ea typeface="+mn-ea"/>
                <a:cs typeface="+mn-cs"/>
              </a:rPr>
            </a:br>
            <a:r>
              <a:rPr lang="en-GB" sz="2000" dirty="0">
                <a:solidFill>
                  <a:prstClr val="black"/>
                </a:solidFill>
                <a:latin typeface="Calibri" panose="020F0502020204030204"/>
                <a:ea typeface="+mn-ea"/>
                <a:cs typeface="+mn-cs"/>
              </a:rPr>
              <a:t>LO: To be able to use questions to help decide what can and cannot be trusted online</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sz="3200" b="1" u="sng" dirty="0" smtClean="0"/>
              <a:t>Two truths and a Lie</a:t>
            </a:r>
          </a:p>
          <a:p>
            <a:endParaRPr lang="en-GB" sz="3200" dirty="0" smtClean="0"/>
          </a:p>
          <a:p>
            <a:r>
              <a:rPr lang="en-GB" sz="3200" dirty="0"/>
              <a:t>T</a:t>
            </a:r>
            <a:r>
              <a:rPr lang="en-GB" sz="3200" dirty="0" smtClean="0"/>
              <a:t>hink </a:t>
            </a:r>
            <a:r>
              <a:rPr lang="en-GB" sz="3200" dirty="0"/>
              <a:t>of two truths and a lie about </a:t>
            </a:r>
            <a:r>
              <a:rPr lang="en-GB" sz="3200" dirty="0" smtClean="0"/>
              <a:t>yourselves</a:t>
            </a:r>
            <a:r>
              <a:rPr lang="en-GB" sz="3200" dirty="0"/>
              <a:t>. </a:t>
            </a:r>
            <a:endParaRPr lang="en-GB" sz="3200" dirty="0" smtClean="0"/>
          </a:p>
          <a:p>
            <a:r>
              <a:rPr lang="en-GB" sz="3200" dirty="0" smtClean="0"/>
              <a:t>You will </a:t>
            </a:r>
            <a:r>
              <a:rPr lang="en-GB" sz="3200" dirty="0"/>
              <a:t>take it in turns  to say their three statements to the rest of the </a:t>
            </a:r>
            <a:r>
              <a:rPr lang="en-GB" sz="3200" dirty="0" smtClean="0"/>
              <a:t>class, </a:t>
            </a:r>
            <a:r>
              <a:rPr lang="en-GB" sz="3200" dirty="0"/>
              <a:t>who need to work together to  guess which is the false statement</a:t>
            </a:r>
            <a:r>
              <a:rPr lang="en-GB" sz="3200" dirty="0" smtClean="0"/>
              <a:t>.</a:t>
            </a:r>
          </a:p>
          <a:p>
            <a:endParaRPr lang="en-GB" sz="3200" dirty="0"/>
          </a:p>
          <a:p>
            <a:r>
              <a:rPr lang="en-GB" sz="3200" dirty="0" smtClean="0"/>
              <a:t>TP: How did you decide or know which statement was true or false? </a:t>
            </a:r>
            <a:endParaRPr lang="en-GB" sz="3200" dirty="0"/>
          </a:p>
          <a:p>
            <a:endParaRPr lang="en-GB" sz="3200" dirty="0"/>
          </a:p>
          <a:p>
            <a:endParaRPr lang="en-GB" sz="3200" dirty="0"/>
          </a:p>
        </p:txBody>
      </p:sp>
      <p:pic>
        <p:nvPicPr>
          <p:cNvPr id="4" name="Picture 3"/>
          <p:cNvPicPr>
            <a:picLocks noChangeAspect="1"/>
          </p:cNvPicPr>
          <p:nvPr/>
        </p:nvPicPr>
        <p:blipFill>
          <a:blip r:embed="rId2"/>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145248521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000" dirty="0">
                <a:solidFill>
                  <a:prstClr val="black"/>
                </a:solidFill>
                <a:latin typeface="Calibri" panose="020F0502020204030204"/>
                <a:ea typeface="+mn-ea"/>
                <a:cs typeface="+mn-cs"/>
              </a:rPr>
              <a:t>LO: To be able to describe and recognise some methods used to encourage people to buy things online.</a:t>
            </a:r>
            <a:br>
              <a:rPr lang="en-GB" sz="2000" dirty="0">
                <a:solidFill>
                  <a:prstClr val="black"/>
                </a:solidFill>
                <a:latin typeface="Calibri" panose="020F0502020204030204"/>
                <a:ea typeface="+mn-ea"/>
                <a:cs typeface="+mn-cs"/>
              </a:rPr>
            </a:br>
            <a:r>
              <a:rPr lang="en-GB" sz="2000" dirty="0">
                <a:solidFill>
                  <a:prstClr val="black"/>
                </a:solidFill>
                <a:latin typeface="Calibri" panose="020F0502020204030204"/>
                <a:ea typeface="+mn-ea"/>
                <a:cs typeface="+mn-cs"/>
              </a:rPr>
              <a:t>LO: To be able to give examples of when and why it is important to understand the motive behind online</a:t>
            </a:r>
            <a:br>
              <a:rPr lang="en-GB" sz="2000" dirty="0">
                <a:solidFill>
                  <a:prstClr val="black"/>
                </a:solidFill>
                <a:latin typeface="Calibri" panose="020F0502020204030204"/>
                <a:ea typeface="+mn-ea"/>
                <a:cs typeface="+mn-cs"/>
              </a:rPr>
            </a:br>
            <a:r>
              <a:rPr lang="en-GB" sz="2000" dirty="0">
                <a:solidFill>
                  <a:prstClr val="black"/>
                </a:solidFill>
                <a:latin typeface="Calibri" panose="020F0502020204030204"/>
                <a:ea typeface="+mn-ea"/>
                <a:cs typeface="+mn-cs"/>
              </a:rPr>
              <a:t>content.</a:t>
            </a:r>
            <a:br>
              <a:rPr lang="en-GB" sz="2000" dirty="0">
                <a:solidFill>
                  <a:prstClr val="black"/>
                </a:solidFill>
                <a:latin typeface="Calibri" panose="020F0502020204030204"/>
                <a:ea typeface="+mn-ea"/>
                <a:cs typeface="+mn-cs"/>
              </a:rPr>
            </a:br>
            <a:r>
              <a:rPr lang="en-GB" sz="2000" dirty="0">
                <a:solidFill>
                  <a:prstClr val="black"/>
                </a:solidFill>
                <a:latin typeface="Calibri" panose="020F0502020204030204"/>
                <a:ea typeface="+mn-ea"/>
                <a:cs typeface="+mn-cs"/>
              </a:rPr>
              <a:t>LO: To be able to use questions to help decide what can and cannot be trusted online</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sz="3200" b="1" u="sng" dirty="0" smtClean="0"/>
              <a:t>Two truths and a Lie</a:t>
            </a:r>
          </a:p>
          <a:p>
            <a:endParaRPr lang="en-GB" sz="3200" dirty="0" smtClean="0"/>
          </a:p>
          <a:p>
            <a:r>
              <a:rPr lang="en-GB" sz="3200" dirty="0" smtClean="0"/>
              <a:t>When </a:t>
            </a:r>
            <a:r>
              <a:rPr lang="en-GB" sz="3200" dirty="0"/>
              <a:t>we’re online, extra clues like facial expressions or tone  of voice, aren’t always visible, which can make it more difficult, and more important to  stop and check</a:t>
            </a:r>
            <a:r>
              <a:rPr lang="en-GB" sz="3200" dirty="0" smtClean="0"/>
              <a:t>.</a:t>
            </a:r>
          </a:p>
          <a:p>
            <a:endParaRPr lang="en-GB" sz="3200" dirty="0"/>
          </a:p>
          <a:p>
            <a:r>
              <a:rPr lang="en-GB" sz="3200" dirty="0"/>
              <a:t>We may also see some things online which are true and some which are false, but  just like in the game there are things we can do to try and help us decide. E.g. think  about what you already know, look out for things that are unrealistic, seem too good  to be true, or don’t make sense, etc</a:t>
            </a:r>
            <a:r>
              <a:rPr lang="en-GB" sz="3200" dirty="0" smtClean="0"/>
              <a:t>..</a:t>
            </a:r>
          </a:p>
          <a:p>
            <a:endParaRPr lang="en-GB" sz="3200" dirty="0"/>
          </a:p>
          <a:p>
            <a:r>
              <a:rPr lang="en-GB" sz="3200" dirty="0"/>
              <a:t>If all else fails - look it up, or ask someone. (This would be cheating in the game,  but is a great idea if you’re online!)</a:t>
            </a:r>
          </a:p>
          <a:p>
            <a:endParaRPr lang="en-GB" sz="3200" dirty="0"/>
          </a:p>
          <a:p>
            <a:endParaRPr lang="en-GB" sz="3200" dirty="0"/>
          </a:p>
        </p:txBody>
      </p:sp>
      <p:pic>
        <p:nvPicPr>
          <p:cNvPr id="4" name="Picture 3"/>
          <p:cNvPicPr>
            <a:picLocks noChangeAspect="1"/>
          </p:cNvPicPr>
          <p:nvPr/>
        </p:nvPicPr>
        <p:blipFill>
          <a:blip r:embed="rId2"/>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9735931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3798</Words>
  <Application>Microsoft Office PowerPoint</Application>
  <PresentationFormat>Widescreen</PresentationFormat>
  <Paragraphs>369</Paragraphs>
  <Slides>70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70</vt:i4>
      </vt:variant>
    </vt:vector>
  </HeadingPairs>
  <TitlesOfParts>
    <vt:vector size="79" baseType="lpstr">
      <vt:lpstr>Arial</vt:lpstr>
      <vt:lpstr>Calibri</vt:lpstr>
      <vt:lpstr>Calibri Light</vt:lpstr>
      <vt:lpstr>Comic Sans MS</vt:lpstr>
      <vt:lpstr>Sassoon Infant Rg</vt:lpstr>
      <vt:lpstr>Times New Roman</vt:lpstr>
      <vt:lpstr>Twinkl</vt:lpstr>
      <vt:lpstr>Twinkl SemiBold</vt:lpstr>
      <vt:lpstr>Office Theme</vt:lpstr>
      <vt:lpstr>Good Morning</vt:lpstr>
      <vt:lpstr>Theseus and the Minotaur - Part 3</vt:lpstr>
      <vt:lpstr>Spellings – Look/Cover/Spell/Check</vt:lpstr>
      <vt:lpstr>Maths</vt:lpstr>
      <vt:lpstr>RECALL</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LO: To be able to multiply a 2-digit number by a 2-digit number using two partitions.</vt:lpstr>
      <vt:lpstr>REFLECTION - LO: To be able to multiply a 2-digit number by a 2-digit number using two partitions</vt:lpstr>
      <vt:lpstr>Break</vt:lpstr>
      <vt:lpstr>English – Poetry - Beowulf</vt:lpstr>
      <vt:lpstr>Introduction</vt:lpstr>
      <vt:lpstr>Introduction</vt:lpstr>
      <vt:lpstr>Introduction</vt:lpstr>
      <vt:lpstr>Humpty Dumpty – The Truth</vt:lpstr>
      <vt:lpstr>Humpty Dumpty – The Truth</vt:lpstr>
      <vt:lpstr>The Highway Man</vt:lpstr>
      <vt:lpstr>The Highway Man</vt:lpstr>
      <vt:lpstr>The Highway Man</vt:lpstr>
      <vt:lpstr>LO: To understand the features of a narrative poem and to be able to plan the Story of Beowulf</vt:lpstr>
      <vt:lpstr>Hrothgar Builds Heorot</vt:lpstr>
      <vt:lpstr>Grendel Attacks</vt:lpstr>
      <vt:lpstr>Heorot Lies Silent</vt:lpstr>
      <vt:lpstr>Beowulf Travels to Denmark</vt:lpstr>
      <vt:lpstr>Beowulf’s First Battle</vt:lpstr>
      <vt:lpstr>LO: To understand the features of a narrative poem and to be able to plan the Story of Beowulf</vt:lpstr>
      <vt:lpstr>LO: To understand the features of a narrative poem and to be able to plan the Story of Beowulf</vt:lpstr>
      <vt:lpstr>LO: To understand the features of a narrative poem and to be able to plan the Story of Beowulf</vt:lpstr>
      <vt:lpstr>REFLECTION - LO: To understand the features of a narrative poem and to be able to plan the Story of Beowulf</vt:lpstr>
      <vt:lpstr>Reading Comprehension – The Highwayman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 To be able to identify unfamiliar words and work out the meaning of the word by reading the rest of the stanza for context</vt:lpstr>
      <vt:lpstr>LO: To be able to identify unfamiliar words and work out the meaning of the word by reading the rest of the stanza for context</vt:lpstr>
      <vt:lpstr>PowerPoint Presentation</vt:lpstr>
      <vt:lpstr>reprimand</vt:lpstr>
      <vt:lpstr>reprimand</vt:lpstr>
      <vt:lpstr>reprimand</vt:lpstr>
      <vt:lpstr>reprimand</vt:lpstr>
      <vt:lpstr>reprimand</vt:lpstr>
      <vt:lpstr>reprimand</vt:lpstr>
      <vt:lpstr>reprimand</vt:lpstr>
      <vt:lpstr>Lunch</vt:lpstr>
      <vt:lpstr>Lesson 5 – What would you do?</vt:lpstr>
      <vt:lpstr>Online Compass Choices</vt:lpstr>
      <vt:lpstr>Online Choices Compass</vt:lpstr>
      <vt:lpstr>Online compass choices</vt:lpstr>
      <vt:lpstr>Lesson 6 – Two Truths and a Lie</vt:lpstr>
      <vt:lpstr>LO: To be able to describe and recognise some methods used to encourage people to buy things online. LO: To be able to give examples of when and why it is important to understand the motive behind online content. LO: To be able to use questions to help decide what can and cannot be trusted online</vt:lpstr>
      <vt:lpstr>LO: To be able to describe and recognise some methods used to encourage people to buy things online. LO: To be able to give examples of when and why it is important to understand the motive behind online content. LO: To be able to use questions to help decide what can and cannot be trusted online</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11</cp:revision>
  <dcterms:created xsi:type="dcterms:W3CDTF">2021-01-26T16:19:31Z</dcterms:created>
  <dcterms:modified xsi:type="dcterms:W3CDTF">2021-01-28T08:04:01Z</dcterms:modified>
</cp:coreProperties>
</file>