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57" r:id="rId4"/>
    <p:sldId id="266" r:id="rId5"/>
    <p:sldId id="258"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92" r:id="rId31"/>
    <p:sldId id="293" r:id="rId32"/>
    <p:sldId id="294" r:id="rId33"/>
    <p:sldId id="295" r:id="rId34"/>
    <p:sldId id="296" r:id="rId35"/>
    <p:sldId id="297" r:id="rId36"/>
    <p:sldId id="259" r:id="rId37"/>
    <p:sldId id="337" r:id="rId38"/>
    <p:sldId id="338" r:id="rId39"/>
    <p:sldId id="339" r:id="rId40"/>
    <p:sldId id="340" r:id="rId41"/>
    <p:sldId id="341" r:id="rId42"/>
    <p:sldId id="342" r:id="rId43"/>
    <p:sldId id="343" r:id="rId44"/>
    <p:sldId id="344" r:id="rId45"/>
    <p:sldId id="345" r:id="rId46"/>
    <p:sldId id="346" r:id="rId47"/>
    <p:sldId id="347" r:id="rId48"/>
    <p:sldId id="348" r:id="rId49"/>
    <p:sldId id="349" r:id="rId50"/>
    <p:sldId id="260" r:id="rId51"/>
    <p:sldId id="298" r:id="rId52"/>
    <p:sldId id="299" r:id="rId53"/>
    <p:sldId id="300" r:id="rId54"/>
    <p:sldId id="301" r:id="rId55"/>
    <p:sldId id="302" r:id="rId56"/>
    <p:sldId id="303" r:id="rId57"/>
    <p:sldId id="261" r:id="rId58"/>
    <p:sldId id="304" r:id="rId59"/>
    <p:sldId id="305" r:id="rId60"/>
    <p:sldId id="306" r:id="rId61"/>
    <p:sldId id="307" r:id="rId62"/>
    <p:sldId id="308" r:id="rId63"/>
    <p:sldId id="309" r:id="rId64"/>
    <p:sldId id="310" r:id="rId65"/>
    <p:sldId id="311" r:id="rId66"/>
    <p:sldId id="262" r:id="rId67"/>
    <p:sldId id="312" r:id="rId68"/>
    <p:sldId id="313" r:id="rId69"/>
    <p:sldId id="314" r:id="rId70"/>
    <p:sldId id="315" r:id="rId71"/>
    <p:sldId id="316" r:id="rId72"/>
    <p:sldId id="317" r:id="rId73"/>
    <p:sldId id="318" r:id="rId74"/>
    <p:sldId id="319" r:id="rId75"/>
    <p:sldId id="320" r:id="rId76"/>
    <p:sldId id="321" r:id="rId77"/>
    <p:sldId id="322" r:id="rId78"/>
    <p:sldId id="323" r:id="rId79"/>
    <p:sldId id="324" r:id="rId80"/>
    <p:sldId id="325" r:id="rId81"/>
    <p:sldId id="326" r:id="rId82"/>
    <p:sldId id="327" r:id="rId83"/>
    <p:sldId id="328" r:id="rId84"/>
    <p:sldId id="329" r:id="rId85"/>
    <p:sldId id="330" r:id="rId86"/>
    <p:sldId id="331" r:id="rId87"/>
    <p:sldId id="332" r:id="rId88"/>
    <p:sldId id="333" r:id="rId89"/>
    <p:sldId id="334" r:id="rId90"/>
    <p:sldId id="335" r:id="rId91"/>
    <p:sldId id="336" r:id="rId9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F0B910F-85FE-469F-A28D-365DC06BA0A2}"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238049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F0B910F-85FE-469F-A28D-365DC06BA0A2}"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484689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0B910F-85FE-469F-A28D-365DC06BA0A2}"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2323358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F0B910F-85FE-469F-A28D-365DC06BA0A2}"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3319513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F0B910F-85FE-469F-A28D-365DC06BA0A2}"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3243320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F0B910F-85FE-469F-A28D-365DC06BA0A2}"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3919619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0B910F-85FE-469F-A28D-365DC06BA0A2}"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3868893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F0B910F-85FE-469F-A28D-365DC06BA0A2}"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3780081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F0B910F-85FE-469F-A28D-365DC06BA0A2}"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3205113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F0B910F-85FE-469F-A28D-365DC06BA0A2}"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2223658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F0B910F-85FE-469F-A28D-365DC06BA0A2}"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1F12B-5E3A-4F80-8EC6-54E3F9C4E5FB}" type="slidenum">
              <a:rPr lang="en-GB" smtClean="0"/>
              <a:t>‹#›</a:t>
            </a:fld>
            <a:endParaRPr lang="en-GB"/>
          </a:p>
        </p:txBody>
      </p:sp>
    </p:spTree>
    <p:extLst>
      <p:ext uri="{BB962C8B-B14F-4D97-AF65-F5344CB8AC3E}">
        <p14:creationId xmlns:p14="http://schemas.microsoft.com/office/powerpoint/2010/main" val="23328604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32848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1907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13223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0B910F-85FE-469F-A28D-365DC06BA0A2}" type="datetimeFigureOut">
              <a:rPr lang="en-GB" smtClean="0"/>
              <a:t>28/01/2021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A1F12B-5E3A-4F80-8EC6-54E3F9C4E5FB}" type="slidenum">
              <a:rPr lang="en-GB" smtClean="0"/>
              <a:t>‹#›</a:t>
            </a:fld>
            <a:endParaRPr lang="en-GB"/>
          </a:p>
        </p:txBody>
      </p:sp>
    </p:spTree>
    <p:extLst>
      <p:ext uri="{BB962C8B-B14F-4D97-AF65-F5344CB8AC3E}">
        <p14:creationId xmlns:p14="http://schemas.microsoft.com/office/powerpoint/2010/main" val="2706115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www.bbc.co.uk/bitesize/topics/z4mmn39/articles/z3btrwx#:~:text=A%20narrative%20poem%20is%20a,rhyme%2C%20like%20in%20a%20poem"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5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5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6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7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8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8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8" Type="http://schemas.openxmlformats.org/officeDocument/2006/relationships/hyperlink" Target="https://kids.kiddle.co/Economics" TargetMode="External"/><Relationship Id="rId3" Type="http://schemas.openxmlformats.org/officeDocument/2006/relationships/hyperlink" Target="https://kids.kiddle.co/Dynamite" TargetMode="External"/><Relationship Id="rId7" Type="http://schemas.openxmlformats.org/officeDocument/2006/relationships/hyperlink" Target="https://kids.kiddle.co/Chemistry" TargetMode="External"/><Relationship Id="rId2" Type="http://schemas.openxmlformats.org/officeDocument/2006/relationships/hyperlink" Target="https://kids.kiddle.co/Alfred_Nobel" TargetMode="External"/><Relationship Id="rId1" Type="http://schemas.openxmlformats.org/officeDocument/2006/relationships/slideLayout" Target="../slideLayouts/slideLayout2.xml"/><Relationship Id="rId6" Type="http://schemas.openxmlformats.org/officeDocument/2006/relationships/hyperlink" Target="https://kids.kiddle.co/Physics" TargetMode="External"/><Relationship Id="rId5" Type="http://schemas.openxmlformats.org/officeDocument/2006/relationships/hyperlink" Target="https://kids.kiddle.co/Literature" TargetMode="External"/><Relationship Id="rId4" Type="http://schemas.openxmlformats.org/officeDocument/2006/relationships/hyperlink" Target="https://kids.kiddle.co/Peace" TargetMode="External"/><Relationship Id="rId9" Type="http://schemas.openxmlformats.org/officeDocument/2006/relationships/hyperlink" Target="https://kids.kiddle.co/Medicine" TargetMode="Externa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Friday 5</a:t>
            </a:r>
            <a:r>
              <a:rPr lang="en-GB" baseline="30000" dirty="0" smtClean="0"/>
              <a:t>th</a:t>
            </a:r>
            <a:r>
              <a:rPr lang="en-GB" dirty="0" smtClean="0"/>
              <a:t> February</a:t>
            </a:r>
            <a:endParaRPr lang="en-GB" dirty="0"/>
          </a:p>
        </p:txBody>
      </p:sp>
    </p:spTree>
    <p:extLst>
      <p:ext uri="{BB962C8B-B14F-4D97-AF65-F5344CB8AC3E}">
        <p14:creationId xmlns:p14="http://schemas.microsoft.com/office/powerpoint/2010/main" val="3028645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Theseus and the Minotaur – Part 4</a:t>
            </a:r>
            <a:endParaRPr lang="en-GB" dirty="0"/>
          </a:p>
        </p:txBody>
      </p:sp>
      <p:sp>
        <p:nvSpPr>
          <p:cNvPr id="5" name="Content Placeholder 4"/>
          <p:cNvSpPr>
            <a:spLocks noGrp="1"/>
          </p:cNvSpPr>
          <p:nvPr>
            <p:ph sz="half" idx="1"/>
          </p:nvPr>
        </p:nvSpPr>
        <p:spPr>
          <a:xfrm>
            <a:off x="838200" y="1825625"/>
            <a:ext cx="3694611" cy="4351338"/>
          </a:xfrm>
        </p:spPr>
        <p:txBody>
          <a:bodyPr>
            <a:normAutofit fontScale="62500" lnSpcReduction="20000"/>
          </a:bodyPr>
          <a:lstStyle/>
          <a:p>
            <a:pPr marL="0" indent="0">
              <a:buNone/>
            </a:pPr>
            <a:r>
              <a:rPr lang="en-GB" dirty="0" smtClean="0"/>
              <a:t>Nine years passed very quickly.  It was just about time for Athens to send seven boys and seven girls to Crete to be eaten by the Minotaur.  Seven girls and six boys had taken their place to go to Crete.  Everyone in Athens was upset.  Prince Theseus, son of King Aegeus, knew the importance of keeping your word.  However, he also knew that it was wrong for his father to send small children to Crete to be eaten by the Minotaur just to avoid a battle with King Minos.  Theseus told his father that he was going to Crete as the seventh boy and swore he would kill the monster and end the terror.</a:t>
            </a:r>
            <a:endParaRPr lang="en-GB" dirty="0"/>
          </a:p>
        </p:txBody>
      </p:sp>
      <p:sp>
        <p:nvSpPr>
          <p:cNvPr id="6" name="Content Placeholder 5"/>
          <p:cNvSpPr>
            <a:spLocks noGrp="1"/>
          </p:cNvSpPr>
          <p:nvPr>
            <p:ph sz="half" idx="2"/>
          </p:nvPr>
        </p:nvSpPr>
        <p:spPr>
          <a:xfrm>
            <a:off x="7276010" y="1825625"/>
            <a:ext cx="4077789" cy="4351338"/>
          </a:xfrm>
        </p:spPr>
        <p:txBody>
          <a:bodyPr>
            <a:normAutofit fontScale="62500" lnSpcReduction="20000"/>
          </a:bodyPr>
          <a:lstStyle/>
          <a:p>
            <a:r>
              <a:rPr lang="en-GB" dirty="0" smtClean="0"/>
              <a:t>Which word would sum up the phrase ‘the importance of keeping your word’.</a:t>
            </a:r>
          </a:p>
          <a:p>
            <a:pPr marL="514350" indent="-514350">
              <a:buFont typeface="+mj-lt"/>
              <a:buAutoNum type="arabicPeriod"/>
            </a:pPr>
            <a:r>
              <a:rPr lang="en-GB" dirty="0" smtClean="0"/>
              <a:t>Principal</a:t>
            </a:r>
          </a:p>
          <a:p>
            <a:pPr marL="514350" indent="-514350">
              <a:buFont typeface="+mj-lt"/>
              <a:buAutoNum type="arabicPeriod"/>
            </a:pPr>
            <a:r>
              <a:rPr lang="en-GB" dirty="0" smtClean="0"/>
              <a:t>Disloyal</a:t>
            </a:r>
          </a:p>
          <a:p>
            <a:pPr marL="514350" indent="-514350">
              <a:buFont typeface="+mj-lt"/>
              <a:buAutoNum type="arabicPeriod"/>
            </a:pPr>
            <a:r>
              <a:rPr lang="en-GB" dirty="0" smtClean="0"/>
              <a:t>Cheating</a:t>
            </a:r>
          </a:p>
          <a:p>
            <a:pPr marL="514350" indent="-514350">
              <a:buFont typeface="+mj-lt"/>
              <a:buAutoNum type="arabicPeriod"/>
            </a:pPr>
            <a:endParaRPr lang="en-GB" dirty="0"/>
          </a:p>
          <a:p>
            <a:r>
              <a:rPr lang="en-GB" dirty="0" smtClean="0"/>
              <a:t>What was the relationship between Theseus and King Aegeus?</a:t>
            </a:r>
          </a:p>
          <a:p>
            <a:endParaRPr lang="en-GB" dirty="0"/>
          </a:p>
          <a:p>
            <a:r>
              <a:rPr lang="en-GB" dirty="0" smtClean="0"/>
              <a:t>How would the children be feeling who were being sent to Crete?</a:t>
            </a:r>
          </a:p>
          <a:p>
            <a:endParaRPr lang="en-GB" dirty="0"/>
          </a:p>
          <a:p>
            <a:r>
              <a:rPr lang="en-GB" dirty="0" smtClean="0"/>
              <a:t>What do you think King Aegeus </a:t>
            </a:r>
            <a:r>
              <a:rPr lang="en-GB" smtClean="0"/>
              <a:t>should have done?</a:t>
            </a:r>
          </a:p>
          <a:p>
            <a:pPr marL="514350" indent="-514350">
              <a:buFont typeface="+mj-lt"/>
              <a:buAutoNum type="arabicPeriod"/>
            </a:pPr>
            <a:endParaRPr lang="en-GB" dirty="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3670730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 Test</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958027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Spellings – Look/Cover/Spell/Check</a:t>
            </a:r>
            <a:endParaRPr lang="en-GB" dirty="0"/>
          </a:p>
        </p:txBody>
      </p:sp>
      <p:sp>
        <p:nvSpPr>
          <p:cNvPr id="4" name="Content Placeholder 3"/>
          <p:cNvSpPr>
            <a:spLocks noGrp="1"/>
          </p:cNvSpPr>
          <p:nvPr>
            <p:ph sz="half" idx="1"/>
          </p:nvPr>
        </p:nvSpPr>
        <p:spPr/>
        <p:txBody>
          <a:bodyPr/>
          <a:lstStyle/>
          <a:p>
            <a:r>
              <a:rPr lang="en-GB" dirty="0" smtClean="0"/>
              <a:t>Lente, Jack, Elliot, Alicia</a:t>
            </a:r>
          </a:p>
          <a:p>
            <a:pPr marL="0" indent="0">
              <a:buNone/>
            </a:pPr>
            <a:endParaRPr lang="en-GB" dirty="0"/>
          </a:p>
        </p:txBody>
      </p:sp>
      <p:pic>
        <p:nvPicPr>
          <p:cNvPr id="6" name="Content Placeholder 5"/>
          <p:cNvPicPr>
            <a:picLocks noGrp="1" noChangeAspect="1"/>
          </p:cNvPicPr>
          <p:nvPr>
            <p:ph sz="half" idx="2"/>
          </p:nvPr>
        </p:nvPicPr>
        <p:blipFill>
          <a:blip r:embed="rId2"/>
          <a:stretch>
            <a:fillRect/>
          </a:stretch>
        </p:blipFill>
        <p:spPr>
          <a:xfrm>
            <a:off x="6934200" y="1690688"/>
            <a:ext cx="3749040" cy="4469702"/>
          </a:xfrm>
          <a:prstGeom prst="rect">
            <a:avLst/>
          </a:prstGeom>
        </p:spPr>
      </p:pic>
      <p:pic>
        <p:nvPicPr>
          <p:cNvPr id="7" name="Picture 6"/>
          <p:cNvPicPr>
            <a:picLocks noChangeAspect="1"/>
          </p:cNvPicPr>
          <p:nvPr/>
        </p:nvPicPr>
        <p:blipFill>
          <a:blip r:embed="rId3"/>
          <a:stretch>
            <a:fillRect/>
          </a:stretch>
        </p:blipFill>
        <p:spPr>
          <a:xfrm>
            <a:off x="1600200" y="2359439"/>
            <a:ext cx="3002280" cy="3817524"/>
          </a:xfrm>
          <a:prstGeom prst="rect">
            <a:avLst/>
          </a:prstGeom>
        </p:spPr>
      </p:pic>
    </p:spTree>
    <p:extLst>
      <p:ext uri="{BB962C8B-B14F-4D97-AF65-F5344CB8AC3E}">
        <p14:creationId xmlns:p14="http://schemas.microsoft.com/office/powerpoint/2010/main" val="2580705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 – Year 4 Catch Up</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3121189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RECALL – Look at the diagrams.  What fraction is highlighted red and what is its decimal equivalent?</a:t>
            </a:r>
            <a:endParaRPr lang="en-GB" dirty="0"/>
          </a:p>
        </p:txBody>
      </p:sp>
      <p:graphicFrame>
        <p:nvGraphicFramePr>
          <p:cNvPr id="6" name="Content Placeholder 5"/>
          <p:cNvGraphicFramePr>
            <a:graphicFrameLocks noGrp="1"/>
          </p:cNvGraphicFramePr>
          <p:nvPr>
            <p:ph sz="half" idx="1"/>
            <p:extLst/>
          </p:nvPr>
        </p:nvGraphicFramePr>
        <p:xfrm>
          <a:off x="838200" y="1825625"/>
          <a:ext cx="5181600" cy="1859684"/>
        </p:xfrm>
        <a:graphic>
          <a:graphicData uri="http://schemas.openxmlformats.org/drawingml/2006/table">
            <a:tbl>
              <a:tblPr firstRow="1" bandRow="1">
                <a:tableStyleId>{5C22544A-7EE6-4342-B048-85BDC9FD1C3A}</a:tableStyleId>
              </a:tblPr>
              <a:tblGrid>
                <a:gridCol w="1036320">
                  <a:extLst>
                    <a:ext uri="{9D8B030D-6E8A-4147-A177-3AD203B41FA5}">
                      <a16:colId xmlns:a16="http://schemas.microsoft.com/office/drawing/2014/main" val="581135088"/>
                    </a:ext>
                  </a:extLst>
                </a:gridCol>
                <a:gridCol w="1036320">
                  <a:extLst>
                    <a:ext uri="{9D8B030D-6E8A-4147-A177-3AD203B41FA5}">
                      <a16:colId xmlns:a16="http://schemas.microsoft.com/office/drawing/2014/main" val="1267836011"/>
                    </a:ext>
                  </a:extLst>
                </a:gridCol>
                <a:gridCol w="1036320">
                  <a:extLst>
                    <a:ext uri="{9D8B030D-6E8A-4147-A177-3AD203B41FA5}">
                      <a16:colId xmlns:a16="http://schemas.microsoft.com/office/drawing/2014/main" val="2795599817"/>
                    </a:ext>
                  </a:extLst>
                </a:gridCol>
                <a:gridCol w="1036320">
                  <a:extLst>
                    <a:ext uri="{9D8B030D-6E8A-4147-A177-3AD203B41FA5}">
                      <a16:colId xmlns:a16="http://schemas.microsoft.com/office/drawing/2014/main" val="2493950522"/>
                    </a:ext>
                  </a:extLst>
                </a:gridCol>
                <a:gridCol w="1036320">
                  <a:extLst>
                    <a:ext uri="{9D8B030D-6E8A-4147-A177-3AD203B41FA5}">
                      <a16:colId xmlns:a16="http://schemas.microsoft.com/office/drawing/2014/main" val="2775653094"/>
                    </a:ext>
                  </a:extLst>
                </a:gridCol>
              </a:tblGrid>
              <a:tr h="929842">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extLst>
                  <a:ext uri="{0D108BD9-81ED-4DB2-BD59-A6C34878D82A}">
                    <a16:rowId xmlns:a16="http://schemas.microsoft.com/office/drawing/2014/main" val="2804719096"/>
                  </a:ext>
                </a:extLst>
              </a:tr>
              <a:tr h="929842">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extLst>
                  <a:ext uri="{0D108BD9-81ED-4DB2-BD59-A6C34878D82A}">
                    <a16:rowId xmlns:a16="http://schemas.microsoft.com/office/drawing/2014/main" val="958467655"/>
                  </a:ext>
                </a:extLst>
              </a:tr>
            </a:tbl>
          </a:graphicData>
        </a:graphic>
      </p:graphicFrame>
      <p:sp>
        <p:nvSpPr>
          <p:cNvPr id="5" name="Content Placeholder 4"/>
          <p:cNvSpPr>
            <a:spLocks noGrp="1"/>
          </p:cNvSpPr>
          <p:nvPr>
            <p:ph sz="half" idx="2"/>
          </p:nvPr>
        </p:nvSpPr>
        <p:spPr/>
        <p:txBody>
          <a:bodyPr/>
          <a:lstStyle/>
          <a:p>
            <a:r>
              <a:rPr lang="en-GB" dirty="0" smtClean="0"/>
              <a:t>Fraction =</a:t>
            </a:r>
          </a:p>
          <a:p>
            <a:endParaRPr lang="en-GB" dirty="0" smtClean="0"/>
          </a:p>
          <a:p>
            <a:r>
              <a:rPr lang="en-GB" dirty="0" smtClean="0"/>
              <a:t>Decimal fraction =</a:t>
            </a:r>
            <a:endParaRPr lang="en-GB" dirty="0"/>
          </a:p>
        </p:txBody>
      </p:sp>
    </p:spTree>
    <p:extLst>
      <p:ext uri="{BB962C8B-B14F-4D97-AF65-F5344CB8AC3E}">
        <p14:creationId xmlns:p14="http://schemas.microsoft.com/office/powerpoint/2010/main" val="34035178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RECALL – Look at the diagrams.  What fraction is highlighted red and what is its decimal equivalent?</a:t>
            </a:r>
            <a:endParaRPr lang="en-GB" dirty="0"/>
          </a:p>
        </p:txBody>
      </p:sp>
      <p:graphicFrame>
        <p:nvGraphicFramePr>
          <p:cNvPr id="6" name="Content Placeholder 5"/>
          <p:cNvGraphicFramePr>
            <a:graphicFrameLocks noGrp="1"/>
          </p:cNvGraphicFramePr>
          <p:nvPr>
            <p:ph sz="half" idx="1"/>
            <p:extLst/>
          </p:nvPr>
        </p:nvGraphicFramePr>
        <p:xfrm>
          <a:off x="838200" y="1825625"/>
          <a:ext cx="5181600" cy="1859684"/>
        </p:xfrm>
        <a:graphic>
          <a:graphicData uri="http://schemas.openxmlformats.org/drawingml/2006/table">
            <a:tbl>
              <a:tblPr firstRow="1" bandRow="1">
                <a:tableStyleId>{5C22544A-7EE6-4342-B048-85BDC9FD1C3A}</a:tableStyleId>
              </a:tblPr>
              <a:tblGrid>
                <a:gridCol w="1036320">
                  <a:extLst>
                    <a:ext uri="{9D8B030D-6E8A-4147-A177-3AD203B41FA5}">
                      <a16:colId xmlns:a16="http://schemas.microsoft.com/office/drawing/2014/main" val="581135088"/>
                    </a:ext>
                  </a:extLst>
                </a:gridCol>
                <a:gridCol w="1036320">
                  <a:extLst>
                    <a:ext uri="{9D8B030D-6E8A-4147-A177-3AD203B41FA5}">
                      <a16:colId xmlns:a16="http://schemas.microsoft.com/office/drawing/2014/main" val="1267836011"/>
                    </a:ext>
                  </a:extLst>
                </a:gridCol>
                <a:gridCol w="1036320">
                  <a:extLst>
                    <a:ext uri="{9D8B030D-6E8A-4147-A177-3AD203B41FA5}">
                      <a16:colId xmlns:a16="http://schemas.microsoft.com/office/drawing/2014/main" val="2795599817"/>
                    </a:ext>
                  </a:extLst>
                </a:gridCol>
                <a:gridCol w="1036320">
                  <a:extLst>
                    <a:ext uri="{9D8B030D-6E8A-4147-A177-3AD203B41FA5}">
                      <a16:colId xmlns:a16="http://schemas.microsoft.com/office/drawing/2014/main" val="2493950522"/>
                    </a:ext>
                  </a:extLst>
                </a:gridCol>
                <a:gridCol w="1036320">
                  <a:extLst>
                    <a:ext uri="{9D8B030D-6E8A-4147-A177-3AD203B41FA5}">
                      <a16:colId xmlns:a16="http://schemas.microsoft.com/office/drawing/2014/main" val="2775653094"/>
                    </a:ext>
                  </a:extLst>
                </a:gridCol>
              </a:tblGrid>
              <a:tr h="929842">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extLst>
                  <a:ext uri="{0D108BD9-81ED-4DB2-BD59-A6C34878D82A}">
                    <a16:rowId xmlns:a16="http://schemas.microsoft.com/office/drawing/2014/main" val="2804719096"/>
                  </a:ext>
                </a:extLst>
              </a:tr>
              <a:tr h="929842">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extLst>
                  <a:ext uri="{0D108BD9-81ED-4DB2-BD59-A6C34878D82A}">
                    <a16:rowId xmlns:a16="http://schemas.microsoft.com/office/drawing/2014/main" val="958467655"/>
                  </a:ext>
                </a:extLst>
              </a:tr>
            </a:tbl>
          </a:graphicData>
        </a:graphic>
      </p:graphicFrame>
      <p:sp>
        <p:nvSpPr>
          <p:cNvPr id="5" name="Content Placeholder 4"/>
          <p:cNvSpPr>
            <a:spLocks noGrp="1"/>
          </p:cNvSpPr>
          <p:nvPr>
            <p:ph sz="half" idx="2"/>
          </p:nvPr>
        </p:nvSpPr>
        <p:spPr/>
        <p:txBody>
          <a:bodyPr/>
          <a:lstStyle/>
          <a:p>
            <a:r>
              <a:rPr lang="en-GB" dirty="0" smtClean="0"/>
              <a:t>Fraction =</a:t>
            </a:r>
          </a:p>
          <a:p>
            <a:endParaRPr lang="en-GB" dirty="0" smtClean="0"/>
          </a:p>
          <a:p>
            <a:r>
              <a:rPr lang="en-GB" dirty="0" smtClean="0"/>
              <a:t>Decimal fraction =</a:t>
            </a:r>
            <a:endParaRPr lang="en-GB" dirty="0"/>
          </a:p>
        </p:txBody>
      </p:sp>
    </p:spTree>
    <p:extLst>
      <p:ext uri="{BB962C8B-B14F-4D97-AF65-F5344CB8AC3E}">
        <p14:creationId xmlns:p14="http://schemas.microsoft.com/office/powerpoint/2010/main" val="2054404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RECALL – Look at the diagrams.  What fraction is highlighted red and what is its decimal equivalent?</a:t>
            </a:r>
            <a:endParaRPr lang="en-GB" dirty="0"/>
          </a:p>
        </p:txBody>
      </p:sp>
      <p:graphicFrame>
        <p:nvGraphicFramePr>
          <p:cNvPr id="6" name="Content Placeholder 5"/>
          <p:cNvGraphicFramePr>
            <a:graphicFrameLocks noGrp="1"/>
          </p:cNvGraphicFramePr>
          <p:nvPr>
            <p:ph sz="half" idx="1"/>
            <p:extLst/>
          </p:nvPr>
        </p:nvGraphicFramePr>
        <p:xfrm>
          <a:off x="838200" y="1825625"/>
          <a:ext cx="5181600" cy="1859684"/>
        </p:xfrm>
        <a:graphic>
          <a:graphicData uri="http://schemas.openxmlformats.org/drawingml/2006/table">
            <a:tbl>
              <a:tblPr firstRow="1" bandRow="1">
                <a:tableStyleId>{5C22544A-7EE6-4342-B048-85BDC9FD1C3A}</a:tableStyleId>
              </a:tblPr>
              <a:tblGrid>
                <a:gridCol w="1036320">
                  <a:extLst>
                    <a:ext uri="{9D8B030D-6E8A-4147-A177-3AD203B41FA5}">
                      <a16:colId xmlns:a16="http://schemas.microsoft.com/office/drawing/2014/main" val="581135088"/>
                    </a:ext>
                  </a:extLst>
                </a:gridCol>
                <a:gridCol w="1036320">
                  <a:extLst>
                    <a:ext uri="{9D8B030D-6E8A-4147-A177-3AD203B41FA5}">
                      <a16:colId xmlns:a16="http://schemas.microsoft.com/office/drawing/2014/main" val="1267836011"/>
                    </a:ext>
                  </a:extLst>
                </a:gridCol>
                <a:gridCol w="1036320">
                  <a:extLst>
                    <a:ext uri="{9D8B030D-6E8A-4147-A177-3AD203B41FA5}">
                      <a16:colId xmlns:a16="http://schemas.microsoft.com/office/drawing/2014/main" val="2795599817"/>
                    </a:ext>
                  </a:extLst>
                </a:gridCol>
                <a:gridCol w="1036320">
                  <a:extLst>
                    <a:ext uri="{9D8B030D-6E8A-4147-A177-3AD203B41FA5}">
                      <a16:colId xmlns:a16="http://schemas.microsoft.com/office/drawing/2014/main" val="2493950522"/>
                    </a:ext>
                  </a:extLst>
                </a:gridCol>
                <a:gridCol w="1036320">
                  <a:extLst>
                    <a:ext uri="{9D8B030D-6E8A-4147-A177-3AD203B41FA5}">
                      <a16:colId xmlns:a16="http://schemas.microsoft.com/office/drawing/2014/main" val="2775653094"/>
                    </a:ext>
                  </a:extLst>
                </a:gridCol>
              </a:tblGrid>
              <a:tr h="929842">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extLst>
                  <a:ext uri="{0D108BD9-81ED-4DB2-BD59-A6C34878D82A}">
                    <a16:rowId xmlns:a16="http://schemas.microsoft.com/office/drawing/2014/main" val="2804719096"/>
                  </a:ext>
                </a:extLst>
              </a:tr>
              <a:tr h="929842">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extLst>
                  <a:ext uri="{0D108BD9-81ED-4DB2-BD59-A6C34878D82A}">
                    <a16:rowId xmlns:a16="http://schemas.microsoft.com/office/drawing/2014/main" val="958467655"/>
                  </a:ext>
                </a:extLst>
              </a:tr>
            </a:tbl>
          </a:graphicData>
        </a:graphic>
      </p:graphicFrame>
      <p:sp>
        <p:nvSpPr>
          <p:cNvPr id="5" name="Content Placeholder 4"/>
          <p:cNvSpPr>
            <a:spLocks noGrp="1"/>
          </p:cNvSpPr>
          <p:nvPr>
            <p:ph sz="half" idx="2"/>
          </p:nvPr>
        </p:nvSpPr>
        <p:spPr/>
        <p:txBody>
          <a:bodyPr/>
          <a:lstStyle/>
          <a:p>
            <a:r>
              <a:rPr lang="en-GB" dirty="0" smtClean="0"/>
              <a:t>Fraction =</a:t>
            </a:r>
          </a:p>
          <a:p>
            <a:endParaRPr lang="en-GB" dirty="0" smtClean="0"/>
          </a:p>
          <a:p>
            <a:r>
              <a:rPr lang="en-GB" dirty="0" smtClean="0"/>
              <a:t>Decimal fraction =</a:t>
            </a:r>
            <a:endParaRPr lang="en-GB" dirty="0"/>
          </a:p>
        </p:txBody>
      </p:sp>
    </p:spTree>
    <p:extLst>
      <p:ext uri="{BB962C8B-B14F-4D97-AF65-F5344CB8AC3E}">
        <p14:creationId xmlns:p14="http://schemas.microsoft.com/office/powerpoint/2010/main" val="580460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RECALL – Look at the diagrams.  What fraction is highlighted red and what is its decimal equivalent?</a:t>
            </a:r>
            <a:endParaRPr lang="en-GB" dirty="0"/>
          </a:p>
        </p:txBody>
      </p:sp>
      <p:graphicFrame>
        <p:nvGraphicFramePr>
          <p:cNvPr id="6" name="Content Placeholder 5"/>
          <p:cNvGraphicFramePr>
            <a:graphicFrameLocks noGrp="1"/>
          </p:cNvGraphicFramePr>
          <p:nvPr>
            <p:ph sz="half" idx="1"/>
            <p:extLst/>
          </p:nvPr>
        </p:nvGraphicFramePr>
        <p:xfrm>
          <a:off x="838200" y="1825625"/>
          <a:ext cx="5181600" cy="1859684"/>
        </p:xfrm>
        <a:graphic>
          <a:graphicData uri="http://schemas.openxmlformats.org/drawingml/2006/table">
            <a:tbl>
              <a:tblPr firstRow="1" bandRow="1">
                <a:tableStyleId>{5C22544A-7EE6-4342-B048-85BDC9FD1C3A}</a:tableStyleId>
              </a:tblPr>
              <a:tblGrid>
                <a:gridCol w="1036320">
                  <a:extLst>
                    <a:ext uri="{9D8B030D-6E8A-4147-A177-3AD203B41FA5}">
                      <a16:colId xmlns:a16="http://schemas.microsoft.com/office/drawing/2014/main" val="581135088"/>
                    </a:ext>
                  </a:extLst>
                </a:gridCol>
                <a:gridCol w="1036320">
                  <a:extLst>
                    <a:ext uri="{9D8B030D-6E8A-4147-A177-3AD203B41FA5}">
                      <a16:colId xmlns:a16="http://schemas.microsoft.com/office/drawing/2014/main" val="1267836011"/>
                    </a:ext>
                  </a:extLst>
                </a:gridCol>
                <a:gridCol w="1036320">
                  <a:extLst>
                    <a:ext uri="{9D8B030D-6E8A-4147-A177-3AD203B41FA5}">
                      <a16:colId xmlns:a16="http://schemas.microsoft.com/office/drawing/2014/main" val="2795599817"/>
                    </a:ext>
                  </a:extLst>
                </a:gridCol>
                <a:gridCol w="1036320">
                  <a:extLst>
                    <a:ext uri="{9D8B030D-6E8A-4147-A177-3AD203B41FA5}">
                      <a16:colId xmlns:a16="http://schemas.microsoft.com/office/drawing/2014/main" val="2493950522"/>
                    </a:ext>
                  </a:extLst>
                </a:gridCol>
                <a:gridCol w="1036320">
                  <a:extLst>
                    <a:ext uri="{9D8B030D-6E8A-4147-A177-3AD203B41FA5}">
                      <a16:colId xmlns:a16="http://schemas.microsoft.com/office/drawing/2014/main" val="2775653094"/>
                    </a:ext>
                  </a:extLst>
                </a:gridCol>
              </a:tblGrid>
              <a:tr h="929842">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t>1/10</a:t>
                      </a:r>
                      <a:endParaRPr lang="en-GB" dirty="0"/>
                    </a:p>
                  </a:txBody>
                  <a:tcPr/>
                </a:tc>
                <a:extLst>
                  <a:ext uri="{0D108BD9-81ED-4DB2-BD59-A6C34878D82A}">
                    <a16:rowId xmlns:a16="http://schemas.microsoft.com/office/drawing/2014/main" val="2804719096"/>
                  </a:ext>
                </a:extLst>
              </a:tr>
              <a:tr h="929842">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extLst>
                  <a:ext uri="{0D108BD9-81ED-4DB2-BD59-A6C34878D82A}">
                    <a16:rowId xmlns:a16="http://schemas.microsoft.com/office/drawing/2014/main" val="958467655"/>
                  </a:ext>
                </a:extLst>
              </a:tr>
            </a:tbl>
          </a:graphicData>
        </a:graphic>
      </p:graphicFrame>
      <p:sp>
        <p:nvSpPr>
          <p:cNvPr id="5" name="Content Placeholder 4"/>
          <p:cNvSpPr>
            <a:spLocks noGrp="1"/>
          </p:cNvSpPr>
          <p:nvPr>
            <p:ph sz="half" idx="2"/>
          </p:nvPr>
        </p:nvSpPr>
        <p:spPr/>
        <p:txBody>
          <a:bodyPr/>
          <a:lstStyle/>
          <a:p>
            <a:r>
              <a:rPr lang="en-GB" dirty="0" smtClean="0"/>
              <a:t>Fraction =</a:t>
            </a:r>
          </a:p>
          <a:p>
            <a:endParaRPr lang="en-GB" dirty="0" smtClean="0"/>
          </a:p>
          <a:p>
            <a:r>
              <a:rPr lang="en-GB" dirty="0" smtClean="0"/>
              <a:t>Decimal fraction =</a:t>
            </a:r>
            <a:endParaRPr lang="en-GB" dirty="0"/>
          </a:p>
        </p:txBody>
      </p:sp>
    </p:spTree>
    <p:extLst>
      <p:ext uri="{BB962C8B-B14F-4D97-AF65-F5344CB8AC3E}">
        <p14:creationId xmlns:p14="http://schemas.microsoft.com/office/powerpoint/2010/main" val="1240974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RECALL – Look at the diagrams.  What fraction is highlighted red and what is its decimal equivalent?</a:t>
            </a:r>
            <a:endParaRPr lang="en-GB" dirty="0"/>
          </a:p>
        </p:txBody>
      </p:sp>
      <p:graphicFrame>
        <p:nvGraphicFramePr>
          <p:cNvPr id="6" name="Content Placeholder 5"/>
          <p:cNvGraphicFramePr>
            <a:graphicFrameLocks noGrp="1"/>
          </p:cNvGraphicFramePr>
          <p:nvPr>
            <p:ph sz="half" idx="1"/>
            <p:extLst/>
          </p:nvPr>
        </p:nvGraphicFramePr>
        <p:xfrm>
          <a:off x="838200" y="1825625"/>
          <a:ext cx="5181600" cy="1859684"/>
        </p:xfrm>
        <a:graphic>
          <a:graphicData uri="http://schemas.openxmlformats.org/drawingml/2006/table">
            <a:tbl>
              <a:tblPr firstRow="1" bandRow="1">
                <a:tableStyleId>{5C22544A-7EE6-4342-B048-85BDC9FD1C3A}</a:tableStyleId>
              </a:tblPr>
              <a:tblGrid>
                <a:gridCol w="1036320">
                  <a:extLst>
                    <a:ext uri="{9D8B030D-6E8A-4147-A177-3AD203B41FA5}">
                      <a16:colId xmlns:a16="http://schemas.microsoft.com/office/drawing/2014/main" val="581135088"/>
                    </a:ext>
                  </a:extLst>
                </a:gridCol>
                <a:gridCol w="1036320">
                  <a:extLst>
                    <a:ext uri="{9D8B030D-6E8A-4147-A177-3AD203B41FA5}">
                      <a16:colId xmlns:a16="http://schemas.microsoft.com/office/drawing/2014/main" val="1267836011"/>
                    </a:ext>
                  </a:extLst>
                </a:gridCol>
                <a:gridCol w="1036320">
                  <a:extLst>
                    <a:ext uri="{9D8B030D-6E8A-4147-A177-3AD203B41FA5}">
                      <a16:colId xmlns:a16="http://schemas.microsoft.com/office/drawing/2014/main" val="2795599817"/>
                    </a:ext>
                  </a:extLst>
                </a:gridCol>
                <a:gridCol w="1036320">
                  <a:extLst>
                    <a:ext uri="{9D8B030D-6E8A-4147-A177-3AD203B41FA5}">
                      <a16:colId xmlns:a16="http://schemas.microsoft.com/office/drawing/2014/main" val="2493950522"/>
                    </a:ext>
                  </a:extLst>
                </a:gridCol>
                <a:gridCol w="1036320">
                  <a:extLst>
                    <a:ext uri="{9D8B030D-6E8A-4147-A177-3AD203B41FA5}">
                      <a16:colId xmlns:a16="http://schemas.microsoft.com/office/drawing/2014/main" val="2775653094"/>
                    </a:ext>
                  </a:extLst>
                </a:gridCol>
              </a:tblGrid>
              <a:tr h="929842">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tc>
                  <a:txBody>
                    <a:bodyPr/>
                    <a:lstStyle/>
                    <a:p>
                      <a:pPr algn="ctr"/>
                      <a:endParaRPr lang="en-GB" dirty="0" smtClean="0"/>
                    </a:p>
                    <a:p>
                      <a:pPr algn="ctr"/>
                      <a:r>
                        <a:rPr lang="en-GB" dirty="0" smtClean="0">
                          <a:solidFill>
                            <a:srgbClr val="FF0000"/>
                          </a:solidFill>
                        </a:rPr>
                        <a:t>1/10</a:t>
                      </a:r>
                      <a:endParaRPr lang="en-GB" dirty="0">
                        <a:solidFill>
                          <a:srgbClr val="FF0000"/>
                        </a:solidFill>
                      </a:endParaRPr>
                    </a:p>
                  </a:txBody>
                  <a:tcPr/>
                </a:tc>
                <a:extLst>
                  <a:ext uri="{0D108BD9-81ED-4DB2-BD59-A6C34878D82A}">
                    <a16:rowId xmlns:a16="http://schemas.microsoft.com/office/drawing/2014/main" val="2804719096"/>
                  </a:ext>
                </a:extLst>
              </a:tr>
              <a:tr h="929842">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tc>
                  <a:txBody>
                    <a:bodyPr/>
                    <a:lstStyle/>
                    <a:p>
                      <a:pPr algn="ctr"/>
                      <a:endParaRPr lang="en-GB" dirty="0" smtClean="0"/>
                    </a:p>
                    <a:p>
                      <a:pPr algn="ctr"/>
                      <a:r>
                        <a:rPr lang="en-GB" dirty="0" smtClean="0"/>
                        <a:t>1/10</a:t>
                      </a:r>
                      <a:endParaRPr lang="en-GB" dirty="0"/>
                    </a:p>
                  </a:txBody>
                  <a:tcPr/>
                </a:tc>
                <a:extLst>
                  <a:ext uri="{0D108BD9-81ED-4DB2-BD59-A6C34878D82A}">
                    <a16:rowId xmlns:a16="http://schemas.microsoft.com/office/drawing/2014/main" val="958467655"/>
                  </a:ext>
                </a:extLst>
              </a:tr>
            </a:tbl>
          </a:graphicData>
        </a:graphic>
      </p:graphicFrame>
      <p:sp>
        <p:nvSpPr>
          <p:cNvPr id="5" name="Content Placeholder 4"/>
          <p:cNvSpPr>
            <a:spLocks noGrp="1"/>
          </p:cNvSpPr>
          <p:nvPr>
            <p:ph sz="half" idx="2"/>
          </p:nvPr>
        </p:nvSpPr>
        <p:spPr/>
        <p:txBody>
          <a:bodyPr/>
          <a:lstStyle/>
          <a:p>
            <a:r>
              <a:rPr lang="en-GB" dirty="0" smtClean="0"/>
              <a:t>Fraction =</a:t>
            </a:r>
          </a:p>
          <a:p>
            <a:endParaRPr lang="en-GB" dirty="0" smtClean="0"/>
          </a:p>
          <a:p>
            <a:r>
              <a:rPr lang="en-GB" dirty="0" smtClean="0"/>
              <a:t>Decimal fraction =</a:t>
            </a:r>
          </a:p>
          <a:p>
            <a:endParaRPr lang="en-GB" dirty="0"/>
          </a:p>
          <a:p>
            <a:r>
              <a:rPr lang="en-GB" dirty="0" smtClean="0"/>
              <a:t>TP:  Can you identify what the equivalent fraction in its simplest form will be?</a:t>
            </a:r>
            <a:endParaRPr lang="en-GB" dirty="0"/>
          </a:p>
        </p:txBody>
      </p:sp>
    </p:spTree>
    <p:extLst>
      <p:ext uri="{BB962C8B-B14F-4D97-AF65-F5344CB8AC3E}">
        <p14:creationId xmlns:p14="http://schemas.microsoft.com/office/powerpoint/2010/main" val="1332339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4" name="Content Placeholder 3"/>
          <p:cNvGraphicFramePr>
            <a:graphicFrameLocks noGrp="1"/>
          </p:cNvGraphicFramePr>
          <p:nvPr>
            <p:ph idx="1"/>
            <p:extLst/>
          </p:nvPr>
        </p:nvGraphicFramePr>
        <p:xfrm>
          <a:off x="1080655" y="1953490"/>
          <a:ext cx="9240981" cy="3799119"/>
        </p:xfrm>
        <a:graphic>
          <a:graphicData uri="http://schemas.openxmlformats.org/drawingml/2006/table">
            <a:tbl>
              <a:tblPr firstRow="1" firstCol="1" bandRow="1"/>
              <a:tblGrid>
                <a:gridCol w="7290712">
                  <a:extLst>
                    <a:ext uri="{9D8B030D-6E8A-4147-A177-3AD203B41FA5}">
                      <a16:colId xmlns:a16="http://schemas.microsoft.com/office/drawing/2014/main" val="91979926"/>
                    </a:ext>
                  </a:extLst>
                </a:gridCol>
                <a:gridCol w="1950269">
                  <a:extLst>
                    <a:ext uri="{9D8B030D-6E8A-4147-A177-3AD203B41FA5}">
                      <a16:colId xmlns:a16="http://schemas.microsoft.com/office/drawing/2014/main" val="1900583789"/>
                    </a:ext>
                  </a:extLst>
                </a:gridCol>
              </a:tblGrid>
              <a:tr h="876034">
                <a:tc>
                  <a:txBody>
                    <a:bodyPr/>
                    <a:lstStyle/>
                    <a:p>
                      <a:pPr algn="ctr">
                        <a:lnSpc>
                          <a:spcPct val="107000"/>
                        </a:lnSpc>
                        <a:spcAft>
                          <a:spcPts val="0"/>
                        </a:spcAft>
                      </a:pPr>
                      <a:r>
                        <a:rPr lang="en-GB" sz="1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4263799"/>
                  </a:ext>
                </a:extLst>
              </a:tr>
              <a:tr h="584023">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using my knowledge of hundredths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64677466"/>
                  </a:ext>
                </a:extLst>
              </a:tr>
              <a:tr h="876034">
                <a:tc>
                  <a:txBody>
                    <a:bodyPr/>
                    <a:lstStyle/>
                    <a:p>
                      <a:pPr algn="l">
                        <a:lnSpc>
                          <a:spcPct val="107000"/>
                        </a:lnSpc>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Some of us will: I know tenth and hundredth equivalents and can complete number sequences using this knowledge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9824672"/>
                  </a:ext>
                </a:extLst>
              </a:tr>
              <a:tr h="876034">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Most of us will: I can complete number lines/sequences counting forward and backwards in hundredths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0456936"/>
                  </a:ext>
                </a:extLst>
              </a:tr>
              <a:tr h="584023">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All of us will: I can shade fractions of a hundredth.</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1664426"/>
                  </a:ext>
                </a:extLst>
              </a:tr>
            </a:tbl>
          </a:graphicData>
        </a:graphic>
      </p:graphicFrame>
    </p:spTree>
    <p:extLst>
      <p:ext uri="{BB962C8B-B14F-4D97-AF65-F5344CB8AC3E}">
        <p14:creationId xmlns:p14="http://schemas.microsoft.com/office/powerpoint/2010/main" val="2506114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3777129"/>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515941206"/>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5570539"/>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046690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5505066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5853883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8530898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r>
              <a:rPr lang="en-GB" dirty="0" smtClean="0"/>
              <a:t>TP:  Here is one whole square.  How equal parts has it been divided up into?</a:t>
            </a:r>
          </a:p>
          <a:p>
            <a:endParaRPr lang="en-GB" dirty="0"/>
          </a:p>
          <a:p>
            <a:r>
              <a:rPr lang="en-GB" dirty="0" smtClean="0"/>
              <a:t>TP:  What fraction is each square worth?</a:t>
            </a:r>
          </a:p>
          <a:p>
            <a:endParaRPr lang="en-GB" dirty="0"/>
          </a:p>
          <a:p>
            <a:endParaRPr lang="en-GB" dirty="0"/>
          </a:p>
        </p:txBody>
      </p:sp>
    </p:spTree>
    <p:extLst>
      <p:ext uri="{BB962C8B-B14F-4D97-AF65-F5344CB8AC3E}">
        <p14:creationId xmlns:p14="http://schemas.microsoft.com/office/powerpoint/2010/main" val="3876063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3777129"/>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515941206"/>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5570539"/>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046690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5505066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5853883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8530898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4555093"/>
          </a:xfrm>
          <a:prstGeom prst="rect">
            <a:avLst/>
          </a:prstGeom>
          <a:noFill/>
        </p:spPr>
        <p:txBody>
          <a:bodyPr wrap="square" rtlCol="0">
            <a:spAutoFit/>
          </a:bodyPr>
          <a:lstStyle/>
          <a:p>
            <a:r>
              <a:rPr lang="en-GB" sz="2400" dirty="0" smtClean="0"/>
              <a:t>TP:  What fraction is shaded red?</a:t>
            </a:r>
          </a:p>
          <a:p>
            <a:endParaRPr lang="en-GB" sz="2400" dirty="0"/>
          </a:p>
          <a:p>
            <a:r>
              <a:rPr lang="en-GB" sz="2400" dirty="0" smtClean="0"/>
              <a:t>TP:  If I was to shade the next square red, what fraction would be shaded?</a:t>
            </a:r>
          </a:p>
          <a:p>
            <a:endParaRPr lang="en-GB" sz="2400" dirty="0"/>
          </a:p>
          <a:p>
            <a:r>
              <a:rPr lang="en-GB" sz="2400" dirty="0" smtClean="0"/>
              <a:t>TP:  And the next, and the next.</a:t>
            </a:r>
          </a:p>
          <a:p>
            <a:endParaRPr lang="en-GB" sz="2400" dirty="0"/>
          </a:p>
          <a:p>
            <a:r>
              <a:rPr lang="en-GB" sz="2400" dirty="0" smtClean="0"/>
              <a:t>TP:  Let us count in hundredths from….</a:t>
            </a:r>
          </a:p>
          <a:p>
            <a:endParaRPr lang="en-GB" sz="3200" dirty="0"/>
          </a:p>
          <a:p>
            <a:endParaRPr lang="en-GB" dirty="0" smtClean="0"/>
          </a:p>
        </p:txBody>
      </p:sp>
    </p:spTree>
    <p:extLst>
      <p:ext uri="{BB962C8B-B14F-4D97-AF65-F5344CB8AC3E}">
        <p14:creationId xmlns:p14="http://schemas.microsoft.com/office/powerpoint/2010/main" val="27243988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pic>
        <p:nvPicPr>
          <p:cNvPr id="5" name="Content Placeholder 4"/>
          <p:cNvPicPr>
            <a:picLocks noGrp="1" noChangeAspect="1"/>
          </p:cNvPicPr>
          <p:nvPr>
            <p:ph idx="1"/>
          </p:nvPr>
        </p:nvPicPr>
        <p:blipFill>
          <a:blip r:embed="rId2"/>
          <a:stretch>
            <a:fillRect/>
          </a:stretch>
        </p:blipFill>
        <p:spPr>
          <a:xfrm>
            <a:off x="1385455" y="2784763"/>
            <a:ext cx="8853054" cy="2369127"/>
          </a:xfrm>
          <a:prstGeom prst="rect">
            <a:avLst/>
          </a:prstGeom>
        </p:spPr>
      </p:pic>
      <p:sp>
        <p:nvSpPr>
          <p:cNvPr id="6" name="TextBox 5"/>
          <p:cNvSpPr txBox="1"/>
          <p:nvPr/>
        </p:nvSpPr>
        <p:spPr>
          <a:xfrm>
            <a:off x="1413164" y="5458691"/>
            <a:ext cx="9060872" cy="584775"/>
          </a:xfrm>
          <a:prstGeom prst="rect">
            <a:avLst/>
          </a:prstGeom>
          <a:noFill/>
        </p:spPr>
        <p:txBody>
          <a:bodyPr wrap="square" rtlCol="0">
            <a:spAutoFit/>
          </a:bodyPr>
          <a:lstStyle/>
          <a:p>
            <a:r>
              <a:rPr lang="en-GB" sz="3200" dirty="0" smtClean="0"/>
              <a:t>TP:  I did you complete the second number line?</a:t>
            </a:r>
            <a:endParaRPr lang="en-GB" sz="3200" dirty="0"/>
          </a:p>
        </p:txBody>
      </p:sp>
    </p:spTree>
    <p:extLst>
      <p:ext uri="{BB962C8B-B14F-4D97-AF65-F5344CB8AC3E}">
        <p14:creationId xmlns:p14="http://schemas.microsoft.com/office/powerpoint/2010/main" val="15736997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03777129"/>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515941206"/>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5570539"/>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046690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5505066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5853883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8530898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4401205"/>
          </a:xfrm>
          <a:prstGeom prst="rect">
            <a:avLst/>
          </a:prstGeom>
          <a:noFill/>
        </p:spPr>
        <p:txBody>
          <a:bodyPr wrap="square" rtlCol="0">
            <a:spAutoFit/>
          </a:bodyPr>
          <a:lstStyle/>
          <a:p>
            <a:r>
              <a:rPr lang="en-GB" sz="2000" dirty="0" smtClean="0"/>
              <a:t>TP:  On your whiteboards draw a hundredth grid (10 x 10)</a:t>
            </a:r>
          </a:p>
          <a:p>
            <a:endParaRPr lang="en-GB" sz="2000" dirty="0"/>
          </a:p>
          <a:p>
            <a:r>
              <a:rPr lang="en-GB" sz="2000" dirty="0" smtClean="0"/>
              <a:t>TP: Shade:</a:t>
            </a:r>
          </a:p>
          <a:p>
            <a:r>
              <a:rPr lang="en-GB" sz="2000" dirty="0" smtClean="0"/>
              <a:t>1/100</a:t>
            </a:r>
          </a:p>
          <a:p>
            <a:r>
              <a:rPr lang="en-GB" sz="2000" dirty="0" smtClean="0"/>
              <a:t>2/100</a:t>
            </a:r>
          </a:p>
          <a:p>
            <a:r>
              <a:rPr lang="en-GB" sz="2000" dirty="0" smtClean="0"/>
              <a:t>3/100</a:t>
            </a:r>
          </a:p>
          <a:p>
            <a:r>
              <a:rPr lang="en-GB" sz="2000" dirty="0" smtClean="0"/>
              <a:t>4/100</a:t>
            </a:r>
          </a:p>
          <a:p>
            <a:r>
              <a:rPr lang="en-GB" sz="2000" dirty="0" smtClean="0"/>
              <a:t>5/100</a:t>
            </a:r>
          </a:p>
          <a:p>
            <a:r>
              <a:rPr lang="en-GB" sz="2000" dirty="0" smtClean="0"/>
              <a:t>6/100</a:t>
            </a:r>
          </a:p>
          <a:p>
            <a:r>
              <a:rPr lang="en-GB" sz="2000" dirty="0" smtClean="0"/>
              <a:t>7/100</a:t>
            </a:r>
          </a:p>
          <a:p>
            <a:r>
              <a:rPr lang="en-GB" sz="2000" dirty="0" smtClean="0"/>
              <a:t>8/100</a:t>
            </a:r>
          </a:p>
          <a:p>
            <a:r>
              <a:rPr lang="en-GB" sz="2000" dirty="0" smtClean="0"/>
              <a:t>9/100</a:t>
            </a:r>
          </a:p>
          <a:p>
            <a:r>
              <a:rPr lang="en-GB" sz="2000" dirty="0" smtClean="0"/>
              <a:t>10/100</a:t>
            </a:r>
          </a:p>
        </p:txBody>
      </p:sp>
    </p:spTree>
    <p:extLst>
      <p:ext uri="{BB962C8B-B14F-4D97-AF65-F5344CB8AC3E}">
        <p14:creationId xmlns:p14="http://schemas.microsoft.com/office/powerpoint/2010/main" val="2039463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515941206"/>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5570539"/>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046690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5505066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5853883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8530898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1323439"/>
          </a:xfrm>
          <a:prstGeom prst="rect">
            <a:avLst/>
          </a:prstGeom>
          <a:noFill/>
        </p:spPr>
        <p:txBody>
          <a:bodyPr wrap="square" rtlCol="0">
            <a:spAutoFit/>
          </a:bodyPr>
          <a:lstStyle/>
          <a:p>
            <a:r>
              <a:rPr lang="en-GB" sz="2000" dirty="0" smtClean="0"/>
              <a:t>TP:  What does equivalent mean?</a:t>
            </a:r>
          </a:p>
          <a:p>
            <a:endParaRPr lang="en-GB" sz="2000" dirty="0"/>
          </a:p>
          <a:p>
            <a:r>
              <a:rPr lang="en-GB" sz="2000" dirty="0" smtClean="0"/>
              <a:t>TP: Divide your grid into 10 rows or tenths.</a:t>
            </a:r>
          </a:p>
          <a:p>
            <a:r>
              <a:rPr lang="en-GB" sz="2000" dirty="0" smtClean="0"/>
              <a:t>Do you notice any equivalent fractions?</a:t>
            </a:r>
          </a:p>
        </p:txBody>
      </p:sp>
    </p:spTree>
    <p:extLst>
      <p:ext uri="{BB962C8B-B14F-4D97-AF65-F5344CB8AC3E}">
        <p14:creationId xmlns:p14="http://schemas.microsoft.com/office/powerpoint/2010/main" val="873196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dirty="0"/>
                    </a:p>
                  </a:txBody>
                  <a:tcPr>
                    <a:solidFill>
                      <a:srgbClr val="C00000"/>
                    </a:solidFill>
                  </a:tcPr>
                </a:tc>
                <a:extLst>
                  <a:ext uri="{0D108BD9-81ED-4DB2-BD59-A6C34878D82A}">
                    <a16:rowId xmlns:a16="http://schemas.microsoft.com/office/drawing/2014/main" val="515941206"/>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5570539"/>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046690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5505066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5853883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8530898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1015663"/>
          </a:xfrm>
          <a:prstGeom prst="rect">
            <a:avLst/>
          </a:prstGeom>
          <a:noFill/>
        </p:spPr>
        <p:txBody>
          <a:bodyPr wrap="square" rtlCol="0">
            <a:spAutoFit/>
          </a:bodyPr>
          <a:lstStyle/>
          <a:p>
            <a:r>
              <a:rPr lang="en-GB" sz="2000" dirty="0" smtClean="0"/>
              <a:t>TP:  Now shade 20/100</a:t>
            </a:r>
          </a:p>
          <a:p>
            <a:endParaRPr lang="en-GB" sz="2000" dirty="0"/>
          </a:p>
          <a:p>
            <a:r>
              <a:rPr lang="en-GB" sz="2000" dirty="0" smtClean="0"/>
              <a:t>TP:  How many tenths are equivalent?</a:t>
            </a:r>
          </a:p>
        </p:txBody>
      </p:sp>
    </p:spTree>
    <p:extLst>
      <p:ext uri="{BB962C8B-B14F-4D97-AF65-F5344CB8AC3E}">
        <p14:creationId xmlns:p14="http://schemas.microsoft.com/office/powerpoint/2010/main" val="9924911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dirty="0"/>
                    </a:p>
                  </a:txBody>
                  <a:tcPr>
                    <a:solidFill>
                      <a:srgbClr val="C00000"/>
                    </a:solidFill>
                  </a:tcPr>
                </a:tc>
                <a:extLst>
                  <a:ext uri="{0D108BD9-81ED-4DB2-BD59-A6C34878D82A}">
                    <a16:rowId xmlns:a16="http://schemas.microsoft.com/office/drawing/2014/main" val="515941206"/>
                  </a:ext>
                </a:extLst>
              </a:tr>
              <a:tr h="370840">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dirty="0"/>
                    </a:p>
                  </a:txBody>
                  <a:tcPr>
                    <a:solidFill>
                      <a:srgbClr val="FFC000"/>
                    </a:solidFill>
                  </a:tcPr>
                </a:tc>
                <a:extLst>
                  <a:ext uri="{0D108BD9-81ED-4DB2-BD59-A6C34878D82A}">
                    <a16:rowId xmlns:a16="http://schemas.microsoft.com/office/drawing/2014/main" val="3155570539"/>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046690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5505066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5853883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8530898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1015663"/>
          </a:xfrm>
          <a:prstGeom prst="rect">
            <a:avLst/>
          </a:prstGeom>
          <a:noFill/>
        </p:spPr>
        <p:txBody>
          <a:bodyPr wrap="square" rtlCol="0">
            <a:spAutoFit/>
          </a:bodyPr>
          <a:lstStyle/>
          <a:p>
            <a:r>
              <a:rPr lang="en-GB" sz="2000" dirty="0" smtClean="0"/>
              <a:t>TP:  Now shade 30/100</a:t>
            </a:r>
          </a:p>
          <a:p>
            <a:endParaRPr lang="en-GB" sz="2000" dirty="0"/>
          </a:p>
          <a:p>
            <a:r>
              <a:rPr lang="en-GB" sz="2000" dirty="0" smtClean="0"/>
              <a:t>TP:  How many tenths are equivalent?</a:t>
            </a:r>
          </a:p>
        </p:txBody>
      </p:sp>
    </p:spTree>
    <p:extLst>
      <p:ext uri="{BB962C8B-B14F-4D97-AF65-F5344CB8AC3E}">
        <p14:creationId xmlns:p14="http://schemas.microsoft.com/office/powerpoint/2010/main" val="328500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dirty="0"/>
                    </a:p>
                  </a:txBody>
                  <a:tcPr>
                    <a:solidFill>
                      <a:srgbClr val="C00000"/>
                    </a:solidFill>
                  </a:tcPr>
                </a:tc>
                <a:extLst>
                  <a:ext uri="{0D108BD9-81ED-4DB2-BD59-A6C34878D82A}">
                    <a16:rowId xmlns:a16="http://schemas.microsoft.com/office/drawing/2014/main" val="515941206"/>
                  </a:ext>
                </a:extLst>
              </a:tr>
              <a:tr h="370840">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dirty="0"/>
                    </a:p>
                  </a:txBody>
                  <a:tcPr>
                    <a:solidFill>
                      <a:srgbClr val="FFC000"/>
                    </a:solidFill>
                  </a:tcPr>
                </a:tc>
                <a:extLst>
                  <a:ext uri="{0D108BD9-81ED-4DB2-BD59-A6C34878D82A}">
                    <a16:rowId xmlns:a16="http://schemas.microsoft.com/office/drawing/2014/main" val="3155570539"/>
                  </a:ext>
                </a:extLst>
              </a:tr>
              <a:tr h="370840">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dirty="0"/>
                    </a:p>
                  </a:txBody>
                  <a:tcPr>
                    <a:solidFill>
                      <a:srgbClr val="FFFF00"/>
                    </a:solidFill>
                  </a:tcPr>
                </a:tc>
                <a:extLst>
                  <a:ext uri="{0D108BD9-81ED-4DB2-BD59-A6C34878D82A}">
                    <a16:rowId xmlns:a16="http://schemas.microsoft.com/office/drawing/2014/main" val="19046690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5505066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5853883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8530898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1015663"/>
          </a:xfrm>
          <a:prstGeom prst="rect">
            <a:avLst/>
          </a:prstGeom>
          <a:noFill/>
        </p:spPr>
        <p:txBody>
          <a:bodyPr wrap="square" rtlCol="0">
            <a:spAutoFit/>
          </a:bodyPr>
          <a:lstStyle/>
          <a:p>
            <a:r>
              <a:rPr lang="en-GB" sz="2000" dirty="0" smtClean="0"/>
              <a:t>TP:  Now shade 40/100</a:t>
            </a:r>
          </a:p>
          <a:p>
            <a:endParaRPr lang="en-GB" sz="2000" dirty="0"/>
          </a:p>
          <a:p>
            <a:r>
              <a:rPr lang="en-GB" sz="2000" dirty="0" smtClean="0"/>
              <a:t>TP:  How many tenths are equivalent?</a:t>
            </a:r>
          </a:p>
        </p:txBody>
      </p:sp>
    </p:spTree>
    <p:extLst>
      <p:ext uri="{BB962C8B-B14F-4D97-AF65-F5344CB8AC3E}">
        <p14:creationId xmlns:p14="http://schemas.microsoft.com/office/powerpoint/2010/main" val="165883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dirty="0"/>
                    </a:p>
                  </a:txBody>
                  <a:tcPr>
                    <a:solidFill>
                      <a:srgbClr val="C00000"/>
                    </a:solidFill>
                  </a:tcPr>
                </a:tc>
                <a:extLst>
                  <a:ext uri="{0D108BD9-81ED-4DB2-BD59-A6C34878D82A}">
                    <a16:rowId xmlns:a16="http://schemas.microsoft.com/office/drawing/2014/main" val="515941206"/>
                  </a:ext>
                </a:extLst>
              </a:tr>
              <a:tr h="370840">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dirty="0"/>
                    </a:p>
                  </a:txBody>
                  <a:tcPr>
                    <a:solidFill>
                      <a:srgbClr val="FFC000"/>
                    </a:solidFill>
                  </a:tcPr>
                </a:tc>
                <a:extLst>
                  <a:ext uri="{0D108BD9-81ED-4DB2-BD59-A6C34878D82A}">
                    <a16:rowId xmlns:a16="http://schemas.microsoft.com/office/drawing/2014/main" val="3155570539"/>
                  </a:ext>
                </a:extLst>
              </a:tr>
              <a:tr h="370840">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dirty="0"/>
                    </a:p>
                  </a:txBody>
                  <a:tcPr>
                    <a:solidFill>
                      <a:srgbClr val="FFFF00"/>
                    </a:solidFill>
                  </a:tcPr>
                </a:tc>
                <a:extLst>
                  <a:ext uri="{0D108BD9-81ED-4DB2-BD59-A6C34878D82A}">
                    <a16:rowId xmlns:a16="http://schemas.microsoft.com/office/drawing/2014/main" val="190466905"/>
                  </a:ext>
                </a:extLst>
              </a:tr>
              <a:tr h="370840">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extLst>
                  <a:ext uri="{0D108BD9-81ED-4DB2-BD59-A6C34878D82A}">
                    <a16:rowId xmlns:a16="http://schemas.microsoft.com/office/drawing/2014/main" val="265505066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5853883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8530898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1938992"/>
          </a:xfrm>
          <a:prstGeom prst="rect">
            <a:avLst/>
          </a:prstGeom>
          <a:noFill/>
        </p:spPr>
        <p:txBody>
          <a:bodyPr wrap="square" rtlCol="0">
            <a:spAutoFit/>
          </a:bodyPr>
          <a:lstStyle/>
          <a:p>
            <a:r>
              <a:rPr lang="en-GB" sz="2000" dirty="0" smtClean="0"/>
              <a:t>TP:  Now shade 50/100</a:t>
            </a:r>
          </a:p>
          <a:p>
            <a:endParaRPr lang="en-GB" sz="2000" dirty="0"/>
          </a:p>
          <a:p>
            <a:r>
              <a:rPr lang="en-GB" sz="2000" dirty="0" smtClean="0"/>
              <a:t>TP:  How many tenths are equivalent?</a:t>
            </a:r>
          </a:p>
          <a:p>
            <a:endParaRPr lang="en-GB" sz="2000" dirty="0"/>
          </a:p>
          <a:p>
            <a:r>
              <a:rPr lang="en-GB" sz="2000" dirty="0" smtClean="0"/>
              <a:t>TP:  What other fraction is equivalent to this?</a:t>
            </a:r>
          </a:p>
        </p:txBody>
      </p:sp>
    </p:spTree>
    <p:extLst>
      <p:ext uri="{BB962C8B-B14F-4D97-AF65-F5344CB8AC3E}">
        <p14:creationId xmlns:p14="http://schemas.microsoft.com/office/powerpoint/2010/main" val="40642970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dirty="0"/>
                    </a:p>
                  </a:txBody>
                  <a:tcPr>
                    <a:solidFill>
                      <a:srgbClr val="C00000"/>
                    </a:solidFill>
                  </a:tcPr>
                </a:tc>
                <a:extLst>
                  <a:ext uri="{0D108BD9-81ED-4DB2-BD59-A6C34878D82A}">
                    <a16:rowId xmlns:a16="http://schemas.microsoft.com/office/drawing/2014/main" val="515941206"/>
                  </a:ext>
                </a:extLst>
              </a:tr>
              <a:tr h="370840">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dirty="0"/>
                    </a:p>
                  </a:txBody>
                  <a:tcPr>
                    <a:solidFill>
                      <a:srgbClr val="FFC000"/>
                    </a:solidFill>
                  </a:tcPr>
                </a:tc>
                <a:extLst>
                  <a:ext uri="{0D108BD9-81ED-4DB2-BD59-A6C34878D82A}">
                    <a16:rowId xmlns:a16="http://schemas.microsoft.com/office/drawing/2014/main" val="3155570539"/>
                  </a:ext>
                </a:extLst>
              </a:tr>
              <a:tr h="370840">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dirty="0"/>
                    </a:p>
                  </a:txBody>
                  <a:tcPr>
                    <a:solidFill>
                      <a:srgbClr val="FFFF00"/>
                    </a:solidFill>
                  </a:tcPr>
                </a:tc>
                <a:extLst>
                  <a:ext uri="{0D108BD9-81ED-4DB2-BD59-A6C34878D82A}">
                    <a16:rowId xmlns:a16="http://schemas.microsoft.com/office/drawing/2014/main" val="190466905"/>
                  </a:ext>
                </a:extLst>
              </a:tr>
              <a:tr h="370840">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extLst>
                  <a:ext uri="{0D108BD9-81ED-4DB2-BD59-A6C34878D82A}">
                    <a16:rowId xmlns:a16="http://schemas.microsoft.com/office/drawing/2014/main" val="2655050661"/>
                  </a:ext>
                </a:extLst>
              </a:tr>
              <a:tr h="370840">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dirty="0"/>
                    </a:p>
                  </a:txBody>
                  <a:tcPr>
                    <a:solidFill>
                      <a:srgbClr val="00B050"/>
                    </a:solidFill>
                  </a:tcPr>
                </a:tc>
                <a:extLst>
                  <a:ext uri="{0D108BD9-81ED-4DB2-BD59-A6C34878D82A}">
                    <a16:rowId xmlns:a16="http://schemas.microsoft.com/office/drawing/2014/main" val="25853883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8530898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1323439"/>
          </a:xfrm>
          <a:prstGeom prst="rect">
            <a:avLst/>
          </a:prstGeom>
          <a:noFill/>
        </p:spPr>
        <p:txBody>
          <a:bodyPr wrap="square" rtlCol="0">
            <a:spAutoFit/>
          </a:bodyPr>
          <a:lstStyle/>
          <a:p>
            <a:r>
              <a:rPr lang="en-GB" sz="2000" dirty="0" smtClean="0"/>
              <a:t>TP:  Now shade 60/100</a:t>
            </a:r>
          </a:p>
          <a:p>
            <a:endParaRPr lang="en-GB" sz="2000" dirty="0"/>
          </a:p>
          <a:p>
            <a:r>
              <a:rPr lang="en-GB" sz="2000" dirty="0" smtClean="0"/>
              <a:t>TP:  How many tenths are equivalent?</a:t>
            </a:r>
          </a:p>
          <a:p>
            <a:endParaRPr lang="en-GB" sz="2000" dirty="0"/>
          </a:p>
        </p:txBody>
      </p:sp>
    </p:spTree>
    <p:extLst>
      <p:ext uri="{BB962C8B-B14F-4D97-AF65-F5344CB8AC3E}">
        <p14:creationId xmlns:p14="http://schemas.microsoft.com/office/powerpoint/2010/main" val="20195545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dirty="0"/>
                    </a:p>
                  </a:txBody>
                  <a:tcPr>
                    <a:solidFill>
                      <a:srgbClr val="C00000"/>
                    </a:solidFill>
                  </a:tcPr>
                </a:tc>
                <a:extLst>
                  <a:ext uri="{0D108BD9-81ED-4DB2-BD59-A6C34878D82A}">
                    <a16:rowId xmlns:a16="http://schemas.microsoft.com/office/drawing/2014/main" val="515941206"/>
                  </a:ext>
                </a:extLst>
              </a:tr>
              <a:tr h="370840">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dirty="0"/>
                    </a:p>
                  </a:txBody>
                  <a:tcPr>
                    <a:solidFill>
                      <a:srgbClr val="FFC000"/>
                    </a:solidFill>
                  </a:tcPr>
                </a:tc>
                <a:extLst>
                  <a:ext uri="{0D108BD9-81ED-4DB2-BD59-A6C34878D82A}">
                    <a16:rowId xmlns:a16="http://schemas.microsoft.com/office/drawing/2014/main" val="3155570539"/>
                  </a:ext>
                </a:extLst>
              </a:tr>
              <a:tr h="370840">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dirty="0"/>
                    </a:p>
                  </a:txBody>
                  <a:tcPr>
                    <a:solidFill>
                      <a:srgbClr val="FFFF00"/>
                    </a:solidFill>
                  </a:tcPr>
                </a:tc>
                <a:extLst>
                  <a:ext uri="{0D108BD9-81ED-4DB2-BD59-A6C34878D82A}">
                    <a16:rowId xmlns:a16="http://schemas.microsoft.com/office/drawing/2014/main" val="190466905"/>
                  </a:ext>
                </a:extLst>
              </a:tr>
              <a:tr h="370840">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extLst>
                  <a:ext uri="{0D108BD9-81ED-4DB2-BD59-A6C34878D82A}">
                    <a16:rowId xmlns:a16="http://schemas.microsoft.com/office/drawing/2014/main" val="2655050661"/>
                  </a:ext>
                </a:extLst>
              </a:tr>
              <a:tr h="370840">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dirty="0"/>
                    </a:p>
                  </a:txBody>
                  <a:tcPr>
                    <a:solidFill>
                      <a:srgbClr val="00B050"/>
                    </a:solidFill>
                  </a:tcPr>
                </a:tc>
                <a:extLst>
                  <a:ext uri="{0D108BD9-81ED-4DB2-BD59-A6C34878D82A}">
                    <a16:rowId xmlns:a16="http://schemas.microsoft.com/office/drawing/2014/main" val="258538831"/>
                  </a:ext>
                </a:extLst>
              </a:tr>
              <a:tr h="370840">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dirty="0"/>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dirty="0"/>
                    </a:p>
                  </a:txBody>
                  <a:tcPr>
                    <a:solidFill>
                      <a:srgbClr val="00B0F0"/>
                    </a:solidFill>
                  </a:tcPr>
                </a:tc>
                <a:extLst>
                  <a:ext uri="{0D108BD9-81ED-4DB2-BD59-A6C34878D82A}">
                    <a16:rowId xmlns:a16="http://schemas.microsoft.com/office/drawing/2014/main" val="228530898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1323439"/>
          </a:xfrm>
          <a:prstGeom prst="rect">
            <a:avLst/>
          </a:prstGeom>
          <a:noFill/>
        </p:spPr>
        <p:txBody>
          <a:bodyPr wrap="square" rtlCol="0">
            <a:spAutoFit/>
          </a:bodyPr>
          <a:lstStyle/>
          <a:p>
            <a:r>
              <a:rPr lang="en-GB" sz="2000" dirty="0" smtClean="0"/>
              <a:t>TP:  Now shade 70/100</a:t>
            </a:r>
          </a:p>
          <a:p>
            <a:endParaRPr lang="en-GB" sz="2000" dirty="0"/>
          </a:p>
          <a:p>
            <a:r>
              <a:rPr lang="en-GB" sz="2000" dirty="0" smtClean="0"/>
              <a:t>TP:  How many tenths are equivalent?</a:t>
            </a:r>
          </a:p>
          <a:p>
            <a:endParaRPr lang="en-GB" sz="2000" dirty="0"/>
          </a:p>
        </p:txBody>
      </p:sp>
    </p:spTree>
    <p:extLst>
      <p:ext uri="{BB962C8B-B14F-4D97-AF65-F5344CB8AC3E}">
        <p14:creationId xmlns:p14="http://schemas.microsoft.com/office/powerpoint/2010/main" val="33460617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dirty="0"/>
                    </a:p>
                  </a:txBody>
                  <a:tcPr>
                    <a:solidFill>
                      <a:srgbClr val="C00000"/>
                    </a:solidFill>
                  </a:tcPr>
                </a:tc>
                <a:extLst>
                  <a:ext uri="{0D108BD9-81ED-4DB2-BD59-A6C34878D82A}">
                    <a16:rowId xmlns:a16="http://schemas.microsoft.com/office/drawing/2014/main" val="515941206"/>
                  </a:ext>
                </a:extLst>
              </a:tr>
              <a:tr h="370840">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dirty="0"/>
                    </a:p>
                  </a:txBody>
                  <a:tcPr>
                    <a:solidFill>
                      <a:srgbClr val="FFC000"/>
                    </a:solidFill>
                  </a:tcPr>
                </a:tc>
                <a:extLst>
                  <a:ext uri="{0D108BD9-81ED-4DB2-BD59-A6C34878D82A}">
                    <a16:rowId xmlns:a16="http://schemas.microsoft.com/office/drawing/2014/main" val="3155570539"/>
                  </a:ext>
                </a:extLst>
              </a:tr>
              <a:tr h="370840">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dirty="0"/>
                    </a:p>
                  </a:txBody>
                  <a:tcPr>
                    <a:solidFill>
                      <a:srgbClr val="FFFF00"/>
                    </a:solidFill>
                  </a:tcPr>
                </a:tc>
                <a:extLst>
                  <a:ext uri="{0D108BD9-81ED-4DB2-BD59-A6C34878D82A}">
                    <a16:rowId xmlns:a16="http://schemas.microsoft.com/office/drawing/2014/main" val="190466905"/>
                  </a:ext>
                </a:extLst>
              </a:tr>
              <a:tr h="370840">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extLst>
                  <a:ext uri="{0D108BD9-81ED-4DB2-BD59-A6C34878D82A}">
                    <a16:rowId xmlns:a16="http://schemas.microsoft.com/office/drawing/2014/main" val="2655050661"/>
                  </a:ext>
                </a:extLst>
              </a:tr>
              <a:tr h="370840">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dirty="0"/>
                    </a:p>
                  </a:txBody>
                  <a:tcPr>
                    <a:solidFill>
                      <a:srgbClr val="00B050"/>
                    </a:solidFill>
                  </a:tcPr>
                </a:tc>
                <a:extLst>
                  <a:ext uri="{0D108BD9-81ED-4DB2-BD59-A6C34878D82A}">
                    <a16:rowId xmlns:a16="http://schemas.microsoft.com/office/drawing/2014/main" val="258538831"/>
                  </a:ext>
                </a:extLst>
              </a:tr>
              <a:tr h="370840">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dirty="0"/>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dirty="0"/>
                    </a:p>
                  </a:txBody>
                  <a:tcPr>
                    <a:solidFill>
                      <a:srgbClr val="00B0F0"/>
                    </a:solidFill>
                  </a:tcPr>
                </a:tc>
                <a:extLst>
                  <a:ext uri="{0D108BD9-81ED-4DB2-BD59-A6C34878D82A}">
                    <a16:rowId xmlns:a16="http://schemas.microsoft.com/office/drawing/2014/main" val="2285308987"/>
                  </a:ext>
                </a:extLst>
              </a:tr>
              <a:tr h="370840">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dirty="0"/>
                    </a:p>
                  </a:txBody>
                  <a:tcPr>
                    <a:solidFill>
                      <a:srgbClr val="0070C0"/>
                    </a:solidFill>
                  </a:tcPr>
                </a:tc>
                <a:extLst>
                  <a:ext uri="{0D108BD9-81ED-4DB2-BD59-A6C34878D82A}">
                    <a16:rowId xmlns:a16="http://schemas.microsoft.com/office/drawing/2014/main" val="83352664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1323439"/>
          </a:xfrm>
          <a:prstGeom prst="rect">
            <a:avLst/>
          </a:prstGeom>
          <a:noFill/>
        </p:spPr>
        <p:txBody>
          <a:bodyPr wrap="square" rtlCol="0">
            <a:spAutoFit/>
          </a:bodyPr>
          <a:lstStyle/>
          <a:p>
            <a:r>
              <a:rPr lang="en-GB" sz="2000" dirty="0" smtClean="0"/>
              <a:t>TP:  Now shade 80/100</a:t>
            </a:r>
          </a:p>
          <a:p>
            <a:endParaRPr lang="en-GB" sz="2000" dirty="0"/>
          </a:p>
          <a:p>
            <a:r>
              <a:rPr lang="en-GB" sz="2000" dirty="0" smtClean="0"/>
              <a:t>TP:  How many tenths are equivalent?</a:t>
            </a:r>
          </a:p>
          <a:p>
            <a:endParaRPr lang="en-GB" sz="2000" dirty="0"/>
          </a:p>
        </p:txBody>
      </p:sp>
    </p:spTree>
    <p:extLst>
      <p:ext uri="{BB962C8B-B14F-4D97-AF65-F5344CB8AC3E}">
        <p14:creationId xmlns:p14="http://schemas.microsoft.com/office/powerpoint/2010/main" val="2350029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dirty="0"/>
                    </a:p>
                  </a:txBody>
                  <a:tcPr>
                    <a:solidFill>
                      <a:srgbClr val="C00000"/>
                    </a:solidFill>
                  </a:tcPr>
                </a:tc>
                <a:extLst>
                  <a:ext uri="{0D108BD9-81ED-4DB2-BD59-A6C34878D82A}">
                    <a16:rowId xmlns:a16="http://schemas.microsoft.com/office/drawing/2014/main" val="515941206"/>
                  </a:ext>
                </a:extLst>
              </a:tr>
              <a:tr h="370840">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dirty="0"/>
                    </a:p>
                  </a:txBody>
                  <a:tcPr>
                    <a:solidFill>
                      <a:srgbClr val="FFC000"/>
                    </a:solidFill>
                  </a:tcPr>
                </a:tc>
                <a:extLst>
                  <a:ext uri="{0D108BD9-81ED-4DB2-BD59-A6C34878D82A}">
                    <a16:rowId xmlns:a16="http://schemas.microsoft.com/office/drawing/2014/main" val="3155570539"/>
                  </a:ext>
                </a:extLst>
              </a:tr>
              <a:tr h="370840">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dirty="0"/>
                    </a:p>
                  </a:txBody>
                  <a:tcPr>
                    <a:solidFill>
                      <a:srgbClr val="FFFF00"/>
                    </a:solidFill>
                  </a:tcPr>
                </a:tc>
                <a:extLst>
                  <a:ext uri="{0D108BD9-81ED-4DB2-BD59-A6C34878D82A}">
                    <a16:rowId xmlns:a16="http://schemas.microsoft.com/office/drawing/2014/main" val="190466905"/>
                  </a:ext>
                </a:extLst>
              </a:tr>
              <a:tr h="370840">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extLst>
                  <a:ext uri="{0D108BD9-81ED-4DB2-BD59-A6C34878D82A}">
                    <a16:rowId xmlns:a16="http://schemas.microsoft.com/office/drawing/2014/main" val="2655050661"/>
                  </a:ext>
                </a:extLst>
              </a:tr>
              <a:tr h="370840">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dirty="0"/>
                    </a:p>
                  </a:txBody>
                  <a:tcPr>
                    <a:solidFill>
                      <a:srgbClr val="00B050"/>
                    </a:solidFill>
                  </a:tcPr>
                </a:tc>
                <a:extLst>
                  <a:ext uri="{0D108BD9-81ED-4DB2-BD59-A6C34878D82A}">
                    <a16:rowId xmlns:a16="http://schemas.microsoft.com/office/drawing/2014/main" val="258538831"/>
                  </a:ext>
                </a:extLst>
              </a:tr>
              <a:tr h="370840">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dirty="0"/>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dirty="0"/>
                    </a:p>
                  </a:txBody>
                  <a:tcPr>
                    <a:solidFill>
                      <a:srgbClr val="00B0F0"/>
                    </a:solidFill>
                  </a:tcPr>
                </a:tc>
                <a:extLst>
                  <a:ext uri="{0D108BD9-81ED-4DB2-BD59-A6C34878D82A}">
                    <a16:rowId xmlns:a16="http://schemas.microsoft.com/office/drawing/2014/main" val="2285308987"/>
                  </a:ext>
                </a:extLst>
              </a:tr>
              <a:tr h="370840">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dirty="0"/>
                    </a:p>
                  </a:txBody>
                  <a:tcPr>
                    <a:solidFill>
                      <a:srgbClr val="0070C0"/>
                    </a:solidFill>
                  </a:tcPr>
                </a:tc>
                <a:extLst>
                  <a:ext uri="{0D108BD9-81ED-4DB2-BD59-A6C34878D82A}">
                    <a16:rowId xmlns:a16="http://schemas.microsoft.com/office/drawing/2014/main" val="833526647"/>
                  </a:ext>
                </a:extLst>
              </a:tr>
              <a:tr h="370840">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dirty="0"/>
                    </a:p>
                  </a:txBody>
                  <a:tcPr>
                    <a:solidFill>
                      <a:srgbClr val="002060"/>
                    </a:solidFill>
                  </a:tcPr>
                </a:tc>
                <a:extLst>
                  <a:ext uri="{0D108BD9-81ED-4DB2-BD59-A6C34878D82A}">
                    <a16:rowId xmlns:a16="http://schemas.microsoft.com/office/drawing/2014/main" val="4067767074"/>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1323439"/>
          </a:xfrm>
          <a:prstGeom prst="rect">
            <a:avLst/>
          </a:prstGeom>
          <a:noFill/>
        </p:spPr>
        <p:txBody>
          <a:bodyPr wrap="square" rtlCol="0">
            <a:spAutoFit/>
          </a:bodyPr>
          <a:lstStyle/>
          <a:p>
            <a:r>
              <a:rPr lang="en-GB" sz="2000" dirty="0" smtClean="0"/>
              <a:t>TP:  Now shade 90/100</a:t>
            </a:r>
          </a:p>
          <a:p>
            <a:endParaRPr lang="en-GB" sz="2000" dirty="0"/>
          </a:p>
          <a:p>
            <a:r>
              <a:rPr lang="en-GB" sz="2000" dirty="0" smtClean="0"/>
              <a:t>TP:  How many tenths are equivalent?</a:t>
            </a:r>
          </a:p>
          <a:p>
            <a:endParaRPr lang="en-GB" sz="2000" dirty="0"/>
          </a:p>
        </p:txBody>
      </p:sp>
    </p:spTree>
    <p:extLst>
      <p:ext uri="{BB962C8B-B14F-4D97-AF65-F5344CB8AC3E}">
        <p14:creationId xmlns:p14="http://schemas.microsoft.com/office/powerpoint/2010/main" val="214386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dirty="0"/>
                    </a:p>
                  </a:txBody>
                  <a:tcPr>
                    <a:solidFill>
                      <a:srgbClr val="C00000"/>
                    </a:solidFill>
                  </a:tcPr>
                </a:tc>
                <a:extLst>
                  <a:ext uri="{0D108BD9-81ED-4DB2-BD59-A6C34878D82A}">
                    <a16:rowId xmlns:a16="http://schemas.microsoft.com/office/drawing/2014/main" val="515941206"/>
                  </a:ext>
                </a:extLst>
              </a:tr>
              <a:tr h="370840">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dirty="0"/>
                    </a:p>
                  </a:txBody>
                  <a:tcPr>
                    <a:solidFill>
                      <a:srgbClr val="FFC000"/>
                    </a:solidFill>
                  </a:tcPr>
                </a:tc>
                <a:extLst>
                  <a:ext uri="{0D108BD9-81ED-4DB2-BD59-A6C34878D82A}">
                    <a16:rowId xmlns:a16="http://schemas.microsoft.com/office/drawing/2014/main" val="3155570539"/>
                  </a:ext>
                </a:extLst>
              </a:tr>
              <a:tr h="370840">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dirty="0"/>
                    </a:p>
                  </a:txBody>
                  <a:tcPr>
                    <a:solidFill>
                      <a:srgbClr val="FFFF00"/>
                    </a:solidFill>
                  </a:tcPr>
                </a:tc>
                <a:extLst>
                  <a:ext uri="{0D108BD9-81ED-4DB2-BD59-A6C34878D82A}">
                    <a16:rowId xmlns:a16="http://schemas.microsoft.com/office/drawing/2014/main" val="190466905"/>
                  </a:ext>
                </a:extLst>
              </a:tr>
              <a:tr h="370840">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extLst>
                  <a:ext uri="{0D108BD9-81ED-4DB2-BD59-A6C34878D82A}">
                    <a16:rowId xmlns:a16="http://schemas.microsoft.com/office/drawing/2014/main" val="2655050661"/>
                  </a:ext>
                </a:extLst>
              </a:tr>
              <a:tr h="370840">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dirty="0"/>
                    </a:p>
                  </a:txBody>
                  <a:tcPr>
                    <a:solidFill>
                      <a:srgbClr val="00B050"/>
                    </a:solidFill>
                  </a:tcPr>
                </a:tc>
                <a:extLst>
                  <a:ext uri="{0D108BD9-81ED-4DB2-BD59-A6C34878D82A}">
                    <a16:rowId xmlns:a16="http://schemas.microsoft.com/office/drawing/2014/main" val="258538831"/>
                  </a:ext>
                </a:extLst>
              </a:tr>
              <a:tr h="370840">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dirty="0"/>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dirty="0"/>
                    </a:p>
                  </a:txBody>
                  <a:tcPr>
                    <a:solidFill>
                      <a:srgbClr val="00B0F0"/>
                    </a:solidFill>
                  </a:tcPr>
                </a:tc>
                <a:extLst>
                  <a:ext uri="{0D108BD9-81ED-4DB2-BD59-A6C34878D82A}">
                    <a16:rowId xmlns:a16="http://schemas.microsoft.com/office/drawing/2014/main" val="2285308987"/>
                  </a:ext>
                </a:extLst>
              </a:tr>
              <a:tr h="370840">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dirty="0"/>
                    </a:p>
                  </a:txBody>
                  <a:tcPr>
                    <a:solidFill>
                      <a:srgbClr val="0070C0"/>
                    </a:solidFill>
                  </a:tcPr>
                </a:tc>
                <a:extLst>
                  <a:ext uri="{0D108BD9-81ED-4DB2-BD59-A6C34878D82A}">
                    <a16:rowId xmlns:a16="http://schemas.microsoft.com/office/drawing/2014/main" val="833526647"/>
                  </a:ext>
                </a:extLst>
              </a:tr>
              <a:tr h="370840">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dirty="0"/>
                    </a:p>
                  </a:txBody>
                  <a:tcPr>
                    <a:solidFill>
                      <a:srgbClr val="002060"/>
                    </a:solidFill>
                  </a:tcPr>
                </a:tc>
                <a:extLst>
                  <a:ext uri="{0D108BD9-81ED-4DB2-BD59-A6C34878D82A}">
                    <a16:rowId xmlns:a16="http://schemas.microsoft.com/office/drawing/2014/main" val="4067767074"/>
                  </a:ext>
                </a:extLst>
              </a:tr>
              <a:tr h="370840">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dirty="0"/>
                    </a:p>
                  </a:txBody>
                  <a:tcPr>
                    <a:solidFill>
                      <a:srgbClr val="7030A0"/>
                    </a:solidFill>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1631216"/>
          </a:xfrm>
          <a:prstGeom prst="rect">
            <a:avLst/>
          </a:prstGeom>
          <a:noFill/>
        </p:spPr>
        <p:txBody>
          <a:bodyPr wrap="square" rtlCol="0">
            <a:spAutoFit/>
          </a:bodyPr>
          <a:lstStyle/>
          <a:p>
            <a:r>
              <a:rPr lang="en-GB" sz="2000" dirty="0" smtClean="0"/>
              <a:t>TP:  Now shade 100/100</a:t>
            </a:r>
          </a:p>
          <a:p>
            <a:endParaRPr lang="en-GB" sz="2000" dirty="0"/>
          </a:p>
          <a:p>
            <a:r>
              <a:rPr lang="en-GB" sz="2000" dirty="0" smtClean="0"/>
              <a:t>TP:  How many tenths are equivalent?</a:t>
            </a:r>
          </a:p>
          <a:p>
            <a:endParaRPr lang="en-GB" sz="2000" dirty="0" smtClean="0"/>
          </a:p>
          <a:p>
            <a:r>
              <a:rPr lang="en-GB" sz="2000" dirty="0" smtClean="0"/>
              <a:t>TP:  What else is it equivalent to?</a:t>
            </a:r>
            <a:endParaRPr lang="en-GB" sz="2000" dirty="0"/>
          </a:p>
        </p:txBody>
      </p:sp>
    </p:spTree>
    <p:extLst>
      <p:ext uri="{BB962C8B-B14F-4D97-AF65-F5344CB8AC3E}">
        <p14:creationId xmlns:p14="http://schemas.microsoft.com/office/powerpoint/2010/main" val="11451660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040374103"/>
                    </a:ext>
                  </a:extLst>
                </a:gridCol>
                <a:gridCol w="518160">
                  <a:extLst>
                    <a:ext uri="{9D8B030D-6E8A-4147-A177-3AD203B41FA5}">
                      <a16:colId xmlns:a16="http://schemas.microsoft.com/office/drawing/2014/main" val="1013770418"/>
                    </a:ext>
                  </a:extLst>
                </a:gridCol>
                <a:gridCol w="518160">
                  <a:extLst>
                    <a:ext uri="{9D8B030D-6E8A-4147-A177-3AD203B41FA5}">
                      <a16:colId xmlns:a16="http://schemas.microsoft.com/office/drawing/2014/main" val="1433483731"/>
                    </a:ext>
                  </a:extLst>
                </a:gridCol>
                <a:gridCol w="518160">
                  <a:extLst>
                    <a:ext uri="{9D8B030D-6E8A-4147-A177-3AD203B41FA5}">
                      <a16:colId xmlns:a16="http://schemas.microsoft.com/office/drawing/2014/main" val="2420770260"/>
                    </a:ext>
                  </a:extLst>
                </a:gridCol>
                <a:gridCol w="518160">
                  <a:extLst>
                    <a:ext uri="{9D8B030D-6E8A-4147-A177-3AD203B41FA5}">
                      <a16:colId xmlns:a16="http://schemas.microsoft.com/office/drawing/2014/main" val="3959208935"/>
                    </a:ext>
                  </a:extLst>
                </a:gridCol>
                <a:gridCol w="518160">
                  <a:extLst>
                    <a:ext uri="{9D8B030D-6E8A-4147-A177-3AD203B41FA5}">
                      <a16:colId xmlns:a16="http://schemas.microsoft.com/office/drawing/2014/main" val="1024754341"/>
                    </a:ext>
                  </a:extLst>
                </a:gridCol>
                <a:gridCol w="518160">
                  <a:extLst>
                    <a:ext uri="{9D8B030D-6E8A-4147-A177-3AD203B41FA5}">
                      <a16:colId xmlns:a16="http://schemas.microsoft.com/office/drawing/2014/main" val="2836672059"/>
                    </a:ext>
                  </a:extLst>
                </a:gridCol>
                <a:gridCol w="518160">
                  <a:extLst>
                    <a:ext uri="{9D8B030D-6E8A-4147-A177-3AD203B41FA5}">
                      <a16:colId xmlns:a16="http://schemas.microsoft.com/office/drawing/2014/main" val="92712717"/>
                    </a:ext>
                  </a:extLst>
                </a:gridCol>
                <a:gridCol w="518160">
                  <a:extLst>
                    <a:ext uri="{9D8B030D-6E8A-4147-A177-3AD203B41FA5}">
                      <a16:colId xmlns:a16="http://schemas.microsoft.com/office/drawing/2014/main" val="1584316321"/>
                    </a:ext>
                  </a:extLst>
                </a:gridCol>
                <a:gridCol w="518160">
                  <a:extLst>
                    <a:ext uri="{9D8B030D-6E8A-4147-A177-3AD203B41FA5}">
                      <a16:colId xmlns:a16="http://schemas.microsoft.com/office/drawing/2014/main" val="3472538993"/>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403777129"/>
                  </a:ext>
                </a:extLst>
              </a:tr>
              <a:tr h="370840">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a:p>
                  </a:txBody>
                  <a:tcPr>
                    <a:solidFill>
                      <a:srgbClr val="C00000"/>
                    </a:solidFill>
                  </a:tcPr>
                </a:tc>
                <a:tc>
                  <a:txBody>
                    <a:bodyPr/>
                    <a:lstStyle/>
                    <a:p>
                      <a:endParaRPr lang="en-GB" dirty="0"/>
                    </a:p>
                  </a:txBody>
                  <a:tcPr>
                    <a:solidFill>
                      <a:srgbClr val="C00000"/>
                    </a:solidFill>
                  </a:tcPr>
                </a:tc>
                <a:extLst>
                  <a:ext uri="{0D108BD9-81ED-4DB2-BD59-A6C34878D82A}">
                    <a16:rowId xmlns:a16="http://schemas.microsoft.com/office/drawing/2014/main" val="515941206"/>
                  </a:ext>
                </a:extLst>
              </a:tr>
              <a:tr h="370840">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a:p>
                  </a:txBody>
                  <a:tcPr>
                    <a:solidFill>
                      <a:srgbClr val="FFC000"/>
                    </a:solidFill>
                  </a:tcPr>
                </a:tc>
                <a:tc>
                  <a:txBody>
                    <a:bodyPr/>
                    <a:lstStyle/>
                    <a:p>
                      <a:endParaRPr lang="en-GB" dirty="0"/>
                    </a:p>
                  </a:txBody>
                  <a:tcPr>
                    <a:solidFill>
                      <a:srgbClr val="FFC000"/>
                    </a:solidFill>
                  </a:tcPr>
                </a:tc>
                <a:extLst>
                  <a:ext uri="{0D108BD9-81ED-4DB2-BD59-A6C34878D82A}">
                    <a16:rowId xmlns:a16="http://schemas.microsoft.com/office/drawing/2014/main" val="3155570539"/>
                  </a:ext>
                </a:extLst>
              </a:tr>
              <a:tr h="370840">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a:p>
                  </a:txBody>
                  <a:tcPr>
                    <a:solidFill>
                      <a:srgbClr val="FFFF00"/>
                    </a:solidFill>
                  </a:tcPr>
                </a:tc>
                <a:tc>
                  <a:txBody>
                    <a:bodyPr/>
                    <a:lstStyle/>
                    <a:p>
                      <a:endParaRPr lang="en-GB" dirty="0"/>
                    </a:p>
                  </a:txBody>
                  <a:tcPr>
                    <a:solidFill>
                      <a:srgbClr val="FFFF00"/>
                    </a:solidFill>
                  </a:tcPr>
                </a:tc>
                <a:extLst>
                  <a:ext uri="{0D108BD9-81ED-4DB2-BD59-A6C34878D82A}">
                    <a16:rowId xmlns:a16="http://schemas.microsoft.com/office/drawing/2014/main" val="190466905"/>
                  </a:ext>
                </a:extLst>
              </a:tr>
              <a:tr h="370840">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extLst>
                  <a:ext uri="{0D108BD9-81ED-4DB2-BD59-A6C34878D82A}">
                    <a16:rowId xmlns:a16="http://schemas.microsoft.com/office/drawing/2014/main" val="2655050661"/>
                  </a:ext>
                </a:extLst>
              </a:tr>
              <a:tr h="370840">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a:p>
                  </a:txBody>
                  <a:tcPr>
                    <a:solidFill>
                      <a:srgbClr val="00B050"/>
                    </a:solidFill>
                  </a:tcPr>
                </a:tc>
                <a:tc>
                  <a:txBody>
                    <a:bodyPr/>
                    <a:lstStyle/>
                    <a:p>
                      <a:endParaRPr lang="en-GB" dirty="0"/>
                    </a:p>
                  </a:txBody>
                  <a:tcPr>
                    <a:solidFill>
                      <a:srgbClr val="00B050"/>
                    </a:solidFill>
                  </a:tcPr>
                </a:tc>
                <a:extLst>
                  <a:ext uri="{0D108BD9-81ED-4DB2-BD59-A6C34878D82A}">
                    <a16:rowId xmlns:a16="http://schemas.microsoft.com/office/drawing/2014/main" val="258538831"/>
                  </a:ext>
                </a:extLst>
              </a:tr>
              <a:tr h="370840">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dirty="0"/>
                    </a:p>
                  </a:txBody>
                  <a:tcPr>
                    <a:solidFill>
                      <a:srgbClr val="00B0F0"/>
                    </a:solidFill>
                  </a:tcPr>
                </a:tc>
                <a:tc>
                  <a:txBody>
                    <a:bodyPr/>
                    <a:lstStyle/>
                    <a:p>
                      <a:endParaRPr lang="en-GB"/>
                    </a:p>
                  </a:txBody>
                  <a:tcPr>
                    <a:solidFill>
                      <a:srgbClr val="00B0F0"/>
                    </a:solidFill>
                  </a:tcPr>
                </a:tc>
                <a:tc>
                  <a:txBody>
                    <a:bodyPr/>
                    <a:lstStyle/>
                    <a:p>
                      <a:endParaRPr lang="en-GB"/>
                    </a:p>
                  </a:txBody>
                  <a:tcPr>
                    <a:solidFill>
                      <a:srgbClr val="00B0F0"/>
                    </a:solidFill>
                  </a:tcPr>
                </a:tc>
                <a:tc>
                  <a:txBody>
                    <a:bodyPr/>
                    <a:lstStyle/>
                    <a:p>
                      <a:endParaRPr lang="en-GB" dirty="0"/>
                    </a:p>
                  </a:txBody>
                  <a:tcPr>
                    <a:solidFill>
                      <a:srgbClr val="00B0F0"/>
                    </a:solidFill>
                  </a:tcPr>
                </a:tc>
                <a:extLst>
                  <a:ext uri="{0D108BD9-81ED-4DB2-BD59-A6C34878D82A}">
                    <a16:rowId xmlns:a16="http://schemas.microsoft.com/office/drawing/2014/main" val="2285308987"/>
                  </a:ext>
                </a:extLst>
              </a:tr>
              <a:tr h="370840">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a:p>
                  </a:txBody>
                  <a:tcPr>
                    <a:solidFill>
                      <a:srgbClr val="0070C0"/>
                    </a:solidFill>
                  </a:tcPr>
                </a:tc>
                <a:tc>
                  <a:txBody>
                    <a:bodyPr/>
                    <a:lstStyle/>
                    <a:p>
                      <a:endParaRPr lang="en-GB" dirty="0"/>
                    </a:p>
                  </a:txBody>
                  <a:tcPr>
                    <a:solidFill>
                      <a:srgbClr val="0070C0"/>
                    </a:solidFill>
                  </a:tcPr>
                </a:tc>
                <a:extLst>
                  <a:ext uri="{0D108BD9-81ED-4DB2-BD59-A6C34878D82A}">
                    <a16:rowId xmlns:a16="http://schemas.microsoft.com/office/drawing/2014/main" val="833526647"/>
                  </a:ext>
                </a:extLst>
              </a:tr>
              <a:tr h="370840">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a:p>
                  </a:txBody>
                  <a:tcPr>
                    <a:solidFill>
                      <a:srgbClr val="002060"/>
                    </a:solidFill>
                  </a:tcPr>
                </a:tc>
                <a:tc>
                  <a:txBody>
                    <a:bodyPr/>
                    <a:lstStyle/>
                    <a:p>
                      <a:endParaRPr lang="en-GB" dirty="0"/>
                    </a:p>
                  </a:txBody>
                  <a:tcPr>
                    <a:solidFill>
                      <a:srgbClr val="002060"/>
                    </a:solidFill>
                  </a:tcPr>
                </a:tc>
                <a:extLst>
                  <a:ext uri="{0D108BD9-81ED-4DB2-BD59-A6C34878D82A}">
                    <a16:rowId xmlns:a16="http://schemas.microsoft.com/office/drawing/2014/main" val="4067767074"/>
                  </a:ext>
                </a:extLst>
              </a:tr>
              <a:tr h="370840">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a:p>
                  </a:txBody>
                  <a:tcPr>
                    <a:solidFill>
                      <a:srgbClr val="7030A0"/>
                    </a:solidFill>
                  </a:tcPr>
                </a:tc>
                <a:tc>
                  <a:txBody>
                    <a:bodyPr/>
                    <a:lstStyle/>
                    <a:p>
                      <a:endParaRPr lang="en-GB" dirty="0"/>
                    </a:p>
                  </a:txBody>
                  <a:tcPr>
                    <a:solidFill>
                      <a:srgbClr val="7030A0"/>
                    </a:solidFill>
                  </a:tcPr>
                </a:tc>
                <a:extLst>
                  <a:ext uri="{0D108BD9-81ED-4DB2-BD59-A6C34878D82A}">
                    <a16:rowId xmlns:a16="http://schemas.microsoft.com/office/drawing/2014/main" val="1893391086"/>
                  </a:ext>
                </a:extLst>
              </a:tr>
            </a:tbl>
          </a:graphicData>
        </a:graphic>
      </p:graphicFrame>
      <p:sp>
        <p:nvSpPr>
          <p:cNvPr id="5" name="Content Placeholder 4"/>
          <p:cNvSpPr>
            <a:spLocks noGrp="1"/>
          </p:cNvSpPr>
          <p:nvPr>
            <p:ph sz="half" idx="2"/>
          </p:nvPr>
        </p:nvSpPr>
        <p:spPr/>
        <p:txBody>
          <a:bodyPr/>
          <a:lstStyle/>
          <a:p>
            <a:endParaRPr lang="en-GB" dirty="0"/>
          </a:p>
          <a:p>
            <a:endParaRPr lang="en-GB" dirty="0"/>
          </a:p>
        </p:txBody>
      </p:sp>
      <p:sp>
        <p:nvSpPr>
          <p:cNvPr id="3" name="TextBox 2"/>
          <p:cNvSpPr txBox="1"/>
          <p:nvPr/>
        </p:nvSpPr>
        <p:spPr>
          <a:xfrm>
            <a:off x="6982691" y="1995055"/>
            <a:ext cx="4585854" cy="2554545"/>
          </a:xfrm>
          <a:prstGeom prst="rect">
            <a:avLst/>
          </a:prstGeom>
          <a:noFill/>
        </p:spPr>
        <p:txBody>
          <a:bodyPr wrap="square" rtlCol="0">
            <a:spAutoFit/>
          </a:bodyPr>
          <a:lstStyle/>
          <a:p>
            <a:r>
              <a:rPr lang="en-GB" sz="3200" dirty="0" smtClean="0"/>
              <a:t>WC:  Let us count in 1/100ths except when we come to an equivalent 1/10</a:t>
            </a:r>
            <a:r>
              <a:rPr lang="en-GB" sz="3200" baseline="30000" dirty="0" smtClean="0"/>
              <a:t>th</a:t>
            </a:r>
            <a:r>
              <a:rPr lang="en-GB" sz="3200" dirty="0" smtClean="0"/>
              <a:t> we say for example:</a:t>
            </a:r>
          </a:p>
          <a:p>
            <a:r>
              <a:rPr lang="en-GB" sz="3200" dirty="0" smtClean="0"/>
              <a:t>10/100 or 1/10</a:t>
            </a:r>
            <a:endParaRPr lang="en-GB" sz="3200" dirty="0"/>
          </a:p>
        </p:txBody>
      </p:sp>
    </p:spTree>
    <p:extLst>
      <p:ext uri="{BB962C8B-B14F-4D97-AF65-F5344CB8AC3E}">
        <p14:creationId xmlns:p14="http://schemas.microsoft.com/office/powerpoint/2010/main" val="7714821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sp>
        <p:nvSpPr>
          <p:cNvPr id="5" name="Content Placeholder 4"/>
          <p:cNvSpPr>
            <a:spLocks noGrp="1"/>
          </p:cNvSpPr>
          <p:nvPr>
            <p:ph sz="half" idx="2"/>
          </p:nvPr>
        </p:nvSpPr>
        <p:spPr/>
        <p:txBody>
          <a:bodyPr/>
          <a:lstStyle/>
          <a:p>
            <a:r>
              <a:rPr lang="en-GB" dirty="0" smtClean="0"/>
              <a:t>TP: Complete the first number line.  Is there more than one way to complete it?  How?</a:t>
            </a:r>
          </a:p>
          <a:p>
            <a:endParaRPr lang="en-GB" dirty="0"/>
          </a:p>
          <a:p>
            <a:r>
              <a:rPr lang="en-GB" dirty="0" smtClean="0"/>
              <a:t>TP:  How would we complete the second number line?</a:t>
            </a:r>
            <a:endParaRPr lang="en-GB" dirty="0"/>
          </a:p>
        </p:txBody>
      </p:sp>
      <p:pic>
        <p:nvPicPr>
          <p:cNvPr id="8" name="Content Placeholder 7"/>
          <p:cNvPicPr>
            <a:picLocks noGrp="1" noChangeAspect="1"/>
          </p:cNvPicPr>
          <p:nvPr>
            <p:ph sz="half" idx="1"/>
          </p:nvPr>
        </p:nvPicPr>
        <p:blipFill>
          <a:blip r:embed="rId2"/>
          <a:stretch>
            <a:fillRect/>
          </a:stretch>
        </p:blipFill>
        <p:spPr>
          <a:xfrm>
            <a:off x="838200" y="2286000"/>
            <a:ext cx="4076700" cy="2277269"/>
          </a:xfrm>
          <a:prstGeom prst="rect">
            <a:avLst/>
          </a:prstGeom>
        </p:spPr>
      </p:pic>
    </p:spTree>
    <p:extLst>
      <p:ext uri="{BB962C8B-B14F-4D97-AF65-F5344CB8AC3E}">
        <p14:creationId xmlns:p14="http://schemas.microsoft.com/office/powerpoint/2010/main" val="8616674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pic>
        <p:nvPicPr>
          <p:cNvPr id="6" name="Content Placeholder 5"/>
          <p:cNvPicPr>
            <a:picLocks noGrp="1" noChangeAspect="1"/>
          </p:cNvPicPr>
          <p:nvPr>
            <p:ph sz="half" idx="1"/>
          </p:nvPr>
        </p:nvPicPr>
        <p:blipFill>
          <a:blip r:embed="rId2"/>
          <a:stretch>
            <a:fillRect/>
          </a:stretch>
        </p:blipFill>
        <p:spPr>
          <a:xfrm>
            <a:off x="581891" y="2553494"/>
            <a:ext cx="5195453" cy="2018506"/>
          </a:xfrm>
          <a:prstGeom prst="rect">
            <a:avLst/>
          </a:prstGeom>
        </p:spPr>
      </p:pic>
      <p:sp>
        <p:nvSpPr>
          <p:cNvPr id="5" name="Content Placeholder 4"/>
          <p:cNvSpPr>
            <a:spLocks noGrp="1"/>
          </p:cNvSpPr>
          <p:nvPr>
            <p:ph sz="half" idx="2"/>
          </p:nvPr>
        </p:nvSpPr>
        <p:spPr/>
        <p:txBody>
          <a:bodyPr>
            <a:normAutofit fontScale="55000" lnSpcReduction="20000"/>
          </a:bodyPr>
          <a:lstStyle/>
          <a:p>
            <a:r>
              <a:rPr lang="en-GB" dirty="0" smtClean="0"/>
              <a:t>TP: Look at this number line.  There are numbers between 2/10 and 3/10.  What fractions are </a:t>
            </a:r>
            <a:r>
              <a:rPr lang="en-GB" dirty="0" err="1" smtClean="0"/>
              <a:t>inbetween</a:t>
            </a:r>
            <a:r>
              <a:rPr lang="en-GB" dirty="0" smtClean="0"/>
              <a:t>?  Think of you 100 grids.</a:t>
            </a:r>
          </a:p>
          <a:p>
            <a:endParaRPr lang="en-GB" dirty="0"/>
          </a:p>
          <a:p>
            <a:r>
              <a:rPr lang="en-GB" dirty="0" smtClean="0"/>
              <a:t>TP:  Look at your base 10.  The ten stick represents 1/10.  The 1 cubes represent 1/100.  How could you change the 2/10 into 100ths?  3/10 into 100ths?</a:t>
            </a:r>
          </a:p>
          <a:p>
            <a:endParaRPr lang="en-GB" dirty="0"/>
          </a:p>
          <a:p>
            <a:r>
              <a:rPr lang="en-GB" dirty="0" smtClean="0"/>
              <a:t>TP:  How many 100</a:t>
            </a:r>
            <a:r>
              <a:rPr lang="en-GB" baseline="30000" dirty="0" smtClean="0"/>
              <a:t>th</a:t>
            </a:r>
            <a:r>
              <a:rPr lang="en-GB" dirty="0" smtClean="0"/>
              <a:t> cubes will you need to make the next number on the line?  How many hundredths is this?</a:t>
            </a:r>
          </a:p>
          <a:p>
            <a:endParaRPr lang="en-GB" dirty="0"/>
          </a:p>
          <a:p>
            <a:r>
              <a:rPr lang="en-GB" dirty="0" smtClean="0"/>
              <a:t>TP:  And the next?  And the next?</a:t>
            </a:r>
          </a:p>
          <a:p>
            <a:endParaRPr lang="en-GB" dirty="0"/>
          </a:p>
          <a:p>
            <a:r>
              <a:rPr lang="en-GB" dirty="0" smtClean="0"/>
              <a:t>TP:  What number is represented by the base 10 on the number line?</a:t>
            </a:r>
            <a:endParaRPr lang="en-GB" dirty="0"/>
          </a:p>
        </p:txBody>
      </p:sp>
    </p:spTree>
    <p:extLst>
      <p:ext uri="{BB962C8B-B14F-4D97-AF65-F5344CB8AC3E}">
        <p14:creationId xmlns:p14="http://schemas.microsoft.com/office/powerpoint/2010/main" val="41342754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1512866590"/>
                    </a:ext>
                  </a:extLst>
                </a:gridCol>
                <a:gridCol w="518160">
                  <a:extLst>
                    <a:ext uri="{9D8B030D-6E8A-4147-A177-3AD203B41FA5}">
                      <a16:colId xmlns:a16="http://schemas.microsoft.com/office/drawing/2014/main" val="3833118857"/>
                    </a:ext>
                  </a:extLst>
                </a:gridCol>
                <a:gridCol w="518160">
                  <a:extLst>
                    <a:ext uri="{9D8B030D-6E8A-4147-A177-3AD203B41FA5}">
                      <a16:colId xmlns:a16="http://schemas.microsoft.com/office/drawing/2014/main" val="3317914916"/>
                    </a:ext>
                  </a:extLst>
                </a:gridCol>
                <a:gridCol w="518160">
                  <a:extLst>
                    <a:ext uri="{9D8B030D-6E8A-4147-A177-3AD203B41FA5}">
                      <a16:colId xmlns:a16="http://schemas.microsoft.com/office/drawing/2014/main" val="2857260117"/>
                    </a:ext>
                  </a:extLst>
                </a:gridCol>
                <a:gridCol w="518160">
                  <a:extLst>
                    <a:ext uri="{9D8B030D-6E8A-4147-A177-3AD203B41FA5}">
                      <a16:colId xmlns:a16="http://schemas.microsoft.com/office/drawing/2014/main" val="336580550"/>
                    </a:ext>
                  </a:extLst>
                </a:gridCol>
                <a:gridCol w="518160">
                  <a:extLst>
                    <a:ext uri="{9D8B030D-6E8A-4147-A177-3AD203B41FA5}">
                      <a16:colId xmlns:a16="http://schemas.microsoft.com/office/drawing/2014/main" val="627300529"/>
                    </a:ext>
                  </a:extLst>
                </a:gridCol>
                <a:gridCol w="518160">
                  <a:extLst>
                    <a:ext uri="{9D8B030D-6E8A-4147-A177-3AD203B41FA5}">
                      <a16:colId xmlns:a16="http://schemas.microsoft.com/office/drawing/2014/main" val="396207925"/>
                    </a:ext>
                  </a:extLst>
                </a:gridCol>
                <a:gridCol w="518160">
                  <a:extLst>
                    <a:ext uri="{9D8B030D-6E8A-4147-A177-3AD203B41FA5}">
                      <a16:colId xmlns:a16="http://schemas.microsoft.com/office/drawing/2014/main" val="3817215955"/>
                    </a:ext>
                  </a:extLst>
                </a:gridCol>
                <a:gridCol w="518160">
                  <a:extLst>
                    <a:ext uri="{9D8B030D-6E8A-4147-A177-3AD203B41FA5}">
                      <a16:colId xmlns:a16="http://schemas.microsoft.com/office/drawing/2014/main" val="1988121657"/>
                    </a:ext>
                  </a:extLst>
                </a:gridCol>
                <a:gridCol w="518160">
                  <a:extLst>
                    <a:ext uri="{9D8B030D-6E8A-4147-A177-3AD203B41FA5}">
                      <a16:colId xmlns:a16="http://schemas.microsoft.com/office/drawing/2014/main" val="3153559616"/>
                    </a:ext>
                  </a:extLst>
                </a:gridCol>
              </a:tblGrid>
              <a:tr h="370840">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extLst>
                  <a:ext uri="{0D108BD9-81ED-4DB2-BD59-A6C34878D82A}">
                    <a16:rowId xmlns:a16="http://schemas.microsoft.com/office/drawing/2014/main" val="3445461487"/>
                  </a:ext>
                </a:extLst>
              </a:tr>
              <a:tr h="370840">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extLst>
                  <a:ext uri="{0D108BD9-81ED-4DB2-BD59-A6C34878D82A}">
                    <a16:rowId xmlns:a16="http://schemas.microsoft.com/office/drawing/2014/main" val="1378566862"/>
                  </a:ext>
                </a:extLst>
              </a:tr>
              <a:tr h="370840">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extLst>
                  <a:ext uri="{0D108BD9-81ED-4DB2-BD59-A6C34878D82A}">
                    <a16:rowId xmlns:a16="http://schemas.microsoft.com/office/drawing/2014/main" val="316405765"/>
                  </a:ext>
                </a:extLst>
              </a:tr>
              <a:tr h="370840">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extLst>
                  <a:ext uri="{0D108BD9-81ED-4DB2-BD59-A6C34878D82A}">
                    <a16:rowId xmlns:a16="http://schemas.microsoft.com/office/drawing/2014/main" val="3589794472"/>
                  </a:ext>
                </a:extLst>
              </a:tr>
              <a:tr h="370840">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extLst>
                  <a:ext uri="{0D108BD9-81ED-4DB2-BD59-A6C34878D82A}">
                    <a16:rowId xmlns:a16="http://schemas.microsoft.com/office/drawing/2014/main" val="879919529"/>
                  </a:ext>
                </a:extLst>
              </a:tr>
              <a:tr h="370840">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905188044"/>
                  </a:ext>
                </a:extLst>
              </a:tr>
              <a:tr h="370840">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extLst>
                  <a:ext uri="{0D108BD9-81ED-4DB2-BD59-A6C34878D82A}">
                    <a16:rowId xmlns:a16="http://schemas.microsoft.com/office/drawing/2014/main" val="3211126862"/>
                  </a:ext>
                </a:extLst>
              </a:tr>
              <a:tr h="370840">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dirty="0"/>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58348650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063992430"/>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93126890"/>
                  </a:ext>
                </a:extLst>
              </a:tr>
            </a:tbl>
          </a:graphicData>
        </a:graphic>
      </p:graphicFrame>
      <p:sp>
        <p:nvSpPr>
          <p:cNvPr id="5" name="Content Placeholder 4"/>
          <p:cNvSpPr>
            <a:spLocks noGrp="1"/>
          </p:cNvSpPr>
          <p:nvPr>
            <p:ph sz="half" idx="2"/>
          </p:nvPr>
        </p:nvSpPr>
        <p:spPr/>
        <p:txBody>
          <a:bodyPr>
            <a:normAutofit fontScale="77500" lnSpcReduction="20000"/>
          </a:bodyPr>
          <a:lstStyle/>
          <a:p>
            <a:r>
              <a:rPr lang="en-GB" dirty="0" smtClean="0"/>
              <a:t>Clayton has a bag with 100 counters.  Unfortunately, he drops the bag and looses some of the counters.  To help himself find how many counters he has lost he lays them out on a hundred grid.</a:t>
            </a:r>
          </a:p>
          <a:p>
            <a:endParaRPr lang="en-GB" dirty="0"/>
          </a:p>
          <a:p>
            <a:r>
              <a:rPr lang="en-GB" dirty="0" smtClean="0"/>
              <a:t>TP:  How many counters has Clayton lost?</a:t>
            </a:r>
          </a:p>
          <a:p>
            <a:endParaRPr lang="en-GB" dirty="0"/>
          </a:p>
          <a:p>
            <a:r>
              <a:rPr lang="en-GB" dirty="0" smtClean="0"/>
              <a:t>TP:  How can we write this as a fraction?</a:t>
            </a:r>
          </a:p>
          <a:p>
            <a:endParaRPr lang="en-GB" dirty="0"/>
          </a:p>
          <a:p>
            <a:r>
              <a:rPr lang="en-GB" dirty="0" smtClean="0"/>
              <a:t>TP:  How can we write this in tenths and hundredths?</a:t>
            </a:r>
            <a:endParaRPr lang="en-GB" dirty="0"/>
          </a:p>
        </p:txBody>
      </p:sp>
    </p:spTree>
    <p:extLst>
      <p:ext uri="{BB962C8B-B14F-4D97-AF65-F5344CB8AC3E}">
        <p14:creationId xmlns:p14="http://schemas.microsoft.com/office/powerpoint/2010/main" val="28118481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098" y="118534"/>
            <a:ext cx="2524993" cy="1214293"/>
          </a:xfrm>
        </p:spPr>
        <p:txBody>
          <a:bodyPr>
            <a:normAutofit fontScale="90000"/>
          </a:bodyPr>
          <a:lstStyle/>
          <a:p>
            <a:pPr algn="r"/>
            <a:r>
              <a:rPr lang="en-GB" sz="1800" dirty="0"/>
              <a:t>LO: To recognise hundredths and that hundredths arise from dividing one whole into one hundred equal parts</a:t>
            </a:r>
            <a:r>
              <a:rPr lang="en-GB" sz="3600" dirty="0" smtClean="0"/>
              <a:t>.</a:t>
            </a:r>
            <a:endParaRPr lang="en-GB" sz="3600" dirty="0"/>
          </a:p>
        </p:txBody>
      </p:sp>
      <p:graphicFrame>
        <p:nvGraphicFramePr>
          <p:cNvPr id="4" name="Table 3"/>
          <p:cNvGraphicFramePr>
            <a:graphicFrameLocks noGrp="1"/>
          </p:cNvGraphicFramePr>
          <p:nvPr>
            <p:extLst/>
          </p:nvPr>
        </p:nvGraphicFramePr>
        <p:xfrm>
          <a:off x="751607" y="1874736"/>
          <a:ext cx="3235040" cy="3657600"/>
        </p:xfrm>
        <a:graphic>
          <a:graphicData uri="http://schemas.openxmlformats.org/drawingml/2006/table">
            <a:tbl>
              <a:tblPr firstRow="1" bandRow="1">
                <a:tableStyleId>{5C22544A-7EE6-4342-B048-85BDC9FD1C3A}</a:tableStyleId>
              </a:tblPr>
              <a:tblGrid>
                <a:gridCol w="323504">
                  <a:extLst>
                    <a:ext uri="{9D8B030D-6E8A-4147-A177-3AD203B41FA5}">
                      <a16:colId xmlns:a16="http://schemas.microsoft.com/office/drawing/2014/main" val="1193589070"/>
                    </a:ext>
                  </a:extLst>
                </a:gridCol>
                <a:gridCol w="323504">
                  <a:extLst>
                    <a:ext uri="{9D8B030D-6E8A-4147-A177-3AD203B41FA5}">
                      <a16:colId xmlns:a16="http://schemas.microsoft.com/office/drawing/2014/main" val="396577542"/>
                    </a:ext>
                  </a:extLst>
                </a:gridCol>
                <a:gridCol w="323504">
                  <a:extLst>
                    <a:ext uri="{9D8B030D-6E8A-4147-A177-3AD203B41FA5}">
                      <a16:colId xmlns:a16="http://schemas.microsoft.com/office/drawing/2014/main" val="2617222538"/>
                    </a:ext>
                  </a:extLst>
                </a:gridCol>
                <a:gridCol w="323504">
                  <a:extLst>
                    <a:ext uri="{9D8B030D-6E8A-4147-A177-3AD203B41FA5}">
                      <a16:colId xmlns:a16="http://schemas.microsoft.com/office/drawing/2014/main" val="1383467361"/>
                    </a:ext>
                  </a:extLst>
                </a:gridCol>
                <a:gridCol w="323504">
                  <a:extLst>
                    <a:ext uri="{9D8B030D-6E8A-4147-A177-3AD203B41FA5}">
                      <a16:colId xmlns:a16="http://schemas.microsoft.com/office/drawing/2014/main" val="3062382963"/>
                    </a:ext>
                  </a:extLst>
                </a:gridCol>
                <a:gridCol w="323504">
                  <a:extLst>
                    <a:ext uri="{9D8B030D-6E8A-4147-A177-3AD203B41FA5}">
                      <a16:colId xmlns:a16="http://schemas.microsoft.com/office/drawing/2014/main" val="3340190745"/>
                    </a:ext>
                  </a:extLst>
                </a:gridCol>
                <a:gridCol w="323504">
                  <a:extLst>
                    <a:ext uri="{9D8B030D-6E8A-4147-A177-3AD203B41FA5}">
                      <a16:colId xmlns:a16="http://schemas.microsoft.com/office/drawing/2014/main" val="3059431476"/>
                    </a:ext>
                  </a:extLst>
                </a:gridCol>
                <a:gridCol w="323504">
                  <a:extLst>
                    <a:ext uri="{9D8B030D-6E8A-4147-A177-3AD203B41FA5}">
                      <a16:colId xmlns:a16="http://schemas.microsoft.com/office/drawing/2014/main" val="2042562491"/>
                    </a:ext>
                  </a:extLst>
                </a:gridCol>
                <a:gridCol w="323504">
                  <a:extLst>
                    <a:ext uri="{9D8B030D-6E8A-4147-A177-3AD203B41FA5}">
                      <a16:colId xmlns:a16="http://schemas.microsoft.com/office/drawing/2014/main" val="2786045639"/>
                    </a:ext>
                  </a:extLst>
                </a:gridCol>
                <a:gridCol w="323504">
                  <a:extLst>
                    <a:ext uri="{9D8B030D-6E8A-4147-A177-3AD203B41FA5}">
                      <a16:colId xmlns:a16="http://schemas.microsoft.com/office/drawing/2014/main" val="192778950"/>
                    </a:ext>
                  </a:extLst>
                </a:gridCol>
              </a:tblGrid>
              <a:tr h="302029">
                <a:tc>
                  <a:txBody>
                    <a:bodyPr/>
                    <a:lstStyle/>
                    <a:p>
                      <a:endParaRPr lang="en-GB" dirty="0"/>
                    </a:p>
                  </a:txBody>
                  <a:tcPr>
                    <a:solidFill>
                      <a:srgbClr val="FF000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extLst>
                  <a:ext uri="{0D108BD9-81ED-4DB2-BD59-A6C34878D82A}">
                    <a16:rowId xmlns:a16="http://schemas.microsoft.com/office/drawing/2014/main" val="4158873979"/>
                  </a:ext>
                </a:extLst>
              </a:tr>
              <a:tr h="302029">
                <a:tc>
                  <a:txBody>
                    <a:bodyPr/>
                    <a:lstStyle/>
                    <a:p>
                      <a:endParaRPr lang="en-GB" dirty="0"/>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extLst>
                  <a:ext uri="{0D108BD9-81ED-4DB2-BD59-A6C34878D82A}">
                    <a16:rowId xmlns:a16="http://schemas.microsoft.com/office/drawing/2014/main" val="2240923635"/>
                  </a:ext>
                </a:extLst>
              </a:tr>
              <a:tr h="302029">
                <a:tc>
                  <a:txBody>
                    <a:bodyPr/>
                    <a:lstStyle/>
                    <a:p>
                      <a:endParaRPr lang="en-GB" dirty="0"/>
                    </a:p>
                  </a:txBody>
                  <a:tcPr>
                    <a:solidFill>
                      <a:srgbClr val="7030A0"/>
                    </a:solidFill>
                  </a:tcPr>
                </a:tc>
                <a:tc>
                  <a:txBody>
                    <a:bodyPr/>
                    <a:lstStyle/>
                    <a:p>
                      <a:endParaRPr lang="en-GB" dirty="0"/>
                    </a:p>
                  </a:txBody>
                  <a:tcPr>
                    <a:solidFill>
                      <a:srgbClr val="FFFF00"/>
                    </a:solidFill>
                  </a:tcPr>
                </a:tc>
                <a:tc>
                  <a:txBody>
                    <a:bodyPr/>
                    <a:lstStyle/>
                    <a:p>
                      <a:endParaRPr lang="en-GB" dirty="0"/>
                    </a:p>
                  </a:txBody>
                  <a:tcPr>
                    <a:solidFill>
                      <a:srgbClr val="FFC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664723410"/>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35842200"/>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294942854"/>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02600903"/>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77288590"/>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72837494"/>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296665343"/>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73749759"/>
                  </a:ext>
                </a:extLst>
              </a:tr>
            </a:tbl>
          </a:graphicData>
        </a:graphic>
      </p:graphicFrame>
      <p:sp>
        <p:nvSpPr>
          <p:cNvPr id="5" name="TextBox 4"/>
          <p:cNvSpPr txBox="1"/>
          <p:nvPr/>
        </p:nvSpPr>
        <p:spPr>
          <a:xfrm>
            <a:off x="1631373" y="1579418"/>
            <a:ext cx="1995055" cy="369332"/>
          </a:xfrm>
          <a:prstGeom prst="rect">
            <a:avLst/>
          </a:prstGeom>
          <a:noFill/>
        </p:spPr>
        <p:txBody>
          <a:bodyPr wrap="square" rtlCol="0">
            <a:spAutoFit/>
          </a:bodyPr>
          <a:lstStyle/>
          <a:p>
            <a:r>
              <a:rPr lang="en-GB" b="1" dirty="0" smtClean="0"/>
              <a:t>Chilli 1</a:t>
            </a:r>
            <a:endParaRPr lang="en-GB" b="1" dirty="0"/>
          </a:p>
        </p:txBody>
      </p:sp>
      <p:sp>
        <p:nvSpPr>
          <p:cNvPr id="6" name="TextBox 5"/>
          <p:cNvSpPr txBox="1"/>
          <p:nvPr/>
        </p:nvSpPr>
        <p:spPr>
          <a:xfrm>
            <a:off x="751607" y="5532336"/>
            <a:ext cx="3235040" cy="1200329"/>
          </a:xfrm>
          <a:prstGeom prst="rect">
            <a:avLst/>
          </a:prstGeom>
          <a:noFill/>
        </p:spPr>
        <p:txBody>
          <a:bodyPr wrap="square" rtlCol="0">
            <a:spAutoFit/>
          </a:bodyPr>
          <a:lstStyle/>
          <a:p>
            <a:r>
              <a:rPr lang="en-GB" sz="1200" dirty="0" smtClean="0"/>
              <a:t>What fraction is shaded:</a:t>
            </a:r>
          </a:p>
          <a:p>
            <a:pPr marL="342900" indent="-342900">
              <a:buAutoNum type="arabicPeriod"/>
            </a:pPr>
            <a:r>
              <a:rPr lang="en-GB" sz="1200" dirty="0" smtClean="0"/>
              <a:t>Red</a:t>
            </a:r>
          </a:p>
          <a:p>
            <a:pPr marL="342900" indent="-342900">
              <a:buAutoNum type="arabicPeriod"/>
            </a:pPr>
            <a:r>
              <a:rPr lang="en-GB" sz="1200" dirty="0" smtClean="0"/>
              <a:t>Red and Green</a:t>
            </a:r>
          </a:p>
          <a:p>
            <a:pPr marL="342900" indent="-342900">
              <a:buAutoNum type="arabicPeriod"/>
            </a:pPr>
            <a:r>
              <a:rPr lang="en-GB" sz="1200" dirty="0" smtClean="0"/>
              <a:t>Red, green and purple</a:t>
            </a:r>
          </a:p>
          <a:p>
            <a:pPr marL="342900" indent="-342900">
              <a:buAutoNum type="arabicPeriod"/>
            </a:pPr>
            <a:r>
              <a:rPr lang="en-GB" sz="1200" dirty="0" smtClean="0"/>
              <a:t>Red, green, purple and yellow</a:t>
            </a:r>
          </a:p>
          <a:p>
            <a:pPr marL="342900" indent="-342900">
              <a:buAutoNum type="arabicPeriod"/>
            </a:pPr>
            <a:r>
              <a:rPr lang="en-GB" sz="1200" dirty="0" smtClean="0"/>
              <a:t>Red, green, purple, yellow and orange?</a:t>
            </a:r>
            <a:endParaRPr lang="en-GB" sz="1200" dirty="0"/>
          </a:p>
        </p:txBody>
      </p:sp>
      <p:sp>
        <p:nvSpPr>
          <p:cNvPr id="7" name="TextBox 6"/>
          <p:cNvSpPr txBox="1"/>
          <p:nvPr/>
        </p:nvSpPr>
        <p:spPr>
          <a:xfrm>
            <a:off x="4204857" y="57276"/>
            <a:ext cx="7936343" cy="5078313"/>
          </a:xfrm>
          <a:prstGeom prst="rect">
            <a:avLst/>
          </a:prstGeom>
          <a:noFill/>
        </p:spPr>
        <p:txBody>
          <a:bodyPr wrap="square" rtlCol="0">
            <a:spAutoFit/>
          </a:bodyPr>
          <a:lstStyle/>
          <a:p>
            <a:r>
              <a:rPr lang="en-GB" b="1" dirty="0" smtClean="0"/>
              <a:t>Chilli 2</a:t>
            </a:r>
          </a:p>
          <a:p>
            <a:r>
              <a:rPr lang="en-GB" dirty="0" smtClean="0"/>
              <a:t>Fill in the missing numbers in these sequences counting in hundredths.</a:t>
            </a:r>
          </a:p>
          <a:p>
            <a:endParaRPr lang="en-GB" dirty="0" smtClean="0"/>
          </a:p>
          <a:p>
            <a:endParaRPr lang="en-GB" dirty="0"/>
          </a:p>
          <a:p>
            <a:endParaRPr lang="en-GB" dirty="0" smtClean="0"/>
          </a:p>
          <a:p>
            <a:endParaRPr lang="en-GB" dirty="0"/>
          </a:p>
          <a:p>
            <a:endParaRPr lang="en-GB" dirty="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p:txBody>
      </p:sp>
      <p:graphicFrame>
        <p:nvGraphicFramePr>
          <p:cNvPr id="9" name="Table 8"/>
          <p:cNvGraphicFramePr>
            <a:graphicFrameLocks noGrp="1"/>
          </p:cNvGraphicFramePr>
          <p:nvPr>
            <p:extLst/>
          </p:nvPr>
        </p:nvGraphicFramePr>
        <p:xfrm>
          <a:off x="4064000" y="1085671"/>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1732738549"/>
                    </a:ext>
                  </a:extLst>
                </a:gridCol>
                <a:gridCol w="812800">
                  <a:extLst>
                    <a:ext uri="{9D8B030D-6E8A-4147-A177-3AD203B41FA5}">
                      <a16:colId xmlns:a16="http://schemas.microsoft.com/office/drawing/2014/main" val="3442699176"/>
                    </a:ext>
                  </a:extLst>
                </a:gridCol>
                <a:gridCol w="812800">
                  <a:extLst>
                    <a:ext uri="{9D8B030D-6E8A-4147-A177-3AD203B41FA5}">
                      <a16:colId xmlns:a16="http://schemas.microsoft.com/office/drawing/2014/main" val="3338959490"/>
                    </a:ext>
                  </a:extLst>
                </a:gridCol>
                <a:gridCol w="812800">
                  <a:extLst>
                    <a:ext uri="{9D8B030D-6E8A-4147-A177-3AD203B41FA5}">
                      <a16:colId xmlns:a16="http://schemas.microsoft.com/office/drawing/2014/main" val="1250243073"/>
                    </a:ext>
                  </a:extLst>
                </a:gridCol>
                <a:gridCol w="812800">
                  <a:extLst>
                    <a:ext uri="{9D8B030D-6E8A-4147-A177-3AD203B41FA5}">
                      <a16:colId xmlns:a16="http://schemas.microsoft.com/office/drawing/2014/main" val="994935438"/>
                    </a:ext>
                  </a:extLst>
                </a:gridCol>
                <a:gridCol w="812800">
                  <a:extLst>
                    <a:ext uri="{9D8B030D-6E8A-4147-A177-3AD203B41FA5}">
                      <a16:colId xmlns:a16="http://schemas.microsoft.com/office/drawing/2014/main" val="3049715302"/>
                    </a:ext>
                  </a:extLst>
                </a:gridCol>
                <a:gridCol w="812800">
                  <a:extLst>
                    <a:ext uri="{9D8B030D-6E8A-4147-A177-3AD203B41FA5}">
                      <a16:colId xmlns:a16="http://schemas.microsoft.com/office/drawing/2014/main" val="2287249150"/>
                    </a:ext>
                  </a:extLst>
                </a:gridCol>
                <a:gridCol w="812800">
                  <a:extLst>
                    <a:ext uri="{9D8B030D-6E8A-4147-A177-3AD203B41FA5}">
                      <a16:colId xmlns:a16="http://schemas.microsoft.com/office/drawing/2014/main" val="1647807316"/>
                    </a:ext>
                  </a:extLst>
                </a:gridCol>
                <a:gridCol w="812800">
                  <a:extLst>
                    <a:ext uri="{9D8B030D-6E8A-4147-A177-3AD203B41FA5}">
                      <a16:colId xmlns:a16="http://schemas.microsoft.com/office/drawing/2014/main" val="1830039005"/>
                    </a:ext>
                  </a:extLst>
                </a:gridCol>
                <a:gridCol w="812800">
                  <a:extLst>
                    <a:ext uri="{9D8B030D-6E8A-4147-A177-3AD203B41FA5}">
                      <a16:colId xmlns:a16="http://schemas.microsoft.com/office/drawing/2014/main" val="4294544446"/>
                    </a:ext>
                  </a:extLst>
                </a:gridCol>
              </a:tblGrid>
              <a:tr h="370840">
                <a:tc>
                  <a:txBody>
                    <a:bodyPr/>
                    <a:lstStyle/>
                    <a:p>
                      <a:endParaRPr lang="en-GB" sz="1600" dirty="0"/>
                    </a:p>
                  </a:txBody>
                  <a:tcPr/>
                </a:tc>
                <a:tc>
                  <a:txBody>
                    <a:bodyPr/>
                    <a:lstStyle/>
                    <a:p>
                      <a:endParaRPr lang="en-GB" sz="1600" dirty="0"/>
                    </a:p>
                  </a:txBody>
                  <a:tcPr/>
                </a:tc>
                <a:tc>
                  <a:txBody>
                    <a:bodyPr/>
                    <a:lstStyle/>
                    <a:p>
                      <a:r>
                        <a:rPr lang="en-GB" sz="1600" dirty="0" smtClean="0"/>
                        <a:t>33/100</a:t>
                      </a:r>
                      <a:endParaRPr lang="en-GB" sz="1600" dirty="0"/>
                    </a:p>
                  </a:txBody>
                  <a:tcPr/>
                </a:tc>
                <a:tc>
                  <a:txBody>
                    <a:bodyPr/>
                    <a:lstStyle/>
                    <a:p>
                      <a:endParaRPr lang="en-GB" sz="1600" dirty="0"/>
                    </a:p>
                  </a:txBody>
                  <a:tcPr/>
                </a:tc>
                <a:tc>
                  <a:txBody>
                    <a:bodyPr/>
                    <a:lstStyle/>
                    <a:p>
                      <a:endParaRPr lang="en-GB" sz="1600"/>
                    </a:p>
                  </a:txBody>
                  <a:tcPr/>
                </a:tc>
                <a:tc>
                  <a:txBody>
                    <a:bodyPr/>
                    <a:lstStyle/>
                    <a:p>
                      <a:r>
                        <a:rPr lang="en-GB" sz="1600" dirty="0" smtClean="0"/>
                        <a:t>36/100</a:t>
                      </a:r>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dirty="0"/>
                    </a:p>
                  </a:txBody>
                  <a:tcPr/>
                </a:tc>
                <a:extLst>
                  <a:ext uri="{0D108BD9-81ED-4DB2-BD59-A6C34878D82A}">
                    <a16:rowId xmlns:a16="http://schemas.microsoft.com/office/drawing/2014/main" val="2280752627"/>
                  </a:ext>
                </a:extLst>
              </a:tr>
            </a:tbl>
          </a:graphicData>
        </a:graphic>
      </p:graphicFrame>
      <p:graphicFrame>
        <p:nvGraphicFramePr>
          <p:cNvPr id="10" name="Table 9"/>
          <p:cNvGraphicFramePr>
            <a:graphicFrameLocks noGrp="1"/>
          </p:cNvGraphicFramePr>
          <p:nvPr>
            <p:extLst/>
          </p:nvPr>
        </p:nvGraphicFramePr>
        <p:xfrm>
          <a:off x="4064000" y="1459386"/>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2447147175"/>
                    </a:ext>
                  </a:extLst>
                </a:gridCol>
                <a:gridCol w="812800">
                  <a:extLst>
                    <a:ext uri="{9D8B030D-6E8A-4147-A177-3AD203B41FA5}">
                      <a16:colId xmlns:a16="http://schemas.microsoft.com/office/drawing/2014/main" val="803159719"/>
                    </a:ext>
                  </a:extLst>
                </a:gridCol>
                <a:gridCol w="812800">
                  <a:extLst>
                    <a:ext uri="{9D8B030D-6E8A-4147-A177-3AD203B41FA5}">
                      <a16:colId xmlns:a16="http://schemas.microsoft.com/office/drawing/2014/main" val="3833946567"/>
                    </a:ext>
                  </a:extLst>
                </a:gridCol>
                <a:gridCol w="812800">
                  <a:extLst>
                    <a:ext uri="{9D8B030D-6E8A-4147-A177-3AD203B41FA5}">
                      <a16:colId xmlns:a16="http://schemas.microsoft.com/office/drawing/2014/main" val="1126403788"/>
                    </a:ext>
                  </a:extLst>
                </a:gridCol>
                <a:gridCol w="812800">
                  <a:extLst>
                    <a:ext uri="{9D8B030D-6E8A-4147-A177-3AD203B41FA5}">
                      <a16:colId xmlns:a16="http://schemas.microsoft.com/office/drawing/2014/main" val="1103725769"/>
                    </a:ext>
                  </a:extLst>
                </a:gridCol>
                <a:gridCol w="812800">
                  <a:extLst>
                    <a:ext uri="{9D8B030D-6E8A-4147-A177-3AD203B41FA5}">
                      <a16:colId xmlns:a16="http://schemas.microsoft.com/office/drawing/2014/main" val="13015953"/>
                    </a:ext>
                  </a:extLst>
                </a:gridCol>
                <a:gridCol w="812800">
                  <a:extLst>
                    <a:ext uri="{9D8B030D-6E8A-4147-A177-3AD203B41FA5}">
                      <a16:colId xmlns:a16="http://schemas.microsoft.com/office/drawing/2014/main" val="2440519179"/>
                    </a:ext>
                  </a:extLst>
                </a:gridCol>
                <a:gridCol w="812800">
                  <a:extLst>
                    <a:ext uri="{9D8B030D-6E8A-4147-A177-3AD203B41FA5}">
                      <a16:colId xmlns:a16="http://schemas.microsoft.com/office/drawing/2014/main" val="2549321504"/>
                    </a:ext>
                  </a:extLst>
                </a:gridCol>
                <a:gridCol w="812800">
                  <a:extLst>
                    <a:ext uri="{9D8B030D-6E8A-4147-A177-3AD203B41FA5}">
                      <a16:colId xmlns:a16="http://schemas.microsoft.com/office/drawing/2014/main" val="565552436"/>
                    </a:ext>
                  </a:extLst>
                </a:gridCol>
                <a:gridCol w="812800">
                  <a:extLst>
                    <a:ext uri="{9D8B030D-6E8A-4147-A177-3AD203B41FA5}">
                      <a16:colId xmlns:a16="http://schemas.microsoft.com/office/drawing/2014/main" val="2280545446"/>
                    </a:ext>
                  </a:extLst>
                </a:gridCol>
              </a:tblGrid>
              <a:tr h="370840">
                <a:tc>
                  <a:txBody>
                    <a:bodyPr/>
                    <a:lstStyle/>
                    <a:p>
                      <a:endParaRPr lang="en-GB" sz="1600" dirty="0"/>
                    </a:p>
                  </a:txBody>
                  <a:tcPr/>
                </a:tc>
                <a:tc>
                  <a:txBody>
                    <a:bodyPr/>
                    <a:lstStyle/>
                    <a:p>
                      <a:r>
                        <a:rPr lang="en-GB" sz="1600" dirty="0" smtClean="0"/>
                        <a:t>56/100</a:t>
                      </a:r>
                      <a:endParaRPr lang="en-GB" sz="1600" dirty="0"/>
                    </a:p>
                  </a:txBody>
                  <a:tcPr/>
                </a:tc>
                <a:tc>
                  <a:txBody>
                    <a:bodyPr/>
                    <a:lstStyle/>
                    <a:p>
                      <a:r>
                        <a:rPr lang="en-GB" sz="1600" dirty="0" smtClean="0"/>
                        <a:t>58/100</a:t>
                      </a:r>
                      <a:endParaRPr lang="en-GB" sz="1600" dirty="0"/>
                    </a:p>
                  </a:txBody>
                  <a:tcPr/>
                </a:tc>
                <a:tc>
                  <a:txBody>
                    <a:bodyPr/>
                    <a:lstStyle/>
                    <a:p>
                      <a:endParaRPr lang="en-GB" sz="1600" dirty="0"/>
                    </a:p>
                  </a:txBody>
                  <a:tcPr/>
                </a:tc>
                <a:tc>
                  <a:txBody>
                    <a:bodyPr/>
                    <a:lstStyle/>
                    <a:p>
                      <a:endParaRPr lang="en-GB" sz="1600" dirty="0"/>
                    </a:p>
                  </a:txBody>
                  <a:tcPr/>
                </a:tc>
                <a:tc>
                  <a:txBody>
                    <a:bodyPr/>
                    <a:lstStyle/>
                    <a:p>
                      <a:endParaRPr lang="en-GB" sz="1600" dirty="0"/>
                    </a:p>
                  </a:txBody>
                  <a:tcPr/>
                </a:tc>
                <a:tc>
                  <a:txBody>
                    <a:bodyPr/>
                    <a:lstStyle/>
                    <a:p>
                      <a:r>
                        <a:rPr lang="en-GB" sz="1600" dirty="0" smtClean="0"/>
                        <a:t>66/100</a:t>
                      </a:r>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dirty="0"/>
                    </a:p>
                  </a:txBody>
                  <a:tcPr/>
                </a:tc>
                <a:extLst>
                  <a:ext uri="{0D108BD9-81ED-4DB2-BD59-A6C34878D82A}">
                    <a16:rowId xmlns:a16="http://schemas.microsoft.com/office/drawing/2014/main" val="3163980431"/>
                  </a:ext>
                </a:extLst>
              </a:tr>
            </a:tbl>
          </a:graphicData>
        </a:graphic>
      </p:graphicFrame>
      <p:graphicFrame>
        <p:nvGraphicFramePr>
          <p:cNvPr id="11" name="Table 10"/>
          <p:cNvGraphicFramePr>
            <a:graphicFrameLocks noGrp="1"/>
          </p:cNvGraphicFramePr>
          <p:nvPr>
            <p:extLst/>
          </p:nvPr>
        </p:nvGraphicFramePr>
        <p:xfrm>
          <a:off x="4038602" y="1833074"/>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3988705717"/>
                    </a:ext>
                  </a:extLst>
                </a:gridCol>
                <a:gridCol w="812800">
                  <a:extLst>
                    <a:ext uri="{9D8B030D-6E8A-4147-A177-3AD203B41FA5}">
                      <a16:colId xmlns:a16="http://schemas.microsoft.com/office/drawing/2014/main" val="824322509"/>
                    </a:ext>
                  </a:extLst>
                </a:gridCol>
                <a:gridCol w="812800">
                  <a:extLst>
                    <a:ext uri="{9D8B030D-6E8A-4147-A177-3AD203B41FA5}">
                      <a16:colId xmlns:a16="http://schemas.microsoft.com/office/drawing/2014/main" val="2561738445"/>
                    </a:ext>
                  </a:extLst>
                </a:gridCol>
                <a:gridCol w="812800">
                  <a:extLst>
                    <a:ext uri="{9D8B030D-6E8A-4147-A177-3AD203B41FA5}">
                      <a16:colId xmlns:a16="http://schemas.microsoft.com/office/drawing/2014/main" val="3331648778"/>
                    </a:ext>
                  </a:extLst>
                </a:gridCol>
                <a:gridCol w="812800">
                  <a:extLst>
                    <a:ext uri="{9D8B030D-6E8A-4147-A177-3AD203B41FA5}">
                      <a16:colId xmlns:a16="http://schemas.microsoft.com/office/drawing/2014/main" val="1262810497"/>
                    </a:ext>
                  </a:extLst>
                </a:gridCol>
                <a:gridCol w="812800">
                  <a:extLst>
                    <a:ext uri="{9D8B030D-6E8A-4147-A177-3AD203B41FA5}">
                      <a16:colId xmlns:a16="http://schemas.microsoft.com/office/drawing/2014/main" val="1355073474"/>
                    </a:ext>
                  </a:extLst>
                </a:gridCol>
                <a:gridCol w="812800">
                  <a:extLst>
                    <a:ext uri="{9D8B030D-6E8A-4147-A177-3AD203B41FA5}">
                      <a16:colId xmlns:a16="http://schemas.microsoft.com/office/drawing/2014/main" val="205321553"/>
                    </a:ext>
                  </a:extLst>
                </a:gridCol>
                <a:gridCol w="812800">
                  <a:extLst>
                    <a:ext uri="{9D8B030D-6E8A-4147-A177-3AD203B41FA5}">
                      <a16:colId xmlns:a16="http://schemas.microsoft.com/office/drawing/2014/main" val="1063023786"/>
                    </a:ext>
                  </a:extLst>
                </a:gridCol>
                <a:gridCol w="812800">
                  <a:extLst>
                    <a:ext uri="{9D8B030D-6E8A-4147-A177-3AD203B41FA5}">
                      <a16:colId xmlns:a16="http://schemas.microsoft.com/office/drawing/2014/main" val="4294135157"/>
                    </a:ext>
                  </a:extLst>
                </a:gridCol>
                <a:gridCol w="812800">
                  <a:extLst>
                    <a:ext uri="{9D8B030D-6E8A-4147-A177-3AD203B41FA5}">
                      <a16:colId xmlns:a16="http://schemas.microsoft.com/office/drawing/2014/main" val="3611156831"/>
                    </a:ext>
                  </a:extLst>
                </a:gridCol>
              </a:tblGrid>
              <a:tr h="370840">
                <a:tc>
                  <a:txBody>
                    <a:bodyPr/>
                    <a:lstStyle/>
                    <a:p>
                      <a:r>
                        <a:rPr lang="en-GB" sz="1600" dirty="0" smtClean="0"/>
                        <a:t>48/100</a:t>
                      </a:r>
                      <a:endParaRPr lang="en-GB" sz="1600" dirty="0"/>
                    </a:p>
                  </a:txBody>
                  <a:tcPr/>
                </a:tc>
                <a:tc>
                  <a:txBody>
                    <a:bodyPr/>
                    <a:lstStyle/>
                    <a:p>
                      <a:endParaRPr lang="en-GB" sz="1600" dirty="0"/>
                    </a:p>
                  </a:txBody>
                  <a:tcPr/>
                </a:tc>
                <a:tc>
                  <a:txBody>
                    <a:bodyPr/>
                    <a:lstStyle/>
                    <a:p>
                      <a:endParaRPr lang="en-GB" sz="1600"/>
                    </a:p>
                  </a:txBody>
                  <a:tcPr/>
                </a:tc>
                <a:tc>
                  <a:txBody>
                    <a:bodyPr/>
                    <a:lstStyle/>
                    <a:p>
                      <a:r>
                        <a:rPr lang="en-GB" sz="1600" dirty="0" smtClean="0"/>
                        <a:t>45/100</a:t>
                      </a:r>
                      <a:endParaRPr lang="en-GB" sz="1600" dirty="0"/>
                    </a:p>
                  </a:txBody>
                  <a:tcPr/>
                </a:tc>
                <a:tc>
                  <a:txBody>
                    <a:bodyPr/>
                    <a:lstStyle/>
                    <a:p>
                      <a:r>
                        <a:rPr lang="en-GB" sz="1600" dirty="0" smtClean="0"/>
                        <a:t>44/100</a:t>
                      </a:r>
                      <a:endParaRPr lang="en-GB" sz="1600" dirty="0"/>
                    </a:p>
                  </a:txBody>
                  <a:tcPr/>
                </a:tc>
                <a:tc>
                  <a:txBody>
                    <a:bodyPr/>
                    <a:lstStyle/>
                    <a:p>
                      <a:endParaRPr lang="en-GB" sz="1600"/>
                    </a:p>
                  </a:txBody>
                  <a:tcPr/>
                </a:tc>
                <a:tc>
                  <a:txBody>
                    <a:bodyPr/>
                    <a:lstStyle/>
                    <a:p>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dirty="0"/>
                    </a:p>
                  </a:txBody>
                  <a:tcPr/>
                </a:tc>
                <a:extLst>
                  <a:ext uri="{0D108BD9-81ED-4DB2-BD59-A6C34878D82A}">
                    <a16:rowId xmlns:a16="http://schemas.microsoft.com/office/drawing/2014/main" val="1134340107"/>
                  </a:ext>
                </a:extLst>
              </a:tr>
            </a:tbl>
          </a:graphicData>
        </a:graphic>
      </p:graphicFrame>
      <p:graphicFrame>
        <p:nvGraphicFramePr>
          <p:cNvPr id="12" name="Table 11"/>
          <p:cNvGraphicFramePr>
            <a:graphicFrameLocks noGrp="1"/>
          </p:cNvGraphicFramePr>
          <p:nvPr>
            <p:extLst/>
          </p:nvPr>
        </p:nvGraphicFramePr>
        <p:xfrm>
          <a:off x="4064000" y="673612"/>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3820673789"/>
                    </a:ext>
                  </a:extLst>
                </a:gridCol>
                <a:gridCol w="812800">
                  <a:extLst>
                    <a:ext uri="{9D8B030D-6E8A-4147-A177-3AD203B41FA5}">
                      <a16:colId xmlns:a16="http://schemas.microsoft.com/office/drawing/2014/main" val="1715882982"/>
                    </a:ext>
                  </a:extLst>
                </a:gridCol>
                <a:gridCol w="812800">
                  <a:extLst>
                    <a:ext uri="{9D8B030D-6E8A-4147-A177-3AD203B41FA5}">
                      <a16:colId xmlns:a16="http://schemas.microsoft.com/office/drawing/2014/main" val="3666875731"/>
                    </a:ext>
                  </a:extLst>
                </a:gridCol>
                <a:gridCol w="812800">
                  <a:extLst>
                    <a:ext uri="{9D8B030D-6E8A-4147-A177-3AD203B41FA5}">
                      <a16:colId xmlns:a16="http://schemas.microsoft.com/office/drawing/2014/main" val="1394478655"/>
                    </a:ext>
                  </a:extLst>
                </a:gridCol>
                <a:gridCol w="812800">
                  <a:extLst>
                    <a:ext uri="{9D8B030D-6E8A-4147-A177-3AD203B41FA5}">
                      <a16:colId xmlns:a16="http://schemas.microsoft.com/office/drawing/2014/main" val="3621305459"/>
                    </a:ext>
                  </a:extLst>
                </a:gridCol>
                <a:gridCol w="812800">
                  <a:extLst>
                    <a:ext uri="{9D8B030D-6E8A-4147-A177-3AD203B41FA5}">
                      <a16:colId xmlns:a16="http://schemas.microsoft.com/office/drawing/2014/main" val="539069832"/>
                    </a:ext>
                  </a:extLst>
                </a:gridCol>
                <a:gridCol w="812800">
                  <a:extLst>
                    <a:ext uri="{9D8B030D-6E8A-4147-A177-3AD203B41FA5}">
                      <a16:colId xmlns:a16="http://schemas.microsoft.com/office/drawing/2014/main" val="1694045999"/>
                    </a:ext>
                  </a:extLst>
                </a:gridCol>
                <a:gridCol w="812800">
                  <a:extLst>
                    <a:ext uri="{9D8B030D-6E8A-4147-A177-3AD203B41FA5}">
                      <a16:colId xmlns:a16="http://schemas.microsoft.com/office/drawing/2014/main" val="407559034"/>
                    </a:ext>
                  </a:extLst>
                </a:gridCol>
                <a:gridCol w="812800">
                  <a:extLst>
                    <a:ext uri="{9D8B030D-6E8A-4147-A177-3AD203B41FA5}">
                      <a16:colId xmlns:a16="http://schemas.microsoft.com/office/drawing/2014/main" val="3174169962"/>
                    </a:ext>
                  </a:extLst>
                </a:gridCol>
                <a:gridCol w="812800">
                  <a:extLst>
                    <a:ext uri="{9D8B030D-6E8A-4147-A177-3AD203B41FA5}">
                      <a16:colId xmlns:a16="http://schemas.microsoft.com/office/drawing/2014/main" val="3365666055"/>
                    </a:ext>
                  </a:extLst>
                </a:gridCol>
              </a:tblGrid>
              <a:tr h="370840">
                <a:tc>
                  <a:txBody>
                    <a:bodyPr/>
                    <a:lstStyle/>
                    <a:p>
                      <a:r>
                        <a:rPr lang="en-GB" sz="1600" dirty="0" smtClean="0"/>
                        <a:t>1/100</a:t>
                      </a:r>
                      <a:endParaRPr lang="en-GB" sz="1600" dirty="0"/>
                    </a:p>
                  </a:txBody>
                  <a:tcPr/>
                </a:tc>
                <a:tc>
                  <a:txBody>
                    <a:bodyPr/>
                    <a:lstStyle/>
                    <a:p>
                      <a:endParaRPr lang="en-GB" sz="1600" dirty="0"/>
                    </a:p>
                  </a:txBody>
                  <a:tcPr/>
                </a:tc>
                <a:tc>
                  <a:txBody>
                    <a:bodyPr/>
                    <a:lstStyle/>
                    <a:p>
                      <a:endParaRPr lang="en-GB" sz="1600"/>
                    </a:p>
                  </a:txBody>
                  <a:tcPr/>
                </a:tc>
                <a:tc>
                  <a:txBody>
                    <a:bodyPr/>
                    <a:lstStyle/>
                    <a:p>
                      <a:r>
                        <a:rPr lang="en-GB" sz="1600" dirty="0" smtClean="0"/>
                        <a:t>4/100</a:t>
                      </a:r>
                      <a:endParaRPr lang="en-GB" sz="1600" dirty="0"/>
                    </a:p>
                  </a:txBody>
                  <a:tcPr/>
                </a:tc>
                <a:tc>
                  <a:txBody>
                    <a:bodyPr/>
                    <a:lstStyle/>
                    <a:p>
                      <a:endParaRPr lang="en-GB" sz="1600"/>
                    </a:p>
                  </a:txBody>
                  <a:tcPr/>
                </a:tc>
                <a:tc>
                  <a:txBody>
                    <a:bodyPr/>
                    <a:lstStyle/>
                    <a:p>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r>
                        <a:rPr lang="en-GB" sz="1600" dirty="0" smtClean="0"/>
                        <a:t>10/100</a:t>
                      </a:r>
                      <a:endParaRPr lang="en-GB" sz="1600" dirty="0"/>
                    </a:p>
                  </a:txBody>
                  <a:tcPr/>
                </a:tc>
                <a:extLst>
                  <a:ext uri="{0D108BD9-81ED-4DB2-BD59-A6C34878D82A}">
                    <a16:rowId xmlns:a16="http://schemas.microsoft.com/office/drawing/2014/main" val="2502830440"/>
                  </a:ext>
                </a:extLst>
              </a:tr>
            </a:tbl>
          </a:graphicData>
        </a:graphic>
      </p:graphicFrame>
      <p:graphicFrame>
        <p:nvGraphicFramePr>
          <p:cNvPr id="13" name="Table 12"/>
          <p:cNvGraphicFramePr>
            <a:graphicFrameLocks noGrp="1"/>
          </p:cNvGraphicFramePr>
          <p:nvPr>
            <p:extLst/>
          </p:nvPr>
        </p:nvGraphicFramePr>
        <p:xfrm>
          <a:off x="4038602" y="2220271"/>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1233614560"/>
                    </a:ext>
                  </a:extLst>
                </a:gridCol>
                <a:gridCol w="812800">
                  <a:extLst>
                    <a:ext uri="{9D8B030D-6E8A-4147-A177-3AD203B41FA5}">
                      <a16:colId xmlns:a16="http://schemas.microsoft.com/office/drawing/2014/main" val="1780066687"/>
                    </a:ext>
                  </a:extLst>
                </a:gridCol>
                <a:gridCol w="812800">
                  <a:extLst>
                    <a:ext uri="{9D8B030D-6E8A-4147-A177-3AD203B41FA5}">
                      <a16:colId xmlns:a16="http://schemas.microsoft.com/office/drawing/2014/main" val="1518864711"/>
                    </a:ext>
                  </a:extLst>
                </a:gridCol>
                <a:gridCol w="812800">
                  <a:extLst>
                    <a:ext uri="{9D8B030D-6E8A-4147-A177-3AD203B41FA5}">
                      <a16:colId xmlns:a16="http://schemas.microsoft.com/office/drawing/2014/main" val="3536823326"/>
                    </a:ext>
                  </a:extLst>
                </a:gridCol>
                <a:gridCol w="812800">
                  <a:extLst>
                    <a:ext uri="{9D8B030D-6E8A-4147-A177-3AD203B41FA5}">
                      <a16:colId xmlns:a16="http://schemas.microsoft.com/office/drawing/2014/main" val="1982755299"/>
                    </a:ext>
                  </a:extLst>
                </a:gridCol>
                <a:gridCol w="812800">
                  <a:extLst>
                    <a:ext uri="{9D8B030D-6E8A-4147-A177-3AD203B41FA5}">
                      <a16:colId xmlns:a16="http://schemas.microsoft.com/office/drawing/2014/main" val="676667178"/>
                    </a:ext>
                  </a:extLst>
                </a:gridCol>
                <a:gridCol w="812800">
                  <a:extLst>
                    <a:ext uri="{9D8B030D-6E8A-4147-A177-3AD203B41FA5}">
                      <a16:colId xmlns:a16="http://schemas.microsoft.com/office/drawing/2014/main" val="3072670576"/>
                    </a:ext>
                  </a:extLst>
                </a:gridCol>
                <a:gridCol w="812800">
                  <a:extLst>
                    <a:ext uri="{9D8B030D-6E8A-4147-A177-3AD203B41FA5}">
                      <a16:colId xmlns:a16="http://schemas.microsoft.com/office/drawing/2014/main" val="176148841"/>
                    </a:ext>
                  </a:extLst>
                </a:gridCol>
                <a:gridCol w="812800">
                  <a:extLst>
                    <a:ext uri="{9D8B030D-6E8A-4147-A177-3AD203B41FA5}">
                      <a16:colId xmlns:a16="http://schemas.microsoft.com/office/drawing/2014/main" val="651350208"/>
                    </a:ext>
                  </a:extLst>
                </a:gridCol>
                <a:gridCol w="812800">
                  <a:extLst>
                    <a:ext uri="{9D8B030D-6E8A-4147-A177-3AD203B41FA5}">
                      <a16:colId xmlns:a16="http://schemas.microsoft.com/office/drawing/2014/main" val="2387308658"/>
                    </a:ext>
                  </a:extLst>
                </a:gridCol>
              </a:tblGrid>
              <a:tr h="370840">
                <a:tc>
                  <a:txBody>
                    <a:bodyPr/>
                    <a:lstStyle/>
                    <a:p>
                      <a:r>
                        <a:rPr lang="en-GB" sz="1600" dirty="0" smtClean="0"/>
                        <a:t>95/100</a:t>
                      </a:r>
                      <a:endParaRPr lang="en-GB" sz="1600" dirty="0"/>
                    </a:p>
                  </a:txBody>
                  <a:tcPr/>
                </a:tc>
                <a:tc>
                  <a:txBody>
                    <a:bodyPr/>
                    <a:lstStyle/>
                    <a:p>
                      <a:r>
                        <a:rPr lang="en-GB" sz="1600" dirty="0" smtClean="0"/>
                        <a:t>90/100</a:t>
                      </a:r>
                      <a:endParaRPr lang="en-GB" sz="1600" dirty="0"/>
                    </a:p>
                  </a:txBody>
                  <a:tcPr/>
                </a:tc>
                <a:tc>
                  <a:txBody>
                    <a:bodyPr/>
                    <a:lstStyle/>
                    <a:p>
                      <a:endParaRPr lang="en-GB" sz="1600"/>
                    </a:p>
                  </a:txBody>
                  <a:tcPr/>
                </a:tc>
                <a:tc>
                  <a:txBody>
                    <a:bodyPr/>
                    <a:lstStyle/>
                    <a:p>
                      <a:endParaRPr lang="en-GB" sz="1600" dirty="0"/>
                    </a:p>
                  </a:txBody>
                  <a:tcPr/>
                </a:tc>
                <a:tc>
                  <a:txBody>
                    <a:bodyPr/>
                    <a:lstStyle/>
                    <a:p>
                      <a:r>
                        <a:rPr lang="en-GB" sz="1600" dirty="0" smtClean="0"/>
                        <a:t>75/100</a:t>
                      </a:r>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dirty="0"/>
                    </a:p>
                  </a:txBody>
                  <a:tcPr/>
                </a:tc>
                <a:extLst>
                  <a:ext uri="{0D108BD9-81ED-4DB2-BD59-A6C34878D82A}">
                    <a16:rowId xmlns:a16="http://schemas.microsoft.com/office/drawing/2014/main" val="3135833063"/>
                  </a:ext>
                </a:extLst>
              </a:tr>
            </a:tbl>
          </a:graphicData>
        </a:graphic>
      </p:graphicFrame>
      <p:sp>
        <p:nvSpPr>
          <p:cNvPr id="14" name="TextBox 13"/>
          <p:cNvSpPr txBox="1"/>
          <p:nvPr/>
        </p:nvSpPr>
        <p:spPr>
          <a:xfrm>
            <a:off x="4064000" y="2697497"/>
            <a:ext cx="7999847" cy="646331"/>
          </a:xfrm>
          <a:prstGeom prst="rect">
            <a:avLst/>
          </a:prstGeom>
          <a:noFill/>
        </p:spPr>
        <p:txBody>
          <a:bodyPr wrap="square" rtlCol="0">
            <a:spAutoFit/>
          </a:bodyPr>
          <a:lstStyle/>
          <a:p>
            <a:r>
              <a:rPr lang="en-GB" b="1" dirty="0" smtClean="0"/>
              <a:t>Chilli 3</a:t>
            </a:r>
          </a:p>
          <a:p>
            <a:r>
              <a:rPr lang="en-GB" dirty="0" smtClean="0"/>
              <a:t>Fill in the missing numbers in these sequences counting in hundredths.</a:t>
            </a:r>
            <a:endParaRPr lang="en-GB" dirty="0"/>
          </a:p>
        </p:txBody>
      </p:sp>
      <p:graphicFrame>
        <p:nvGraphicFramePr>
          <p:cNvPr id="15" name="Table 14"/>
          <p:cNvGraphicFramePr>
            <a:graphicFrameLocks noGrp="1"/>
          </p:cNvGraphicFramePr>
          <p:nvPr>
            <p:extLst/>
          </p:nvPr>
        </p:nvGraphicFramePr>
        <p:xfrm>
          <a:off x="4038602" y="3319750"/>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492638700"/>
                    </a:ext>
                  </a:extLst>
                </a:gridCol>
                <a:gridCol w="812800">
                  <a:extLst>
                    <a:ext uri="{9D8B030D-6E8A-4147-A177-3AD203B41FA5}">
                      <a16:colId xmlns:a16="http://schemas.microsoft.com/office/drawing/2014/main" val="3114631972"/>
                    </a:ext>
                  </a:extLst>
                </a:gridCol>
                <a:gridCol w="812800">
                  <a:extLst>
                    <a:ext uri="{9D8B030D-6E8A-4147-A177-3AD203B41FA5}">
                      <a16:colId xmlns:a16="http://schemas.microsoft.com/office/drawing/2014/main" val="1689080757"/>
                    </a:ext>
                  </a:extLst>
                </a:gridCol>
                <a:gridCol w="812800">
                  <a:extLst>
                    <a:ext uri="{9D8B030D-6E8A-4147-A177-3AD203B41FA5}">
                      <a16:colId xmlns:a16="http://schemas.microsoft.com/office/drawing/2014/main" val="1785879550"/>
                    </a:ext>
                  </a:extLst>
                </a:gridCol>
                <a:gridCol w="812800">
                  <a:extLst>
                    <a:ext uri="{9D8B030D-6E8A-4147-A177-3AD203B41FA5}">
                      <a16:colId xmlns:a16="http://schemas.microsoft.com/office/drawing/2014/main" val="1346411706"/>
                    </a:ext>
                  </a:extLst>
                </a:gridCol>
                <a:gridCol w="812800">
                  <a:extLst>
                    <a:ext uri="{9D8B030D-6E8A-4147-A177-3AD203B41FA5}">
                      <a16:colId xmlns:a16="http://schemas.microsoft.com/office/drawing/2014/main" val="4158869487"/>
                    </a:ext>
                  </a:extLst>
                </a:gridCol>
                <a:gridCol w="812800">
                  <a:extLst>
                    <a:ext uri="{9D8B030D-6E8A-4147-A177-3AD203B41FA5}">
                      <a16:colId xmlns:a16="http://schemas.microsoft.com/office/drawing/2014/main" val="2129595178"/>
                    </a:ext>
                  </a:extLst>
                </a:gridCol>
                <a:gridCol w="812800">
                  <a:extLst>
                    <a:ext uri="{9D8B030D-6E8A-4147-A177-3AD203B41FA5}">
                      <a16:colId xmlns:a16="http://schemas.microsoft.com/office/drawing/2014/main" val="997238871"/>
                    </a:ext>
                  </a:extLst>
                </a:gridCol>
                <a:gridCol w="812800">
                  <a:extLst>
                    <a:ext uri="{9D8B030D-6E8A-4147-A177-3AD203B41FA5}">
                      <a16:colId xmlns:a16="http://schemas.microsoft.com/office/drawing/2014/main" val="1446777711"/>
                    </a:ext>
                  </a:extLst>
                </a:gridCol>
                <a:gridCol w="812800">
                  <a:extLst>
                    <a:ext uri="{9D8B030D-6E8A-4147-A177-3AD203B41FA5}">
                      <a16:colId xmlns:a16="http://schemas.microsoft.com/office/drawing/2014/main" val="2373137489"/>
                    </a:ext>
                  </a:extLst>
                </a:gridCol>
              </a:tblGrid>
              <a:tr h="370840">
                <a:tc>
                  <a:txBody>
                    <a:bodyPr/>
                    <a:lstStyle/>
                    <a:p>
                      <a:r>
                        <a:rPr lang="en-GB" sz="1600" dirty="0" smtClean="0"/>
                        <a:t>38/100</a:t>
                      </a:r>
                      <a:endParaRPr lang="en-GB" sz="1600" dirty="0"/>
                    </a:p>
                  </a:txBody>
                  <a:tcPr/>
                </a:tc>
                <a:tc>
                  <a:txBody>
                    <a:bodyPr/>
                    <a:lstStyle/>
                    <a:p>
                      <a:r>
                        <a:rPr lang="en-GB" sz="1600" dirty="0" smtClean="0"/>
                        <a:t>39/100</a:t>
                      </a:r>
                      <a:endParaRPr lang="en-GB" sz="1600" dirty="0"/>
                    </a:p>
                  </a:txBody>
                  <a:tcPr/>
                </a:tc>
                <a:tc>
                  <a:txBody>
                    <a:bodyPr/>
                    <a:lstStyle/>
                    <a:p>
                      <a:r>
                        <a:rPr lang="en-GB" sz="1600" dirty="0" smtClean="0"/>
                        <a:t>4/10</a:t>
                      </a:r>
                      <a:endParaRPr lang="en-GB" sz="1600" dirty="0"/>
                    </a:p>
                  </a:txBody>
                  <a:tcPr/>
                </a:tc>
                <a:tc>
                  <a:txBody>
                    <a:bodyPr/>
                    <a:lstStyle/>
                    <a:p>
                      <a:endParaRPr lang="en-GB" sz="1600"/>
                    </a:p>
                  </a:txBody>
                  <a:tcPr/>
                </a:tc>
                <a:tc>
                  <a:txBody>
                    <a:bodyPr/>
                    <a:lstStyle/>
                    <a:p>
                      <a:endParaRPr lang="en-GB" sz="1600"/>
                    </a:p>
                  </a:txBody>
                  <a:tcPr/>
                </a:tc>
                <a:tc>
                  <a:txBody>
                    <a:bodyPr/>
                    <a:lstStyle/>
                    <a:p>
                      <a:r>
                        <a:rPr lang="en-GB" sz="1600" dirty="0" smtClean="0"/>
                        <a:t>43/100</a:t>
                      </a:r>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dirty="0"/>
                    </a:p>
                  </a:txBody>
                  <a:tcPr/>
                </a:tc>
                <a:extLst>
                  <a:ext uri="{0D108BD9-81ED-4DB2-BD59-A6C34878D82A}">
                    <a16:rowId xmlns:a16="http://schemas.microsoft.com/office/drawing/2014/main" val="1737436657"/>
                  </a:ext>
                </a:extLst>
              </a:tr>
            </a:tbl>
          </a:graphicData>
        </a:graphic>
      </p:graphicFrame>
      <p:graphicFrame>
        <p:nvGraphicFramePr>
          <p:cNvPr id="16" name="Table 15"/>
          <p:cNvGraphicFramePr>
            <a:graphicFrameLocks noGrp="1"/>
          </p:cNvGraphicFramePr>
          <p:nvPr>
            <p:extLst/>
          </p:nvPr>
        </p:nvGraphicFramePr>
        <p:xfrm>
          <a:off x="4038602" y="3715634"/>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1457330773"/>
                    </a:ext>
                  </a:extLst>
                </a:gridCol>
                <a:gridCol w="812800">
                  <a:extLst>
                    <a:ext uri="{9D8B030D-6E8A-4147-A177-3AD203B41FA5}">
                      <a16:colId xmlns:a16="http://schemas.microsoft.com/office/drawing/2014/main" val="1166605952"/>
                    </a:ext>
                  </a:extLst>
                </a:gridCol>
                <a:gridCol w="812800">
                  <a:extLst>
                    <a:ext uri="{9D8B030D-6E8A-4147-A177-3AD203B41FA5}">
                      <a16:colId xmlns:a16="http://schemas.microsoft.com/office/drawing/2014/main" val="3144069195"/>
                    </a:ext>
                  </a:extLst>
                </a:gridCol>
                <a:gridCol w="812800">
                  <a:extLst>
                    <a:ext uri="{9D8B030D-6E8A-4147-A177-3AD203B41FA5}">
                      <a16:colId xmlns:a16="http://schemas.microsoft.com/office/drawing/2014/main" val="3712894888"/>
                    </a:ext>
                  </a:extLst>
                </a:gridCol>
                <a:gridCol w="812800">
                  <a:extLst>
                    <a:ext uri="{9D8B030D-6E8A-4147-A177-3AD203B41FA5}">
                      <a16:colId xmlns:a16="http://schemas.microsoft.com/office/drawing/2014/main" val="4013995640"/>
                    </a:ext>
                  </a:extLst>
                </a:gridCol>
                <a:gridCol w="812800">
                  <a:extLst>
                    <a:ext uri="{9D8B030D-6E8A-4147-A177-3AD203B41FA5}">
                      <a16:colId xmlns:a16="http://schemas.microsoft.com/office/drawing/2014/main" val="3580591204"/>
                    </a:ext>
                  </a:extLst>
                </a:gridCol>
                <a:gridCol w="812800">
                  <a:extLst>
                    <a:ext uri="{9D8B030D-6E8A-4147-A177-3AD203B41FA5}">
                      <a16:colId xmlns:a16="http://schemas.microsoft.com/office/drawing/2014/main" val="3340897304"/>
                    </a:ext>
                  </a:extLst>
                </a:gridCol>
                <a:gridCol w="812800">
                  <a:extLst>
                    <a:ext uri="{9D8B030D-6E8A-4147-A177-3AD203B41FA5}">
                      <a16:colId xmlns:a16="http://schemas.microsoft.com/office/drawing/2014/main" val="930154833"/>
                    </a:ext>
                  </a:extLst>
                </a:gridCol>
                <a:gridCol w="812800">
                  <a:extLst>
                    <a:ext uri="{9D8B030D-6E8A-4147-A177-3AD203B41FA5}">
                      <a16:colId xmlns:a16="http://schemas.microsoft.com/office/drawing/2014/main" val="4070278391"/>
                    </a:ext>
                  </a:extLst>
                </a:gridCol>
                <a:gridCol w="812800">
                  <a:extLst>
                    <a:ext uri="{9D8B030D-6E8A-4147-A177-3AD203B41FA5}">
                      <a16:colId xmlns:a16="http://schemas.microsoft.com/office/drawing/2014/main" val="1745366447"/>
                    </a:ext>
                  </a:extLst>
                </a:gridCol>
              </a:tblGrid>
              <a:tr h="370840">
                <a:tc>
                  <a:txBody>
                    <a:bodyPr/>
                    <a:lstStyle/>
                    <a:p>
                      <a:r>
                        <a:rPr lang="en-GB" sz="1600" dirty="0" smtClean="0"/>
                        <a:t>0</a:t>
                      </a:r>
                      <a:endParaRPr lang="en-GB" sz="1600" dirty="0"/>
                    </a:p>
                  </a:txBody>
                  <a:tcPr/>
                </a:tc>
                <a:tc>
                  <a:txBody>
                    <a:bodyPr/>
                    <a:lstStyle/>
                    <a:p>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r>
                        <a:rPr lang="en-GB" sz="1600" dirty="0" smtClean="0"/>
                        <a:t>9/100</a:t>
                      </a:r>
                      <a:endParaRPr lang="en-GB" sz="1600" dirty="0"/>
                    </a:p>
                  </a:txBody>
                  <a:tcPr/>
                </a:tc>
                <a:extLst>
                  <a:ext uri="{0D108BD9-81ED-4DB2-BD59-A6C34878D82A}">
                    <a16:rowId xmlns:a16="http://schemas.microsoft.com/office/drawing/2014/main" val="4227016051"/>
                  </a:ext>
                </a:extLst>
              </a:tr>
            </a:tbl>
          </a:graphicData>
        </a:graphic>
      </p:graphicFrame>
      <p:graphicFrame>
        <p:nvGraphicFramePr>
          <p:cNvPr id="17" name="Table 16"/>
          <p:cNvGraphicFramePr>
            <a:graphicFrameLocks noGrp="1"/>
          </p:cNvGraphicFramePr>
          <p:nvPr>
            <p:extLst/>
          </p:nvPr>
        </p:nvGraphicFramePr>
        <p:xfrm>
          <a:off x="4038602" y="4099169"/>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891884401"/>
                    </a:ext>
                  </a:extLst>
                </a:gridCol>
                <a:gridCol w="812800">
                  <a:extLst>
                    <a:ext uri="{9D8B030D-6E8A-4147-A177-3AD203B41FA5}">
                      <a16:colId xmlns:a16="http://schemas.microsoft.com/office/drawing/2014/main" val="3904657803"/>
                    </a:ext>
                  </a:extLst>
                </a:gridCol>
                <a:gridCol w="812800">
                  <a:extLst>
                    <a:ext uri="{9D8B030D-6E8A-4147-A177-3AD203B41FA5}">
                      <a16:colId xmlns:a16="http://schemas.microsoft.com/office/drawing/2014/main" val="1850246609"/>
                    </a:ext>
                  </a:extLst>
                </a:gridCol>
                <a:gridCol w="812800">
                  <a:extLst>
                    <a:ext uri="{9D8B030D-6E8A-4147-A177-3AD203B41FA5}">
                      <a16:colId xmlns:a16="http://schemas.microsoft.com/office/drawing/2014/main" val="1359834735"/>
                    </a:ext>
                  </a:extLst>
                </a:gridCol>
                <a:gridCol w="812800">
                  <a:extLst>
                    <a:ext uri="{9D8B030D-6E8A-4147-A177-3AD203B41FA5}">
                      <a16:colId xmlns:a16="http://schemas.microsoft.com/office/drawing/2014/main" val="4260305749"/>
                    </a:ext>
                  </a:extLst>
                </a:gridCol>
                <a:gridCol w="812800">
                  <a:extLst>
                    <a:ext uri="{9D8B030D-6E8A-4147-A177-3AD203B41FA5}">
                      <a16:colId xmlns:a16="http://schemas.microsoft.com/office/drawing/2014/main" val="1221960509"/>
                    </a:ext>
                  </a:extLst>
                </a:gridCol>
                <a:gridCol w="812800">
                  <a:extLst>
                    <a:ext uri="{9D8B030D-6E8A-4147-A177-3AD203B41FA5}">
                      <a16:colId xmlns:a16="http://schemas.microsoft.com/office/drawing/2014/main" val="2887682906"/>
                    </a:ext>
                  </a:extLst>
                </a:gridCol>
                <a:gridCol w="812800">
                  <a:extLst>
                    <a:ext uri="{9D8B030D-6E8A-4147-A177-3AD203B41FA5}">
                      <a16:colId xmlns:a16="http://schemas.microsoft.com/office/drawing/2014/main" val="1787398515"/>
                    </a:ext>
                  </a:extLst>
                </a:gridCol>
                <a:gridCol w="812800">
                  <a:extLst>
                    <a:ext uri="{9D8B030D-6E8A-4147-A177-3AD203B41FA5}">
                      <a16:colId xmlns:a16="http://schemas.microsoft.com/office/drawing/2014/main" val="1888047843"/>
                    </a:ext>
                  </a:extLst>
                </a:gridCol>
                <a:gridCol w="812800">
                  <a:extLst>
                    <a:ext uri="{9D8B030D-6E8A-4147-A177-3AD203B41FA5}">
                      <a16:colId xmlns:a16="http://schemas.microsoft.com/office/drawing/2014/main" val="3024954785"/>
                    </a:ext>
                  </a:extLst>
                </a:gridCol>
              </a:tblGrid>
              <a:tr h="370840">
                <a:tc>
                  <a:txBody>
                    <a:bodyPr/>
                    <a:lstStyle/>
                    <a:p>
                      <a:r>
                        <a:rPr lang="en-GB" sz="1600" dirty="0" smtClean="0"/>
                        <a:t>3/10</a:t>
                      </a:r>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r>
                        <a:rPr lang="en-GB" sz="1600" dirty="0" smtClean="0"/>
                        <a:t>39/100</a:t>
                      </a:r>
                      <a:endParaRPr lang="en-GB" sz="1600" dirty="0"/>
                    </a:p>
                  </a:txBody>
                  <a:tcPr/>
                </a:tc>
                <a:extLst>
                  <a:ext uri="{0D108BD9-81ED-4DB2-BD59-A6C34878D82A}">
                    <a16:rowId xmlns:a16="http://schemas.microsoft.com/office/drawing/2014/main" val="1011448872"/>
                  </a:ext>
                </a:extLst>
              </a:tr>
            </a:tbl>
          </a:graphicData>
        </a:graphic>
      </p:graphicFrame>
      <p:graphicFrame>
        <p:nvGraphicFramePr>
          <p:cNvPr id="18" name="Table 17"/>
          <p:cNvGraphicFramePr>
            <a:graphicFrameLocks noGrp="1"/>
          </p:cNvGraphicFramePr>
          <p:nvPr>
            <p:extLst/>
          </p:nvPr>
        </p:nvGraphicFramePr>
        <p:xfrm>
          <a:off x="4050723" y="4470009"/>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3416622663"/>
                    </a:ext>
                  </a:extLst>
                </a:gridCol>
                <a:gridCol w="812800">
                  <a:extLst>
                    <a:ext uri="{9D8B030D-6E8A-4147-A177-3AD203B41FA5}">
                      <a16:colId xmlns:a16="http://schemas.microsoft.com/office/drawing/2014/main" val="2111762667"/>
                    </a:ext>
                  </a:extLst>
                </a:gridCol>
                <a:gridCol w="812800">
                  <a:extLst>
                    <a:ext uri="{9D8B030D-6E8A-4147-A177-3AD203B41FA5}">
                      <a16:colId xmlns:a16="http://schemas.microsoft.com/office/drawing/2014/main" val="3757898244"/>
                    </a:ext>
                  </a:extLst>
                </a:gridCol>
                <a:gridCol w="812800">
                  <a:extLst>
                    <a:ext uri="{9D8B030D-6E8A-4147-A177-3AD203B41FA5}">
                      <a16:colId xmlns:a16="http://schemas.microsoft.com/office/drawing/2014/main" val="92216182"/>
                    </a:ext>
                  </a:extLst>
                </a:gridCol>
                <a:gridCol w="812800">
                  <a:extLst>
                    <a:ext uri="{9D8B030D-6E8A-4147-A177-3AD203B41FA5}">
                      <a16:colId xmlns:a16="http://schemas.microsoft.com/office/drawing/2014/main" val="3780710423"/>
                    </a:ext>
                  </a:extLst>
                </a:gridCol>
                <a:gridCol w="812800">
                  <a:extLst>
                    <a:ext uri="{9D8B030D-6E8A-4147-A177-3AD203B41FA5}">
                      <a16:colId xmlns:a16="http://schemas.microsoft.com/office/drawing/2014/main" val="57932837"/>
                    </a:ext>
                  </a:extLst>
                </a:gridCol>
                <a:gridCol w="812800">
                  <a:extLst>
                    <a:ext uri="{9D8B030D-6E8A-4147-A177-3AD203B41FA5}">
                      <a16:colId xmlns:a16="http://schemas.microsoft.com/office/drawing/2014/main" val="1469862948"/>
                    </a:ext>
                  </a:extLst>
                </a:gridCol>
                <a:gridCol w="812800">
                  <a:extLst>
                    <a:ext uri="{9D8B030D-6E8A-4147-A177-3AD203B41FA5}">
                      <a16:colId xmlns:a16="http://schemas.microsoft.com/office/drawing/2014/main" val="4248818606"/>
                    </a:ext>
                  </a:extLst>
                </a:gridCol>
                <a:gridCol w="812800">
                  <a:extLst>
                    <a:ext uri="{9D8B030D-6E8A-4147-A177-3AD203B41FA5}">
                      <a16:colId xmlns:a16="http://schemas.microsoft.com/office/drawing/2014/main" val="2178301461"/>
                    </a:ext>
                  </a:extLst>
                </a:gridCol>
                <a:gridCol w="812800">
                  <a:extLst>
                    <a:ext uri="{9D8B030D-6E8A-4147-A177-3AD203B41FA5}">
                      <a16:colId xmlns:a16="http://schemas.microsoft.com/office/drawing/2014/main" val="1403441725"/>
                    </a:ext>
                  </a:extLst>
                </a:gridCol>
              </a:tblGrid>
              <a:tr h="370840">
                <a:tc>
                  <a:txBody>
                    <a:bodyPr/>
                    <a:lstStyle/>
                    <a:p>
                      <a:r>
                        <a:rPr lang="en-GB" sz="1600" dirty="0" smtClean="0"/>
                        <a:t>5/10</a:t>
                      </a:r>
                      <a:endParaRPr lang="en-GB" sz="1600" dirty="0"/>
                    </a:p>
                  </a:txBody>
                  <a:tcPr/>
                </a:tc>
                <a:tc>
                  <a:txBody>
                    <a:bodyPr/>
                    <a:lstStyle/>
                    <a:p>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r>
                        <a:rPr lang="en-GB" sz="1600" dirty="0" smtClean="0"/>
                        <a:t>45/100</a:t>
                      </a:r>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r>
                        <a:rPr lang="en-GB" sz="1600" dirty="0" smtClean="0"/>
                        <a:t>41/100</a:t>
                      </a:r>
                      <a:endParaRPr lang="en-GB" sz="1600" dirty="0"/>
                    </a:p>
                  </a:txBody>
                  <a:tcPr/>
                </a:tc>
                <a:extLst>
                  <a:ext uri="{0D108BD9-81ED-4DB2-BD59-A6C34878D82A}">
                    <a16:rowId xmlns:a16="http://schemas.microsoft.com/office/drawing/2014/main" val="4219286963"/>
                  </a:ext>
                </a:extLst>
              </a:tr>
            </a:tbl>
          </a:graphicData>
        </a:graphic>
      </p:graphicFrame>
      <p:graphicFrame>
        <p:nvGraphicFramePr>
          <p:cNvPr id="19" name="Table 18"/>
          <p:cNvGraphicFramePr>
            <a:graphicFrameLocks noGrp="1"/>
          </p:cNvGraphicFramePr>
          <p:nvPr>
            <p:extLst/>
          </p:nvPr>
        </p:nvGraphicFramePr>
        <p:xfrm>
          <a:off x="4038602" y="4878588"/>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962463264"/>
                    </a:ext>
                  </a:extLst>
                </a:gridCol>
                <a:gridCol w="812800">
                  <a:extLst>
                    <a:ext uri="{9D8B030D-6E8A-4147-A177-3AD203B41FA5}">
                      <a16:colId xmlns:a16="http://schemas.microsoft.com/office/drawing/2014/main" val="4220571483"/>
                    </a:ext>
                  </a:extLst>
                </a:gridCol>
                <a:gridCol w="812800">
                  <a:extLst>
                    <a:ext uri="{9D8B030D-6E8A-4147-A177-3AD203B41FA5}">
                      <a16:colId xmlns:a16="http://schemas.microsoft.com/office/drawing/2014/main" val="51111027"/>
                    </a:ext>
                  </a:extLst>
                </a:gridCol>
                <a:gridCol w="812800">
                  <a:extLst>
                    <a:ext uri="{9D8B030D-6E8A-4147-A177-3AD203B41FA5}">
                      <a16:colId xmlns:a16="http://schemas.microsoft.com/office/drawing/2014/main" val="809750186"/>
                    </a:ext>
                  </a:extLst>
                </a:gridCol>
                <a:gridCol w="812800">
                  <a:extLst>
                    <a:ext uri="{9D8B030D-6E8A-4147-A177-3AD203B41FA5}">
                      <a16:colId xmlns:a16="http://schemas.microsoft.com/office/drawing/2014/main" val="2073972069"/>
                    </a:ext>
                  </a:extLst>
                </a:gridCol>
                <a:gridCol w="812800">
                  <a:extLst>
                    <a:ext uri="{9D8B030D-6E8A-4147-A177-3AD203B41FA5}">
                      <a16:colId xmlns:a16="http://schemas.microsoft.com/office/drawing/2014/main" val="952463290"/>
                    </a:ext>
                  </a:extLst>
                </a:gridCol>
                <a:gridCol w="812800">
                  <a:extLst>
                    <a:ext uri="{9D8B030D-6E8A-4147-A177-3AD203B41FA5}">
                      <a16:colId xmlns:a16="http://schemas.microsoft.com/office/drawing/2014/main" val="107643554"/>
                    </a:ext>
                  </a:extLst>
                </a:gridCol>
                <a:gridCol w="812800">
                  <a:extLst>
                    <a:ext uri="{9D8B030D-6E8A-4147-A177-3AD203B41FA5}">
                      <a16:colId xmlns:a16="http://schemas.microsoft.com/office/drawing/2014/main" val="2779817603"/>
                    </a:ext>
                  </a:extLst>
                </a:gridCol>
                <a:gridCol w="812800">
                  <a:extLst>
                    <a:ext uri="{9D8B030D-6E8A-4147-A177-3AD203B41FA5}">
                      <a16:colId xmlns:a16="http://schemas.microsoft.com/office/drawing/2014/main" val="2181902162"/>
                    </a:ext>
                  </a:extLst>
                </a:gridCol>
                <a:gridCol w="812800">
                  <a:extLst>
                    <a:ext uri="{9D8B030D-6E8A-4147-A177-3AD203B41FA5}">
                      <a16:colId xmlns:a16="http://schemas.microsoft.com/office/drawing/2014/main" val="1248895761"/>
                    </a:ext>
                  </a:extLst>
                </a:gridCol>
              </a:tblGrid>
              <a:tr h="370840">
                <a:tc>
                  <a:txBody>
                    <a:bodyPr/>
                    <a:lstStyle/>
                    <a:p>
                      <a:endParaRPr lang="en-GB" sz="1600" dirty="0"/>
                    </a:p>
                  </a:txBody>
                  <a:tcPr/>
                </a:tc>
                <a:tc>
                  <a:txBody>
                    <a:bodyPr/>
                    <a:lstStyle/>
                    <a:p>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r>
                        <a:rPr lang="en-GB" sz="1600" dirty="0" smtClean="0"/>
                        <a:t>8/10</a:t>
                      </a:r>
                      <a:endParaRPr lang="en-GB" sz="1600" dirty="0"/>
                    </a:p>
                  </a:txBody>
                  <a:tcPr/>
                </a:tc>
                <a:tc>
                  <a:txBody>
                    <a:bodyPr/>
                    <a:lstStyle/>
                    <a:p>
                      <a:endParaRPr lang="en-GB" sz="1600"/>
                    </a:p>
                  </a:txBody>
                  <a:tcPr/>
                </a:tc>
                <a:tc>
                  <a:txBody>
                    <a:bodyPr/>
                    <a:lstStyle/>
                    <a:p>
                      <a:endParaRPr lang="en-GB" sz="1600"/>
                    </a:p>
                  </a:txBody>
                  <a:tcPr/>
                </a:tc>
                <a:tc>
                  <a:txBody>
                    <a:bodyPr/>
                    <a:lstStyle/>
                    <a:p>
                      <a:endParaRPr lang="en-GB" sz="1600"/>
                    </a:p>
                  </a:txBody>
                  <a:tcPr/>
                </a:tc>
                <a:tc>
                  <a:txBody>
                    <a:bodyPr/>
                    <a:lstStyle/>
                    <a:p>
                      <a:endParaRPr lang="en-GB" sz="1600" dirty="0"/>
                    </a:p>
                  </a:txBody>
                  <a:tcPr/>
                </a:tc>
                <a:extLst>
                  <a:ext uri="{0D108BD9-81ED-4DB2-BD59-A6C34878D82A}">
                    <a16:rowId xmlns:a16="http://schemas.microsoft.com/office/drawing/2014/main" val="2519665983"/>
                  </a:ext>
                </a:extLst>
              </a:tr>
            </a:tbl>
          </a:graphicData>
        </a:graphic>
      </p:graphicFrame>
      <p:sp>
        <p:nvSpPr>
          <p:cNvPr id="20" name="TextBox 19"/>
          <p:cNvSpPr txBox="1"/>
          <p:nvPr/>
        </p:nvSpPr>
        <p:spPr>
          <a:xfrm>
            <a:off x="4064000" y="5506429"/>
            <a:ext cx="7753927" cy="1200329"/>
          </a:xfrm>
          <a:prstGeom prst="rect">
            <a:avLst/>
          </a:prstGeom>
          <a:noFill/>
        </p:spPr>
        <p:txBody>
          <a:bodyPr wrap="square" rtlCol="0">
            <a:spAutoFit/>
          </a:bodyPr>
          <a:lstStyle/>
          <a:p>
            <a:r>
              <a:rPr lang="en-GB" b="1" dirty="0" smtClean="0"/>
              <a:t>EXTENSION</a:t>
            </a:r>
            <a:r>
              <a:rPr lang="en-GB" dirty="0" smtClean="0"/>
              <a:t> – Write in how many tenths and hundredths is</a:t>
            </a:r>
          </a:p>
          <a:p>
            <a:r>
              <a:rPr lang="en-GB" dirty="0" smtClean="0"/>
              <a:t>23/100</a:t>
            </a:r>
          </a:p>
          <a:p>
            <a:r>
              <a:rPr lang="en-GB" dirty="0" smtClean="0"/>
              <a:t>39/100</a:t>
            </a:r>
          </a:p>
          <a:p>
            <a:r>
              <a:rPr lang="en-GB" dirty="0" smtClean="0"/>
              <a:t>99/100 </a:t>
            </a:r>
            <a:endParaRPr lang="en-GB" dirty="0"/>
          </a:p>
        </p:txBody>
      </p:sp>
    </p:spTree>
    <p:extLst>
      <p:ext uri="{BB962C8B-B14F-4D97-AF65-F5344CB8AC3E}">
        <p14:creationId xmlns:p14="http://schemas.microsoft.com/office/powerpoint/2010/main" val="16499657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098" y="118534"/>
            <a:ext cx="2524993" cy="1214293"/>
          </a:xfrm>
        </p:spPr>
        <p:txBody>
          <a:bodyPr>
            <a:normAutofit fontScale="90000"/>
          </a:bodyPr>
          <a:lstStyle/>
          <a:p>
            <a:pPr algn="r"/>
            <a:r>
              <a:rPr lang="en-GB" sz="1800" dirty="0"/>
              <a:t>LO: To recognise hundredths and that hundredths arise from dividing one whole into one hundred equal parts</a:t>
            </a:r>
            <a:r>
              <a:rPr lang="en-GB" sz="3600" dirty="0" smtClean="0"/>
              <a:t>.</a:t>
            </a:r>
            <a:endParaRPr lang="en-GB" sz="3600" dirty="0"/>
          </a:p>
        </p:txBody>
      </p:sp>
      <p:graphicFrame>
        <p:nvGraphicFramePr>
          <p:cNvPr id="4" name="Table 3"/>
          <p:cNvGraphicFramePr>
            <a:graphicFrameLocks noGrp="1"/>
          </p:cNvGraphicFramePr>
          <p:nvPr>
            <p:extLst/>
          </p:nvPr>
        </p:nvGraphicFramePr>
        <p:xfrm>
          <a:off x="751607" y="1874736"/>
          <a:ext cx="3235040" cy="3657600"/>
        </p:xfrm>
        <a:graphic>
          <a:graphicData uri="http://schemas.openxmlformats.org/drawingml/2006/table">
            <a:tbl>
              <a:tblPr firstRow="1" bandRow="1">
                <a:tableStyleId>{5C22544A-7EE6-4342-B048-85BDC9FD1C3A}</a:tableStyleId>
              </a:tblPr>
              <a:tblGrid>
                <a:gridCol w="323504">
                  <a:extLst>
                    <a:ext uri="{9D8B030D-6E8A-4147-A177-3AD203B41FA5}">
                      <a16:colId xmlns:a16="http://schemas.microsoft.com/office/drawing/2014/main" val="1193589070"/>
                    </a:ext>
                  </a:extLst>
                </a:gridCol>
                <a:gridCol w="323504">
                  <a:extLst>
                    <a:ext uri="{9D8B030D-6E8A-4147-A177-3AD203B41FA5}">
                      <a16:colId xmlns:a16="http://schemas.microsoft.com/office/drawing/2014/main" val="396577542"/>
                    </a:ext>
                  </a:extLst>
                </a:gridCol>
                <a:gridCol w="323504">
                  <a:extLst>
                    <a:ext uri="{9D8B030D-6E8A-4147-A177-3AD203B41FA5}">
                      <a16:colId xmlns:a16="http://schemas.microsoft.com/office/drawing/2014/main" val="2617222538"/>
                    </a:ext>
                  </a:extLst>
                </a:gridCol>
                <a:gridCol w="323504">
                  <a:extLst>
                    <a:ext uri="{9D8B030D-6E8A-4147-A177-3AD203B41FA5}">
                      <a16:colId xmlns:a16="http://schemas.microsoft.com/office/drawing/2014/main" val="1383467361"/>
                    </a:ext>
                  </a:extLst>
                </a:gridCol>
                <a:gridCol w="323504">
                  <a:extLst>
                    <a:ext uri="{9D8B030D-6E8A-4147-A177-3AD203B41FA5}">
                      <a16:colId xmlns:a16="http://schemas.microsoft.com/office/drawing/2014/main" val="3062382963"/>
                    </a:ext>
                  </a:extLst>
                </a:gridCol>
                <a:gridCol w="323504">
                  <a:extLst>
                    <a:ext uri="{9D8B030D-6E8A-4147-A177-3AD203B41FA5}">
                      <a16:colId xmlns:a16="http://schemas.microsoft.com/office/drawing/2014/main" val="3340190745"/>
                    </a:ext>
                  </a:extLst>
                </a:gridCol>
                <a:gridCol w="323504">
                  <a:extLst>
                    <a:ext uri="{9D8B030D-6E8A-4147-A177-3AD203B41FA5}">
                      <a16:colId xmlns:a16="http://schemas.microsoft.com/office/drawing/2014/main" val="3059431476"/>
                    </a:ext>
                  </a:extLst>
                </a:gridCol>
                <a:gridCol w="323504">
                  <a:extLst>
                    <a:ext uri="{9D8B030D-6E8A-4147-A177-3AD203B41FA5}">
                      <a16:colId xmlns:a16="http://schemas.microsoft.com/office/drawing/2014/main" val="2042562491"/>
                    </a:ext>
                  </a:extLst>
                </a:gridCol>
                <a:gridCol w="323504">
                  <a:extLst>
                    <a:ext uri="{9D8B030D-6E8A-4147-A177-3AD203B41FA5}">
                      <a16:colId xmlns:a16="http://schemas.microsoft.com/office/drawing/2014/main" val="2786045639"/>
                    </a:ext>
                  </a:extLst>
                </a:gridCol>
                <a:gridCol w="323504">
                  <a:extLst>
                    <a:ext uri="{9D8B030D-6E8A-4147-A177-3AD203B41FA5}">
                      <a16:colId xmlns:a16="http://schemas.microsoft.com/office/drawing/2014/main" val="192778950"/>
                    </a:ext>
                  </a:extLst>
                </a:gridCol>
              </a:tblGrid>
              <a:tr h="302029">
                <a:tc>
                  <a:txBody>
                    <a:bodyPr/>
                    <a:lstStyle/>
                    <a:p>
                      <a:endParaRPr lang="en-GB" dirty="0"/>
                    </a:p>
                  </a:txBody>
                  <a:tcPr>
                    <a:solidFill>
                      <a:srgbClr val="FF000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extLst>
                  <a:ext uri="{0D108BD9-81ED-4DB2-BD59-A6C34878D82A}">
                    <a16:rowId xmlns:a16="http://schemas.microsoft.com/office/drawing/2014/main" val="4158873979"/>
                  </a:ext>
                </a:extLst>
              </a:tr>
              <a:tr h="302029">
                <a:tc>
                  <a:txBody>
                    <a:bodyPr/>
                    <a:lstStyle/>
                    <a:p>
                      <a:endParaRPr lang="en-GB" dirty="0"/>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a:p>
                  </a:txBody>
                  <a:tcPr>
                    <a:solidFill>
                      <a:srgbClr val="92D050"/>
                    </a:solidFill>
                  </a:tcPr>
                </a:tc>
                <a:tc>
                  <a:txBody>
                    <a:bodyPr/>
                    <a:lstStyle/>
                    <a:p>
                      <a:endParaRPr lang="en-GB" dirty="0"/>
                    </a:p>
                  </a:txBody>
                  <a:tcPr>
                    <a:solidFill>
                      <a:srgbClr val="92D050"/>
                    </a:solidFill>
                  </a:tcPr>
                </a:tc>
                <a:extLst>
                  <a:ext uri="{0D108BD9-81ED-4DB2-BD59-A6C34878D82A}">
                    <a16:rowId xmlns:a16="http://schemas.microsoft.com/office/drawing/2014/main" val="2240923635"/>
                  </a:ext>
                </a:extLst>
              </a:tr>
              <a:tr h="302029">
                <a:tc>
                  <a:txBody>
                    <a:bodyPr/>
                    <a:lstStyle/>
                    <a:p>
                      <a:endParaRPr lang="en-GB" dirty="0"/>
                    </a:p>
                  </a:txBody>
                  <a:tcPr>
                    <a:solidFill>
                      <a:srgbClr val="7030A0"/>
                    </a:solidFill>
                  </a:tcPr>
                </a:tc>
                <a:tc>
                  <a:txBody>
                    <a:bodyPr/>
                    <a:lstStyle/>
                    <a:p>
                      <a:endParaRPr lang="en-GB" dirty="0"/>
                    </a:p>
                  </a:txBody>
                  <a:tcPr>
                    <a:solidFill>
                      <a:srgbClr val="FFFF00"/>
                    </a:solidFill>
                  </a:tcPr>
                </a:tc>
                <a:tc>
                  <a:txBody>
                    <a:bodyPr/>
                    <a:lstStyle/>
                    <a:p>
                      <a:endParaRPr lang="en-GB" dirty="0"/>
                    </a:p>
                  </a:txBody>
                  <a:tcPr>
                    <a:solidFill>
                      <a:srgbClr val="FFC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664723410"/>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35842200"/>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294942854"/>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02600903"/>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77288590"/>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72837494"/>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296665343"/>
                  </a:ext>
                </a:extLst>
              </a:tr>
              <a:tr h="30202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73749759"/>
                  </a:ext>
                </a:extLst>
              </a:tr>
            </a:tbl>
          </a:graphicData>
        </a:graphic>
      </p:graphicFrame>
      <p:sp>
        <p:nvSpPr>
          <p:cNvPr id="5" name="TextBox 4"/>
          <p:cNvSpPr txBox="1"/>
          <p:nvPr/>
        </p:nvSpPr>
        <p:spPr>
          <a:xfrm>
            <a:off x="1631373" y="1579418"/>
            <a:ext cx="1995055" cy="369332"/>
          </a:xfrm>
          <a:prstGeom prst="rect">
            <a:avLst/>
          </a:prstGeom>
          <a:noFill/>
        </p:spPr>
        <p:txBody>
          <a:bodyPr wrap="square" rtlCol="0">
            <a:spAutoFit/>
          </a:bodyPr>
          <a:lstStyle/>
          <a:p>
            <a:r>
              <a:rPr lang="en-GB" b="1" dirty="0" smtClean="0"/>
              <a:t>Chilli 1</a:t>
            </a:r>
            <a:endParaRPr lang="en-GB" b="1" dirty="0"/>
          </a:p>
        </p:txBody>
      </p:sp>
      <p:sp>
        <p:nvSpPr>
          <p:cNvPr id="6" name="TextBox 5"/>
          <p:cNvSpPr txBox="1"/>
          <p:nvPr/>
        </p:nvSpPr>
        <p:spPr>
          <a:xfrm>
            <a:off x="751607" y="5532336"/>
            <a:ext cx="3235040" cy="1384995"/>
          </a:xfrm>
          <a:prstGeom prst="rect">
            <a:avLst/>
          </a:prstGeom>
          <a:noFill/>
        </p:spPr>
        <p:txBody>
          <a:bodyPr wrap="square" rtlCol="0">
            <a:spAutoFit/>
          </a:bodyPr>
          <a:lstStyle/>
          <a:p>
            <a:r>
              <a:rPr lang="en-GB" sz="1200" dirty="0" smtClean="0"/>
              <a:t>What fraction is shaded:</a:t>
            </a:r>
          </a:p>
          <a:p>
            <a:pPr marL="342900" indent="-342900">
              <a:buAutoNum type="arabicPeriod"/>
            </a:pPr>
            <a:r>
              <a:rPr lang="en-GB" sz="1200" dirty="0" smtClean="0"/>
              <a:t>Red – </a:t>
            </a:r>
            <a:r>
              <a:rPr lang="en-GB" sz="1200" dirty="0" smtClean="0">
                <a:solidFill>
                  <a:srgbClr val="FF0000"/>
                </a:solidFill>
              </a:rPr>
              <a:t>1/100</a:t>
            </a:r>
            <a:endParaRPr lang="en-GB" sz="1200" dirty="0" smtClean="0"/>
          </a:p>
          <a:p>
            <a:pPr marL="342900" indent="-342900">
              <a:buAutoNum type="arabicPeriod"/>
            </a:pPr>
            <a:r>
              <a:rPr lang="en-GB" sz="1200" dirty="0" smtClean="0"/>
              <a:t>Red and Green – </a:t>
            </a:r>
            <a:r>
              <a:rPr lang="en-GB" sz="1200" dirty="0" smtClean="0">
                <a:solidFill>
                  <a:srgbClr val="FF0000"/>
                </a:solidFill>
              </a:rPr>
              <a:t>20/100</a:t>
            </a:r>
            <a:endParaRPr lang="en-GB" sz="1200" dirty="0" smtClean="0"/>
          </a:p>
          <a:p>
            <a:pPr marL="342900" indent="-342900">
              <a:buAutoNum type="arabicPeriod"/>
            </a:pPr>
            <a:r>
              <a:rPr lang="en-GB" sz="1200" dirty="0" smtClean="0"/>
              <a:t>Red, green and purple – </a:t>
            </a:r>
            <a:r>
              <a:rPr lang="en-GB" sz="1200" dirty="0" smtClean="0">
                <a:solidFill>
                  <a:srgbClr val="FF0000"/>
                </a:solidFill>
              </a:rPr>
              <a:t>21/100</a:t>
            </a:r>
            <a:endParaRPr lang="en-GB" sz="1200" dirty="0" smtClean="0"/>
          </a:p>
          <a:p>
            <a:pPr marL="342900" indent="-342900">
              <a:buAutoNum type="arabicPeriod"/>
            </a:pPr>
            <a:r>
              <a:rPr lang="en-GB" sz="1200" dirty="0" smtClean="0"/>
              <a:t>Red, green, purple and yellow – </a:t>
            </a:r>
            <a:r>
              <a:rPr lang="en-GB" sz="1200" dirty="0" smtClean="0">
                <a:solidFill>
                  <a:srgbClr val="FF0000"/>
                </a:solidFill>
              </a:rPr>
              <a:t>22/100</a:t>
            </a:r>
            <a:endParaRPr lang="en-GB" sz="1200" dirty="0" smtClean="0"/>
          </a:p>
          <a:p>
            <a:pPr marL="342900" indent="-342900">
              <a:buAutoNum type="arabicPeriod"/>
            </a:pPr>
            <a:r>
              <a:rPr lang="en-GB" sz="1200" dirty="0" smtClean="0"/>
              <a:t>Red, green, purple, yellow and orange – </a:t>
            </a:r>
            <a:r>
              <a:rPr lang="en-GB" sz="1200" dirty="0" smtClean="0">
                <a:solidFill>
                  <a:srgbClr val="FF0000"/>
                </a:solidFill>
              </a:rPr>
              <a:t>23/100</a:t>
            </a:r>
            <a:endParaRPr lang="en-GB" sz="1200" dirty="0"/>
          </a:p>
        </p:txBody>
      </p:sp>
      <p:sp>
        <p:nvSpPr>
          <p:cNvPr id="7" name="TextBox 6"/>
          <p:cNvSpPr txBox="1"/>
          <p:nvPr/>
        </p:nvSpPr>
        <p:spPr>
          <a:xfrm>
            <a:off x="3961245" y="51954"/>
            <a:ext cx="7191664" cy="5078313"/>
          </a:xfrm>
          <a:prstGeom prst="rect">
            <a:avLst/>
          </a:prstGeom>
          <a:noFill/>
        </p:spPr>
        <p:txBody>
          <a:bodyPr wrap="square" rtlCol="0">
            <a:spAutoFit/>
          </a:bodyPr>
          <a:lstStyle/>
          <a:p>
            <a:r>
              <a:rPr lang="en-GB" b="1" dirty="0" smtClean="0"/>
              <a:t>Chilli 2</a:t>
            </a:r>
          </a:p>
          <a:p>
            <a:r>
              <a:rPr lang="en-GB" dirty="0" smtClean="0"/>
              <a:t>Fill in the missing numbers in these sequences counting in hundredths.</a:t>
            </a:r>
          </a:p>
          <a:p>
            <a:endParaRPr lang="en-GB" dirty="0" smtClean="0"/>
          </a:p>
          <a:p>
            <a:endParaRPr lang="en-GB" dirty="0"/>
          </a:p>
          <a:p>
            <a:endParaRPr lang="en-GB" dirty="0" smtClean="0"/>
          </a:p>
          <a:p>
            <a:endParaRPr lang="en-GB" dirty="0"/>
          </a:p>
          <a:p>
            <a:endParaRPr lang="en-GB" dirty="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p:txBody>
      </p:sp>
      <p:graphicFrame>
        <p:nvGraphicFramePr>
          <p:cNvPr id="9" name="Table 8"/>
          <p:cNvGraphicFramePr>
            <a:graphicFrameLocks noGrp="1"/>
          </p:cNvGraphicFramePr>
          <p:nvPr>
            <p:extLst/>
          </p:nvPr>
        </p:nvGraphicFramePr>
        <p:xfrm>
          <a:off x="4064000" y="1085671"/>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1732738549"/>
                    </a:ext>
                  </a:extLst>
                </a:gridCol>
                <a:gridCol w="812800">
                  <a:extLst>
                    <a:ext uri="{9D8B030D-6E8A-4147-A177-3AD203B41FA5}">
                      <a16:colId xmlns:a16="http://schemas.microsoft.com/office/drawing/2014/main" val="3442699176"/>
                    </a:ext>
                  </a:extLst>
                </a:gridCol>
                <a:gridCol w="812800">
                  <a:extLst>
                    <a:ext uri="{9D8B030D-6E8A-4147-A177-3AD203B41FA5}">
                      <a16:colId xmlns:a16="http://schemas.microsoft.com/office/drawing/2014/main" val="3338959490"/>
                    </a:ext>
                  </a:extLst>
                </a:gridCol>
                <a:gridCol w="812800">
                  <a:extLst>
                    <a:ext uri="{9D8B030D-6E8A-4147-A177-3AD203B41FA5}">
                      <a16:colId xmlns:a16="http://schemas.microsoft.com/office/drawing/2014/main" val="1250243073"/>
                    </a:ext>
                  </a:extLst>
                </a:gridCol>
                <a:gridCol w="812800">
                  <a:extLst>
                    <a:ext uri="{9D8B030D-6E8A-4147-A177-3AD203B41FA5}">
                      <a16:colId xmlns:a16="http://schemas.microsoft.com/office/drawing/2014/main" val="994935438"/>
                    </a:ext>
                  </a:extLst>
                </a:gridCol>
                <a:gridCol w="812800">
                  <a:extLst>
                    <a:ext uri="{9D8B030D-6E8A-4147-A177-3AD203B41FA5}">
                      <a16:colId xmlns:a16="http://schemas.microsoft.com/office/drawing/2014/main" val="3049715302"/>
                    </a:ext>
                  </a:extLst>
                </a:gridCol>
                <a:gridCol w="812800">
                  <a:extLst>
                    <a:ext uri="{9D8B030D-6E8A-4147-A177-3AD203B41FA5}">
                      <a16:colId xmlns:a16="http://schemas.microsoft.com/office/drawing/2014/main" val="2287249150"/>
                    </a:ext>
                  </a:extLst>
                </a:gridCol>
                <a:gridCol w="812800">
                  <a:extLst>
                    <a:ext uri="{9D8B030D-6E8A-4147-A177-3AD203B41FA5}">
                      <a16:colId xmlns:a16="http://schemas.microsoft.com/office/drawing/2014/main" val="1647807316"/>
                    </a:ext>
                  </a:extLst>
                </a:gridCol>
                <a:gridCol w="812800">
                  <a:extLst>
                    <a:ext uri="{9D8B030D-6E8A-4147-A177-3AD203B41FA5}">
                      <a16:colId xmlns:a16="http://schemas.microsoft.com/office/drawing/2014/main" val="1830039005"/>
                    </a:ext>
                  </a:extLst>
                </a:gridCol>
                <a:gridCol w="812800">
                  <a:extLst>
                    <a:ext uri="{9D8B030D-6E8A-4147-A177-3AD203B41FA5}">
                      <a16:colId xmlns:a16="http://schemas.microsoft.com/office/drawing/2014/main" val="4294544446"/>
                    </a:ext>
                  </a:extLst>
                </a:gridCol>
              </a:tblGrid>
              <a:tr h="370840">
                <a:tc>
                  <a:txBody>
                    <a:bodyPr/>
                    <a:lstStyle/>
                    <a:p>
                      <a:r>
                        <a:rPr lang="en-GB" sz="1600" dirty="0" smtClean="0">
                          <a:solidFill>
                            <a:srgbClr val="FF0000"/>
                          </a:solidFill>
                        </a:rPr>
                        <a:t>31/100</a:t>
                      </a:r>
                      <a:endParaRPr lang="en-GB" sz="1600" dirty="0">
                        <a:solidFill>
                          <a:srgbClr val="FF0000"/>
                        </a:solidFill>
                      </a:endParaRPr>
                    </a:p>
                  </a:txBody>
                  <a:tcPr/>
                </a:tc>
                <a:tc>
                  <a:txBody>
                    <a:bodyPr/>
                    <a:lstStyle/>
                    <a:p>
                      <a:r>
                        <a:rPr lang="en-GB" sz="1600" dirty="0" smtClean="0">
                          <a:solidFill>
                            <a:srgbClr val="FF0000"/>
                          </a:solidFill>
                        </a:rPr>
                        <a:t>32/100</a:t>
                      </a:r>
                      <a:endParaRPr lang="en-GB" sz="1600" dirty="0">
                        <a:solidFill>
                          <a:srgbClr val="FF0000"/>
                        </a:solidFill>
                      </a:endParaRPr>
                    </a:p>
                  </a:txBody>
                  <a:tcPr/>
                </a:tc>
                <a:tc>
                  <a:txBody>
                    <a:bodyPr/>
                    <a:lstStyle/>
                    <a:p>
                      <a:r>
                        <a:rPr lang="en-GB" sz="1600" dirty="0" smtClean="0"/>
                        <a:t>33/100</a:t>
                      </a:r>
                      <a:endParaRPr lang="en-GB" sz="1600" dirty="0"/>
                    </a:p>
                  </a:txBody>
                  <a:tcPr/>
                </a:tc>
                <a:tc>
                  <a:txBody>
                    <a:bodyPr/>
                    <a:lstStyle/>
                    <a:p>
                      <a:r>
                        <a:rPr lang="en-GB" sz="1600" dirty="0" smtClean="0">
                          <a:solidFill>
                            <a:srgbClr val="FF0000"/>
                          </a:solidFill>
                        </a:rPr>
                        <a:t>34/100</a:t>
                      </a:r>
                      <a:endParaRPr lang="en-GB" sz="1600" dirty="0">
                        <a:solidFill>
                          <a:srgbClr val="FF0000"/>
                        </a:solidFill>
                      </a:endParaRPr>
                    </a:p>
                  </a:txBody>
                  <a:tcPr/>
                </a:tc>
                <a:tc>
                  <a:txBody>
                    <a:bodyPr/>
                    <a:lstStyle/>
                    <a:p>
                      <a:r>
                        <a:rPr lang="en-GB" sz="1600" dirty="0" smtClean="0">
                          <a:solidFill>
                            <a:srgbClr val="FF0000"/>
                          </a:solidFill>
                        </a:rPr>
                        <a:t>35/100</a:t>
                      </a:r>
                      <a:endParaRPr lang="en-GB" sz="1600" dirty="0">
                        <a:solidFill>
                          <a:srgbClr val="FF0000"/>
                        </a:solidFill>
                      </a:endParaRPr>
                    </a:p>
                  </a:txBody>
                  <a:tcPr/>
                </a:tc>
                <a:tc>
                  <a:txBody>
                    <a:bodyPr/>
                    <a:lstStyle/>
                    <a:p>
                      <a:r>
                        <a:rPr lang="en-GB" sz="1600" dirty="0" smtClean="0"/>
                        <a:t>36/100</a:t>
                      </a:r>
                      <a:endParaRPr lang="en-GB" sz="1600" dirty="0"/>
                    </a:p>
                  </a:txBody>
                  <a:tcPr/>
                </a:tc>
                <a:tc>
                  <a:txBody>
                    <a:bodyPr/>
                    <a:lstStyle/>
                    <a:p>
                      <a:r>
                        <a:rPr lang="en-GB" sz="1600" dirty="0" smtClean="0">
                          <a:solidFill>
                            <a:srgbClr val="FF0000"/>
                          </a:solidFill>
                        </a:rPr>
                        <a:t>37/100</a:t>
                      </a:r>
                      <a:endParaRPr lang="en-GB" sz="1600" dirty="0">
                        <a:solidFill>
                          <a:srgbClr val="FF0000"/>
                        </a:solidFill>
                      </a:endParaRPr>
                    </a:p>
                  </a:txBody>
                  <a:tcPr/>
                </a:tc>
                <a:tc>
                  <a:txBody>
                    <a:bodyPr/>
                    <a:lstStyle/>
                    <a:p>
                      <a:r>
                        <a:rPr lang="en-GB" sz="1600" dirty="0" smtClean="0">
                          <a:solidFill>
                            <a:srgbClr val="FF0000"/>
                          </a:solidFill>
                        </a:rPr>
                        <a:t>38/100</a:t>
                      </a:r>
                      <a:endParaRPr lang="en-GB" sz="1600" dirty="0">
                        <a:solidFill>
                          <a:srgbClr val="FF0000"/>
                        </a:solidFill>
                      </a:endParaRPr>
                    </a:p>
                  </a:txBody>
                  <a:tcPr/>
                </a:tc>
                <a:tc>
                  <a:txBody>
                    <a:bodyPr/>
                    <a:lstStyle/>
                    <a:p>
                      <a:r>
                        <a:rPr lang="en-GB" sz="1600" dirty="0" smtClean="0">
                          <a:solidFill>
                            <a:srgbClr val="FF0000"/>
                          </a:solidFill>
                        </a:rPr>
                        <a:t>39/100</a:t>
                      </a:r>
                      <a:endParaRPr lang="en-GB" sz="1600" dirty="0">
                        <a:solidFill>
                          <a:srgbClr val="FF0000"/>
                        </a:solidFill>
                      </a:endParaRPr>
                    </a:p>
                  </a:txBody>
                  <a:tcPr/>
                </a:tc>
                <a:tc>
                  <a:txBody>
                    <a:bodyPr/>
                    <a:lstStyle/>
                    <a:p>
                      <a:r>
                        <a:rPr lang="en-GB" sz="1600" dirty="0" smtClean="0">
                          <a:solidFill>
                            <a:srgbClr val="FF0000"/>
                          </a:solidFill>
                        </a:rPr>
                        <a:t>40/100</a:t>
                      </a:r>
                      <a:endParaRPr lang="en-GB" sz="1600" dirty="0">
                        <a:solidFill>
                          <a:srgbClr val="FF0000"/>
                        </a:solidFill>
                      </a:endParaRPr>
                    </a:p>
                  </a:txBody>
                  <a:tcPr/>
                </a:tc>
                <a:extLst>
                  <a:ext uri="{0D108BD9-81ED-4DB2-BD59-A6C34878D82A}">
                    <a16:rowId xmlns:a16="http://schemas.microsoft.com/office/drawing/2014/main" val="2280752627"/>
                  </a:ext>
                </a:extLst>
              </a:tr>
            </a:tbl>
          </a:graphicData>
        </a:graphic>
      </p:graphicFrame>
      <p:graphicFrame>
        <p:nvGraphicFramePr>
          <p:cNvPr id="10" name="Table 9"/>
          <p:cNvGraphicFramePr>
            <a:graphicFrameLocks noGrp="1"/>
          </p:cNvGraphicFramePr>
          <p:nvPr>
            <p:extLst/>
          </p:nvPr>
        </p:nvGraphicFramePr>
        <p:xfrm>
          <a:off x="4064000" y="1459386"/>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2447147175"/>
                    </a:ext>
                  </a:extLst>
                </a:gridCol>
                <a:gridCol w="812800">
                  <a:extLst>
                    <a:ext uri="{9D8B030D-6E8A-4147-A177-3AD203B41FA5}">
                      <a16:colId xmlns:a16="http://schemas.microsoft.com/office/drawing/2014/main" val="803159719"/>
                    </a:ext>
                  </a:extLst>
                </a:gridCol>
                <a:gridCol w="812800">
                  <a:extLst>
                    <a:ext uri="{9D8B030D-6E8A-4147-A177-3AD203B41FA5}">
                      <a16:colId xmlns:a16="http://schemas.microsoft.com/office/drawing/2014/main" val="3833946567"/>
                    </a:ext>
                  </a:extLst>
                </a:gridCol>
                <a:gridCol w="812800">
                  <a:extLst>
                    <a:ext uri="{9D8B030D-6E8A-4147-A177-3AD203B41FA5}">
                      <a16:colId xmlns:a16="http://schemas.microsoft.com/office/drawing/2014/main" val="1126403788"/>
                    </a:ext>
                  </a:extLst>
                </a:gridCol>
                <a:gridCol w="812800">
                  <a:extLst>
                    <a:ext uri="{9D8B030D-6E8A-4147-A177-3AD203B41FA5}">
                      <a16:colId xmlns:a16="http://schemas.microsoft.com/office/drawing/2014/main" val="1103725769"/>
                    </a:ext>
                  </a:extLst>
                </a:gridCol>
                <a:gridCol w="812800">
                  <a:extLst>
                    <a:ext uri="{9D8B030D-6E8A-4147-A177-3AD203B41FA5}">
                      <a16:colId xmlns:a16="http://schemas.microsoft.com/office/drawing/2014/main" val="13015953"/>
                    </a:ext>
                  </a:extLst>
                </a:gridCol>
                <a:gridCol w="812800">
                  <a:extLst>
                    <a:ext uri="{9D8B030D-6E8A-4147-A177-3AD203B41FA5}">
                      <a16:colId xmlns:a16="http://schemas.microsoft.com/office/drawing/2014/main" val="2440519179"/>
                    </a:ext>
                  </a:extLst>
                </a:gridCol>
                <a:gridCol w="812800">
                  <a:extLst>
                    <a:ext uri="{9D8B030D-6E8A-4147-A177-3AD203B41FA5}">
                      <a16:colId xmlns:a16="http://schemas.microsoft.com/office/drawing/2014/main" val="2549321504"/>
                    </a:ext>
                  </a:extLst>
                </a:gridCol>
                <a:gridCol w="812800">
                  <a:extLst>
                    <a:ext uri="{9D8B030D-6E8A-4147-A177-3AD203B41FA5}">
                      <a16:colId xmlns:a16="http://schemas.microsoft.com/office/drawing/2014/main" val="565552436"/>
                    </a:ext>
                  </a:extLst>
                </a:gridCol>
                <a:gridCol w="812800">
                  <a:extLst>
                    <a:ext uri="{9D8B030D-6E8A-4147-A177-3AD203B41FA5}">
                      <a16:colId xmlns:a16="http://schemas.microsoft.com/office/drawing/2014/main" val="2280545446"/>
                    </a:ext>
                  </a:extLst>
                </a:gridCol>
              </a:tblGrid>
              <a:tr h="370840">
                <a:tc>
                  <a:txBody>
                    <a:bodyPr/>
                    <a:lstStyle/>
                    <a:p>
                      <a:r>
                        <a:rPr lang="en-GB" sz="1600" dirty="0" smtClean="0">
                          <a:solidFill>
                            <a:srgbClr val="FF0000"/>
                          </a:solidFill>
                        </a:rPr>
                        <a:t>54/100</a:t>
                      </a:r>
                      <a:endParaRPr lang="en-GB" sz="1600" dirty="0">
                        <a:solidFill>
                          <a:srgbClr val="FF0000"/>
                        </a:solidFill>
                      </a:endParaRPr>
                    </a:p>
                  </a:txBody>
                  <a:tcPr/>
                </a:tc>
                <a:tc>
                  <a:txBody>
                    <a:bodyPr/>
                    <a:lstStyle/>
                    <a:p>
                      <a:r>
                        <a:rPr lang="en-GB" sz="1600" dirty="0" smtClean="0"/>
                        <a:t>56/100</a:t>
                      </a:r>
                      <a:endParaRPr lang="en-GB" sz="1600" dirty="0"/>
                    </a:p>
                  </a:txBody>
                  <a:tcPr/>
                </a:tc>
                <a:tc>
                  <a:txBody>
                    <a:bodyPr/>
                    <a:lstStyle/>
                    <a:p>
                      <a:r>
                        <a:rPr lang="en-GB" sz="1600" dirty="0" smtClean="0"/>
                        <a:t>58/100</a:t>
                      </a:r>
                      <a:endParaRPr lang="en-GB" sz="1600" dirty="0"/>
                    </a:p>
                  </a:txBody>
                  <a:tcPr/>
                </a:tc>
                <a:tc>
                  <a:txBody>
                    <a:bodyPr/>
                    <a:lstStyle/>
                    <a:p>
                      <a:r>
                        <a:rPr lang="en-GB" sz="1600" dirty="0" smtClean="0">
                          <a:solidFill>
                            <a:srgbClr val="FF0000"/>
                          </a:solidFill>
                        </a:rPr>
                        <a:t>60/100</a:t>
                      </a:r>
                      <a:endParaRPr lang="en-GB" sz="1600" dirty="0">
                        <a:solidFill>
                          <a:srgbClr val="FF0000"/>
                        </a:solidFill>
                      </a:endParaRPr>
                    </a:p>
                  </a:txBody>
                  <a:tcPr/>
                </a:tc>
                <a:tc>
                  <a:txBody>
                    <a:bodyPr/>
                    <a:lstStyle/>
                    <a:p>
                      <a:r>
                        <a:rPr lang="en-GB" sz="1600" dirty="0" smtClean="0">
                          <a:solidFill>
                            <a:srgbClr val="FF0000"/>
                          </a:solidFill>
                        </a:rPr>
                        <a:t>62/100</a:t>
                      </a:r>
                      <a:endParaRPr lang="en-GB" sz="1600" dirty="0">
                        <a:solidFill>
                          <a:srgbClr val="FF0000"/>
                        </a:solidFill>
                      </a:endParaRPr>
                    </a:p>
                  </a:txBody>
                  <a:tcPr/>
                </a:tc>
                <a:tc>
                  <a:txBody>
                    <a:bodyPr/>
                    <a:lstStyle/>
                    <a:p>
                      <a:r>
                        <a:rPr lang="en-GB" sz="1600" dirty="0" smtClean="0">
                          <a:solidFill>
                            <a:srgbClr val="FF0000"/>
                          </a:solidFill>
                        </a:rPr>
                        <a:t>63/100</a:t>
                      </a:r>
                      <a:endParaRPr lang="en-GB" sz="1600" dirty="0">
                        <a:solidFill>
                          <a:srgbClr val="FF0000"/>
                        </a:solidFill>
                      </a:endParaRPr>
                    </a:p>
                  </a:txBody>
                  <a:tcPr/>
                </a:tc>
                <a:tc>
                  <a:txBody>
                    <a:bodyPr/>
                    <a:lstStyle/>
                    <a:p>
                      <a:r>
                        <a:rPr lang="en-GB" sz="1600" dirty="0" smtClean="0"/>
                        <a:t>66/100</a:t>
                      </a:r>
                      <a:endParaRPr lang="en-GB" sz="1600" dirty="0"/>
                    </a:p>
                  </a:txBody>
                  <a:tcPr/>
                </a:tc>
                <a:tc>
                  <a:txBody>
                    <a:bodyPr/>
                    <a:lstStyle/>
                    <a:p>
                      <a:r>
                        <a:rPr lang="en-GB" sz="1600" dirty="0" smtClean="0">
                          <a:solidFill>
                            <a:srgbClr val="FF0000"/>
                          </a:solidFill>
                        </a:rPr>
                        <a:t>67/100</a:t>
                      </a:r>
                      <a:endParaRPr lang="en-GB" sz="1600" dirty="0">
                        <a:solidFill>
                          <a:srgbClr val="FF0000"/>
                        </a:solidFill>
                      </a:endParaRPr>
                    </a:p>
                  </a:txBody>
                  <a:tcPr/>
                </a:tc>
                <a:tc>
                  <a:txBody>
                    <a:bodyPr/>
                    <a:lstStyle/>
                    <a:p>
                      <a:r>
                        <a:rPr lang="en-GB" sz="1600" dirty="0" smtClean="0">
                          <a:solidFill>
                            <a:srgbClr val="FF0000"/>
                          </a:solidFill>
                        </a:rPr>
                        <a:t>68/100</a:t>
                      </a:r>
                      <a:endParaRPr lang="en-GB" sz="1600" dirty="0">
                        <a:solidFill>
                          <a:srgbClr val="FF0000"/>
                        </a:solidFill>
                      </a:endParaRPr>
                    </a:p>
                  </a:txBody>
                  <a:tcPr/>
                </a:tc>
                <a:tc>
                  <a:txBody>
                    <a:bodyPr/>
                    <a:lstStyle/>
                    <a:p>
                      <a:r>
                        <a:rPr lang="en-GB" sz="1600" dirty="0" smtClean="0">
                          <a:solidFill>
                            <a:srgbClr val="FF0000"/>
                          </a:solidFill>
                        </a:rPr>
                        <a:t>69/100</a:t>
                      </a:r>
                      <a:endParaRPr lang="en-GB" sz="1600" dirty="0">
                        <a:solidFill>
                          <a:srgbClr val="FF0000"/>
                        </a:solidFill>
                      </a:endParaRPr>
                    </a:p>
                  </a:txBody>
                  <a:tcPr/>
                </a:tc>
                <a:extLst>
                  <a:ext uri="{0D108BD9-81ED-4DB2-BD59-A6C34878D82A}">
                    <a16:rowId xmlns:a16="http://schemas.microsoft.com/office/drawing/2014/main" val="3163980431"/>
                  </a:ext>
                </a:extLst>
              </a:tr>
            </a:tbl>
          </a:graphicData>
        </a:graphic>
      </p:graphicFrame>
      <p:graphicFrame>
        <p:nvGraphicFramePr>
          <p:cNvPr id="11" name="Table 10"/>
          <p:cNvGraphicFramePr>
            <a:graphicFrameLocks noGrp="1"/>
          </p:cNvGraphicFramePr>
          <p:nvPr>
            <p:extLst/>
          </p:nvPr>
        </p:nvGraphicFramePr>
        <p:xfrm>
          <a:off x="4038602" y="1833074"/>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3988705717"/>
                    </a:ext>
                  </a:extLst>
                </a:gridCol>
                <a:gridCol w="812800">
                  <a:extLst>
                    <a:ext uri="{9D8B030D-6E8A-4147-A177-3AD203B41FA5}">
                      <a16:colId xmlns:a16="http://schemas.microsoft.com/office/drawing/2014/main" val="824322509"/>
                    </a:ext>
                  </a:extLst>
                </a:gridCol>
                <a:gridCol w="812800">
                  <a:extLst>
                    <a:ext uri="{9D8B030D-6E8A-4147-A177-3AD203B41FA5}">
                      <a16:colId xmlns:a16="http://schemas.microsoft.com/office/drawing/2014/main" val="2561738445"/>
                    </a:ext>
                  </a:extLst>
                </a:gridCol>
                <a:gridCol w="812800">
                  <a:extLst>
                    <a:ext uri="{9D8B030D-6E8A-4147-A177-3AD203B41FA5}">
                      <a16:colId xmlns:a16="http://schemas.microsoft.com/office/drawing/2014/main" val="3331648778"/>
                    </a:ext>
                  </a:extLst>
                </a:gridCol>
                <a:gridCol w="812800">
                  <a:extLst>
                    <a:ext uri="{9D8B030D-6E8A-4147-A177-3AD203B41FA5}">
                      <a16:colId xmlns:a16="http://schemas.microsoft.com/office/drawing/2014/main" val="1262810497"/>
                    </a:ext>
                  </a:extLst>
                </a:gridCol>
                <a:gridCol w="812800">
                  <a:extLst>
                    <a:ext uri="{9D8B030D-6E8A-4147-A177-3AD203B41FA5}">
                      <a16:colId xmlns:a16="http://schemas.microsoft.com/office/drawing/2014/main" val="1355073474"/>
                    </a:ext>
                  </a:extLst>
                </a:gridCol>
                <a:gridCol w="812800">
                  <a:extLst>
                    <a:ext uri="{9D8B030D-6E8A-4147-A177-3AD203B41FA5}">
                      <a16:colId xmlns:a16="http://schemas.microsoft.com/office/drawing/2014/main" val="205321553"/>
                    </a:ext>
                  </a:extLst>
                </a:gridCol>
                <a:gridCol w="812800">
                  <a:extLst>
                    <a:ext uri="{9D8B030D-6E8A-4147-A177-3AD203B41FA5}">
                      <a16:colId xmlns:a16="http://schemas.microsoft.com/office/drawing/2014/main" val="1063023786"/>
                    </a:ext>
                  </a:extLst>
                </a:gridCol>
                <a:gridCol w="812800">
                  <a:extLst>
                    <a:ext uri="{9D8B030D-6E8A-4147-A177-3AD203B41FA5}">
                      <a16:colId xmlns:a16="http://schemas.microsoft.com/office/drawing/2014/main" val="4294135157"/>
                    </a:ext>
                  </a:extLst>
                </a:gridCol>
                <a:gridCol w="812800">
                  <a:extLst>
                    <a:ext uri="{9D8B030D-6E8A-4147-A177-3AD203B41FA5}">
                      <a16:colId xmlns:a16="http://schemas.microsoft.com/office/drawing/2014/main" val="3611156831"/>
                    </a:ext>
                  </a:extLst>
                </a:gridCol>
              </a:tblGrid>
              <a:tr h="370840">
                <a:tc>
                  <a:txBody>
                    <a:bodyPr/>
                    <a:lstStyle/>
                    <a:p>
                      <a:r>
                        <a:rPr lang="en-GB" sz="1600" dirty="0" smtClean="0"/>
                        <a:t>48/100</a:t>
                      </a:r>
                      <a:endParaRPr lang="en-GB" sz="1600" dirty="0"/>
                    </a:p>
                  </a:txBody>
                  <a:tcPr/>
                </a:tc>
                <a:tc>
                  <a:txBody>
                    <a:bodyPr/>
                    <a:lstStyle/>
                    <a:p>
                      <a:r>
                        <a:rPr lang="en-GB" sz="1600" dirty="0" smtClean="0">
                          <a:solidFill>
                            <a:srgbClr val="FF0000"/>
                          </a:solidFill>
                        </a:rPr>
                        <a:t>47/100</a:t>
                      </a:r>
                      <a:endParaRPr lang="en-GB" sz="1600" dirty="0">
                        <a:solidFill>
                          <a:srgbClr val="FF0000"/>
                        </a:solidFill>
                      </a:endParaRPr>
                    </a:p>
                  </a:txBody>
                  <a:tcPr/>
                </a:tc>
                <a:tc>
                  <a:txBody>
                    <a:bodyPr/>
                    <a:lstStyle/>
                    <a:p>
                      <a:r>
                        <a:rPr lang="en-GB" sz="1600" dirty="0" smtClean="0">
                          <a:solidFill>
                            <a:srgbClr val="FF0000"/>
                          </a:solidFill>
                        </a:rPr>
                        <a:t>46/100</a:t>
                      </a:r>
                      <a:endParaRPr lang="en-GB" sz="1600" dirty="0">
                        <a:solidFill>
                          <a:srgbClr val="FF0000"/>
                        </a:solidFill>
                      </a:endParaRPr>
                    </a:p>
                  </a:txBody>
                  <a:tcPr/>
                </a:tc>
                <a:tc>
                  <a:txBody>
                    <a:bodyPr/>
                    <a:lstStyle/>
                    <a:p>
                      <a:r>
                        <a:rPr lang="en-GB" sz="1600" dirty="0" smtClean="0"/>
                        <a:t>45/100</a:t>
                      </a:r>
                      <a:endParaRPr lang="en-GB" sz="1600" dirty="0"/>
                    </a:p>
                  </a:txBody>
                  <a:tcPr/>
                </a:tc>
                <a:tc>
                  <a:txBody>
                    <a:bodyPr/>
                    <a:lstStyle/>
                    <a:p>
                      <a:r>
                        <a:rPr lang="en-GB" sz="1600" dirty="0" smtClean="0"/>
                        <a:t>44/100</a:t>
                      </a:r>
                      <a:endParaRPr lang="en-GB" sz="1600" dirty="0"/>
                    </a:p>
                  </a:txBody>
                  <a:tcPr/>
                </a:tc>
                <a:tc>
                  <a:txBody>
                    <a:bodyPr/>
                    <a:lstStyle/>
                    <a:p>
                      <a:r>
                        <a:rPr lang="en-GB" sz="1600" dirty="0" smtClean="0">
                          <a:solidFill>
                            <a:srgbClr val="FF0000"/>
                          </a:solidFill>
                        </a:rPr>
                        <a:t>43/100</a:t>
                      </a:r>
                      <a:endParaRPr lang="en-GB" sz="1600" dirty="0">
                        <a:solidFill>
                          <a:srgbClr val="FF0000"/>
                        </a:solidFill>
                      </a:endParaRPr>
                    </a:p>
                  </a:txBody>
                  <a:tcPr/>
                </a:tc>
                <a:tc>
                  <a:txBody>
                    <a:bodyPr/>
                    <a:lstStyle/>
                    <a:p>
                      <a:r>
                        <a:rPr lang="en-GB" sz="1600" dirty="0" smtClean="0">
                          <a:solidFill>
                            <a:srgbClr val="FF0000"/>
                          </a:solidFill>
                        </a:rPr>
                        <a:t>42/100</a:t>
                      </a:r>
                      <a:endParaRPr lang="en-GB" sz="1600" dirty="0">
                        <a:solidFill>
                          <a:srgbClr val="FF0000"/>
                        </a:solidFill>
                      </a:endParaRPr>
                    </a:p>
                  </a:txBody>
                  <a:tcPr/>
                </a:tc>
                <a:tc>
                  <a:txBody>
                    <a:bodyPr/>
                    <a:lstStyle/>
                    <a:p>
                      <a:r>
                        <a:rPr lang="en-GB" sz="1600" dirty="0" smtClean="0">
                          <a:solidFill>
                            <a:srgbClr val="FF0000"/>
                          </a:solidFill>
                        </a:rPr>
                        <a:t>41/100</a:t>
                      </a:r>
                      <a:endParaRPr lang="en-GB" sz="1600" dirty="0">
                        <a:solidFill>
                          <a:srgbClr val="FF0000"/>
                        </a:solidFill>
                      </a:endParaRPr>
                    </a:p>
                  </a:txBody>
                  <a:tcPr/>
                </a:tc>
                <a:tc>
                  <a:txBody>
                    <a:bodyPr/>
                    <a:lstStyle/>
                    <a:p>
                      <a:r>
                        <a:rPr lang="en-GB" sz="1600" dirty="0" smtClean="0">
                          <a:solidFill>
                            <a:srgbClr val="FF0000"/>
                          </a:solidFill>
                        </a:rPr>
                        <a:t>40/100</a:t>
                      </a:r>
                      <a:endParaRPr lang="en-GB" sz="1600" dirty="0">
                        <a:solidFill>
                          <a:srgbClr val="FF0000"/>
                        </a:solidFill>
                      </a:endParaRPr>
                    </a:p>
                  </a:txBody>
                  <a:tcPr/>
                </a:tc>
                <a:tc>
                  <a:txBody>
                    <a:bodyPr/>
                    <a:lstStyle/>
                    <a:p>
                      <a:r>
                        <a:rPr lang="en-GB" sz="1600" dirty="0" smtClean="0">
                          <a:solidFill>
                            <a:srgbClr val="FF0000"/>
                          </a:solidFill>
                        </a:rPr>
                        <a:t>39/100</a:t>
                      </a:r>
                      <a:endParaRPr lang="en-GB" sz="1600" dirty="0">
                        <a:solidFill>
                          <a:srgbClr val="FF0000"/>
                        </a:solidFill>
                      </a:endParaRPr>
                    </a:p>
                  </a:txBody>
                  <a:tcPr/>
                </a:tc>
                <a:extLst>
                  <a:ext uri="{0D108BD9-81ED-4DB2-BD59-A6C34878D82A}">
                    <a16:rowId xmlns:a16="http://schemas.microsoft.com/office/drawing/2014/main" val="1134340107"/>
                  </a:ext>
                </a:extLst>
              </a:tr>
            </a:tbl>
          </a:graphicData>
        </a:graphic>
      </p:graphicFrame>
      <p:graphicFrame>
        <p:nvGraphicFramePr>
          <p:cNvPr id="12" name="Table 11"/>
          <p:cNvGraphicFramePr>
            <a:graphicFrameLocks noGrp="1"/>
          </p:cNvGraphicFramePr>
          <p:nvPr>
            <p:extLst/>
          </p:nvPr>
        </p:nvGraphicFramePr>
        <p:xfrm>
          <a:off x="4064000" y="673612"/>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3820673789"/>
                    </a:ext>
                  </a:extLst>
                </a:gridCol>
                <a:gridCol w="812800">
                  <a:extLst>
                    <a:ext uri="{9D8B030D-6E8A-4147-A177-3AD203B41FA5}">
                      <a16:colId xmlns:a16="http://schemas.microsoft.com/office/drawing/2014/main" val="1715882982"/>
                    </a:ext>
                  </a:extLst>
                </a:gridCol>
                <a:gridCol w="812800">
                  <a:extLst>
                    <a:ext uri="{9D8B030D-6E8A-4147-A177-3AD203B41FA5}">
                      <a16:colId xmlns:a16="http://schemas.microsoft.com/office/drawing/2014/main" val="3666875731"/>
                    </a:ext>
                  </a:extLst>
                </a:gridCol>
                <a:gridCol w="812800">
                  <a:extLst>
                    <a:ext uri="{9D8B030D-6E8A-4147-A177-3AD203B41FA5}">
                      <a16:colId xmlns:a16="http://schemas.microsoft.com/office/drawing/2014/main" val="1394478655"/>
                    </a:ext>
                  </a:extLst>
                </a:gridCol>
                <a:gridCol w="812800">
                  <a:extLst>
                    <a:ext uri="{9D8B030D-6E8A-4147-A177-3AD203B41FA5}">
                      <a16:colId xmlns:a16="http://schemas.microsoft.com/office/drawing/2014/main" val="3621305459"/>
                    </a:ext>
                  </a:extLst>
                </a:gridCol>
                <a:gridCol w="812800">
                  <a:extLst>
                    <a:ext uri="{9D8B030D-6E8A-4147-A177-3AD203B41FA5}">
                      <a16:colId xmlns:a16="http://schemas.microsoft.com/office/drawing/2014/main" val="539069832"/>
                    </a:ext>
                  </a:extLst>
                </a:gridCol>
                <a:gridCol w="812800">
                  <a:extLst>
                    <a:ext uri="{9D8B030D-6E8A-4147-A177-3AD203B41FA5}">
                      <a16:colId xmlns:a16="http://schemas.microsoft.com/office/drawing/2014/main" val="1694045999"/>
                    </a:ext>
                  </a:extLst>
                </a:gridCol>
                <a:gridCol w="812800">
                  <a:extLst>
                    <a:ext uri="{9D8B030D-6E8A-4147-A177-3AD203B41FA5}">
                      <a16:colId xmlns:a16="http://schemas.microsoft.com/office/drawing/2014/main" val="407559034"/>
                    </a:ext>
                  </a:extLst>
                </a:gridCol>
                <a:gridCol w="812800">
                  <a:extLst>
                    <a:ext uri="{9D8B030D-6E8A-4147-A177-3AD203B41FA5}">
                      <a16:colId xmlns:a16="http://schemas.microsoft.com/office/drawing/2014/main" val="3174169962"/>
                    </a:ext>
                  </a:extLst>
                </a:gridCol>
                <a:gridCol w="812800">
                  <a:extLst>
                    <a:ext uri="{9D8B030D-6E8A-4147-A177-3AD203B41FA5}">
                      <a16:colId xmlns:a16="http://schemas.microsoft.com/office/drawing/2014/main" val="3365666055"/>
                    </a:ext>
                  </a:extLst>
                </a:gridCol>
              </a:tblGrid>
              <a:tr h="370840">
                <a:tc>
                  <a:txBody>
                    <a:bodyPr/>
                    <a:lstStyle/>
                    <a:p>
                      <a:r>
                        <a:rPr lang="en-GB" sz="1600" dirty="0" smtClean="0"/>
                        <a:t>1/100</a:t>
                      </a:r>
                      <a:endParaRPr lang="en-GB" sz="1600" dirty="0"/>
                    </a:p>
                  </a:txBody>
                  <a:tcPr/>
                </a:tc>
                <a:tc>
                  <a:txBody>
                    <a:bodyPr/>
                    <a:lstStyle/>
                    <a:p>
                      <a:r>
                        <a:rPr lang="en-GB" sz="1600" dirty="0" smtClean="0">
                          <a:solidFill>
                            <a:srgbClr val="FF0000"/>
                          </a:solidFill>
                        </a:rPr>
                        <a:t>2/100</a:t>
                      </a:r>
                      <a:endParaRPr lang="en-GB" sz="1600" dirty="0">
                        <a:solidFill>
                          <a:srgbClr val="FF0000"/>
                        </a:solidFill>
                      </a:endParaRPr>
                    </a:p>
                  </a:txBody>
                  <a:tcPr/>
                </a:tc>
                <a:tc>
                  <a:txBody>
                    <a:bodyPr/>
                    <a:lstStyle/>
                    <a:p>
                      <a:r>
                        <a:rPr lang="en-GB" sz="1600" dirty="0" smtClean="0">
                          <a:solidFill>
                            <a:srgbClr val="FF0000"/>
                          </a:solidFill>
                        </a:rPr>
                        <a:t>3/100</a:t>
                      </a:r>
                      <a:endParaRPr lang="en-GB" sz="1600" dirty="0">
                        <a:solidFill>
                          <a:srgbClr val="FF0000"/>
                        </a:solidFill>
                      </a:endParaRPr>
                    </a:p>
                  </a:txBody>
                  <a:tcPr/>
                </a:tc>
                <a:tc>
                  <a:txBody>
                    <a:bodyPr/>
                    <a:lstStyle/>
                    <a:p>
                      <a:r>
                        <a:rPr lang="en-GB" sz="1600" dirty="0" smtClean="0"/>
                        <a:t>4/100</a:t>
                      </a:r>
                      <a:endParaRPr lang="en-GB" sz="1600" dirty="0"/>
                    </a:p>
                  </a:txBody>
                  <a:tcPr/>
                </a:tc>
                <a:tc>
                  <a:txBody>
                    <a:bodyPr/>
                    <a:lstStyle/>
                    <a:p>
                      <a:r>
                        <a:rPr lang="en-GB" sz="1600" dirty="0" smtClean="0">
                          <a:solidFill>
                            <a:srgbClr val="FF0000"/>
                          </a:solidFill>
                        </a:rPr>
                        <a:t>5/100</a:t>
                      </a:r>
                      <a:endParaRPr lang="en-GB" sz="1600" dirty="0">
                        <a:solidFill>
                          <a:srgbClr val="FF0000"/>
                        </a:solidFill>
                      </a:endParaRPr>
                    </a:p>
                  </a:txBody>
                  <a:tcPr/>
                </a:tc>
                <a:tc>
                  <a:txBody>
                    <a:bodyPr/>
                    <a:lstStyle/>
                    <a:p>
                      <a:r>
                        <a:rPr lang="en-GB" sz="1600" dirty="0" smtClean="0">
                          <a:solidFill>
                            <a:srgbClr val="FF0000"/>
                          </a:solidFill>
                        </a:rPr>
                        <a:t>6/100</a:t>
                      </a:r>
                      <a:endParaRPr lang="en-GB" sz="1600" dirty="0">
                        <a:solidFill>
                          <a:srgbClr val="FF0000"/>
                        </a:solidFill>
                      </a:endParaRPr>
                    </a:p>
                  </a:txBody>
                  <a:tcPr/>
                </a:tc>
                <a:tc>
                  <a:txBody>
                    <a:bodyPr/>
                    <a:lstStyle/>
                    <a:p>
                      <a:r>
                        <a:rPr lang="en-GB" sz="1600" dirty="0" smtClean="0">
                          <a:solidFill>
                            <a:srgbClr val="FF0000"/>
                          </a:solidFill>
                        </a:rPr>
                        <a:t>7/100</a:t>
                      </a:r>
                      <a:endParaRPr lang="en-GB" sz="1600" dirty="0">
                        <a:solidFill>
                          <a:srgbClr val="FF0000"/>
                        </a:solidFill>
                      </a:endParaRPr>
                    </a:p>
                  </a:txBody>
                  <a:tcPr/>
                </a:tc>
                <a:tc>
                  <a:txBody>
                    <a:bodyPr/>
                    <a:lstStyle/>
                    <a:p>
                      <a:r>
                        <a:rPr lang="en-GB" sz="1600" dirty="0" smtClean="0">
                          <a:solidFill>
                            <a:srgbClr val="FF0000"/>
                          </a:solidFill>
                        </a:rPr>
                        <a:t>8/100</a:t>
                      </a:r>
                      <a:endParaRPr lang="en-GB" sz="1600" dirty="0">
                        <a:solidFill>
                          <a:srgbClr val="FF0000"/>
                        </a:solidFill>
                      </a:endParaRPr>
                    </a:p>
                  </a:txBody>
                  <a:tcPr/>
                </a:tc>
                <a:tc>
                  <a:txBody>
                    <a:bodyPr/>
                    <a:lstStyle/>
                    <a:p>
                      <a:r>
                        <a:rPr lang="en-GB" sz="1600" dirty="0" smtClean="0">
                          <a:solidFill>
                            <a:srgbClr val="FF0000"/>
                          </a:solidFill>
                        </a:rPr>
                        <a:t>9/100</a:t>
                      </a:r>
                      <a:endParaRPr lang="en-GB" sz="1600" dirty="0">
                        <a:solidFill>
                          <a:srgbClr val="FF0000"/>
                        </a:solidFill>
                      </a:endParaRPr>
                    </a:p>
                  </a:txBody>
                  <a:tcPr/>
                </a:tc>
                <a:tc>
                  <a:txBody>
                    <a:bodyPr/>
                    <a:lstStyle/>
                    <a:p>
                      <a:r>
                        <a:rPr lang="en-GB" sz="1600" dirty="0" smtClean="0"/>
                        <a:t>10/100</a:t>
                      </a:r>
                      <a:endParaRPr lang="en-GB" sz="1600" dirty="0"/>
                    </a:p>
                  </a:txBody>
                  <a:tcPr/>
                </a:tc>
                <a:extLst>
                  <a:ext uri="{0D108BD9-81ED-4DB2-BD59-A6C34878D82A}">
                    <a16:rowId xmlns:a16="http://schemas.microsoft.com/office/drawing/2014/main" val="2502830440"/>
                  </a:ext>
                </a:extLst>
              </a:tr>
            </a:tbl>
          </a:graphicData>
        </a:graphic>
      </p:graphicFrame>
      <p:graphicFrame>
        <p:nvGraphicFramePr>
          <p:cNvPr id="13" name="Table 12"/>
          <p:cNvGraphicFramePr>
            <a:graphicFrameLocks noGrp="1"/>
          </p:cNvGraphicFramePr>
          <p:nvPr>
            <p:extLst/>
          </p:nvPr>
        </p:nvGraphicFramePr>
        <p:xfrm>
          <a:off x="4038602" y="2220271"/>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1233614560"/>
                    </a:ext>
                  </a:extLst>
                </a:gridCol>
                <a:gridCol w="812800">
                  <a:extLst>
                    <a:ext uri="{9D8B030D-6E8A-4147-A177-3AD203B41FA5}">
                      <a16:colId xmlns:a16="http://schemas.microsoft.com/office/drawing/2014/main" val="1780066687"/>
                    </a:ext>
                  </a:extLst>
                </a:gridCol>
                <a:gridCol w="812800">
                  <a:extLst>
                    <a:ext uri="{9D8B030D-6E8A-4147-A177-3AD203B41FA5}">
                      <a16:colId xmlns:a16="http://schemas.microsoft.com/office/drawing/2014/main" val="1518864711"/>
                    </a:ext>
                  </a:extLst>
                </a:gridCol>
                <a:gridCol w="812800">
                  <a:extLst>
                    <a:ext uri="{9D8B030D-6E8A-4147-A177-3AD203B41FA5}">
                      <a16:colId xmlns:a16="http://schemas.microsoft.com/office/drawing/2014/main" val="3536823326"/>
                    </a:ext>
                  </a:extLst>
                </a:gridCol>
                <a:gridCol w="812800">
                  <a:extLst>
                    <a:ext uri="{9D8B030D-6E8A-4147-A177-3AD203B41FA5}">
                      <a16:colId xmlns:a16="http://schemas.microsoft.com/office/drawing/2014/main" val="1982755299"/>
                    </a:ext>
                  </a:extLst>
                </a:gridCol>
                <a:gridCol w="812800">
                  <a:extLst>
                    <a:ext uri="{9D8B030D-6E8A-4147-A177-3AD203B41FA5}">
                      <a16:colId xmlns:a16="http://schemas.microsoft.com/office/drawing/2014/main" val="676667178"/>
                    </a:ext>
                  </a:extLst>
                </a:gridCol>
                <a:gridCol w="812800">
                  <a:extLst>
                    <a:ext uri="{9D8B030D-6E8A-4147-A177-3AD203B41FA5}">
                      <a16:colId xmlns:a16="http://schemas.microsoft.com/office/drawing/2014/main" val="3072670576"/>
                    </a:ext>
                  </a:extLst>
                </a:gridCol>
                <a:gridCol w="812800">
                  <a:extLst>
                    <a:ext uri="{9D8B030D-6E8A-4147-A177-3AD203B41FA5}">
                      <a16:colId xmlns:a16="http://schemas.microsoft.com/office/drawing/2014/main" val="176148841"/>
                    </a:ext>
                  </a:extLst>
                </a:gridCol>
                <a:gridCol w="812800">
                  <a:extLst>
                    <a:ext uri="{9D8B030D-6E8A-4147-A177-3AD203B41FA5}">
                      <a16:colId xmlns:a16="http://schemas.microsoft.com/office/drawing/2014/main" val="651350208"/>
                    </a:ext>
                  </a:extLst>
                </a:gridCol>
                <a:gridCol w="812800">
                  <a:extLst>
                    <a:ext uri="{9D8B030D-6E8A-4147-A177-3AD203B41FA5}">
                      <a16:colId xmlns:a16="http://schemas.microsoft.com/office/drawing/2014/main" val="2387308658"/>
                    </a:ext>
                  </a:extLst>
                </a:gridCol>
              </a:tblGrid>
              <a:tr h="370840">
                <a:tc>
                  <a:txBody>
                    <a:bodyPr/>
                    <a:lstStyle/>
                    <a:p>
                      <a:r>
                        <a:rPr lang="en-GB" sz="1600" dirty="0" smtClean="0"/>
                        <a:t>95/100</a:t>
                      </a:r>
                      <a:endParaRPr lang="en-GB" sz="1600" dirty="0"/>
                    </a:p>
                  </a:txBody>
                  <a:tcPr/>
                </a:tc>
                <a:tc>
                  <a:txBody>
                    <a:bodyPr/>
                    <a:lstStyle/>
                    <a:p>
                      <a:r>
                        <a:rPr lang="en-GB" sz="1600" dirty="0" smtClean="0"/>
                        <a:t>90/100</a:t>
                      </a:r>
                      <a:endParaRPr lang="en-GB" sz="1600" dirty="0"/>
                    </a:p>
                  </a:txBody>
                  <a:tcPr/>
                </a:tc>
                <a:tc>
                  <a:txBody>
                    <a:bodyPr/>
                    <a:lstStyle/>
                    <a:p>
                      <a:r>
                        <a:rPr lang="en-GB" sz="1600" dirty="0" smtClean="0">
                          <a:solidFill>
                            <a:srgbClr val="FF0000"/>
                          </a:solidFill>
                        </a:rPr>
                        <a:t>85/100</a:t>
                      </a:r>
                      <a:endParaRPr lang="en-GB" sz="1600" dirty="0">
                        <a:solidFill>
                          <a:srgbClr val="FF0000"/>
                        </a:solidFill>
                      </a:endParaRPr>
                    </a:p>
                  </a:txBody>
                  <a:tcPr/>
                </a:tc>
                <a:tc>
                  <a:txBody>
                    <a:bodyPr/>
                    <a:lstStyle/>
                    <a:p>
                      <a:r>
                        <a:rPr lang="en-GB" sz="1600" dirty="0" smtClean="0">
                          <a:solidFill>
                            <a:srgbClr val="FF0000"/>
                          </a:solidFill>
                        </a:rPr>
                        <a:t>80/100</a:t>
                      </a:r>
                      <a:endParaRPr lang="en-GB" sz="1600" dirty="0">
                        <a:solidFill>
                          <a:srgbClr val="FF0000"/>
                        </a:solidFill>
                      </a:endParaRPr>
                    </a:p>
                  </a:txBody>
                  <a:tcPr/>
                </a:tc>
                <a:tc>
                  <a:txBody>
                    <a:bodyPr/>
                    <a:lstStyle/>
                    <a:p>
                      <a:r>
                        <a:rPr lang="en-GB" sz="1600" dirty="0" smtClean="0"/>
                        <a:t>75/100</a:t>
                      </a:r>
                      <a:endParaRPr lang="en-GB" sz="1600" dirty="0"/>
                    </a:p>
                  </a:txBody>
                  <a:tcPr/>
                </a:tc>
                <a:tc>
                  <a:txBody>
                    <a:bodyPr/>
                    <a:lstStyle/>
                    <a:p>
                      <a:r>
                        <a:rPr lang="en-GB" sz="1600" dirty="0" smtClean="0">
                          <a:solidFill>
                            <a:srgbClr val="FF0000"/>
                          </a:solidFill>
                        </a:rPr>
                        <a:t>70/100</a:t>
                      </a:r>
                      <a:endParaRPr lang="en-GB" sz="1600" dirty="0">
                        <a:solidFill>
                          <a:srgbClr val="FF0000"/>
                        </a:solidFill>
                      </a:endParaRPr>
                    </a:p>
                  </a:txBody>
                  <a:tcPr/>
                </a:tc>
                <a:tc>
                  <a:txBody>
                    <a:bodyPr/>
                    <a:lstStyle/>
                    <a:p>
                      <a:r>
                        <a:rPr lang="en-GB" sz="1600" dirty="0" smtClean="0">
                          <a:solidFill>
                            <a:srgbClr val="FF0000"/>
                          </a:solidFill>
                        </a:rPr>
                        <a:t>65/100</a:t>
                      </a:r>
                      <a:endParaRPr lang="en-GB" sz="1600" dirty="0">
                        <a:solidFill>
                          <a:srgbClr val="FF0000"/>
                        </a:solidFill>
                      </a:endParaRPr>
                    </a:p>
                  </a:txBody>
                  <a:tcPr/>
                </a:tc>
                <a:tc>
                  <a:txBody>
                    <a:bodyPr/>
                    <a:lstStyle/>
                    <a:p>
                      <a:r>
                        <a:rPr lang="en-GB" sz="1600" dirty="0" smtClean="0">
                          <a:solidFill>
                            <a:srgbClr val="FF0000"/>
                          </a:solidFill>
                        </a:rPr>
                        <a:t>60/100</a:t>
                      </a:r>
                      <a:endParaRPr lang="en-GB" sz="1600" dirty="0">
                        <a:solidFill>
                          <a:srgbClr val="FF0000"/>
                        </a:solidFill>
                      </a:endParaRPr>
                    </a:p>
                  </a:txBody>
                  <a:tcPr/>
                </a:tc>
                <a:tc>
                  <a:txBody>
                    <a:bodyPr/>
                    <a:lstStyle/>
                    <a:p>
                      <a:r>
                        <a:rPr lang="en-GB" sz="1600" dirty="0" smtClean="0">
                          <a:solidFill>
                            <a:srgbClr val="FF0000"/>
                          </a:solidFill>
                        </a:rPr>
                        <a:t>55/100</a:t>
                      </a:r>
                      <a:endParaRPr lang="en-GB" sz="1600" dirty="0">
                        <a:solidFill>
                          <a:srgbClr val="FF0000"/>
                        </a:solidFill>
                      </a:endParaRPr>
                    </a:p>
                  </a:txBody>
                  <a:tcPr/>
                </a:tc>
                <a:tc>
                  <a:txBody>
                    <a:bodyPr/>
                    <a:lstStyle/>
                    <a:p>
                      <a:r>
                        <a:rPr lang="en-GB" sz="1600" dirty="0" smtClean="0">
                          <a:solidFill>
                            <a:srgbClr val="FF0000"/>
                          </a:solidFill>
                        </a:rPr>
                        <a:t>50/100</a:t>
                      </a:r>
                      <a:endParaRPr lang="en-GB" sz="1600" dirty="0">
                        <a:solidFill>
                          <a:srgbClr val="FF0000"/>
                        </a:solidFill>
                      </a:endParaRPr>
                    </a:p>
                  </a:txBody>
                  <a:tcPr/>
                </a:tc>
                <a:extLst>
                  <a:ext uri="{0D108BD9-81ED-4DB2-BD59-A6C34878D82A}">
                    <a16:rowId xmlns:a16="http://schemas.microsoft.com/office/drawing/2014/main" val="3135833063"/>
                  </a:ext>
                </a:extLst>
              </a:tr>
            </a:tbl>
          </a:graphicData>
        </a:graphic>
      </p:graphicFrame>
      <p:sp>
        <p:nvSpPr>
          <p:cNvPr id="14" name="TextBox 13"/>
          <p:cNvSpPr txBox="1"/>
          <p:nvPr/>
        </p:nvSpPr>
        <p:spPr>
          <a:xfrm>
            <a:off x="4064000" y="2697497"/>
            <a:ext cx="7999847" cy="646331"/>
          </a:xfrm>
          <a:prstGeom prst="rect">
            <a:avLst/>
          </a:prstGeom>
          <a:noFill/>
        </p:spPr>
        <p:txBody>
          <a:bodyPr wrap="square" rtlCol="0">
            <a:spAutoFit/>
          </a:bodyPr>
          <a:lstStyle/>
          <a:p>
            <a:r>
              <a:rPr lang="en-GB" b="1" dirty="0" smtClean="0"/>
              <a:t>Chilli 3</a:t>
            </a:r>
          </a:p>
          <a:p>
            <a:r>
              <a:rPr lang="en-GB" dirty="0" smtClean="0"/>
              <a:t>Fill in the missing numbers in these sequences counting in hundredths.</a:t>
            </a:r>
            <a:endParaRPr lang="en-GB" dirty="0"/>
          </a:p>
        </p:txBody>
      </p:sp>
      <p:graphicFrame>
        <p:nvGraphicFramePr>
          <p:cNvPr id="15" name="Table 14"/>
          <p:cNvGraphicFramePr>
            <a:graphicFrameLocks noGrp="1"/>
          </p:cNvGraphicFramePr>
          <p:nvPr>
            <p:extLst/>
          </p:nvPr>
        </p:nvGraphicFramePr>
        <p:xfrm>
          <a:off x="4038602" y="3319750"/>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492638700"/>
                    </a:ext>
                  </a:extLst>
                </a:gridCol>
                <a:gridCol w="812800">
                  <a:extLst>
                    <a:ext uri="{9D8B030D-6E8A-4147-A177-3AD203B41FA5}">
                      <a16:colId xmlns:a16="http://schemas.microsoft.com/office/drawing/2014/main" val="3114631972"/>
                    </a:ext>
                  </a:extLst>
                </a:gridCol>
                <a:gridCol w="812800">
                  <a:extLst>
                    <a:ext uri="{9D8B030D-6E8A-4147-A177-3AD203B41FA5}">
                      <a16:colId xmlns:a16="http://schemas.microsoft.com/office/drawing/2014/main" val="1689080757"/>
                    </a:ext>
                  </a:extLst>
                </a:gridCol>
                <a:gridCol w="812800">
                  <a:extLst>
                    <a:ext uri="{9D8B030D-6E8A-4147-A177-3AD203B41FA5}">
                      <a16:colId xmlns:a16="http://schemas.microsoft.com/office/drawing/2014/main" val="1785879550"/>
                    </a:ext>
                  </a:extLst>
                </a:gridCol>
                <a:gridCol w="812800">
                  <a:extLst>
                    <a:ext uri="{9D8B030D-6E8A-4147-A177-3AD203B41FA5}">
                      <a16:colId xmlns:a16="http://schemas.microsoft.com/office/drawing/2014/main" val="1346411706"/>
                    </a:ext>
                  </a:extLst>
                </a:gridCol>
                <a:gridCol w="812800">
                  <a:extLst>
                    <a:ext uri="{9D8B030D-6E8A-4147-A177-3AD203B41FA5}">
                      <a16:colId xmlns:a16="http://schemas.microsoft.com/office/drawing/2014/main" val="4158869487"/>
                    </a:ext>
                  </a:extLst>
                </a:gridCol>
                <a:gridCol w="812800">
                  <a:extLst>
                    <a:ext uri="{9D8B030D-6E8A-4147-A177-3AD203B41FA5}">
                      <a16:colId xmlns:a16="http://schemas.microsoft.com/office/drawing/2014/main" val="2129595178"/>
                    </a:ext>
                  </a:extLst>
                </a:gridCol>
                <a:gridCol w="812800">
                  <a:extLst>
                    <a:ext uri="{9D8B030D-6E8A-4147-A177-3AD203B41FA5}">
                      <a16:colId xmlns:a16="http://schemas.microsoft.com/office/drawing/2014/main" val="997238871"/>
                    </a:ext>
                  </a:extLst>
                </a:gridCol>
                <a:gridCol w="812800">
                  <a:extLst>
                    <a:ext uri="{9D8B030D-6E8A-4147-A177-3AD203B41FA5}">
                      <a16:colId xmlns:a16="http://schemas.microsoft.com/office/drawing/2014/main" val="1446777711"/>
                    </a:ext>
                  </a:extLst>
                </a:gridCol>
                <a:gridCol w="812800">
                  <a:extLst>
                    <a:ext uri="{9D8B030D-6E8A-4147-A177-3AD203B41FA5}">
                      <a16:colId xmlns:a16="http://schemas.microsoft.com/office/drawing/2014/main" val="2373137489"/>
                    </a:ext>
                  </a:extLst>
                </a:gridCol>
              </a:tblGrid>
              <a:tr h="370840">
                <a:tc>
                  <a:txBody>
                    <a:bodyPr/>
                    <a:lstStyle/>
                    <a:p>
                      <a:r>
                        <a:rPr lang="en-GB" sz="1600" dirty="0" smtClean="0"/>
                        <a:t>38/100</a:t>
                      </a:r>
                      <a:endParaRPr lang="en-GB" sz="1600" dirty="0"/>
                    </a:p>
                  </a:txBody>
                  <a:tcPr/>
                </a:tc>
                <a:tc>
                  <a:txBody>
                    <a:bodyPr/>
                    <a:lstStyle/>
                    <a:p>
                      <a:r>
                        <a:rPr lang="en-GB" sz="1600" dirty="0" smtClean="0"/>
                        <a:t>39/100</a:t>
                      </a:r>
                      <a:endParaRPr lang="en-GB" sz="1600" dirty="0"/>
                    </a:p>
                  </a:txBody>
                  <a:tcPr/>
                </a:tc>
                <a:tc>
                  <a:txBody>
                    <a:bodyPr/>
                    <a:lstStyle/>
                    <a:p>
                      <a:r>
                        <a:rPr lang="en-GB" sz="1600" dirty="0" smtClean="0"/>
                        <a:t>4/10</a:t>
                      </a:r>
                      <a:endParaRPr lang="en-GB" sz="1600" dirty="0"/>
                    </a:p>
                  </a:txBody>
                  <a:tcPr/>
                </a:tc>
                <a:tc>
                  <a:txBody>
                    <a:bodyPr/>
                    <a:lstStyle/>
                    <a:p>
                      <a:r>
                        <a:rPr lang="en-GB" sz="1600" dirty="0" smtClean="0">
                          <a:solidFill>
                            <a:srgbClr val="FF0000"/>
                          </a:solidFill>
                        </a:rPr>
                        <a:t>41/100</a:t>
                      </a:r>
                      <a:endParaRPr lang="en-GB" sz="1600" dirty="0">
                        <a:solidFill>
                          <a:srgbClr val="FF0000"/>
                        </a:solidFill>
                      </a:endParaRPr>
                    </a:p>
                  </a:txBody>
                  <a:tcPr/>
                </a:tc>
                <a:tc>
                  <a:txBody>
                    <a:bodyPr/>
                    <a:lstStyle/>
                    <a:p>
                      <a:r>
                        <a:rPr lang="en-GB" sz="1600" dirty="0" smtClean="0">
                          <a:solidFill>
                            <a:srgbClr val="FF0000"/>
                          </a:solidFill>
                        </a:rPr>
                        <a:t>42/100</a:t>
                      </a:r>
                      <a:endParaRPr lang="en-GB" sz="1600" dirty="0">
                        <a:solidFill>
                          <a:srgbClr val="FF0000"/>
                        </a:solidFill>
                      </a:endParaRPr>
                    </a:p>
                  </a:txBody>
                  <a:tcPr/>
                </a:tc>
                <a:tc>
                  <a:txBody>
                    <a:bodyPr/>
                    <a:lstStyle/>
                    <a:p>
                      <a:r>
                        <a:rPr lang="en-GB" sz="1600" dirty="0" smtClean="0"/>
                        <a:t>43/100</a:t>
                      </a:r>
                      <a:endParaRPr lang="en-GB" sz="1600" dirty="0"/>
                    </a:p>
                  </a:txBody>
                  <a:tcPr/>
                </a:tc>
                <a:tc>
                  <a:txBody>
                    <a:bodyPr/>
                    <a:lstStyle/>
                    <a:p>
                      <a:r>
                        <a:rPr lang="en-GB" sz="1600" dirty="0" smtClean="0">
                          <a:solidFill>
                            <a:srgbClr val="FF0000"/>
                          </a:solidFill>
                        </a:rPr>
                        <a:t>44/100</a:t>
                      </a:r>
                      <a:endParaRPr lang="en-GB" sz="1600" dirty="0">
                        <a:solidFill>
                          <a:srgbClr val="FF0000"/>
                        </a:solidFill>
                      </a:endParaRPr>
                    </a:p>
                  </a:txBody>
                  <a:tcPr/>
                </a:tc>
                <a:tc>
                  <a:txBody>
                    <a:bodyPr/>
                    <a:lstStyle/>
                    <a:p>
                      <a:r>
                        <a:rPr lang="en-GB" sz="1600" dirty="0" smtClean="0">
                          <a:solidFill>
                            <a:srgbClr val="FF0000"/>
                          </a:solidFill>
                        </a:rPr>
                        <a:t>45/100</a:t>
                      </a:r>
                      <a:endParaRPr lang="en-GB" sz="1600" dirty="0">
                        <a:solidFill>
                          <a:srgbClr val="FF0000"/>
                        </a:solidFill>
                      </a:endParaRPr>
                    </a:p>
                  </a:txBody>
                  <a:tcPr/>
                </a:tc>
                <a:tc>
                  <a:txBody>
                    <a:bodyPr/>
                    <a:lstStyle/>
                    <a:p>
                      <a:r>
                        <a:rPr lang="en-GB" sz="1600" dirty="0" smtClean="0">
                          <a:solidFill>
                            <a:srgbClr val="FF0000"/>
                          </a:solidFill>
                        </a:rPr>
                        <a:t>46/100</a:t>
                      </a:r>
                      <a:endParaRPr lang="en-GB" sz="1600" dirty="0">
                        <a:solidFill>
                          <a:srgbClr val="FF0000"/>
                        </a:solidFill>
                      </a:endParaRPr>
                    </a:p>
                  </a:txBody>
                  <a:tcPr/>
                </a:tc>
                <a:tc>
                  <a:txBody>
                    <a:bodyPr/>
                    <a:lstStyle/>
                    <a:p>
                      <a:r>
                        <a:rPr lang="en-GB" sz="1600" dirty="0" smtClean="0">
                          <a:solidFill>
                            <a:srgbClr val="FF0000"/>
                          </a:solidFill>
                        </a:rPr>
                        <a:t>47/100</a:t>
                      </a:r>
                      <a:endParaRPr lang="en-GB" sz="1600" dirty="0">
                        <a:solidFill>
                          <a:srgbClr val="FF0000"/>
                        </a:solidFill>
                      </a:endParaRPr>
                    </a:p>
                  </a:txBody>
                  <a:tcPr/>
                </a:tc>
                <a:extLst>
                  <a:ext uri="{0D108BD9-81ED-4DB2-BD59-A6C34878D82A}">
                    <a16:rowId xmlns:a16="http://schemas.microsoft.com/office/drawing/2014/main" val="1737436657"/>
                  </a:ext>
                </a:extLst>
              </a:tr>
            </a:tbl>
          </a:graphicData>
        </a:graphic>
      </p:graphicFrame>
      <p:graphicFrame>
        <p:nvGraphicFramePr>
          <p:cNvPr id="16" name="Table 15"/>
          <p:cNvGraphicFramePr>
            <a:graphicFrameLocks noGrp="1"/>
          </p:cNvGraphicFramePr>
          <p:nvPr>
            <p:extLst/>
          </p:nvPr>
        </p:nvGraphicFramePr>
        <p:xfrm>
          <a:off x="4038602" y="3715634"/>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1457330773"/>
                    </a:ext>
                  </a:extLst>
                </a:gridCol>
                <a:gridCol w="812800">
                  <a:extLst>
                    <a:ext uri="{9D8B030D-6E8A-4147-A177-3AD203B41FA5}">
                      <a16:colId xmlns:a16="http://schemas.microsoft.com/office/drawing/2014/main" val="1166605952"/>
                    </a:ext>
                  </a:extLst>
                </a:gridCol>
                <a:gridCol w="812800">
                  <a:extLst>
                    <a:ext uri="{9D8B030D-6E8A-4147-A177-3AD203B41FA5}">
                      <a16:colId xmlns:a16="http://schemas.microsoft.com/office/drawing/2014/main" val="3144069195"/>
                    </a:ext>
                  </a:extLst>
                </a:gridCol>
                <a:gridCol w="812800">
                  <a:extLst>
                    <a:ext uri="{9D8B030D-6E8A-4147-A177-3AD203B41FA5}">
                      <a16:colId xmlns:a16="http://schemas.microsoft.com/office/drawing/2014/main" val="3712894888"/>
                    </a:ext>
                  </a:extLst>
                </a:gridCol>
                <a:gridCol w="812800">
                  <a:extLst>
                    <a:ext uri="{9D8B030D-6E8A-4147-A177-3AD203B41FA5}">
                      <a16:colId xmlns:a16="http://schemas.microsoft.com/office/drawing/2014/main" val="4013995640"/>
                    </a:ext>
                  </a:extLst>
                </a:gridCol>
                <a:gridCol w="812800">
                  <a:extLst>
                    <a:ext uri="{9D8B030D-6E8A-4147-A177-3AD203B41FA5}">
                      <a16:colId xmlns:a16="http://schemas.microsoft.com/office/drawing/2014/main" val="3580591204"/>
                    </a:ext>
                  </a:extLst>
                </a:gridCol>
                <a:gridCol w="812800">
                  <a:extLst>
                    <a:ext uri="{9D8B030D-6E8A-4147-A177-3AD203B41FA5}">
                      <a16:colId xmlns:a16="http://schemas.microsoft.com/office/drawing/2014/main" val="3340897304"/>
                    </a:ext>
                  </a:extLst>
                </a:gridCol>
                <a:gridCol w="812800">
                  <a:extLst>
                    <a:ext uri="{9D8B030D-6E8A-4147-A177-3AD203B41FA5}">
                      <a16:colId xmlns:a16="http://schemas.microsoft.com/office/drawing/2014/main" val="930154833"/>
                    </a:ext>
                  </a:extLst>
                </a:gridCol>
                <a:gridCol w="812800">
                  <a:extLst>
                    <a:ext uri="{9D8B030D-6E8A-4147-A177-3AD203B41FA5}">
                      <a16:colId xmlns:a16="http://schemas.microsoft.com/office/drawing/2014/main" val="4070278391"/>
                    </a:ext>
                  </a:extLst>
                </a:gridCol>
                <a:gridCol w="812800">
                  <a:extLst>
                    <a:ext uri="{9D8B030D-6E8A-4147-A177-3AD203B41FA5}">
                      <a16:colId xmlns:a16="http://schemas.microsoft.com/office/drawing/2014/main" val="1745366447"/>
                    </a:ext>
                  </a:extLst>
                </a:gridCol>
              </a:tblGrid>
              <a:tr h="370840">
                <a:tc>
                  <a:txBody>
                    <a:bodyPr/>
                    <a:lstStyle/>
                    <a:p>
                      <a:r>
                        <a:rPr lang="en-GB" sz="1600" dirty="0" smtClean="0"/>
                        <a:t>0</a:t>
                      </a:r>
                      <a:endParaRPr lang="en-GB" sz="1600" dirty="0"/>
                    </a:p>
                  </a:txBody>
                  <a:tcPr/>
                </a:tc>
                <a:tc>
                  <a:txBody>
                    <a:bodyPr/>
                    <a:lstStyle/>
                    <a:p>
                      <a:r>
                        <a:rPr lang="en-GB" sz="1600" dirty="0" smtClean="0">
                          <a:solidFill>
                            <a:srgbClr val="FF0000"/>
                          </a:solidFill>
                        </a:rPr>
                        <a:t>1/100</a:t>
                      </a:r>
                      <a:endParaRPr lang="en-GB" sz="1600" dirty="0">
                        <a:solidFill>
                          <a:srgbClr val="FF0000"/>
                        </a:solidFill>
                      </a:endParaRPr>
                    </a:p>
                  </a:txBody>
                  <a:tcPr/>
                </a:tc>
                <a:tc>
                  <a:txBody>
                    <a:bodyPr/>
                    <a:lstStyle/>
                    <a:p>
                      <a:r>
                        <a:rPr lang="en-GB" sz="1600" dirty="0" smtClean="0">
                          <a:solidFill>
                            <a:srgbClr val="FF0000"/>
                          </a:solidFill>
                        </a:rPr>
                        <a:t>2/100</a:t>
                      </a:r>
                      <a:endParaRPr lang="en-GB" sz="1600" dirty="0">
                        <a:solidFill>
                          <a:srgbClr val="FF0000"/>
                        </a:solidFill>
                      </a:endParaRPr>
                    </a:p>
                  </a:txBody>
                  <a:tcPr/>
                </a:tc>
                <a:tc>
                  <a:txBody>
                    <a:bodyPr/>
                    <a:lstStyle/>
                    <a:p>
                      <a:r>
                        <a:rPr lang="en-GB" sz="1600" dirty="0" smtClean="0">
                          <a:solidFill>
                            <a:srgbClr val="FF0000"/>
                          </a:solidFill>
                        </a:rPr>
                        <a:t>3/100</a:t>
                      </a:r>
                      <a:endParaRPr lang="en-GB" sz="1600" dirty="0">
                        <a:solidFill>
                          <a:srgbClr val="FF0000"/>
                        </a:solidFill>
                      </a:endParaRPr>
                    </a:p>
                  </a:txBody>
                  <a:tcPr/>
                </a:tc>
                <a:tc>
                  <a:txBody>
                    <a:bodyPr/>
                    <a:lstStyle/>
                    <a:p>
                      <a:r>
                        <a:rPr lang="en-GB" sz="1600" dirty="0" smtClean="0">
                          <a:solidFill>
                            <a:srgbClr val="FF0000"/>
                          </a:solidFill>
                        </a:rPr>
                        <a:t>4/100</a:t>
                      </a:r>
                      <a:endParaRPr lang="en-GB" sz="1600" dirty="0">
                        <a:solidFill>
                          <a:srgbClr val="FF0000"/>
                        </a:solidFill>
                      </a:endParaRPr>
                    </a:p>
                  </a:txBody>
                  <a:tcPr/>
                </a:tc>
                <a:tc>
                  <a:txBody>
                    <a:bodyPr/>
                    <a:lstStyle/>
                    <a:p>
                      <a:r>
                        <a:rPr lang="en-GB" sz="1600" dirty="0" smtClean="0">
                          <a:solidFill>
                            <a:srgbClr val="FF0000"/>
                          </a:solidFill>
                        </a:rPr>
                        <a:t>5/100</a:t>
                      </a:r>
                      <a:endParaRPr lang="en-GB" sz="1600" dirty="0">
                        <a:solidFill>
                          <a:srgbClr val="FF0000"/>
                        </a:solidFill>
                      </a:endParaRPr>
                    </a:p>
                  </a:txBody>
                  <a:tcPr/>
                </a:tc>
                <a:tc>
                  <a:txBody>
                    <a:bodyPr/>
                    <a:lstStyle/>
                    <a:p>
                      <a:r>
                        <a:rPr lang="en-GB" sz="1600" dirty="0" smtClean="0">
                          <a:solidFill>
                            <a:srgbClr val="FF0000"/>
                          </a:solidFill>
                        </a:rPr>
                        <a:t>6/100</a:t>
                      </a:r>
                      <a:endParaRPr lang="en-GB" sz="1600" dirty="0">
                        <a:solidFill>
                          <a:srgbClr val="FF0000"/>
                        </a:solidFill>
                      </a:endParaRPr>
                    </a:p>
                  </a:txBody>
                  <a:tcPr/>
                </a:tc>
                <a:tc>
                  <a:txBody>
                    <a:bodyPr/>
                    <a:lstStyle/>
                    <a:p>
                      <a:r>
                        <a:rPr lang="en-GB" sz="1600" dirty="0" smtClean="0">
                          <a:solidFill>
                            <a:srgbClr val="FF0000"/>
                          </a:solidFill>
                        </a:rPr>
                        <a:t>7/100</a:t>
                      </a:r>
                      <a:endParaRPr lang="en-GB" sz="1600" dirty="0">
                        <a:solidFill>
                          <a:srgbClr val="FF0000"/>
                        </a:solidFill>
                      </a:endParaRPr>
                    </a:p>
                  </a:txBody>
                  <a:tcPr/>
                </a:tc>
                <a:tc>
                  <a:txBody>
                    <a:bodyPr/>
                    <a:lstStyle/>
                    <a:p>
                      <a:r>
                        <a:rPr lang="en-GB" sz="1600" dirty="0" smtClean="0">
                          <a:solidFill>
                            <a:srgbClr val="FF0000"/>
                          </a:solidFill>
                        </a:rPr>
                        <a:t>8/100</a:t>
                      </a:r>
                      <a:endParaRPr lang="en-GB" sz="1600" dirty="0">
                        <a:solidFill>
                          <a:srgbClr val="FF0000"/>
                        </a:solidFill>
                      </a:endParaRPr>
                    </a:p>
                  </a:txBody>
                  <a:tcPr/>
                </a:tc>
                <a:tc>
                  <a:txBody>
                    <a:bodyPr/>
                    <a:lstStyle/>
                    <a:p>
                      <a:r>
                        <a:rPr lang="en-GB" sz="1600" dirty="0" smtClean="0"/>
                        <a:t>9/100</a:t>
                      </a:r>
                      <a:endParaRPr lang="en-GB" sz="1600" dirty="0"/>
                    </a:p>
                  </a:txBody>
                  <a:tcPr/>
                </a:tc>
                <a:extLst>
                  <a:ext uri="{0D108BD9-81ED-4DB2-BD59-A6C34878D82A}">
                    <a16:rowId xmlns:a16="http://schemas.microsoft.com/office/drawing/2014/main" val="4227016051"/>
                  </a:ext>
                </a:extLst>
              </a:tr>
            </a:tbl>
          </a:graphicData>
        </a:graphic>
      </p:graphicFrame>
      <p:graphicFrame>
        <p:nvGraphicFramePr>
          <p:cNvPr id="17" name="Table 16"/>
          <p:cNvGraphicFramePr>
            <a:graphicFrameLocks noGrp="1"/>
          </p:cNvGraphicFramePr>
          <p:nvPr>
            <p:extLst/>
          </p:nvPr>
        </p:nvGraphicFramePr>
        <p:xfrm>
          <a:off x="4038602" y="4099169"/>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891884401"/>
                    </a:ext>
                  </a:extLst>
                </a:gridCol>
                <a:gridCol w="812800">
                  <a:extLst>
                    <a:ext uri="{9D8B030D-6E8A-4147-A177-3AD203B41FA5}">
                      <a16:colId xmlns:a16="http://schemas.microsoft.com/office/drawing/2014/main" val="3904657803"/>
                    </a:ext>
                  </a:extLst>
                </a:gridCol>
                <a:gridCol w="812800">
                  <a:extLst>
                    <a:ext uri="{9D8B030D-6E8A-4147-A177-3AD203B41FA5}">
                      <a16:colId xmlns:a16="http://schemas.microsoft.com/office/drawing/2014/main" val="1850246609"/>
                    </a:ext>
                  </a:extLst>
                </a:gridCol>
                <a:gridCol w="812800">
                  <a:extLst>
                    <a:ext uri="{9D8B030D-6E8A-4147-A177-3AD203B41FA5}">
                      <a16:colId xmlns:a16="http://schemas.microsoft.com/office/drawing/2014/main" val="1359834735"/>
                    </a:ext>
                  </a:extLst>
                </a:gridCol>
                <a:gridCol w="812800">
                  <a:extLst>
                    <a:ext uri="{9D8B030D-6E8A-4147-A177-3AD203B41FA5}">
                      <a16:colId xmlns:a16="http://schemas.microsoft.com/office/drawing/2014/main" val="4260305749"/>
                    </a:ext>
                  </a:extLst>
                </a:gridCol>
                <a:gridCol w="812800">
                  <a:extLst>
                    <a:ext uri="{9D8B030D-6E8A-4147-A177-3AD203B41FA5}">
                      <a16:colId xmlns:a16="http://schemas.microsoft.com/office/drawing/2014/main" val="1221960509"/>
                    </a:ext>
                  </a:extLst>
                </a:gridCol>
                <a:gridCol w="812800">
                  <a:extLst>
                    <a:ext uri="{9D8B030D-6E8A-4147-A177-3AD203B41FA5}">
                      <a16:colId xmlns:a16="http://schemas.microsoft.com/office/drawing/2014/main" val="2887682906"/>
                    </a:ext>
                  </a:extLst>
                </a:gridCol>
                <a:gridCol w="812800">
                  <a:extLst>
                    <a:ext uri="{9D8B030D-6E8A-4147-A177-3AD203B41FA5}">
                      <a16:colId xmlns:a16="http://schemas.microsoft.com/office/drawing/2014/main" val="1787398515"/>
                    </a:ext>
                  </a:extLst>
                </a:gridCol>
                <a:gridCol w="812800">
                  <a:extLst>
                    <a:ext uri="{9D8B030D-6E8A-4147-A177-3AD203B41FA5}">
                      <a16:colId xmlns:a16="http://schemas.microsoft.com/office/drawing/2014/main" val="1888047843"/>
                    </a:ext>
                  </a:extLst>
                </a:gridCol>
                <a:gridCol w="812800">
                  <a:extLst>
                    <a:ext uri="{9D8B030D-6E8A-4147-A177-3AD203B41FA5}">
                      <a16:colId xmlns:a16="http://schemas.microsoft.com/office/drawing/2014/main" val="3024954785"/>
                    </a:ext>
                  </a:extLst>
                </a:gridCol>
              </a:tblGrid>
              <a:tr h="370840">
                <a:tc>
                  <a:txBody>
                    <a:bodyPr/>
                    <a:lstStyle/>
                    <a:p>
                      <a:r>
                        <a:rPr lang="en-GB" sz="1600" dirty="0" smtClean="0"/>
                        <a:t>3/10</a:t>
                      </a:r>
                      <a:endParaRPr lang="en-GB" sz="1600" dirty="0"/>
                    </a:p>
                  </a:txBody>
                  <a:tcPr/>
                </a:tc>
                <a:tc>
                  <a:txBody>
                    <a:bodyPr/>
                    <a:lstStyle/>
                    <a:p>
                      <a:r>
                        <a:rPr lang="en-GB" sz="1600" dirty="0" smtClean="0">
                          <a:solidFill>
                            <a:srgbClr val="FF0000"/>
                          </a:solidFill>
                        </a:rPr>
                        <a:t>31/100</a:t>
                      </a:r>
                      <a:endParaRPr lang="en-GB" sz="1600" dirty="0">
                        <a:solidFill>
                          <a:srgbClr val="FF0000"/>
                        </a:solidFill>
                      </a:endParaRPr>
                    </a:p>
                  </a:txBody>
                  <a:tcPr/>
                </a:tc>
                <a:tc>
                  <a:txBody>
                    <a:bodyPr/>
                    <a:lstStyle/>
                    <a:p>
                      <a:r>
                        <a:rPr lang="en-GB" sz="1600" dirty="0" smtClean="0">
                          <a:solidFill>
                            <a:srgbClr val="FF0000"/>
                          </a:solidFill>
                        </a:rPr>
                        <a:t>32/100</a:t>
                      </a:r>
                      <a:endParaRPr lang="en-GB" sz="1600" dirty="0">
                        <a:solidFill>
                          <a:srgbClr val="FF0000"/>
                        </a:solidFill>
                      </a:endParaRPr>
                    </a:p>
                  </a:txBody>
                  <a:tcPr/>
                </a:tc>
                <a:tc>
                  <a:txBody>
                    <a:bodyPr/>
                    <a:lstStyle/>
                    <a:p>
                      <a:r>
                        <a:rPr lang="en-GB" sz="1600" dirty="0" smtClean="0">
                          <a:solidFill>
                            <a:srgbClr val="FF0000"/>
                          </a:solidFill>
                        </a:rPr>
                        <a:t>33/100</a:t>
                      </a:r>
                      <a:endParaRPr lang="en-GB" sz="1600" dirty="0">
                        <a:solidFill>
                          <a:srgbClr val="FF0000"/>
                        </a:solidFill>
                      </a:endParaRPr>
                    </a:p>
                  </a:txBody>
                  <a:tcPr/>
                </a:tc>
                <a:tc>
                  <a:txBody>
                    <a:bodyPr/>
                    <a:lstStyle/>
                    <a:p>
                      <a:r>
                        <a:rPr lang="en-GB" sz="1600" dirty="0" smtClean="0">
                          <a:solidFill>
                            <a:srgbClr val="FF0000"/>
                          </a:solidFill>
                        </a:rPr>
                        <a:t>34/100</a:t>
                      </a:r>
                      <a:endParaRPr lang="en-GB" sz="1600" dirty="0">
                        <a:solidFill>
                          <a:srgbClr val="FF0000"/>
                        </a:solidFill>
                      </a:endParaRPr>
                    </a:p>
                  </a:txBody>
                  <a:tcPr/>
                </a:tc>
                <a:tc>
                  <a:txBody>
                    <a:bodyPr/>
                    <a:lstStyle/>
                    <a:p>
                      <a:r>
                        <a:rPr lang="en-GB" sz="1600" dirty="0" smtClean="0">
                          <a:solidFill>
                            <a:srgbClr val="FF0000"/>
                          </a:solidFill>
                        </a:rPr>
                        <a:t>35/100</a:t>
                      </a:r>
                      <a:endParaRPr lang="en-GB" sz="1600" dirty="0">
                        <a:solidFill>
                          <a:srgbClr val="FF0000"/>
                        </a:solidFill>
                      </a:endParaRPr>
                    </a:p>
                  </a:txBody>
                  <a:tcPr/>
                </a:tc>
                <a:tc>
                  <a:txBody>
                    <a:bodyPr/>
                    <a:lstStyle/>
                    <a:p>
                      <a:r>
                        <a:rPr lang="en-GB" sz="1600" dirty="0" smtClean="0">
                          <a:solidFill>
                            <a:srgbClr val="FF0000"/>
                          </a:solidFill>
                        </a:rPr>
                        <a:t>36/100</a:t>
                      </a:r>
                      <a:endParaRPr lang="en-GB" sz="1600" dirty="0">
                        <a:solidFill>
                          <a:srgbClr val="FF0000"/>
                        </a:solidFill>
                      </a:endParaRPr>
                    </a:p>
                  </a:txBody>
                  <a:tcPr/>
                </a:tc>
                <a:tc>
                  <a:txBody>
                    <a:bodyPr/>
                    <a:lstStyle/>
                    <a:p>
                      <a:r>
                        <a:rPr lang="en-GB" sz="1600" dirty="0" smtClean="0">
                          <a:solidFill>
                            <a:srgbClr val="FF0000"/>
                          </a:solidFill>
                        </a:rPr>
                        <a:t>37/100</a:t>
                      </a:r>
                      <a:endParaRPr lang="en-GB" sz="1600" dirty="0">
                        <a:solidFill>
                          <a:srgbClr val="FF0000"/>
                        </a:solidFill>
                      </a:endParaRPr>
                    </a:p>
                  </a:txBody>
                  <a:tcPr/>
                </a:tc>
                <a:tc>
                  <a:txBody>
                    <a:bodyPr/>
                    <a:lstStyle/>
                    <a:p>
                      <a:r>
                        <a:rPr lang="en-GB" sz="1600" dirty="0" smtClean="0">
                          <a:solidFill>
                            <a:srgbClr val="FF0000"/>
                          </a:solidFill>
                        </a:rPr>
                        <a:t>38/100</a:t>
                      </a:r>
                      <a:endParaRPr lang="en-GB" sz="1600" dirty="0">
                        <a:solidFill>
                          <a:srgbClr val="FF0000"/>
                        </a:solidFill>
                      </a:endParaRPr>
                    </a:p>
                  </a:txBody>
                  <a:tcPr/>
                </a:tc>
                <a:tc>
                  <a:txBody>
                    <a:bodyPr/>
                    <a:lstStyle/>
                    <a:p>
                      <a:r>
                        <a:rPr lang="en-GB" sz="1600" dirty="0" smtClean="0"/>
                        <a:t>39/100</a:t>
                      </a:r>
                      <a:endParaRPr lang="en-GB" sz="1600" dirty="0"/>
                    </a:p>
                  </a:txBody>
                  <a:tcPr/>
                </a:tc>
                <a:extLst>
                  <a:ext uri="{0D108BD9-81ED-4DB2-BD59-A6C34878D82A}">
                    <a16:rowId xmlns:a16="http://schemas.microsoft.com/office/drawing/2014/main" val="1011448872"/>
                  </a:ext>
                </a:extLst>
              </a:tr>
            </a:tbl>
          </a:graphicData>
        </a:graphic>
      </p:graphicFrame>
      <p:graphicFrame>
        <p:nvGraphicFramePr>
          <p:cNvPr id="18" name="Table 17"/>
          <p:cNvGraphicFramePr>
            <a:graphicFrameLocks noGrp="1"/>
          </p:cNvGraphicFramePr>
          <p:nvPr>
            <p:extLst/>
          </p:nvPr>
        </p:nvGraphicFramePr>
        <p:xfrm>
          <a:off x="4050723" y="4470009"/>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3416622663"/>
                    </a:ext>
                  </a:extLst>
                </a:gridCol>
                <a:gridCol w="812800">
                  <a:extLst>
                    <a:ext uri="{9D8B030D-6E8A-4147-A177-3AD203B41FA5}">
                      <a16:colId xmlns:a16="http://schemas.microsoft.com/office/drawing/2014/main" val="2111762667"/>
                    </a:ext>
                  </a:extLst>
                </a:gridCol>
                <a:gridCol w="812800">
                  <a:extLst>
                    <a:ext uri="{9D8B030D-6E8A-4147-A177-3AD203B41FA5}">
                      <a16:colId xmlns:a16="http://schemas.microsoft.com/office/drawing/2014/main" val="3757898244"/>
                    </a:ext>
                  </a:extLst>
                </a:gridCol>
                <a:gridCol w="812800">
                  <a:extLst>
                    <a:ext uri="{9D8B030D-6E8A-4147-A177-3AD203B41FA5}">
                      <a16:colId xmlns:a16="http://schemas.microsoft.com/office/drawing/2014/main" val="92216182"/>
                    </a:ext>
                  </a:extLst>
                </a:gridCol>
                <a:gridCol w="812800">
                  <a:extLst>
                    <a:ext uri="{9D8B030D-6E8A-4147-A177-3AD203B41FA5}">
                      <a16:colId xmlns:a16="http://schemas.microsoft.com/office/drawing/2014/main" val="3780710423"/>
                    </a:ext>
                  </a:extLst>
                </a:gridCol>
                <a:gridCol w="812800">
                  <a:extLst>
                    <a:ext uri="{9D8B030D-6E8A-4147-A177-3AD203B41FA5}">
                      <a16:colId xmlns:a16="http://schemas.microsoft.com/office/drawing/2014/main" val="57932837"/>
                    </a:ext>
                  </a:extLst>
                </a:gridCol>
                <a:gridCol w="812800">
                  <a:extLst>
                    <a:ext uri="{9D8B030D-6E8A-4147-A177-3AD203B41FA5}">
                      <a16:colId xmlns:a16="http://schemas.microsoft.com/office/drawing/2014/main" val="1469862948"/>
                    </a:ext>
                  </a:extLst>
                </a:gridCol>
                <a:gridCol w="812800">
                  <a:extLst>
                    <a:ext uri="{9D8B030D-6E8A-4147-A177-3AD203B41FA5}">
                      <a16:colId xmlns:a16="http://schemas.microsoft.com/office/drawing/2014/main" val="4248818606"/>
                    </a:ext>
                  </a:extLst>
                </a:gridCol>
                <a:gridCol w="812800">
                  <a:extLst>
                    <a:ext uri="{9D8B030D-6E8A-4147-A177-3AD203B41FA5}">
                      <a16:colId xmlns:a16="http://schemas.microsoft.com/office/drawing/2014/main" val="2178301461"/>
                    </a:ext>
                  </a:extLst>
                </a:gridCol>
                <a:gridCol w="812800">
                  <a:extLst>
                    <a:ext uri="{9D8B030D-6E8A-4147-A177-3AD203B41FA5}">
                      <a16:colId xmlns:a16="http://schemas.microsoft.com/office/drawing/2014/main" val="1403441725"/>
                    </a:ext>
                  </a:extLst>
                </a:gridCol>
              </a:tblGrid>
              <a:tr h="370840">
                <a:tc>
                  <a:txBody>
                    <a:bodyPr/>
                    <a:lstStyle/>
                    <a:p>
                      <a:r>
                        <a:rPr lang="en-GB" sz="1600" dirty="0" smtClean="0"/>
                        <a:t>5/10</a:t>
                      </a:r>
                      <a:endParaRPr lang="en-GB" sz="1600" dirty="0"/>
                    </a:p>
                  </a:txBody>
                  <a:tcPr/>
                </a:tc>
                <a:tc>
                  <a:txBody>
                    <a:bodyPr/>
                    <a:lstStyle/>
                    <a:p>
                      <a:r>
                        <a:rPr lang="en-GB" sz="1600" dirty="0" smtClean="0">
                          <a:solidFill>
                            <a:srgbClr val="FF0000"/>
                          </a:solidFill>
                        </a:rPr>
                        <a:t>49/100</a:t>
                      </a:r>
                      <a:endParaRPr lang="en-GB" sz="1600" dirty="0">
                        <a:solidFill>
                          <a:srgbClr val="FF0000"/>
                        </a:solidFill>
                      </a:endParaRPr>
                    </a:p>
                  </a:txBody>
                  <a:tcPr/>
                </a:tc>
                <a:tc>
                  <a:txBody>
                    <a:bodyPr/>
                    <a:lstStyle/>
                    <a:p>
                      <a:r>
                        <a:rPr lang="en-GB" sz="1600" dirty="0" smtClean="0">
                          <a:solidFill>
                            <a:srgbClr val="FF0000"/>
                          </a:solidFill>
                        </a:rPr>
                        <a:t>48/100</a:t>
                      </a:r>
                      <a:endParaRPr lang="en-GB" sz="1600" dirty="0">
                        <a:solidFill>
                          <a:srgbClr val="FF0000"/>
                        </a:solidFill>
                      </a:endParaRPr>
                    </a:p>
                  </a:txBody>
                  <a:tcPr/>
                </a:tc>
                <a:tc>
                  <a:txBody>
                    <a:bodyPr/>
                    <a:lstStyle/>
                    <a:p>
                      <a:r>
                        <a:rPr lang="en-GB" sz="1600" dirty="0" smtClean="0">
                          <a:solidFill>
                            <a:srgbClr val="FF0000"/>
                          </a:solidFill>
                        </a:rPr>
                        <a:t>47/100</a:t>
                      </a:r>
                      <a:endParaRPr lang="en-GB" sz="1600" dirty="0">
                        <a:solidFill>
                          <a:srgbClr val="FF0000"/>
                        </a:solidFill>
                      </a:endParaRPr>
                    </a:p>
                  </a:txBody>
                  <a:tcPr/>
                </a:tc>
                <a:tc>
                  <a:txBody>
                    <a:bodyPr/>
                    <a:lstStyle/>
                    <a:p>
                      <a:r>
                        <a:rPr lang="en-GB" sz="1600" dirty="0" smtClean="0">
                          <a:solidFill>
                            <a:srgbClr val="FF0000"/>
                          </a:solidFill>
                        </a:rPr>
                        <a:t>46/100</a:t>
                      </a:r>
                      <a:endParaRPr lang="en-GB" sz="1600" dirty="0">
                        <a:solidFill>
                          <a:srgbClr val="FF0000"/>
                        </a:solidFill>
                      </a:endParaRPr>
                    </a:p>
                  </a:txBody>
                  <a:tcPr/>
                </a:tc>
                <a:tc>
                  <a:txBody>
                    <a:bodyPr/>
                    <a:lstStyle/>
                    <a:p>
                      <a:r>
                        <a:rPr lang="en-GB" sz="1600" dirty="0" smtClean="0"/>
                        <a:t>45/100</a:t>
                      </a:r>
                      <a:endParaRPr lang="en-GB" sz="1600" dirty="0"/>
                    </a:p>
                  </a:txBody>
                  <a:tcPr/>
                </a:tc>
                <a:tc>
                  <a:txBody>
                    <a:bodyPr/>
                    <a:lstStyle/>
                    <a:p>
                      <a:r>
                        <a:rPr lang="en-GB" sz="1600" dirty="0" smtClean="0">
                          <a:solidFill>
                            <a:srgbClr val="FF0000"/>
                          </a:solidFill>
                        </a:rPr>
                        <a:t>44/100</a:t>
                      </a:r>
                      <a:endParaRPr lang="en-GB" sz="1600" dirty="0">
                        <a:solidFill>
                          <a:srgbClr val="FF0000"/>
                        </a:solidFill>
                      </a:endParaRPr>
                    </a:p>
                  </a:txBody>
                  <a:tcPr/>
                </a:tc>
                <a:tc>
                  <a:txBody>
                    <a:bodyPr/>
                    <a:lstStyle/>
                    <a:p>
                      <a:r>
                        <a:rPr lang="en-GB" sz="1600" dirty="0" smtClean="0">
                          <a:solidFill>
                            <a:srgbClr val="FF0000"/>
                          </a:solidFill>
                        </a:rPr>
                        <a:t>43/100</a:t>
                      </a:r>
                      <a:endParaRPr lang="en-GB" sz="1600" dirty="0">
                        <a:solidFill>
                          <a:srgbClr val="FF0000"/>
                        </a:solidFill>
                      </a:endParaRPr>
                    </a:p>
                  </a:txBody>
                  <a:tcPr/>
                </a:tc>
                <a:tc>
                  <a:txBody>
                    <a:bodyPr/>
                    <a:lstStyle/>
                    <a:p>
                      <a:r>
                        <a:rPr lang="en-GB" sz="1600" dirty="0" smtClean="0">
                          <a:solidFill>
                            <a:srgbClr val="FF0000"/>
                          </a:solidFill>
                        </a:rPr>
                        <a:t>42/100</a:t>
                      </a:r>
                      <a:endParaRPr lang="en-GB" sz="1600" dirty="0">
                        <a:solidFill>
                          <a:srgbClr val="FF0000"/>
                        </a:solidFill>
                      </a:endParaRPr>
                    </a:p>
                  </a:txBody>
                  <a:tcPr/>
                </a:tc>
                <a:tc>
                  <a:txBody>
                    <a:bodyPr/>
                    <a:lstStyle/>
                    <a:p>
                      <a:r>
                        <a:rPr lang="en-GB" sz="1600" dirty="0" smtClean="0"/>
                        <a:t>41/100</a:t>
                      </a:r>
                      <a:endParaRPr lang="en-GB" sz="1600" dirty="0"/>
                    </a:p>
                  </a:txBody>
                  <a:tcPr/>
                </a:tc>
                <a:extLst>
                  <a:ext uri="{0D108BD9-81ED-4DB2-BD59-A6C34878D82A}">
                    <a16:rowId xmlns:a16="http://schemas.microsoft.com/office/drawing/2014/main" val="4219286963"/>
                  </a:ext>
                </a:extLst>
              </a:tr>
            </a:tbl>
          </a:graphicData>
        </a:graphic>
      </p:graphicFrame>
      <p:graphicFrame>
        <p:nvGraphicFramePr>
          <p:cNvPr id="19" name="Table 18"/>
          <p:cNvGraphicFramePr>
            <a:graphicFrameLocks noGrp="1"/>
          </p:cNvGraphicFramePr>
          <p:nvPr>
            <p:extLst/>
          </p:nvPr>
        </p:nvGraphicFramePr>
        <p:xfrm>
          <a:off x="4038602" y="4878588"/>
          <a:ext cx="8128000" cy="370840"/>
        </p:xfrm>
        <a:graphic>
          <a:graphicData uri="http://schemas.openxmlformats.org/drawingml/2006/table">
            <a:tbl>
              <a:tblPr firstRow="1" bandRow="1">
                <a:tableStyleId>{5C22544A-7EE6-4342-B048-85BDC9FD1C3A}</a:tableStyleId>
              </a:tblPr>
              <a:tblGrid>
                <a:gridCol w="812800">
                  <a:extLst>
                    <a:ext uri="{9D8B030D-6E8A-4147-A177-3AD203B41FA5}">
                      <a16:colId xmlns:a16="http://schemas.microsoft.com/office/drawing/2014/main" val="962463264"/>
                    </a:ext>
                  </a:extLst>
                </a:gridCol>
                <a:gridCol w="812800">
                  <a:extLst>
                    <a:ext uri="{9D8B030D-6E8A-4147-A177-3AD203B41FA5}">
                      <a16:colId xmlns:a16="http://schemas.microsoft.com/office/drawing/2014/main" val="4220571483"/>
                    </a:ext>
                  </a:extLst>
                </a:gridCol>
                <a:gridCol w="812800">
                  <a:extLst>
                    <a:ext uri="{9D8B030D-6E8A-4147-A177-3AD203B41FA5}">
                      <a16:colId xmlns:a16="http://schemas.microsoft.com/office/drawing/2014/main" val="51111027"/>
                    </a:ext>
                  </a:extLst>
                </a:gridCol>
                <a:gridCol w="812800">
                  <a:extLst>
                    <a:ext uri="{9D8B030D-6E8A-4147-A177-3AD203B41FA5}">
                      <a16:colId xmlns:a16="http://schemas.microsoft.com/office/drawing/2014/main" val="809750186"/>
                    </a:ext>
                  </a:extLst>
                </a:gridCol>
                <a:gridCol w="812800">
                  <a:extLst>
                    <a:ext uri="{9D8B030D-6E8A-4147-A177-3AD203B41FA5}">
                      <a16:colId xmlns:a16="http://schemas.microsoft.com/office/drawing/2014/main" val="2073972069"/>
                    </a:ext>
                  </a:extLst>
                </a:gridCol>
                <a:gridCol w="812800">
                  <a:extLst>
                    <a:ext uri="{9D8B030D-6E8A-4147-A177-3AD203B41FA5}">
                      <a16:colId xmlns:a16="http://schemas.microsoft.com/office/drawing/2014/main" val="952463290"/>
                    </a:ext>
                  </a:extLst>
                </a:gridCol>
                <a:gridCol w="812800">
                  <a:extLst>
                    <a:ext uri="{9D8B030D-6E8A-4147-A177-3AD203B41FA5}">
                      <a16:colId xmlns:a16="http://schemas.microsoft.com/office/drawing/2014/main" val="107643554"/>
                    </a:ext>
                  </a:extLst>
                </a:gridCol>
                <a:gridCol w="812800">
                  <a:extLst>
                    <a:ext uri="{9D8B030D-6E8A-4147-A177-3AD203B41FA5}">
                      <a16:colId xmlns:a16="http://schemas.microsoft.com/office/drawing/2014/main" val="2779817603"/>
                    </a:ext>
                  </a:extLst>
                </a:gridCol>
                <a:gridCol w="812800">
                  <a:extLst>
                    <a:ext uri="{9D8B030D-6E8A-4147-A177-3AD203B41FA5}">
                      <a16:colId xmlns:a16="http://schemas.microsoft.com/office/drawing/2014/main" val="2181902162"/>
                    </a:ext>
                  </a:extLst>
                </a:gridCol>
                <a:gridCol w="812800">
                  <a:extLst>
                    <a:ext uri="{9D8B030D-6E8A-4147-A177-3AD203B41FA5}">
                      <a16:colId xmlns:a16="http://schemas.microsoft.com/office/drawing/2014/main" val="1248895761"/>
                    </a:ext>
                  </a:extLst>
                </a:gridCol>
              </a:tblGrid>
              <a:tr h="370840">
                <a:tc>
                  <a:txBody>
                    <a:bodyPr/>
                    <a:lstStyle/>
                    <a:p>
                      <a:r>
                        <a:rPr lang="en-GB" sz="1600" dirty="0" smtClean="0">
                          <a:solidFill>
                            <a:srgbClr val="FF0000"/>
                          </a:solidFill>
                        </a:rPr>
                        <a:t>75/100</a:t>
                      </a:r>
                      <a:endParaRPr lang="en-GB" sz="1600" dirty="0">
                        <a:solidFill>
                          <a:srgbClr val="FF0000"/>
                        </a:solidFill>
                      </a:endParaRPr>
                    </a:p>
                  </a:txBody>
                  <a:tcPr/>
                </a:tc>
                <a:tc>
                  <a:txBody>
                    <a:bodyPr/>
                    <a:lstStyle/>
                    <a:p>
                      <a:r>
                        <a:rPr lang="en-GB" sz="1600" dirty="0" smtClean="0">
                          <a:solidFill>
                            <a:srgbClr val="FF0000"/>
                          </a:solidFill>
                        </a:rPr>
                        <a:t>76/100</a:t>
                      </a:r>
                      <a:endParaRPr lang="en-GB" sz="1600" dirty="0">
                        <a:solidFill>
                          <a:srgbClr val="FF0000"/>
                        </a:solidFill>
                      </a:endParaRPr>
                    </a:p>
                  </a:txBody>
                  <a:tcPr/>
                </a:tc>
                <a:tc>
                  <a:txBody>
                    <a:bodyPr/>
                    <a:lstStyle/>
                    <a:p>
                      <a:r>
                        <a:rPr lang="en-GB" sz="1600" dirty="0" smtClean="0">
                          <a:solidFill>
                            <a:srgbClr val="FF0000"/>
                          </a:solidFill>
                        </a:rPr>
                        <a:t>77/100</a:t>
                      </a:r>
                      <a:endParaRPr lang="en-GB" sz="1600" dirty="0">
                        <a:solidFill>
                          <a:srgbClr val="FF0000"/>
                        </a:solidFill>
                      </a:endParaRPr>
                    </a:p>
                  </a:txBody>
                  <a:tcPr/>
                </a:tc>
                <a:tc>
                  <a:txBody>
                    <a:bodyPr/>
                    <a:lstStyle/>
                    <a:p>
                      <a:r>
                        <a:rPr lang="en-GB" sz="1600" dirty="0" smtClean="0">
                          <a:solidFill>
                            <a:srgbClr val="FF0000"/>
                          </a:solidFill>
                        </a:rPr>
                        <a:t>78/100</a:t>
                      </a:r>
                      <a:endParaRPr lang="en-GB" sz="1600" dirty="0">
                        <a:solidFill>
                          <a:srgbClr val="FF0000"/>
                        </a:solidFill>
                      </a:endParaRPr>
                    </a:p>
                  </a:txBody>
                  <a:tcPr/>
                </a:tc>
                <a:tc>
                  <a:txBody>
                    <a:bodyPr/>
                    <a:lstStyle/>
                    <a:p>
                      <a:r>
                        <a:rPr lang="en-GB" sz="1600" dirty="0" smtClean="0">
                          <a:solidFill>
                            <a:srgbClr val="FF0000"/>
                          </a:solidFill>
                        </a:rPr>
                        <a:t>79/100</a:t>
                      </a:r>
                      <a:endParaRPr lang="en-GB" sz="1600" dirty="0">
                        <a:solidFill>
                          <a:srgbClr val="FF0000"/>
                        </a:solidFill>
                      </a:endParaRPr>
                    </a:p>
                  </a:txBody>
                  <a:tcPr/>
                </a:tc>
                <a:tc>
                  <a:txBody>
                    <a:bodyPr/>
                    <a:lstStyle/>
                    <a:p>
                      <a:r>
                        <a:rPr lang="en-GB" sz="1600" dirty="0" smtClean="0"/>
                        <a:t>8/10</a:t>
                      </a:r>
                      <a:endParaRPr lang="en-GB" sz="1600" dirty="0"/>
                    </a:p>
                  </a:txBody>
                  <a:tcPr/>
                </a:tc>
                <a:tc>
                  <a:txBody>
                    <a:bodyPr/>
                    <a:lstStyle/>
                    <a:p>
                      <a:r>
                        <a:rPr lang="en-GB" sz="1600" dirty="0" smtClean="0">
                          <a:solidFill>
                            <a:srgbClr val="FF0000"/>
                          </a:solidFill>
                        </a:rPr>
                        <a:t>81/100</a:t>
                      </a:r>
                      <a:endParaRPr lang="en-GB" sz="1600" dirty="0">
                        <a:solidFill>
                          <a:srgbClr val="FF0000"/>
                        </a:solidFill>
                      </a:endParaRPr>
                    </a:p>
                  </a:txBody>
                  <a:tcPr/>
                </a:tc>
                <a:tc>
                  <a:txBody>
                    <a:bodyPr/>
                    <a:lstStyle/>
                    <a:p>
                      <a:r>
                        <a:rPr lang="en-GB" sz="1600" dirty="0" smtClean="0">
                          <a:solidFill>
                            <a:srgbClr val="FF0000"/>
                          </a:solidFill>
                        </a:rPr>
                        <a:t>82/100</a:t>
                      </a:r>
                      <a:endParaRPr lang="en-GB" sz="1600" dirty="0">
                        <a:solidFill>
                          <a:srgbClr val="FF0000"/>
                        </a:solidFill>
                      </a:endParaRPr>
                    </a:p>
                  </a:txBody>
                  <a:tcPr/>
                </a:tc>
                <a:tc>
                  <a:txBody>
                    <a:bodyPr/>
                    <a:lstStyle/>
                    <a:p>
                      <a:r>
                        <a:rPr lang="en-GB" sz="1600" dirty="0" smtClean="0">
                          <a:solidFill>
                            <a:srgbClr val="FF0000"/>
                          </a:solidFill>
                        </a:rPr>
                        <a:t>83/100</a:t>
                      </a:r>
                      <a:endParaRPr lang="en-GB" sz="1600" dirty="0">
                        <a:solidFill>
                          <a:srgbClr val="FF0000"/>
                        </a:solidFill>
                      </a:endParaRPr>
                    </a:p>
                  </a:txBody>
                  <a:tcPr/>
                </a:tc>
                <a:tc>
                  <a:txBody>
                    <a:bodyPr/>
                    <a:lstStyle/>
                    <a:p>
                      <a:r>
                        <a:rPr lang="en-GB" sz="1600" dirty="0" smtClean="0">
                          <a:solidFill>
                            <a:srgbClr val="FF0000"/>
                          </a:solidFill>
                        </a:rPr>
                        <a:t>84/100</a:t>
                      </a:r>
                      <a:endParaRPr lang="en-GB" sz="1600" dirty="0">
                        <a:solidFill>
                          <a:srgbClr val="FF0000"/>
                        </a:solidFill>
                      </a:endParaRPr>
                    </a:p>
                  </a:txBody>
                  <a:tcPr/>
                </a:tc>
                <a:extLst>
                  <a:ext uri="{0D108BD9-81ED-4DB2-BD59-A6C34878D82A}">
                    <a16:rowId xmlns:a16="http://schemas.microsoft.com/office/drawing/2014/main" val="2519665983"/>
                  </a:ext>
                </a:extLst>
              </a:tr>
            </a:tbl>
          </a:graphicData>
        </a:graphic>
      </p:graphicFrame>
      <p:sp>
        <p:nvSpPr>
          <p:cNvPr id="20" name="TextBox 19"/>
          <p:cNvSpPr txBox="1"/>
          <p:nvPr/>
        </p:nvSpPr>
        <p:spPr>
          <a:xfrm>
            <a:off x="4064000" y="5506429"/>
            <a:ext cx="7753927" cy="1200329"/>
          </a:xfrm>
          <a:prstGeom prst="rect">
            <a:avLst/>
          </a:prstGeom>
          <a:noFill/>
        </p:spPr>
        <p:txBody>
          <a:bodyPr wrap="square" rtlCol="0">
            <a:spAutoFit/>
          </a:bodyPr>
          <a:lstStyle/>
          <a:p>
            <a:r>
              <a:rPr lang="en-GB" b="1" dirty="0" smtClean="0"/>
              <a:t>EXTENSION</a:t>
            </a:r>
            <a:r>
              <a:rPr lang="en-GB" dirty="0" smtClean="0"/>
              <a:t> – Write in how many tenths and hundredths is</a:t>
            </a:r>
          </a:p>
          <a:p>
            <a:r>
              <a:rPr lang="en-GB" dirty="0" smtClean="0"/>
              <a:t>23/100 – </a:t>
            </a:r>
            <a:r>
              <a:rPr lang="en-GB" dirty="0" smtClean="0">
                <a:solidFill>
                  <a:srgbClr val="FF0000"/>
                </a:solidFill>
              </a:rPr>
              <a:t>2/10 and 3/100</a:t>
            </a:r>
            <a:endParaRPr lang="en-GB" dirty="0" smtClean="0"/>
          </a:p>
          <a:p>
            <a:r>
              <a:rPr lang="en-GB" dirty="0" smtClean="0"/>
              <a:t>39/100 – </a:t>
            </a:r>
            <a:r>
              <a:rPr lang="en-GB" dirty="0" smtClean="0">
                <a:solidFill>
                  <a:srgbClr val="FF0000"/>
                </a:solidFill>
              </a:rPr>
              <a:t>3/10 and 9/100</a:t>
            </a:r>
            <a:endParaRPr lang="en-GB" dirty="0" smtClean="0"/>
          </a:p>
          <a:p>
            <a:r>
              <a:rPr lang="en-GB" dirty="0" smtClean="0"/>
              <a:t>99/100 – </a:t>
            </a:r>
            <a:r>
              <a:rPr lang="en-GB" dirty="0" smtClean="0">
                <a:solidFill>
                  <a:srgbClr val="FF0000"/>
                </a:solidFill>
              </a:rPr>
              <a:t>9/10 and 9/100</a:t>
            </a:r>
            <a:r>
              <a:rPr lang="en-GB" dirty="0" smtClean="0"/>
              <a:t> </a:t>
            </a:r>
            <a:endParaRPr lang="en-GB" dirty="0"/>
          </a:p>
        </p:txBody>
      </p:sp>
    </p:spTree>
    <p:extLst>
      <p:ext uri="{BB962C8B-B14F-4D97-AF65-F5344CB8AC3E}">
        <p14:creationId xmlns:p14="http://schemas.microsoft.com/office/powerpoint/2010/main" val="29681752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sp>
        <p:nvSpPr>
          <p:cNvPr id="4" name="TextBox 3"/>
          <p:cNvSpPr txBox="1"/>
          <p:nvPr/>
        </p:nvSpPr>
        <p:spPr>
          <a:xfrm>
            <a:off x="498764" y="1690688"/>
            <a:ext cx="2854036" cy="5078313"/>
          </a:xfrm>
          <a:prstGeom prst="rect">
            <a:avLst/>
          </a:prstGeom>
          <a:noFill/>
        </p:spPr>
        <p:txBody>
          <a:bodyPr wrap="square" rtlCol="0">
            <a:spAutoFit/>
          </a:bodyPr>
          <a:lstStyle/>
          <a:p>
            <a:r>
              <a:rPr lang="en-GB" b="1" dirty="0"/>
              <a:t>Q1. How many different fractions can you make by combining two of the following groups?  Work systematically.</a:t>
            </a:r>
            <a:endParaRPr lang="en-GB" dirty="0"/>
          </a:p>
          <a:p>
            <a:r>
              <a:rPr lang="en-GB" b="1" dirty="0"/>
              <a:t> </a:t>
            </a:r>
            <a:endParaRPr lang="en-GB" dirty="0"/>
          </a:p>
          <a:p>
            <a:r>
              <a:rPr lang="en-GB" b="1" dirty="0"/>
              <a:t>Group 1</a:t>
            </a:r>
            <a:endParaRPr lang="en-GB" dirty="0"/>
          </a:p>
          <a:p>
            <a:r>
              <a:rPr lang="en-GB" dirty="0"/>
              <a:t>1/10, </a:t>
            </a:r>
            <a:r>
              <a:rPr lang="en-GB" dirty="0" smtClean="0"/>
              <a:t>1/10, </a:t>
            </a:r>
            <a:r>
              <a:rPr lang="en-GB" dirty="0"/>
              <a:t>1/10</a:t>
            </a:r>
          </a:p>
          <a:p>
            <a:r>
              <a:rPr lang="en-GB" b="1" dirty="0"/>
              <a:t> </a:t>
            </a:r>
            <a:endParaRPr lang="en-GB" dirty="0"/>
          </a:p>
          <a:p>
            <a:r>
              <a:rPr lang="en-GB" b="1" dirty="0"/>
              <a:t>Group 2</a:t>
            </a:r>
            <a:endParaRPr lang="en-GB" dirty="0"/>
          </a:p>
          <a:p>
            <a:r>
              <a:rPr lang="en-GB" dirty="0"/>
              <a:t>1/100, 1/100, 1/100</a:t>
            </a:r>
          </a:p>
          <a:p>
            <a:r>
              <a:rPr lang="en-GB" b="1" dirty="0"/>
              <a:t> </a:t>
            </a:r>
            <a:endParaRPr lang="en-GB" dirty="0"/>
          </a:p>
          <a:p>
            <a:r>
              <a:rPr lang="en-GB" b="1" dirty="0"/>
              <a:t>Groups 3</a:t>
            </a:r>
            <a:endParaRPr lang="en-GB" dirty="0"/>
          </a:p>
          <a:p>
            <a:r>
              <a:rPr lang="en-GB" dirty="0"/>
              <a:t>1/10, 1/10, 1/10, 1/10</a:t>
            </a:r>
          </a:p>
          <a:p>
            <a:r>
              <a:rPr lang="en-GB" b="1" dirty="0"/>
              <a:t> </a:t>
            </a:r>
            <a:endParaRPr lang="en-GB" dirty="0"/>
          </a:p>
          <a:p>
            <a:r>
              <a:rPr lang="en-GB" b="1" dirty="0"/>
              <a:t>Group 4</a:t>
            </a:r>
            <a:endParaRPr lang="en-GB" dirty="0"/>
          </a:p>
          <a:p>
            <a:r>
              <a:rPr lang="en-GB" dirty="0"/>
              <a:t>1/100, 1/100, 1/100, 1/100</a:t>
            </a:r>
          </a:p>
          <a:p>
            <a:endParaRPr lang="en-GB" dirty="0"/>
          </a:p>
        </p:txBody>
      </p:sp>
      <p:sp>
        <p:nvSpPr>
          <p:cNvPr id="8" name="TextBox 7"/>
          <p:cNvSpPr txBox="1"/>
          <p:nvPr/>
        </p:nvSpPr>
        <p:spPr>
          <a:xfrm>
            <a:off x="3352800" y="1690688"/>
            <a:ext cx="3269673" cy="2031325"/>
          </a:xfrm>
          <a:prstGeom prst="rect">
            <a:avLst/>
          </a:prstGeom>
          <a:noFill/>
        </p:spPr>
        <p:txBody>
          <a:bodyPr wrap="square" rtlCol="0">
            <a:spAutoFit/>
          </a:bodyPr>
          <a:lstStyle/>
          <a:p>
            <a:r>
              <a:rPr lang="en-GB" b="1" dirty="0"/>
              <a:t> </a:t>
            </a:r>
            <a:r>
              <a:rPr lang="en-GB" b="1" dirty="0" smtClean="0"/>
              <a:t>Q2.</a:t>
            </a:r>
            <a:endParaRPr lang="en-GB" b="1" dirty="0"/>
          </a:p>
          <a:p>
            <a:r>
              <a:rPr lang="en-GB" b="1" dirty="0"/>
              <a:t>Jack says he has shaded 2/10 of the grid.  Is he correct?  Explain your </a:t>
            </a:r>
            <a:r>
              <a:rPr lang="en-GB" b="1" dirty="0" smtClean="0"/>
              <a:t>answer</a:t>
            </a:r>
          </a:p>
          <a:p>
            <a:endParaRPr lang="en-GB" b="1" dirty="0"/>
          </a:p>
          <a:p>
            <a:endParaRPr lang="en-GB" dirty="0"/>
          </a:p>
          <a:p>
            <a:endParaRPr lang="en-GB" dirty="0"/>
          </a:p>
        </p:txBody>
      </p:sp>
      <p:graphicFrame>
        <p:nvGraphicFramePr>
          <p:cNvPr id="9" name="Table 8"/>
          <p:cNvGraphicFramePr>
            <a:graphicFrameLocks noGrp="1"/>
          </p:cNvGraphicFramePr>
          <p:nvPr>
            <p:extLst/>
          </p:nvPr>
        </p:nvGraphicFramePr>
        <p:xfrm>
          <a:off x="3560617" y="3016251"/>
          <a:ext cx="3662220" cy="3657600"/>
        </p:xfrm>
        <a:graphic>
          <a:graphicData uri="http://schemas.openxmlformats.org/drawingml/2006/table">
            <a:tbl>
              <a:tblPr firstRow="1" bandRow="1">
                <a:tableStyleId>{5C22544A-7EE6-4342-B048-85BDC9FD1C3A}</a:tableStyleId>
              </a:tblPr>
              <a:tblGrid>
                <a:gridCol w="366222">
                  <a:extLst>
                    <a:ext uri="{9D8B030D-6E8A-4147-A177-3AD203B41FA5}">
                      <a16:colId xmlns:a16="http://schemas.microsoft.com/office/drawing/2014/main" val="2882703356"/>
                    </a:ext>
                  </a:extLst>
                </a:gridCol>
                <a:gridCol w="366222">
                  <a:extLst>
                    <a:ext uri="{9D8B030D-6E8A-4147-A177-3AD203B41FA5}">
                      <a16:colId xmlns:a16="http://schemas.microsoft.com/office/drawing/2014/main" val="2180135944"/>
                    </a:ext>
                  </a:extLst>
                </a:gridCol>
                <a:gridCol w="366222">
                  <a:extLst>
                    <a:ext uri="{9D8B030D-6E8A-4147-A177-3AD203B41FA5}">
                      <a16:colId xmlns:a16="http://schemas.microsoft.com/office/drawing/2014/main" val="3787051348"/>
                    </a:ext>
                  </a:extLst>
                </a:gridCol>
                <a:gridCol w="366222">
                  <a:extLst>
                    <a:ext uri="{9D8B030D-6E8A-4147-A177-3AD203B41FA5}">
                      <a16:colId xmlns:a16="http://schemas.microsoft.com/office/drawing/2014/main" val="3287857184"/>
                    </a:ext>
                  </a:extLst>
                </a:gridCol>
                <a:gridCol w="366222">
                  <a:extLst>
                    <a:ext uri="{9D8B030D-6E8A-4147-A177-3AD203B41FA5}">
                      <a16:colId xmlns:a16="http://schemas.microsoft.com/office/drawing/2014/main" val="3090362919"/>
                    </a:ext>
                  </a:extLst>
                </a:gridCol>
                <a:gridCol w="366222">
                  <a:extLst>
                    <a:ext uri="{9D8B030D-6E8A-4147-A177-3AD203B41FA5}">
                      <a16:colId xmlns:a16="http://schemas.microsoft.com/office/drawing/2014/main" val="1370774479"/>
                    </a:ext>
                  </a:extLst>
                </a:gridCol>
                <a:gridCol w="366222">
                  <a:extLst>
                    <a:ext uri="{9D8B030D-6E8A-4147-A177-3AD203B41FA5}">
                      <a16:colId xmlns:a16="http://schemas.microsoft.com/office/drawing/2014/main" val="1580145494"/>
                    </a:ext>
                  </a:extLst>
                </a:gridCol>
                <a:gridCol w="366222">
                  <a:extLst>
                    <a:ext uri="{9D8B030D-6E8A-4147-A177-3AD203B41FA5}">
                      <a16:colId xmlns:a16="http://schemas.microsoft.com/office/drawing/2014/main" val="1405605205"/>
                    </a:ext>
                  </a:extLst>
                </a:gridCol>
                <a:gridCol w="366222">
                  <a:extLst>
                    <a:ext uri="{9D8B030D-6E8A-4147-A177-3AD203B41FA5}">
                      <a16:colId xmlns:a16="http://schemas.microsoft.com/office/drawing/2014/main" val="1805204284"/>
                    </a:ext>
                  </a:extLst>
                </a:gridCol>
                <a:gridCol w="366222">
                  <a:extLst>
                    <a:ext uri="{9D8B030D-6E8A-4147-A177-3AD203B41FA5}">
                      <a16:colId xmlns:a16="http://schemas.microsoft.com/office/drawing/2014/main" val="243856937"/>
                    </a:ext>
                  </a:extLst>
                </a:gridCol>
              </a:tblGrid>
              <a:tr h="160174">
                <a:tc>
                  <a:txBody>
                    <a:bodyPr/>
                    <a:lstStyle/>
                    <a:p>
                      <a:endParaRPr lang="en-GB" dirty="0"/>
                    </a:p>
                  </a:txBody>
                  <a:tcPr>
                    <a:solidFill>
                      <a:srgbClr val="FF0000"/>
                    </a:solidFill>
                  </a:tcPr>
                </a:tc>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997638160"/>
                  </a:ext>
                </a:extLst>
              </a:tr>
              <a:tr h="160174">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71150757"/>
                  </a:ext>
                </a:extLst>
              </a:tr>
              <a:tr h="160174">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594526913"/>
                  </a:ext>
                </a:extLst>
              </a:tr>
              <a:tr h="160174">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651800948"/>
                  </a:ext>
                </a:extLst>
              </a:tr>
              <a:tr h="160174">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080565585"/>
                  </a:ext>
                </a:extLst>
              </a:tr>
              <a:tr h="160174">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786956168"/>
                  </a:ext>
                </a:extLst>
              </a:tr>
              <a:tr h="160174">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923147469"/>
                  </a:ext>
                </a:extLst>
              </a:tr>
              <a:tr h="160174">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496769128"/>
                  </a:ext>
                </a:extLst>
              </a:tr>
              <a:tr h="160174">
                <a:tc>
                  <a:txBody>
                    <a:bodyPr/>
                    <a:lstStyle/>
                    <a:p>
                      <a:endParaRPr lang="en-GB"/>
                    </a:p>
                  </a:txBody>
                  <a:tcPr>
                    <a:solidFill>
                      <a:srgbClr val="FF0000"/>
                    </a:solidFill>
                  </a:tcPr>
                </a:tc>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003492730"/>
                  </a:ext>
                </a:extLst>
              </a:tr>
              <a:tr h="160174">
                <a:tc>
                  <a:txBody>
                    <a:bodyPr/>
                    <a:lstStyle/>
                    <a:p>
                      <a:endParaRPr lang="en-GB"/>
                    </a:p>
                  </a:txBody>
                  <a:tcPr>
                    <a:solidFill>
                      <a:srgbClr val="FF0000"/>
                    </a:solidFill>
                  </a:tcPr>
                </a:tc>
                <a:tc>
                  <a:txBody>
                    <a:bodyPr/>
                    <a:lstStyle/>
                    <a:p>
                      <a:endParaRPr lang="en-GB" dirty="0"/>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160515527"/>
                  </a:ext>
                </a:extLst>
              </a:tr>
            </a:tbl>
          </a:graphicData>
        </a:graphic>
      </p:graphicFrame>
      <p:pic>
        <p:nvPicPr>
          <p:cNvPr id="10" name="Picture 9"/>
          <p:cNvPicPr>
            <a:picLocks noChangeAspect="1"/>
          </p:cNvPicPr>
          <p:nvPr/>
        </p:nvPicPr>
        <p:blipFill>
          <a:blip r:embed="rId2"/>
          <a:stretch>
            <a:fillRect/>
          </a:stretch>
        </p:blipFill>
        <p:spPr>
          <a:xfrm>
            <a:off x="7222837" y="1458913"/>
            <a:ext cx="2686050" cy="2952750"/>
          </a:xfrm>
          <a:prstGeom prst="rect">
            <a:avLst/>
          </a:prstGeom>
        </p:spPr>
      </p:pic>
      <p:pic>
        <p:nvPicPr>
          <p:cNvPr id="11" name="Picture 10"/>
          <p:cNvPicPr>
            <a:picLocks noChangeAspect="1"/>
          </p:cNvPicPr>
          <p:nvPr/>
        </p:nvPicPr>
        <p:blipFill>
          <a:blip r:embed="rId3"/>
          <a:stretch>
            <a:fillRect/>
          </a:stretch>
        </p:blipFill>
        <p:spPr>
          <a:xfrm>
            <a:off x="9561082" y="2935288"/>
            <a:ext cx="2647950" cy="3819525"/>
          </a:xfrm>
          <a:prstGeom prst="rect">
            <a:avLst/>
          </a:prstGeom>
        </p:spPr>
      </p:pic>
    </p:spTree>
    <p:extLst>
      <p:ext uri="{BB962C8B-B14F-4D97-AF65-F5344CB8AC3E}">
        <p14:creationId xmlns:p14="http://schemas.microsoft.com/office/powerpoint/2010/main" val="583021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pic>
        <p:nvPicPr>
          <p:cNvPr id="4" name="Content Placeholder 3"/>
          <p:cNvPicPr>
            <a:picLocks noGrp="1" noChangeAspect="1"/>
          </p:cNvPicPr>
          <p:nvPr>
            <p:ph idx="1"/>
          </p:nvPr>
        </p:nvPicPr>
        <p:blipFill>
          <a:blip r:embed="rId2"/>
          <a:stretch>
            <a:fillRect/>
          </a:stretch>
        </p:blipFill>
        <p:spPr>
          <a:xfrm>
            <a:off x="838200" y="1690688"/>
            <a:ext cx="3905250" cy="3714750"/>
          </a:xfrm>
          <a:prstGeom prst="rect">
            <a:avLst/>
          </a:prstGeom>
        </p:spPr>
      </p:pic>
      <p:pic>
        <p:nvPicPr>
          <p:cNvPr id="5" name="Picture 4"/>
          <p:cNvPicPr>
            <a:picLocks noChangeAspect="1"/>
          </p:cNvPicPr>
          <p:nvPr/>
        </p:nvPicPr>
        <p:blipFill>
          <a:blip r:embed="rId3"/>
          <a:stretch>
            <a:fillRect/>
          </a:stretch>
        </p:blipFill>
        <p:spPr>
          <a:xfrm>
            <a:off x="5394180" y="1690688"/>
            <a:ext cx="3952875" cy="3838575"/>
          </a:xfrm>
          <a:prstGeom prst="rect">
            <a:avLst/>
          </a:prstGeom>
        </p:spPr>
      </p:pic>
    </p:spTree>
    <p:extLst>
      <p:ext uri="{BB962C8B-B14F-4D97-AF65-F5344CB8AC3E}">
        <p14:creationId xmlns:p14="http://schemas.microsoft.com/office/powerpoint/2010/main" val="15551004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recognise hundredths and that hundredths arise from dividing one whole into one hundred equal parts</a:t>
            </a:r>
            <a:r>
              <a:rPr lang="en-GB" sz="3600" dirty="0" smtClean="0"/>
              <a:t>.</a:t>
            </a:r>
            <a:endParaRPr lang="en-GB" sz="3600" dirty="0"/>
          </a:p>
        </p:txBody>
      </p:sp>
      <p:graphicFrame>
        <p:nvGraphicFramePr>
          <p:cNvPr id="4" name="Content Placeholder 3"/>
          <p:cNvGraphicFramePr>
            <a:graphicFrameLocks noGrp="1"/>
          </p:cNvGraphicFramePr>
          <p:nvPr>
            <p:ph idx="1"/>
          </p:nvPr>
        </p:nvGraphicFramePr>
        <p:xfrm>
          <a:off x="1080655" y="1953490"/>
          <a:ext cx="9240981" cy="3799119"/>
        </p:xfrm>
        <a:graphic>
          <a:graphicData uri="http://schemas.openxmlformats.org/drawingml/2006/table">
            <a:tbl>
              <a:tblPr firstRow="1" firstCol="1" bandRow="1"/>
              <a:tblGrid>
                <a:gridCol w="7290712">
                  <a:extLst>
                    <a:ext uri="{9D8B030D-6E8A-4147-A177-3AD203B41FA5}">
                      <a16:colId xmlns:a16="http://schemas.microsoft.com/office/drawing/2014/main" val="91979926"/>
                    </a:ext>
                  </a:extLst>
                </a:gridCol>
                <a:gridCol w="1950269">
                  <a:extLst>
                    <a:ext uri="{9D8B030D-6E8A-4147-A177-3AD203B41FA5}">
                      <a16:colId xmlns:a16="http://schemas.microsoft.com/office/drawing/2014/main" val="1900583789"/>
                    </a:ext>
                  </a:extLst>
                </a:gridCol>
              </a:tblGrid>
              <a:tr h="876034">
                <a:tc>
                  <a:txBody>
                    <a:bodyPr/>
                    <a:lstStyle/>
                    <a:p>
                      <a:pPr algn="ctr">
                        <a:lnSpc>
                          <a:spcPct val="107000"/>
                        </a:lnSpc>
                        <a:spcAft>
                          <a:spcPts val="0"/>
                        </a:spcAft>
                      </a:pPr>
                      <a:r>
                        <a:rPr lang="en-GB" sz="1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4263799"/>
                  </a:ext>
                </a:extLst>
              </a:tr>
              <a:tr h="584023">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using my knowledge of hundredths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64677466"/>
                  </a:ext>
                </a:extLst>
              </a:tr>
              <a:tr h="876034">
                <a:tc>
                  <a:txBody>
                    <a:bodyPr/>
                    <a:lstStyle/>
                    <a:p>
                      <a:pPr algn="l">
                        <a:lnSpc>
                          <a:spcPct val="107000"/>
                        </a:lnSpc>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Some of us will: I know tenth and hundredth equivalents and can complete number sequences using this knowledge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9824672"/>
                  </a:ext>
                </a:extLst>
              </a:tr>
              <a:tr h="876034">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Most of us will: I can complete number lines/sequences counting forward and backwards in hundredths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0456936"/>
                  </a:ext>
                </a:extLst>
              </a:tr>
              <a:tr h="584023">
                <a:tc>
                  <a:txBody>
                    <a:bodyPr/>
                    <a:lstStyle/>
                    <a:p>
                      <a:pPr algn="l">
                        <a:lnSpc>
                          <a:spcPct val="107000"/>
                        </a:lnSpc>
                        <a:spcAft>
                          <a:spcPts val="0"/>
                        </a:spcAft>
                      </a:pPr>
                      <a:r>
                        <a:rPr lang="en-GB" sz="1800">
                          <a:effectLst/>
                          <a:latin typeface="Comic Sans MS" panose="030F0702030302020204" pitchFamily="66" charset="0"/>
                          <a:ea typeface="Calibri" panose="020F0502020204030204" pitchFamily="34" charset="0"/>
                          <a:cs typeface="Times New Roman" panose="02020603050405020304" pitchFamily="18" charset="0"/>
                        </a:rPr>
                        <a:t>All of us will: I can shade fractions of a hundredth.</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1664426"/>
                  </a:ext>
                </a:extLst>
              </a:tr>
            </a:tbl>
          </a:graphicData>
        </a:graphic>
      </p:graphicFrame>
    </p:spTree>
    <p:extLst>
      <p:ext uri="{BB962C8B-B14F-4D97-AF65-F5344CB8AC3E}">
        <p14:creationId xmlns:p14="http://schemas.microsoft.com/office/powerpoint/2010/main" val="26093174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REFLECTION - LO</a:t>
            </a:r>
            <a:r>
              <a:rPr lang="en-GB" sz="3600" dirty="0"/>
              <a:t>: To recognise hundredths and that hundredths arise from dividing one whole into one hundred equal parts</a:t>
            </a:r>
            <a:r>
              <a:rPr lang="en-GB" sz="3600" dirty="0" smtClean="0"/>
              <a:t>.</a:t>
            </a:r>
            <a:endParaRPr lang="en-GB" sz="3600" dirty="0"/>
          </a:p>
        </p:txBody>
      </p:sp>
      <p:sp>
        <p:nvSpPr>
          <p:cNvPr id="3" name="Content Placeholder 2"/>
          <p:cNvSpPr>
            <a:spLocks noGrp="1"/>
          </p:cNvSpPr>
          <p:nvPr>
            <p:ph idx="1"/>
          </p:nvPr>
        </p:nvSpPr>
        <p:spPr/>
        <p:txBody>
          <a:bodyPr>
            <a:normAutofit/>
          </a:bodyPr>
          <a:lstStyle/>
          <a:p>
            <a:r>
              <a:rPr lang="en-GB" sz="3200" dirty="0" smtClean="0"/>
              <a:t>SELF ASSESSMENT</a:t>
            </a:r>
            <a:endParaRPr lang="en-GB" sz="3200" dirty="0"/>
          </a:p>
        </p:txBody>
      </p:sp>
    </p:spTree>
    <p:extLst>
      <p:ext uri="{BB962C8B-B14F-4D97-AF65-F5344CB8AC3E}">
        <p14:creationId xmlns:p14="http://schemas.microsoft.com/office/powerpoint/2010/main" val="32228495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9028514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 - Poetry</a:t>
            </a:r>
            <a:endParaRPr lang="en-GB" dirty="0"/>
          </a:p>
        </p:txBody>
      </p:sp>
      <p:sp>
        <p:nvSpPr>
          <p:cNvPr id="3" name="Subtitle 2"/>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6061162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We are going to be concentrating on Narrative/Epic Poem that was first told in Anglo-Saxon/Viking times called ‘Beowulf’.  We are going to find out what the poem is about, we are going to look at narrative poetry and then have a go at writing our own Narrative Poem about ‘Beowulf’.  Finally, we perform our poems.  These will be filmed and sent to parents and the school.</a:t>
            </a:r>
          </a:p>
          <a:p>
            <a:pPr marL="0" indent="0">
              <a:buNone/>
            </a:pPr>
            <a:endParaRPr lang="en-GB" sz="3200" dirty="0"/>
          </a:p>
          <a:p>
            <a:endParaRPr lang="en-GB" sz="3200" dirty="0"/>
          </a:p>
        </p:txBody>
      </p:sp>
    </p:spTree>
    <p:extLst>
      <p:ext uri="{BB962C8B-B14F-4D97-AF65-F5344CB8AC3E}">
        <p14:creationId xmlns:p14="http://schemas.microsoft.com/office/powerpoint/2010/main" val="22463844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 narrative poem is a type of poem that tells a story. Narrative poems tend to be quite long. They tell a story like in a novel and also use rhythm and rhyme, like in a poem.</a:t>
            </a:r>
          </a:p>
          <a:p>
            <a:pPr marL="0" indent="0">
              <a:buNone/>
            </a:pPr>
            <a:endParaRPr lang="en-GB" sz="3200" dirty="0"/>
          </a:p>
          <a:p>
            <a:pPr marL="0" indent="0">
              <a:buNone/>
            </a:pPr>
            <a:r>
              <a:rPr lang="en-GB" sz="3200" dirty="0" smtClean="0">
                <a:hlinkClick r:id="rId2"/>
              </a:rPr>
              <a:t>https://www.bbc.co.uk/bitesize/topics/z4mmn39/articles/z3btrwx#:~:text=A%20narrative%20poem%20is%20a,rhyme%2C%20like%20in%20a%20poem</a:t>
            </a:r>
            <a:r>
              <a:rPr lang="en-GB" sz="3200" dirty="0" smtClean="0"/>
              <a:t>.</a:t>
            </a:r>
          </a:p>
          <a:p>
            <a:pPr marL="0" indent="0">
              <a:buNone/>
            </a:pPr>
            <a:endParaRPr lang="en-GB" sz="3200" dirty="0"/>
          </a:p>
        </p:txBody>
      </p:sp>
    </p:spTree>
    <p:extLst>
      <p:ext uri="{BB962C8B-B14F-4D97-AF65-F5344CB8AC3E}">
        <p14:creationId xmlns:p14="http://schemas.microsoft.com/office/powerpoint/2010/main" val="23023146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Today, we are going to look at writing our own first stanza of our narrative poems based on the epic story of Beowulf</a:t>
            </a:r>
            <a:endParaRPr lang="en-GB" sz="3200" dirty="0"/>
          </a:p>
        </p:txBody>
      </p:sp>
    </p:spTree>
    <p:extLst>
      <p:ext uri="{BB962C8B-B14F-4D97-AF65-F5344CB8AC3E}">
        <p14:creationId xmlns:p14="http://schemas.microsoft.com/office/powerpoint/2010/main" val="17849743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LO: To create a narrative poem that choose the appropriate vocabulary to describe setting, characters and </a:t>
            </a:r>
            <a:r>
              <a:rPr lang="en-GB" sz="3200" dirty="0" smtClean="0"/>
              <a:t>atmosphere</a:t>
            </a:r>
            <a:endParaRPr lang="en-GB" sz="3200" dirty="0"/>
          </a:p>
        </p:txBody>
      </p:sp>
      <p:sp>
        <p:nvSpPr>
          <p:cNvPr id="3" name="Content Placeholder 2"/>
          <p:cNvSpPr>
            <a:spLocks noGrp="1"/>
          </p:cNvSpPr>
          <p:nvPr>
            <p:ph idx="1"/>
          </p:nvPr>
        </p:nvSpPr>
        <p:spPr/>
        <p:txBody>
          <a:bodyPr>
            <a:normAutofit/>
          </a:bodyPr>
          <a:lstStyle/>
          <a:p>
            <a:r>
              <a:rPr lang="en-GB" sz="3200" dirty="0" smtClean="0"/>
              <a:t>Q: What does rhyme mean?</a:t>
            </a:r>
            <a:endParaRPr lang="en-GB" sz="3200" dirty="0"/>
          </a:p>
        </p:txBody>
      </p:sp>
    </p:spTree>
    <p:extLst>
      <p:ext uri="{BB962C8B-B14F-4D97-AF65-F5344CB8AC3E}">
        <p14:creationId xmlns:p14="http://schemas.microsoft.com/office/powerpoint/2010/main" val="34179173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LO: To create a narrative poem that choose the appropriate vocabulary to describe setting, characters and </a:t>
            </a:r>
            <a:r>
              <a:rPr lang="en-GB" sz="3200" dirty="0" smtClean="0"/>
              <a:t>atmosphere</a:t>
            </a:r>
            <a:endParaRPr lang="en-GB" sz="3200" dirty="0"/>
          </a:p>
        </p:txBody>
      </p:sp>
      <p:sp>
        <p:nvSpPr>
          <p:cNvPr id="3" name="Content Placeholder 2"/>
          <p:cNvSpPr>
            <a:spLocks noGrp="1"/>
          </p:cNvSpPr>
          <p:nvPr>
            <p:ph idx="1"/>
          </p:nvPr>
        </p:nvSpPr>
        <p:spPr/>
        <p:txBody>
          <a:bodyPr>
            <a:normAutofit/>
          </a:bodyPr>
          <a:lstStyle/>
          <a:p>
            <a:r>
              <a:rPr lang="en-GB" sz="3200" dirty="0" smtClean="0"/>
              <a:t>Q: What does rhyme mean?</a:t>
            </a:r>
          </a:p>
          <a:p>
            <a:r>
              <a:rPr lang="en-GB" sz="3200" dirty="0" smtClean="0"/>
              <a:t>The same sound at the end of a word.</a:t>
            </a:r>
          </a:p>
          <a:p>
            <a:r>
              <a:rPr lang="en-GB" sz="3200" dirty="0" smtClean="0"/>
              <a:t>Q:  Find pairs of words that rhyme.</a:t>
            </a:r>
          </a:p>
          <a:p>
            <a:endParaRPr lang="en-GB" sz="3200" dirty="0"/>
          </a:p>
          <a:p>
            <a:r>
              <a:rPr lang="en-GB" sz="3200" dirty="0" smtClean="0"/>
              <a:t>Q:  What do we mean by rhyming pattern in a poem?</a:t>
            </a:r>
            <a:endParaRPr lang="en-GB" sz="3200" dirty="0"/>
          </a:p>
        </p:txBody>
      </p:sp>
    </p:spTree>
    <p:extLst>
      <p:ext uri="{BB962C8B-B14F-4D97-AF65-F5344CB8AC3E}">
        <p14:creationId xmlns:p14="http://schemas.microsoft.com/office/powerpoint/2010/main" val="30373790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LO: To create a narrative poem that choose the appropriate vocabulary to describe setting, characters and </a:t>
            </a:r>
            <a:r>
              <a:rPr lang="en-GB" sz="3200" dirty="0" smtClean="0"/>
              <a:t>atmosphere</a:t>
            </a:r>
            <a:endParaRPr lang="en-GB" sz="3200" dirty="0"/>
          </a:p>
        </p:txBody>
      </p:sp>
      <p:sp>
        <p:nvSpPr>
          <p:cNvPr id="3" name="Content Placeholder 2"/>
          <p:cNvSpPr>
            <a:spLocks noGrp="1"/>
          </p:cNvSpPr>
          <p:nvPr>
            <p:ph idx="1"/>
          </p:nvPr>
        </p:nvSpPr>
        <p:spPr/>
        <p:txBody>
          <a:bodyPr>
            <a:normAutofit lnSpcReduction="10000"/>
          </a:bodyPr>
          <a:lstStyle/>
          <a:p>
            <a:r>
              <a:rPr lang="en-GB" sz="3200" dirty="0" smtClean="0"/>
              <a:t>Q: What does rhyme mean?</a:t>
            </a:r>
          </a:p>
          <a:p>
            <a:r>
              <a:rPr lang="en-GB" sz="3200" dirty="0" smtClean="0"/>
              <a:t>The same sound at the end of a word.</a:t>
            </a:r>
          </a:p>
          <a:p>
            <a:r>
              <a:rPr lang="en-GB" sz="3200" dirty="0" smtClean="0"/>
              <a:t>Q:  Find pairs of words that rhyme.</a:t>
            </a:r>
          </a:p>
          <a:p>
            <a:endParaRPr lang="en-GB" sz="3200" dirty="0"/>
          </a:p>
          <a:p>
            <a:r>
              <a:rPr lang="en-GB" sz="3200" dirty="0" smtClean="0"/>
              <a:t>Q:  What do we mean by rhyming pattern in a poem?</a:t>
            </a:r>
          </a:p>
          <a:p>
            <a:r>
              <a:rPr lang="en-GB" sz="3200" dirty="0" smtClean="0"/>
              <a:t>Certain lines have the end words that make the same sound.</a:t>
            </a:r>
          </a:p>
          <a:p>
            <a:endParaRPr lang="en-GB" sz="3200" dirty="0"/>
          </a:p>
          <a:p>
            <a:r>
              <a:rPr lang="en-GB" sz="3200" dirty="0" smtClean="0"/>
              <a:t>In poetry, do all lines have to rhyme?</a:t>
            </a:r>
            <a:endParaRPr lang="en-GB" sz="3200" dirty="0"/>
          </a:p>
        </p:txBody>
      </p:sp>
    </p:spTree>
    <p:extLst>
      <p:ext uri="{BB962C8B-B14F-4D97-AF65-F5344CB8AC3E}">
        <p14:creationId xmlns:p14="http://schemas.microsoft.com/office/powerpoint/2010/main" val="3280346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atmosphere</a:t>
            </a:r>
          </a:p>
        </p:txBody>
      </p:sp>
      <p:sp>
        <p:nvSpPr>
          <p:cNvPr id="4" name="Content Placeholder 3"/>
          <p:cNvSpPr>
            <a:spLocks noGrp="1"/>
          </p:cNvSpPr>
          <p:nvPr>
            <p:ph sz="half" idx="1"/>
          </p:nvPr>
        </p:nvSpPr>
        <p:spPr/>
        <p:txBody>
          <a:bodyPr>
            <a:normAutofit fontScale="70000" lnSpcReduction="20000"/>
          </a:bodyPr>
          <a:lstStyle/>
          <a:p>
            <a:r>
              <a:rPr lang="en-GB" dirty="0"/>
              <a:t>The story began when the King of the Danes, Hrothgar, built a mead-hall.  He called the hall, </a:t>
            </a:r>
            <a:r>
              <a:rPr lang="en-GB" dirty="0" err="1"/>
              <a:t>Heorot</a:t>
            </a:r>
            <a:r>
              <a:rPr lang="en-GB" dirty="0"/>
              <a:t>, meaning hart</a:t>
            </a:r>
            <a:r>
              <a:rPr lang="en-GB" dirty="0" smtClean="0"/>
              <a:t>.</a:t>
            </a:r>
          </a:p>
          <a:p>
            <a:endParaRPr lang="en-GB" dirty="0"/>
          </a:p>
          <a:p>
            <a:r>
              <a:rPr lang="en-GB" altLang="en-US" dirty="0">
                <a:solidFill>
                  <a:srgbClr val="000000"/>
                </a:solidFill>
                <a:cs typeface="Arial" panose="020B0604020202020204" pitchFamily="34" charset="0"/>
              </a:rPr>
              <a:t>Once </a:t>
            </a:r>
            <a:r>
              <a:rPr lang="en-GB" altLang="en-US" dirty="0" err="1">
                <a:solidFill>
                  <a:srgbClr val="000000"/>
                </a:solidFill>
                <a:cs typeface="Arial" panose="020B0604020202020204" pitchFamily="34" charset="0"/>
              </a:rPr>
              <a:t>Heorot</a:t>
            </a:r>
            <a:r>
              <a:rPr lang="en-GB" altLang="en-US" dirty="0">
                <a:solidFill>
                  <a:srgbClr val="000000"/>
                </a:solidFill>
                <a:cs typeface="Arial" panose="020B0604020202020204" pitchFamily="34" charset="0"/>
              </a:rPr>
              <a:t> was built, King Hrothgar and his people enjoyed feasts and celebrations there. The hall was filled with the sounds, sights and smells of happy gatherings.</a:t>
            </a:r>
          </a:p>
          <a:p>
            <a:endParaRPr lang="en-GB" dirty="0"/>
          </a:p>
          <a:p>
            <a:endParaRPr lang="en-GB" dirty="0"/>
          </a:p>
        </p:txBody>
      </p:sp>
      <p:sp>
        <p:nvSpPr>
          <p:cNvPr id="5" name="Content Placeholder 4"/>
          <p:cNvSpPr>
            <a:spLocks noGrp="1"/>
          </p:cNvSpPr>
          <p:nvPr>
            <p:ph sz="half" idx="2"/>
          </p:nvPr>
        </p:nvSpPr>
        <p:spPr/>
        <p:txBody>
          <a:bodyPr>
            <a:normAutofit fontScale="70000" lnSpcReduction="20000"/>
          </a:bodyPr>
          <a:lstStyle/>
          <a:p>
            <a:r>
              <a:rPr lang="en-GB" dirty="0" smtClean="0"/>
              <a:t>This the first part of our story that we need to retell in our narrative poems and it sets the scene.  We need to decide:</a:t>
            </a:r>
          </a:p>
          <a:p>
            <a:r>
              <a:rPr lang="en-GB" dirty="0" smtClean="0"/>
              <a:t>How many lines are going to be in the stanza.</a:t>
            </a:r>
          </a:p>
          <a:p>
            <a:r>
              <a:rPr lang="en-GB" dirty="0" smtClean="0"/>
              <a:t>Rhyming pattern</a:t>
            </a:r>
          </a:p>
          <a:p>
            <a:endParaRPr lang="en-GB" dirty="0"/>
          </a:p>
          <a:p>
            <a:r>
              <a:rPr lang="en-GB" dirty="0" smtClean="0"/>
              <a:t> To help with rhyming patterns often finding/choosing key words and thinking of words that rhyme can help us</a:t>
            </a:r>
          </a:p>
          <a:p>
            <a:endParaRPr lang="en-GB" dirty="0"/>
          </a:p>
          <a:p>
            <a:r>
              <a:rPr lang="en-GB" dirty="0" smtClean="0"/>
              <a:t>Q:  What would you say are the key words in this part of the story</a:t>
            </a:r>
          </a:p>
          <a:p>
            <a:endParaRPr lang="en-GB" dirty="0"/>
          </a:p>
          <a:p>
            <a:r>
              <a:rPr lang="en-GB" dirty="0" smtClean="0"/>
              <a:t>Q:  What words can you think of that rhyme with them.</a:t>
            </a:r>
          </a:p>
          <a:p>
            <a:endParaRPr lang="en-GB" dirty="0"/>
          </a:p>
        </p:txBody>
      </p:sp>
    </p:spTree>
    <p:extLst>
      <p:ext uri="{BB962C8B-B14F-4D97-AF65-F5344CB8AC3E}">
        <p14:creationId xmlns:p14="http://schemas.microsoft.com/office/powerpoint/2010/main" val="24197424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atmosphere</a:t>
            </a:r>
          </a:p>
        </p:txBody>
      </p:sp>
      <p:sp>
        <p:nvSpPr>
          <p:cNvPr id="4" name="Content Placeholder 3"/>
          <p:cNvSpPr>
            <a:spLocks noGrp="1"/>
          </p:cNvSpPr>
          <p:nvPr>
            <p:ph sz="half" idx="1"/>
          </p:nvPr>
        </p:nvSpPr>
        <p:spPr/>
        <p:txBody>
          <a:bodyPr>
            <a:normAutofit fontScale="77500" lnSpcReduction="20000"/>
          </a:bodyPr>
          <a:lstStyle/>
          <a:p>
            <a:r>
              <a:rPr lang="en-GB" dirty="0"/>
              <a:t>The story began when the King of the Danes, Hrothgar, built a mead-hall.  He called the hall, </a:t>
            </a:r>
            <a:r>
              <a:rPr lang="en-GB" dirty="0" err="1"/>
              <a:t>Heorot</a:t>
            </a:r>
            <a:r>
              <a:rPr lang="en-GB" dirty="0"/>
              <a:t>, meaning hart</a:t>
            </a:r>
            <a:r>
              <a:rPr lang="en-GB" dirty="0" smtClean="0"/>
              <a:t>.</a:t>
            </a:r>
          </a:p>
          <a:p>
            <a:endParaRPr lang="en-GB" dirty="0"/>
          </a:p>
          <a:p>
            <a:r>
              <a:rPr lang="en-GB" altLang="en-US" dirty="0">
                <a:solidFill>
                  <a:srgbClr val="000000"/>
                </a:solidFill>
                <a:cs typeface="Arial" panose="020B0604020202020204" pitchFamily="34" charset="0"/>
              </a:rPr>
              <a:t>Once </a:t>
            </a:r>
            <a:r>
              <a:rPr lang="en-GB" altLang="en-US" dirty="0" err="1">
                <a:solidFill>
                  <a:srgbClr val="000000"/>
                </a:solidFill>
                <a:cs typeface="Arial" panose="020B0604020202020204" pitchFamily="34" charset="0"/>
              </a:rPr>
              <a:t>Heorot</a:t>
            </a:r>
            <a:r>
              <a:rPr lang="en-GB" altLang="en-US" dirty="0">
                <a:solidFill>
                  <a:srgbClr val="000000"/>
                </a:solidFill>
                <a:cs typeface="Arial" panose="020B0604020202020204" pitchFamily="34" charset="0"/>
              </a:rPr>
              <a:t> was built, King Hrothgar and his people enjoyed feasts and celebrations there. The hall was filled with the sounds, sights and smells of happy gatherings.</a:t>
            </a:r>
          </a:p>
          <a:p>
            <a:endParaRPr lang="en-GB" dirty="0"/>
          </a:p>
          <a:p>
            <a:endParaRPr lang="en-GB" dirty="0"/>
          </a:p>
        </p:txBody>
      </p:sp>
      <p:sp>
        <p:nvSpPr>
          <p:cNvPr id="5" name="Content Placeholder 4"/>
          <p:cNvSpPr>
            <a:spLocks noGrp="1"/>
          </p:cNvSpPr>
          <p:nvPr>
            <p:ph sz="half" idx="2"/>
          </p:nvPr>
        </p:nvSpPr>
        <p:spPr/>
        <p:txBody>
          <a:bodyPr>
            <a:normAutofit fontScale="77500" lnSpcReduction="20000"/>
          </a:bodyPr>
          <a:lstStyle/>
          <a:p>
            <a:pPr marL="0" indent="0">
              <a:buNone/>
            </a:pPr>
            <a:r>
              <a:rPr lang="en-GB" dirty="0" smtClean="0"/>
              <a:t>Q:  What are the key things we want to put in our first stanza that will tell the story?</a:t>
            </a:r>
          </a:p>
          <a:p>
            <a:pPr marL="0" indent="0">
              <a:buNone/>
            </a:pPr>
            <a:endParaRPr lang="en-GB" dirty="0"/>
          </a:p>
          <a:p>
            <a:pPr marL="0" indent="0">
              <a:buNone/>
            </a:pPr>
            <a:r>
              <a:rPr lang="en-GB" dirty="0" smtClean="0"/>
              <a:t>Q:  Who are the key characters I want to introduce?</a:t>
            </a:r>
          </a:p>
          <a:p>
            <a:pPr marL="0" indent="0">
              <a:buNone/>
            </a:pPr>
            <a:r>
              <a:rPr lang="en-GB" dirty="0" smtClean="0"/>
              <a:t>Q:  What things do I need to mention to set the scene?</a:t>
            </a:r>
          </a:p>
          <a:p>
            <a:pPr marL="0" indent="0">
              <a:buNone/>
            </a:pPr>
            <a:r>
              <a:rPr lang="en-GB" dirty="0" smtClean="0"/>
              <a:t>Q:  What atmosphere do I want to create?</a:t>
            </a:r>
          </a:p>
          <a:p>
            <a:pPr marL="0" indent="0">
              <a:buNone/>
            </a:pPr>
            <a:r>
              <a:rPr lang="en-GB" dirty="0" smtClean="0"/>
              <a:t>Q:  What could I do at the end of the verse to infer that something is going to change this atmosphere?</a:t>
            </a:r>
          </a:p>
          <a:p>
            <a:pPr marL="0" indent="0">
              <a:buNone/>
            </a:pPr>
            <a:endParaRPr lang="en-GB" dirty="0"/>
          </a:p>
          <a:p>
            <a:pPr marL="0" indent="0">
              <a:buNone/>
            </a:pPr>
            <a:r>
              <a:rPr lang="en-GB" dirty="0" smtClean="0"/>
              <a:t>Now, we can try and put these ideas together.</a:t>
            </a:r>
            <a:endParaRPr lang="en-GB" dirty="0"/>
          </a:p>
        </p:txBody>
      </p:sp>
    </p:spTree>
    <p:extLst>
      <p:ext uri="{BB962C8B-B14F-4D97-AF65-F5344CB8AC3E}">
        <p14:creationId xmlns:p14="http://schemas.microsoft.com/office/powerpoint/2010/main" val="28447285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atmosphere</a:t>
            </a:r>
          </a:p>
        </p:txBody>
      </p:sp>
      <p:sp>
        <p:nvSpPr>
          <p:cNvPr id="4" name="Content Placeholder 3"/>
          <p:cNvSpPr>
            <a:spLocks noGrp="1"/>
          </p:cNvSpPr>
          <p:nvPr>
            <p:ph sz="half" idx="1"/>
          </p:nvPr>
        </p:nvSpPr>
        <p:spPr/>
        <p:txBody>
          <a:bodyPr>
            <a:normAutofit lnSpcReduction="10000"/>
          </a:bodyPr>
          <a:lstStyle/>
          <a:p>
            <a:r>
              <a:rPr lang="en-GB" dirty="0"/>
              <a:t>The story began when the King of the Danes, Hrothgar, built a mead-hall.  He called the hall, </a:t>
            </a:r>
            <a:r>
              <a:rPr lang="en-GB" dirty="0" err="1"/>
              <a:t>Heorot</a:t>
            </a:r>
            <a:r>
              <a:rPr lang="en-GB" dirty="0"/>
              <a:t>, meaning hart</a:t>
            </a:r>
            <a:r>
              <a:rPr lang="en-GB" dirty="0" smtClean="0"/>
              <a:t>.</a:t>
            </a:r>
          </a:p>
          <a:p>
            <a:endParaRPr lang="en-GB" dirty="0"/>
          </a:p>
          <a:p>
            <a:r>
              <a:rPr lang="en-GB" altLang="en-US" dirty="0">
                <a:solidFill>
                  <a:srgbClr val="000000"/>
                </a:solidFill>
                <a:cs typeface="Arial" panose="020B0604020202020204" pitchFamily="34" charset="0"/>
              </a:rPr>
              <a:t>Once </a:t>
            </a:r>
            <a:r>
              <a:rPr lang="en-GB" altLang="en-US" dirty="0" err="1">
                <a:solidFill>
                  <a:srgbClr val="000000"/>
                </a:solidFill>
                <a:cs typeface="Arial" panose="020B0604020202020204" pitchFamily="34" charset="0"/>
              </a:rPr>
              <a:t>Heorot</a:t>
            </a:r>
            <a:r>
              <a:rPr lang="en-GB" altLang="en-US" dirty="0">
                <a:solidFill>
                  <a:srgbClr val="000000"/>
                </a:solidFill>
                <a:cs typeface="Arial" panose="020B0604020202020204" pitchFamily="34" charset="0"/>
              </a:rPr>
              <a:t> was built, King Hrothgar and his people enjoyed feasts and celebrations there. The hall was filled with the sounds, sights and smells of happy gatherings.</a:t>
            </a:r>
          </a:p>
          <a:p>
            <a:endParaRPr lang="en-GB" dirty="0"/>
          </a:p>
          <a:p>
            <a:endParaRPr lang="en-GB" dirty="0"/>
          </a:p>
        </p:txBody>
      </p:sp>
      <p:sp>
        <p:nvSpPr>
          <p:cNvPr id="5" name="Content Placeholder 4"/>
          <p:cNvSpPr>
            <a:spLocks noGrp="1"/>
          </p:cNvSpPr>
          <p:nvPr>
            <p:ph sz="half" idx="2"/>
          </p:nvPr>
        </p:nvSpPr>
        <p:spPr/>
        <p:txBody>
          <a:bodyPr>
            <a:normAutofit lnSpcReduction="10000"/>
          </a:bodyPr>
          <a:lstStyle/>
          <a:p>
            <a:pPr marL="0" indent="0">
              <a:buNone/>
            </a:pPr>
            <a:r>
              <a:rPr lang="en-GB" dirty="0" smtClean="0"/>
              <a:t>Our story begins with Hrothgar, King of the Danes</a:t>
            </a:r>
          </a:p>
          <a:p>
            <a:pPr marL="0" indent="0">
              <a:buNone/>
            </a:pPr>
            <a:r>
              <a:rPr lang="en-GB" dirty="0" smtClean="0"/>
              <a:t>When he built </a:t>
            </a:r>
            <a:r>
              <a:rPr lang="en-GB" dirty="0" err="1" smtClean="0"/>
              <a:t>Heorot</a:t>
            </a:r>
            <a:r>
              <a:rPr lang="en-GB" dirty="0" smtClean="0"/>
              <a:t>, a mead-hall.</a:t>
            </a:r>
          </a:p>
          <a:p>
            <a:pPr marL="0" indent="0">
              <a:buNone/>
            </a:pPr>
            <a:r>
              <a:rPr lang="en-GB" dirty="0" smtClean="0"/>
              <a:t>Which he wanted things to be celebrated in by all.</a:t>
            </a:r>
          </a:p>
          <a:p>
            <a:pPr marL="0" indent="0">
              <a:buNone/>
            </a:pPr>
            <a:r>
              <a:rPr lang="en-GB" dirty="0" smtClean="0"/>
              <a:t>Oh how happy those people were</a:t>
            </a:r>
          </a:p>
          <a:p>
            <a:pPr marL="0" indent="0">
              <a:buNone/>
            </a:pPr>
            <a:r>
              <a:rPr lang="en-GB" dirty="0" smtClean="0"/>
              <a:t>And what magnificent feasts!</a:t>
            </a:r>
          </a:p>
          <a:p>
            <a:pPr marL="0" indent="0">
              <a:buNone/>
            </a:pPr>
            <a:r>
              <a:rPr lang="en-GB" dirty="0" smtClean="0"/>
              <a:t>But they were unaware of an angry beast.</a:t>
            </a:r>
          </a:p>
          <a:p>
            <a:pPr marL="0" indent="0">
              <a:buNone/>
            </a:pPr>
            <a:endParaRPr lang="en-GB" dirty="0"/>
          </a:p>
        </p:txBody>
      </p:sp>
    </p:spTree>
    <p:extLst>
      <p:ext uri="{BB962C8B-B14F-4D97-AF65-F5344CB8AC3E}">
        <p14:creationId xmlns:p14="http://schemas.microsoft.com/office/powerpoint/2010/main" val="4799910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atmosphere</a:t>
            </a:r>
          </a:p>
        </p:txBody>
      </p:sp>
      <p:sp>
        <p:nvSpPr>
          <p:cNvPr id="4" name="Content Placeholder 3"/>
          <p:cNvSpPr>
            <a:spLocks noGrp="1"/>
          </p:cNvSpPr>
          <p:nvPr>
            <p:ph sz="half" idx="1"/>
          </p:nvPr>
        </p:nvSpPr>
        <p:spPr/>
        <p:txBody>
          <a:bodyPr>
            <a:normAutofit lnSpcReduction="10000"/>
          </a:bodyPr>
          <a:lstStyle/>
          <a:p>
            <a:r>
              <a:rPr lang="en-GB" dirty="0" smtClean="0"/>
              <a:t>Q:  How many lines are in my first stanza?</a:t>
            </a:r>
          </a:p>
          <a:p>
            <a:endParaRPr lang="en-GB" dirty="0"/>
          </a:p>
          <a:p>
            <a:r>
              <a:rPr lang="en-GB" dirty="0" smtClean="0"/>
              <a:t>Q:  Which words rhyme?  What is the rhyming pattern?</a:t>
            </a:r>
            <a:endParaRPr lang="en-GB" dirty="0"/>
          </a:p>
          <a:p>
            <a:endParaRPr lang="en-GB" dirty="0"/>
          </a:p>
        </p:txBody>
      </p:sp>
      <p:sp>
        <p:nvSpPr>
          <p:cNvPr id="5" name="Content Placeholder 4"/>
          <p:cNvSpPr>
            <a:spLocks noGrp="1"/>
          </p:cNvSpPr>
          <p:nvPr>
            <p:ph sz="half" idx="2"/>
          </p:nvPr>
        </p:nvSpPr>
        <p:spPr/>
        <p:txBody>
          <a:bodyPr>
            <a:normAutofit lnSpcReduction="10000"/>
          </a:bodyPr>
          <a:lstStyle/>
          <a:p>
            <a:pPr marL="0" indent="0">
              <a:buNone/>
            </a:pPr>
            <a:r>
              <a:rPr lang="en-GB" dirty="0" smtClean="0"/>
              <a:t>Our story begins with Hrothgar, King of the Danes</a:t>
            </a:r>
          </a:p>
          <a:p>
            <a:pPr marL="0" indent="0">
              <a:buNone/>
            </a:pPr>
            <a:r>
              <a:rPr lang="en-GB" dirty="0" smtClean="0"/>
              <a:t>When he built </a:t>
            </a:r>
            <a:r>
              <a:rPr lang="en-GB" dirty="0" err="1" smtClean="0"/>
              <a:t>Heorot</a:t>
            </a:r>
            <a:r>
              <a:rPr lang="en-GB" dirty="0" smtClean="0"/>
              <a:t>, a mead-hall.</a:t>
            </a:r>
          </a:p>
          <a:p>
            <a:pPr marL="0" indent="0">
              <a:buNone/>
            </a:pPr>
            <a:r>
              <a:rPr lang="en-GB" dirty="0" smtClean="0"/>
              <a:t>Which he wanted things to be celebrated in by all.</a:t>
            </a:r>
          </a:p>
          <a:p>
            <a:pPr marL="0" indent="0">
              <a:buNone/>
            </a:pPr>
            <a:r>
              <a:rPr lang="en-GB" dirty="0" smtClean="0"/>
              <a:t>Oh how happy those people were</a:t>
            </a:r>
          </a:p>
          <a:p>
            <a:pPr marL="0" indent="0">
              <a:buNone/>
            </a:pPr>
            <a:r>
              <a:rPr lang="en-GB" dirty="0" smtClean="0"/>
              <a:t>And what magnificent feasts!</a:t>
            </a:r>
          </a:p>
          <a:p>
            <a:pPr marL="0" indent="0">
              <a:buNone/>
            </a:pPr>
            <a:r>
              <a:rPr lang="en-GB" dirty="0" smtClean="0"/>
              <a:t>But they were unaware of an angry beast.</a:t>
            </a:r>
          </a:p>
          <a:p>
            <a:pPr marL="0" indent="0">
              <a:buNone/>
            </a:pPr>
            <a:endParaRPr lang="en-GB" dirty="0"/>
          </a:p>
        </p:txBody>
      </p:sp>
    </p:spTree>
    <p:extLst>
      <p:ext uri="{BB962C8B-B14F-4D97-AF65-F5344CB8AC3E}">
        <p14:creationId xmlns:p14="http://schemas.microsoft.com/office/powerpoint/2010/main" val="7765602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atmosphere</a:t>
            </a:r>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Write the first stanza (verse) of their Narrative poem that retells the poem of Beowulf using the first part of story in their plans.  The poem must have the same amount of lines in each stanza (verse), it must have some lines that rhyme and for future verses try to keep the same rhyming pattern.  Before the write the stanza, to think of the key things they want to put in the stanza and think of key words and words that rhyme with them.</a:t>
            </a:r>
            <a:endParaRPr lang="en-GB" sz="3200" dirty="0"/>
          </a:p>
        </p:txBody>
      </p:sp>
    </p:spTree>
    <p:extLst>
      <p:ext uri="{BB962C8B-B14F-4D97-AF65-F5344CB8AC3E}">
        <p14:creationId xmlns:p14="http://schemas.microsoft.com/office/powerpoint/2010/main" val="26271678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REFLECTION - LO</a:t>
            </a:r>
            <a:r>
              <a:rPr lang="en-GB" sz="3600" dirty="0"/>
              <a:t>: To create a narrative poem that choose the appropriate vocabulary to describe setting, characters and atmosphere</a:t>
            </a:r>
          </a:p>
        </p:txBody>
      </p:sp>
      <p:sp>
        <p:nvSpPr>
          <p:cNvPr id="3" name="Content Placeholder 2"/>
          <p:cNvSpPr>
            <a:spLocks noGrp="1"/>
          </p:cNvSpPr>
          <p:nvPr>
            <p:ph idx="1"/>
          </p:nvPr>
        </p:nvSpPr>
        <p:spPr/>
        <p:txBody>
          <a:bodyPr>
            <a:normAutofit/>
          </a:bodyPr>
          <a:lstStyle/>
          <a:p>
            <a:r>
              <a:rPr lang="en-GB" sz="3200" dirty="0" smtClean="0"/>
              <a:t>Let us listen to some of the stanzas and see if we can pick the rhyming pattern out.</a:t>
            </a:r>
            <a:endParaRPr lang="en-GB" sz="3200" dirty="0"/>
          </a:p>
        </p:txBody>
      </p:sp>
    </p:spTree>
    <p:extLst>
      <p:ext uri="{BB962C8B-B14F-4D97-AF65-F5344CB8AC3E}">
        <p14:creationId xmlns:p14="http://schemas.microsoft.com/office/powerpoint/2010/main" val="34241087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Reading - Poetry</a:t>
            </a:r>
            <a:endParaRPr lang="en-GB" dirty="0"/>
          </a:p>
        </p:txBody>
      </p:sp>
      <p:sp>
        <p:nvSpPr>
          <p:cNvPr id="5" name="Subtitle 4"/>
          <p:cNvSpPr>
            <a:spLocks noGrp="1"/>
          </p:cNvSpPr>
          <p:nvPr>
            <p:ph type="subTitle" idx="1"/>
          </p:nvPr>
        </p:nvSpPr>
        <p:spPr/>
        <p:txBody>
          <a:bodyPr/>
          <a:lstStyle/>
          <a:p>
            <a:r>
              <a:rPr lang="en-GB" dirty="0" smtClean="0"/>
              <a:t>Read through the slides and do the activities</a:t>
            </a:r>
          </a:p>
          <a:p>
            <a:r>
              <a:rPr lang="en-GB" dirty="0" smtClean="0"/>
              <a:t>LO: To be able to retrieve information from a poem and comment on the author’s use of language</a:t>
            </a:r>
            <a:endParaRPr lang="en-GB" dirty="0"/>
          </a:p>
        </p:txBody>
      </p:sp>
    </p:spTree>
    <p:extLst>
      <p:ext uri="{BB962C8B-B14F-4D97-AF65-F5344CB8AC3E}">
        <p14:creationId xmlns:p14="http://schemas.microsoft.com/office/powerpoint/2010/main" val="7448147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2336" y="452694"/>
            <a:ext cx="8241164" cy="5948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ounded Rectangle 7"/>
          <p:cNvSpPr/>
          <p:nvPr/>
        </p:nvSpPr>
        <p:spPr>
          <a:xfrm>
            <a:off x="1284404" y="1951061"/>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ubtitle 2"/>
          <p:cNvSpPr txBox="1">
            <a:spLocks/>
          </p:cNvSpPr>
          <p:nvPr/>
        </p:nvSpPr>
        <p:spPr>
          <a:xfrm>
            <a:off x="1019676" y="1951061"/>
            <a:ext cx="5442084" cy="33067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None/>
            </a:pPr>
            <a:r>
              <a:rPr lang="en-GB" sz="2000" dirty="0">
                <a:solidFill>
                  <a:schemeClr val="tx1"/>
                </a:solidFill>
                <a:latin typeface="+mn-lt"/>
              </a:rPr>
              <a:t>The wind was a </a:t>
            </a:r>
            <a:r>
              <a:rPr lang="en-GB" sz="2000" b="1" dirty="0">
                <a:solidFill>
                  <a:schemeClr val="tx1"/>
                </a:solidFill>
                <a:latin typeface="+mn-lt"/>
              </a:rPr>
              <a:t>torrent</a:t>
            </a:r>
            <a:r>
              <a:rPr lang="en-GB" sz="2000" dirty="0">
                <a:solidFill>
                  <a:schemeClr val="tx1"/>
                </a:solidFill>
                <a:latin typeface="+mn-lt"/>
              </a:rPr>
              <a:t> of darkness among the gusty trees,</a:t>
            </a:r>
          </a:p>
          <a:p>
            <a:pPr marL="0" indent="0" algn="ctr">
              <a:lnSpc>
                <a:spcPct val="120000"/>
              </a:lnSpc>
              <a:buNone/>
            </a:pPr>
            <a:r>
              <a:rPr lang="en-GB" sz="2000" dirty="0">
                <a:solidFill>
                  <a:schemeClr val="tx1"/>
                </a:solidFill>
                <a:latin typeface="+mn-lt"/>
              </a:rPr>
              <a:t>The moon was a ghostly </a:t>
            </a:r>
            <a:r>
              <a:rPr lang="en-GB" sz="2000" b="1" dirty="0">
                <a:solidFill>
                  <a:schemeClr val="tx1"/>
                </a:solidFill>
                <a:latin typeface="+mn-lt"/>
              </a:rPr>
              <a:t>galleon</a:t>
            </a:r>
            <a:r>
              <a:rPr lang="en-GB" sz="2000" dirty="0">
                <a:solidFill>
                  <a:schemeClr val="tx1"/>
                </a:solidFill>
                <a:latin typeface="+mn-lt"/>
              </a:rPr>
              <a:t> tossed upon cloudy seas,</a:t>
            </a:r>
          </a:p>
          <a:p>
            <a:pPr marL="0" indent="0" algn="ctr">
              <a:lnSpc>
                <a:spcPct val="120000"/>
              </a:lnSpc>
              <a:buNone/>
            </a:pPr>
            <a:r>
              <a:rPr lang="en-GB" sz="2000" dirty="0">
                <a:solidFill>
                  <a:schemeClr val="tx1"/>
                </a:solidFill>
                <a:latin typeface="+mn-lt"/>
              </a:rPr>
              <a:t>The road was a ribbon of moonlight over the purple </a:t>
            </a:r>
            <a:r>
              <a:rPr lang="en-GB" sz="2000" b="1" dirty="0">
                <a:solidFill>
                  <a:schemeClr val="tx1"/>
                </a:solidFill>
                <a:latin typeface="+mn-lt"/>
              </a:rPr>
              <a:t>moor</a:t>
            </a:r>
            <a:r>
              <a:rPr lang="en-GB" sz="2000" dirty="0">
                <a:solidFill>
                  <a:schemeClr val="tx1"/>
                </a:solidFill>
                <a:latin typeface="+mn-lt"/>
              </a:rPr>
              <a:t>,</a:t>
            </a:r>
          </a:p>
          <a:p>
            <a:pPr marL="0" indent="0" algn="ctr">
              <a:lnSpc>
                <a:spcPct val="120000"/>
              </a:lnSpc>
              <a:buNone/>
            </a:pPr>
            <a:r>
              <a:rPr lang="en-GB" sz="2000" dirty="0">
                <a:solidFill>
                  <a:schemeClr val="tx1"/>
                </a:solidFill>
                <a:latin typeface="+mn-lt"/>
              </a:rPr>
              <a:t>And the highwayman came riding-</a:t>
            </a:r>
          </a:p>
          <a:p>
            <a:pPr marL="0" indent="0" algn="ctr">
              <a:lnSpc>
                <a:spcPct val="120000"/>
              </a:lnSpc>
              <a:buNone/>
            </a:pPr>
            <a:r>
              <a:rPr lang="en-GB" sz="2000" dirty="0">
                <a:solidFill>
                  <a:schemeClr val="tx1"/>
                </a:solidFill>
                <a:latin typeface="+mn-lt"/>
              </a:rPr>
              <a:t>Riding- riding-</a:t>
            </a:r>
          </a:p>
          <a:p>
            <a:pPr marL="0" indent="0" algn="ctr">
              <a:lnSpc>
                <a:spcPct val="120000"/>
              </a:lnSpc>
              <a:buNone/>
            </a:pPr>
            <a:r>
              <a:rPr lang="en-GB" sz="2000" dirty="0">
                <a:solidFill>
                  <a:schemeClr val="tx1"/>
                </a:solidFill>
                <a:latin typeface="+mn-lt"/>
              </a:rPr>
              <a:t>The highwayman came riding, up to the old</a:t>
            </a:r>
            <a:r>
              <a:rPr lang="en-GB" sz="2000" b="1" dirty="0">
                <a:solidFill>
                  <a:schemeClr val="tx1"/>
                </a:solidFill>
                <a:latin typeface="+mn-lt"/>
              </a:rPr>
              <a:t> inn </a:t>
            </a:r>
            <a:r>
              <a:rPr lang="en-GB" sz="2000" dirty="0">
                <a:solidFill>
                  <a:schemeClr val="tx1"/>
                </a:solidFill>
                <a:latin typeface="+mn-lt"/>
              </a:rPr>
              <a:t>door.</a:t>
            </a:r>
          </a:p>
        </p:txBody>
      </p:sp>
      <p:pic>
        <p:nvPicPr>
          <p:cNvPr id="3" name="Picture 2"/>
          <p:cNvPicPr>
            <a:picLocks noChangeAspect="1"/>
          </p:cNvPicPr>
          <p:nvPr/>
        </p:nvPicPr>
        <p:blipFill>
          <a:blip r:embed="rId3"/>
          <a:stretch>
            <a:fillRect/>
          </a:stretch>
        </p:blipFill>
        <p:spPr>
          <a:xfrm>
            <a:off x="6492240" y="1592920"/>
            <a:ext cx="5699760" cy="1500799"/>
          </a:xfrm>
          <a:prstGeom prst="rect">
            <a:avLst/>
          </a:prstGeom>
        </p:spPr>
      </p:pic>
    </p:spTree>
    <p:extLst>
      <p:ext uri="{BB962C8B-B14F-4D97-AF65-F5344CB8AC3E}">
        <p14:creationId xmlns:p14="http://schemas.microsoft.com/office/powerpoint/2010/main" val="3599390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2336" y="452694"/>
            <a:ext cx="8241164" cy="5948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ounded Rectangle 7"/>
          <p:cNvSpPr/>
          <p:nvPr/>
        </p:nvSpPr>
        <p:spPr>
          <a:xfrm>
            <a:off x="1284404" y="1951061"/>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ubtitle 2"/>
          <p:cNvSpPr txBox="1">
            <a:spLocks/>
          </p:cNvSpPr>
          <p:nvPr/>
        </p:nvSpPr>
        <p:spPr>
          <a:xfrm>
            <a:off x="1019676" y="1951061"/>
            <a:ext cx="5442084" cy="33067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None/>
            </a:pPr>
            <a:r>
              <a:rPr lang="en-GB" sz="2000" dirty="0">
                <a:solidFill>
                  <a:schemeClr val="tx1"/>
                </a:solidFill>
                <a:latin typeface="+mn-lt"/>
              </a:rPr>
              <a:t>The wind was a </a:t>
            </a:r>
            <a:r>
              <a:rPr lang="en-GB" sz="2000" b="1" dirty="0">
                <a:solidFill>
                  <a:schemeClr val="tx1"/>
                </a:solidFill>
                <a:latin typeface="+mn-lt"/>
              </a:rPr>
              <a:t>torrent</a:t>
            </a:r>
            <a:r>
              <a:rPr lang="en-GB" sz="2000" dirty="0">
                <a:solidFill>
                  <a:schemeClr val="tx1"/>
                </a:solidFill>
                <a:latin typeface="+mn-lt"/>
              </a:rPr>
              <a:t> of darkness among the gusty trees,</a:t>
            </a:r>
          </a:p>
          <a:p>
            <a:pPr marL="0" indent="0" algn="ctr">
              <a:lnSpc>
                <a:spcPct val="120000"/>
              </a:lnSpc>
              <a:buNone/>
            </a:pPr>
            <a:r>
              <a:rPr lang="en-GB" sz="2000" dirty="0">
                <a:solidFill>
                  <a:schemeClr val="tx1"/>
                </a:solidFill>
                <a:latin typeface="+mn-lt"/>
              </a:rPr>
              <a:t>The moon was a ghostly </a:t>
            </a:r>
            <a:r>
              <a:rPr lang="en-GB" sz="2000" b="1" dirty="0">
                <a:solidFill>
                  <a:schemeClr val="tx1"/>
                </a:solidFill>
                <a:latin typeface="+mn-lt"/>
              </a:rPr>
              <a:t>galleon</a:t>
            </a:r>
            <a:r>
              <a:rPr lang="en-GB" sz="2000" dirty="0">
                <a:solidFill>
                  <a:schemeClr val="tx1"/>
                </a:solidFill>
                <a:latin typeface="+mn-lt"/>
              </a:rPr>
              <a:t> tossed upon cloudy seas,</a:t>
            </a:r>
          </a:p>
          <a:p>
            <a:pPr marL="0" indent="0" algn="ctr">
              <a:lnSpc>
                <a:spcPct val="120000"/>
              </a:lnSpc>
              <a:buNone/>
            </a:pPr>
            <a:r>
              <a:rPr lang="en-GB" sz="2000" dirty="0">
                <a:solidFill>
                  <a:schemeClr val="tx1"/>
                </a:solidFill>
                <a:latin typeface="+mn-lt"/>
              </a:rPr>
              <a:t>The road was a ribbon of moonlight over the purple </a:t>
            </a:r>
            <a:r>
              <a:rPr lang="en-GB" sz="2000" b="1" dirty="0">
                <a:solidFill>
                  <a:schemeClr val="tx1"/>
                </a:solidFill>
                <a:latin typeface="+mn-lt"/>
              </a:rPr>
              <a:t>moor</a:t>
            </a:r>
            <a:r>
              <a:rPr lang="en-GB" sz="2000" dirty="0">
                <a:solidFill>
                  <a:schemeClr val="tx1"/>
                </a:solidFill>
                <a:latin typeface="+mn-lt"/>
              </a:rPr>
              <a:t>,</a:t>
            </a:r>
          </a:p>
          <a:p>
            <a:pPr marL="0" indent="0" algn="ctr">
              <a:lnSpc>
                <a:spcPct val="120000"/>
              </a:lnSpc>
              <a:buNone/>
            </a:pPr>
            <a:r>
              <a:rPr lang="en-GB" sz="2000" dirty="0">
                <a:solidFill>
                  <a:schemeClr val="tx1"/>
                </a:solidFill>
                <a:latin typeface="+mn-lt"/>
              </a:rPr>
              <a:t>And the highwayman came riding-</a:t>
            </a:r>
          </a:p>
          <a:p>
            <a:pPr marL="0" indent="0" algn="ctr">
              <a:lnSpc>
                <a:spcPct val="120000"/>
              </a:lnSpc>
              <a:buNone/>
            </a:pPr>
            <a:r>
              <a:rPr lang="en-GB" sz="2000" dirty="0">
                <a:solidFill>
                  <a:schemeClr val="tx1"/>
                </a:solidFill>
                <a:latin typeface="+mn-lt"/>
              </a:rPr>
              <a:t>Riding- riding-</a:t>
            </a:r>
          </a:p>
          <a:p>
            <a:pPr marL="0" indent="0" algn="ctr">
              <a:lnSpc>
                <a:spcPct val="120000"/>
              </a:lnSpc>
              <a:buNone/>
            </a:pPr>
            <a:r>
              <a:rPr lang="en-GB" sz="2000" dirty="0">
                <a:solidFill>
                  <a:schemeClr val="tx1"/>
                </a:solidFill>
                <a:latin typeface="+mn-lt"/>
              </a:rPr>
              <a:t>The highwayman came riding, up to the old</a:t>
            </a:r>
            <a:r>
              <a:rPr lang="en-GB" sz="2000" b="1" dirty="0">
                <a:solidFill>
                  <a:schemeClr val="tx1"/>
                </a:solidFill>
                <a:latin typeface="+mn-lt"/>
              </a:rPr>
              <a:t> inn </a:t>
            </a:r>
            <a:r>
              <a:rPr lang="en-GB" sz="2000" dirty="0">
                <a:solidFill>
                  <a:schemeClr val="tx1"/>
                </a:solidFill>
                <a:latin typeface="+mn-lt"/>
              </a:rPr>
              <a:t>door.</a:t>
            </a:r>
          </a:p>
        </p:txBody>
      </p:sp>
      <p:pic>
        <p:nvPicPr>
          <p:cNvPr id="3" name="Picture 2"/>
          <p:cNvPicPr>
            <a:picLocks noChangeAspect="1"/>
          </p:cNvPicPr>
          <p:nvPr/>
        </p:nvPicPr>
        <p:blipFill>
          <a:blip r:embed="rId3"/>
          <a:stretch>
            <a:fillRect/>
          </a:stretch>
        </p:blipFill>
        <p:spPr>
          <a:xfrm>
            <a:off x="6278881" y="1684360"/>
            <a:ext cx="5699760" cy="1500799"/>
          </a:xfrm>
          <a:prstGeom prst="rect">
            <a:avLst/>
          </a:prstGeom>
        </p:spPr>
      </p:pic>
      <p:pic>
        <p:nvPicPr>
          <p:cNvPr id="2" name="Picture 1"/>
          <p:cNvPicPr>
            <a:picLocks noChangeAspect="1"/>
          </p:cNvPicPr>
          <p:nvPr/>
        </p:nvPicPr>
        <p:blipFill>
          <a:blip r:embed="rId4"/>
          <a:stretch>
            <a:fillRect/>
          </a:stretch>
        </p:blipFill>
        <p:spPr>
          <a:xfrm>
            <a:off x="6768532" y="3559575"/>
            <a:ext cx="4152900" cy="857250"/>
          </a:xfrm>
          <a:prstGeom prst="rect">
            <a:avLst/>
          </a:prstGeom>
        </p:spPr>
      </p:pic>
    </p:spTree>
    <p:extLst>
      <p:ext uri="{BB962C8B-B14F-4D97-AF65-F5344CB8AC3E}">
        <p14:creationId xmlns:p14="http://schemas.microsoft.com/office/powerpoint/2010/main" val="33856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0986" y="413008"/>
            <a:ext cx="8232515" cy="59877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ounded Rectangle 8"/>
          <p:cNvSpPr/>
          <p:nvPr/>
        </p:nvSpPr>
        <p:spPr>
          <a:xfrm>
            <a:off x="6107243" y="1524000"/>
            <a:ext cx="4405764" cy="509016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311901" y="1990282"/>
            <a:ext cx="3911600" cy="31623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He’d a French cocked-hat on his forehead, a bunch of lace at his chin,</a:t>
            </a:r>
          </a:p>
          <a:p>
            <a:pPr marL="0" indent="0" algn="ctr">
              <a:lnSpc>
                <a:spcPct val="100000"/>
              </a:lnSpc>
              <a:buNone/>
            </a:pPr>
            <a:r>
              <a:rPr lang="en-GB" sz="2000" dirty="0">
                <a:solidFill>
                  <a:schemeClr val="tx1"/>
                </a:solidFill>
                <a:latin typeface="+mn-lt"/>
              </a:rPr>
              <a:t>A coat of the claret velvet, and </a:t>
            </a:r>
            <a:r>
              <a:rPr lang="en-GB" sz="2000" b="1" dirty="0">
                <a:solidFill>
                  <a:schemeClr val="tx1"/>
                </a:solidFill>
                <a:latin typeface="+mn-lt"/>
              </a:rPr>
              <a:t>breeches</a:t>
            </a:r>
            <a:r>
              <a:rPr lang="en-GB" sz="2000" dirty="0">
                <a:solidFill>
                  <a:schemeClr val="tx1"/>
                </a:solidFill>
                <a:latin typeface="+mn-lt"/>
              </a:rPr>
              <a:t> of </a:t>
            </a:r>
            <a:r>
              <a:rPr lang="en-GB" sz="2000" b="1" dirty="0">
                <a:solidFill>
                  <a:schemeClr val="tx1"/>
                </a:solidFill>
                <a:latin typeface="+mn-lt"/>
              </a:rPr>
              <a:t>doe brown skin;</a:t>
            </a:r>
          </a:p>
          <a:p>
            <a:pPr marL="0" indent="0" algn="ctr">
              <a:lnSpc>
                <a:spcPct val="100000"/>
              </a:lnSpc>
              <a:buNone/>
            </a:pPr>
            <a:r>
              <a:rPr lang="en-GB" sz="2000" dirty="0">
                <a:solidFill>
                  <a:schemeClr val="tx1"/>
                </a:solidFill>
                <a:latin typeface="+mn-lt"/>
              </a:rPr>
              <a:t>They fitted with never a wrinkle: his boots were up to the thigh!</a:t>
            </a:r>
          </a:p>
          <a:p>
            <a:pPr marL="0" indent="0" algn="ctr">
              <a:lnSpc>
                <a:spcPct val="100000"/>
              </a:lnSpc>
              <a:buNone/>
            </a:pPr>
            <a:r>
              <a:rPr lang="en-GB" sz="2000" dirty="0">
                <a:solidFill>
                  <a:schemeClr val="tx1"/>
                </a:solidFill>
                <a:latin typeface="+mn-lt"/>
              </a:rPr>
              <a:t>And he rode with a jewelled twinkle,</a:t>
            </a:r>
          </a:p>
          <a:p>
            <a:pPr marL="0" indent="0" algn="ctr">
              <a:lnSpc>
                <a:spcPct val="100000"/>
              </a:lnSpc>
              <a:buNone/>
            </a:pPr>
            <a:r>
              <a:rPr lang="en-GB" sz="2000" dirty="0">
                <a:solidFill>
                  <a:schemeClr val="tx1"/>
                </a:solidFill>
                <a:latin typeface="+mn-lt"/>
              </a:rPr>
              <a:t>His </a:t>
            </a:r>
            <a:r>
              <a:rPr lang="en-GB" sz="2000" b="1" dirty="0">
                <a:solidFill>
                  <a:schemeClr val="tx1"/>
                </a:solidFill>
                <a:latin typeface="+mn-lt"/>
              </a:rPr>
              <a:t>pistol butts </a:t>
            </a:r>
            <a:r>
              <a:rPr lang="en-GB" sz="2000" dirty="0">
                <a:solidFill>
                  <a:schemeClr val="tx1"/>
                </a:solidFill>
                <a:latin typeface="+mn-lt"/>
              </a:rPr>
              <a:t>a twinkle,</a:t>
            </a:r>
          </a:p>
          <a:p>
            <a:pPr marL="0" indent="0" algn="ctr">
              <a:lnSpc>
                <a:spcPct val="100000"/>
              </a:lnSpc>
              <a:buNone/>
            </a:pPr>
            <a:r>
              <a:rPr lang="en-GB" sz="2000" dirty="0">
                <a:solidFill>
                  <a:schemeClr val="tx1"/>
                </a:solidFill>
                <a:latin typeface="+mn-lt"/>
              </a:rPr>
              <a:t>His</a:t>
            </a:r>
            <a:r>
              <a:rPr lang="en-GB" sz="2000" b="1" dirty="0">
                <a:solidFill>
                  <a:schemeClr val="tx1"/>
                </a:solidFill>
                <a:latin typeface="+mn-lt"/>
              </a:rPr>
              <a:t> rapier hilt </a:t>
            </a:r>
            <a:r>
              <a:rPr lang="en-GB" sz="2000" dirty="0">
                <a:solidFill>
                  <a:schemeClr val="tx1"/>
                </a:solidFill>
                <a:latin typeface="+mn-lt"/>
              </a:rPr>
              <a:t>a-twinkle, under the jewelled sky.</a:t>
            </a:r>
          </a:p>
        </p:txBody>
      </p:sp>
      <p:pic>
        <p:nvPicPr>
          <p:cNvPr id="2" name="Picture 1"/>
          <p:cNvPicPr>
            <a:picLocks noChangeAspect="1"/>
          </p:cNvPicPr>
          <p:nvPr/>
        </p:nvPicPr>
        <p:blipFill>
          <a:blip r:embed="rId3"/>
          <a:stretch>
            <a:fillRect/>
          </a:stretch>
        </p:blipFill>
        <p:spPr>
          <a:xfrm>
            <a:off x="426720" y="1706880"/>
            <a:ext cx="5680523" cy="1135380"/>
          </a:xfrm>
          <a:prstGeom prst="rect">
            <a:avLst/>
          </a:prstGeom>
        </p:spPr>
      </p:pic>
    </p:spTree>
    <p:extLst>
      <p:ext uri="{BB962C8B-B14F-4D97-AF65-F5344CB8AC3E}">
        <p14:creationId xmlns:p14="http://schemas.microsoft.com/office/powerpoint/2010/main" val="372258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0986" y="413008"/>
            <a:ext cx="8232515" cy="59877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ounded Rectangle 8"/>
          <p:cNvSpPr/>
          <p:nvPr/>
        </p:nvSpPr>
        <p:spPr>
          <a:xfrm>
            <a:off x="6107243" y="1524000"/>
            <a:ext cx="4405764" cy="509016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311901" y="1990282"/>
            <a:ext cx="3911600" cy="31623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He’d a French cocked-hat on his forehead, a bunch of lace at his chin,</a:t>
            </a:r>
          </a:p>
          <a:p>
            <a:pPr marL="0" indent="0" algn="ctr">
              <a:lnSpc>
                <a:spcPct val="100000"/>
              </a:lnSpc>
              <a:buNone/>
            </a:pPr>
            <a:r>
              <a:rPr lang="en-GB" sz="2000" dirty="0">
                <a:solidFill>
                  <a:schemeClr val="tx1"/>
                </a:solidFill>
                <a:latin typeface="+mn-lt"/>
              </a:rPr>
              <a:t>A coat of the claret velvet, and </a:t>
            </a:r>
            <a:r>
              <a:rPr lang="en-GB" sz="2000" b="1" dirty="0">
                <a:solidFill>
                  <a:schemeClr val="tx1"/>
                </a:solidFill>
                <a:latin typeface="+mn-lt"/>
              </a:rPr>
              <a:t>breeches</a:t>
            </a:r>
            <a:r>
              <a:rPr lang="en-GB" sz="2000" dirty="0">
                <a:solidFill>
                  <a:schemeClr val="tx1"/>
                </a:solidFill>
                <a:latin typeface="+mn-lt"/>
              </a:rPr>
              <a:t> of </a:t>
            </a:r>
            <a:r>
              <a:rPr lang="en-GB" sz="2000" b="1" dirty="0">
                <a:solidFill>
                  <a:schemeClr val="tx1"/>
                </a:solidFill>
                <a:latin typeface="+mn-lt"/>
              </a:rPr>
              <a:t>doe brown skin;</a:t>
            </a:r>
          </a:p>
          <a:p>
            <a:pPr marL="0" indent="0" algn="ctr">
              <a:lnSpc>
                <a:spcPct val="100000"/>
              </a:lnSpc>
              <a:buNone/>
            </a:pPr>
            <a:r>
              <a:rPr lang="en-GB" sz="2000" dirty="0">
                <a:solidFill>
                  <a:schemeClr val="tx1"/>
                </a:solidFill>
                <a:latin typeface="+mn-lt"/>
              </a:rPr>
              <a:t>They fitted with never a wrinkle: his boots were up to the thigh!</a:t>
            </a:r>
          </a:p>
          <a:p>
            <a:pPr marL="0" indent="0" algn="ctr">
              <a:lnSpc>
                <a:spcPct val="100000"/>
              </a:lnSpc>
              <a:buNone/>
            </a:pPr>
            <a:r>
              <a:rPr lang="en-GB" sz="2000" dirty="0">
                <a:solidFill>
                  <a:schemeClr val="tx1"/>
                </a:solidFill>
                <a:latin typeface="+mn-lt"/>
              </a:rPr>
              <a:t>And he rode with a jewelled twinkle,</a:t>
            </a:r>
          </a:p>
          <a:p>
            <a:pPr marL="0" indent="0" algn="ctr">
              <a:lnSpc>
                <a:spcPct val="100000"/>
              </a:lnSpc>
              <a:buNone/>
            </a:pPr>
            <a:r>
              <a:rPr lang="en-GB" sz="2000" dirty="0">
                <a:solidFill>
                  <a:schemeClr val="tx1"/>
                </a:solidFill>
                <a:latin typeface="+mn-lt"/>
              </a:rPr>
              <a:t>His </a:t>
            </a:r>
            <a:r>
              <a:rPr lang="en-GB" sz="2000" b="1" dirty="0">
                <a:solidFill>
                  <a:schemeClr val="tx1"/>
                </a:solidFill>
                <a:latin typeface="+mn-lt"/>
              </a:rPr>
              <a:t>pistol butts </a:t>
            </a:r>
            <a:r>
              <a:rPr lang="en-GB" sz="2000" dirty="0">
                <a:solidFill>
                  <a:schemeClr val="tx1"/>
                </a:solidFill>
                <a:latin typeface="+mn-lt"/>
              </a:rPr>
              <a:t>a twinkle,</a:t>
            </a:r>
          </a:p>
          <a:p>
            <a:pPr marL="0" indent="0" algn="ctr">
              <a:lnSpc>
                <a:spcPct val="100000"/>
              </a:lnSpc>
              <a:buNone/>
            </a:pPr>
            <a:r>
              <a:rPr lang="en-GB" sz="2000" dirty="0">
                <a:solidFill>
                  <a:schemeClr val="tx1"/>
                </a:solidFill>
                <a:latin typeface="+mn-lt"/>
              </a:rPr>
              <a:t>His</a:t>
            </a:r>
            <a:r>
              <a:rPr lang="en-GB" sz="2000" b="1" dirty="0">
                <a:solidFill>
                  <a:schemeClr val="tx1"/>
                </a:solidFill>
                <a:latin typeface="+mn-lt"/>
              </a:rPr>
              <a:t> rapier hilt </a:t>
            </a:r>
            <a:r>
              <a:rPr lang="en-GB" sz="2000" dirty="0">
                <a:solidFill>
                  <a:schemeClr val="tx1"/>
                </a:solidFill>
                <a:latin typeface="+mn-lt"/>
              </a:rPr>
              <a:t>a-twinkle, under the jewelled sky.</a:t>
            </a:r>
          </a:p>
        </p:txBody>
      </p:sp>
      <p:pic>
        <p:nvPicPr>
          <p:cNvPr id="2" name="Picture 1"/>
          <p:cNvPicPr>
            <a:picLocks noChangeAspect="1"/>
          </p:cNvPicPr>
          <p:nvPr/>
        </p:nvPicPr>
        <p:blipFill>
          <a:blip r:embed="rId3"/>
          <a:stretch>
            <a:fillRect/>
          </a:stretch>
        </p:blipFill>
        <p:spPr>
          <a:xfrm>
            <a:off x="148338" y="1261110"/>
            <a:ext cx="5680523" cy="1135380"/>
          </a:xfrm>
          <a:prstGeom prst="rect">
            <a:avLst/>
          </a:prstGeom>
        </p:spPr>
      </p:pic>
      <p:pic>
        <p:nvPicPr>
          <p:cNvPr id="3" name="Picture 2"/>
          <p:cNvPicPr>
            <a:picLocks noChangeAspect="1"/>
          </p:cNvPicPr>
          <p:nvPr/>
        </p:nvPicPr>
        <p:blipFill>
          <a:blip r:embed="rId4"/>
          <a:stretch>
            <a:fillRect/>
          </a:stretch>
        </p:blipFill>
        <p:spPr>
          <a:xfrm>
            <a:off x="1171002" y="2773680"/>
            <a:ext cx="4219575" cy="2590800"/>
          </a:xfrm>
          <a:prstGeom prst="rect">
            <a:avLst/>
          </a:prstGeom>
        </p:spPr>
      </p:pic>
    </p:spTree>
    <p:extLst>
      <p:ext uri="{BB962C8B-B14F-4D97-AF65-F5344CB8AC3E}">
        <p14:creationId xmlns:p14="http://schemas.microsoft.com/office/powerpoint/2010/main" val="290360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4750" y="557660"/>
            <a:ext cx="8232515" cy="59930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ounded Rectangle 8"/>
          <p:cNvSpPr/>
          <p:nvPr/>
        </p:nvSpPr>
        <p:spPr>
          <a:xfrm>
            <a:off x="1249358" y="2910238"/>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396240" y="2913112"/>
            <a:ext cx="5081650" cy="29781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Over the cobbles he clattered and clashed in the dark inn-yard,</a:t>
            </a:r>
          </a:p>
          <a:p>
            <a:pPr marL="0" indent="0" algn="ctr">
              <a:lnSpc>
                <a:spcPct val="100000"/>
              </a:lnSpc>
              <a:buNone/>
            </a:pPr>
            <a:r>
              <a:rPr lang="en-GB" sz="2000" dirty="0">
                <a:solidFill>
                  <a:schemeClr val="tx1"/>
                </a:solidFill>
                <a:latin typeface="+mn-lt"/>
              </a:rPr>
              <a:t>And he tapped with his whip on the shutters, but all was locked and barred;</a:t>
            </a:r>
          </a:p>
          <a:p>
            <a:pPr marL="0" indent="0" algn="ctr">
              <a:lnSpc>
                <a:spcPct val="100000"/>
              </a:lnSpc>
              <a:buNone/>
            </a:pPr>
            <a:r>
              <a:rPr lang="en-GB" sz="2000" dirty="0">
                <a:solidFill>
                  <a:schemeClr val="tx1"/>
                </a:solidFill>
                <a:latin typeface="+mn-lt"/>
              </a:rPr>
              <a:t>He whistled a tune to the window, and who should be waiting there</a:t>
            </a:r>
          </a:p>
          <a:p>
            <a:pPr marL="0" indent="0" algn="ctr">
              <a:lnSpc>
                <a:spcPct val="100000"/>
              </a:lnSpc>
              <a:buNone/>
            </a:pPr>
            <a:r>
              <a:rPr lang="en-GB" sz="2000" dirty="0">
                <a:solidFill>
                  <a:schemeClr val="tx1"/>
                </a:solidFill>
                <a:latin typeface="+mn-lt"/>
              </a:rPr>
              <a:t>But the landlord’s black-eyed daughter,</a:t>
            </a:r>
          </a:p>
          <a:p>
            <a:pPr marL="0" indent="0" algn="ctr">
              <a:lnSpc>
                <a:spcPct val="100000"/>
              </a:lnSpc>
              <a:buNone/>
            </a:pPr>
            <a:r>
              <a:rPr lang="en-GB" sz="2000" dirty="0">
                <a:solidFill>
                  <a:schemeClr val="tx1"/>
                </a:solidFill>
                <a:latin typeface="+mn-lt"/>
              </a:rPr>
              <a:t>Bess, the landlord’s daughter,</a:t>
            </a:r>
          </a:p>
          <a:p>
            <a:pPr marL="0" indent="0" algn="ctr">
              <a:lnSpc>
                <a:spcPct val="100000"/>
              </a:lnSpc>
              <a:buNone/>
            </a:pPr>
            <a:r>
              <a:rPr lang="en-GB" sz="2000" dirty="0">
                <a:solidFill>
                  <a:schemeClr val="tx1"/>
                </a:solidFill>
                <a:latin typeface="+mn-lt"/>
              </a:rPr>
              <a:t>Plaiting a dark red love-knot into her long black hair.</a:t>
            </a:r>
          </a:p>
        </p:txBody>
      </p:sp>
      <p:pic>
        <p:nvPicPr>
          <p:cNvPr id="2" name="Picture 1"/>
          <p:cNvPicPr>
            <a:picLocks noChangeAspect="1"/>
          </p:cNvPicPr>
          <p:nvPr/>
        </p:nvPicPr>
        <p:blipFill>
          <a:blip r:embed="rId3"/>
          <a:stretch>
            <a:fillRect/>
          </a:stretch>
        </p:blipFill>
        <p:spPr>
          <a:xfrm>
            <a:off x="5477890" y="912494"/>
            <a:ext cx="5406067" cy="1221105"/>
          </a:xfrm>
          <a:prstGeom prst="rect">
            <a:avLst/>
          </a:prstGeom>
        </p:spPr>
      </p:pic>
    </p:spTree>
    <p:extLst>
      <p:ext uri="{BB962C8B-B14F-4D97-AF65-F5344CB8AC3E}">
        <p14:creationId xmlns:p14="http://schemas.microsoft.com/office/powerpoint/2010/main" val="3319781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4750" y="557660"/>
            <a:ext cx="8232515" cy="59930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ounded Rectangle 8"/>
          <p:cNvSpPr/>
          <p:nvPr/>
        </p:nvSpPr>
        <p:spPr>
          <a:xfrm>
            <a:off x="1249358" y="2910238"/>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396240" y="2913112"/>
            <a:ext cx="5081650" cy="29781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Over the cobbles he clattered and clashed in the dark inn-yard,</a:t>
            </a:r>
          </a:p>
          <a:p>
            <a:pPr marL="0" indent="0" algn="ctr">
              <a:lnSpc>
                <a:spcPct val="100000"/>
              </a:lnSpc>
              <a:buNone/>
            </a:pPr>
            <a:r>
              <a:rPr lang="en-GB" sz="2000" dirty="0">
                <a:solidFill>
                  <a:schemeClr val="tx1"/>
                </a:solidFill>
                <a:latin typeface="+mn-lt"/>
              </a:rPr>
              <a:t>And he tapped with his whip on the shutters, but all was locked and barred;</a:t>
            </a:r>
          </a:p>
          <a:p>
            <a:pPr marL="0" indent="0" algn="ctr">
              <a:lnSpc>
                <a:spcPct val="100000"/>
              </a:lnSpc>
              <a:buNone/>
            </a:pPr>
            <a:r>
              <a:rPr lang="en-GB" sz="2000" dirty="0">
                <a:solidFill>
                  <a:schemeClr val="tx1"/>
                </a:solidFill>
                <a:latin typeface="+mn-lt"/>
              </a:rPr>
              <a:t>He whistled a tune to the window, and who should be waiting there</a:t>
            </a:r>
          </a:p>
          <a:p>
            <a:pPr marL="0" indent="0" algn="ctr">
              <a:lnSpc>
                <a:spcPct val="100000"/>
              </a:lnSpc>
              <a:buNone/>
            </a:pPr>
            <a:r>
              <a:rPr lang="en-GB" sz="2000" dirty="0">
                <a:solidFill>
                  <a:schemeClr val="tx1"/>
                </a:solidFill>
                <a:latin typeface="+mn-lt"/>
              </a:rPr>
              <a:t>But the landlord’s black-eyed daughter,</a:t>
            </a:r>
          </a:p>
          <a:p>
            <a:pPr marL="0" indent="0" algn="ctr">
              <a:lnSpc>
                <a:spcPct val="100000"/>
              </a:lnSpc>
              <a:buNone/>
            </a:pPr>
            <a:r>
              <a:rPr lang="en-GB" sz="2000" dirty="0">
                <a:solidFill>
                  <a:schemeClr val="tx1"/>
                </a:solidFill>
                <a:latin typeface="+mn-lt"/>
              </a:rPr>
              <a:t>Bess, the landlord’s daughter,</a:t>
            </a:r>
          </a:p>
          <a:p>
            <a:pPr marL="0" indent="0" algn="ctr">
              <a:lnSpc>
                <a:spcPct val="100000"/>
              </a:lnSpc>
              <a:buNone/>
            </a:pPr>
            <a:r>
              <a:rPr lang="en-GB" sz="2000" dirty="0">
                <a:solidFill>
                  <a:schemeClr val="tx1"/>
                </a:solidFill>
                <a:latin typeface="+mn-lt"/>
              </a:rPr>
              <a:t>Plaiting a dark red love-knot into her long black hair.</a:t>
            </a:r>
          </a:p>
        </p:txBody>
      </p:sp>
      <p:pic>
        <p:nvPicPr>
          <p:cNvPr id="2" name="Picture 1"/>
          <p:cNvPicPr>
            <a:picLocks noChangeAspect="1"/>
          </p:cNvPicPr>
          <p:nvPr/>
        </p:nvPicPr>
        <p:blipFill>
          <a:blip r:embed="rId3"/>
          <a:stretch>
            <a:fillRect/>
          </a:stretch>
        </p:blipFill>
        <p:spPr>
          <a:xfrm>
            <a:off x="5477890" y="912494"/>
            <a:ext cx="5406067" cy="1221105"/>
          </a:xfrm>
          <a:prstGeom prst="rect">
            <a:avLst/>
          </a:prstGeom>
        </p:spPr>
      </p:pic>
      <p:pic>
        <p:nvPicPr>
          <p:cNvPr id="3" name="Picture 2"/>
          <p:cNvPicPr>
            <a:picLocks noChangeAspect="1"/>
          </p:cNvPicPr>
          <p:nvPr/>
        </p:nvPicPr>
        <p:blipFill>
          <a:blip r:embed="rId4"/>
          <a:stretch>
            <a:fillRect/>
          </a:stretch>
        </p:blipFill>
        <p:spPr>
          <a:xfrm>
            <a:off x="6443282" y="2396391"/>
            <a:ext cx="4114800" cy="762000"/>
          </a:xfrm>
          <a:prstGeom prst="rect">
            <a:avLst/>
          </a:prstGeom>
        </p:spPr>
      </p:pic>
    </p:spTree>
    <p:extLst>
      <p:ext uri="{BB962C8B-B14F-4D97-AF65-F5344CB8AC3E}">
        <p14:creationId xmlns:p14="http://schemas.microsoft.com/office/powerpoint/2010/main" val="1904859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smtClean="0"/>
              <a:t>LO: To be able to retrieve information from a poem and comment on the author’s use of language</a:t>
            </a:r>
            <a:endParaRPr lang="en-GB" sz="4000" dirty="0"/>
          </a:p>
        </p:txBody>
      </p:sp>
      <p:sp>
        <p:nvSpPr>
          <p:cNvPr id="4" name="TextBox 3"/>
          <p:cNvSpPr txBox="1"/>
          <p:nvPr/>
        </p:nvSpPr>
        <p:spPr>
          <a:xfrm>
            <a:off x="259080" y="2087880"/>
            <a:ext cx="3017520" cy="5022914"/>
          </a:xfrm>
          <a:prstGeom prst="rect">
            <a:avLst/>
          </a:prstGeom>
          <a:noFill/>
        </p:spPr>
        <p:txBody>
          <a:bodyPr wrap="square" rtlCol="0">
            <a:spAutoFit/>
          </a:bodyPr>
          <a:lstStyle/>
          <a:p>
            <a:pPr algn="ctr">
              <a:lnSpc>
                <a:spcPct val="120000"/>
              </a:lnSpc>
            </a:pPr>
            <a:r>
              <a:rPr lang="en-GB" dirty="0"/>
              <a:t>The wind was a </a:t>
            </a:r>
            <a:r>
              <a:rPr lang="en-GB" b="1" dirty="0"/>
              <a:t>torrent</a:t>
            </a:r>
            <a:r>
              <a:rPr lang="en-GB" dirty="0"/>
              <a:t> of darkness among the gusty trees,</a:t>
            </a:r>
          </a:p>
          <a:p>
            <a:pPr algn="ctr">
              <a:lnSpc>
                <a:spcPct val="120000"/>
              </a:lnSpc>
            </a:pPr>
            <a:r>
              <a:rPr lang="en-GB" dirty="0"/>
              <a:t>The moon was a ghostly </a:t>
            </a:r>
            <a:r>
              <a:rPr lang="en-GB" b="1" dirty="0"/>
              <a:t>galleon</a:t>
            </a:r>
            <a:r>
              <a:rPr lang="en-GB" dirty="0"/>
              <a:t> tossed upon cloudy seas,</a:t>
            </a:r>
          </a:p>
          <a:p>
            <a:pPr algn="ctr">
              <a:lnSpc>
                <a:spcPct val="120000"/>
              </a:lnSpc>
            </a:pPr>
            <a:r>
              <a:rPr lang="en-GB" dirty="0"/>
              <a:t>The road was a ribbon of moonlight over the purple </a:t>
            </a:r>
            <a:r>
              <a:rPr lang="en-GB" b="1" dirty="0"/>
              <a:t>moor</a:t>
            </a:r>
            <a:r>
              <a:rPr lang="en-GB" dirty="0"/>
              <a:t>,</a:t>
            </a:r>
          </a:p>
          <a:p>
            <a:pPr algn="ctr">
              <a:lnSpc>
                <a:spcPct val="120000"/>
              </a:lnSpc>
            </a:pPr>
            <a:r>
              <a:rPr lang="en-GB" dirty="0"/>
              <a:t>And the highwayman came riding-</a:t>
            </a:r>
          </a:p>
          <a:p>
            <a:pPr algn="ctr">
              <a:lnSpc>
                <a:spcPct val="120000"/>
              </a:lnSpc>
            </a:pPr>
            <a:r>
              <a:rPr lang="en-GB" dirty="0"/>
              <a:t>Riding- riding-</a:t>
            </a:r>
          </a:p>
          <a:p>
            <a:pPr algn="ctr">
              <a:lnSpc>
                <a:spcPct val="120000"/>
              </a:lnSpc>
            </a:pPr>
            <a:r>
              <a:rPr lang="en-GB" dirty="0"/>
              <a:t>The highwayman came riding, up to the old</a:t>
            </a:r>
            <a:r>
              <a:rPr lang="en-GB" b="1" dirty="0"/>
              <a:t> inn </a:t>
            </a:r>
            <a:r>
              <a:rPr lang="en-GB" dirty="0"/>
              <a:t>door.</a:t>
            </a:r>
          </a:p>
          <a:p>
            <a:endParaRPr lang="en-GB" dirty="0"/>
          </a:p>
        </p:txBody>
      </p:sp>
      <p:sp>
        <p:nvSpPr>
          <p:cNvPr id="5" name="TextBox 4"/>
          <p:cNvSpPr txBox="1"/>
          <p:nvPr/>
        </p:nvSpPr>
        <p:spPr>
          <a:xfrm>
            <a:off x="3749040" y="2087880"/>
            <a:ext cx="2407920" cy="5078313"/>
          </a:xfrm>
          <a:prstGeom prst="rect">
            <a:avLst/>
          </a:prstGeom>
          <a:noFill/>
        </p:spPr>
        <p:txBody>
          <a:bodyPr wrap="square" rtlCol="0">
            <a:spAutoFit/>
          </a:bodyPr>
          <a:lstStyle/>
          <a:p>
            <a:pPr algn="ctr"/>
            <a:r>
              <a:rPr lang="en-GB" dirty="0"/>
              <a:t>He’d a French cocked-hat on his forehead, a bunch of lace at his chin,</a:t>
            </a:r>
          </a:p>
          <a:p>
            <a:pPr algn="ctr"/>
            <a:r>
              <a:rPr lang="en-GB" dirty="0"/>
              <a:t>A coat of the claret velvet, and </a:t>
            </a:r>
            <a:r>
              <a:rPr lang="en-GB" b="1" dirty="0"/>
              <a:t>breeches</a:t>
            </a:r>
            <a:r>
              <a:rPr lang="en-GB" dirty="0"/>
              <a:t> of </a:t>
            </a:r>
            <a:r>
              <a:rPr lang="en-GB" b="1" dirty="0"/>
              <a:t>doe brown skin;</a:t>
            </a:r>
          </a:p>
          <a:p>
            <a:pPr algn="ctr"/>
            <a:r>
              <a:rPr lang="en-GB" dirty="0"/>
              <a:t>They fitted with never a wrinkle: his boots were up to the thigh!</a:t>
            </a:r>
          </a:p>
          <a:p>
            <a:pPr algn="ctr"/>
            <a:r>
              <a:rPr lang="en-GB" dirty="0"/>
              <a:t>And he rode with a jewelled twinkle,</a:t>
            </a:r>
          </a:p>
          <a:p>
            <a:pPr algn="ctr"/>
            <a:r>
              <a:rPr lang="en-GB" dirty="0"/>
              <a:t>His </a:t>
            </a:r>
            <a:r>
              <a:rPr lang="en-GB" b="1" dirty="0"/>
              <a:t>pistol butts </a:t>
            </a:r>
            <a:r>
              <a:rPr lang="en-GB" dirty="0"/>
              <a:t>a twinkle,</a:t>
            </a:r>
          </a:p>
          <a:p>
            <a:pPr algn="ctr"/>
            <a:r>
              <a:rPr lang="en-GB" dirty="0"/>
              <a:t>His</a:t>
            </a:r>
            <a:r>
              <a:rPr lang="en-GB" b="1" dirty="0"/>
              <a:t> rapier hilt </a:t>
            </a:r>
            <a:r>
              <a:rPr lang="en-GB" dirty="0"/>
              <a:t>a-twinkle, under the jewelled sky.</a:t>
            </a:r>
          </a:p>
          <a:p>
            <a:endParaRPr lang="en-GB" dirty="0"/>
          </a:p>
        </p:txBody>
      </p:sp>
      <p:sp>
        <p:nvSpPr>
          <p:cNvPr id="6" name="TextBox 5"/>
          <p:cNvSpPr txBox="1"/>
          <p:nvPr/>
        </p:nvSpPr>
        <p:spPr>
          <a:xfrm>
            <a:off x="6629400" y="2087880"/>
            <a:ext cx="2484120" cy="5078313"/>
          </a:xfrm>
          <a:prstGeom prst="rect">
            <a:avLst/>
          </a:prstGeom>
          <a:noFill/>
        </p:spPr>
        <p:txBody>
          <a:bodyPr wrap="square" rtlCol="0">
            <a:spAutoFit/>
          </a:bodyPr>
          <a:lstStyle/>
          <a:p>
            <a:pPr algn="ctr"/>
            <a:r>
              <a:rPr lang="en-GB" dirty="0"/>
              <a:t>Over the cobbles he clattered and clashed in the dark inn-yard,</a:t>
            </a:r>
          </a:p>
          <a:p>
            <a:pPr algn="ctr"/>
            <a:r>
              <a:rPr lang="en-GB" dirty="0"/>
              <a:t>And he tapped with his whip on the shutters, but all was locked and barred;</a:t>
            </a:r>
          </a:p>
          <a:p>
            <a:pPr algn="ctr"/>
            <a:r>
              <a:rPr lang="en-GB" dirty="0"/>
              <a:t>He whistled a tune to the window, and who should be waiting there</a:t>
            </a:r>
          </a:p>
          <a:p>
            <a:pPr algn="ctr"/>
            <a:r>
              <a:rPr lang="en-GB" dirty="0"/>
              <a:t>But the landlord’s black-eyed daughter,</a:t>
            </a:r>
          </a:p>
          <a:p>
            <a:pPr algn="ctr"/>
            <a:r>
              <a:rPr lang="en-GB" dirty="0"/>
              <a:t>Bess, the landlord’s daughter,</a:t>
            </a:r>
          </a:p>
          <a:p>
            <a:pPr algn="ctr"/>
            <a:r>
              <a:rPr lang="en-GB" dirty="0"/>
              <a:t>Plaiting a dark red love-knot into her long black hair.</a:t>
            </a:r>
          </a:p>
          <a:p>
            <a:endParaRPr lang="en-GB" dirty="0"/>
          </a:p>
        </p:txBody>
      </p:sp>
      <p:sp>
        <p:nvSpPr>
          <p:cNvPr id="7" name="TextBox 6"/>
          <p:cNvSpPr txBox="1"/>
          <p:nvPr/>
        </p:nvSpPr>
        <p:spPr>
          <a:xfrm>
            <a:off x="9006840" y="1325880"/>
            <a:ext cx="3048000" cy="5355312"/>
          </a:xfrm>
          <a:prstGeom prst="rect">
            <a:avLst/>
          </a:prstGeom>
          <a:noFill/>
        </p:spPr>
        <p:txBody>
          <a:bodyPr wrap="square" rtlCol="0">
            <a:spAutoFit/>
          </a:bodyPr>
          <a:lstStyle/>
          <a:p>
            <a:r>
              <a:rPr lang="en-GB" b="1" u="sng" dirty="0" smtClean="0">
                <a:solidFill>
                  <a:srgbClr val="0070C0"/>
                </a:solidFill>
              </a:rPr>
              <a:t>Questions</a:t>
            </a:r>
            <a:r>
              <a:rPr lang="en-GB" dirty="0" smtClean="0">
                <a:solidFill>
                  <a:srgbClr val="0070C0"/>
                </a:solidFill>
              </a:rPr>
              <a:t>.</a:t>
            </a:r>
          </a:p>
          <a:p>
            <a:pPr marL="342900" indent="-342900">
              <a:buFont typeface="+mj-lt"/>
              <a:buAutoNum type="arabicPeriod"/>
            </a:pPr>
            <a:r>
              <a:rPr lang="en-GB" dirty="0" smtClean="0">
                <a:solidFill>
                  <a:srgbClr val="0070C0"/>
                </a:solidFill>
              </a:rPr>
              <a:t>In Stanza 1, Which words and phrases tell us what time of day it is?</a:t>
            </a:r>
          </a:p>
          <a:p>
            <a:pPr marL="342900" indent="-342900">
              <a:buFont typeface="+mj-lt"/>
              <a:buAutoNum type="arabicPeriod"/>
            </a:pPr>
            <a:r>
              <a:rPr lang="en-GB" dirty="0" smtClean="0">
                <a:solidFill>
                  <a:srgbClr val="0070C0"/>
                </a:solidFill>
              </a:rPr>
              <a:t>In Stanza 1, which words and phrases tell us what the weather is like?</a:t>
            </a:r>
          </a:p>
          <a:p>
            <a:pPr marL="342900" indent="-342900">
              <a:buFont typeface="+mj-lt"/>
              <a:buAutoNum type="arabicPeriod"/>
            </a:pPr>
            <a:r>
              <a:rPr lang="en-GB" dirty="0" smtClean="0">
                <a:solidFill>
                  <a:srgbClr val="0070C0"/>
                </a:solidFill>
              </a:rPr>
              <a:t>In Stanza 2, what is the highwayman wearing?</a:t>
            </a:r>
          </a:p>
          <a:p>
            <a:pPr marL="342900" indent="-342900">
              <a:buFont typeface="+mj-lt"/>
              <a:buAutoNum type="arabicPeriod"/>
            </a:pPr>
            <a:r>
              <a:rPr lang="en-GB" dirty="0" smtClean="0">
                <a:solidFill>
                  <a:srgbClr val="0070C0"/>
                </a:solidFill>
              </a:rPr>
              <a:t>In Stanza 2, what do his clothes suggest about him?</a:t>
            </a:r>
          </a:p>
          <a:p>
            <a:pPr marL="342900" indent="-342900">
              <a:buFont typeface="+mj-lt"/>
              <a:buAutoNum type="arabicPeriod"/>
            </a:pPr>
            <a:r>
              <a:rPr lang="en-GB" dirty="0" smtClean="0">
                <a:solidFill>
                  <a:srgbClr val="0070C0"/>
                </a:solidFill>
              </a:rPr>
              <a:t>In Stanza 2, what does ‘he rode with a jewelled twinkle’ mean?</a:t>
            </a:r>
          </a:p>
          <a:p>
            <a:pPr marL="342900" indent="-342900">
              <a:buFont typeface="+mj-lt"/>
              <a:buAutoNum type="arabicPeriod"/>
            </a:pPr>
            <a:r>
              <a:rPr lang="en-GB" dirty="0" smtClean="0">
                <a:solidFill>
                  <a:srgbClr val="0070C0"/>
                </a:solidFill>
              </a:rPr>
              <a:t>In Stanza 3, who has the highwayman come to see?</a:t>
            </a:r>
          </a:p>
          <a:p>
            <a:pPr marL="342900" indent="-342900">
              <a:buFont typeface="+mj-lt"/>
              <a:buAutoNum type="arabicPeriod"/>
            </a:pPr>
            <a:r>
              <a:rPr lang="en-GB" dirty="0" smtClean="0">
                <a:solidFill>
                  <a:srgbClr val="0070C0"/>
                </a:solidFill>
              </a:rPr>
              <a:t>In Stanza 3, what do you think a ‘love-knot’ is?</a:t>
            </a:r>
            <a:endParaRPr lang="en-GB" dirty="0">
              <a:solidFill>
                <a:srgbClr val="0070C0"/>
              </a:solidFill>
            </a:endParaRPr>
          </a:p>
        </p:txBody>
      </p:sp>
    </p:spTree>
    <p:extLst>
      <p:ext uri="{BB962C8B-B14F-4D97-AF65-F5344CB8AC3E}">
        <p14:creationId xmlns:p14="http://schemas.microsoft.com/office/powerpoint/2010/main" val="32504805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969818" y="0"/>
            <a:ext cx="11222182" cy="3436528"/>
          </a:xfrm>
          <a:prstGeom prst="cloudCallout">
            <a:avLst>
              <a:gd name="adj1" fmla="val -27648"/>
              <a:gd name="adj2" fmla="val 7362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condescendingly</a:t>
            </a:r>
            <a:endParaRPr lang="en-US" sz="8200" dirty="0">
              <a:solidFill>
                <a:schemeClr val="tx1"/>
              </a:solidFill>
              <a:cs typeface="Calibri"/>
            </a:endParaRPr>
          </a:p>
        </p:txBody>
      </p:sp>
    </p:spTree>
    <p:extLst>
      <p:ext uri="{BB962C8B-B14F-4D97-AF65-F5344CB8AC3E}">
        <p14:creationId xmlns:p14="http://schemas.microsoft.com/office/powerpoint/2010/main" val="3714581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condescendingly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“That is impossible,” said the Gemini twins </a:t>
            </a:r>
            <a:r>
              <a:rPr lang="en-US" sz="6000" dirty="0" smtClean="0">
                <a:solidFill>
                  <a:srgbClr val="FF0000"/>
                </a:solidFill>
                <a:cs typeface="Calibri"/>
              </a:rPr>
              <a:t>condescendingly</a:t>
            </a:r>
            <a:r>
              <a:rPr lang="en-US" sz="6000" dirty="0" smtClean="0">
                <a:cs typeface="Calibri"/>
              </a:rPr>
              <a:t>.</a:t>
            </a:r>
            <a:endParaRPr lang="en-US" sz="6000" dirty="0">
              <a:solidFill>
                <a:srgbClr val="FF0000"/>
              </a:solidFill>
              <a:cs typeface="Calibri"/>
            </a:endParaRPr>
          </a:p>
        </p:txBody>
      </p:sp>
      <p:sp>
        <p:nvSpPr>
          <p:cNvPr id="4" name="Cloud Callout 3"/>
          <p:cNvSpPr/>
          <p:nvPr/>
        </p:nvSpPr>
        <p:spPr>
          <a:xfrm>
            <a:off x="186575" y="567114"/>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154901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condescendingly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3470961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condescendingly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6000" dirty="0" smtClean="0">
                <a:cs typeface="Calibri"/>
              </a:rPr>
              <a:t>Adv</a:t>
            </a:r>
            <a:r>
              <a:rPr lang="en-GB" sz="6000" dirty="0">
                <a:cs typeface="Calibri"/>
              </a:rPr>
              <a:t>. in a way that shows that you think you are more important or more intelligent than someone else</a:t>
            </a:r>
          </a:p>
          <a:p>
            <a:pPr marL="0" algn="ctr">
              <a:buNone/>
            </a:pPr>
            <a:endParaRPr lang="en-GB" sz="6000" dirty="0">
              <a:cs typeface="Calibri"/>
            </a:endParaRPr>
          </a:p>
        </p:txBody>
      </p:sp>
    </p:spTree>
    <p:extLst>
      <p:ext uri="{BB962C8B-B14F-4D97-AF65-F5344CB8AC3E}">
        <p14:creationId xmlns:p14="http://schemas.microsoft.com/office/powerpoint/2010/main" val="38553195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condescendingly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fontScale="85000" lnSpcReduction="10000"/>
          </a:bodyPr>
          <a:lstStyle/>
          <a:p>
            <a:pPr marL="0" indent="0" algn="ctr">
              <a:buNone/>
            </a:pPr>
            <a:r>
              <a:rPr lang="en-GB" sz="4000" dirty="0">
                <a:cs typeface="Calibri"/>
              </a:rPr>
              <a:t>He shook his head and smiled </a:t>
            </a:r>
            <a:r>
              <a:rPr lang="en-GB" sz="4000" dirty="0">
                <a:solidFill>
                  <a:srgbClr val="FF0000"/>
                </a:solidFill>
                <a:cs typeface="Calibri"/>
              </a:rPr>
              <a:t>condescendingly</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“Alex, honey, I’m on the phone,” she said, </a:t>
            </a:r>
            <a:r>
              <a:rPr lang="en-GB" sz="4000" dirty="0">
                <a:solidFill>
                  <a:srgbClr val="FF0000"/>
                </a:solidFill>
                <a:cs typeface="Calibri"/>
              </a:rPr>
              <a:t>condescendingly</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Iain got up and patted her </a:t>
            </a:r>
            <a:r>
              <a:rPr lang="en-GB" sz="4000" dirty="0">
                <a:solidFill>
                  <a:srgbClr val="FF0000"/>
                </a:solidFill>
                <a:cs typeface="Calibri"/>
              </a:rPr>
              <a:t>condescendingly</a:t>
            </a:r>
            <a:r>
              <a:rPr lang="en-GB" sz="4000" dirty="0">
                <a:cs typeface="Calibri"/>
              </a:rPr>
              <a:t> on the </a:t>
            </a:r>
            <a:r>
              <a:rPr lang="en-GB" sz="4000" dirty="0" smtClean="0">
                <a:cs typeface="Calibri"/>
              </a:rPr>
              <a:t>shoulder.</a:t>
            </a:r>
          </a:p>
          <a:p>
            <a:pPr marL="0" indent="0" algn="ctr">
              <a:buNone/>
            </a:pPr>
            <a:endParaRPr lang="en-GB" sz="4000" dirty="0">
              <a:cs typeface="Calibri"/>
            </a:endParaRPr>
          </a:p>
          <a:p>
            <a:pPr marL="0" indent="0" algn="ctr">
              <a:buNone/>
            </a:pPr>
            <a:r>
              <a:rPr lang="en-GB" sz="4000" dirty="0">
                <a:cs typeface="Calibri"/>
              </a:rPr>
              <a:t>Stop</a:t>
            </a:r>
            <a:r>
              <a:rPr lang="en-GB" sz="4000" dirty="0">
                <a:solidFill>
                  <a:srgbClr val="FF0000"/>
                </a:solidFill>
                <a:cs typeface="Calibri"/>
              </a:rPr>
              <a:t> condescendingly</a:t>
            </a:r>
            <a:r>
              <a:rPr lang="en-GB" sz="4000" dirty="0">
                <a:cs typeface="Calibri"/>
              </a:rPr>
              <a:t> assuming that poor fat people are fat because they eat more junk food.</a:t>
            </a:r>
            <a:endParaRPr lang="en-US" sz="4000" dirty="0">
              <a:cs typeface="Calibri"/>
            </a:endParaRPr>
          </a:p>
        </p:txBody>
      </p:sp>
    </p:spTree>
    <p:extLst>
      <p:ext uri="{BB962C8B-B14F-4D97-AF65-F5344CB8AC3E}">
        <p14:creationId xmlns:p14="http://schemas.microsoft.com/office/powerpoint/2010/main" val="2899254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condescendingly</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a:cs typeface="Calibri"/>
              </a:rPr>
              <a:t>Say </a:t>
            </a:r>
            <a:r>
              <a:rPr lang="en-US" sz="4000" dirty="0" smtClean="0">
                <a:solidFill>
                  <a:srgbClr val="FF0000"/>
                </a:solidFill>
                <a:cs typeface="Calibri"/>
              </a:rPr>
              <a:t>condescendingly </a:t>
            </a:r>
            <a:r>
              <a:rPr lang="en-US" sz="4000" dirty="0">
                <a:cs typeface="Calibri"/>
              </a:rPr>
              <a:t>if you see </a:t>
            </a:r>
            <a:r>
              <a:rPr lang="en-US" sz="4000" dirty="0" smtClean="0">
                <a:cs typeface="Calibri"/>
              </a:rPr>
              <a:t>someone acting as though they are more important or intelligent.</a:t>
            </a:r>
            <a:endParaRPr lang="en-US" sz="4000" dirty="0">
              <a:cs typeface="Calibri"/>
            </a:endParaRPr>
          </a:p>
        </p:txBody>
      </p:sp>
      <p:pic>
        <p:nvPicPr>
          <p:cNvPr id="10" name="Picture 9"/>
          <p:cNvPicPr>
            <a:picLocks noChangeAspect="1"/>
          </p:cNvPicPr>
          <p:nvPr/>
        </p:nvPicPr>
        <p:blipFill>
          <a:blip r:embed="rId2"/>
          <a:stretch>
            <a:fillRect/>
          </a:stretch>
        </p:blipFill>
        <p:spPr>
          <a:xfrm>
            <a:off x="6227505" y="3016251"/>
            <a:ext cx="2452598" cy="1839449"/>
          </a:xfrm>
          <a:prstGeom prst="rect">
            <a:avLst/>
          </a:prstGeom>
        </p:spPr>
      </p:pic>
      <p:pic>
        <p:nvPicPr>
          <p:cNvPr id="13" name="Picture 12"/>
          <p:cNvPicPr>
            <a:picLocks noChangeAspect="1"/>
          </p:cNvPicPr>
          <p:nvPr/>
        </p:nvPicPr>
        <p:blipFill>
          <a:blip r:embed="rId3"/>
          <a:stretch>
            <a:fillRect/>
          </a:stretch>
        </p:blipFill>
        <p:spPr>
          <a:xfrm>
            <a:off x="334761" y="2913857"/>
            <a:ext cx="2857500" cy="1905000"/>
          </a:xfrm>
          <a:prstGeom prst="rect">
            <a:avLst/>
          </a:prstGeom>
        </p:spPr>
      </p:pic>
      <p:pic>
        <p:nvPicPr>
          <p:cNvPr id="5" name="Picture 4"/>
          <p:cNvPicPr>
            <a:picLocks noChangeAspect="1"/>
          </p:cNvPicPr>
          <p:nvPr/>
        </p:nvPicPr>
        <p:blipFill>
          <a:blip r:embed="rId4"/>
          <a:stretch>
            <a:fillRect/>
          </a:stretch>
        </p:blipFill>
        <p:spPr>
          <a:xfrm>
            <a:off x="3685309" y="2962348"/>
            <a:ext cx="2410691" cy="1808018"/>
          </a:xfrm>
          <a:prstGeom prst="rect">
            <a:avLst/>
          </a:prstGeom>
        </p:spPr>
      </p:pic>
      <p:pic>
        <p:nvPicPr>
          <p:cNvPr id="6" name="Picture 5"/>
          <p:cNvPicPr>
            <a:picLocks noChangeAspect="1"/>
          </p:cNvPicPr>
          <p:nvPr/>
        </p:nvPicPr>
        <p:blipFill>
          <a:blip r:embed="rId5"/>
          <a:stretch>
            <a:fillRect/>
          </a:stretch>
        </p:blipFill>
        <p:spPr>
          <a:xfrm>
            <a:off x="9114155" y="2962348"/>
            <a:ext cx="2885583" cy="1622339"/>
          </a:xfrm>
          <a:prstGeom prst="rect">
            <a:avLst/>
          </a:prstGeom>
        </p:spPr>
      </p:pic>
      <p:pic>
        <p:nvPicPr>
          <p:cNvPr id="7" name="Picture 6"/>
          <p:cNvPicPr>
            <a:picLocks noChangeAspect="1"/>
          </p:cNvPicPr>
          <p:nvPr/>
        </p:nvPicPr>
        <p:blipFill>
          <a:blip r:embed="rId6"/>
          <a:stretch>
            <a:fillRect/>
          </a:stretch>
        </p:blipFill>
        <p:spPr>
          <a:xfrm>
            <a:off x="2732398" y="4993590"/>
            <a:ext cx="2807110" cy="1684266"/>
          </a:xfrm>
          <a:prstGeom prst="rect">
            <a:avLst/>
          </a:prstGeom>
        </p:spPr>
      </p:pic>
    </p:spTree>
    <p:extLst>
      <p:ext uri="{BB962C8B-B14F-4D97-AF65-F5344CB8AC3E}">
        <p14:creationId xmlns:p14="http://schemas.microsoft.com/office/powerpoint/2010/main" val="389964893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condescendingly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122840054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condescendingly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6000" dirty="0" smtClean="0">
                <a:cs typeface="Calibri"/>
              </a:rPr>
              <a:t>Adv</a:t>
            </a:r>
            <a:r>
              <a:rPr lang="en-GB" sz="6000" dirty="0">
                <a:cs typeface="Calibri"/>
              </a:rPr>
              <a:t>. in a way that shows that you think you are more important or more intelligent than someone else</a:t>
            </a:r>
          </a:p>
          <a:p>
            <a:pPr marL="0" algn="ctr">
              <a:buNone/>
            </a:pPr>
            <a:endParaRPr lang="en-GB" sz="6000" dirty="0">
              <a:cs typeface="Calibri"/>
            </a:endParaRPr>
          </a:p>
        </p:txBody>
      </p:sp>
    </p:spTree>
    <p:extLst>
      <p:ext uri="{BB962C8B-B14F-4D97-AF65-F5344CB8AC3E}">
        <p14:creationId xmlns:p14="http://schemas.microsoft.com/office/powerpoint/2010/main" val="270869708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98400813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Mahatma Gandhi</a:t>
            </a:r>
            <a:endParaRPr lang="en-GB" dirty="0"/>
          </a:p>
        </p:txBody>
      </p:sp>
      <p:sp>
        <p:nvSpPr>
          <p:cNvPr id="5" name="Subtitle 4"/>
          <p:cNvSpPr>
            <a:spLocks noGrp="1"/>
          </p:cNvSpPr>
          <p:nvPr>
            <p:ph type="subTitle" idx="1"/>
          </p:nvPr>
        </p:nvSpPr>
        <p:spPr/>
        <p:txBody>
          <a:bodyPr/>
          <a:lstStyle/>
          <a:p>
            <a:r>
              <a:rPr lang="en-GB" dirty="0" smtClean="0"/>
              <a:t>Weeks 5 &amp; 6</a:t>
            </a:r>
            <a:endParaRPr lang="en-GB" dirty="0"/>
          </a:p>
        </p:txBody>
      </p:sp>
      <p:pic>
        <p:nvPicPr>
          <p:cNvPr id="6" name="Picture 5"/>
          <p:cNvPicPr>
            <a:picLocks noChangeAspect="1"/>
          </p:cNvPicPr>
          <p:nvPr/>
        </p:nvPicPr>
        <p:blipFill>
          <a:blip r:embed="rId2"/>
          <a:stretch>
            <a:fillRect/>
          </a:stretch>
        </p:blipFill>
        <p:spPr>
          <a:xfrm>
            <a:off x="761911" y="1982782"/>
            <a:ext cx="2042337" cy="3054361"/>
          </a:xfrm>
          <a:prstGeom prst="rect">
            <a:avLst/>
          </a:prstGeom>
        </p:spPr>
      </p:pic>
    </p:spTree>
    <p:extLst>
      <p:ext uri="{BB962C8B-B14F-4D97-AF65-F5344CB8AC3E}">
        <p14:creationId xmlns:p14="http://schemas.microsoft.com/office/powerpoint/2010/main" val="32071845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p:cNvSpPr>
            <a:spLocks noGrp="1"/>
          </p:cNvSpPr>
          <p:nvPr>
            <p:ph type="title"/>
          </p:nvPr>
        </p:nvSpPr>
        <p:spPr>
          <a:xfrm>
            <a:off x="1981201" y="485775"/>
            <a:ext cx="8220075" cy="1411288"/>
          </a:xfrm>
        </p:spPr>
        <p:txBody>
          <a:bodyPr/>
          <a:lstStyle/>
          <a:p>
            <a:pPr eaLnBrk="1" hangingPunct="1"/>
            <a:r>
              <a:rPr lang="en-GB" altLang="en-US" dirty="0"/>
              <a:t>Religions of the World</a:t>
            </a:r>
          </a:p>
        </p:txBody>
      </p:sp>
      <p:pic>
        <p:nvPicPr>
          <p:cNvPr id="10243"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04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279650" y="1719263"/>
            <a:ext cx="7632700" cy="711200"/>
          </a:xfrm>
          <a:prstGeom prst="rect">
            <a:avLst/>
          </a:prstGeom>
          <a:solidFill>
            <a:srgbClr val="EBE0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pitchFamily="2" charset="0"/>
              </a:rPr>
              <a:t>Can you name the main religions of the world? </a:t>
            </a:r>
          </a:p>
        </p:txBody>
      </p:sp>
      <p:sp>
        <p:nvSpPr>
          <p:cNvPr id="14" name="Rectangle 13"/>
          <p:cNvSpPr/>
          <p:nvPr/>
        </p:nvSpPr>
        <p:spPr>
          <a:xfrm>
            <a:off x="2279650" y="2505075"/>
            <a:ext cx="7632700" cy="3587750"/>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33" name="Group 32"/>
          <p:cNvGrpSpPr>
            <a:grpSpLocks/>
          </p:cNvGrpSpPr>
          <p:nvPr/>
        </p:nvGrpSpPr>
        <p:grpSpPr bwMode="auto">
          <a:xfrm>
            <a:off x="5367339" y="2768600"/>
            <a:ext cx="1457325" cy="1447800"/>
            <a:chOff x="3843866" y="2768600"/>
            <a:chExt cx="1456267" cy="1447800"/>
          </a:xfrm>
        </p:grpSpPr>
        <p:sp>
          <p:nvSpPr>
            <p:cNvPr id="18" name="Oval 17"/>
            <p:cNvSpPr/>
            <p:nvPr/>
          </p:nvSpPr>
          <p:spPr>
            <a:xfrm>
              <a:off x="3843866" y="2768600"/>
              <a:ext cx="1456267" cy="14478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67" name="TextBox 21"/>
            <p:cNvSpPr txBox="1">
              <a:spLocks noChangeArrowheads="1"/>
            </p:cNvSpPr>
            <p:nvPr/>
          </p:nvSpPr>
          <p:spPr bwMode="auto">
            <a:xfrm>
              <a:off x="3917420" y="3662893"/>
              <a:ext cx="13091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latin typeface="Twinkl" pitchFamily="2" charset="0"/>
                </a:rPr>
                <a:t>Judaism</a:t>
              </a:r>
            </a:p>
          </p:txBody>
        </p:sp>
        <p:pic>
          <p:nvPicPr>
            <p:cNvPr id="10268" name="Picture 3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04618" y="2891510"/>
              <a:ext cx="734763" cy="845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7" name="Group 36"/>
          <p:cNvGrpSpPr>
            <a:grpSpLocks/>
          </p:cNvGrpSpPr>
          <p:nvPr/>
        </p:nvGrpSpPr>
        <p:grpSpPr bwMode="auto">
          <a:xfrm>
            <a:off x="4195764" y="4376738"/>
            <a:ext cx="1457325" cy="1447800"/>
            <a:chOff x="2672292" y="4376738"/>
            <a:chExt cx="1456267" cy="1447800"/>
          </a:xfrm>
        </p:grpSpPr>
        <p:sp>
          <p:nvSpPr>
            <p:cNvPr id="20" name="Oval 19"/>
            <p:cNvSpPr/>
            <p:nvPr/>
          </p:nvSpPr>
          <p:spPr>
            <a:xfrm>
              <a:off x="2672292" y="4376738"/>
              <a:ext cx="1456267" cy="14478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64" name="TextBox 23"/>
            <p:cNvSpPr txBox="1">
              <a:spLocks noChangeArrowheads="1"/>
            </p:cNvSpPr>
            <p:nvPr/>
          </p:nvSpPr>
          <p:spPr bwMode="auto">
            <a:xfrm>
              <a:off x="2745846" y="5276413"/>
              <a:ext cx="13091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latin typeface="Twinkl" pitchFamily="2" charset="0"/>
                </a:rPr>
                <a:t>Buddhism</a:t>
              </a:r>
            </a:p>
          </p:txBody>
        </p:sp>
        <p:pic>
          <p:nvPicPr>
            <p:cNvPr id="10265" name="Picture 3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99030" y="4490542"/>
              <a:ext cx="802790" cy="829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9" name="Group 38"/>
          <p:cNvGrpSpPr>
            <a:grpSpLocks/>
          </p:cNvGrpSpPr>
          <p:nvPr/>
        </p:nvGrpSpPr>
        <p:grpSpPr bwMode="auto">
          <a:xfrm>
            <a:off x="6575425" y="4376738"/>
            <a:ext cx="1455738" cy="1447800"/>
            <a:chOff x="5051425" y="4376738"/>
            <a:chExt cx="1456267" cy="1447800"/>
          </a:xfrm>
        </p:grpSpPr>
        <p:sp>
          <p:nvSpPr>
            <p:cNvPr id="21" name="Oval 20"/>
            <p:cNvSpPr/>
            <p:nvPr/>
          </p:nvSpPr>
          <p:spPr>
            <a:xfrm>
              <a:off x="5051425" y="4376738"/>
              <a:ext cx="1456267" cy="14478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61" name="TextBox 24"/>
            <p:cNvSpPr txBox="1">
              <a:spLocks noChangeArrowheads="1"/>
            </p:cNvSpPr>
            <p:nvPr/>
          </p:nvSpPr>
          <p:spPr bwMode="auto">
            <a:xfrm>
              <a:off x="5124979" y="5276413"/>
              <a:ext cx="13091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latin typeface="Twinkl" pitchFamily="2" charset="0"/>
                </a:rPr>
                <a:t>Islam</a:t>
              </a:r>
            </a:p>
          </p:txBody>
        </p:sp>
        <p:pic>
          <p:nvPicPr>
            <p:cNvPr id="10262" name="Picture 3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58487" y="4511238"/>
              <a:ext cx="642142" cy="687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5" name="Group 44"/>
          <p:cNvGrpSpPr>
            <a:grpSpLocks/>
          </p:cNvGrpSpPr>
          <p:nvPr/>
        </p:nvGrpSpPr>
        <p:grpSpPr bwMode="auto">
          <a:xfrm>
            <a:off x="7640639" y="2768600"/>
            <a:ext cx="1455737" cy="1447800"/>
            <a:chOff x="3101446" y="2792232"/>
            <a:chExt cx="2870201" cy="2853513"/>
          </a:xfrm>
        </p:grpSpPr>
        <p:sp>
          <p:nvSpPr>
            <p:cNvPr id="41" name="Oval 40"/>
            <p:cNvSpPr/>
            <p:nvPr/>
          </p:nvSpPr>
          <p:spPr>
            <a:xfrm>
              <a:off x="3101446" y="2792232"/>
              <a:ext cx="2870201" cy="285351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58" name="TextBox 41"/>
            <p:cNvSpPr txBox="1">
              <a:spLocks noChangeArrowheads="1"/>
            </p:cNvSpPr>
            <p:nvPr/>
          </p:nvSpPr>
          <p:spPr bwMode="auto">
            <a:xfrm>
              <a:off x="3281872" y="4670274"/>
              <a:ext cx="2580258" cy="727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latin typeface="Twinkl" pitchFamily="2" charset="0"/>
                </a:rPr>
                <a:t>Hinduism</a:t>
              </a:r>
            </a:p>
          </p:txBody>
        </p:sp>
        <p:pic>
          <p:nvPicPr>
            <p:cNvPr id="10259" name="Picture 43"/>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17143" y="3153815"/>
              <a:ext cx="1438807" cy="1499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roup 6"/>
          <p:cNvGrpSpPr/>
          <p:nvPr/>
        </p:nvGrpSpPr>
        <p:grpSpPr>
          <a:xfrm>
            <a:off x="4743451" y="2922589"/>
            <a:ext cx="2701925" cy="2686050"/>
            <a:chOff x="3219450" y="2922589"/>
            <a:chExt cx="2701925" cy="2686050"/>
          </a:xfrm>
        </p:grpSpPr>
        <p:grpSp>
          <p:nvGrpSpPr>
            <p:cNvPr id="10253" name="Group 34"/>
            <p:cNvGrpSpPr>
              <a:grpSpLocks/>
            </p:cNvGrpSpPr>
            <p:nvPr/>
          </p:nvGrpSpPr>
          <p:grpSpPr bwMode="auto">
            <a:xfrm>
              <a:off x="3219450" y="2922589"/>
              <a:ext cx="2701925" cy="2686050"/>
              <a:chOff x="6116108" y="2768600"/>
              <a:chExt cx="1456267" cy="1447493"/>
            </a:xfrm>
          </p:grpSpPr>
          <p:sp>
            <p:nvSpPr>
              <p:cNvPr id="19" name="Oval 18"/>
              <p:cNvSpPr/>
              <p:nvPr/>
            </p:nvSpPr>
            <p:spPr>
              <a:xfrm>
                <a:off x="6116108" y="2768600"/>
                <a:ext cx="1456267" cy="144749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56" name="TextBox 22"/>
              <p:cNvSpPr txBox="1">
                <a:spLocks noChangeArrowheads="1"/>
              </p:cNvSpPr>
              <p:nvPr/>
            </p:nvSpPr>
            <p:spPr bwMode="auto">
              <a:xfrm>
                <a:off x="6189662" y="3897235"/>
                <a:ext cx="1309158" cy="19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latin typeface="Twinkl SemiBold" pitchFamily="2" charset="0"/>
                  </a:rPr>
                  <a:t>Christianity</a:t>
                </a:r>
              </a:p>
            </p:txBody>
          </p:sp>
        </p:grpSp>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318988">
              <a:off x="3904312" y="3113800"/>
              <a:ext cx="1070262" cy="1684482"/>
            </a:xfrm>
            <a:prstGeom prst="rect">
              <a:avLst/>
            </a:prstGeom>
          </p:spPr>
        </p:pic>
      </p:grpSp>
      <p:grpSp>
        <p:nvGrpSpPr>
          <p:cNvPr id="40" name="Group 39"/>
          <p:cNvGrpSpPr>
            <a:grpSpLocks/>
          </p:cNvGrpSpPr>
          <p:nvPr/>
        </p:nvGrpSpPr>
        <p:grpSpPr bwMode="auto">
          <a:xfrm>
            <a:off x="3094617" y="2751573"/>
            <a:ext cx="1490612" cy="1481854"/>
            <a:chOff x="3219823" y="2922367"/>
            <a:chExt cx="2701146" cy="2685847"/>
          </a:xfrm>
        </p:grpSpPr>
        <p:grpSp>
          <p:nvGrpSpPr>
            <p:cNvPr id="42" name="Group 34"/>
            <p:cNvGrpSpPr>
              <a:grpSpLocks/>
            </p:cNvGrpSpPr>
            <p:nvPr/>
          </p:nvGrpSpPr>
          <p:grpSpPr bwMode="auto">
            <a:xfrm>
              <a:off x="3219823" y="2922367"/>
              <a:ext cx="2701146" cy="2685847"/>
              <a:chOff x="6116109" y="2768600"/>
              <a:chExt cx="1456267" cy="1447493"/>
            </a:xfrm>
          </p:grpSpPr>
          <p:sp>
            <p:nvSpPr>
              <p:cNvPr id="44" name="Oval 43"/>
              <p:cNvSpPr/>
              <p:nvPr/>
            </p:nvSpPr>
            <p:spPr>
              <a:xfrm>
                <a:off x="6116109" y="2768600"/>
                <a:ext cx="1456267" cy="144749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6" name="TextBox 22"/>
              <p:cNvSpPr txBox="1">
                <a:spLocks noChangeArrowheads="1"/>
              </p:cNvSpPr>
              <p:nvPr/>
            </p:nvSpPr>
            <p:spPr bwMode="auto">
              <a:xfrm>
                <a:off x="6189662" y="3703217"/>
                <a:ext cx="13091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latin typeface="Twinkl" pitchFamily="2" charset="0"/>
                  </a:rPr>
                  <a:t>Sikhism</a:t>
                </a:r>
              </a:p>
            </p:txBody>
          </p:sp>
        </p:grpSp>
        <p:pic>
          <p:nvPicPr>
            <p:cNvPr id="43" name="Picture 4"/>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81202" y="3096450"/>
              <a:ext cx="1168895" cy="1525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907038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33"/>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37"/>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39"/>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45"/>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Inspirational Leaders - What can we learn from the great leaders and inspiring examples in today’s world?</a:t>
            </a:r>
            <a:endParaRPr lang="en-GB" dirty="0"/>
          </a:p>
        </p:txBody>
      </p:sp>
      <p:sp>
        <p:nvSpPr>
          <p:cNvPr id="5" name="Content Placeholder 4"/>
          <p:cNvSpPr>
            <a:spLocks noGrp="1"/>
          </p:cNvSpPr>
          <p:nvPr>
            <p:ph sz="half" idx="2"/>
          </p:nvPr>
        </p:nvSpPr>
        <p:spPr/>
        <p:txBody>
          <a:bodyPr/>
          <a:lstStyle/>
          <a:p>
            <a:r>
              <a:rPr lang="en-GB" dirty="0" smtClean="0"/>
              <a:t>Mahatma Gandhi</a:t>
            </a:r>
          </a:p>
          <a:p>
            <a:endParaRPr lang="en-GB" dirty="0"/>
          </a:p>
        </p:txBody>
      </p:sp>
      <p:pic>
        <p:nvPicPr>
          <p:cNvPr id="7" name="Picture 6"/>
          <p:cNvPicPr>
            <a:picLocks noChangeAspect="1"/>
          </p:cNvPicPr>
          <p:nvPr/>
        </p:nvPicPr>
        <p:blipFill>
          <a:blip r:embed="rId2"/>
          <a:stretch>
            <a:fillRect/>
          </a:stretch>
        </p:blipFill>
        <p:spPr>
          <a:xfrm>
            <a:off x="1615440" y="2614420"/>
            <a:ext cx="3173035" cy="2773748"/>
          </a:xfrm>
          <a:prstGeom prst="rect">
            <a:avLst/>
          </a:prstGeom>
        </p:spPr>
      </p:pic>
      <p:pic>
        <p:nvPicPr>
          <p:cNvPr id="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67010" y="2614420"/>
            <a:ext cx="2037658" cy="305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pic>
    </p:spTree>
    <p:extLst>
      <p:ext uri="{BB962C8B-B14F-4D97-AF65-F5344CB8AC3E}">
        <p14:creationId xmlns:p14="http://schemas.microsoft.com/office/powerpoint/2010/main" val="228990877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we learn from the great leaders and inspiring examples in today’s world?</a:t>
            </a:r>
            <a:endParaRPr lang="en-GB" dirty="0"/>
          </a:p>
        </p:txBody>
      </p:sp>
      <p:pic>
        <p:nvPicPr>
          <p:cNvPr id="6" name="Content Placeholder 5"/>
          <p:cNvPicPr>
            <a:picLocks noGrp="1" noChangeAspect="1"/>
          </p:cNvPicPr>
          <p:nvPr>
            <p:ph sz="half" idx="1"/>
          </p:nvPr>
        </p:nvPicPr>
        <p:blipFill>
          <a:blip r:embed="rId2"/>
          <a:stretch>
            <a:fillRect/>
          </a:stretch>
        </p:blipFill>
        <p:spPr>
          <a:xfrm>
            <a:off x="2407831" y="2474113"/>
            <a:ext cx="2042337" cy="3054361"/>
          </a:xfrm>
          <a:prstGeom prst="rect">
            <a:avLst/>
          </a:prstGeom>
        </p:spPr>
      </p:pic>
      <p:sp>
        <p:nvSpPr>
          <p:cNvPr id="5" name="Content Placeholder 4"/>
          <p:cNvSpPr>
            <a:spLocks noGrp="1"/>
          </p:cNvSpPr>
          <p:nvPr>
            <p:ph sz="half" idx="2"/>
          </p:nvPr>
        </p:nvSpPr>
        <p:spPr/>
        <p:txBody>
          <a:bodyPr/>
          <a:lstStyle/>
          <a:p>
            <a:r>
              <a:rPr lang="en-GB" dirty="0" smtClean="0"/>
              <a:t>Key Questions:</a:t>
            </a:r>
          </a:p>
          <a:p>
            <a:r>
              <a:rPr lang="en-GB" dirty="0" smtClean="0"/>
              <a:t>What made this person into a leader?</a:t>
            </a:r>
          </a:p>
          <a:p>
            <a:r>
              <a:rPr lang="en-GB" dirty="0" smtClean="0"/>
              <a:t>How did their religion inspire them?</a:t>
            </a:r>
          </a:p>
          <a:p>
            <a:r>
              <a:rPr lang="en-GB" dirty="0" smtClean="0"/>
              <a:t>What holy texts explain their lives?</a:t>
            </a:r>
          </a:p>
          <a:p>
            <a:r>
              <a:rPr lang="en-GB" dirty="0" smtClean="0"/>
              <a:t>Is this person inspiring just in their religion or to any human?</a:t>
            </a:r>
          </a:p>
          <a:p>
            <a:endParaRPr lang="en-GB" dirty="0"/>
          </a:p>
        </p:txBody>
      </p:sp>
    </p:spTree>
    <p:extLst>
      <p:ext uri="{BB962C8B-B14F-4D97-AF65-F5344CB8AC3E}">
        <p14:creationId xmlns:p14="http://schemas.microsoft.com/office/powerpoint/2010/main" val="383871653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19350" y="1530351"/>
            <a:ext cx="4216400" cy="4416425"/>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171" name="Title 20"/>
          <p:cNvSpPr>
            <a:spLocks noGrp="1"/>
          </p:cNvSpPr>
          <p:nvPr>
            <p:ph type="title"/>
          </p:nvPr>
        </p:nvSpPr>
        <p:spPr>
          <a:xfrm>
            <a:off x="1981201" y="479426"/>
            <a:ext cx="8220075" cy="993775"/>
          </a:xfrm>
        </p:spPr>
        <p:txBody>
          <a:bodyPr/>
          <a:lstStyle/>
          <a:p>
            <a:pPr eaLnBrk="1" hangingPunct="1"/>
            <a:r>
              <a:rPr lang="en-GB" altLang="en-US" sz="3600"/>
              <a:t>Family Life</a:t>
            </a:r>
          </a:p>
        </p:txBody>
      </p:sp>
      <p:sp>
        <p:nvSpPr>
          <p:cNvPr id="7172" name="Content Placeholder 21"/>
          <p:cNvSpPr>
            <a:spLocks noGrp="1"/>
          </p:cNvSpPr>
          <p:nvPr>
            <p:ph idx="1"/>
          </p:nvPr>
        </p:nvSpPr>
        <p:spPr>
          <a:xfrm>
            <a:off x="2641601" y="1728789"/>
            <a:ext cx="3552825" cy="4244975"/>
          </a:xfrm>
        </p:spPr>
        <p:txBody>
          <a:bodyPr vert="horz" lIns="108000" tIns="108000" rIns="108000" bIns="108000" rtlCol="0">
            <a:normAutofit fontScale="70000" lnSpcReduction="20000"/>
          </a:bodyPr>
          <a:lstStyle/>
          <a:p>
            <a:pPr eaLnBrk="1" hangingPunct="1"/>
            <a:r>
              <a:rPr lang="en-GB" altLang="en-US" smtClean="0">
                <a:latin typeface="Twinkl" pitchFamily="2" charset="0"/>
              </a:rPr>
              <a:t>Mohandras Karamchand Gandhi was born on 2</a:t>
            </a:r>
            <a:r>
              <a:rPr lang="en-GB" altLang="en-US" baseline="30000" smtClean="0">
                <a:latin typeface="Twinkl" pitchFamily="2" charset="0"/>
              </a:rPr>
              <a:t>nd</a:t>
            </a:r>
            <a:r>
              <a:rPr lang="en-GB" altLang="en-US" smtClean="0">
                <a:latin typeface="Twinkl" pitchFamily="2" charset="0"/>
              </a:rPr>
              <a:t> October 1869. He was born in Porbander in Gujarat, north-west India. </a:t>
            </a:r>
          </a:p>
          <a:p>
            <a:pPr eaLnBrk="1" hangingPunct="1"/>
            <a:r>
              <a:rPr lang="en-GB" altLang="en-US" smtClean="0">
                <a:latin typeface="Twinkl" pitchFamily="2" charset="0"/>
              </a:rPr>
              <a:t>His father was the chief minister of Porbander and his mother was highly religious. She worshipped the god Vishnu, but also believed Jain teachings of mutual tolerance and not causing injury to living things.</a:t>
            </a:r>
          </a:p>
          <a:p>
            <a:pPr eaLnBrk="1" hangingPunct="1"/>
            <a:r>
              <a:rPr lang="en-GB" altLang="en-US" smtClean="0">
                <a:latin typeface="Twinkl" pitchFamily="2" charset="0"/>
              </a:rPr>
              <a:t>Gandhi was born into a privileged caste and therefore received a good education.</a:t>
            </a:r>
          </a:p>
        </p:txBody>
      </p:sp>
      <p:pic>
        <p:nvPicPr>
          <p:cNvPr id="717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31000" y="1530350"/>
            <a:ext cx="2947988" cy="442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pic>
      <p:sp>
        <p:nvSpPr>
          <p:cNvPr id="7174" name="TextBox 21"/>
          <p:cNvSpPr txBox="1">
            <a:spLocks noChangeArrowheads="1"/>
          </p:cNvSpPr>
          <p:nvPr/>
        </p:nvSpPr>
        <p:spPr bwMode="auto">
          <a:xfrm>
            <a:off x="6418264" y="5946776"/>
            <a:ext cx="3563937"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bg1"/>
                </a:solidFill>
                <a:latin typeface="BPreplay" pitchFamily="50" charset="0"/>
              </a:rPr>
              <a:t>Photo courtesy of (@flickr.com) - granted under creative commons licence – attribution</a:t>
            </a:r>
          </a:p>
        </p:txBody>
      </p:sp>
      <p:pic>
        <p:nvPicPr>
          <p:cNvPr id="717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967948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463801" y="3138489"/>
            <a:ext cx="7191375" cy="2998787"/>
          </a:xfrm>
          <a:prstGeom prst="rect">
            <a:avLst/>
          </a:prstGeom>
          <a:solidFill>
            <a:srgbClr val="E3818E"/>
          </a:solidFill>
          <a:ln>
            <a:solidFill>
              <a:srgbClr val="E381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95" name="Title 20"/>
          <p:cNvSpPr>
            <a:spLocks noGrp="1"/>
          </p:cNvSpPr>
          <p:nvPr>
            <p:ph type="title"/>
          </p:nvPr>
        </p:nvSpPr>
        <p:spPr>
          <a:xfrm>
            <a:off x="1981201" y="479426"/>
            <a:ext cx="8220075" cy="993775"/>
          </a:xfrm>
        </p:spPr>
        <p:txBody>
          <a:bodyPr/>
          <a:lstStyle/>
          <a:p>
            <a:pPr eaLnBrk="1" hangingPunct="1"/>
            <a:r>
              <a:rPr lang="en-GB" altLang="en-US" sz="3600"/>
              <a:t>Married Life</a:t>
            </a:r>
          </a:p>
        </p:txBody>
      </p:sp>
      <p:sp>
        <p:nvSpPr>
          <p:cNvPr id="8" name="Rectangle 7"/>
          <p:cNvSpPr/>
          <p:nvPr/>
        </p:nvSpPr>
        <p:spPr>
          <a:xfrm>
            <a:off x="2463801" y="1473200"/>
            <a:ext cx="7191375" cy="1574800"/>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Content Placeholder 21"/>
          <p:cNvSpPr>
            <a:spLocks noGrp="1"/>
          </p:cNvSpPr>
          <p:nvPr>
            <p:ph idx="1"/>
          </p:nvPr>
        </p:nvSpPr>
        <p:spPr>
          <a:xfrm>
            <a:off x="2886076" y="1625600"/>
            <a:ext cx="6346825" cy="1271588"/>
          </a:xfrm>
        </p:spPr>
        <p:txBody>
          <a:bodyPr vert="horz" lIns="108000" tIns="108000" rIns="108000" bIns="108000" rtlCol="0">
            <a:normAutofit fontScale="70000" lnSpcReduction="20000"/>
          </a:bodyPr>
          <a:lstStyle/>
          <a:p>
            <a:pPr>
              <a:defRPr/>
            </a:pPr>
            <a:r>
              <a:rPr lang="en-GB" dirty="0">
                <a:cs typeface="+mn-cs"/>
              </a:rPr>
              <a:t>At the age of 13, Gandhi had an arranged marriage to a girl who was also 13 called </a:t>
            </a:r>
            <a:r>
              <a:rPr lang="en-GB" dirty="0" err="1">
                <a:cs typeface="+mn-cs"/>
              </a:rPr>
              <a:t>Kasturbai</a:t>
            </a:r>
            <a:r>
              <a:rPr lang="en-GB" dirty="0">
                <a:cs typeface="+mn-cs"/>
              </a:rPr>
              <a:t> </a:t>
            </a:r>
            <a:r>
              <a:rPr lang="en-GB" dirty="0" err="1">
                <a:cs typeface="+mn-cs"/>
              </a:rPr>
              <a:t>Makhanji</a:t>
            </a:r>
            <a:r>
              <a:rPr lang="en-GB" dirty="0">
                <a:cs typeface="+mn-cs"/>
              </a:rPr>
              <a:t>. </a:t>
            </a:r>
          </a:p>
          <a:p>
            <a:pPr>
              <a:defRPr/>
            </a:pPr>
            <a:r>
              <a:rPr lang="en-GB" dirty="0">
                <a:cs typeface="+mn-cs"/>
              </a:rPr>
              <a:t>His first son of four was born in 1888 when Gandhi was 18 years old and a student at </a:t>
            </a:r>
            <a:r>
              <a:rPr lang="en-GB" dirty="0" err="1">
                <a:cs typeface="+mn-cs"/>
              </a:rPr>
              <a:t>Samaldas</a:t>
            </a:r>
            <a:r>
              <a:rPr lang="en-GB" dirty="0">
                <a:cs typeface="+mn-cs"/>
              </a:rPr>
              <a:t> College. </a:t>
            </a:r>
          </a:p>
        </p:txBody>
      </p:sp>
      <p:pic>
        <p:nvPicPr>
          <p:cNvPr id="819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38776" y="3321051"/>
            <a:ext cx="4011613"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74938" y="3321051"/>
            <a:ext cx="20574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345503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flipH="1">
            <a:off x="7340601" y="1793875"/>
            <a:ext cx="2581275" cy="3430588"/>
          </a:xfrm>
          <a:prstGeom prst="rect">
            <a:avLst/>
          </a:prstGeom>
          <a:solidFill>
            <a:srgbClr val="F3C9CF"/>
          </a:solidFill>
          <a:ln>
            <a:solidFill>
              <a:srgbClr val="F3C9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19" name="Title 20"/>
          <p:cNvSpPr>
            <a:spLocks noGrp="1"/>
          </p:cNvSpPr>
          <p:nvPr>
            <p:ph type="title"/>
          </p:nvPr>
        </p:nvSpPr>
        <p:spPr>
          <a:xfrm>
            <a:off x="1981201" y="582613"/>
            <a:ext cx="8220075" cy="995362"/>
          </a:xfrm>
        </p:spPr>
        <p:txBody>
          <a:bodyPr/>
          <a:lstStyle/>
          <a:p>
            <a:pPr eaLnBrk="1" hangingPunct="1"/>
            <a:r>
              <a:rPr lang="en-GB" altLang="en-US" sz="3600"/>
              <a:t>Studying</a:t>
            </a:r>
          </a:p>
        </p:txBody>
      </p:sp>
      <p:sp>
        <p:nvSpPr>
          <p:cNvPr id="8" name="Rectangle 7"/>
          <p:cNvSpPr/>
          <p:nvPr/>
        </p:nvSpPr>
        <p:spPr>
          <a:xfrm>
            <a:off x="2246314" y="1793875"/>
            <a:ext cx="4999037" cy="3430588"/>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21" name="Content Placeholder 21"/>
          <p:cNvSpPr>
            <a:spLocks noGrp="1"/>
          </p:cNvSpPr>
          <p:nvPr>
            <p:ph idx="1"/>
          </p:nvPr>
        </p:nvSpPr>
        <p:spPr>
          <a:xfrm>
            <a:off x="2317751" y="2038350"/>
            <a:ext cx="4856163" cy="2941638"/>
          </a:xfrm>
        </p:spPr>
        <p:txBody>
          <a:bodyPr vert="horz" lIns="108000" tIns="108000" rIns="108000" bIns="108000" rtlCol="0">
            <a:normAutofit/>
          </a:bodyPr>
          <a:lstStyle/>
          <a:p>
            <a:pPr eaLnBrk="1" hangingPunct="1"/>
            <a:r>
              <a:rPr lang="en-GB" altLang="en-US" sz="2000">
                <a:latin typeface="Twinkl" pitchFamily="2" charset="0"/>
              </a:rPr>
              <a:t>Gandhi was not very happy at college, so when he was offered the chance to study law in London, he took it. </a:t>
            </a:r>
          </a:p>
          <a:p>
            <a:pPr eaLnBrk="1" hangingPunct="1"/>
            <a:r>
              <a:rPr lang="en-GB" altLang="en-US" sz="2000">
                <a:latin typeface="Twinkl" pitchFamily="2" charset="0"/>
              </a:rPr>
              <a:t>He worked hard and began to study all religions. Until this time, he had never really been interested in religion.</a:t>
            </a:r>
          </a:p>
          <a:p>
            <a:pPr eaLnBrk="1" hangingPunct="1"/>
            <a:r>
              <a:rPr lang="en-GB" altLang="en-US" sz="2000">
                <a:latin typeface="Twinkl" pitchFamily="2" charset="0"/>
              </a:rPr>
              <a:t>When he returned to India, he found it hard to find work, so eventually took a job in South Africa for a year.</a:t>
            </a:r>
          </a:p>
        </p:txBody>
      </p:sp>
      <p:sp>
        <p:nvSpPr>
          <p:cNvPr id="9222" name="TextBox 21"/>
          <p:cNvSpPr txBox="1">
            <a:spLocks noChangeArrowheads="1"/>
          </p:cNvSpPr>
          <p:nvPr/>
        </p:nvSpPr>
        <p:spPr bwMode="auto">
          <a:xfrm>
            <a:off x="6418264" y="5946776"/>
            <a:ext cx="3563937"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bg1"/>
                </a:solidFill>
                <a:latin typeface="BPreplay" pitchFamily="50" charset="0"/>
              </a:rPr>
              <a:t>Photo courtesy of (@flickr.com) - granted under creative commons licence – attribution</a:t>
            </a:r>
          </a:p>
        </p:txBody>
      </p:sp>
      <p:pic>
        <p:nvPicPr>
          <p:cNvPr id="9223"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12038" y="2100263"/>
            <a:ext cx="24384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824065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1981201" y="382588"/>
            <a:ext cx="8220075" cy="995362"/>
          </a:xfrm>
        </p:spPr>
        <p:txBody>
          <a:bodyPr/>
          <a:lstStyle/>
          <a:p>
            <a:pPr eaLnBrk="1" hangingPunct="1"/>
            <a:r>
              <a:rPr lang="en-GB" altLang="en-US" sz="3600"/>
              <a:t>South Africa</a:t>
            </a:r>
          </a:p>
        </p:txBody>
      </p:sp>
      <p:sp>
        <p:nvSpPr>
          <p:cNvPr id="12" name="Rectangle 11"/>
          <p:cNvSpPr/>
          <p:nvPr/>
        </p:nvSpPr>
        <p:spPr>
          <a:xfrm>
            <a:off x="2286000" y="1331914"/>
            <a:ext cx="7620000" cy="3692525"/>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4" name="Content Placeholder 21"/>
          <p:cNvSpPr>
            <a:spLocks noGrp="1"/>
          </p:cNvSpPr>
          <p:nvPr>
            <p:ph idx="1"/>
          </p:nvPr>
        </p:nvSpPr>
        <p:spPr>
          <a:xfrm>
            <a:off x="2503488" y="1438275"/>
            <a:ext cx="3429000" cy="3481388"/>
          </a:xfrm>
        </p:spPr>
        <p:txBody>
          <a:bodyPr vert="horz" lIns="108000" tIns="108000" rIns="108000" bIns="108000" rtlCol="0">
            <a:normAutofit fontScale="70000" lnSpcReduction="20000"/>
          </a:bodyPr>
          <a:lstStyle/>
          <a:p>
            <a:pPr eaLnBrk="1" hangingPunct="1"/>
            <a:r>
              <a:rPr lang="en-GB" altLang="en-US" smtClean="0">
                <a:latin typeface="Twinkl" pitchFamily="2" charset="0"/>
              </a:rPr>
              <a:t>Apartheid was in force in South Africa. Gandhi was horrified at the way people who were not white were treated. </a:t>
            </a:r>
          </a:p>
          <a:p>
            <a:pPr eaLnBrk="1" hangingPunct="1"/>
            <a:r>
              <a:rPr lang="en-GB" altLang="en-US" smtClean="0">
                <a:latin typeface="Twinkl" pitchFamily="2" charset="0"/>
              </a:rPr>
              <a:t>On one occasion, Gandhi was removed from a train purely because he was not white. </a:t>
            </a:r>
          </a:p>
          <a:p>
            <a:pPr eaLnBrk="1" hangingPunct="1"/>
            <a:r>
              <a:rPr lang="en-GB" altLang="en-US" smtClean="0">
                <a:latin typeface="Twinkl" pitchFamily="2" charset="0"/>
              </a:rPr>
              <a:t>Another time, he was asked to remove his turban by a European magistrate. He refused and left the courtroom.</a:t>
            </a:r>
          </a:p>
        </p:txBody>
      </p:sp>
      <p:pic>
        <p:nvPicPr>
          <p:cNvPr id="10245"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84900" y="1433513"/>
            <a:ext cx="3479800" cy="349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7"/>
          <p:cNvGrpSpPr/>
          <p:nvPr/>
        </p:nvGrpSpPr>
        <p:grpSpPr>
          <a:xfrm>
            <a:off x="2285658" y="5249159"/>
            <a:ext cx="7620684" cy="936674"/>
            <a:chOff x="761658" y="5249159"/>
            <a:chExt cx="7620684" cy="936674"/>
          </a:xfrm>
          <a:solidFill>
            <a:srgbClr val="F3C9CF"/>
          </a:solidFill>
        </p:grpSpPr>
        <p:sp>
          <p:nvSpPr>
            <p:cNvPr id="10" name="Rectangle 9"/>
            <p:cNvSpPr/>
            <p:nvPr/>
          </p:nvSpPr>
          <p:spPr>
            <a:xfrm>
              <a:off x="761658" y="5249159"/>
              <a:ext cx="7620684" cy="936674"/>
            </a:xfrm>
            <a:prstGeom prst="rect">
              <a:avLst/>
            </a:prstGeom>
            <a:grpFill/>
            <a:ln>
              <a:solidFill>
                <a:srgbClr val="F3C9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ectangle 6"/>
            <p:cNvSpPr/>
            <p:nvPr/>
          </p:nvSpPr>
          <p:spPr>
            <a:xfrm>
              <a:off x="916406" y="5301998"/>
              <a:ext cx="7311188" cy="830997"/>
            </a:xfrm>
            <a:prstGeom prst="rect">
              <a:avLst/>
            </a:prstGeom>
            <a:grpFill/>
            <a:ln>
              <a:solidFill>
                <a:srgbClr val="F3C9CF"/>
              </a:solidFill>
            </a:ln>
          </p:spPr>
          <p:txBody>
            <a:bodyPr>
              <a:spAutoFit/>
            </a:bodyPr>
            <a:lstStyle/>
            <a:p>
              <a:pPr>
                <a:defRPr/>
              </a:pPr>
              <a:r>
                <a:rPr lang="en-GB" sz="1600" b="1" dirty="0"/>
                <a:t>Apartheid</a:t>
              </a:r>
              <a:r>
                <a:rPr lang="en-GB" sz="1600" dirty="0"/>
                <a:t> is an Afrikaans word that means “status of being apart”. In real life terms, it meant that white people were treated a lot better than black or Asian people. There were even shops that “non-whites” weren’t allowed to go into!</a:t>
              </a:r>
            </a:p>
          </p:txBody>
        </p:sp>
      </p:grpSp>
      <p:pic>
        <p:nvPicPr>
          <p:cNvPr id="10247"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61541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296025" y="1512888"/>
            <a:ext cx="3702050" cy="4678362"/>
          </a:xfrm>
          <a:prstGeom prst="rect">
            <a:avLst/>
          </a:prstGeom>
          <a:solidFill>
            <a:srgbClr val="F3C9CF"/>
          </a:solidFill>
          <a:ln>
            <a:solidFill>
              <a:srgbClr val="F3C9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7"/>
          <p:cNvSpPr/>
          <p:nvPr/>
        </p:nvSpPr>
        <p:spPr>
          <a:xfrm>
            <a:off x="2173288" y="1512888"/>
            <a:ext cx="4024312" cy="4678362"/>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8" name="Title 20"/>
          <p:cNvSpPr>
            <a:spLocks noGrp="1"/>
          </p:cNvSpPr>
          <p:nvPr>
            <p:ph type="title"/>
          </p:nvPr>
        </p:nvSpPr>
        <p:spPr>
          <a:xfrm>
            <a:off x="1981201" y="479426"/>
            <a:ext cx="8220075" cy="993775"/>
          </a:xfrm>
        </p:spPr>
        <p:txBody>
          <a:bodyPr/>
          <a:lstStyle/>
          <a:p>
            <a:pPr eaLnBrk="1" hangingPunct="1"/>
            <a:r>
              <a:rPr lang="en-GB" altLang="en-US" sz="3600"/>
              <a:t>Gandhi and Politics</a:t>
            </a:r>
          </a:p>
        </p:txBody>
      </p:sp>
      <p:sp>
        <p:nvSpPr>
          <p:cNvPr id="11269" name="Content Placeholder 21"/>
          <p:cNvSpPr>
            <a:spLocks noGrp="1"/>
          </p:cNvSpPr>
          <p:nvPr>
            <p:ph idx="1"/>
          </p:nvPr>
        </p:nvSpPr>
        <p:spPr>
          <a:xfrm>
            <a:off x="2173289" y="1579563"/>
            <a:ext cx="4041775" cy="4424362"/>
          </a:xfrm>
        </p:spPr>
        <p:txBody>
          <a:bodyPr vert="horz" lIns="108000" tIns="108000" rIns="108000" bIns="108000" rtlCol="0">
            <a:normAutofit fontScale="70000" lnSpcReduction="20000"/>
          </a:bodyPr>
          <a:lstStyle/>
          <a:p>
            <a:pPr eaLnBrk="1" hangingPunct="1"/>
            <a:r>
              <a:rPr lang="en-GB" altLang="en-US" smtClean="0">
                <a:latin typeface="Twinkl" pitchFamily="2" charset="0"/>
              </a:rPr>
              <a:t>Gandhi started a political movement called the Natal Indian Congress. He believed in non-violent political protests. </a:t>
            </a:r>
          </a:p>
          <a:p>
            <a:pPr eaLnBrk="1" hangingPunct="1"/>
            <a:r>
              <a:rPr lang="en-GB" altLang="en-US" smtClean="0">
                <a:latin typeface="Twinkl" pitchFamily="2" charset="0"/>
              </a:rPr>
              <a:t>He returned to India in 1916 and was horrified to find how oppressed the Indian people of Bihar were by the white British masters.</a:t>
            </a:r>
          </a:p>
          <a:p>
            <a:pPr eaLnBrk="1" hangingPunct="1"/>
            <a:r>
              <a:rPr lang="en-GB" altLang="en-US" smtClean="0">
                <a:latin typeface="Twinkl" pitchFamily="2" charset="0"/>
              </a:rPr>
              <a:t>He began to encourage people to stand up for themselves and their rights in peaceful protests and strikes.</a:t>
            </a:r>
          </a:p>
          <a:p>
            <a:pPr eaLnBrk="1" hangingPunct="1"/>
            <a:r>
              <a:rPr lang="en-GB" altLang="en-US" smtClean="0">
                <a:latin typeface="Twinkl" pitchFamily="2" charset="0"/>
              </a:rPr>
              <a:t>The people were grateful that somebody was interested in their situation and he became known as Mahatma, meaning ‘Great Soul’.</a:t>
            </a:r>
          </a:p>
        </p:txBody>
      </p:sp>
      <p:pic>
        <p:nvPicPr>
          <p:cNvPr id="1127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45250" y="2228850"/>
            <a:ext cx="3403600" cy="312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337329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220913" y="1601789"/>
            <a:ext cx="4087812" cy="4416425"/>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p:cNvSpPr/>
          <p:nvPr/>
        </p:nvSpPr>
        <p:spPr>
          <a:xfrm>
            <a:off x="6557964" y="1601789"/>
            <a:ext cx="3406775" cy="4416425"/>
          </a:xfrm>
          <a:prstGeom prst="rect">
            <a:avLst/>
          </a:prstGeom>
          <a:solidFill>
            <a:srgbClr val="F3C9CF"/>
          </a:solidFill>
          <a:ln>
            <a:solidFill>
              <a:srgbClr val="F3C9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2" name="Title 20"/>
          <p:cNvSpPr>
            <a:spLocks noGrp="1"/>
          </p:cNvSpPr>
          <p:nvPr>
            <p:ph type="title"/>
          </p:nvPr>
        </p:nvSpPr>
        <p:spPr>
          <a:xfrm>
            <a:off x="1981201" y="479426"/>
            <a:ext cx="8220075" cy="993775"/>
          </a:xfrm>
        </p:spPr>
        <p:txBody>
          <a:bodyPr/>
          <a:lstStyle/>
          <a:p>
            <a:pPr eaLnBrk="1" hangingPunct="1"/>
            <a:r>
              <a:rPr lang="en-GB" altLang="en-US" sz="3600"/>
              <a:t>A Famous Leader</a:t>
            </a:r>
          </a:p>
        </p:txBody>
      </p:sp>
      <p:sp>
        <p:nvSpPr>
          <p:cNvPr id="12293" name="Content Placeholder 21"/>
          <p:cNvSpPr>
            <a:spLocks noGrp="1"/>
          </p:cNvSpPr>
          <p:nvPr>
            <p:ph idx="1"/>
          </p:nvPr>
        </p:nvSpPr>
        <p:spPr>
          <a:xfrm>
            <a:off x="2589213" y="1714500"/>
            <a:ext cx="3352800" cy="4191000"/>
          </a:xfrm>
        </p:spPr>
        <p:txBody>
          <a:bodyPr vert="horz" lIns="108000" tIns="108000" rIns="108000" bIns="108000" rtlCol="0">
            <a:normAutofit fontScale="70000" lnSpcReduction="20000"/>
          </a:bodyPr>
          <a:lstStyle/>
          <a:p>
            <a:pPr eaLnBrk="1" hangingPunct="1"/>
            <a:r>
              <a:rPr lang="en-GB" altLang="en-US" dirty="0" smtClean="0">
                <a:latin typeface="Twinkl" pitchFamily="2" charset="0"/>
              </a:rPr>
              <a:t>Gandhi’s fame began to spread. Indian people saw him as their voice for freedom and fairness. He started a boycott of buying British goods. This meant that he encouraged people not to buy things made in Britain. This led to his first arrest, and on 2</a:t>
            </a:r>
            <a:r>
              <a:rPr lang="en-GB" altLang="en-US" baseline="30000" dirty="0" smtClean="0">
                <a:latin typeface="Twinkl" pitchFamily="2" charset="0"/>
              </a:rPr>
              <a:t>nd</a:t>
            </a:r>
            <a:r>
              <a:rPr lang="en-GB" altLang="en-US" dirty="0" smtClean="0">
                <a:latin typeface="Twinkl" pitchFamily="2" charset="0"/>
              </a:rPr>
              <a:t> March 1922, he was put into prison for 2 years. Gandhi went on many hunger strikes to bring attention to the unfair treatment of Indian people at the hands of the British.</a:t>
            </a:r>
          </a:p>
        </p:txBody>
      </p:sp>
      <p:pic>
        <p:nvPicPr>
          <p:cNvPr id="1229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42139" y="2054225"/>
            <a:ext cx="2638425" cy="351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996671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282826" y="3370264"/>
            <a:ext cx="7604125" cy="2795587"/>
          </a:xfrm>
          <a:prstGeom prst="rect">
            <a:avLst/>
          </a:prstGeom>
          <a:solidFill>
            <a:srgbClr val="F3C9CF"/>
          </a:solidFill>
          <a:ln>
            <a:solidFill>
              <a:srgbClr val="F3C9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p:cNvSpPr/>
          <p:nvPr/>
        </p:nvSpPr>
        <p:spPr>
          <a:xfrm>
            <a:off x="2282826" y="1438275"/>
            <a:ext cx="7604125" cy="1847850"/>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16" name="Title 20"/>
          <p:cNvSpPr>
            <a:spLocks noGrp="1"/>
          </p:cNvSpPr>
          <p:nvPr>
            <p:ph type="title"/>
          </p:nvPr>
        </p:nvSpPr>
        <p:spPr>
          <a:xfrm>
            <a:off x="1981201" y="479426"/>
            <a:ext cx="8220075" cy="993775"/>
          </a:xfrm>
        </p:spPr>
        <p:txBody>
          <a:bodyPr/>
          <a:lstStyle/>
          <a:p>
            <a:pPr eaLnBrk="1" hangingPunct="1"/>
            <a:r>
              <a:rPr lang="en-GB" altLang="en-US" sz="3600"/>
              <a:t>The Salt March</a:t>
            </a:r>
          </a:p>
        </p:txBody>
      </p:sp>
      <p:sp>
        <p:nvSpPr>
          <p:cNvPr id="13317" name="Content Placeholder 21"/>
          <p:cNvSpPr>
            <a:spLocks noGrp="1"/>
          </p:cNvSpPr>
          <p:nvPr>
            <p:ph idx="1"/>
          </p:nvPr>
        </p:nvSpPr>
        <p:spPr>
          <a:xfrm>
            <a:off x="2393951" y="1455739"/>
            <a:ext cx="7381875" cy="1812925"/>
          </a:xfrm>
        </p:spPr>
        <p:txBody>
          <a:bodyPr vert="horz" lIns="108000" tIns="108000" rIns="108000" bIns="108000" rtlCol="0">
            <a:normAutofit/>
          </a:bodyPr>
          <a:lstStyle/>
          <a:p>
            <a:pPr eaLnBrk="1" hangingPunct="1"/>
            <a:r>
              <a:rPr lang="en-GB" altLang="en-US" sz="1600">
                <a:latin typeface="Twinkl" pitchFamily="2" charset="0"/>
              </a:rPr>
              <a:t>When he was released, he began a campaign to end the British rule over Indian people.</a:t>
            </a:r>
          </a:p>
          <a:p>
            <a:pPr eaLnBrk="1" hangingPunct="1"/>
            <a:r>
              <a:rPr lang="en-GB" altLang="en-US" sz="1600">
                <a:latin typeface="Twinkl" pitchFamily="2" charset="0"/>
              </a:rPr>
              <a:t>In 1930, the British introduced a tax on salt. This hit the poorest people the most. In protest, Gandhi marched 250 miles to the sea to get his own salt.</a:t>
            </a:r>
          </a:p>
          <a:p>
            <a:pPr eaLnBrk="1" hangingPunct="1"/>
            <a:r>
              <a:rPr lang="en-GB" altLang="en-US" sz="1600">
                <a:latin typeface="Twinkl" pitchFamily="2" charset="0"/>
              </a:rPr>
              <a:t>Thousands of people joined him on his march and 60,000 people were arrested, including Gandhi.</a:t>
            </a:r>
          </a:p>
        </p:txBody>
      </p:sp>
      <p:pic>
        <p:nvPicPr>
          <p:cNvPr id="1331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13226" y="3471864"/>
            <a:ext cx="3744913"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469240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072756" y="1848166"/>
            <a:ext cx="3827463" cy="3971925"/>
          </a:xfrm>
          <a:prstGeom prst="rect">
            <a:avLst/>
          </a:prstGeom>
          <a:solidFill>
            <a:srgbClr val="F3C9CF"/>
          </a:solidFill>
          <a:ln>
            <a:solidFill>
              <a:srgbClr val="F3C9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40" name="Title 20"/>
          <p:cNvSpPr>
            <a:spLocks noGrp="1"/>
          </p:cNvSpPr>
          <p:nvPr>
            <p:ph type="title"/>
          </p:nvPr>
        </p:nvSpPr>
        <p:spPr>
          <a:xfrm>
            <a:off x="1981201" y="479426"/>
            <a:ext cx="8220075" cy="993775"/>
          </a:xfrm>
        </p:spPr>
        <p:txBody>
          <a:bodyPr/>
          <a:lstStyle/>
          <a:p>
            <a:pPr eaLnBrk="1" hangingPunct="1"/>
            <a:r>
              <a:rPr lang="en-GB" altLang="en-US" sz="3600"/>
              <a:t>People Power</a:t>
            </a:r>
          </a:p>
        </p:txBody>
      </p:sp>
      <p:sp>
        <p:nvSpPr>
          <p:cNvPr id="22" name="Content Placeholder 21"/>
          <p:cNvSpPr>
            <a:spLocks noGrp="1"/>
          </p:cNvSpPr>
          <p:nvPr>
            <p:ph idx="1"/>
          </p:nvPr>
        </p:nvSpPr>
        <p:spPr>
          <a:xfrm>
            <a:off x="121920" y="1831975"/>
            <a:ext cx="7680960" cy="3790950"/>
          </a:xfrm>
        </p:spPr>
        <p:txBody>
          <a:bodyPr vert="horz" lIns="108000" tIns="108000" rIns="108000" bIns="108000" rtlCol="0">
            <a:noAutofit/>
          </a:bodyPr>
          <a:lstStyle/>
          <a:p>
            <a:pPr>
              <a:defRPr/>
            </a:pPr>
            <a:r>
              <a:rPr lang="en-GB" dirty="0">
                <a:cs typeface="+mn-cs"/>
              </a:rPr>
              <a:t>The British began to realise that Gandhi had many followers and a lot of influence on those people. As a result, they had to:</a:t>
            </a:r>
          </a:p>
          <a:p>
            <a:pPr marL="285750" indent="-285750">
              <a:defRPr/>
            </a:pPr>
            <a:r>
              <a:rPr lang="en-GB" dirty="0">
                <a:cs typeface="+mn-cs"/>
              </a:rPr>
              <a:t>ease poverty;</a:t>
            </a:r>
          </a:p>
          <a:p>
            <a:pPr marL="285750" indent="-285750">
              <a:defRPr/>
            </a:pPr>
            <a:r>
              <a:rPr lang="en-GB" dirty="0">
                <a:cs typeface="+mn-cs"/>
              </a:rPr>
              <a:t>grant status and recognition to the people classed as ‘the untouchables’;</a:t>
            </a:r>
          </a:p>
          <a:p>
            <a:pPr marL="285750" indent="-285750">
              <a:defRPr/>
            </a:pPr>
            <a:r>
              <a:rPr lang="en-GB" dirty="0">
                <a:cs typeface="+mn-cs"/>
              </a:rPr>
              <a:t>give women more rights;</a:t>
            </a:r>
          </a:p>
          <a:p>
            <a:pPr marL="285750" indent="-285750">
              <a:defRPr/>
            </a:pPr>
            <a:r>
              <a:rPr lang="en-GB" dirty="0">
                <a:cs typeface="+mn-cs"/>
              </a:rPr>
              <a:t>eventually allow India to have political independence from Britain.</a:t>
            </a:r>
          </a:p>
        </p:txBody>
      </p:sp>
      <p:pic>
        <p:nvPicPr>
          <p:cNvPr id="1434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89131" y="2571273"/>
            <a:ext cx="3471863" cy="25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978522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11388" y="1473201"/>
            <a:ext cx="3789362" cy="4614863"/>
          </a:xfrm>
          <a:prstGeom prst="rect">
            <a:avLst/>
          </a:prstGeom>
          <a:solidFill>
            <a:srgbClr val="F3C9CF"/>
          </a:solidFill>
          <a:ln>
            <a:solidFill>
              <a:srgbClr val="F3C9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ectangle 6"/>
          <p:cNvSpPr/>
          <p:nvPr/>
        </p:nvSpPr>
        <p:spPr>
          <a:xfrm>
            <a:off x="6170614" y="1473201"/>
            <a:ext cx="3787775" cy="4614863"/>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4" name="Title 20"/>
          <p:cNvSpPr>
            <a:spLocks noGrp="1"/>
          </p:cNvSpPr>
          <p:nvPr>
            <p:ph type="title"/>
          </p:nvPr>
        </p:nvSpPr>
        <p:spPr>
          <a:xfrm>
            <a:off x="1981201" y="479426"/>
            <a:ext cx="8220075" cy="993775"/>
          </a:xfrm>
        </p:spPr>
        <p:txBody>
          <a:bodyPr/>
          <a:lstStyle/>
          <a:p>
            <a:pPr eaLnBrk="1" hangingPunct="1"/>
            <a:r>
              <a:rPr lang="en-GB" altLang="en-US" sz="3600"/>
              <a:t>Civil Unrest</a:t>
            </a:r>
          </a:p>
        </p:txBody>
      </p:sp>
      <p:sp>
        <p:nvSpPr>
          <p:cNvPr id="15365" name="Content Placeholder 21"/>
          <p:cNvSpPr>
            <a:spLocks noGrp="1"/>
          </p:cNvSpPr>
          <p:nvPr>
            <p:ph idx="1"/>
          </p:nvPr>
        </p:nvSpPr>
        <p:spPr>
          <a:xfrm>
            <a:off x="6286500" y="1884363"/>
            <a:ext cx="3556000" cy="3790950"/>
          </a:xfrm>
        </p:spPr>
        <p:txBody>
          <a:bodyPr vert="horz" lIns="108000" tIns="108000" rIns="108000" bIns="108000" rtlCol="0">
            <a:normAutofit fontScale="70000" lnSpcReduction="20000"/>
          </a:bodyPr>
          <a:lstStyle/>
          <a:p>
            <a:pPr eaLnBrk="1" hangingPunct="1"/>
            <a:r>
              <a:rPr lang="en-GB" altLang="en-US" smtClean="0">
                <a:latin typeface="Twinkl" pitchFamily="2" charset="0"/>
              </a:rPr>
              <a:t>When the Second World War broke out, Indian men were fighting for the British. Gandhi did not see why they should when they were being treated so unfairly at home. He was arrested for encouraging people to rise up against Indian men fighting for the British, and spent 2 years in prison at the Aga Khan Palace in Puna.</a:t>
            </a:r>
          </a:p>
          <a:p>
            <a:pPr eaLnBrk="1" hangingPunct="1"/>
            <a:r>
              <a:rPr lang="en-GB" altLang="en-US" smtClean="0">
                <a:latin typeface="Twinkl" pitchFamily="2" charset="0"/>
              </a:rPr>
              <a:t>Sadly, his wife was also held there, but she died in prison not long before Gandhi was released. </a:t>
            </a:r>
          </a:p>
        </p:txBody>
      </p:sp>
      <p:pic>
        <p:nvPicPr>
          <p:cNvPr id="1536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52688" y="2141539"/>
            <a:ext cx="3306762" cy="327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823490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502400" y="1663701"/>
            <a:ext cx="3309938" cy="4424363"/>
          </a:xfrm>
          <a:prstGeom prst="rect">
            <a:avLst/>
          </a:prstGeom>
          <a:solidFill>
            <a:srgbClr val="F3C9CF"/>
          </a:solidFill>
          <a:ln>
            <a:solidFill>
              <a:srgbClr val="F3C9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7"/>
          <p:cNvSpPr/>
          <p:nvPr/>
        </p:nvSpPr>
        <p:spPr>
          <a:xfrm>
            <a:off x="2327275" y="1663701"/>
            <a:ext cx="3829050" cy="4424363"/>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8" name="Title 20"/>
          <p:cNvSpPr>
            <a:spLocks noGrp="1"/>
          </p:cNvSpPr>
          <p:nvPr>
            <p:ph type="title"/>
          </p:nvPr>
        </p:nvSpPr>
        <p:spPr>
          <a:xfrm>
            <a:off x="1981201" y="479426"/>
            <a:ext cx="8220075" cy="993775"/>
          </a:xfrm>
        </p:spPr>
        <p:txBody>
          <a:bodyPr/>
          <a:lstStyle/>
          <a:p>
            <a:pPr eaLnBrk="1" hangingPunct="1"/>
            <a:r>
              <a:rPr lang="en-GB" altLang="en-US" sz="3600"/>
              <a:t>Assassination Attempts</a:t>
            </a:r>
          </a:p>
        </p:txBody>
      </p:sp>
      <p:sp>
        <p:nvSpPr>
          <p:cNvPr id="16389" name="Content Placeholder 21"/>
          <p:cNvSpPr>
            <a:spLocks noGrp="1"/>
          </p:cNvSpPr>
          <p:nvPr>
            <p:ph idx="1"/>
          </p:nvPr>
        </p:nvSpPr>
        <p:spPr>
          <a:xfrm>
            <a:off x="2713039" y="2100263"/>
            <a:ext cx="3057525" cy="3549650"/>
          </a:xfrm>
        </p:spPr>
        <p:txBody>
          <a:bodyPr vert="horz" lIns="108000" tIns="108000" rIns="108000" bIns="108000" rtlCol="0">
            <a:normAutofit fontScale="70000" lnSpcReduction="20000"/>
          </a:bodyPr>
          <a:lstStyle/>
          <a:p>
            <a:pPr eaLnBrk="1" hangingPunct="1"/>
            <a:r>
              <a:rPr lang="en-GB" altLang="en-US" smtClean="0">
                <a:latin typeface="Twinkl" pitchFamily="2" charset="0"/>
              </a:rPr>
              <a:t>Because Gandhi was so well known, not everyone agreed with his beliefs. There were 6 times when somebody tried to assassinate (kill) him. </a:t>
            </a:r>
          </a:p>
          <a:p>
            <a:pPr eaLnBrk="1" hangingPunct="1"/>
            <a:r>
              <a:rPr lang="en-GB" altLang="en-US" smtClean="0">
                <a:latin typeface="Twinkl" pitchFamily="2" charset="0"/>
              </a:rPr>
              <a:t>One man in particular called Nathurum Godse was a Hindu who didn’t believe the same things as Gandhi, so he tried a number of times to kill him. </a:t>
            </a:r>
          </a:p>
        </p:txBody>
      </p:sp>
      <p:pic>
        <p:nvPicPr>
          <p:cNvPr id="1639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77050" y="2012951"/>
            <a:ext cx="2560638"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725720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351088" y="3224214"/>
            <a:ext cx="7427912" cy="2689225"/>
          </a:xfrm>
          <a:prstGeom prst="rect">
            <a:avLst/>
          </a:prstGeom>
          <a:solidFill>
            <a:srgbClr val="F3C9CF"/>
          </a:solidFill>
          <a:ln>
            <a:solidFill>
              <a:srgbClr val="F3C9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ectangle 6"/>
          <p:cNvSpPr/>
          <p:nvPr/>
        </p:nvSpPr>
        <p:spPr>
          <a:xfrm>
            <a:off x="2351088" y="1473201"/>
            <a:ext cx="7427912" cy="1539875"/>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2" name="Title 20"/>
          <p:cNvSpPr>
            <a:spLocks noGrp="1"/>
          </p:cNvSpPr>
          <p:nvPr>
            <p:ph type="title"/>
          </p:nvPr>
        </p:nvSpPr>
        <p:spPr>
          <a:xfrm>
            <a:off x="1981201" y="479426"/>
            <a:ext cx="8220075" cy="993775"/>
          </a:xfrm>
        </p:spPr>
        <p:txBody>
          <a:bodyPr/>
          <a:lstStyle/>
          <a:p>
            <a:pPr eaLnBrk="1" hangingPunct="1"/>
            <a:r>
              <a:rPr lang="en-GB" altLang="en-US" sz="3600"/>
              <a:t>India is Split</a:t>
            </a:r>
          </a:p>
        </p:txBody>
      </p:sp>
      <p:sp>
        <p:nvSpPr>
          <p:cNvPr id="17413" name="Content Placeholder 21"/>
          <p:cNvSpPr>
            <a:spLocks noGrp="1"/>
          </p:cNvSpPr>
          <p:nvPr>
            <p:ph idx="1"/>
          </p:nvPr>
        </p:nvSpPr>
        <p:spPr>
          <a:xfrm>
            <a:off x="2738438" y="1611313"/>
            <a:ext cx="6705600" cy="1263650"/>
          </a:xfrm>
        </p:spPr>
        <p:txBody>
          <a:bodyPr vert="horz" lIns="108000" tIns="108000" rIns="108000" bIns="108000" rtlCol="0">
            <a:normAutofit fontScale="62500" lnSpcReduction="20000"/>
          </a:bodyPr>
          <a:lstStyle/>
          <a:p>
            <a:pPr eaLnBrk="1" hangingPunct="1"/>
            <a:r>
              <a:rPr lang="en-GB" altLang="en-US" smtClean="0">
                <a:latin typeface="Twinkl" pitchFamily="2" charset="0"/>
              </a:rPr>
              <a:t>The Congress Party decided that it would be better if they split India into two halves, one being Hindu India and other Muslim Pakistan. Gandhi was unhappy about this and worried that the two sides would start a war. He worked tirelessly for peace.</a:t>
            </a:r>
          </a:p>
        </p:txBody>
      </p:sp>
      <p:pic>
        <p:nvPicPr>
          <p:cNvPr id="1741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36826" y="3448051"/>
            <a:ext cx="32416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76989" y="3448051"/>
            <a:ext cx="32416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054993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1426" y="1530350"/>
            <a:ext cx="7159625" cy="1593850"/>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5" name="Title 20"/>
          <p:cNvSpPr>
            <a:spLocks noGrp="1"/>
          </p:cNvSpPr>
          <p:nvPr>
            <p:ph type="title"/>
          </p:nvPr>
        </p:nvSpPr>
        <p:spPr>
          <a:xfrm>
            <a:off x="1981201" y="479426"/>
            <a:ext cx="8220075" cy="993775"/>
          </a:xfrm>
        </p:spPr>
        <p:txBody>
          <a:bodyPr/>
          <a:lstStyle/>
          <a:p>
            <a:pPr eaLnBrk="1" hangingPunct="1"/>
            <a:r>
              <a:rPr lang="en-GB" altLang="en-US" sz="3600"/>
              <a:t>Pay Out</a:t>
            </a:r>
          </a:p>
        </p:txBody>
      </p:sp>
      <p:sp>
        <p:nvSpPr>
          <p:cNvPr id="18436" name="Content Placeholder 21"/>
          <p:cNvSpPr>
            <a:spLocks noGrp="1"/>
          </p:cNvSpPr>
          <p:nvPr>
            <p:ph idx="1"/>
          </p:nvPr>
        </p:nvSpPr>
        <p:spPr>
          <a:xfrm>
            <a:off x="2690814" y="1530350"/>
            <a:ext cx="6880225" cy="1593850"/>
          </a:xfrm>
        </p:spPr>
        <p:txBody>
          <a:bodyPr vert="horz" lIns="108000" tIns="108000" rIns="108000" bIns="108000" rtlCol="0">
            <a:normAutofit fontScale="77500" lnSpcReduction="20000"/>
          </a:bodyPr>
          <a:lstStyle/>
          <a:p>
            <a:pPr eaLnBrk="1" hangingPunct="1"/>
            <a:r>
              <a:rPr lang="en-GB" altLang="en-US" smtClean="0">
                <a:latin typeface="Twinkl" pitchFamily="2" charset="0"/>
              </a:rPr>
              <a:t>Gandhi believed that Pakistan should receive payment from the government for its lost territories. Other people did not agree and thought Pakistan would use the money to buy weapons and start a war.</a:t>
            </a:r>
          </a:p>
          <a:p>
            <a:pPr eaLnBrk="1" hangingPunct="1"/>
            <a:r>
              <a:rPr lang="en-GB" altLang="en-US" smtClean="0">
                <a:latin typeface="Twinkl" pitchFamily="2" charset="0"/>
              </a:rPr>
              <a:t>Some men tried a fifth time to kill Gandhi.</a:t>
            </a:r>
          </a:p>
        </p:txBody>
      </p:sp>
      <p:pic>
        <p:nvPicPr>
          <p:cNvPr id="18437"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48463" y="3400425"/>
            <a:ext cx="3179762"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148333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447926" y="2551114"/>
            <a:ext cx="7286625" cy="3622675"/>
          </a:xfrm>
          <a:prstGeom prst="rect">
            <a:avLst/>
          </a:prstGeom>
          <a:solidFill>
            <a:srgbClr val="F3C9CF"/>
          </a:solidFill>
          <a:ln>
            <a:solidFill>
              <a:srgbClr val="F3C9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8"/>
          <p:cNvSpPr/>
          <p:nvPr/>
        </p:nvSpPr>
        <p:spPr>
          <a:xfrm>
            <a:off x="2447926" y="1452563"/>
            <a:ext cx="7286625" cy="984250"/>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460" name="Title 20"/>
          <p:cNvSpPr>
            <a:spLocks noGrp="1"/>
          </p:cNvSpPr>
          <p:nvPr>
            <p:ph type="title"/>
          </p:nvPr>
        </p:nvSpPr>
        <p:spPr>
          <a:xfrm>
            <a:off x="1981201" y="479426"/>
            <a:ext cx="8220075" cy="993775"/>
          </a:xfrm>
        </p:spPr>
        <p:txBody>
          <a:bodyPr/>
          <a:lstStyle/>
          <a:p>
            <a:pPr eaLnBrk="1" hangingPunct="1"/>
            <a:r>
              <a:rPr lang="en-GB" altLang="en-US" sz="3600"/>
              <a:t>Death of a Good Man</a:t>
            </a:r>
          </a:p>
        </p:txBody>
      </p:sp>
      <p:sp>
        <p:nvSpPr>
          <p:cNvPr id="22" name="Content Placeholder 21"/>
          <p:cNvSpPr>
            <a:spLocks noGrp="1" noRot="1" noChangeAspect="1" noMove="1" noResize="1" noEditPoints="1" noAdjustHandles="1" noChangeArrowheads="1" noChangeShapeType="1" noTextEdit="1"/>
          </p:cNvSpPr>
          <p:nvPr>
            <p:ph idx="1"/>
          </p:nvPr>
        </p:nvSpPr>
        <p:spPr>
          <a:xfrm>
            <a:off x="2527643" y="1452415"/>
            <a:ext cx="7136717" cy="984336"/>
          </a:xfrm>
          <a:prstGeom prst="roundRect">
            <a:avLst>
              <a:gd name="adj" fmla="val 2585"/>
            </a:avLst>
          </a:prstGeom>
          <a:blipFill rotWithShape="0">
            <a:blip r:embed="rId2"/>
            <a:stretch>
              <a:fillRect l="-427" r="-342" b="-2469"/>
            </a:stretch>
          </a:blipFill>
          <a:ln w="25400"/>
          <a:extLst/>
        </p:spPr>
        <p:txBody>
          <a:bodyPr/>
          <a:lstStyle/>
          <a:p>
            <a:pPr eaLnBrk="1" hangingPunct="1">
              <a:defRPr/>
            </a:pPr>
            <a:r>
              <a:rPr lang="en-GB">
                <a:noFill/>
              </a:rPr>
              <a:t> </a:t>
            </a:r>
          </a:p>
        </p:txBody>
      </p:sp>
      <p:sp>
        <p:nvSpPr>
          <p:cNvPr id="19462" name="TextBox 21"/>
          <p:cNvSpPr txBox="1">
            <a:spLocks noChangeArrowheads="1"/>
          </p:cNvSpPr>
          <p:nvPr/>
        </p:nvSpPr>
        <p:spPr bwMode="auto">
          <a:xfrm>
            <a:off x="4308476" y="6296025"/>
            <a:ext cx="3565525" cy="9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BPreplay" pitchFamily="50" charset="0"/>
              </a:rPr>
              <a:t>Photo courtesy of Fowler&amp;fowler - granted under creative commons licence – attribution</a:t>
            </a:r>
          </a:p>
        </p:txBody>
      </p:sp>
      <p:pic>
        <p:nvPicPr>
          <p:cNvPr id="1946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25888" y="2738439"/>
            <a:ext cx="433070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1937054"/>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47926" y="1560514"/>
            <a:ext cx="7286625" cy="2409825"/>
          </a:xfrm>
          <a:prstGeom prst="rect">
            <a:avLst/>
          </a:prstGeom>
          <a:solidFill>
            <a:srgbClr val="ECAAB3"/>
          </a:solidFill>
          <a:ln>
            <a:solidFill>
              <a:srgbClr val="ECAA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3" name="Title 20"/>
          <p:cNvSpPr>
            <a:spLocks noGrp="1"/>
          </p:cNvSpPr>
          <p:nvPr>
            <p:ph type="title"/>
          </p:nvPr>
        </p:nvSpPr>
        <p:spPr>
          <a:xfrm>
            <a:off x="1981201" y="479426"/>
            <a:ext cx="8220075" cy="993775"/>
          </a:xfrm>
        </p:spPr>
        <p:txBody>
          <a:bodyPr/>
          <a:lstStyle/>
          <a:p>
            <a:pPr eaLnBrk="1" hangingPunct="1"/>
            <a:r>
              <a:rPr lang="en-GB" altLang="en-US" sz="3600"/>
              <a:t>Nobel Peace Prize</a:t>
            </a:r>
          </a:p>
        </p:txBody>
      </p:sp>
      <p:sp>
        <p:nvSpPr>
          <p:cNvPr id="20484" name="Content Placeholder 21"/>
          <p:cNvSpPr>
            <a:spLocks noGrp="1"/>
          </p:cNvSpPr>
          <p:nvPr>
            <p:ph idx="1"/>
          </p:nvPr>
        </p:nvSpPr>
        <p:spPr>
          <a:xfrm>
            <a:off x="2527300" y="1635125"/>
            <a:ext cx="7137400" cy="2179638"/>
          </a:xfrm>
        </p:spPr>
        <p:txBody>
          <a:bodyPr vert="horz" lIns="108000" tIns="108000" rIns="108000" bIns="108000" rtlCol="0">
            <a:normAutofit fontScale="70000" lnSpcReduction="20000"/>
          </a:bodyPr>
          <a:lstStyle/>
          <a:p>
            <a:pPr eaLnBrk="1" hangingPunct="1"/>
            <a:r>
              <a:rPr lang="en-GB" altLang="en-US" smtClean="0">
                <a:latin typeface="Twinkl" pitchFamily="2" charset="0"/>
              </a:rPr>
              <a:t>Gandhi’s body was cremated and the ashes are kept in the Aga Khan’s Palace in Pune, where he was once kept prisoner.</a:t>
            </a:r>
          </a:p>
          <a:p>
            <a:pPr eaLnBrk="1" hangingPunct="1"/>
            <a:r>
              <a:rPr lang="en-GB" altLang="en-US" smtClean="0">
                <a:latin typeface="Twinkl" pitchFamily="2" charset="0"/>
              </a:rPr>
              <a:t>Gandhi had been nominated 5 times for the Nobel Peace Prize but had never been awarded it. In the year of his death, the prize was not awarded to anyone. The reason given was “there was no suitable living candidate”.</a:t>
            </a:r>
          </a:p>
          <a:p>
            <a:pPr eaLnBrk="1" hangingPunct="1"/>
            <a:r>
              <a:rPr lang="en-GB" altLang="en-US" smtClean="0">
                <a:latin typeface="Twinkl" pitchFamily="2" charset="0"/>
              </a:rPr>
              <a:t>His birthday is now a national holiday in India.</a:t>
            </a:r>
          </a:p>
        </p:txBody>
      </p:sp>
      <p:pic>
        <p:nvPicPr>
          <p:cNvPr id="2048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51688" y="3357564"/>
            <a:ext cx="2976562" cy="296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297255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we learn from the great leaders and inspiring examples in today’s world?</a:t>
            </a:r>
            <a:endParaRPr lang="en-GB" dirty="0"/>
          </a:p>
        </p:txBody>
      </p:sp>
      <p:pic>
        <p:nvPicPr>
          <p:cNvPr id="6" name="Content Placeholder 5"/>
          <p:cNvPicPr>
            <a:picLocks noGrp="1" noChangeAspect="1"/>
          </p:cNvPicPr>
          <p:nvPr>
            <p:ph sz="half" idx="1"/>
          </p:nvPr>
        </p:nvPicPr>
        <p:blipFill>
          <a:blip r:embed="rId2"/>
          <a:stretch>
            <a:fillRect/>
          </a:stretch>
        </p:blipFill>
        <p:spPr>
          <a:xfrm>
            <a:off x="2407831" y="2474113"/>
            <a:ext cx="2042337" cy="3054361"/>
          </a:xfrm>
          <a:prstGeom prst="rect">
            <a:avLst/>
          </a:prstGeom>
        </p:spPr>
      </p:pic>
      <p:sp>
        <p:nvSpPr>
          <p:cNvPr id="5" name="Content Placeholder 4"/>
          <p:cNvSpPr>
            <a:spLocks noGrp="1"/>
          </p:cNvSpPr>
          <p:nvPr>
            <p:ph sz="half" idx="2"/>
          </p:nvPr>
        </p:nvSpPr>
        <p:spPr/>
        <p:txBody>
          <a:bodyPr/>
          <a:lstStyle/>
          <a:p>
            <a:r>
              <a:rPr lang="en-GB" dirty="0" smtClean="0"/>
              <a:t>Key Questions:</a:t>
            </a:r>
          </a:p>
          <a:p>
            <a:r>
              <a:rPr lang="en-GB" dirty="0" smtClean="0"/>
              <a:t>What made this person into a leader?</a:t>
            </a:r>
          </a:p>
          <a:p>
            <a:r>
              <a:rPr lang="en-GB" dirty="0" smtClean="0"/>
              <a:t>How did their religion inspire them?</a:t>
            </a:r>
          </a:p>
          <a:p>
            <a:r>
              <a:rPr lang="en-GB" dirty="0" smtClean="0"/>
              <a:t>What holy texts explain their lives?</a:t>
            </a:r>
          </a:p>
          <a:p>
            <a:r>
              <a:rPr lang="en-GB" dirty="0" smtClean="0"/>
              <a:t>Is this person inspiring just in their religion or to any human?</a:t>
            </a:r>
          </a:p>
          <a:p>
            <a:endParaRPr lang="en-GB" dirty="0"/>
          </a:p>
        </p:txBody>
      </p:sp>
    </p:spTree>
    <p:extLst>
      <p:ext uri="{BB962C8B-B14F-4D97-AF65-F5344CB8AC3E}">
        <p14:creationId xmlns:p14="http://schemas.microsoft.com/office/powerpoint/2010/main" val="12380727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we learn from the great leaders and inspiring examples in today’s world?</a:t>
            </a:r>
            <a:endParaRPr lang="en-GB" dirty="0"/>
          </a:p>
        </p:txBody>
      </p:sp>
      <p:sp>
        <p:nvSpPr>
          <p:cNvPr id="3" name="Content Placeholder 2"/>
          <p:cNvSpPr>
            <a:spLocks noGrp="1"/>
          </p:cNvSpPr>
          <p:nvPr>
            <p:ph idx="1"/>
          </p:nvPr>
        </p:nvSpPr>
        <p:spPr/>
        <p:txBody>
          <a:bodyPr>
            <a:normAutofit/>
          </a:bodyPr>
          <a:lstStyle/>
          <a:p>
            <a:pPr marL="0" indent="0">
              <a:buNone/>
            </a:pPr>
            <a:r>
              <a:rPr lang="en-GB" sz="3200" b="1" dirty="0" smtClean="0"/>
              <a:t>ACTIVITY</a:t>
            </a:r>
          </a:p>
          <a:p>
            <a:pPr marL="0" indent="0">
              <a:buNone/>
            </a:pPr>
            <a:r>
              <a:rPr lang="en-GB" sz="3200" dirty="0" smtClean="0"/>
              <a:t>Children to draw a table and write the differences and similarities between Martin Luther King and </a:t>
            </a:r>
            <a:r>
              <a:rPr lang="en-GB" sz="3200" dirty="0" smtClean="0">
                <a:solidFill>
                  <a:schemeClr val="tx1"/>
                </a:solidFill>
                <a:latin typeface="+mn-lt"/>
              </a:rPr>
              <a:t>Mahatma Gandhi</a:t>
            </a:r>
          </a:p>
          <a:p>
            <a:pPr marL="0" indent="0">
              <a:buNone/>
            </a:pPr>
            <a:endParaRPr lang="en-GB" sz="3200" dirty="0" smtClean="0"/>
          </a:p>
          <a:p>
            <a:endParaRPr lang="en-GB" sz="3200" dirty="0"/>
          </a:p>
        </p:txBody>
      </p:sp>
    </p:spTree>
    <p:extLst>
      <p:ext uri="{BB962C8B-B14F-4D97-AF65-F5344CB8AC3E}">
        <p14:creationId xmlns:p14="http://schemas.microsoft.com/office/powerpoint/2010/main" val="134201082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we learn from the great leaders and inspiring examples in today’s world?</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sz="3200" b="1" u="sng" dirty="0" smtClean="0"/>
              <a:t>Activity</a:t>
            </a:r>
          </a:p>
          <a:p>
            <a:pPr marL="0" indent="0">
              <a:buNone/>
            </a:pPr>
            <a:r>
              <a:rPr lang="en-GB" sz="3200" dirty="0" smtClean="0"/>
              <a:t>Children to research the life of Mahatma Gandhi thinking about:</a:t>
            </a:r>
          </a:p>
          <a:p>
            <a:r>
              <a:rPr lang="en-GB" sz="3200" dirty="0" smtClean="0"/>
              <a:t>Born</a:t>
            </a:r>
          </a:p>
          <a:p>
            <a:r>
              <a:rPr lang="en-GB" sz="3200" dirty="0" smtClean="0"/>
              <a:t>Died (how)</a:t>
            </a:r>
          </a:p>
          <a:p>
            <a:r>
              <a:rPr lang="en-GB" sz="3200" dirty="0" smtClean="0"/>
              <a:t>Beliefs including religion</a:t>
            </a:r>
          </a:p>
          <a:p>
            <a:r>
              <a:rPr lang="en-GB" sz="3200" dirty="0" smtClean="0"/>
              <a:t>Why is he famous?</a:t>
            </a:r>
          </a:p>
          <a:p>
            <a:r>
              <a:rPr lang="en-GB" sz="3200" dirty="0" smtClean="0"/>
              <a:t>Famous quote/speech</a:t>
            </a:r>
          </a:p>
          <a:p>
            <a:r>
              <a:rPr lang="en-GB" sz="3200" dirty="0" smtClean="0"/>
              <a:t>Early Life and Family</a:t>
            </a:r>
          </a:p>
          <a:p>
            <a:pPr marL="0" indent="0">
              <a:buNone/>
            </a:pPr>
            <a:endParaRPr lang="en-GB" sz="3200" dirty="0"/>
          </a:p>
        </p:txBody>
      </p:sp>
    </p:spTree>
    <p:extLst>
      <p:ext uri="{BB962C8B-B14F-4D97-AF65-F5344CB8AC3E}">
        <p14:creationId xmlns:p14="http://schemas.microsoft.com/office/powerpoint/2010/main" val="349682225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What can we learn from the great leaders and inspiring examples in today’s world?</a:t>
            </a:r>
            <a:endParaRPr lang="en-GB" dirty="0"/>
          </a:p>
        </p:txBody>
      </p:sp>
      <p:sp>
        <p:nvSpPr>
          <p:cNvPr id="4" name="Content Placeholder 3"/>
          <p:cNvSpPr>
            <a:spLocks noGrp="1"/>
          </p:cNvSpPr>
          <p:nvPr>
            <p:ph sz="half" idx="1"/>
          </p:nvPr>
        </p:nvSpPr>
        <p:spPr/>
        <p:txBody>
          <a:bodyPr/>
          <a:lstStyle/>
          <a:p>
            <a:r>
              <a:rPr lang="en-GB" dirty="0" smtClean="0"/>
              <a:t>TP:  What have you found out about when he was:</a:t>
            </a:r>
          </a:p>
          <a:p>
            <a:r>
              <a:rPr lang="en-GB" dirty="0" smtClean="0"/>
              <a:t>Born</a:t>
            </a:r>
          </a:p>
          <a:p>
            <a:r>
              <a:rPr lang="en-GB" dirty="0" smtClean="0"/>
              <a:t>Died (how)</a:t>
            </a:r>
          </a:p>
          <a:p>
            <a:r>
              <a:rPr lang="en-GB" dirty="0" smtClean="0"/>
              <a:t>Beliefs including religion</a:t>
            </a:r>
          </a:p>
          <a:p>
            <a:r>
              <a:rPr lang="en-GB" dirty="0" smtClean="0"/>
              <a:t>Why is he famous?</a:t>
            </a:r>
          </a:p>
          <a:p>
            <a:r>
              <a:rPr lang="en-GB" dirty="0" smtClean="0"/>
              <a:t>Famous quote/speech</a:t>
            </a:r>
          </a:p>
          <a:p>
            <a:r>
              <a:rPr lang="en-GB" dirty="0" smtClean="0"/>
              <a:t>Early Life and Family</a:t>
            </a:r>
          </a:p>
          <a:p>
            <a:endParaRPr lang="en-GB" dirty="0"/>
          </a:p>
        </p:txBody>
      </p:sp>
      <p:sp>
        <p:nvSpPr>
          <p:cNvPr id="5" name="Content Placeholder 4"/>
          <p:cNvSpPr>
            <a:spLocks noGrp="1"/>
          </p:cNvSpPr>
          <p:nvPr>
            <p:ph sz="half" idx="2"/>
          </p:nvPr>
        </p:nvSpPr>
        <p:spPr/>
        <p:txBody>
          <a:bodyPr/>
          <a:lstStyle/>
          <a:p>
            <a:r>
              <a:rPr lang="en-GB" dirty="0" smtClean="0"/>
              <a:t>Key Questions:</a:t>
            </a:r>
          </a:p>
          <a:p>
            <a:r>
              <a:rPr lang="en-GB" dirty="0" smtClean="0"/>
              <a:t>What made this person into a leader?</a:t>
            </a:r>
          </a:p>
          <a:p>
            <a:r>
              <a:rPr lang="en-GB" dirty="0" smtClean="0"/>
              <a:t>How did their religion inspire them?</a:t>
            </a:r>
          </a:p>
          <a:p>
            <a:r>
              <a:rPr lang="en-GB" dirty="0" smtClean="0"/>
              <a:t>What holy texts explain their lives?</a:t>
            </a:r>
          </a:p>
          <a:p>
            <a:r>
              <a:rPr lang="en-GB" dirty="0" smtClean="0"/>
              <a:t>Is this person inspiring just in their religion or to any human?</a:t>
            </a:r>
          </a:p>
          <a:p>
            <a:endParaRPr lang="en-GB" dirty="0"/>
          </a:p>
        </p:txBody>
      </p:sp>
    </p:spTree>
    <p:extLst>
      <p:ext uri="{BB962C8B-B14F-4D97-AF65-F5344CB8AC3E}">
        <p14:creationId xmlns:p14="http://schemas.microsoft.com/office/powerpoint/2010/main" val="182921399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What can we learn from the great leaders and inspiring examples in today’s world?</a:t>
            </a:r>
            <a:endParaRPr lang="en-GB" dirty="0"/>
          </a:p>
        </p:txBody>
      </p:sp>
      <p:sp>
        <p:nvSpPr>
          <p:cNvPr id="3" name="Content Placeholder 2"/>
          <p:cNvSpPr>
            <a:spLocks noGrp="1"/>
          </p:cNvSpPr>
          <p:nvPr>
            <p:ph idx="1"/>
          </p:nvPr>
        </p:nvSpPr>
        <p:spPr/>
        <p:txBody>
          <a:bodyPr>
            <a:normAutofit/>
          </a:bodyPr>
          <a:lstStyle/>
          <a:p>
            <a:r>
              <a:rPr lang="en-GB" sz="3200" dirty="0" smtClean="0"/>
              <a:t>What is the Nobel Peace Prize?</a:t>
            </a:r>
          </a:p>
          <a:p>
            <a:endParaRPr lang="en-GB" sz="3200" dirty="0"/>
          </a:p>
        </p:txBody>
      </p:sp>
    </p:spTree>
    <p:extLst>
      <p:ext uri="{BB962C8B-B14F-4D97-AF65-F5344CB8AC3E}">
        <p14:creationId xmlns:p14="http://schemas.microsoft.com/office/powerpoint/2010/main" val="138136499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What can we learn from the great leaders and inspiring examples in today’s world?</a:t>
            </a:r>
            <a:endParaRPr lang="en-GB" dirty="0"/>
          </a:p>
        </p:txBody>
      </p:sp>
      <p:sp>
        <p:nvSpPr>
          <p:cNvPr id="3" name="Content Placeholder 2"/>
          <p:cNvSpPr>
            <a:spLocks noGrp="1"/>
          </p:cNvSpPr>
          <p:nvPr>
            <p:ph idx="1"/>
          </p:nvPr>
        </p:nvSpPr>
        <p:spPr/>
        <p:txBody>
          <a:bodyPr>
            <a:normAutofit/>
          </a:bodyPr>
          <a:lstStyle/>
          <a:p>
            <a:r>
              <a:rPr lang="en-GB" sz="3200" dirty="0" smtClean="0"/>
              <a:t>What is the Nobel Peace Prize?</a:t>
            </a:r>
          </a:p>
          <a:p>
            <a:r>
              <a:rPr lang="en-GB" dirty="0"/>
              <a:t>The </a:t>
            </a:r>
            <a:r>
              <a:rPr lang="en-GB" b="1" dirty="0"/>
              <a:t>Nobel Peace Prize</a:t>
            </a:r>
            <a:r>
              <a:rPr lang="en-GB" dirty="0"/>
              <a:t> is one of six awards in the memory of </a:t>
            </a:r>
            <a:r>
              <a:rPr lang="en-GB" dirty="0">
                <a:hlinkClick r:id="rId2" tooltip="Alfred Nobel"/>
              </a:rPr>
              <a:t>Alfred Nobel</a:t>
            </a:r>
            <a:r>
              <a:rPr lang="en-GB" dirty="0"/>
              <a:t>, the inventor of </a:t>
            </a:r>
            <a:r>
              <a:rPr lang="en-GB" dirty="0">
                <a:hlinkClick r:id="rId3" tooltip="Dynamite"/>
              </a:rPr>
              <a:t>dynamite</a:t>
            </a:r>
            <a:r>
              <a:rPr lang="en-GB" dirty="0"/>
              <a:t>. Every year the organization gives out six awards for the people "who best benefit mankind through their actions" in one of the six subjects; </a:t>
            </a:r>
            <a:r>
              <a:rPr lang="en-GB" dirty="0">
                <a:hlinkClick r:id="rId4" tooltip="Peace"/>
              </a:rPr>
              <a:t>peace</a:t>
            </a:r>
            <a:r>
              <a:rPr lang="en-GB" dirty="0"/>
              <a:t>, </a:t>
            </a:r>
            <a:r>
              <a:rPr lang="en-GB" dirty="0">
                <a:hlinkClick r:id="rId5" tooltip="Literature"/>
              </a:rPr>
              <a:t>literature</a:t>
            </a:r>
            <a:r>
              <a:rPr lang="en-GB" dirty="0"/>
              <a:t>, </a:t>
            </a:r>
            <a:r>
              <a:rPr lang="en-GB" dirty="0">
                <a:hlinkClick r:id="rId6" tooltip="Physics"/>
              </a:rPr>
              <a:t>physics</a:t>
            </a:r>
            <a:r>
              <a:rPr lang="en-GB" dirty="0"/>
              <a:t>, </a:t>
            </a:r>
            <a:r>
              <a:rPr lang="en-GB" dirty="0">
                <a:hlinkClick r:id="rId7" tooltip="Chemistry"/>
              </a:rPr>
              <a:t>chemistry</a:t>
            </a:r>
            <a:r>
              <a:rPr lang="en-GB" dirty="0"/>
              <a:t>, </a:t>
            </a:r>
            <a:r>
              <a:rPr lang="en-GB" dirty="0">
                <a:hlinkClick r:id="rId8" tooltip="Economics"/>
              </a:rPr>
              <a:t>economics</a:t>
            </a:r>
            <a:r>
              <a:rPr lang="en-GB" dirty="0"/>
              <a:t>, and </a:t>
            </a:r>
            <a:r>
              <a:rPr lang="en-GB" dirty="0">
                <a:hlinkClick r:id="rId9" tooltip="Medicine"/>
              </a:rPr>
              <a:t>medicine</a:t>
            </a:r>
            <a:r>
              <a:rPr lang="en-GB" dirty="0"/>
              <a:t>.</a:t>
            </a:r>
            <a:endParaRPr lang="en-GB" sz="3200" dirty="0" smtClean="0"/>
          </a:p>
          <a:p>
            <a:endParaRPr lang="en-GB" sz="3200" dirty="0"/>
          </a:p>
        </p:txBody>
      </p:sp>
    </p:spTree>
    <p:extLst>
      <p:ext uri="{BB962C8B-B14F-4D97-AF65-F5344CB8AC3E}">
        <p14:creationId xmlns:p14="http://schemas.microsoft.com/office/powerpoint/2010/main" val="127946106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What can we learn from the great leaders and inspiring examples in today’s world?</a:t>
            </a:r>
            <a:endParaRPr lang="en-GB" dirty="0"/>
          </a:p>
        </p:txBody>
      </p:sp>
      <p:sp>
        <p:nvSpPr>
          <p:cNvPr id="3" name="Content Placeholder 2"/>
          <p:cNvSpPr>
            <a:spLocks noGrp="1"/>
          </p:cNvSpPr>
          <p:nvPr>
            <p:ph idx="1"/>
          </p:nvPr>
        </p:nvSpPr>
        <p:spPr/>
        <p:txBody>
          <a:bodyPr>
            <a:normAutofit/>
          </a:bodyPr>
          <a:lstStyle/>
          <a:p>
            <a:r>
              <a:rPr lang="en-GB" sz="3200" dirty="0" smtClean="0"/>
              <a:t>TP:  If you were to nominate Mahatma Gandhi for the Nobel Peace Prize, what reasons and examples would you give? </a:t>
            </a:r>
            <a:endParaRPr lang="en-GB" sz="3200" dirty="0"/>
          </a:p>
        </p:txBody>
      </p:sp>
    </p:spTree>
    <p:extLst>
      <p:ext uri="{BB962C8B-B14F-4D97-AF65-F5344CB8AC3E}">
        <p14:creationId xmlns:p14="http://schemas.microsoft.com/office/powerpoint/2010/main" val="4144667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360</TotalTime>
  <Words>5165</Words>
  <Application>Microsoft Office PowerPoint</Application>
  <PresentationFormat>Widescreen</PresentationFormat>
  <Paragraphs>764</Paragraphs>
  <Slides>91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91</vt:i4>
      </vt:variant>
    </vt:vector>
  </HeadingPairs>
  <TitlesOfParts>
    <vt:vector size="101" baseType="lpstr">
      <vt:lpstr>Arial</vt:lpstr>
      <vt:lpstr>BPreplay</vt:lpstr>
      <vt:lpstr>Calibri</vt:lpstr>
      <vt:lpstr>Calibri Light</vt:lpstr>
      <vt:lpstr>Comic Sans MS</vt:lpstr>
      <vt:lpstr>Sassoon Infant Rg</vt:lpstr>
      <vt:lpstr>Times New Roman</vt:lpstr>
      <vt:lpstr>Twinkl</vt:lpstr>
      <vt:lpstr>Twinkl SemiBold</vt:lpstr>
      <vt:lpstr>Office Theme</vt:lpstr>
      <vt:lpstr>Good Morning</vt:lpstr>
      <vt:lpstr>Theseus and the Minotaur – Part 4</vt:lpstr>
      <vt:lpstr>Spelling Test</vt:lpstr>
      <vt:lpstr>Spellings – Look/Cover/Spell/Check</vt:lpstr>
      <vt:lpstr>Maths – Year 4 Catch Up</vt:lpstr>
      <vt:lpstr>RECALL – Look at the diagrams.  What fraction is highlighted red and what is its decimal equivalent?</vt:lpstr>
      <vt:lpstr>RECALL – Look at the diagrams.  What fraction is highlighted red and what is its decimal equivalent?</vt:lpstr>
      <vt:lpstr>RECALL – Look at the diagrams.  What fraction is highlighted red and what is its decimal equivalent?</vt:lpstr>
      <vt:lpstr>RECALL – Look at the diagrams.  What fraction is highlighted red and what is its decimal equivalent?</vt:lpstr>
      <vt:lpstr>RECALL – Look at the diagrams.  What fraction is highlighted red and what is its decimal equivalent?</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LO: To recognise hundredths and that hundredths arise from dividing one whole into one hundred equal parts.</vt:lpstr>
      <vt:lpstr>REFLECTION - LO: To recognise hundredths and that hundredths arise from dividing one whole into one hundred equal parts.</vt:lpstr>
      <vt:lpstr>Break</vt:lpstr>
      <vt:lpstr>English - Poetry</vt:lpstr>
      <vt:lpstr>Introduction</vt:lpstr>
      <vt:lpstr>Introduction</vt:lpstr>
      <vt:lpstr>Introduction</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REFLECTION - LO: To create a narrative poem that choose the appropriate vocabulary to describe setting, characters and atmosphere</vt:lpstr>
      <vt:lpstr>Reading - Poetry</vt:lpstr>
      <vt:lpstr>PowerPoint Presentation</vt:lpstr>
      <vt:lpstr>PowerPoint Presentation</vt:lpstr>
      <vt:lpstr>PowerPoint Presentation</vt:lpstr>
      <vt:lpstr>PowerPoint Presentation</vt:lpstr>
      <vt:lpstr>PowerPoint Presentation</vt:lpstr>
      <vt:lpstr>PowerPoint Presentation</vt:lpstr>
      <vt:lpstr>LO: To be able to retrieve information from a poem and comment on the author’s use of language</vt:lpstr>
      <vt:lpstr>PowerPoint Presentation</vt:lpstr>
      <vt:lpstr>condescendingly</vt:lpstr>
      <vt:lpstr>condescendingly</vt:lpstr>
      <vt:lpstr>condescendingly</vt:lpstr>
      <vt:lpstr>condescendingly</vt:lpstr>
      <vt:lpstr>condescendingly</vt:lpstr>
      <vt:lpstr>condescendingly</vt:lpstr>
      <vt:lpstr>condescendingly</vt:lpstr>
      <vt:lpstr>Lunch</vt:lpstr>
      <vt:lpstr>Mahatma Gandhi</vt:lpstr>
      <vt:lpstr>Religions of the World</vt:lpstr>
      <vt:lpstr>Inspirational Leaders - What can we learn from the great leaders and inspiring examples in today’s world?</vt:lpstr>
      <vt:lpstr>What can we learn from the great leaders and inspiring examples in today’s world?</vt:lpstr>
      <vt:lpstr>Family Life</vt:lpstr>
      <vt:lpstr>Married Life</vt:lpstr>
      <vt:lpstr>Studying</vt:lpstr>
      <vt:lpstr>South Africa</vt:lpstr>
      <vt:lpstr>Gandhi and Politics</vt:lpstr>
      <vt:lpstr>A Famous Leader</vt:lpstr>
      <vt:lpstr>The Salt March</vt:lpstr>
      <vt:lpstr>People Power</vt:lpstr>
      <vt:lpstr>Civil Unrest</vt:lpstr>
      <vt:lpstr>Assassination Attempts</vt:lpstr>
      <vt:lpstr>India is Split</vt:lpstr>
      <vt:lpstr>Pay Out</vt:lpstr>
      <vt:lpstr>Death of a Good Man</vt:lpstr>
      <vt:lpstr>Nobel Peace Prize</vt:lpstr>
      <vt:lpstr>What can we learn from the great leaders and inspiring examples in today’s world?</vt:lpstr>
      <vt:lpstr>What can we learn from the great leaders and inspiring examples in today’s world?</vt:lpstr>
      <vt:lpstr>What can we learn from the great leaders and inspiring examples in today’s world?</vt:lpstr>
      <vt:lpstr>REFLECTION - What can we learn from the great leaders and inspiring examples in today’s world?</vt:lpstr>
      <vt:lpstr>REFLECTION - What can we learn from the great leaders and inspiring examples in today’s world?</vt:lpstr>
      <vt:lpstr>REFLECTION - What can we learn from the great leaders and inspiring examples in today’s world?</vt:lpstr>
      <vt:lpstr>REFLECTION - What can we learn from the great leaders and inspiring examples in today’s world?</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8</cp:revision>
  <dcterms:created xsi:type="dcterms:W3CDTF">2021-01-28T08:10:28Z</dcterms:created>
  <dcterms:modified xsi:type="dcterms:W3CDTF">2021-01-28T14:11:13Z</dcterms:modified>
</cp:coreProperties>
</file>