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  <p:sldMasterId id="2147483686" r:id="rId3"/>
    <p:sldMasterId id="2147483688" r:id="rId4"/>
  </p:sldMasterIdLst>
  <p:notesMasterIdLst>
    <p:notesMasterId r:id="rId30"/>
  </p:notesMasterIdLst>
  <p:handoutMasterIdLst>
    <p:handoutMasterId r:id="rId31"/>
  </p:handoutMasterIdLst>
  <p:sldIdLst>
    <p:sldId id="315" r:id="rId5"/>
    <p:sldId id="316" r:id="rId6"/>
    <p:sldId id="318" r:id="rId7"/>
    <p:sldId id="317" r:id="rId8"/>
    <p:sldId id="259" r:id="rId9"/>
    <p:sldId id="329" r:id="rId10"/>
    <p:sldId id="319" r:id="rId11"/>
    <p:sldId id="320" r:id="rId12"/>
    <p:sldId id="321" r:id="rId13"/>
    <p:sldId id="322" r:id="rId14"/>
    <p:sldId id="323" r:id="rId15"/>
    <p:sldId id="324" r:id="rId16"/>
    <p:sldId id="325" r:id="rId17"/>
    <p:sldId id="326" r:id="rId18"/>
    <p:sldId id="327" r:id="rId19"/>
    <p:sldId id="328" r:id="rId20"/>
    <p:sldId id="268" r:id="rId21"/>
    <p:sldId id="269" r:id="rId22"/>
    <p:sldId id="270" r:id="rId23"/>
    <p:sldId id="271" r:id="rId24"/>
    <p:sldId id="330" r:id="rId25"/>
    <p:sldId id="312" r:id="rId26"/>
    <p:sldId id="313" r:id="rId27"/>
    <p:sldId id="314" r:id="rId28"/>
    <p:sldId id="274" r:id="rId2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5" autoAdjust="0"/>
    <p:restoredTop sz="86861" autoAdjust="0"/>
  </p:normalViewPr>
  <p:slideViewPr>
    <p:cSldViewPr snapToGrid="0">
      <p:cViewPr varScale="1">
        <p:scale>
          <a:sx n="59" d="100"/>
          <a:sy n="59" d="100"/>
        </p:scale>
        <p:origin x="12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D5F701-DDAE-4AD4-BE0B-3C14F1190E76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47DE85-A6DA-42E0-91EF-1C5D6A190E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373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7DE85-A6DA-42E0-91EF-1C5D6A190EF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3438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47DE85-A6DA-42E0-91EF-1C5D6A190EFC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3899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860800" y="1120776"/>
            <a:ext cx="7518400" cy="14700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GB" altLang="en-US" noProof="0" smtClean="0"/>
              <a:t>Click to edit Master title style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860800" y="2590800"/>
            <a:ext cx="7518400" cy="1752600"/>
          </a:xfrm>
        </p:spPr>
        <p:txBody>
          <a:bodyPr/>
          <a:lstStyle>
            <a:lvl1pPr marL="0" indent="0" algn="ctr">
              <a:buFontTx/>
              <a:buNone/>
              <a:defRPr i="1"/>
            </a:lvl1pPr>
          </a:lstStyle>
          <a:p>
            <a:pPr lvl="0"/>
            <a:r>
              <a:rPr lang="en-GB" altLang="en-US" noProof="0" smtClean="0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 sz="1400" i="0">
                <a:solidFill>
                  <a:schemeClr val="tx1"/>
                </a:solidFill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1D1C085-6F8B-4A61-9ECB-8915FD7667E6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D4D8F-1428-4AE1-979D-64906923AFC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523104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FAFEDB-028C-4133-8533-9A44CD2ADEA5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69F0B-F488-45A5-9986-BDAABB429E9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5399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864B3-F8D4-4204-B185-AD9A47A91B8E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289FC-791E-481A-9904-92B3CE67642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9120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4AA122-59AA-47E6-AB27-1B5EDBCB6381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C52F6-ACC9-4BB9-9D05-D9BBCE36565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06947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114383-0A85-4F40-B899-9B8CBEF06F73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AB046-E6F8-4827-AD07-FE7AD6C3DC4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68405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1E4CA-8B73-4A53-84A2-69232EF324CD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5F4CE8-6260-43BD-9A0A-7E882BE9D3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065557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DD014-5F02-4534-B719-C59082433022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E67CF-3432-4562-B6F0-1C5B7A286B5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239754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3E14AE-DB44-44A1-9ECE-DF9041328A49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18D26D-128C-4E3A-BC14-2B35F1DA83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840404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ADCBC-C753-4EEF-9729-A3DCC19A8700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8B970E-A52B-41A6-A84B-FDFE6D494CC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93126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EDFF3-22D0-459A-9835-26E1F7D64F88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1AF43-59F6-4EF3-BF38-FA490FC37F9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55350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0FC294-C270-44E3-9E5F-E79FD5BDA614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904AC-7237-45B0-A3BF-91AF73B44FA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853215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92301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30153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1919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6064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2689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5753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546088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1351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0244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0687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95626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910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1/29/2021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4464051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2400" i="1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FFFFFF"/>
                    </a:outerShdw>
                  </a:cont>
                  <a:cont type="tree" name="">
                    <a:effect ref="fillLine"/>
                    <a:outerShdw dist="38100" dir="2700000" algn="tl">
                      <a:srgbClr val="999999"/>
                    </a:outerShdw>
                  </a:cont>
                  <a:effect ref="fillLine"/>
                </a:effectDag>
                <a:latin typeface="+mn-lt"/>
              </a:defRPr>
            </a:lvl1pPr>
          </a:lstStyle>
          <a:p>
            <a:pPr>
              <a:defRPr/>
            </a:pPr>
            <a:fld id="{301299F8-4944-4999-9CD0-91BEA26BE0E3}" type="datetime3">
              <a:rPr lang="en-GB" altLang="en-US"/>
              <a:pPr>
                <a:defRPr/>
              </a:pPr>
              <a:t>29 January, 2021</a:t>
            </a:fld>
            <a:endParaRPr lang="en-GB" altLang="en-US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76184" y="6589714"/>
            <a:ext cx="3860800" cy="26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GB" altLang="en-US"/>
              <a:t>S Thompson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A9F25E64-0B3F-4506-99EC-691AA73CAC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10247" name="Text Box 7"/>
          <p:cNvSpPr txBox="1">
            <a:spLocks noChangeArrowheads="1"/>
          </p:cNvSpPr>
          <p:nvPr userDrawn="1"/>
        </p:nvSpPr>
        <p:spPr bwMode="auto">
          <a:xfrm>
            <a:off x="11135784" y="1"/>
            <a:ext cx="1056216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GB" altLang="en-US" sz="18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22:19</a:t>
            </a:r>
          </a:p>
        </p:txBody>
      </p:sp>
    </p:spTree>
    <p:extLst>
      <p:ext uri="{BB962C8B-B14F-4D97-AF65-F5344CB8AC3E}">
        <p14:creationId xmlns:p14="http://schemas.microsoft.com/office/powerpoint/2010/main" val="193167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hf sldNum="0"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i="1" kern="12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i="1">
          <a:solidFill>
            <a:schemeClr val="bg1"/>
          </a:solidFill>
          <a:latin typeface="Impact" panose="020B080603090205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568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132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Relationship Id="rId9" Type="http://schemas.openxmlformats.org/officeDocument/2006/relationships/image" Target="../media/image11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tags" Target="../tags/tag4.xml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tags" Target="../tags/tag3.xml"/><Relationship Id="rId16" Type="http://schemas.openxmlformats.org/officeDocument/2006/relationships/image" Target="../media/image25.png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20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4" Type="http://schemas.openxmlformats.org/officeDocument/2006/relationships/tags" Target="../tags/tag5.xml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16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E55B0F-029D-4D6D-B67B-B6962129E8F1}" type="datetime3">
              <a:rPr lang="en-GB" altLang="en-US">
                <a:solidFill>
                  <a:srgbClr val="FFFFFF"/>
                </a:solidFill>
                <a:latin typeface="Impact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 January, 2021</a:t>
            </a:fld>
            <a:endParaRPr lang="en-GB" altLang="en-US" dirty="0">
              <a:solidFill>
                <a:srgbClr val="FFFFFF"/>
              </a:solidFill>
              <a:latin typeface="Impact"/>
            </a:endParaRPr>
          </a:p>
        </p:txBody>
      </p:sp>
      <p:sp>
        <p:nvSpPr>
          <p:cNvPr id="5123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bg1"/>
                </a:solidFill>
                <a:latin typeface="Impact" panose="020B080603090205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bg1"/>
                </a:solidFill>
                <a:latin typeface="Impact" panose="020B080603090205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bg1"/>
                </a:solidFill>
                <a:latin typeface="Impact" panose="020B080603090205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bg1"/>
                </a:solidFill>
                <a:latin typeface="Impact" panose="020B080603090205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1400">
                <a:solidFill>
                  <a:srgbClr val="FFFFFF"/>
                </a:solidFill>
                <a:latin typeface="Arial" panose="020B0604020202020204" pitchFamily="34" charset="0"/>
              </a:rPr>
              <a:t>S Thompson</a:t>
            </a:r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>
          <a:xfrm>
            <a:off x="3503614" y="44450"/>
            <a:ext cx="4835525" cy="647700"/>
          </a:xfrm>
        </p:spPr>
        <p:txBody>
          <a:bodyPr/>
          <a:lstStyle/>
          <a:p>
            <a:pPr eaLnBrk="1" hangingPunct="1"/>
            <a:r>
              <a:rPr lang="en-GB" altLang="en-US" sz="4000"/>
              <a:t>Challenge 1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92313" y="692150"/>
            <a:ext cx="8229600" cy="5976938"/>
          </a:xfrm>
        </p:spPr>
        <p:txBody>
          <a:bodyPr/>
          <a:lstStyle/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3 x 6 =		2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9 x 6 =		5 x 9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2 x 7 =		7 x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3 x 7 =		4 x 6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1 x 7 =		5 x 7 =</a:t>
            </a: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endParaRPr lang="en-GB" altLang="en-US" sz="3200" b="1"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lvl="4" eaLnBrk="1" fontAlgn="b" hangingPunct="1">
              <a:spcBef>
                <a:spcPct val="0"/>
              </a:spcBef>
              <a:buFontTx/>
              <a:buNone/>
            </a:pPr>
            <a:r>
              <a:rPr lang="en-GB" altLang="en-US" sz="3200" b="1">
                <a:latin typeface="Century Gothic" panose="020B0502020202020204" pitchFamily="34" charset="0"/>
                <a:cs typeface="Arial" panose="020B0604020202020204" pitchFamily="34" charset="0"/>
              </a:rPr>
              <a:t>6 x 9 =		12 x 7 =	</a:t>
            </a:r>
          </a:p>
        </p:txBody>
      </p:sp>
    </p:spTree>
    <p:extLst>
      <p:ext uri="{BB962C8B-B14F-4D97-AF65-F5344CB8AC3E}">
        <p14:creationId xmlns:p14="http://schemas.microsoft.com/office/powerpoint/2010/main" val="995706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2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4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56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8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60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6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BC7A7E-A12C-8D44-9F85-304C97D277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6056" y="1216446"/>
            <a:ext cx="7848600" cy="47625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8372FD-3A0F-1240-B32B-0F2F4D34DF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4688" y="1802650"/>
            <a:ext cx="4292600" cy="863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4998BB-A8C9-4E44-B05D-61D5FE3087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1017" y="3169185"/>
            <a:ext cx="4826000" cy="876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7B6BB19-B717-F342-9444-77C794DF4C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4709" y="3142748"/>
            <a:ext cx="2616200" cy="876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sp>
        <p:nvSpPr>
          <p:cNvPr id="2" name="Oval 1"/>
          <p:cNvSpPr/>
          <p:nvPr/>
        </p:nvSpPr>
        <p:spPr>
          <a:xfrm>
            <a:off x="3758796" y="1880652"/>
            <a:ext cx="548640" cy="5486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5603746" y="1898719"/>
            <a:ext cx="548640" cy="5486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637351" y="1912032"/>
            <a:ext cx="548640" cy="5486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4200285" y="3684679"/>
            <a:ext cx="46968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917831" y="3684679"/>
            <a:ext cx="469687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863300" y="4594725"/>
            <a:ext cx="1115761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053455" y="5614581"/>
            <a:ext cx="76193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636042C9-C1ED-C848-8674-4B5E0CC555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77891" y="3128577"/>
            <a:ext cx="2616200" cy="8636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72D51B6-2B3F-EE43-B792-C775E430BF4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02655" y="4032785"/>
            <a:ext cx="2616200" cy="8763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40B503D-1914-534D-A20E-A1C956B4DAC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01386" y="5032708"/>
            <a:ext cx="2616200" cy="8763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4F81119-02E5-B043-A058-F06658928EB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32113" y="654673"/>
            <a:ext cx="13081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140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True or false: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4505" y="1141615"/>
            <a:ext cx="9877425" cy="524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08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True or false: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9743" y="914400"/>
            <a:ext cx="988695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809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- To find the area of rectilinear shapes by counting squares</a:t>
            </a: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</a:t>
            </a:r>
            <a:r>
              <a:rPr lang="en-GB" sz="2400" dirty="0" smtClean="0"/>
              <a:t>Explain which shape is best for covering the area of a rectilinear shape; Use the squar</a:t>
            </a:r>
            <a:r>
              <a:rPr lang="en-GB" sz="2400" dirty="0" smtClean="0"/>
              <a:t>e and half square to create a shape which meets the set parameters; Explain which is the odd one out.</a:t>
            </a:r>
            <a:endParaRPr lang="en-GB" sz="2400" dirty="0" smtClean="0"/>
          </a:p>
          <a:p>
            <a:r>
              <a:rPr lang="en-GB" sz="2400" dirty="0" smtClean="0"/>
              <a:t>SOME </a:t>
            </a:r>
            <a:r>
              <a:rPr lang="en-GB" sz="2400" dirty="0"/>
              <a:t>WILL</a:t>
            </a:r>
            <a:r>
              <a:rPr lang="en-GB" sz="2400" dirty="0" smtClean="0"/>
              <a:t>: Use rectilinear shapes with up to 8 sides to support the understanding of area.</a:t>
            </a:r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Use rectilinear shapes with up to 6 sides to support the understanding of area.</a:t>
            </a:r>
          </a:p>
          <a:p>
            <a:r>
              <a:rPr lang="en-GB" sz="2400" dirty="0" smtClean="0"/>
              <a:t>ALL WILL: Use squares and rectangles to support the understanding of area.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8269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Joe is trying to measure the area of the top of his table. He has chosen to use paper plates. Do you think this is a good idea?</a:t>
            </a: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356BB29B-79C7-4BF7-B964-1BEAAFFFB833}"/>
              </a:ext>
            </a:extLst>
          </p:cNvPr>
          <p:cNvSpPr/>
          <p:nvPr/>
        </p:nvSpPr>
        <p:spPr>
          <a:xfrm>
            <a:off x="3872091" y="2032360"/>
            <a:ext cx="4320000" cy="324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BFD30C81-BF9C-4EDC-81AC-156BAE488643}"/>
              </a:ext>
            </a:extLst>
          </p:cNvPr>
          <p:cNvGrpSpPr/>
          <p:nvPr/>
        </p:nvGrpSpPr>
        <p:grpSpPr>
          <a:xfrm>
            <a:off x="3872091" y="2032360"/>
            <a:ext cx="4320000" cy="3240000"/>
            <a:chOff x="2348091" y="2156185"/>
            <a:chExt cx="4320000" cy="3240000"/>
          </a:xfrm>
        </p:grpSpPr>
        <p:grpSp>
          <p:nvGrpSpPr>
            <p:cNvPr id="44" name="Group 43">
              <a:extLst>
                <a:ext uri="{FF2B5EF4-FFF2-40B4-BE49-F238E27FC236}">
                  <a16:creationId xmlns:a16="http://schemas.microsoft.com/office/drawing/2014/main" id="{3655177F-28EE-49FB-AE49-AA17CBCC424E}"/>
                </a:ext>
              </a:extLst>
            </p:cNvPr>
            <p:cNvGrpSpPr/>
            <p:nvPr/>
          </p:nvGrpSpPr>
          <p:grpSpPr>
            <a:xfrm>
              <a:off x="2348091" y="2156185"/>
              <a:ext cx="4320000" cy="1080000"/>
              <a:chOff x="2348091" y="2156185"/>
              <a:chExt cx="4320000" cy="1080000"/>
            </a:xfrm>
          </p:grpSpPr>
          <p:sp>
            <p:nvSpPr>
              <p:cNvPr id="55" name="Oval 54">
                <a:extLst>
                  <a:ext uri="{FF2B5EF4-FFF2-40B4-BE49-F238E27FC236}">
                    <a16:creationId xmlns:a16="http://schemas.microsoft.com/office/drawing/2014/main" id="{3DE71E13-F719-4347-B32A-110E6679FDAB}"/>
                  </a:ext>
                </a:extLst>
              </p:cNvPr>
              <p:cNvSpPr/>
              <p:nvPr/>
            </p:nvSpPr>
            <p:spPr>
              <a:xfrm>
                <a:off x="234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6" name="Oval 55">
                <a:extLst>
                  <a:ext uri="{FF2B5EF4-FFF2-40B4-BE49-F238E27FC236}">
                    <a16:creationId xmlns:a16="http://schemas.microsoft.com/office/drawing/2014/main" id="{056FBD62-337E-47EB-AFF0-2498B6759E01}"/>
                  </a:ext>
                </a:extLst>
              </p:cNvPr>
              <p:cNvSpPr/>
              <p:nvPr/>
            </p:nvSpPr>
            <p:spPr>
              <a:xfrm>
                <a:off x="558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7" name="Oval 56">
                <a:extLst>
                  <a:ext uri="{FF2B5EF4-FFF2-40B4-BE49-F238E27FC236}">
                    <a16:creationId xmlns:a16="http://schemas.microsoft.com/office/drawing/2014/main" id="{A96015C6-C5AF-40A7-B45E-CA7B3B3A9271}"/>
                  </a:ext>
                </a:extLst>
              </p:cNvPr>
              <p:cNvSpPr/>
              <p:nvPr/>
            </p:nvSpPr>
            <p:spPr>
              <a:xfrm>
                <a:off x="450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8" name="Oval 57">
                <a:extLst>
                  <a:ext uri="{FF2B5EF4-FFF2-40B4-BE49-F238E27FC236}">
                    <a16:creationId xmlns:a16="http://schemas.microsoft.com/office/drawing/2014/main" id="{CD6E4F8F-AFBD-4DD6-9BC8-CDD94863A3CF}"/>
                  </a:ext>
                </a:extLst>
              </p:cNvPr>
              <p:cNvSpPr/>
              <p:nvPr/>
            </p:nvSpPr>
            <p:spPr>
              <a:xfrm>
                <a:off x="342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1BF17A51-9AF5-47FB-BB78-7CE16312BDB5}"/>
                </a:ext>
              </a:extLst>
            </p:cNvPr>
            <p:cNvGrpSpPr/>
            <p:nvPr/>
          </p:nvGrpSpPr>
          <p:grpSpPr>
            <a:xfrm>
              <a:off x="2348091" y="3236185"/>
              <a:ext cx="4320000" cy="1080000"/>
              <a:chOff x="2348091" y="2156185"/>
              <a:chExt cx="4320000" cy="1080000"/>
            </a:xfrm>
          </p:grpSpPr>
          <p:sp>
            <p:nvSpPr>
              <p:cNvPr id="51" name="Oval 50">
                <a:extLst>
                  <a:ext uri="{FF2B5EF4-FFF2-40B4-BE49-F238E27FC236}">
                    <a16:creationId xmlns:a16="http://schemas.microsoft.com/office/drawing/2014/main" id="{92F285EF-42E2-4A29-8D54-709877EAFFDE}"/>
                  </a:ext>
                </a:extLst>
              </p:cNvPr>
              <p:cNvSpPr/>
              <p:nvPr/>
            </p:nvSpPr>
            <p:spPr>
              <a:xfrm>
                <a:off x="234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BE47613A-16B5-439A-A73A-5ED20FB84F7D}"/>
                  </a:ext>
                </a:extLst>
              </p:cNvPr>
              <p:cNvSpPr/>
              <p:nvPr/>
            </p:nvSpPr>
            <p:spPr>
              <a:xfrm>
                <a:off x="558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E5283D89-4552-4302-8C0C-45184E61B136}"/>
                  </a:ext>
                </a:extLst>
              </p:cNvPr>
              <p:cNvSpPr/>
              <p:nvPr/>
            </p:nvSpPr>
            <p:spPr>
              <a:xfrm>
                <a:off x="450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291254B5-6659-4B6E-957F-26C9BF4406C5}"/>
                  </a:ext>
                </a:extLst>
              </p:cNvPr>
              <p:cNvSpPr/>
              <p:nvPr/>
            </p:nvSpPr>
            <p:spPr>
              <a:xfrm>
                <a:off x="342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BA906DC5-A8F8-4FD4-A968-A31D29B49798}"/>
                </a:ext>
              </a:extLst>
            </p:cNvPr>
            <p:cNvGrpSpPr/>
            <p:nvPr/>
          </p:nvGrpSpPr>
          <p:grpSpPr>
            <a:xfrm>
              <a:off x="2348091" y="4316185"/>
              <a:ext cx="4320000" cy="1080000"/>
              <a:chOff x="2348091" y="2156185"/>
              <a:chExt cx="4320000" cy="1080000"/>
            </a:xfrm>
          </p:grpSpPr>
          <p:sp>
            <p:nvSpPr>
              <p:cNvPr id="47" name="Oval 46">
                <a:extLst>
                  <a:ext uri="{FF2B5EF4-FFF2-40B4-BE49-F238E27FC236}">
                    <a16:creationId xmlns:a16="http://schemas.microsoft.com/office/drawing/2014/main" id="{E6DD44F8-9BE0-44B6-9B1E-8D008445C693}"/>
                  </a:ext>
                </a:extLst>
              </p:cNvPr>
              <p:cNvSpPr/>
              <p:nvPr/>
            </p:nvSpPr>
            <p:spPr>
              <a:xfrm>
                <a:off x="234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8" name="Oval 47">
                <a:extLst>
                  <a:ext uri="{FF2B5EF4-FFF2-40B4-BE49-F238E27FC236}">
                    <a16:creationId xmlns:a16="http://schemas.microsoft.com/office/drawing/2014/main" id="{DE44DCC1-A38A-46B3-98F0-18798E00E570}"/>
                  </a:ext>
                </a:extLst>
              </p:cNvPr>
              <p:cNvSpPr/>
              <p:nvPr/>
            </p:nvSpPr>
            <p:spPr>
              <a:xfrm>
                <a:off x="558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49" name="Oval 48">
                <a:extLst>
                  <a:ext uri="{FF2B5EF4-FFF2-40B4-BE49-F238E27FC236}">
                    <a16:creationId xmlns:a16="http://schemas.microsoft.com/office/drawing/2014/main" id="{DDF2E68A-5D73-4A86-9199-C9C646115CC7}"/>
                  </a:ext>
                </a:extLst>
              </p:cNvPr>
              <p:cNvSpPr/>
              <p:nvPr/>
            </p:nvSpPr>
            <p:spPr>
              <a:xfrm>
                <a:off x="450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50" name="Oval 49">
                <a:extLst>
                  <a:ext uri="{FF2B5EF4-FFF2-40B4-BE49-F238E27FC236}">
                    <a16:creationId xmlns:a16="http://schemas.microsoft.com/office/drawing/2014/main" id="{ED2D4257-2303-45DF-854C-82299F5A0462}"/>
                  </a:ext>
                </a:extLst>
              </p:cNvPr>
              <p:cNvSpPr/>
              <p:nvPr/>
            </p:nvSpPr>
            <p:spPr>
              <a:xfrm>
                <a:off x="342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008464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Joe is trying to measure the area of the top of his table. He has chosen to use paper plates. Do you think this is a good idea?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No, there are gaps between the circles. </a:t>
            </a: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1A1F22C-B41C-4593-BD61-9A1ABC76CD67}"/>
              </a:ext>
            </a:extLst>
          </p:cNvPr>
          <p:cNvSpPr/>
          <p:nvPr/>
        </p:nvSpPr>
        <p:spPr>
          <a:xfrm>
            <a:off x="3872091" y="2032360"/>
            <a:ext cx="4320000" cy="32400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68ED7F4D-9701-48DB-9A2D-A6D4A077B57B}"/>
              </a:ext>
            </a:extLst>
          </p:cNvPr>
          <p:cNvGrpSpPr/>
          <p:nvPr/>
        </p:nvGrpSpPr>
        <p:grpSpPr>
          <a:xfrm>
            <a:off x="3872091" y="2032360"/>
            <a:ext cx="4320000" cy="3240000"/>
            <a:chOff x="2348091" y="2156185"/>
            <a:chExt cx="4320000" cy="3240000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B849407E-2B8B-408D-84AF-F812FCBF2109}"/>
                </a:ext>
              </a:extLst>
            </p:cNvPr>
            <p:cNvGrpSpPr/>
            <p:nvPr/>
          </p:nvGrpSpPr>
          <p:grpSpPr>
            <a:xfrm>
              <a:off x="2348091" y="2156185"/>
              <a:ext cx="4320000" cy="1080000"/>
              <a:chOff x="2348091" y="2156185"/>
              <a:chExt cx="4320000" cy="1080000"/>
            </a:xfrm>
          </p:grpSpPr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F136F8B5-EF20-4323-BC7D-45C542D3FCC2}"/>
                  </a:ext>
                </a:extLst>
              </p:cNvPr>
              <p:cNvSpPr/>
              <p:nvPr/>
            </p:nvSpPr>
            <p:spPr>
              <a:xfrm>
                <a:off x="234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BC893588-DE3A-4242-A450-435874C72060}"/>
                  </a:ext>
                </a:extLst>
              </p:cNvPr>
              <p:cNvSpPr/>
              <p:nvPr/>
            </p:nvSpPr>
            <p:spPr>
              <a:xfrm>
                <a:off x="558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88B614A3-259C-4460-B2C4-6D3D2C91D5DB}"/>
                  </a:ext>
                </a:extLst>
              </p:cNvPr>
              <p:cNvSpPr/>
              <p:nvPr/>
            </p:nvSpPr>
            <p:spPr>
              <a:xfrm>
                <a:off x="450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1C1536C0-1601-4DFD-8BD4-15F4857CF576}"/>
                  </a:ext>
                </a:extLst>
              </p:cNvPr>
              <p:cNvSpPr/>
              <p:nvPr/>
            </p:nvSpPr>
            <p:spPr>
              <a:xfrm>
                <a:off x="342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A4A57BF8-07E2-4D3D-A781-2E8AD92D72DA}"/>
                </a:ext>
              </a:extLst>
            </p:cNvPr>
            <p:cNvGrpSpPr/>
            <p:nvPr/>
          </p:nvGrpSpPr>
          <p:grpSpPr>
            <a:xfrm>
              <a:off x="2348091" y="3236185"/>
              <a:ext cx="4320000" cy="1080000"/>
              <a:chOff x="2348091" y="2156185"/>
              <a:chExt cx="4320000" cy="1080000"/>
            </a:xfrm>
          </p:grpSpPr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89D8191E-B60A-455E-AA96-91FC6E0BADD6}"/>
                  </a:ext>
                </a:extLst>
              </p:cNvPr>
              <p:cNvSpPr/>
              <p:nvPr/>
            </p:nvSpPr>
            <p:spPr>
              <a:xfrm>
                <a:off x="234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0" name="Oval 29">
                <a:extLst>
                  <a:ext uri="{FF2B5EF4-FFF2-40B4-BE49-F238E27FC236}">
                    <a16:creationId xmlns:a16="http://schemas.microsoft.com/office/drawing/2014/main" id="{6863E088-40A7-4367-AC63-8D4A6FFCEEAD}"/>
                  </a:ext>
                </a:extLst>
              </p:cNvPr>
              <p:cNvSpPr/>
              <p:nvPr/>
            </p:nvSpPr>
            <p:spPr>
              <a:xfrm>
                <a:off x="558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87C1034A-13FA-44F7-9F64-A6D3AAA15B24}"/>
                  </a:ext>
                </a:extLst>
              </p:cNvPr>
              <p:cNvSpPr/>
              <p:nvPr/>
            </p:nvSpPr>
            <p:spPr>
              <a:xfrm>
                <a:off x="450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E5DC3A36-E423-4614-BA68-2D7A00AE27F1}"/>
                  </a:ext>
                </a:extLst>
              </p:cNvPr>
              <p:cNvSpPr/>
              <p:nvPr/>
            </p:nvSpPr>
            <p:spPr>
              <a:xfrm>
                <a:off x="342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F60B8FBE-E61E-48FA-AB65-DAAF5F04F578}"/>
                </a:ext>
              </a:extLst>
            </p:cNvPr>
            <p:cNvGrpSpPr/>
            <p:nvPr/>
          </p:nvGrpSpPr>
          <p:grpSpPr>
            <a:xfrm>
              <a:off x="2348091" y="4316185"/>
              <a:ext cx="4320000" cy="1080000"/>
              <a:chOff x="2348091" y="2156185"/>
              <a:chExt cx="4320000" cy="1080000"/>
            </a:xfrm>
          </p:grpSpPr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A9243DCC-F079-4242-BB05-35EBC1119790}"/>
                  </a:ext>
                </a:extLst>
              </p:cNvPr>
              <p:cNvSpPr/>
              <p:nvPr/>
            </p:nvSpPr>
            <p:spPr>
              <a:xfrm>
                <a:off x="234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10E61183-8B06-4FB7-A1B0-21E29AE37144}"/>
                  </a:ext>
                </a:extLst>
              </p:cNvPr>
              <p:cNvSpPr/>
              <p:nvPr/>
            </p:nvSpPr>
            <p:spPr>
              <a:xfrm>
                <a:off x="558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54F97F7C-C997-4D10-85A7-26DA6B498F52}"/>
                  </a:ext>
                </a:extLst>
              </p:cNvPr>
              <p:cNvSpPr/>
              <p:nvPr/>
            </p:nvSpPr>
            <p:spPr>
              <a:xfrm>
                <a:off x="450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7" name="Oval 36">
                <a:extLst>
                  <a:ext uri="{FF2B5EF4-FFF2-40B4-BE49-F238E27FC236}">
                    <a16:creationId xmlns:a16="http://schemas.microsoft.com/office/drawing/2014/main" id="{CF16DF24-D86D-4250-BDBF-65F15DE0AAFB}"/>
                  </a:ext>
                </a:extLst>
              </p:cNvPr>
              <p:cNvSpPr/>
              <p:nvPr/>
            </p:nvSpPr>
            <p:spPr>
              <a:xfrm>
                <a:off x="3428091" y="2156185"/>
                <a:ext cx="1080000" cy="108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880630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How many squares cover the surface of the shape below?</a:t>
            </a: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 surface of the shape is covered by ___ squares.</a:t>
            </a: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83F12212-D7DA-4B5E-A7B9-C6B0190F02AC}"/>
              </a:ext>
            </a:extLst>
          </p:cNvPr>
          <p:cNvSpPr/>
          <p:nvPr/>
        </p:nvSpPr>
        <p:spPr>
          <a:xfrm>
            <a:off x="4357196" y="1356795"/>
            <a:ext cx="3424598" cy="77274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reference square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50DFD258-B4D4-4D92-8BC3-78B5089EE32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41794" y="2401930"/>
          <a:ext cx="3240000" cy="194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4011085671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013232903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520171400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31211618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262471430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9622320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660D711-6505-4829-AB50-4690B396FD7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863122" y="1424338"/>
          <a:ext cx="648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2385557764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09298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9957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How many squares cover the surface of the shape below?</a:t>
            </a: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 surface of the shape is covered by ___ squares.</a:t>
            </a:r>
          </a:p>
          <a:p>
            <a:pPr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5B5D462-D165-4E0B-A282-A7A43399C5A6}"/>
              </a:ext>
            </a:extLst>
          </p:cNvPr>
          <p:cNvSpPr/>
          <p:nvPr/>
        </p:nvSpPr>
        <p:spPr>
          <a:xfrm>
            <a:off x="6654774" y="5095593"/>
            <a:ext cx="4732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11</a:t>
            </a:r>
            <a:endParaRPr lang="en-GB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15F86ABB-73F5-4711-BDEA-5C2C6BEE3B04}"/>
              </a:ext>
            </a:extLst>
          </p:cNvPr>
          <p:cNvSpPr/>
          <p:nvPr/>
        </p:nvSpPr>
        <p:spPr>
          <a:xfrm>
            <a:off x="4357196" y="1356795"/>
            <a:ext cx="3424598" cy="77274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reference square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F17F643-1403-4A1B-B85D-CA1088DFFAC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541794" y="2401930"/>
          <a:ext cx="3240000" cy="194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4011085671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013232903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520171400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3312116185"/>
                    </a:ext>
                  </a:extLst>
                </a:gridCol>
                <a:gridCol w="648000">
                  <a:extLst>
                    <a:ext uri="{9D8B030D-6E8A-4147-A177-3AD203B41FA5}">
                      <a16:colId xmlns:a16="http://schemas.microsoft.com/office/drawing/2014/main" val="4262471430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648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962232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D58A6BA-76CE-4A4E-AA47-3FF645AB070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863122" y="1424338"/>
          <a:ext cx="648000" cy="6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48000">
                  <a:extLst>
                    <a:ext uri="{9D8B030D-6E8A-4147-A177-3AD203B41FA5}">
                      <a16:colId xmlns:a16="http://schemas.microsoft.com/office/drawing/2014/main" val="2385557764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09298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60220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Order these shapes from smallest area to largest area using the square as a reference point.</a:t>
            </a: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AE34FAD-C7AB-428F-ACA1-E00C9BBF653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87008" y="2366318"/>
          <a:ext cx="1620000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1125940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108567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323290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509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02173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500876"/>
                  </a:ext>
                </a:extLst>
              </a:tr>
            </a:tbl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89B054DB-703E-4F7C-9B00-38E6F5A4CA7F}"/>
              </a:ext>
            </a:extLst>
          </p:cNvPr>
          <p:cNvGrpSpPr/>
          <p:nvPr/>
        </p:nvGrpSpPr>
        <p:grpSpPr>
          <a:xfrm>
            <a:off x="3677143" y="2293523"/>
            <a:ext cx="5254266" cy="400110"/>
            <a:chOff x="1159229" y="2293523"/>
            <a:chExt cx="5254266" cy="40011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33516D8-C02F-4446-B002-D98FE8CFCB51}"/>
                </a:ext>
              </a:extLst>
            </p:cNvPr>
            <p:cNvSpPr txBox="1"/>
            <p:nvPr/>
          </p:nvSpPr>
          <p:spPr>
            <a:xfrm>
              <a:off x="1159229" y="2293523"/>
              <a:ext cx="4917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/>
              <a:r>
                <a:rPr lang="en-US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A.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C22DABA-5EF2-4B95-BDA9-798070E8EF3A}"/>
                </a:ext>
              </a:extLst>
            </p:cNvPr>
            <p:cNvSpPr txBox="1"/>
            <p:nvPr/>
          </p:nvSpPr>
          <p:spPr>
            <a:xfrm>
              <a:off x="3540507" y="2293523"/>
              <a:ext cx="4917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/>
              <a:r>
                <a:rPr lang="en-US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B.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AB0E6C0-2838-41CF-A490-BFECE740FC88}"/>
                </a:ext>
              </a:extLst>
            </p:cNvPr>
            <p:cNvSpPr txBox="1"/>
            <p:nvPr/>
          </p:nvSpPr>
          <p:spPr>
            <a:xfrm>
              <a:off x="5921785" y="2293523"/>
              <a:ext cx="4917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/>
              <a:r>
                <a:rPr lang="en-US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C.</a:t>
              </a:r>
            </a:p>
          </p:txBody>
        </p:sp>
      </p:grp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4651AAD9-8A01-4ABC-B014-43CC395DEBD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68939" y="2908188"/>
          <a:ext cx="16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1125940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108567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323290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509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484267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F911FF0E-72B0-4890-9FD9-D52367454C0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850870" y="2903220"/>
          <a:ext cx="1620000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1125940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108567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323290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427188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8509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6725665"/>
                  </a:ext>
                </a:extLst>
              </a:tr>
            </a:tbl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31E04D09-A504-420B-94EE-ED5D05566987}"/>
              </a:ext>
            </a:extLst>
          </p:cNvPr>
          <p:cNvSpPr/>
          <p:nvPr/>
        </p:nvSpPr>
        <p:spPr>
          <a:xfrm>
            <a:off x="4357196" y="1568829"/>
            <a:ext cx="3424598" cy="77274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reference square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40FC23E-D5DA-4C0F-AD77-91BBB62FDDF3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818939" y="1684457"/>
          <a:ext cx="540000" cy="5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85181586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7039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08252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Order these shapes from smallest area to largest area using the square as a reference point.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A, C, B</a:t>
            </a:r>
          </a:p>
          <a:p>
            <a:pPr defTabSz="457200"/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D9497A5-FB5F-43B2-AA90-23ECAF0F2B7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087008" y="2366318"/>
          <a:ext cx="1620000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1125940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108567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323290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509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021733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500876"/>
                  </a:ext>
                </a:extLst>
              </a:tr>
            </a:tbl>
          </a:graphicData>
        </a:graphic>
      </p:graphicFrame>
      <p:grpSp>
        <p:nvGrpSpPr>
          <p:cNvPr id="15" name="Group 14">
            <a:extLst>
              <a:ext uri="{FF2B5EF4-FFF2-40B4-BE49-F238E27FC236}">
                <a16:creationId xmlns:a16="http://schemas.microsoft.com/office/drawing/2014/main" id="{462525FB-34CA-4038-8CDD-C23EFC7B1C3E}"/>
              </a:ext>
            </a:extLst>
          </p:cNvPr>
          <p:cNvGrpSpPr/>
          <p:nvPr/>
        </p:nvGrpSpPr>
        <p:grpSpPr>
          <a:xfrm>
            <a:off x="3677143" y="2293523"/>
            <a:ext cx="5254266" cy="400110"/>
            <a:chOff x="1159229" y="2293523"/>
            <a:chExt cx="5254266" cy="40011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104D297-A46E-4588-BFC7-7836EF843BB8}"/>
                </a:ext>
              </a:extLst>
            </p:cNvPr>
            <p:cNvSpPr txBox="1"/>
            <p:nvPr/>
          </p:nvSpPr>
          <p:spPr>
            <a:xfrm>
              <a:off x="1159229" y="2293523"/>
              <a:ext cx="4917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/>
              <a:r>
                <a:rPr lang="en-US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A.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CA8D472-FD08-470B-B3EB-E7B06A8205F6}"/>
                </a:ext>
              </a:extLst>
            </p:cNvPr>
            <p:cNvSpPr txBox="1"/>
            <p:nvPr/>
          </p:nvSpPr>
          <p:spPr>
            <a:xfrm>
              <a:off x="3540507" y="2293523"/>
              <a:ext cx="4917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/>
              <a:r>
                <a:rPr lang="en-US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B.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6073583-A8FE-4264-8999-268B9EC422F4}"/>
                </a:ext>
              </a:extLst>
            </p:cNvPr>
            <p:cNvSpPr txBox="1"/>
            <p:nvPr/>
          </p:nvSpPr>
          <p:spPr>
            <a:xfrm>
              <a:off x="5921785" y="2293523"/>
              <a:ext cx="49171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457200"/>
              <a:r>
                <a:rPr lang="en-US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C.</a:t>
              </a:r>
            </a:p>
          </p:txBody>
        </p:sp>
      </p:grp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F89C06CD-1C67-441D-BB2E-64C7DC0630F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68939" y="2908188"/>
          <a:ext cx="16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1125940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108567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323290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509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484267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CF5A12F-C668-49F8-926E-AB7E282C8E6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850870" y="2903220"/>
          <a:ext cx="1620000" cy="27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1125940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108567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323290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427188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8509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6725665"/>
                  </a:ext>
                </a:extLst>
              </a:tr>
            </a:tbl>
          </a:graphicData>
        </a:graphic>
      </p:graphicFrame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753F3D50-F8E4-45E4-8206-455864DEAD5A}"/>
              </a:ext>
            </a:extLst>
          </p:cNvPr>
          <p:cNvSpPr/>
          <p:nvPr/>
        </p:nvSpPr>
        <p:spPr>
          <a:xfrm>
            <a:off x="4357196" y="1568829"/>
            <a:ext cx="3424598" cy="77274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reference square</a:t>
            </a: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16B091DE-519C-42ED-BE44-B9BBBD2C4A5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818939" y="1684457"/>
          <a:ext cx="540000" cy="5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285181586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7039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49934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Estimate how many of each square would cover the shape below.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87CBC0-776A-4687-B9BF-9087A0BBF72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8000" y="1657867"/>
          <a:ext cx="3456000" cy="23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00">
                  <a:extLst>
                    <a:ext uri="{9D8B030D-6E8A-4147-A177-3AD203B41FA5}">
                      <a16:colId xmlns:a16="http://schemas.microsoft.com/office/drawing/2014/main" val="401323290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52017140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1211618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47143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69222810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3329460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51172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2627766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51071B5-B573-4AE3-8B9F-144BB0E8024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8000" y="4387274"/>
          <a:ext cx="1152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00">
                  <a:extLst>
                    <a:ext uri="{9D8B030D-6E8A-4147-A177-3AD203B41FA5}">
                      <a16:colId xmlns:a16="http://schemas.microsoft.com/office/drawing/2014/main" val="333421396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25185410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87334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71511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695D118-A82C-493E-8A67-6F9A6322B74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248000" y="4675274"/>
          <a:ext cx="5760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00">
                  <a:extLst>
                    <a:ext uri="{9D8B030D-6E8A-4147-A177-3AD203B41FA5}">
                      <a16:colId xmlns:a16="http://schemas.microsoft.com/office/drawing/2014/main" val="33342139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87334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8D38321C-30EC-46DE-AEA0-C00DE3964C94}"/>
              </a:ext>
            </a:extLst>
          </p:cNvPr>
          <p:cNvSpPr txBox="1"/>
          <p:nvPr/>
        </p:nvSpPr>
        <p:spPr>
          <a:xfrm>
            <a:off x="3944282" y="4763219"/>
            <a:ext cx="491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39A820-85A6-4819-A37D-ECCA5D4582F8}"/>
              </a:ext>
            </a:extLst>
          </p:cNvPr>
          <p:cNvSpPr txBox="1"/>
          <p:nvPr/>
        </p:nvSpPr>
        <p:spPr>
          <a:xfrm>
            <a:off x="6869724" y="4763219"/>
            <a:ext cx="491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B.</a:t>
            </a:r>
          </a:p>
        </p:txBody>
      </p:sp>
    </p:spTree>
    <p:extLst>
      <p:ext uri="{BB962C8B-B14F-4D97-AF65-F5344CB8AC3E}">
        <p14:creationId xmlns:p14="http://schemas.microsoft.com/office/powerpoint/2010/main" val="30856254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Estimate how many of each square would cover the shape below.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87CBC0-776A-4687-B9BF-9087A0BBF72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8000" y="1657867"/>
          <a:ext cx="3456000" cy="23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00">
                  <a:extLst>
                    <a:ext uri="{9D8B030D-6E8A-4147-A177-3AD203B41FA5}">
                      <a16:colId xmlns:a16="http://schemas.microsoft.com/office/drawing/2014/main" val="4013232903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52017140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312116185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4262471430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692228104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1833294602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511723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2627766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51071B5-B573-4AE3-8B9F-144BB0E80242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4368000" y="4387274"/>
          <a:ext cx="1152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00">
                  <a:extLst>
                    <a:ext uri="{9D8B030D-6E8A-4147-A177-3AD203B41FA5}">
                      <a16:colId xmlns:a16="http://schemas.microsoft.com/office/drawing/2014/main" val="333421396"/>
                    </a:ext>
                  </a:extLst>
                </a:gridCol>
                <a:gridCol w="576000">
                  <a:extLst>
                    <a:ext uri="{9D8B030D-6E8A-4147-A177-3AD203B41FA5}">
                      <a16:colId xmlns:a16="http://schemas.microsoft.com/office/drawing/2014/main" val="325185410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87334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96715116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6695D118-A82C-493E-8A67-6F9A6322B74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248000" y="4675274"/>
          <a:ext cx="576000" cy="57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6000">
                  <a:extLst>
                    <a:ext uri="{9D8B030D-6E8A-4147-A177-3AD203B41FA5}">
                      <a16:colId xmlns:a16="http://schemas.microsoft.com/office/drawing/2014/main" val="33342139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87334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8D38321C-30EC-46DE-AEA0-C00DE3964C94}"/>
              </a:ext>
            </a:extLst>
          </p:cNvPr>
          <p:cNvSpPr txBox="1"/>
          <p:nvPr/>
        </p:nvSpPr>
        <p:spPr>
          <a:xfrm>
            <a:off x="3944282" y="4763219"/>
            <a:ext cx="491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39A820-85A6-4819-A37D-ECCA5D4582F8}"/>
              </a:ext>
            </a:extLst>
          </p:cNvPr>
          <p:cNvSpPr txBox="1"/>
          <p:nvPr/>
        </p:nvSpPr>
        <p:spPr>
          <a:xfrm>
            <a:off x="6869724" y="4763219"/>
            <a:ext cx="491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B.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FD26C6B-A85D-4804-BF85-AE9FDB0D7375}"/>
              </a:ext>
            </a:extLst>
          </p:cNvPr>
          <p:cNvSpPr txBox="1"/>
          <p:nvPr/>
        </p:nvSpPr>
        <p:spPr>
          <a:xfrm>
            <a:off x="4263820" y="5534343"/>
            <a:ext cx="13603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 squares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F14F7AD-6D40-46D6-B76D-69377E9FF1D0}"/>
              </a:ext>
            </a:extLst>
          </p:cNvPr>
          <p:cNvSpPr txBox="1"/>
          <p:nvPr/>
        </p:nvSpPr>
        <p:spPr>
          <a:xfrm>
            <a:off x="6769195" y="5534343"/>
            <a:ext cx="1540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20 squares</a:t>
            </a:r>
          </a:p>
        </p:txBody>
      </p:sp>
    </p:spTree>
    <p:extLst>
      <p:ext uri="{BB962C8B-B14F-4D97-AF65-F5344CB8AC3E}">
        <p14:creationId xmlns:p14="http://schemas.microsoft.com/office/powerpoint/2010/main" val="5958011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Compare the area of these shapes using the reference square and the symbols &lt;, &gt; or =.</a:t>
            </a: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FF62AD6-97A2-4790-90F6-78ECB1C28F5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245406" y="2584476"/>
          <a:ext cx="16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1125940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108567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323290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mpd="sng">
                      <a:noFill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mpd="sng">
                      <a:noFill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509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021733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88AC73D-614F-47A5-960B-9B4A968E6AC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12183" y="2585048"/>
          <a:ext cx="16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1125940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108567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219251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509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accent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0021733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5731B81B-C71F-4B56-A693-856763ECCB8E}"/>
              </a:ext>
            </a:extLst>
          </p:cNvPr>
          <p:cNvSpPr/>
          <p:nvPr/>
        </p:nvSpPr>
        <p:spPr>
          <a:xfrm>
            <a:off x="5777119" y="3277497"/>
            <a:ext cx="637762" cy="637762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endParaRPr lang="en-US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6BE460-9538-49DB-8E27-8FB2370556E6}"/>
              </a:ext>
            </a:extLst>
          </p:cNvPr>
          <p:cNvSpPr txBox="1"/>
          <p:nvPr/>
        </p:nvSpPr>
        <p:spPr>
          <a:xfrm>
            <a:off x="3319721" y="5185025"/>
            <a:ext cx="16049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___ squares</a:t>
            </a:r>
            <a:endParaRPr lang="en-GB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DAC040B-2D48-4BA7-961A-9C4B24C52C9C}"/>
              </a:ext>
            </a:extLst>
          </p:cNvPr>
          <p:cNvSpPr txBox="1"/>
          <p:nvPr/>
        </p:nvSpPr>
        <p:spPr>
          <a:xfrm>
            <a:off x="7252944" y="5185025"/>
            <a:ext cx="16049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___ squares</a:t>
            </a:r>
            <a:endParaRPr lang="en-GB" sz="2000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CE5E5B80-8D61-4058-A8D3-5B1D1BF102FE}"/>
              </a:ext>
            </a:extLst>
          </p:cNvPr>
          <p:cNvSpPr/>
          <p:nvPr/>
        </p:nvSpPr>
        <p:spPr>
          <a:xfrm>
            <a:off x="4357196" y="1568829"/>
            <a:ext cx="3424598" cy="77274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reference square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56589ED-EFEA-4A7C-B8FA-9746E0A5E500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75406" y="1685202"/>
          <a:ext cx="540000" cy="5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61717800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6594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26572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Compare the area of these shapes using the reference square and the symbols &lt;, &gt; or =.</a:t>
            </a: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FF62AD6-97A2-4790-90F6-78ECB1C28F5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245406" y="2584476"/>
          <a:ext cx="16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1125940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108567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3232903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8509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0021733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B88AC73D-614F-47A5-960B-9B4A968E6AC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312183" y="2585048"/>
          <a:ext cx="1620000" cy="21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4211259403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011085671"/>
                    </a:ext>
                  </a:extLst>
                </a:gridCol>
                <a:gridCol w="540000">
                  <a:extLst>
                    <a:ext uri="{9D8B030D-6E8A-4147-A177-3AD203B41FA5}">
                      <a16:colId xmlns:a16="http://schemas.microsoft.com/office/drawing/2014/main" val="41219251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924162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3111515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85090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endParaRPr lang="en-US" sz="2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0021733"/>
                  </a:ext>
                </a:extLst>
              </a:tr>
            </a:tbl>
          </a:graphicData>
        </a:graphic>
      </p:graphicFrame>
      <p:sp>
        <p:nvSpPr>
          <p:cNvPr id="12" name="Oval 11">
            <a:extLst>
              <a:ext uri="{FF2B5EF4-FFF2-40B4-BE49-F238E27FC236}">
                <a16:creationId xmlns:a16="http://schemas.microsoft.com/office/drawing/2014/main" id="{5731B81B-C71F-4B56-A693-856763ECCB8E}"/>
              </a:ext>
            </a:extLst>
          </p:cNvPr>
          <p:cNvSpPr/>
          <p:nvPr/>
        </p:nvSpPr>
        <p:spPr>
          <a:xfrm>
            <a:off x="5777119" y="3277497"/>
            <a:ext cx="637762" cy="637762"/>
          </a:xfrm>
          <a:prstGeom prst="ellipse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r>
              <a:rPr lang="en-US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&lt;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6BE460-9538-49DB-8E27-8FB2370556E6}"/>
              </a:ext>
            </a:extLst>
          </p:cNvPr>
          <p:cNvSpPr txBox="1"/>
          <p:nvPr/>
        </p:nvSpPr>
        <p:spPr>
          <a:xfrm>
            <a:off x="3319720" y="5185025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9 squares</a:t>
            </a:r>
            <a:endParaRPr lang="en-GB" sz="2000" dirty="0">
              <a:solidFill>
                <a:srgbClr val="FF0000"/>
              </a:solidFill>
              <a:latin typeface="Calibri" panose="020F0502020204030204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DAC040B-2D48-4BA7-961A-9C4B24C52C9C}"/>
              </a:ext>
            </a:extLst>
          </p:cNvPr>
          <p:cNvSpPr txBox="1"/>
          <p:nvPr/>
        </p:nvSpPr>
        <p:spPr>
          <a:xfrm>
            <a:off x="7252943" y="5185025"/>
            <a:ext cx="15087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 squares</a:t>
            </a:r>
            <a:endParaRPr lang="en-GB" sz="2000" dirty="0">
              <a:solidFill>
                <a:srgbClr val="FF0000"/>
              </a:solidFill>
              <a:latin typeface="Calibri" panose="020F0502020204030204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CE5E5B80-8D61-4058-A8D3-5B1D1BF102FE}"/>
              </a:ext>
            </a:extLst>
          </p:cNvPr>
          <p:cNvSpPr/>
          <p:nvPr/>
        </p:nvSpPr>
        <p:spPr>
          <a:xfrm>
            <a:off x="4357196" y="1568829"/>
            <a:ext cx="3424598" cy="772749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reference square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56589ED-EFEA-4A7C-B8FA-9746E0A5E500}"/>
              </a:ext>
            </a:extLst>
          </p:cNvPr>
          <p:cNvGraphicFramePr>
            <a:graphicFrameLocks noGrp="1"/>
          </p:cNvGraphicFramePr>
          <p:nvPr/>
        </p:nvGraphicFramePr>
        <p:xfrm>
          <a:off x="6975406" y="1685202"/>
          <a:ext cx="540000" cy="5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40000">
                  <a:extLst>
                    <a:ext uri="{9D8B030D-6E8A-4147-A177-3AD203B41FA5}">
                      <a16:colId xmlns:a16="http://schemas.microsoft.com/office/drawing/2014/main" val="3617178004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endParaRPr lang="en-US" sz="200" dirty="0"/>
                    </a:p>
                  </a:txBody>
                  <a:tcPr marL="0" marR="0" marT="0" marB="0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6594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38670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85145"/>
              </p:ext>
            </p:extLst>
          </p:nvPr>
        </p:nvGraphicFramePr>
        <p:xfrm>
          <a:off x="1555812" y="261254"/>
          <a:ext cx="10358844" cy="63562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25406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0627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485502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3885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791027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1105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55812" y="1362080"/>
            <a:ext cx="3493610" cy="141377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5887" y="3037111"/>
            <a:ext cx="3443535" cy="1943104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41229" y="5290007"/>
            <a:ext cx="3508194" cy="13935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49422" y="1333017"/>
            <a:ext cx="3432617" cy="144284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80498" y="3037111"/>
            <a:ext cx="3401541" cy="194310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64006" y="5308876"/>
            <a:ext cx="3418033" cy="1374708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82040" y="1300741"/>
            <a:ext cx="3493610" cy="147511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82039" y="3037109"/>
            <a:ext cx="3432617" cy="194310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82040" y="5306781"/>
            <a:ext cx="3508194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0543" y="898071"/>
            <a:ext cx="8703127" cy="5686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0929" y="1463522"/>
            <a:ext cx="8507185" cy="508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8271" y="1352549"/>
            <a:ext cx="8964386" cy="5231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6166380"/>
              </p:ext>
            </p:extLst>
          </p:nvPr>
        </p:nvGraphicFramePr>
        <p:xfrm>
          <a:off x="1555812" y="261254"/>
          <a:ext cx="10358844" cy="6173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025406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0232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B, C, A 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A, C, B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B, C, A	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485502"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u="sng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388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A. 3 squares; B. 12 squares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A. 4 squares; B. 16 squares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A. 3 squares; B. 12 squares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791027">
                <a:tc>
                  <a:txBody>
                    <a:bodyPr/>
                    <a:lstStyle/>
                    <a:p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1105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=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&lt;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&gt;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2492" y="277894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6125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61257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39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9809" y="1090111"/>
            <a:ext cx="8370277" cy="5494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8271" y="1463522"/>
            <a:ext cx="8490857" cy="5082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7257" y="1347787"/>
            <a:ext cx="8915399" cy="5236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pic>
        <p:nvPicPr>
          <p:cNvPr id="1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6936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7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238" y="2061778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8" y="207752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3961650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49240" y="369366"/>
            <a:ext cx="6217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  <a:p>
            <a:endParaRPr lang="en-GB" sz="2400" dirty="0">
              <a:solidFill>
                <a:srgbClr val="FF0000"/>
              </a:solidFill>
            </a:endParaRPr>
          </a:p>
          <a:p>
            <a:endParaRPr lang="en-GB" sz="2400" dirty="0" smtClean="0">
              <a:solidFill>
                <a:srgbClr val="FF0000"/>
              </a:solidFill>
            </a:endParaRPr>
          </a:p>
        </p:txBody>
      </p:sp>
      <p:pic>
        <p:nvPicPr>
          <p:cNvPr id="11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812" y="5643116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292" y="565808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6380" y="565714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68" y="5656201"/>
            <a:ext cx="996480" cy="99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709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Merecat">
  <a:themeElements>
    <a:clrScheme name="Mereca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erecat">
      <a:majorFont>
        <a:latin typeface="Impact"/>
        <a:ea typeface=""/>
        <a:cs typeface=""/>
      </a:majorFont>
      <a:minorFont>
        <a:latin typeface="Impac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ereca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ereca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ereca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</TotalTime>
  <Words>616</Words>
  <Application>Microsoft Office PowerPoint</Application>
  <PresentationFormat>Widescreen</PresentationFormat>
  <Paragraphs>201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25</vt:i4>
      </vt:variant>
    </vt:vector>
  </HeadingPairs>
  <TitlesOfParts>
    <vt:vector size="37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Impact</vt:lpstr>
      <vt:lpstr>Badge</vt:lpstr>
      <vt:lpstr>Merecat</vt:lpstr>
      <vt:lpstr>Office Theme</vt:lpstr>
      <vt:lpstr>1_Office Theme</vt:lpstr>
      <vt:lpstr>Challenge 1</vt:lpstr>
      <vt:lpstr>PowerPoint Presentation</vt:lpstr>
      <vt:lpstr>True or false:  </vt:lpstr>
      <vt:lpstr>True or false:  </vt:lpstr>
      <vt:lpstr>L.O.  - To find the area of rectilinear shapes by counting squares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56</cp:revision>
  <cp:lastPrinted>2021-01-29T17:31:53Z</cp:lastPrinted>
  <dcterms:created xsi:type="dcterms:W3CDTF">2020-08-21T17:24:32Z</dcterms:created>
  <dcterms:modified xsi:type="dcterms:W3CDTF">2021-01-29T18:29:11Z</dcterms:modified>
</cp:coreProperties>
</file>