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66" r:id="rId4"/>
    <p:sldId id="257" r:id="rId5"/>
    <p:sldId id="268" r:id="rId6"/>
    <p:sldId id="269" r:id="rId7"/>
    <p:sldId id="270" r:id="rId8"/>
    <p:sldId id="271" r:id="rId9"/>
    <p:sldId id="272" r:id="rId10"/>
    <p:sldId id="273" r:id="rId11"/>
    <p:sldId id="274" r:id="rId12"/>
    <p:sldId id="275" r:id="rId13"/>
    <p:sldId id="276" r:id="rId14"/>
    <p:sldId id="277" r:id="rId15"/>
    <p:sldId id="278" r:id="rId16"/>
    <p:sldId id="279" r:id="rId17"/>
    <p:sldId id="280" r:id="rId18"/>
    <p:sldId id="258" r:id="rId19"/>
    <p:sldId id="259" r:id="rId20"/>
    <p:sldId id="281" r:id="rId21"/>
    <p:sldId id="282" r:id="rId22"/>
    <p:sldId id="283" r:id="rId23"/>
    <p:sldId id="284" r:id="rId24"/>
    <p:sldId id="285" r:id="rId25"/>
    <p:sldId id="286" r:id="rId26"/>
    <p:sldId id="287" r:id="rId27"/>
    <p:sldId id="288" r:id="rId28"/>
    <p:sldId id="289" r:id="rId29"/>
    <p:sldId id="290" r:id="rId30"/>
    <p:sldId id="291" r:id="rId31"/>
    <p:sldId id="260" r:id="rId32"/>
    <p:sldId id="292" r:id="rId33"/>
    <p:sldId id="293" r:id="rId34"/>
    <p:sldId id="294" r:id="rId35"/>
    <p:sldId id="295" r:id="rId36"/>
    <p:sldId id="296" r:id="rId37"/>
    <p:sldId id="297" r:id="rId38"/>
    <p:sldId id="298" r:id="rId39"/>
    <p:sldId id="312" r:id="rId40"/>
    <p:sldId id="261" r:id="rId41"/>
    <p:sldId id="316" r:id="rId42"/>
    <p:sldId id="313" r:id="rId43"/>
    <p:sldId id="317" r:id="rId44"/>
    <p:sldId id="318" r:id="rId45"/>
    <p:sldId id="319" r:id="rId46"/>
    <p:sldId id="320" r:id="rId47"/>
    <p:sldId id="262" r:id="rId48"/>
    <p:sldId id="321" r:id="rId49"/>
    <p:sldId id="342" r:id="rId50"/>
    <p:sldId id="343" r:id="rId51"/>
    <p:sldId id="344" r:id="rId52"/>
    <p:sldId id="345" r:id="rId53"/>
    <p:sldId id="346" r:id="rId54"/>
    <p:sldId id="347" r:id="rId55"/>
    <p:sldId id="348" r:id="rId56"/>
    <p:sldId id="328" r:id="rId57"/>
    <p:sldId id="329" r:id="rId58"/>
    <p:sldId id="330" r:id="rId59"/>
    <p:sldId id="349" r:id="rId60"/>
    <p:sldId id="350" r:id="rId61"/>
    <p:sldId id="333" r:id="rId62"/>
    <p:sldId id="334" r:id="rId63"/>
    <p:sldId id="335" r:id="rId64"/>
    <p:sldId id="336" r:id="rId65"/>
    <p:sldId id="337" r:id="rId66"/>
    <p:sldId id="338" r:id="rId67"/>
    <p:sldId id="339" r:id="rId68"/>
    <p:sldId id="340" r:id="rId69"/>
    <p:sldId id="341"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10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14BBC0A-C51E-48E2-B686-8621A82BE602}"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914ABC-3297-4E45-828B-DE6FFC27DBE6}" type="slidenum">
              <a:rPr lang="en-GB" smtClean="0"/>
              <a:t>‹#›</a:t>
            </a:fld>
            <a:endParaRPr lang="en-GB"/>
          </a:p>
        </p:txBody>
      </p:sp>
    </p:spTree>
    <p:extLst>
      <p:ext uri="{BB962C8B-B14F-4D97-AF65-F5344CB8AC3E}">
        <p14:creationId xmlns:p14="http://schemas.microsoft.com/office/powerpoint/2010/main" val="39078189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14BBC0A-C51E-48E2-B686-8621A82BE602}"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914ABC-3297-4E45-828B-DE6FFC27DBE6}" type="slidenum">
              <a:rPr lang="en-GB" smtClean="0"/>
              <a:t>‹#›</a:t>
            </a:fld>
            <a:endParaRPr lang="en-GB"/>
          </a:p>
        </p:txBody>
      </p:sp>
    </p:spTree>
    <p:extLst>
      <p:ext uri="{BB962C8B-B14F-4D97-AF65-F5344CB8AC3E}">
        <p14:creationId xmlns:p14="http://schemas.microsoft.com/office/powerpoint/2010/main" val="4600904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14BBC0A-C51E-48E2-B686-8621A82BE602}"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914ABC-3297-4E45-828B-DE6FFC27DBE6}" type="slidenum">
              <a:rPr lang="en-GB" smtClean="0"/>
              <a:t>‹#›</a:t>
            </a:fld>
            <a:endParaRPr lang="en-GB"/>
          </a:p>
        </p:txBody>
      </p:sp>
    </p:spTree>
    <p:extLst>
      <p:ext uri="{BB962C8B-B14F-4D97-AF65-F5344CB8AC3E}">
        <p14:creationId xmlns:p14="http://schemas.microsoft.com/office/powerpoint/2010/main" val="288219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14BBC0A-C51E-48E2-B686-8621A82BE602}"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914ABC-3297-4E45-828B-DE6FFC27DBE6}" type="slidenum">
              <a:rPr lang="en-GB" smtClean="0"/>
              <a:t>‹#›</a:t>
            </a:fld>
            <a:endParaRPr lang="en-GB"/>
          </a:p>
        </p:txBody>
      </p:sp>
    </p:spTree>
    <p:extLst>
      <p:ext uri="{BB962C8B-B14F-4D97-AF65-F5344CB8AC3E}">
        <p14:creationId xmlns:p14="http://schemas.microsoft.com/office/powerpoint/2010/main" val="6250249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14BBC0A-C51E-48E2-B686-8621A82BE602}" type="datetimeFigureOut">
              <a:rPr lang="en-GB" smtClean="0"/>
              <a:t>04/02/2021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5914ABC-3297-4E45-828B-DE6FFC27DBE6}" type="slidenum">
              <a:rPr lang="en-GB" smtClean="0"/>
              <a:t>‹#›</a:t>
            </a:fld>
            <a:endParaRPr lang="en-GB"/>
          </a:p>
        </p:txBody>
      </p:sp>
    </p:spTree>
    <p:extLst>
      <p:ext uri="{BB962C8B-B14F-4D97-AF65-F5344CB8AC3E}">
        <p14:creationId xmlns:p14="http://schemas.microsoft.com/office/powerpoint/2010/main" val="1475997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14BBC0A-C51E-48E2-B686-8621A82BE602}" type="datetimeFigureOut">
              <a:rPr lang="en-GB" smtClean="0"/>
              <a:t>04/02/2021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5914ABC-3297-4E45-828B-DE6FFC27DBE6}" type="slidenum">
              <a:rPr lang="en-GB" smtClean="0"/>
              <a:t>‹#›</a:t>
            </a:fld>
            <a:endParaRPr lang="en-GB"/>
          </a:p>
        </p:txBody>
      </p:sp>
    </p:spTree>
    <p:extLst>
      <p:ext uri="{BB962C8B-B14F-4D97-AF65-F5344CB8AC3E}">
        <p14:creationId xmlns:p14="http://schemas.microsoft.com/office/powerpoint/2010/main" val="4273209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4BBC0A-C51E-48E2-B686-8621A82BE602}" type="datetimeFigureOut">
              <a:rPr lang="en-GB" smtClean="0"/>
              <a:t>04/02/2021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5914ABC-3297-4E45-828B-DE6FFC27DBE6}" type="slidenum">
              <a:rPr lang="en-GB" smtClean="0"/>
              <a:t>‹#›</a:t>
            </a:fld>
            <a:endParaRPr lang="en-GB"/>
          </a:p>
        </p:txBody>
      </p:sp>
    </p:spTree>
    <p:extLst>
      <p:ext uri="{BB962C8B-B14F-4D97-AF65-F5344CB8AC3E}">
        <p14:creationId xmlns:p14="http://schemas.microsoft.com/office/powerpoint/2010/main" val="4135152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14BBC0A-C51E-48E2-B686-8621A82BE602}"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914ABC-3297-4E45-828B-DE6FFC27DBE6}" type="slidenum">
              <a:rPr lang="en-GB" smtClean="0"/>
              <a:t>‹#›</a:t>
            </a:fld>
            <a:endParaRPr lang="en-GB"/>
          </a:p>
        </p:txBody>
      </p:sp>
    </p:spTree>
    <p:extLst>
      <p:ext uri="{BB962C8B-B14F-4D97-AF65-F5344CB8AC3E}">
        <p14:creationId xmlns:p14="http://schemas.microsoft.com/office/powerpoint/2010/main" val="28184498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14BBC0A-C51E-48E2-B686-8621A82BE602}"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914ABC-3297-4E45-828B-DE6FFC27DBE6}" type="slidenum">
              <a:rPr lang="en-GB" smtClean="0"/>
              <a:t>‹#›</a:t>
            </a:fld>
            <a:endParaRPr lang="en-GB"/>
          </a:p>
        </p:txBody>
      </p:sp>
    </p:spTree>
    <p:extLst>
      <p:ext uri="{BB962C8B-B14F-4D97-AF65-F5344CB8AC3E}">
        <p14:creationId xmlns:p14="http://schemas.microsoft.com/office/powerpoint/2010/main" val="3327969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14BBC0A-C51E-48E2-B686-8621A82BE602}"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914ABC-3297-4E45-828B-DE6FFC27DBE6}" type="slidenum">
              <a:rPr lang="en-GB" smtClean="0"/>
              <a:t>‹#›</a:t>
            </a:fld>
            <a:endParaRPr lang="en-GB"/>
          </a:p>
        </p:txBody>
      </p:sp>
    </p:spTree>
    <p:extLst>
      <p:ext uri="{BB962C8B-B14F-4D97-AF65-F5344CB8AC3E}">
        <p14:creationId xmlns:p14="http://schemas.microsoft.com/office/powerpoint/2010/main" val="851828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14BBC0A-C51E-48E2-B686-8621A82BE602}"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914ABC-3297-4E45-828B-DE6FFC27DBE6}" type="slidenum">
              <a:rPr lang="en-GB" smtClean="0"/>
              <a:t>‹#›</a:t>
            </a:fld>
            <a:endParaRPr lang="en-GB"/>
          </a:p>
        </p:txBody>
      </p:sp>
    </p:spTree>
    <p:extLst>
      <p:ext uri="{BB962C8B-B14F-4D97-AF65-F5344CB8AC3E}">
        <p14:creationId xmlns:p14="http://schemas.microsoft.com/office/powerpoint/2010/main" val="35289576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583344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830984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1106658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027039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
        <p:nvSpPr>
          <p:cNvPr id="2" name="Rounded Rectangle 1"/>
          <p:cNvSpPr/>
          <p:nvPr userDrawn="1"/>
        </p:nvSpPr>
        <p:spPr bwMode="auto">
          <a:xfrm>
            <a:off x="609599"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Tree>
    <p:extLst>
      <p:ext uri="{BB962C8B-B14F-4D97-AF65-F5344CB8AC3E}">
        <p14:creationId xmlns:p14="http://schemas.microsoft.com/office/powerpoint/2010/main" val="33953461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4BBC0A-C51E-48E2-B686-8621A82BE602}" type="datetimeFigureOut">
              <a:rPr lang="en-GB" smtClean="0"/>
              <a:t>04/02/2021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914ABC-3297-4E45-828B-DE6FFC27DBE6}" type="slidenum">
              <a:rPr lang="en-GB" smtClean="0"/>
              <a:t>‹#›</a:t>
            </a:fld>
            <a:endParaRPr lang="en-GB"/>
          </a:p>
        </p:txBody>
      </p:sp>
    </p:spTree>
    <p:extLst>
      <p:ext uri="{BB962C8B-B14F-4D97-AF65-F5344CB8AC3E}">
        <p14:creationId xmlns:p14="http://schemas.microsoft.com/office/powerpoint/2010/main" val="32792388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7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4.xml"/><Relationship Id="rId5" Type="http://schemas.openxmlformats.org/officeDocument/2006/relationships/image" Target="../media/image5.png"/><Relationship Id="rId4" Type="http://schemas.openxmlformats.org/officeDocument/2006/relationships/image" Target="../media/image4.w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www.bbc.co.uk/bitesize/topics/z4mmn39/articles/z3btrwx#:~:text=A%20narrative%20poem%20is%20a,rhyme%2C%20like%20in%20a%20poem"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hyperlink" Target="https://www.bbc.co.uk/bitesize/topics/zsxxsbk/articles/zxw6gdm"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6.xml"/><Relationship Id="rId5" Type="http://schemas.openxmlformats.org/officeDocument/2006/relationships/image" Target="../media/image13.png"/><Relationship Id="rId4" Type="http://schemas.openxmlformats.org/officeDocument/2006/relationships/image" Target="../media/image12.png"/></Relationships>
</file>

<file path=ppt/slides/_rels/slide5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13.png"/><Relationship Id="rId2" Type="http://schemas.openxmlformats.org/officeDocument/2006/relationships/image" Target="../media/image10.jpeg"/><Relationship Id="rId1" Type="http://schemas.openxmlformats.org/officeDocument/2006/relationships/slideLayout" Target="../slideLayouts/slideLayout16.xml"/><Relationship Id="rId6" Type="http://schemas.openxmlformats.org/officeDocument/2006/relationships/image" Target="../media/image17.png"/><Relationship Id="rId11" Type="http://schemas.openxmlformats.org/officeDocument/2006/relationships/image" Target="../media/image12.png"/><Relationship Id="rId5" Type="http://schemas.openxmlformats.org/officeDocument/2006/relationships/image" Target="../media/image16.png"/><Relationship Id="rId10" Type="http://schemas.openxmlformats.org/officeDocument/2006/relationships/image" Target="../media/image11.png"/><Relationship Id="rId4" Type="http://schemas.openxmlformats.org/officeDocument/2006/relationships/image" Target="../media/image15.png"/><Relationship Id="rId9" Type="http://schemas.openxmlformats.org/officeDocument/2006/relationships/image" Target="../media/image20.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6.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Wednesday 10</a:t>
            </a:r>
            <a:r>
              <a:rPr lang="en-GB" baseline="30000" dirty="0" smtClean="0"/>
              <a:t>th</a:t>
            </a:r>
            <a:r>
              <a:rPr lang="en-GB" dirty="0" smtClean="0"/>
              <a:t> February</a:t>
            </a:r>
            <a:endParaRPr lang="en-GB" dirty="0"/>
          </a:p>
        </p:txBody>
      </p:sp>
    </p:spTree>
    <p:extLst>
      <p:ext uri="{BB962C8B-B14F-4D97-AF65-F5344CB8AC3E}">
        <p14:creationId xmlns:p14="http://schemas.microsoft.com/office/powerpoint/2010/main" val="14325431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Protecting Species – Part Two</a:t>
            </a:r>
            <a:endParaRPr lang="en-GB" dirty="0"/>
          </a:p>
        </p:txBody>
      </p:sp>
      <p:sp>
        <p:nvSpPr>
          <p:cNvPr id="5" name="Content Placeholder 4"/>
          <p:cNvSpPr>
            <a:spLocks noGrp="1"/>
          </p:cNvSpPr>
          <p:nvPr>
            <p:ph sz="half" idx="1"/>
          </p:nvPr>
        </p:nvSpPr>
        <p:spPr>
          <a:xfrm>
            <a:off x="838200" y="1825625"/>
            <a:ext cx="3694611" cy="4351338"/>
          </a:xfrm>
        </p:spPr>
        <p:txBody>
          <a:bodyPr>
            <a:normAutofit fontScale="70000" lnSpcReduction="20000"/>
          </a:bodyPr>
          <a:lstStyle/>
          <a:p>
            <a:pPr marL="0" indent="0">
              <a:buNone/>
            </a:pPr>
            <a:r>
              <a:rPr lang="en-GB" dirty="0" smtClean="0"/>
              <a:t>Each blue whale produced up to 30 tonnes of oil and so quickly became the main target.  In 1930, the peak year, 30,000 of these magnificent creatures were killed.  Today, it is estimated that there are fewer than 1000 “blues” left in the southern hemisphere against nearly a quarter of a million before large-scale whaling began.  Only Japan and Norway still kill whales, mainly fin, sperm and </a:t>
            </a:r>
            <a:r>
              <a:rPr lang="en-GB" dirty="0" err="1" smtClean="0"/>
              <a:t>minke</a:t>
            </a:r>
            <a:r>
              <a:rPr lang="en-GB" dirty="0" smtClean="0"/>
              <a:t>, for what they call “scientific” purposes!</a:t>
            </a:r>
            <a:endParaRPr lang="en-GB" dirty="0"/>
          </a:p>
        </p:txBody>
      </p:sp>
      <p:sp>
        <p:nvSpPr>
          <p:cNvPr id="6" name="Content Placeholder 5"/>
          <p:cNvSpPr>
            <a:spLocks noGrp="1"/>
          </p:cNvSpPr>
          <p:nvPr>
            <p:ph sz="half" idx="2"/>
          </p:nvPr>
        </p:nvSpPr>
        <p:spPr>
          <a:xfrm>
            <a:off x="7276010" y="1825625"/>
            <a:ext cx="4077789" cy="4351338"/>
          </a:xfrm>
        </p:spPr>
        <p:txBody>
          <a:bodyPr>
            <a:normAutofit fontScale="70000" lnSpcReduction="20000"/>
          </a:bodyPr>
          <a:lstStyle/>
          <a:p>
            <a:r>
              <a:rPr lang="en-GB" dirty="0" smtClean="0"/>
              <a:t>What does peak year mean?</a:t>
            </a:r>
          </a:p>
          <a:p>
            <a:pPr marL="514350" indent="-514350">
              <a:buFont typeface="+mj-lt"/>
              <a:buAutoNum type="alphaLcParenR"/>
            </a:pPr>
            <a:r>
              <a:rPr lang="en-GB" dirty="0" smtClean="0"/>
              <a:t>The least</a:t>
            </a:r>
          </a:p>
          <a:p>
            <a:pPr marL="514350" indent="-514350">
              <a:buFont typeface="+mj-lt"/>
              <a:buAutoNum type="alphaLcParenR"/>
            </a:pPr>
            <a:r>
              <a:rPr lang="en-GB" dirty="0" smtClean="0"/>
              <a:t>The most</a:t>
            </a:r>
          </a:p>
          <a:p>
            <a:pPr marL="514350" indent="-514350">
              <a:buFont typeface="+mj-lt"/>
              <a:buAutoNum type="alphaLcParenR"/>
            </a:pPr>
            <a:r>
              <a:rPr lang="en-GB" dirty="0" smtClean="0"/>
              <a:t>The average</a:t>
            </a:r>
          </a:p>
          <a:p>
            <a:r>
              <a:rPr lang="en-GB" dirty="0" smtClean="0"/>
              <a:t>How many blue whales were killed during the peak year?</a:t>
            </a:r>
          </a:p>
          <a:p>
            <a:endParaRPr lang="en-GB" dirty="0"/>
          </a:p>
          <a:p>
            <a:r>
              <a:rPr lang="en-GB" dirty="0" smtClean="0"/>
              <a:t>What is the author’s opinion about the killing of whales?  Use the text to justify your answer.</a:t>
            </a:r>
          </a:p>
          <a:p>
            <a:endParaRPr lang="en-GB" dirty="0"/>
          </a:p>
          <a:p>
            <a:r>
              <a:rPr lang="en-GB" dirty="0" smtClean="0"/>
              <a:t>Do you think the author thinks Norway and Japan are killing whales for “scientific</a:t>
            </a:r>
            <a:r>
              <a:rPr lang="en-GB" smtClean="0"/>
              <a:t>” purposes?</a:t>
            </a:r>
            <a:endParaRPr lang="en-GB" dirty="0"/>
          </a:p>
        </p:txBody>
      </p:sp>
      <p:sp>
        <p:nvSpPr>
          <p:cNvPr id="7" name="TextBox 6"/>
          <p:cNvSpPr txBox="1"/>
          <p:nvPr/>
        </p:nvSpPr>
        <p:spPr>
          <a:xfrm>
            <a:off x="4653952" y="1825625"/>
            <a:ext cx="2416628" cy="5355312"/>
          </a:xfrm>
          <a:prstGeom prst="rect">
            <a:avLst/>
          </a:prstGeom>
          <a:noFill/>
        </p:spPr>
        <p:txBody>
          <a:bodyPr wrap="square" rtlCol="0">
            <a:spAutoFit/>
          </a:bodyPr>
          <a:lstStyle/>
          <a:p>
            <a:r>
              <a:rPr lang="en-GB" sz="3200" smtClean="0"/>
              <a:t>Evidence</a:t>
            </a:r>
          </a:p>
          <a:p>
            <a:endParaRPr lang="en-GB" sz="3200" smtClean="0"/>
          </a:p>
          <a:p>
            <a:r>
              <a:rPr lang="en-GB" sz="3200" smtClean="0"/>
              <a:t>Retrieve</a:t>
            </a:r>
          </a:p>
          <a:p>
            <a:endParaRPr lang="en-GB" sz="3200" smtClean="0"/>
          </a:p>
          <a:p>
            <a:endParaRPr lang="en-GB" sz="3200" smtClean="0"/>
          </a:p>
          <a:p>
            <a:r>
              <a:rPr lang="en-GB" sz="3200" smtClean="0"/>
              <a:t>Interpret</a:t>
            </a:r>
          </a:p>
          <a:p>
            <a:endParaRPr lang="en-GB" sz="3200" smtClean="0"/>
          </a:p>
          <a:p>
            <a:endParaRPr lang="en-GB" sz="3200" smtClean="0"/>
          </a:p>
          <a:p>
            <a:r>
              <a:rPr lang="en-GB" sz="3200" smtClean="0"/>
              <a:t>Choice</a:t>
            </a:r>
          </a:p>
          <a:p>
            <a:endParaRPr lang="en-GB" smtClean="0"/>
          </a:p>
          <a:p>
            <a:endParaRPr lang="en-GB" smtClean="0"/>
          </a:p>
          <a:p>
            <a:endParaRPr lang="en-GB" dirty="0"/>
          </a:p>
        </p:txBody>
      </p:sp>
      <p:sp>
        <p:nvSpPr>
          <p:cNvPr id="9" name="AutoShape 2" descr="data:image/jpg;base64,%20/9j/4AAQSkZJRgABAQEAYABgAAD/2wBDAAUDBAQEAwUEBAQFBQUGBwwIBwcHBw8LCwkMEQ8SEhEPERETFhwXExQaFRERGCEYGh0dHx8fExciJCIeJBweHx7/2wBDAQUFBQcGBw4ICA4eFBEUHh4eHh4eHh4eHh4eHh4eHh4eHh4eHh4eHh4eHh4eHh4eHh4eHh4eHh4eHh4eHh4eHh7/wAARCAFbAMw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svxZ4g0fwr4evNf16+isdOs4zJNNIeAPQDqSTwAOSeK+SvFX7bqJfxp4X8DmW0Vv3kmoXex3XPRVQELxjkk/SgD7JorhPgh8TdF+K3gpPEmjxS2xWUwXVpKQXglABKkjqCCCD3B7V3dABRTXZUUs7BVAJJJwAPWuD1/4xfDzR73+z/+EgTU7/bu+x6TC9/MF/vFYQxA5HWgDvqK5Pwd8R/A/i62jm8P+JtOu2dlTyfNCTI5BwjRthlbg8Edq6ygAooooAKKKKACiiigAooooAKKKKACiiigAooooAKKKiu7i3tLd7i6nighQFnkkcKqj1JPAoAloPSuGu/jB8LbV5Un+IHhxGhLB1+3oSCvUcHnpWPZftB/Bu8uUtofH2lh5DhTIHjX8WZQB+JoA+Uf29/iTqmufEV/h/GrW2k6CyO6hs/aZ3jDeYfZVbaB9T3r5oXrX1p+0r8ENb+InjiX4h/Cu4s/Fem6xj7SLW9jY28yKFPzM2CpAHAPHTGMUnwC/ZJ1yfXYdZ+KNvFZaZbPuXSlmDy3TDoHZDhU9QDk9OKAPbv2JPAl14J+DkdxfXdvcT67P/aQW3lEiRxsiqi7hwThcnrgnHavbNTv7PTNOuNQ1C6htbS2jaWaaVgqRoBksSegxXlM/wAK/FWgazpJ+G/j640Dw3a3SST+Hri2Wa38ouWlWKQjeoIOApyBngjpUPxZi/4WJ8TdI+E5ST+xbOJNc8RkcCaJWIt7bPcO4Jb2X3oAuwWGtfFkxapfanJp/wAPbhQ9rpsCtFc6tH03XL9UhbqI1wWXG484rvfCnhTwz4UsxZ+G9B07SYcBStrAqFgOm4gZb8a2II44YliiRUjRQqqowFA4AFcx4+1vUvD934fvrdYX0241SOx1ISZBjSb5Y5FIHUSbFx0Ic+goA8t/a2+E+ga94D1TxtpmlxWninRo/t8d7anyZZkjIZ1dlxk7QcMeQRwav/DLx1r2iz+GtE8TXEutaNrkUS6XrkgVLiKVow6W9yo4YkA4lHU8EZ5rvPjdJHF8HPGLyyJGo0S7BLNgDMTDr9a8U1tHj8I/CiORWR117QlZWGCCAvBB6UAfTgooFFABSZpa+PP2/fEnizwf4n8MXnhnxf4g0hdRtZ1ngtL+SKHMTJtYKpAyfMOT3wKQH2FupRXwh4v+Jvjb4O/EHwjdWfi3X9e0zVNDsr/ULDV71rlXMg/eBC3KdMgjp7jivqL4lfGLQ/B2oaHoVrp95rviPXth07SrRkV2VujOzkKg69fQ+hNMD03NJmvCdQ/aM0ub4P67430Hw/dXOo6HOtrqWlXMyxvZyMSoZ2GdybuMryeelcL8JPjx4k0H4AXXjzxb4d1bXof7akR70X0YBWRmOEViWVEYKgX/AGhjgUgPrHNJur51h/aS8P8Ai6yv9C0nR9ci1CTw1NqZa0uY1lhYKSY0c8CRU+cMRjPFZf7Hfjjwa/hjxlqUF54nit9OMV3qV94h1MXJKsJDlQoAXG05wMtkdaYH0/mjNeD+H/2mPDGparpBvPD+saV4e1y7ls9K1q6MflXEsbKrBkB3IMsBk/44lsP2hIbv43t8Kh4J1SPU1vWtmna6j2BFG7zcf3dnzYznBoA9zzRXlnhj4y6be+EfFPirxHot34a0vw7eyWc0txMkvnyRkh1jC9TuwoHcsMVjeBf2htD8Q+KNE0XUvDmq+H4vEcTTaDd3jxsl6ocqMhCTGSRwDnPr0yAWf2rPilr/AMK/A9lqnh/SbW7uL+8FmLi6kxFbMUZgSmcsTtPcAY59K87079nDxj8QJYdZ+MHxP1HU4pwtx/ZmnyHyULYYorH5Ao6DYvuDX0J8SPCWl+OfBOqeFtWhV7a+gZAx6xv1Rx7q2D+Fea/sx+LryDQdV+G3jCYQ+IvA5+y3Mrt8k9oM+VOpPO3aAMnttPegDgvi1pPwG/Z78JhIfBel694ju0Is7TUf9JlkHGZJC2QiDHYDJ4HfHxN4q1qXxD4gu9YmsbCxe5fd9nsbdYIIwBgBUXgDA/HrXR/HLxtc/EH4o654mmkZoZ7ho7NT/BbodsYxk4+UAn3Jq/8As8/DG8+K3xEt/D8M4trGFftOoXBBJSBWAIXH8RyAM+ue1AF/9nb4s+IPhH4guNZtLGfU9CuAsGo2m9kiZjkowbBCyDDYz1GR9P0V+GXxG8I/EbQl1fwpqsd3GAPOgJ2z25P8MidVPB9j2Jpnhz4Z+BtA8Dv4L0/w5YnQ5VxcW00Yk+0NgAvIT95uBz7cYr5r+Jf7OHi74eeIv+E8+BOp3kTwHe+liUmZR1KoTxKhwMo2T9aAPsM8ivOfgxFb6nf+LfGzQQ/adY1ua3injcP5lranyIsHHAyjtj1auc/Zr+MjfFTwlqNjqVo2n+LdHj8rULcKUDsdwWRAeV5Ugqfun6it/wDZfuWuvgR4WaWR5LmK2eG6L53CdJHWQNnuGDZ96APS65L4ueEZvHHgS88OQXqWUk8sEqyuhdQYpkkwQPXZj8a62myOkcbSSOqIoLMzHAAHUmgDy79qG8kX4Wtotsiy3WvajaaZFEVBEgkmUuCD22K+Tzgc1xPxcureDVPAFqTtafxnpwhAXj5XJI9uKsf2+fih8Sf7ftGVvCHhiSSDSpAcrf3xyklyvYoi5RT6sxFZXhe4h8fftSWumohn0vwJZSXUjKflN9LhAD2O1c4Hqp96APpYUUUUAFfFX/BS7/kLeBv+uF7/AOhQ19q18i/t4eC/G/jrxP4btvCvg/WNUh0y1maa6giBiLSsmFBznI8vn6ijqhnmWvWVjqvxp8AWnxkuYLDSpNA05bD+ycvHJH0jWdnwUyc7iAcduORofE3VNbb9u+2k0vT4r++sb+2gsLSafyY3CxDau/B2jknpVn4//DH4jeItR8Aa1pPgjWbhLXw5Z213AsSmW3lhYhkcZ4Pcexr0v40/DHxNb/HLwv8AGzwv4fvNYgje3l1XSYiq3cZUYyqk4Y7TgjPBX0OaOt/UnoeYa98J/iB4A+G/xW1/xVbWNrY63axskVteCbEpvEcA8DoGYZos/wDlHdc/9hw/+jxXqHxH8E+PfiD4b+JHiyTQ9T019V022sNE0G4kBuGjhlWR5HRWKq7FcAAk4zXC2ng/4gL+x3d/Dx/h74jXXP7aV1j8hcPGzGTzB82cDbtPHUj8EV2O5/Z88NeHz+yg3ij+x7Ia0mh6lbi+EQE3lsZCV3d6+Zfh1fXVl+zj8Tltyyi6u9JglKnHyF5iR9DgD8a+uPgppPibRf2S9S8N6p4T1m21q1tLy2SxaJfNuDICVaMZ5Hz45x0NeSfs8fBPxdffDv4ieBvFvh3UtAk1m2tZdPu7uLEQmhZyoJBz1Ze3TNPqxLZHK+FPhj8S/ir8A/B1j4c0bS007SLy+lhvJtSCyTtJINwMe35dpXrk5re/aAubj4Z/tWeEPGmo7lL2VncXpU53Mq+TNz34B/Ouy8D+GPila/A9/gaPBeq6Vqct86S6+ZkFjFbNKJGkWRW3M2MgKBz69RWh+238KPEXizT/AAVL4S0i91e404SWNx5S7nERCbXY/VTz/tUN6gjgfj1/aGl/sdeCo5fMWTX9WfU77n7zy+bMAfX7w/IVDo/wu+K3xD8KfC7xDomj6VZ2Xh+xiFpcHVB5k6ibzA5Xb8h46ZNfR/x4+Ef/AAnXwPh8E6VJDDfaXHC+ms/CGSJNu0nsGUkZ7ZBrzfwtoHxE8RfDDwd8JLrwdrfhkaPeQtrOsTzIkDW8LltsDIxZ2fIHQAe4oW7DofUqnrXyX+2Lf2svjew034a295efEe4gkstVi0yEyb9PljKmO4A4JyyFSfujnI+WvrRf61wvwo+F3h/4dtq91p013qOp6vdvc3uo3zB7iTJyELAD5QcnHqSaAPymlRo5GjkUq6kqwPYivtX/AIJsaNZrovi3xB5iPeSXEFns4JjjVS+emRuLevOweleTftu/DSz8B/E2PVNIjmXTPESyXm1uViuN/wC9RT6fMrAdt2OldV+wZrlz4N+MOq+BtYsvIn12zidGZxlHiRpUA5wQySE8Z7e9AH3fQaKR2CqSSABySe1AHgvxjtZPhN8Qbb4z6Hax/wBj3pjsPF9rFH8zxs2I7pcL95Sfm9fl9zVz4D+JbLw5r+s/DfUZYba3F1Jq3hq6kbaup2FyzTZRicOyMxBx2xxxUPx1+M3w8XwrrXhOL7X4pu762nsXg0q2+0xwSlSo818hVw2OASRjOK+L/Dzx6xfQ2/xS1e/Nr4a08WmnaNGxW6uSxPlww4GB8zDLHnAHXHC5le19R8rtex+k3iTxp4U8O2wuNa8Q6dZqwOxXnUvJjsqDLMfYA14r451vxR8Xrw+HbCw1Twz4DBzqF7coYLzVl4/cxofmjjPO4nBI49q5PwT4R+IHgPR9Mt/D/wACrS61JbRftmoyarAkruwBKhjluOAenI6V1lha/HvxLOtovhTQfBMGcTX19e/bpAMdY40wCf8Ae4piIPiD4u0/4faNpvhbwppK3fiC9QWuh6LaJyD0DsB0QdST1wfcj0j9nn4bp8OfAcVneCObxDqDm81q7B3NNcPyRu6lVzgfie5qX4Y/CTw94Kv5tdkuLvXvE10pW51rUWDzsDjKp2jTjhV6DjNehjpQAUUUUAFFFFABRRRQAUUUUAFFFFABRRRQAUUUUAFFFFAHzF/wUW0Zbz4SaRrSpD5mm6sql2J37JY2BVfqyoT/ALteQ+N45Ph3qPwO+Llvb5tX0m0gvSFyCYlAYH3aJyB/unHSvpD9t2GGX9m/xE0kSO0b2zxllB2N56DI9DgkZ9zXn37QPhuGP9hnQVvvLe60iz02eF0AIDMFQ4JGQNsh6Y6UAfT+o6lY6bpVxqt/cpbWVvC0800hwqIBkk/hXyX8UvihrvxL1Gaw0a6utI8ChSi+WxiudW9WYj5khPZeCw69cCT4v/EwfEq6tfDOlBP+EXsoIJ9RIbeLy7aMMINwOGSPI3DHLY9K5kcYAAAHQV8vnmdPDP2FH4ur7f8ABPcyzLVVXtam3YqKNP0bS3KpDZ2VtGWIUYVFHWvQP2V/gq194k/4XF4vhHmXTmfQ9PdcmNCMLPID0bHKjt97rjHMfCjwbD8V/iU+lXm6Twv4dKXGqqM7Lycn93bk/wB3gluvTHFfaUMUcMSRRRrHGihURRgKBwAB2FdGQ4CdCm69V+9P8jLNcVGpNUobRHAYpaKK+gPICiiigAooooAKKKKACiiigAooooAKKKKACiiigAooooAKKKKAPEf22Zmb4EXmkwxq9xq+o2ljDucKFdpQwJ9vlx+Oa479ty/bQ/gv4a+HOl4a51e4gs0iJ3MYbdVJOcf3vL54/nXZfHxV1z4u/CTwivlv/wATmXWbhAw8xEto8ocHjaSzA+uOK4LxZ4L1f49fELxT4msrg2Nn4UP9l+GXmBEVxeRSbp2fHOzIKZ9we2KUr8r5dxxtdXPNvDukWuh6Pb6ZZriOFcFu7t3Y+5NQ+JZtUlhg0Xw7C9zr+qyi10+3jALM56tg9AoySegp+uawNFuG0/U9PvrfWh8iaU1u32iV84AjXHzgnowyCOa9+/Zm+D9/4Ykk8deONk3izUIdkVvgFNMhPPlof75/iI+nqT8PlmUV8RinWxSsk+vV/wCR9NjcwpUaKp0XuvuPQPgf8PrH4Z/DvT/C9qwmnjBlvbgf8t7huXfnnGeB7AV3FIKWvuT5gKKKKACiiigAooooAKKKKACiiigAooooAKKKKACiiigAooooAKDRRQB8veH5IvBH7Y3iTV/iXqyW39tWQj8M3dxIwt2jaRR5KswwrAADGcZJ/vCtHwvonxr+Ec/iS50nQdD8c6FrGrTaoltZXjQXMDSyZYgOuGyu3gE4I4PWvQP2l/hdJ8V/hw3h+zmtLbU4bmO5sri53BI2Bw2SoJwVLDgdcU/9nPwd438B+Al8MeNNa07V/scuNPmtXkZkgI+45cDODnGOg47UAU/hB8W7T4ja7c6bceAvEmg6rpybp31GzHlREkjaJeDnjpgZ59Ca9ZHQUYooAKKKKACiiigAooooAKKKKACiiigAooooAKKKKACiiigAooooAKKKKACiiigApM1Bf3UdpatcSZ2r2HeuJ074l6PqGqXthp9xZ309i+27gtrkNNB/vL3/AMiuTEY6jh3ao/68zWnQqVFeKO+zRUFncRXVtHcwOHikUOjDuD0NTiuqLTV0ZMKKKKYBRRRQAUUUUAFFFFABRRRQAUUUUAFFFFABRRRQAUUUUAFFFFABUVzIIYJJmBIRSxx7VLTZFDoysAQRgg1Mr8rtuNWvqcLqer3l8CjMscJIIQD+tcH4d+HvhTw54o1TxPoul/Z9U1TP2mTzmK/M25tqnhSTzXpPiDSLWyg8+FnBZtqxnkUyXw3fDaYWicFQeWwQa+AxOFzJ1Zxbcnpe3bofRUq2FUIvZG34WurO40mKOzR4ktwITE/3kIA4Pr9a1x0rH8NaU+mQzmWQNLO4dgvRcADA/KtgdK+2wPtPYR9qrStseBW5faPlegGuW1/4ieBdCS6/tbxdolq9qjvNE17H5qheo2Z3E8dMZzXUmvl79uLwl4c0D4KX+qaD4V0e1vL3WIXvryKyTzjvLFm34yCW2gnPf3rrMzwv9on9pfxN4+vp9H8LXF3oXhlGKqsTmO4vB/ekYcgH+4Dj1zS/sZfE3xVpHxj0nw7Nql5f6TrchtZra4nZ1RiCyyKDnDAjnHUE5r59wTX1p+wB8LNRuPEz/EvV7N4dNtIXh0tpBjz5m+VnUf3VXIz3J46GgD7iFFA4ooAKKKKAA14/8U/2hvAvw38VP4b8S2fiBLtY1lV4bENFIrd0YuM88HjqDXsBr4U/4KN/8lP8L/8AYKP/AKOalfVID7Y8L6xFr/h6x1q3tL20hvYVmSG8i8uZFPQMuTg+1aJNfDn7Uup+INK+Ong2z0TxRrmmR6nY6eZUt71xGrlwm5Uzt6AcEYJ61o/C/WvFGi/toav4Ak8Xa9qujXElzbTrf3jSs6+QXDeisD0KgUwPq628baHc/EO58CW80kusWunjULgIoMcUZfYFZs8Pkg4x0NdJmvgz9i+1tD8efF+q6neagw0ezubrzDdPuk2zBT5vP7z5c8N3wapx/EjxZ8RtJ+JnxBuPE2tabceHorSfQraxvXhhtVe4K4KKcOdqjJbOSTSuB+gGSaOfevz++O3xO8Qa34F+F/jq21rVbLUL22ng1OO0u3himkt5VBOxSACck5x3x2rpfijo/wAWPC/wQ8WeI/F/iq/8+612zvdInstTkACSqwkAAIKphlAQ45TOO5fQD7czRmvzk8W+JvHfhL4cfC7xzYfEDxLPfagt4zQT3haGPyZVwNv8QIc53ZzXc/tLeM9ftPjH4D8QeG9a1O0Gt6ZZXxtVvpBbGRmwuUBxt6Z455osB9w5xQT9a+OfHXin4qfA34AXGk+JNce58VazrlxFYX32nz2htdoLyqx5BJ+6Dyu7oCMVR8I+MNX8BfGP4faJ/wAJDreoaP4x0KyOqw3t+8/+kXO5fNQscoQxX7uOM0AfWFv430K4+Ilx4Dt5pJdZttPGoThFBjjjLhArNnh8kHGOhrpOor4T/Yn0mK+/aP8AE011eahJLp0NxJE5un3SMJwn705/eDB/izzg192Ch7IOtjw34o69448Oah428QTwPd2dlBbL4b06NDIszbfncqnzFjI2057LxXW/CD4weDfiRpkTabqMVnrCoBd6VcsI7iB/4htP3hnoR+nSun03/SvEt3c/wwjYv16f0NZPjv4V/D/xu3neIfDNnPdj7t7EDDcr9JUw36152AftHUq93+C0OjEaKMOy/M7Wq2p6lp+l2T3mp31tZW0Yy81xKsaKPck4ryOf9nnQT8lr46+IdpbgYSCLxBJsQegyCf1qaw/Zx+GKSLLrFpq/iOUcltW1WecMfUruC/pXonOY/jf9q74TeHbh7Wxv77xDcrwV02DdHn08xyqn/gOa848SftY/Czxr4f1Hwz4s8Fa+dKvozHJtaJ2x2YfMNrA4IIzyBXQftW+IfB/wY8Aw6H4J8NaJpfiDWlkit5bayjV7aEcSS7sZzzhfck9q+CD97PWgD7O+Gfw4/ZTvNY0K6g8TXOo3Gor5lppmq3ewO24rtkUKPm3AjaTg+4NfYVlb29nbRWtnBFb28KBI4o0CqijoABwBXxz8Hv2YtI8Zfs+2F9riSaN4ovHkvLC/iB3pE2PKWVM4ZTjd2IDcGvV/gJ428TaHr5+D/wAU2VfE1nB5mlajv3R6rbDoQx6uoHfkgc8g5APdaKKKACiiigBD0r4V/wCCjn/JT/C//YKP/o5q+6z0rx34rfs8+DviX4pbxF4k1bxC1x5axRQxXiiKFB2RSp25OSfc1LWqA+df2tv+Tgvhx/146d/6Pq94U/5SM6j/ANftx/6Smvb/ABX+zT4N8Uaxp+r6z4g8V3F9p9rDbW8xvl3KsX3TnZ97PJPrzWxH8CPCEPxdX4nw3utRa6JxO4W6HlSNs2EMNuSCOozVIXQ+YP2Q7GbU/ih8UtNgz5t3ol/BHj+80wA/U1W/Yh+HvhLxjq3jOx8caKt8mnQW5EUs8sQjO+QPkIy5+6OucYr6n8C/Abwf4L+I11440C+1u3vbqSZp7b7UPs7iQklCu3JUE5AJ4wKXxH8BfBeq+KtQ8RWV3r2gXWqoU1SPR9Qa2ivlJywkUDv3xjOSetJaDZ8gftPXnhPUPhr8O7zwR4en0DQnk1P7PaTOXORKgZwSzZDEEjmvon9s7/k1OL/fsP6V1nxH/Z38BeOItFtb59V0+w0Wz+yWNlY3CxwxJnJOCp+Y8ZPfAzWL+1L4J8Q6l8ALPwL4S0zVfEV2k9vEsjyo0ixxc75GYjJ4A47mh7WGtz5P+Mn/ACbh8G8c/Jqv/o2Kum/aMs5tP8d/B6xnUrLBoOmRupGCCJRxXr/wO/Z00LVfB3h28+InhzWdP1jRZpFfTpr0G1uDv3iTYpIAOVBAIzs5zXpHxV/Z/wDCHxI8Xx+J9e1TX4r2KJIoFtbpUSEJyNgKnac8/WmT0PJf+Ckel3U3hPwnrEaO1va3k8ExA4UyIpXP12Gtfw74N+D/AIT8KfCnxDqHgeTUNf1yfToLSeG7lZ47hkDiYq0mNqsMkAY9q+g/EnhPRfE3hKXwv4itf7V06aFYpVuDl3wBh9w5D5Gdw5zXHeAvgn4U8IatYalHfa7rD6VG0ekxarfGeLTlb73kpgBTjjPJxQPofN/7C/8AycT457/6Lc8/9vS19s3UohtpJj0RS35V5b4I+A3g/wAGfEe68daDfa3b391JM89v9qH2dxISWQrtyVBOQCeCB6V6D4pm8rSXUdZCEFc+LrexoSn2RpShz1Eu7OQt9Su7G7SaO6eKF5VM6+XvBXPJ6Z6Z6V39pPFc28dxBIJIpFDIw6EHvXH+H1j1G7bTrzT41KQlvPjdlOMgAEep/pXY2sEdtbxW8K7Y41CoPQAYFeLkFOtGm5SleL230Z2ZhKDmklZomoNFI5IUkdQK+iPPPzS/bU8UDxN8ftaSKQtbaSE06LngGMfPj/gZb8q5X9njwha+OvjJ4c8N3zD7HcXXmXKn+OKNTIyf8CCkfjXKeMLq4vfFmr3l2zNcT300kpPUsXJP613n7KWrx6L+0H4QupZI445L37MzOcAearRj9WFAH6iQRxwxJFCipGihURRgKBwAB2rxb9sXw7a3nwmuPF0VwbDXfC0iajpd9HxJG4YAoD6Nxx6gV6Z478X6H4K0GTWNduWjiDCOGGNC81zKfuxRIOXdjwAK8lfwD4w+M2pW+rfFOOXQfCMEomsPCkE372fH3ZLt17/7A6e3OQD0/wCEXiWfxj8M/Dvii6h8m41KwjnmQDADkfMR7Egkexrq6hsbW3sbOGzs4I7e2gQRxRRqFVFAwFAHQAVNQAUUUUAFFFFABRRRQAUUUUABpMUtFABRRRQAUUUUAIa5nxeZri6trO33GTBcBeue3X6GumNQtbwm5FwYlMoG0PjkCuPHYaWJoumna5tQqqlPmauYnhm41iS8khv4V8lUyJfK2MWz09DxXQ0g606rwtB0Kag5X82TUmpy5krBTLiWOCF5pnVI41LOzHAUAZJNPryf9rHxgPB3wS1qaEsb7U1/syyVOpkmBBP4LuP4V0mZ+cHxI1DTNY+IPiDVNFhMOm3mpXE9qh6iNpCV/Q1k6Q00WrWkluxWZJ0aMg4IYMMc/Wv0e+GX7OngDSfhVp/hfxT4csNYvnAub65lTEv2hgMhHUhlVeFAB5xz1rn/AIzfst+B9T+Ht3B8P/D8GkeIbc/aLSQTyN55A5iYuxwGHQ9jj3oA7XxxqX9i/GvwFfeINPiutP1K2l0yzmIB+w6i2H34P99FKAjkYPrXrQr5n+Axb4taB4Q/4SjVry18RfDjUXTUNMlQeZPKq7IpJM/MMAY9yGr6YoAKKKKACiiigAooooAKKKKACiiigAooooAKKKKACiiigAooooAKKKKACvnz9pKzbxF8c/g54TuGH9nS6jdahOn99oFR1/QMPxr6Drxb9oCwltfif8JfGSKfK0/Xn064YdFS6TYCfbK4/H3oA9pFB6UCvMP2ifHF54V8JxaL4fia78WeJJDp2i2yfe8xhhpT6KgOc+uKAPMPgdN/wkv7X3xG8WeG41Tw9BbCwupwvy3FyCgyp78xuc+n1r6eHSuH+CHw90/4Z/D2x8M2e2W4UedfXPe4uGA3ufbsPYCu4oAKKKKACiiigAooooAKKKKACiiigAooooAKKKKACiiigAooooAKKKKAEdlRSzEAAZJJwBXzv+1J8VPCU3gu88LeG9ROv+Ko7m3ura10uI3RgkhmSQNIUyFA29M59q7z9pD4e+IviV4CHh/w54mfQpjcK82SwjuY+6OV5x3HYkc10fw28AeFvh94fg0fwzpNvZxogEsyoPNnbHLO/Vifc8dqAOh026N5ptteGGSEzwpL5TjDJuUHaR6jNfKsXjTW4f2jb74l/EHwP4r0zwnpljLp+kXD6a8i2h3DdK4XONwD/MM4BFfWeKa6K6FWAZSMEEZBHpQBi+DfFnhvxho66v4X1mz1WyY48y3kztPow6qfYgGtyvCvCfwV1bwT+0HP4y8Ganaaf4Q1OFm1PSSWGZTniNANu3dhgSRtyQOK91oAKKKKACiiigAooooAKKKKACiiigAooooAKKKKACiiigCve3lpZ+V9ruoLcSyCOPzZAm9z0UZ6k+lc5dW2t/2Zd6bf+I7eK9u9RLWMsZWGQWvmK3lDjlwm5cgE8g1u65o+l63ZfYtY0201C23B/KuYlkUMOjAHoR2PUVx3i6wY6pc28ds4uLqGGKxus7zG2doxk5UoxDnHXOeteZm2PngKCqwpueqVl5u1y4R5na51Njq11c+IbzTf7FvobO2jUjUJtqxTSE8pGudxwOrEAehNaEN1bzSyxQzxSSQsElVHBMbYBwwHQ4IPPrVbU7qTS9DnvDa3eovbQFzDbIGmnKjoq5ALH0rxj4KfFWw1741eNPBKeGdU0y7e5OpGa7Ty3KrFBFtkjPKngY6jFekiD3aiiimAUUUUAFFFFABRRRQAUUUUAFFFFABRRRQAUUUUAFFFFABRRRQAUUUUAMuJY4IHmmkSOKNSzu7YCqBkknsAK8/8LfEL4Z/EDxWlj4b8WWup6ppQeTyIHdVZTgEjcAsgBAOVJxwe9Zf7XX27/hnfxadPMwmFshYxEhvL8xN/Tttzn2zX5u/D7xTqXgrxppXinSmIutOuFmVNxUSKD8yMR/CwyD7GplCMlaSuB+vArybT9H0zSf2rtQ1BIUS71zwskm7uzwzhHP12mP8AKuq+Glx4i1jSbfxTruoQbdVs4ZrbTrRf3FojDePnI3u5DAMTgccAd+U1W8t5f2tNCs45laeDwldtKgPKhriPbn64NUB63RRRQAUUUUAFFFFABRRRQAUUUUAFFFU9Zv4NL0m81K6bbBaQPPKfRUUsf0FJuwFyivgj4War4r+PXiz4h6lf61rUOpQaJNNodvZX0kKWzlsJGFUgMCPlOeu4nrzWd8dLrxF4b8e/DRpJtetNRuNE02TUrH7XIHedH8sqULYDEIAR3PXqaa3sB+hFFeDfDr9oSTxJ8a7z4Y654LuvD+oRmRYWe8SZt6LuKuFG0ZXkFWYVW8YftHC18TeJtL8H+FR4htPCkDXGtXj34t1RVcI4iXad5BJHboaAPoF2VVLMQFHJJOABTY5EkQPGysp6FTkGvmz4+fErw74x/ZltvGFjpV9qug3d5HFfQQ6mbG4tm5BQkKwb5sArjBBzUvw++MPgzwH+yxpPi6Lw/Lpdl50tpYaSl4Z5JpRI2f3jAdcMxOMDsOgoA+kaK8X+Hnx0t9W1m/0Txpo0XhjULTR01wFL0XML2bIH3bgoIcKQSuPpXJ2/7VFqba08T3Xg64tvA93qraXFqhvVNyJFUMXMAX7mDn72aAPpSio7eRJoUmidXjdQyspyGB5BFSHpQBW1Szt9S0250+7jElvdRPDKh/iRgQR+Rr88fjb+zL4n8G+KETQLiwv9DvpytjJc6hDBNEMj5ZBIVBxnllyPXFfXXxp8XeKL7WoPhh8MpUj8V3sIuL3UXAMWkWmceY/B+duijGec+lfDn7THw7174a+LrDRNc8T3PiJrmz+1pcy7wAS7KwAZmP8ACO9AH1F8RvjVH8J/A/hr4a+CvI8TeN47G3tNkQNxFAwQKc7Mb3JB2qPqcd/RP2efhpeeE7G78WeLrp9T8c+IAJtVu5cEwg8rAnHyqOMgcZHHAFeKf8E7NB8F3+mav4gbThJ4t0648kzySltkEigqyJ0UkqwLdeOvJr7FFABRRRQAUUUUAFFFFABRRRQAUUUUAFct8WopZ/hd4qhhJEjaPdBcdc+U1dTUdxHHNC8MiB43Uq6noQRgik9ho+GP+Cbv/JQ/E/8A2CU/9Girn7bf/Jyvgf8A642n/pUa6Dw78E/id8LfGPjO38A6VFqOm+ItPez0zUhqKQNpm5wVaQMd5KDI+QHOAaqfHf4PfFfW/iJ4QvtH8Pz+ILbw5p1lbzajLqMCPfSxtvkbEjhhzxkin1TF3MXQJHj/AOChOtSR/fS4u2X6i0OK86+BEsk3hP40TSlmkfwzIzFupJnUmvfdL+FfxE039smX4jf8I35/hy5umka5W8hBjSSDYSULbjtJwQBzjisfVvgL478G+IfH2n+C9Ah13Q/GOnvaWs5v44Dp2+VXPmK5BYLyBtySMUuiHfU8f8Gz3L/sZ+OreRmNvH4ismiB6BmA3Y/JaxfiPPP/AMM6fCy13MLfztWkI7F/PQfoP519K+MfgV4l0D9leL4beFdNGva7fajHeajLHcRwor9WIMhXKgKqDv3xWI37PHjHxL+zHpHhXUtLj0jxb4d1C5mso5rqN47mKVgzLuQsFzxjPdPQ1V9xdjoPjl4X8P2X7Ntx44s9NiXxPc+F7CwmuxK282x8oMNudvTA3YzjjNePfCT4WeOPix+z3b6PpWoeHNP0Wx12e6Et28ouDL5aqwOAV2YI96978N/CvxH44LzfELQ/+Ectbfwinhu2tFu47iV3OC9wTGSoAKrtXOeucVzHgf4X/F3wx8L/ABB8Gk8P6fLYavduF8Si/QQxW8gUSEw58wvtXgYxk9eM0urEtkfSvgDTbrR/BGh6Re3Edzc2Wnw28s0bFkkZEClgTyQcVuVm+F9It9A8Oabodoztb6fax20bN1KooUE+/FaRoGjxDwNeW3w78e/EG+8exyaZ/bOtC6steuYgLae1MarFB5oJCFCH+Vsdc968O/4KPvZ3Wr+CNRs5YZ0nsrnbPE4ZZEDoRgjgjk/nX1d4/wBb8U6dIbPRPh7P4ot5rR2Mi31vEiy5wsbpKykgjnIzX5xftA6R4v8AD/i+LSfGC21rdPC2oR6baPm308XDsxhjAyqgYH3cjpyetAHuP/BNW9to/E3jKweULcz2drLFGerKjyBj+G9fzr7er4I/4JzaPd3XxV1rW42QWun6X5M2TyWlcbAB/wBs2/KvvcUAFFFFABRRRQAUUUUAFFFFABRSHrS0AFGKKKADFJilooATFGKWigBMUYpaKAExRilooAKKKKACvjD9snQLDW/2ofhzpupQs9jqyWtpdKjFWdDdFWGRyDhutfZ9eE/EnQ7fXv2uPh1vtxcf2VpF3fzf9MwGCxMf+BnigDgv2MvC83g346/FTw2I5IbWwaOOFGYsTEZZDCSe/wAhHPua+s68m0u1k0n9qvV5WZRB4g8LwzRgDBMltNsbPqdsg/OvWaACiiigAooooAKKKKACiiigANFFFABRRRQAUUUUAFFFFABRRRQAUUUUAFFFHegAryvw2fO/ah8YPL8zW3hvTY4Sf4FeWdmA+pAP4V6lK6xxtI7BEUEsxOAAO5rxH4X3d740+O+u/EjwvcxnwTJp0ektOygnUbiF2O+MZyqIWI3EDdngHqADr9eEUnx78KiPDTw6FqLzY6rG0luFJ9iwOPoa9BFeX/EL4U33iHx3F4z8P+PNb8K6p9g+wTm0RJUliDbgNr8Lz+fFUPhf4c+NHh/4k3lt4r8ZweJfBq2hNtcSwRx3DTEjAKqMjaAcnODkY9gD1+iiigAooooAKKKKACiiigAooooAKKKKACiiigAooooAKKKKACiiigAooooAqa1Ypqmj3umyTSwJd28kDSREB0DqVLKT0IzxXPfCPwNp/wAOfAWn+EdMuJLm3s95E8qBXkLOWJbHGecfhXWUUAFFFFABRRRQAUUUUAFFFFABRRRQAUUUUAFFFFABRRRQAUUUUAFFFFABRRRQAUUUUAFFFFABRRRQAUUUUAFFFFABRRRQAUUUUAFFFFAH/9k="/>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7" descr="C:\Users\Jo Sharp\AppData\Local\Microsoft\Windows\Temporary Internet Files\Content.IE5\R9ENAKIJ\MC900078753[1].wmf">
            <a:extLst>
              <a:ext uri="{FF2B5EF4-FFF2-40B4-BE49-F238E27FC236}">
                <a16:creationId xmlns:a16="http://schemas.microsoft.com/office/drawing/2014/main" id="{0A44A4CF-9AFD-430B-96C6-2EFF0C44130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5071" y="3108960"/>
            <a:ext cx="845509" cy="72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descr="C:\Users\Jo Sharp\AppData\Local\Microsoft\Windows\Temporary Internet Files\Content.IE5\6X80HW0W\MC900078743[1].wmf">
            <a:extLst>
              <a:ext uri="{FF2B5EF4-FFF2-40B4-BE49-F238E27FC236}">
                <a16:creationId xmlns:a16="http://schemas.microsoft.com/office/drawing/2014/main" id="{07B95254-4048-4AE0-A736-8F968681C8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4626741"/>
            <a:ext cx="1012856" cy="57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7" descr="C:\Users\Jo Sharp\AppData\Local\Microsoft\Windows\Temporary Internet Files\Content.IE5\CIJXV5XE\MC900078625[1].wmf">
            <a:extLst>
              <a:ext uri="{FF2B5EF4-FFF2-40B4-BE49-F238E27FC236}">
                <a16:creationId xmlns:a16="http://schemas.microsoft.com/office/drawing/2014/main" id="{AE9F88DC-732B-4B63-A8A3-6D0469C8FE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825580"/>
            <a:ext cx="630594" cy="7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a:off x="6245780" y="1915778"/>
            <a:ext cx="863075" cy="934102"/>
          </a:xfrm>
          <a:prstGeom prst="rect">
            <a:avLst/>
          </a:prstGeom>
        </p:spPr>
      </p:pic>
    </p:spTree>
    <p:extLst>
      <p:ext uri="{BB962C8B-B14F-4D97-AF65-F5344CB8AC3E}">
        <p14:creationId xmlns:p14="http://schemas.microsoft.com/office/powerpoint/2010/main" val="2614872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Spellings – Look/Cover/Spell/Check</a:t>
            </a:r>
            <a:endParaRPr lang="en-GB" dirty="0"/>
          </a:p>
        </p:txBody>
      </p:sp>
      <p:sp>
        <p:nvSpPr>
          <p:cNvPr id="4" name="Content Placeholder 3"/>
          <p:cNvSpPr>
            <a:spLocks noGrp="1"/>
          </p:cNvSpPr>
          <p:nvPr>
            <p:ph sz="half" idx="1"/>
          </p:nvPr>
        </p:nvSpPr>
        <p:spPr/>
        <p:txBody>
          <a:bodyPr>
            <a:normAutofit fontScale="62500" lnSpcReduction="20000"/>
          </a:bodyPr>
          <a:lstStyle/>
          <a:p>
            <a:pPr marL="0" indent="0">
              <a:buNone/>
            </a:pPr>
            <a:r>
              <a:rPr lang="en-GB" dirty="0" smtClean="0"/>
              <a:t>Lente, Jack, Elliot and Alicia</a:t>
            </a:r>
          </a:p>
          <a:p>
            <a:r>
              <a:rPr lang="en-GB" dirty="0" smtClean="0"/>
              <a:t>stomach</a:t>
            </a:r>
          </a:p>
          <a:p>
            <a:r>
              <a:rPr lang="en-GB" dirty="0"/>
              <a:t>s</a:t>
            </a:r>
            <a:r>
              <a:rPr lang="en-GB" dirty="0" smtClean="0"/>
              <a:t>ufficient</a:t>
            </a:r>
          </a:p>
          <a:p>
            <a:r>
              <a:rPr lang="en-GB" dirty="0"/>
              <a:t>s</a:t>
            </a:r>
            <a:r>
              <a:rPr lang="en-GB" dirty="0" smtClean="0"/>
              <a:t>uggest</a:t>
            </a:r>
          </a:p>
          <a:p>
            <a:r>
              <a:rPr lang="en-GB" dirty="0"/>
              <a:t>s</a:t>
            </a:r>
            <a:r>
              <a:rPr lang="en-GB" dirty="0" smtClean="0"/>
              <a:t>ymbol</a:t>
            </a:r>
          </a:p>
          <a:p>
            <a:r>
              <a:rPr lang="en-GB" dirty="0"/>
              <a:t>s</a:t>
            </a:r>
            <a:r>
              <a:rPr lang="en-GB" dirty="0" smtClean="0"/>
              <a:t>ystem</a:t>
            </a:r>
          </a:p>
          <a:p>
            <a:r>
              <a:rPr lang="en-GB" dirty="0"/>
              <a:t>t</a:t>
            </a:r>
            <a:r>
              <a:rPr lang="en-GB" dirty="0" smtClean="0"/>
              <a:t>emperature</a:t>
            </a:r>
          </a:p>
          <a:p>
            <a:r>
              <a:rPr lang="en-GB" dirty="0"/>
              <a:t>t</a:t>
            </a:r>
            <a:r>
              <a:rPr lang="en-GB" dirty="0" smtClean="0"/>
              <a:t>horough</a:t>
            </a:r>
          </a:p>
          <a:p>
            <a:r>
              <a:rPr lang="en-GB" dirty="0"/>
              <a:t>t</a:t>
            </a:r>
            <a:r>
              <a:rPr lang="en-GB" dirty="0" smtClean="0"/>
              <a:t>welfth</a:t>
            </a:r>
          </a:p>
          <a:p>
            <a:r>
              <a:rPr lang="en-GB" dirty="0" smtClean="0"/>
              <a:t>variety</a:t>
            </a:r>
          </a:p>
          <a:p>
            <a:r>
              <a:rPr lang="en-GB" dirty="0"/>
              <a:t>v</a:t>
            </a:r>
            <a:r>
              <a:rPr lang="en-GB" dirty="0" smtClean="0"/>
              <a:t>egetable</a:t>
            </a:r>
          </a:p>
          <a:p>
            <a:r>
              <a:rPr lang="en-GB" dirty="0"/>
              <a:t>v</a:t>
            </a:r>
            <a:r>
              <a:rPr lang="en-GB" dirty="0" smtClean="0"/>
              <a:t>ehicle</a:t>
            </a:r>
          </a:p>
          <a:p>
            <a:r>
              <a:rPr lang="en-GB" dirty="0" smtClean="0"/>
              <a:t>yacht</a:t>
            </a:r>
          </a:p>
        </p:txBody>
      </p:sp>
      <p:sp>
        <p:nvSpPr>
          <p:cNvPr id="5" name="Content Placeholder 4"/>
          <p:cNvSpPr>
            <a:spLocks noGrp="1"/>
          </p:cNvSpPr>
          <p:nvPr>
            <p:ph sz="half" idx="2"/>
          </p:nvPr>
        </p:nvSpPr>
        <p:spPr/>
        <p:txBody>
          <a:bodyPr>
            <a:normAutofit fontScale="62500" lnSpcReduction="20000"/>
          </a:bodyPr>
          <a:lstStyle/>
          <a:p>
            <a:pPr marL="0" indent="0">
              <a:buNone/>
            </a:pPr>
            <a:r>
              <a:rPr lang="en-GB" dirty="0" smtClean="0"/>
              <a:t>Rest of class</a:t>
            </a:r>
          </a:p>
          <a:p>
            <a:r>
              <a:rPr lang="en-GB" dirty="0" smtClean="0"/>
              <a:t>reign</a:t>
            </a:r>
          </a:p>
          <a:p>
            <a:r>
              <a:rPr lang="en-GB" dirty="0"/>
              <a:t>r</a:t>
            </a:r>
            <a:r>
              <a:rPr lang="en-GB" dirty="0" smtClean="0"/>
              <a:t>emember</a:t>
            </a:r>
          </a:p>
          <a:p>
            <a:r>
              <a:rPr lang="en-GB" dirty="0"/>
              <a:t>s</a:t>
            </a:r>
            <a:r>
              <a:rPr lang="en-GB" dirty="0" smtClean="0"/>
              <a:t>entence</a:t>
            </a:r>
          </a:p>
          <a:p>
            <a:r>
              <a:rPr lang="en-GB" dirty="0"/>
              <a:t>s</a:t>
            </a:r>
            <a:r>
              <a:rPr lang="en-GB" dirty="0" smtClean="0"/>
              <a:t>eparate</a:t>
            </a:r>
          </a:p>
          <a:p>
            <a:r>
              <a:rPr lang="en-GB" dirty="0"/>
              <a:t>s</a:t>
            </a:r>
            <a:r>
              <a:rPr lang="en-GB" dirty="0" smtClean="0"/>
              <a:t>pecial</a:t>
            </a:r>
          </a:p>
          <a:p>
            <a:r>
              <a:rPr lang="en-GB" dirty="0"/>
              <a:t>s</a:t>
            </a:r>
            <a:r>
              <a:rPr lang="en-GB" dirty="0" smtClean="0"/>
              <a:t>traight</a:t>
            </a:r>
          </a:p>
          <a:p>
            <a:r>
              <a:rPr lang="en-GB" dirty="0"/>
              <a:t>s</a:t>
            </a:r>
            <a:r>
              <a:rPr lang="en-GB" dirty="0" smtClean="0"/>
              <a:t>trange</a:t>
            </a:r>
          </a:p>
          <a:p>
            <a:r>
              <a:rPr lang="en-GB" dirty="0"/>
              <a:t>s</a:t>
            </a:r>
            <a:r>
              <a:rPr lang="en-GB" dirty="0" smtClean="0"/>
              <a:t>trength</a:t>
            </a:r>
          </a:p>
          <a:p>
            <a:r>
              <a:rPr lang="en-GB" dirty="0"/>
              <a:t>s</a:t>
            </a:r>
            <a:r>
              <a:rPr lang="en-GB" dirty="0" smtClean="0"/>
              <a:t>uppose</a:t>
            </a:r>
          </a:p>
          <a:p>
            <a:r>
              <a:rPr lang="en-GB" dirty="0" smtClean="0"/>
              <a:t>surprise</a:t>
            </a:r>
            <a:endParaRPr lang="en-GB" dirty="0"/>
          </a:p>
        </p:txBody>
      </p:sp>
    </p:spTree>
    <p:extLst>
      <p:ext uri="{BB962C8B-B14F-4D97-AF65-F5344CB8AC3E}">
        <p14:creationId xmlns:p14="http://schemas.microsoft.com/office/powerpoint/2010/main" val="24499166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Maths</a:t>
            </a:r>
            <a:endParaRPr lang="en-GB" dirty="0"/>
          </a:p>
        </p:txBody>
      </p:sp>
      <p:sp>
        <p:nvSpPr>
          <p:cNvPr id="5" name="Subtitle 4"/>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12561076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sp>
        <p:nvSpPr>
          <p:cNvPr id="3" name="Content Placeholder 2"/>
          <p:cNvSpPr>
            <a:spLocks noGrp="1"/>
          </p:cNvSpPr>
          <p:nvPr>
            <p:ph idx="1"/>
          </p:nvPr>
        </p:nvSpPr>
        <p:spPr/>
        <p:txBody>
          <a:bodyPr>
            <a:normAutofit fontScale="70000" lnSpcReduction="20000"/>
          </a:bodyPr>
          <a:lstStyle/>
          <a:p>
            <a:r>
              <a:rPr lang="en-GB" sz="3200" dirty="0" smtClean="0"/>
              <a:t>TP:  What are all the different ways of saying ÷ ?</a:t>
            </a:r>
          </a:p>
          <a:p>
            <a:endParaRPr lang="en-GB" sz="3200" dirty="0"/>
          </a:p>
          <a:p>
            <a:r>
              <a:rPr lang="en-GB" sz="3200" dirty="0" smtClean="0"/>
              <a:t>Solve these division calculations</a:t>
            </a:r>
          </a:p>
          <a:p>
            <a:r>
              <a:rPr lang="en-GB" sz="3200" dirty="0" smtClean="0"/>
              <a:t>4 ÷ 1 =</a:t>
            </a:r>
          </a:p>
          <a:p>
            <a:r>
              <a:rPr lang="en-GB" sz="3200" dirty="0" smtClean="0"/>
              <a:t>4 ÷ 4 =</a:t>
            </a:r>
          </a:p>
          <a:p>
            <a:r>
              <a:rPr lang="en-GB" sz="3200" dirty="0"/>
              <a:t>8</a:t>
            </a:r>
            <a:r>
              <a:rPr lang="en-GB" sz="3200" dirty="0" smtClean="0"/>
              <a:t> ÷ 4 =</a:t>
            </a:r>
          </a:p>
          <a:p>
            <a:r>
              <a:rPr lang="en-GB" sz="3200" dirty="0" smtClean="0"/>
              <a:t>12 ÷ 4 =</a:t>
            </a:r>
          </a:p>
          <a:p>
            <a:r>
              <a:rPr lang="en-GB" sz="3200" dirty="0" smtClean="0"/>
              <a:t>16 ÷ 4 =</a:t>
            </a:r>
          </a:p>
          <a:p>
            <a:r>
              <a:rPr lang="en-GB" sz="3200" dirty="0" smtClean="0"/>
              <a:t>20 ÷ 4 =</a:t>
            </a:r>
          </a:p>
          <a:p>
            <a:endParaRPr lang="en-GB" sz="3200" dirty="0"/>
          </a:p>
          <a:p>
            <a:r>
              <a:rPr lang="en-GB" sz="3200" dirty="0" smtClean="0"/>
              <a:t>TP:  How did you solve these?</a:t>
            </a:r>
          </a:p>
          <a:p>
            <a:r>
              <a:rPr lang="en-GB" sz="3200" dirty="0" smtClean="0"/>
              <a:t>TP:  What does the term divisor mean?</a:t>
            </a:r>
            <a:endParaRPr lang="en-GB" sz="3200" dirty="0"/>
          </a:p>
        </p:txBody>
      </p:sp>
    </p:spTree>
    <p:extLst>
      <p:ext uri="{BB962C8B-B14F-4D97-AF65-F5344CB8AC3E}">
        <p14:creationId xmlns:p14="http://schemas.microsoft.com/office/powerpoint/2010/main" val="3695337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divide a 4-digit number by a 1-digit </a:t>
            </a:r>
            <a:r>
              <a:rPr lang="en-GB" dirty="0" smtClean="0"/>
              <a:t>number</a:t>
            </a:r>
            <a:endParaRPr lang="en-GB" dirty="0"/>
          </a:p>
        </p:txBody>
      </p:sp>
      <p:graphicFrame>
        <p:nvGraphicFramePr>
          <p:cNvPr id="4" name="Content Placeholder 3"/>
          <p:cNvGraphicFramePr>
            <a:graphicFrameLocks noGrp="1"/>
          </p:cNvGraphicFramePr>
          <p:nvPr>
            <p:ph idx="1"/>
          </p:nvPr>
        </p:nvGraphicFramePr>
        <p:xfrm>
          <a:off x="1386840" y="1905000"/>
          <a:ext cx="9707879" cy="4221482"/>
        </p:xfrm>
        <a:graphic>
          <a:graphicData uri="http://schemas.openxmlformats.org/drawingml/2006/table">
            <a:tbl>
              <a:tblPr firstRow="1" firstCol="1" bandRow="1"/>
              <a:tblGrid>
                <a:gridCol w="7659073">
                  <a:extLst>
                    <a:ext uri="{9D8B030D-6E8A-4147-A177-3AD203B41FA5}">
                      <a16:colId xmlns:a16="http://schemas.microsoft.com/office/drawing/2014/main" val="3951068013"/>
                    </a:ext>
                  </a:extLst>
                </a:gridCol>
                <a:gridCol w="2048806">
                  <a:extLst>
                    <a:ext uri="{9D8B030D-6E8A-4147-A177-3AD203B41FA5}">
                      <a16:colId xmlns:a16="http://schemas.microsoft.com/office/drawing/2014/main" val="787870148"/>
                    </a:ext>
                  </a:extLst>
                </a:gridCol>
              </a:tblGrid>
              <a:tr h="1055371">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7890946"/>
                  </a:ext>
                </a:extLst>
              </a:tr>
              <a:tr h="105537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solve problem solving and reasoning questions when dividing a number by a 1-digit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6561608"/>
                  </a:ext>
                </a:extLst>
              </a:tr>
              <a:tr h="70358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divide a 4-digit number by a 1-digit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86138525"/>
                  </a:ext>
                </a:extLst>
              </a:tr>
              <a:tr h="70358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divide a 3-digit number by a 1-digit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5544215"/>
                  </a:ext>
                </a:extLst>
              </a:tr>
              <a:tr h="70358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divide a 2-digit number by a 1-digit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2709333"/>
                  </a:ext>
                </a:extLst>
              </a:tr>
            </a:tbl>
          </a:graphicData>
        </a:graphic>
      </p:graphicFrame>
    </p:spTree>
    <p:extLst>
      <p:ext uri="{BB962C8B-B14F-4D97-AF65-F5344CB8AC3E}">
        <p14:creationId xmlns:p14="http://schemas.microsoft.com/office/powerpoint/2010/main" val="6932081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divide a 4-digit number by a 1-digit </a:t>
            </a:r>
            <a:r>
              <a:rPr lang="en-GB" dirty="0" smtClean="0"/>
              <a:t>number</a:t>
            </a:r>
            <a:endParaRPr lang="en-GB" dirty="0"/>
          </a:p>
        </p:txBody>
      </p:sp>
      <p:sp>
        <p:nvSpPr>
          <p:cNvPr id="3" name="Content Placeholder 2"/>
          <p:cNvSpPr>
            <a:spLocks noGrp="1"/>
          </p:cNvSpPr>
          <p:nvPr>
            <p:ph sz="half" idx="1"/>
          </p:nvPr>
        </p:nvSpPr>
        <p:spPr/>
        <p:txBody>
          <a:bodyPr>
            <a:normAutofit fontScale="92500" lnSpcReduction="20000"/>
          </a:bodyPr>
          <a:lstStyle/>
          <a:p>
            <a:r>
              <a:rPr lang="en-GB" sz="3200" dirty="0" smtClean="0"/>
              <a:t>First we will look at dividing a 2-digit number by a 1-digit number.  To do this we are going to use something called the bus stop method.</a:t>
            </a:r>
          </a:p>
          <a:p>
            <a:r>
              <a:rPr lang="en-GB" sz="3200" dirty="0" smtClean="0"/>
              <a:t>Let us look at the calculation  66 ÷</a:t>
            </a:r>
            <a:r>
              <a:rPr lang="en-GB" sz="3200" dirty="0"/>
              <a:t> </a:t>
            </a:r>
            <a:r>
              <a:rPr lang="en-GB" sz="3200" dirty="0" smtClean="0"/>
              <a:t>3 =</a:t>
            </a:r>
          </a:p>
          <a:p>
            <a:r>
              <a:rPr lang="en-GB" sz="3200" dirty="0" smtClean="0"/>
              <a:t>First, we use a division bracket that we nickname the bus stop that looks like this.</a:t>
            </a:r>
          </a:p>
          <a:p>
            <a:r>
              <a:rPr lang="en-GB" sz="3200" dirty="0"/>
              <a:t> </a:t>
            </a:r>
            <a:r>
              <a:rPr lang="en-GB" sz="3200" dirty="0" smtClean="0"/>
              <a:t> </a:t>
            </a:r>
            <a:endParaRPr lang="en-GB" sz="3200" dirty="0"/>
          </a:p>
        </p:txBody>
      </p:sp>
      <p:sp>
        <p:nvSpPr>
          <p:cNvPr id="9" name="Content Placeholder 8"/>
          <p:cNvSpPr>
            <a:spLocks noGrp="1"/>
          </p:cNvSpPr>
          <p:nvPr>
            <p:ph sz="half" idx="2"/>
          </p:nvPr>
        </p:nvSpPr>
        <p:spPr/>
        <p:txBody>
          <a:bodyPr>
            <a:normAutofit fontScale="92500" lnSpcReduction="20000"/>
          </a:bodyPr>
          <a:lstStyle/>
          <a:p>
            <a:r>
              <a:rPr lang="en-GB" dirty="0" smtClean="0"/>
              <a:t>Next, we put the number that we are dividing into under the bus stop.</a:t>
            </a:r>
          </a:p>
          <a:p>
            <a:endParaRPr lang="en-GB" dirty="0"/>
          </a:p>
          <a:p>
            <a:r>
              <a:rPr lang="en-GB" dirty="0" smtClean="0"/>
              <a:t>              6 6 </a:t>
            </a:r>
          </a:p>
          <a:p>
            <a:endParaRPr lang="en-GB" dirty="0"/>
          </a:p>
          <a:p>
            <a:r>
              <a:rPr lang="en-GB" dirty="0" smtClean="0"/>
              <a:t>Then, we put the divisor in front of the bus stop</a:t>
            </a:r>
          </a:p>
          <a:p>
            <a:endParaRPr lang="en-GB" dirty="0"/>
          </a:p>
          <a:p>
            <a:r>
              <a:rPr lang="en-GB" dirty="0" smtClean="0"/>
              <a:t>        3  6 6</a:t>
            </a:r>
            <a:endParaRPr lang="en-GB" dirty="0"/>
          </a:p>
        </p:txBody>
      </p:sp>
      <p:cxnSp>
        <p:nvCxnSpPr>
          <p:cNvPr id="5" name="Straight Connector 4"/>
          <p:cNvCxnSpPr/>
          <p:nvPr/>
        </p:nvCxnSpPr>
        <p:spPr>
          <a:xfrm>
            <a:off x="1722120" y="5532120"/>
            <a:ext cx="0" cy="807720"/>
          </a:xfrm>
          <a:prstGeom prst="line">
            <a:avLst/>
          </a:prstGeom>
        </p:spPr>
        <p:style>
          <a:lnRef idx="1">
            <a:schemeClr val="dk1"/>
          </a:lnRef>
          <a:fillRef idx="0">
            <a:schemeClr val="dk1"/>
          </a:fillRef>
          <a:effectRef idx="0">
            <a:schemeClr val="dk1"/>
          </a:effectRef>
          <a:fontRef idx="minor">
            <a:schemeClr val="tx1"/>
          </a:fontRef>
        </p:style>
      </p:cxnSp>
      <p:cxnSp>
        <p:nvCxnSpPr>
          <p:cNvPr id="8" name="Straight Connector 7"/>
          <p:cNvCxnSpPr/>
          <p:nvPr/>
        </p:nvCxnSpPr>
        <p:spPr>
          <a:xfrm>
            <a:off x="1722120" y="5532120"/>
            <a:ext cx="1965960" cy="0"/>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p:nvCxnSpPr>
        <p:spPr>
          <a:xfrm flipV="1">
            <a:off x="7406640" y="3154680"/>
            <a:ext cx="15240" cy="381000"/>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flipH="1" flipV="1">
            <a:off x="9174480" y="4480560"/>
            <a:ext cx="91440" cy="60960"/>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p:cNvCxnSpPr/>
          <p:nvPr/>
        </p:nvCxnSpPr>
        <p:spPr>
          <a:xfrm>
            <a:off x="7421880" y="3139440"/>
            <a:ext cx="822960" cy="0"/>
          </a:xfrm>
          <a:prstGeom prst="line">
            <a:avLst/>
          </a:prstGeom>
        </p:spPr>
        <p:style>
          <a:lnRef idx="1">
            <a:schemeClr val="dk1"/>
          </a:lnRef>
          <a:fillRef idx="0">
            <a:schemeClr val="dk1"/>
          </a:fillRef>
          <a:effectRef idx="0">
            <a:schemeClr val="dk1"/>
          </a:effectRef>
          <a:fontRef idx="minor">
            <a:schemeClr val="tx1"/>
          </a:fontRef>
        </p:style>
      </p:cxnSp>
      <p:cxnSp>
        <p:nvCxnSpPr>
          <p:cNvPr id="17" name="Straight Connector 16"/>
          <p:cNvCxnSpPr/>
          <p:nvPr/>
        </p:nvCxnSpPr>
        <p:spPr>
          <a:xfrm flipV="1">
            <a:off x="7284720" y="4968240"/>
            <a:ext cx="0" cy="563880"/>
          </a:xfrm>
          <a:prstGeom prst="line">
            <a:avLst/>
          </a:prstGeom>
        </p:spPr>
        <p:style>
          <a:lnRef idx="1">
            <a:schemeClr val="dk1"/>
          </a:lnRef>
          <a:fillRef idx="0">
            <a:schemeClr val="dk1"/>
          </a:fillRef>
          <a:effectRef idx="0">
            <a:schemeClr val="dk1"/>
          </a:effectRef>
          <a:fontRef idx="minor">
            <a:schemeClr val="tx1"/>
          </a:fontRef>
        </p:style>
      </p:cxnSp>
      <p:cxnSp>
        <p:nvCxnSpPr>
          <p:cNvPr id="19" name="Straight Connector 18"/>
          <p:cNvCxnSpPr/>
          <p:nvPr/>
        </p:nvCxnSpPr>
        <p:spPr>
          <a:xfrm>
            <a:off x="7299960" y="4983480"/>
            <a:ext cx="944880" cy="1524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5237594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divide a 4-digit number by a 1-digit </a:t>
            </a:r>
            <a:r>
              <a:rPr lang="en-GB" dirty="0" smtClean="0"/>
              <a:t>number</a:t>
            </a:r>
            <a:endParaRPr lang="en-GB" dirty="0"/>
          </a:p>
        </p:txBody>
      </p:sp>
      <p:sp>
        <p:nvSpPr>
          <p:cNvPr id="4" name="Content Placeholder 3"/>
          <p:cNvSpPr>
            <a:spLocks noGrp="1"/>
          </p:cNvSpPr>
          <p:nvPr>
            <p:ph sz="half" idx="1"/>
          </p:nvPr>
        </p:nvSpPr>
        <p:spPr/>
        <p:txBody>
          <a:bodyPr>
            <a:normAutofit fontScale="70000" lnSpcReduction="20000"/>
          </a:bodyPr>
          <a:lstStyle/>
          <a:p>
            <a:pPr marL="0" indent="0">
              <a:buNone/>
            </a:pPr>
            <a:r>
              <a:rPr lang="en-GB" dirty="0" smtClean="0"/>
              <a:t>TP</a:t>
            </a:r>
            <a:r>
              <a:rPr lang="en-GB" dirty="0"/>
              <a:t>:  What is the value of this 6?</a:t>
            </a:r>
          </a:p>
          <a:p>
            <a:pPr marL="0" indent="0">
              <a:buNone/>
            </a:pPr>
            <a:endParaRPr lang="en-GB" dirty="0"/>
          </a:p>
          <a:p>
            <a:pPr marL="0" indent="0">
              <a:buNone/>
            </a:pPr>
            <a:r>
              <a:rPr lang="en-GB" dirty="0"/>
              <a:t>We divide the divisor into the largest number 60 first.  We say how many groups of 30 are there in 60 (or how many times does 3 divide into 6)</a:t>
            </a:r>
          </a:p>
          <a:p>
            <a:pPr marL="0" indent="0">
              <a:buNone/>
            </a:pPr>
            <a:endParaRPr lang="en-GB" dirty="0"/>
          </a:p>
          <a:p>
            <a:pPr marL="0" indent="0">
              <a:buNone/>
            </a:pPr>
            <a:r>
              <a:rPr lang="en-GB" dirty="0"/>
              <a:t>TP:  What is the answer</a:t>
            </a:r>
            <a:r>
              <a:rPr lang="en-GB" dirty="0" smtClean="0"/>
              <a:t>?</a:t>
            </a:r>
          </a:p>
          <a:p>
            <a:pPr marL="0" indent="0">
              <a:buNone/>
            </a:pPr>
            <a:endParaRPr lang="en-GB" dirty="0"/>
          </a:p>
          <a:p>
            <a:pPr marL="0" indent="0">
              <a:buNone/>
            </a:pPr>
            <a:r>
              <a:rPr lang="en-GB" dirty="0" smtClean="0"/>
              <a:t>We then put the answer in the correct place value box above the number</a:t>
            </a:r>
            <a:endParaRPr lang="en-GB" dirty="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         </a:t>
            </a:r>
          </a:p>
        </p:txBody>
      </p:sp>
      <p:sp>
        <p:nvSpPr>
          <p:cNvPr id="5" name="Content Placeholder 4"/>
          <p:cNvSpPr>
            <a:spLocks noGrp="1"/>
          </p:cNvSpPr>
          <p:nvPr>
            <p:ph sz="half" idx="2"/>
          </p:nvPr>
        </p:nvSpPr>
        <p:spPr/>
        <p:txBody>
          <a:bodyPr>
            <a:normAutofit fontScale="70000" lnSpcReduction="20000"/>
          </a:bodyPr>
          <a:lstStyle/>
          <a:p>
            <a:r>
              <a:rPr lang="en-GB" dirty="0" smtClean="0"/>
              <a:t>TP:  What is the value of this 6?</a:t>
            </a:r>
          </a:p>
          <a:p>
            <a:endParaRPr lang="en-GB" dirty="0"/>
          </a:p>
          <a:p>
            <a:r>
              <a:rPr lang="en-GB" dirty="0" smtClean="0"/>
              <a:t>We divide the divisor into the next lowest number here which is 6.  We say how many groups of 3 will divide into 6</a:t>
            </a:r>
          </a:p>
          <a:p>
            <a:endParaRPr lang="en-GB" dirty="0"/>
          </a:p>
          <a:p>
            <a:r>
              <a:rPr lang="en-GB" dirty="0" smtClean="0"/>
              <a:t>TP:  What is the answer?</a:t>
            </a:r>
          </a:p>
          <a:p>
            <a:endParaRPr lang="en-GB" dirty="0"/>
          </a:p>
          <a:p>
            <a:r>
              <a:rPr lang="en-GB" dirty="0" smtClean="0"/>
              <a:t>We then put the answer in the correct place value box above the number</a:t>
            </a:r>
            <a:endParaRPr lang="en-GB" dirty="0"/>
          </a:p>
        </p:txBody>
      </p:sp>
    </p:spTree>
    <p:extLst>
      <p:ext uri="{BB962C8B-B14F-4D97-AF65-F5344CB8AC3E}">
        <p14:creationId xmlns:p14="http://schemas.microsoft.com/office/powerpoint/2010/main" val="38518643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divide a 4-digit number by a 1-digit </a:t>
            </a:r>
            <a:r>
              <a:rPr lang="en-GB" dirty="0" smtClean="0"/>
              <a:t>number</a:t>
            </a:r>
            <a:endParaRPr lang="en-GB" dirty="0"/>
          </a:p>
        </p:txBody>
      </p:sp>
      <p:sp>
        <p:nvSpPr>
          <p:cNvPr id="3" name="Content Placeholder 2"/>
          <p:cNvSpPr>
            <a:spLocks noGrp="1"/>
          </p:cNvSpPr>
          <p:nvPr>
            <p:ph idx="1"/>
          </p:nvPr>
        </p:nvSpPr>
        <p:spPr/>
        <p:txBody>
          <a:bodyPr>
            <a:normAutofit/>
          </a:bodyPr>
          <a:lstStyle/>
          <a:p>
            <a:endParaRPr lang="en-GB" sz="3200" dirty="0" smtClean="0"/>
          </a:p>
          <a:p>
            <a:r>
              <a:rPr lang="en-GB" sz="3200" dirty="0" smtClean="0"/>
              <a:t>    </a:t>
            </a:r>
            <a:r>
              <a:rPr lang="en-GB" sz="6000" dirty="0" smtClean="0"/>
              <a:t>                  2 2</a:t>
            </a:r>
            <a:r>
              <a:rPr lang="en-GB" sz="3200" dirty="0" smtClean="0"/>
              <a:t>                              </a:t>
            </a:r>
            <a:endParaRPr lang="en-GB" sz="3200" dirty="0"/>
          </a:p>
          <a:p>
            <a:r>
              <a:rPr lang="en-GB" sz="6000" dirty="0" smtClean="0"/>
              <a:t>                3  6 6</a:t>
            </a:r>
            <a:endParaRPr lang="en-GB" sz="6000" dirty="0"/>
          </a:p>
        </p:txBody>
      </p:sp>
      <p:cxnSp>
        <p:nvCxnSpPr>
          <p:cNvPr id="5" name="Straight Connector 4"/>
          <p:cNvCxnSpPr/>
          <p:nvPr/>
        </p:nvCxnSpPr>
        <p:spPr>
          <a:xfrm flipH="1" flipV="1">
            <a:off x="4465320" y="3276600"/>
            <a:ext cx="15240" cy="914400"/>
          </a:xfrm>
          <a:prstGeom prst="line">
            <a:avLst/>
          </a:prstGeom>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flipV="1">
            <a:off x="4450080" y="3261360"/>
            <a:ext cx="1447800" cy="1524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35683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divide a 4-digit number by a 1-digit </a:t>
            </a:r>
            <a:r>
              <a:rPr lang="en-GB" dirty="0" smtClean="0"/>
              <a:t>number</a:t>
            </a:r>
            <a:endParaRPr lang="en-GB" dirty="0"/>
          </a:p>
        </p:txBody>
      </p:sp>
      <p:sp>
        <p:nvSpPr>
          <p:cNvPr id="3" name="Content Placeholder 2"/>
          <p:cNvSpPr>
            <a:spLocks noGrp="1"/>
          </p:cNvSpPr>
          <p:nvPr>
            <p:ph idx="1"/>
          </p:nvPr>
        </p:nvSpPr>
        <p:spPr/>
        <p:txBody>
          <a:bodyPr>
            <a:normAutofit/>
          </a:bodyPr>
          <a:lstStyle/>
          <a:p>
            <a:r>
              <a:rPr lang="en-GB" sz="3200" dirty="0" smtClean="0"/>
              <a:t>TP:  How would you solve 88 ÷ 4 using the bus stop method?</a:t>
            </a:r>
          </a:p>
          <a:p>
            <a:r>
              <a:rPr lang="en-GB" sz="3200" dirty="0" smtClean="0"/>
              <a:t>Be prepared to talk me through this.</a:t>
            </a:r>
            <a:endParaRPr lang="en-GB" sz="3200" dirty="0"/>
          </a:p>
        </p:txBody>
      </p:sp>
    </p:spTree>
    <p:extLst>
      <p:ext uri="{BB962C8B-B14F-4D97-AF65-F5344CB8AC3E}">
        <p14:creationId xmlns:p14="http://schemas.microsoft.com/office/powerpoint/2010/main" val="22794459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divide a 4-digit number by a 1-digit </a:t>
            </a:r>
            <a:r>
              <a:rPr lang="en-GB" dirty="0" smtClean="0"/>
              <a:t>number</a:t>
            </a:r>
            <a:endParaRPr lang="en-GB" dirty="0"/>
          </a:p>
        </p:txBody>
      </p:sp>
      <p:sp>
        <p:nvSpPr>
          <p:cNvPr id="3" name="Content Placeholder 2"/>
          <p:cNvSpPr>
            <a:spLocks noGrp="1"/>
          </p:cNvSpPr>
          <p:nvPr>
            <p:ph idx="1"/>
          </p:nvPr>
        </p:nvSpPr>
        <p:spPr/>
        <p:txBody>
          <a:bodyPr>
            <a:normAutofit/>
          </a:bodyPr>
          <a:lstStyle/>
          <a:p>
            <a:r>
              <a:rPr lang="en-GB" sz="3200" dirty="0" smtClean="0"/>
              <a:t>TP:  How would you solve 488 ÷ 4 =?</a:t>
            </a:r>
          </a:p>
          <a:p>
            <a:endParaRPr lang="en-GB" sz="3200" dirty="0"/>
          </a:p>
          <a:p>
            <a:r>
              <a:rPr lang="en-GB" sz="3200" dirty="0" smtClean="0"/>
              <a:t>TP:  How would you solve 3699 ÷ 3 = ?</a:t>
            </a:r>
            <a:endParaRPr lang="en-GB" sz="3200" dirty="0"/>
          </a:p>
        </p:txBody>
      </p:sp>
    </p:spTree>
    <p:extLst>
      <p:ext uri="{BB962C8B-B14F-4D97-AF65-F5344CB8AC3E}">
        <p14:creationId xmlns:p14="http://schemas.microsoft.com/office/powerpoint/2010/main" val="25255089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divide a 4-digit number by a 1-digit </a:t>
            </a:r>
            <a:r>
              <a:rPr lang="en-GB" dirty="0" smtClean="0"/>
              <a:t>number</a:t>
            </a:r>
            <a:endParaRPr lang="en-GB" dirty="0"/>
          </a:p>
        </p:txBody>
      </p:sp>
      <p:graphicFrame>
        <p:nvGraphicFramePr>
          <p:cNvPr id="4" name="Content Placeholder 3"/>
          <p:cNvGraphicFramePr>
            <a:graphicFrameLocks noGrp="1"/>
          </p:cNvGraphicFramePr>
          <p:nvPr>
            <p:ph idx="1"/>
          </p:nvPr>
        </p:nvGraphicFramePr>
        <p:xfrm>
          <a:off x="838200" y="1825625"/>
          <a:ext cx="10515600" cy="3596640"/>
        </p:xfrm>
        <a:graphic>
          <a:graphicData uri="http://schemas.openxmlformats.org/drawingml/2006/table">
            <a:tbl>
              <a:tblPr firstRow="1" bandRow="1">
                <a:tableStyleId>{21E4AEA4-8DFA-4A89-87EB-49C32662AFE0}</a:tableStyleId>
              </a:tblPr>
              <a:tblGrid>
                <a:gridCol w="3505200">
                  <a:extLst>
                    <a:ext uri="{9D8B030D-6E8A-4147-A177-3AD203B41FA5}">
                      <a16:colId xmlns:a16="http://schemas.microsoft.com/office/drawing/2014/main" val="194856037"/>
                    </a:ext>
                  </a:extLst>
                </a:gridCol>
                <a:gridCol w="3505200">
                  <a:extLst>
                    <a:ext uri="{9D8B030D-6E8A-4147-A177-3AD203B41FA5}">
                      <a16:colId xmlns:a16="http://schemas.microsoft.com/office/drawing/2014/main" val="4095192056"/>
                    </a:ext>
                  </a:extLst>
                </a:gridCol>
                <a:gridCol w="3505200">
                  <a:extLst>
                    <a:ext uri="{9D8B030D-6E8A-4147-A177-3AD203B41FA5}">
                      <a16:colId xmlns:a16="http://schemas.microsoft.com/office/drawing/2014/main" val="552587119"/>
                    </a:ext>
                  </a:extLst>
                </a:gridCol>
              </a:tblGrid>
              <a:tr h="370840">
                <a:tc>
                  <a:txBody>
                    <a:bodyPr/>
                    <a:lstStyle/>
                    <a:p>
                      <a:pPr algn="ctr"/>
                      <a:r>
                        <a:rPr lang="en-GB" sz="2800" dirty="0" smtClean="0"/>
                        <a:t>Chilli 1</a:t>
                      </a:r>
                      <a:endParaRPr lang="en-GB" sz="2800" dirty="0"/>
                    </a:p>
                  </a:txBody>
                  <a:tcPr/>
                </a:tc>
                <a:tc>
                  <a:txBody>
                    <a:bodyPr/>
                    <a:lstStyle/>
                    <a:p>
                      <a:pPr algn="ctr"/>
                      <a:r>
                        <a:rPr lang="en-GB" sz="2800" dirty="0" smtClean="0"/>
                        <a:t>Chilli 2</a:t>
                      </a:r>
                      <a:endParaRPr lang="en-GB" sz="2800" dirty="0"/>
                    </a:p>
                  </a:txBody>
                  <a:tcPr/>
                </a:tc>
                <a:tc>
                  <a:txBody>
                    <a:bodyPr/>
                    <a:lstStyle/>
                    <a:p>
                      <a:pPr algn="ctr"/>
                      <a:r>
                        <a:rPr lang="en-GB" sz="2800" dirty="0" smtClean="0"/>
                        <a:t>Chilli 3</a:t>
                      </a:r>
                      <a:endParaRPr lang="en-GB" sz="2800" dirty="0"/>
                    </a:p>
                  </a:txBody>
                  <a:tcPr/>
                </a:tc>
                <a:extLst>
                  <a:ext uri="{0D108BD9-81ED-4DB2-BD59-A6C34878D82A}">
                    <a16:rowId xmlns:a16="http://schemas.microsoft.com/office/drawing/2014/main" val="4196346189"/>
                  </a:ext>
                </a:extLst>
              </a:tr>
              <a:tr h="370840">
                <a:tc>
                  <a:txBody>
                    <a:bodyPr/>
                    <a:lstStyle/>
                    <a:p>
                      <a:r>
                        <a:rPr lang="en-GB" sz="2800" dirty="0" smtClean="0"/>
                        <a:t>Use the bus stop method to solve:</a:t>
                      </a:r>
                    </a:p>
                    <a:p>
                      <a:pPr marL="514350" indent="-514350">
                        <a:buFont typeface="+mj-lt"/>
                        <a:buAutoNum type="arabicPeriod"/>
                      </a:pPr>
                      <a:r>
                        <a:rPr lang="en-GB" sz="2800" dirty="0" smtClean="0"/>
                        <a:t>44</a:t>
                      </a:r>
                      <a:r>
                        <a:rPr lang="en-GB" sz="2800" baseline="0" dirty="0" smtClean="0"/>
                        <a:t> ÷ 2 =</a:t>
                      </a:r>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66 ÷ 2 =</a:t>
                      </a:r>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88 ÷ 2 =</a:t>
                      </a:r>
                      <a:endParaRPr lang="en-GB" sz="280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800" dirty="0" smtClean="0"/>
                        <a:t>Use the bus stop method to solve:</a:t>
                      </a:r>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dirty="0" smtClean="0"/>
                        <a:t>333 </a:t>
                      </a:r>
                      <a:r>
                        <a:rPr lang="en-GB" sz="2800" baseline="0" dirty="0" smtClean="0"/>
                        <a:t>÷ 3 =</a:t>
                      </a:r>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336 ÷ 3 =</a:t>
                      </a:r>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366 ÷ 3 =</a:t>
                      </a:r>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636 ÷ 3 =</a:t>
                      </a:r>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663 ÷ 3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800" dirty="0" smtClean="0"/>
                        <a:t>Use the bus stop method to solve:</a:t>
                      </a:r>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dirty="0" smtClean="0"/>
                        <a:t>6666 </a:t>
                      </a:r>
                      <a:r>
                        <a:rPr lang="en-GB" sz="2800" baseline="0" dirty="0" smtClean="0"/>
                        <a:t>÷ 3 =</a:t>
                      </a:r>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6669 ÷ 3 =</a:t>
                      </a:r>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6696 ÷ 3 =</a:t>
                      </a:r>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6966 ÷ 3 =</a:t>
                      </a:r>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9666 ÷ 3 =</a:t>
                      </a:r>
                      <a:endParaRPr lang="en-GB" sz="2800" dirty="0" smtClean="0"/>
                    </a:p>
                  </a:txBody>
                  <a:tcPr/>
                </a:tc>
                <a:extLst>
                  <a:ext uri="{0D108BD9-81ED-4DB2-BD59-A6C34878D82A}">
                    <a16:rowId xmlns:a16="http://schemas.microsoft.com/office/drawing/2014/main" val="3454860862"/>
                  </a:ext>
                </a:extLst>
              </a:tr>
            </a:tbl>
          </a:graphicData>
        </a:graphic>
      </p:graphicFrame>
      <p:sp>
        <p:nvSpPr>
          <p:cNvPr id="5" name="TextBox 4"/>
          <p:cNvSpPr txBox="1"/>
          <p:nvPr/>
        </p:nvSpPr>
        <p:spPr>
          <a:xfrm>
            <a:off x="4145280" y="5557202"/>
            <a:ext cx="6827520" cy="954107"/>
          </a:xfrm>
          <a:prstGeom prst="rect">
            <a:avLst/>
          </a:prstGeom>
          <a:noFill/>
        </p:spPr>
        <p:txBody>
          <a:bodyPr wrap="square" rtlCol="0">
            <a:spAutoFit/>
          </a:bodyPr>
          <a:lstStyle/>
          <a:p>
            <a:r>
              <a:rPr lang="en-GB" sz="2800" dirty="0" smtClean="0"/>
              <a:t>EXT:  How would you solve 387 ÷ 3 = using the bus stop method?</a:t>
            </a:r>
            <a:endParaRPr lang="en-GB" sz="2800" dirty="0"/>
          </a:p>
        </p:txBody>
      </p:sp>
    </p:spTree>
    <p:extLst>
      <p:ext uri="{BB962C8B-B14F-4D97-AF65-F5344CB8AC3E}">
        <p14:creationId xmlns:p14="http://schemas.microsoft.com/office/powerpoint/2010/main" val="22027798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divide a 4-digit number by a 1-digit </a:t>
            </a:r>
            <a:r>
              <a:rPr lang="en-GB" dirty="0" smtClean="0"/>
              <a:t>number</a:t>
            </a:r>
            <a:endParaRPr lang="en-GB" dirty="0"/>
          </a:p>
        </p:txBody>
      </p:sp>
      <p:graphicFrame>
        <p:nvGraphicFramePr>
          <p:cNvPr id="4" name="Content Placeholder 3"/>
          <p:cNvGraphicFramePr>
            <a:graphicFrameLocks noGrp="1"/>
          </p:cNvGraphicFramePr>
          <p:nvPr>
            <p:ph idx="1"/>
          </p:nvPr>
        </p:nvGraphicFramePr>
        <p:xfrm>
          <a:off x="838200" y="1825625"/>
          <a:ext cx="10515600" cy="3596640"/>
        </p:xfrm>
        <a:graphic>
          <a:graphicData uri="http://schemas.openxmlformats.org/drawingml/2006/table">
            <a:tbl>
              <a:tblPr firstRow="1" bandRow="1">
                <a:tableStyleId>{21E4AEA4-8DFA-4A89-87EB-49C32662AFE0}</a:tableStyleId>
              </a:tblPr>
              <a:tblGrid>
                <a:gridCol w="3505200">
                  <a:extLst>
                    <a:ext uri="{9D8B030D-6E8A-4147-A177-3AD203B41FA5}">
                      <a16:colId xmlns:a16="http://schemas.microsoft.com/office/drawing/2014/main" val="194856037"/>
                    </a:ext>
                  </a:extLst>
                </a:gridCol>
                <a:gridCol w="3505200">
                  <a:extLst>
                    <a:ext uri="{9D8B030D-6E8A-4147-A177-3AD203B41FA5}">
                      <a16:colId xmlns:a16="http://schemas.microsoft.com/office/drawing/2014/main" val="4095192056"/>
                    </a:ext>
                  </a:extLst>
                </a:gridCol>
                <a:gridCol w="3505200">
                  <a:extLst>
                    <a:ext uri="{9D8B030D-6E8A-4147-A177-3AD203B41FA5}">
                      <a16:colId xmlns:a16="http://schemas.microsoft.com/office/drawing/2014/main" val="552587119"/>
                    </a:ext>
                  </a:extLst>
                </a:gridCol>
              </a:tblGrid>
              <a:tr h="370840">
                <a:tc>
                  <a:txBody>
                    <a:bodyPr/>
                    <a:lstStyle/>
                    <a:p>
                      <a:pPr algn="ctr"/>
                      <a:r>
                        <a:rPr lang="en-GB" sz="2800" dirty="0" smtClean="0"/>
                        <a:t>Chilli 1</a:t>
                      </a:r>
                      <a:endParaRPr lang="en-GB" sz="2800" dirty="0"/>
                    </a:p>
                  </a:txBody>
                  <a:tcPr/>
                </a:tc>
                <a:tc>
                  <a:txBody>
                    <a:bodyPr/>
                    <a:lstStyle/>
                    <a:p>
                      <a:pPr algn="ctr"/>
                      <a:r>
                        <a:rPr lang="en-GB" sz="2800" dirty="0" smtClean="0"/>
                        <a:t>Chilli 2</a:t>
                      </a:r>
                      <a:endParaRPr lang="en-GB" sz="2800" dirty="0"/>
                    </a:p>
                  </a:txBody>
                  <a:tcPr/>
                </a:tc>
                <a:tc>
                  <a:txBody>
                    <a:bodyPr/>
                    <a:lstStyle/>
                    <a:p>
                      <a:pPr algn="ctr"/>
                      <a:r>
                        <a:rPr lang="en-GB" sz="2800" dirty="0" smtClean="0"/>
                        <a:t>Chilli 3</a:t>
                      </a:r>
                      <a:endParaRPr lang="en-GB" sz="2800" dirty="0"/>
                    </a:p>
                  </a:txBody>
                  <a:tcPr/>
                </a:tc>
                <a:extLst>
                  <a:ext uri="{0D108BD9-81ED-4DB2-BD59-A6C34878D82A}">
                    <a16:rowId xmlns:a16="http://schemas.microsoft.com/office/drawing/2014/main" val="4196346189"/>
                  </a:ext>
                </a:extLst>
              </a:tr>
              <a:tr h="370840">
                <a:tc>
                  <a:txBody>
                    <a:bodyPr/>
                    <a:lstStyle/>
                    <a:p>
                      <a:r>
                        <a:rPr lang="en-GB" sz="2800" dirty="0" smtClean="0"/>
                        <a:t>Use the bus stop method to solve:</a:t>
                      </a:r>
                    </a:p>
                    <a:p>
                      <a:pPr marL="514350" indent="-514350">
                        <a:buFont typeface="+mj-lt"/>
                        <a:buAutoNum type="arabicPeriod"/>
                      </a:pPr>
                      <a:r>
                        <a:rPr lang="en-GB" sz="2800" dirty="0" smtClean="0"/>
                        <a:t>44</a:t>
                      </a:r>
                      <a:r>
                        <a:rPr lang="en-GB" sz="2800" baseline="0" dirty="0" smtClean="0"/>
                        <a:t> ÷ 2 = </a:t>
                      </a:r>
                      <a:r>
                        <a:rPr lang="en-GB" sz="2800" baseline="0" dirty="0" smtClean="0">
                          <a:solidFill>
                            <a:srgbClr val="FF0000"/>
                          </a:solidFill>
                        </a:rPr>
                        <a:t>22</a:t>
                      </a:r>
                      <a:endParaRPr lang="en-GB" sz="2800" baseline="0" dirty="0" smtClean="0"/>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66 ÷ 2 = </a:t>
                      </a:r>
                      <a:r>
                        <a:rPr lang="en-GB" sz="2800" baseline="0" dirty="0" smtClean="0">
                          <a:solidFill>
                            <a:srgbClr val="FF0000"/>
                          </a:solidFill>
                        </a:rPr>
                        <a:t>33</a:t>
                      </a:r>
                      <a:endParaRPr lang="en-GB" sz="2800" baseline="0" dirty="0" smtClean="0"/>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88 ÷ 2 = </a:t>
                      </a:r>
                      <a:r>
                        <a:rPr lang="en-GB" sz="2800" baseline="0" dirty="0" smtClean="0">
                          <a:solidFill>
                            <a:srgbClr val="FF0000"/>
                          </a:solidFill>
                        </a:rPr>
                        <a:t>44</a:t>
                      </a:r>
                      <a:endParaRPr lang="en-GB" sz="280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800" dirty="0" smtClean="0"/>
                        <a:t>Use the bus stop method to solve:</a:t>
                      </a:r>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dirty="0" smtClean="0"/>
                        <a:t>333 </a:t>
                      </a:r>
                      <a:r>
                        <a:rPr lang="en-GB" sz="2800" baseline="0" dirty="0" smtClean="0"/>
                        <a:t>÷ 3 = </a:t>
                      </a:r>
                      <a:r>
                        <a:rPr lang="en-GB" sz="2800" baseline="0" dirty="0" smtClean="0">
                          <a:solidFill>
                            <a:srgbClr val="FF0000"/>
                          </a:solidFill>
                        </a:rPr>
                        <a:t>111</a:t>
                      </a:r>
                      <a:endParaRPr lang="en-GB" sz="2800" baseline="0" dirty="0" smtClean="0"/>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336 ÷ 3 = </a:t>
                      </a:r>
                      <a:r>
                        <a:rPr lang="en-GB" sz="2800" baseline="0" dirty="0" smtClean="0">
                          <a:solidFill>
                            <a:srgbClr val="FF0000"/>
                          </a:solidFill>
                        </a:rPr>
                        <a:t>112</a:t>
                      </a:r>
                      <a:endParaRPr lang="en-GB" sz="2800" baseline="0" dirty="0" smtClean="0"/>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366 ÷ 3 = </a:t>
                      </a:r>
                      <a:r>
                        <a:rPr lang="en-GB" sz="2800" baseline="0" dirty="0" smtClean="0">
                          <a:solidFill>
                            <a:srgbClr val="FF0000"/>
                          </a:solidFill>
                        </a:rPr>
                        <a:t>122</a:t>
                      </a:r>
                      <a:endParaRPr lang="en-GB" sz="2800" baseline="0" dirty="0" smtClean="0"/>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636 ÷ 3 = </a:t>
                      </a:r>
                      <a:r>
                        <a:rPr lang="en-GB" sz="2800" baseline="0" dirty="0" smtClean="0">
                          <a:solidFill>
                            <a:srgbClr val="FF0000"/>
                          </a:solidFill>
                        </a:rPr>
                        <a:t>212</a:t>
                      </a:r>
                      <a:endParaRPr lang="en-GB" sz="2800" baseline="0" dirty="0" smtClean="0"/>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663 ÷ 3 = </a:t>
                      </a:r>
                      <a:r>
                        <a:rPr lang="en-GB" sz="2800" baseline="0" dirty="0" smtClean="0">
                          <a:solidFill>
                            <a:srgbClr val="FF0000"/>
                          </a:solidFill>
                        </a:rPr>
                        <a:t>221</a:t>
                      </a:r>
                      <a:endParaRPr lang="en-GB" sz="2800" baseline="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800" dirty="0" smtClean="0"/>
                        <a:t>Use the bus stop method to solve:</a:t>
                      </a:r>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dirty="0" smtClean="0"/>
                        <a:t>6666 </a:t>
                      </a:r>
                      <a:r>
                        <a:rPr lang="en-GB" sz="2800" baseline="0" dirty="0" smtClean="0"/>
                        <a:t>÷ 3 = </a:t>
                      </a:r>
                      <a:r>
                        <a:rPr lang="en-GB" sz="2800" baseline="0" dirty="0" smtClean="0">
                          <a:solidFill>
                            <a:srgbClr val="FF0000"/>
                          </a:solidFill>
                        </a:rPr>
                        <a:t>2222</a:t>
                      </a:r>
                      <a:endParaRPr lang="en-GB" sz="2800" baseline="0" dirty="0" smtClean="0"/>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6669 ÷ 3 = </a:t>
                      </a:r>
                      <a:r>
                        <a:rPr lang="en-GB" sz="2800" baseline="0" dirty="0" smtClean="0">
                          <a:solidFill>
                            <a:srgbClr val="FF0000"/>
                          </a:solidFill>
                        </a:rPr>
                        <a:t>2223</a:t>
                      </a:r>
                      <a:endParaRPr lang="en-GB" sz="2800" baseline="0" dirty="0" smtClean="0"/>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6696 ÷ 3 = </a:t>
                      </a:r>
                      <a:r>
                        <a:rPr lang="en-GB" sz="2800" baseline="0" dirty="0" smtClean="0">
                          <a:solidFill>
                            <a:srgbClr val="FF0000"/>
                          </a:solidFill>
                        </a:rPr>
                        <a:t>2232</a:t>
                      </a:r>
                      <a:endParaRPr lang="en-GB" sz="2800" baseline="0" dirty="0" smtClean="0"/>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6966 ÷ 3 = </a:t>
                      </a:r>
                      <a:r>
                        <a:rPr lang="en-GB" sz="2800" baseline="0" dirty="0" smtClean="0">
                          <a:solidFill>
                            <a:srgbClr val="FF0000"/>
                          </a:solidFill>
                        </a:rPr>
                        <a:t>2322</a:t>
                      </a:r>
                      <a:endParaRPr lang="en-GB" sz="2800" baseline="0" dirty="0" smtClean="0"/>
                    </a:p>
                    <a:p>
                      <a:pPr marL="514350" marR="0" indent="-514350" algn="l" defTabSz="914400" rtl="0" eaLnBrk="1" fontAlgn="auto" latinLnBrk="0" hangingPunct="1">
                        <a:lnSpc>
                          <a:spcPct val="100000"/>
                        </a:lnSpc>
                        <a:spcBef>
                          <a:spcPts val="0"/>
                        </a:spcBef>
                        <a:spcAft>
                          <a:spcPts val="0"/>
                        </a:spcAft>
                        <a:buClrTx/>
                        <a:buSzTx/>
                        <a:buFont typeface="+mj-lt"/>
                        <a:buAutoNum type="arabicPeriod"/>
                        <a:tabLst/>
                        <a:defRPr/>
                      </a:pPr>
                      <a:r>
                        <a:rPr lang="en-GB" sz="2800" baseline="0" dirty="0" smtClean="0"/>
                        <a:t>9666 ÷ 3 = </a:t>
                      </a:r>
                      <a:r>
                        <a:rPr lang="en-GB" sz="2800" baseline="0" dirty="0" smtClean="0">
                          <a:solidFill>
                            <a:srgbClr val="FF0000"/>
                          </a:solidFill>
                        </a:rPr>
                        <a:t>3222</a:t>
                      </a:r>
                      <a:endParaRPr lang="en-GB" sz="2800" dirty="0" smtClean="0"/>
                    </a:p>
                  </a:txBody>
                  <a:tcPr/>
                </a:tc>
                <a:extLst>
                  <a:ext uri="{0D108BD9-81ED-4DB2-BD59-A6C34878D82A}">
                    <a16:rowId xmlns:a16="http://schemas.microsoft.com/office/drawing/2014/main" val="3454860862"/>
                  </a:ext>
                </a:extLst>
              </a:tr>
            </a:tbl>
          </a:graphicData>
        </a:graphic>
      </p:graphicFrame>
      <p:sp>
        <p:nvSpPr>
          <p:cNvPr id="5" name="TextBox 4"/>
          <p:cNvSpPr txBox="1"/>
          <p:nvPr/>
        </p:nvSpPr>
        <p:spPr>
          <a:xfrm>
            <a:off x="4145280" y="5557202"/>
            <a:ext cx="6827520" cy="954107"/>
          </a:xfrm>
          <a:prstGeom prst="rect">
            <a:avLst/>
          </a:prstGeom>
          <a:noFill/>
        </p:spPr>
        <p:txBody>
          <a:bodyPr wrap="square" rtlCol="0">
            <a:spAutoFit/>
          </a:bodyPr>
          <a:lstStyle/>
          <a:p>
            <a:r>
              <a:rPr lang="en-GB" sz="2800" dirty="0" smtClean="0"/>
              <a:t>EXT:  How would you solve 387 ÷ 3 = using the bus stop method?</a:t>
            </a:r>
            <a:endParaRPr lang="en-GB" sz="2800" dirty="0"/>
          </a:p>
        </p:txBody>
      </p:sp>
    </p:spTree>
    <p:extLst>
      <p:ext uri="{BB962C8B-B14F-4D97-AF65-F5344CB8AC3E}">
        <p14:creationId xmlns:p14="http://schemas.microsoft.com/office/powerpoint/2010/main" val="16086241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divide a 4-digit number by a 1-digit </a:t>
            </a:r>
            <a:r>
              <a:rPr lang="en-GB" dirty="0" smtClean="0"/>
              <a:t>number</a:t>
            </a:r>
            <a:endParaRPr lang="en-GB" dirty="0"/>
          </a:p>
        </p:txBody>
      </p:sp>
      <p:sp>
        <p:nvSpPr>
          <p:cNvPr id="4" name="TextBox 3"/>
          <p:cNvSpPr txBox="1"/>
          <p:nvPr/>
        </p:nvSpPr>
        <p:spPr>
          <a:xfrm>
            <a:off x="533400" y="1690688"/>
            <a:ext cx="3779520" cy="2215991"/>
          </a:xfrm>
          <a:prstGeom prst="rect">
            <a:avLst/>
          </a:prstGeom>
          <a:noFill/>
        </p:spPr>
        <p:txBody>
          <a:bodyPr wrap="square" rtlCol="0">
            <a:spAutoFit/>
          </a:bodyPr>
          <a:lstStyle/>
          <a:p>
            <a:r>
              <a:rPr lang="en-GB" sz="2400" b="1" dirty="0"/>
              <a:t>Q1</a:t>
            </a:r>
            <a:endParaRPr lang="en-GB" sz="2400" dirty="0"/>
          </a:p>
          <a:p>
            <a:r>
              <a:rPr lang="en-GB" sz="2400" dirty="0"/>
              <a:t>Miss Davison asks her children to arrange 500 chairs into rows of 5.  How many rows will there be?</a:t>
            </a:r>
          </a:p>
          <a:p>
            <a:endParaRPr lang="en-GB" dirty="0"/>
          </a:p>
        </p:txBody>
      </p:sp>
      <p:sp>
        <p:nvSpPr>
          <p:cNvPr id="5" name="TextBox 4"/>
          <p:cNvSpPr txBox="1"/>
          <p:nvPr/>
        </p:nvSpPr>
        <p:spPr>
          <a:xfrm>
            <a:off x="4267200" y="1690688"/>
            <a:ext cx="3566160" cy="2215991"/>
          </a:xfrm>
          <a:prstGeom prst="rect">
            <a:avLst/>
          </a:prstGeom>
          <a:noFill/>
        </p:spPr>
        <p:txBody>
          <a:bodyPr wrap="square" rtlCol="0">
            <a:spAutoFit/>
          </a:bodyPr>
          <a:lstStyle/>
          <a:p>
            <a:r>
              <a:rPr lang="en-GB" sz="2400" b="1" dirty="0"/>
              <a:t>Q2</a:t>
            </a:r>
            <a:endParaRPr lang="en-GB" sz="2400" dirty="0"/>
          </a:p>
          <a:p>
            <a:r>
              <a:rPr lang="en-GB" sz="2400" dirty="0"/>
              <a:t>A crate holds 408 bottles.  A pack contains 4 bottles.  How many packs of bottles can you fit into the crate?</a:t>
            </a:r>
          </a:p>
          <a:p>
            <a:endParaRPr lang="en-GB" dirty="0"/>
          </a:p>
        </p:txBody>
      </p:sp>
      <p:sp>
        <p:nvSpPr>
          <p:cNvPr id="6" name="TextBox 5"/>
          <p:cNvSpPr txBox="1"/>
          <p:nvPr/>
        </p:nvSpPr>
        <p:spPr>
          <a:xfrm>
            <a:off x="8001000" y="1690688"/>
            <a:ext cx="3977640" cy="2954655"/>
          </a:xfrm>
          <a:prstGeom prst="rect">
            <a:avLst/>
          </a:prstGeom>
          <a:noFill/>
        </p:spPr>
        <p:txBody>
          <a:bodyPr wrap="square" rtlCol="0">
            <a:spAutoFit/>
          </a:bodyPr>
          <a:lstStyle/>
          <a:p>
            <a:r>
              <a:rPr lang="en-GB" sz="2400" b="1" dirty="0"/>
              <a:t>Q3</a:t>
            </a:r>
            <a:endParaRPr lang="en-GB" sz="2400" dirty="0"/>
          </a:p>
          <a:p>
            <a:r>
              <a:rPr lang="en-GB" sz="2400" dirty="0"/>
              <a:t>A photographer takes 8480 pictures.  He wants to put them into a photo album.  Each page holds 4 pictures.  How many pictures will there be?</a:t>
            </a:r>
          </a:p>
          <a:p>
            <a:endParaRPr lang="en-GB" dirty="0"/>
          </a:p>
        </p:txBody>
      </p:sp>
      <p:sp>
        <p:nvSpPr>
          <p:cNvPr id="7" name="TextBox 6"/>
          <p:cNvSpPr txBox="1"/>
          <p:nvPr/>
        </p:nvSpPr>
        <p:spPr>
          <a:xfrm>
            <a:off x="533400" y="4038600"/>
            <a:ext cx="3215640" cy="2954655"/>
          </a:xfrm>
          <a:prstGeom prst="rect">
            <a:avLst/>
          </a:prstGeom>
          <a:noFill/>
        </p:spPr>
        <p:txBody>
          <a:bodyPr wrap="square" rtlCol="0">
            <a:spAutoFit/>
          </a:bodyPr>
          <a:lstStyle/>
          <a:p>
            <a:r>
              <a:rPr lang="en-GB" sz="2800" b="1" dirty="0"/>
              <a:t>Q4</a:t>
            </a:r>
            <a:endParaRPr lang="en-GB" sz="2800" dirty="0"/>
          </a:p>
          <a:p>
            <a:r>
              <a:rPr lang="en-GB" sz="2800" dirty="0"/>
              <a:t>Apples are solved in bags of 7.  How many bags are needed if there are 7077 apples?</a:t>
            </a:r>
          </a:p>
          <a:p>
            <a:endParaRPr lang="en-GB" dirty="0"/>
          </a:p>
        </p:txBody>
      </p:sp>
    </p:spTree>
    <p:extLst>
      <p:ext uri="{BB962C8B-B14F-4D97-AF65-F5344CB8AC3E}">
        <p14:creationId xmlns:p14="http://schemas.microsoft.com/office/powerpoint/2010/main" val="6054972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divide a 4-digit number by a 1-digit </a:t>
            </a:r>
            <a:r>
              <a:rPr lang="en-GB" dirty="0" smtClean="0"/>
              <a:t>number</a:t>
            </a:r>
            <a:endParaRPr lang="en-GB" dirty="0"/>
          </a:p>
        </p:txBody>
      </p:sp>
      <p:sp>
        <p:nvSpPr>
          <p:cNvPr id="4" name="TextBox 3"/>
          <p:cNvSpPr txBox="1"/>
          <p:nvPr/>
        </p:nvSpPr>
        <p:spPr>
          <a:xfrm>
            <a:off x="533400" y="1690688"/>
            <a:ext cx="3779520" cy="2585323"/>
          </a:xfrm>
          <a:prstGeom prst="rect">
            <a:avLst/>
          </a:prstGeom>
          <a:noFill/>
        </p:spPr>
        <p:txBody>
          <a:bodyPr wrap="square" rtlCol="0">
            <a:spAutoFit/>
          </a:bodyPr>
          <a:lstStyle/>
          <a:p>
            <a:r>
              <a:rPr lang="en-GB" sz="2400" b="1" dirty="0"/>
              <a:t>Q1</a:t>
            </a:r>
            <a:endParaRPr lang="en-GB" sz="2400" dirty="0"/>
          </a:p>
          <a:p>
            <a:r>
              <a:rPr lang="en-GB" sz="2400" dirty="0"/>
              <a:t>Miss Davison asks her children to arrange 500 chairs into rows of 5.  How many rows will there be</a:t>
            </a:r>
            <a:r>
              <a:rPr lang="en-GB" sz="2400" dirty="0" smtClean="0"/>
              <a:t>?</a:t>
            </a:r>
          </a:p>
          <a:p>
            <a:r>
              <a:rPr lang="en-GB" sz="2400" dirty="0" smtClean="0">
                <a:solidFill>
                  <a:srgbClr val="FF0000"/>
                </a:solidFill>
              </a:rPr>
              <a:t>100 rows</a:t>
            </a:r>
            <a:endParaRPr lang="en-GB" sz="2400" dirty="0">
              <a:solidFill>
                <a:srgbClr val="FF0000"/>
              </a:solidFill>
            </a:endParaRPr>
          </a:p>
          <a:p>
            <a:endParaRPr lang="en-GB" dirty="0"/>
          </a:p>
        </p:txBody>
      </p:sp>
      <p:sp>
        <p:nvSpPr>
          <p:cNvPr id="5" name="TextBox 4"/>
          <p:cNvSpPr txBox="1"/>
          <p:nvPr/>
        </p:nvSpPr>
        <p:spPr>
          <a:xfrm>
            <a:off x="4267200" y="1690688"/>
            <a:ext cx="3566160" cy="2585323"/>
          </a:xfrm>
          <a:prstGeom prst="rect">
            <a:avLst/>
          </a:prstGeom>
          <a:noFill/>
        </p:spPr>
        <p:txBody>
          <a:bodyPr wrap="square" rtlCol="0">
            <a:spAutoFit/>
          </a:bodyPr>
          <a:lstStyle/>
          <a:p>
            <a:r>
              <a:rPr lang="en-GB" sz="2400" b="1" dirty="0"/>
              <a:t>Q2</a:t>
            </a:r>
            <a:endParaRPr lang="en-GB" sz="2400" dirty="0"/>
          </a:p>
          <a:p>
            <a:r>
              <a:rPr lang="en-GB" sz="2400" dirty="0"/>
              <a:t>A crate holds 408 bottles.  A pack contains 4 bottles.  How many packs of bottles can you fit into the crate</a:t>
            </a:r>
            <a:r>
              <a:rPr lang="en-GB" sz="2400" dirty="0" smtClean="0"/>
              <a:t>?</a:t>
            </a:r>
          </a:p>
          <a:p>
            <a:r>
              <a:rPr lang="en-GB" sz="2400" dirty="0" smtClean="0">
                <a:solidFill>
                  <a:srgbClr val="FF0000"/>
                </a:solidFill>
              </a:rPr>
              <a:t>102 packs</a:t>
            </a:r>
            <a:endParaRPr lang="en-GB" sz="2400" dirty="0">
              <a:solidFill>
                <a:srgbClr val="FF0000"/>
              </a:solidFill>
            </a:endParaRPr>
          </a:p>
          <a:p>
            <a:endParaRPr lang="en-GB" dirty="0"/>
          </a:p>
        </p:txBody>
      </p:sp>
      <p:sp>
        <p:nvSpPr>
          <p:cNvPr id="6" name="TextBox 5"/>
          <p:cNvSpPr txBox="1"/>
          <p:nvPr/>
        </p:nvSpPr>
        <p:spPr>
          <a:xfrm>
            <a:off x="8001000" y="1690688"/>
            <a:ext cx="3977640" cy="3323987"/>
          </a:xfrm>
          <a:prstGeom prst="rect">
            <a:avLst/>
          </a:prstGeom>
          <a:noFill/>
        </p:spPr>
        <p:txBody>
          <a:bodyPr wrap="square" rtlCol="0">
            <a:spAutoFit/>
          </a:bodyPr>
          <a:lstStyle/>
          <a:p>
            <a:r>
              <a:rPr lang="en-GB" sz="2400" b="1" dirty="0"/>
              <a:t>Q3</a:t>
            </a:r>
            <a:endParaRPr lang="en-GB" sz="2400" dirty="0"/>
          </a:p>
          <a:p>
            <a:r>
              <a:rPr lang="en-GB" sz="2400" dirty="0"/>
              <a:t>A photographer takes 8480 pictures.  He wants to put them into a photo album.  Each page holds 4 pictures.  How many pictures will there be</a:t>
            </a:r>
            <a:r>
              <a:rPr lang="en-GB" sz="2400" dirty="0" smtClean="0"/>
              <a:t>?</a:t>
            </a:r>
          </a:p>
          <a:p>
            <a:r>
              <a:rPr lang="en-GB" sz="2400" dirty="0" smtClean="0">
                <a:solidFill>
                  <a:srgbClr val="FF0000"/>
                </a:solidFill>
              </a:rPr>
              <a:t>2120 pages</a:t>
            </a:r>
            <a:endParaRPr lang="en-GB" sz="2400" dirty="0">
              <a:solidFill>
                <a:srgbClr val="FF0000"/>
              </a:solidFill>
            </a:endParaRPr>
          </a:p>
          <a:p>
            <a:endParaRPr lang="en-GB" dirty="0"/>
          </a:p>
        </p:txBody>
      </p:sp>
      <p:sp>
        <p:nvSpPr>
          <p:cNvPr id="7" name="TextBox 6"/>
          <p:cNvSpPr txBox="1"/>
          <p:nvPr/>
        </p:nvSpPr>
        <p:spPr>
          <a:xfrm>
            <a:off x="533400" y="4038600"/>
            <a:ext cx="3779520" cy="2954655"/>
          </a:xfrm>
          <a:prstGeom prst="rect">
            <a:avLst/>
          </a:prstGeom>
          <a:noFill/>
        </p:spPr>
        <p:txBody>
          <a:bodyPr wrap="square" rtlCol="0">
            <a:spAutoFit/>
          </a:bodyPr>
          <a:lstStyle/>
          <a:p>
            <a:r>
              <a:rPr lang="en-GB" sz="2800" b="1" dirty="0"/>
              <a:t>Q4</a:t>
            </a:r>
            <a:endParaRPr lang="en-GB" sz="2800" dirty="0"/>
          </a:p>
          <a:p>
            <a:r>
              <a:rPr lang="en-GB" sz="2800" dirty="0"/>
              <a:t>Apples are solved in bags of 7.  How many bags are needed if there are 7077 apples</a:t>
            </a:r>
            <a:r>
              <a:rPr lang="en-GB" sz="2800" dirty="0" smtClean="0"/>
              <a:t>? </a:t>
            </a:r>
            <a:r>
              <a:rPr lang="en-GB" sz="2800" dirty="0" smtClean="0">
                <a:solidFill>
                  <a:srgbClr val="FF0000"/>
                </a:solidFill>
              </a:rPr>
              <a:t>1011 apples</a:t>
            </a:r>
            <a:endParaRPr lang="en-GB" sz="2800" dirty="0"/>
          </a:p>
          <a:p>
            <a:endParaRPr lang="en-GB" dirty="0"/>
          </a:p>
        </p:txBody>
      </p:sp>
    </p:spTree>
    <p:extLst>
      <p:ext uri="{BB962C8B-B14F-4D97-AF65-F5344CB8AC3E}">
        <p14:creationId xmlns:p14="http://schemas.microsoft.com/office/powerpoint/2010/main" val="6980612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be able to divide a 4-digit number by a 1-digit </a:t>
            </a:r>
            <a:r>
              <a:rPr lang="en-GB" dirty="0" smtClean="0"/>
              <a:t>number</a:t>
            </a:r>
            <a:endParaRPr lang="en-GB" dirty="0"/>
          </a:p>
        </p:txBody>
      </p:sp>
      <p:graphicFrame>
        <p:nvGraphicFramePr>
          <p:cNvPr id="4" name="Content Placeholder 3"/>
          <p:cNvGraphicFramePr>
            <a:graphicFrameLocks noGrp="1"/>
          </p:cNvGraphicFramePr>
          <p:nvPr>
            <p:ph idx="1"/>
          </p:nvPr>
        </p:nvGraphicFramePr>
        <p:xfrm>
          <a:off x="1386840" y="1905000"/>
          <a:ext cx="9707879" cy="4221482"/>
        </p:xfrm>
        <a:graphic>
          <a:graphicData uri="http://schemas.openxmlformats.org/drawingml/2006/table">
            <a:tbl>
              <a:tblPr firstRow="1" firstCol="1" bandRow="1"/>
              <a:tblGrid>
                <a:gridCol w="7659073">
                  <a:extLst>
                    <a:ext uri="{9D8B030D-6E8A-4147-A177-3AD203B41FA5}">
                      <a16:colId xmlns:a16="http://schemas.microsoft.com/office/drawing/2014/main" val="3951068013"/>
                    </a:ext>
                  </a:extLst>
                </a:gridCol>
                <a:gridCol w="2048806">
                  <a:extLst>
                    <a:ext uri="{9D8B030D-6E8A-4147-A177-3AD203B41FA5}">
                      <a16:colId xmlns:a16="http://schemas.microsoft.com/office/drawing/2014/main" val="787870148"/>
                    </a:ext>
                  </a:extLst>
                </a:gridCol>
              </a:tblGrid>
              <a:tr h="1055371">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7890946"/>
                  </a:ext>
                </a:extLst>
              </a:tr>
              <a:tr h="1055371">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even: I can solve problem solving and reasoning questions when dividing a number by a 1-digit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6561608"/>
                  </a:ext>
                </a:extLst>
              </a:tr>
              <a:tr h="70358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Some of us will: I can divide a 4-digit number by a 1-digit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86138525"/>
                  </a:ext>
                </a:extLst>
              </a:tr>
              <a:tr h="70358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Most of us will: I can divide a 3-digit number by a 1-digit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5544215"/>
                  </a:ext>
                </a:extLst>
              </a:tr>
              <a:tr h="703580">
                <a:tc>
                  <a:txBody>
                    <a:bodyPr/>
                    <a:lstStyle/>
                    <a:p>
                      <a:pPr algn="l">
                        <a:lnSpc>
                          <a:spcPct val="107000"/>
                        </a:lnSpc>
                        <a:spcAft>
                          <a:spcPts val="0"/>
                        </a:spcAft>
                      </a:pPr>
                      <a:r>
                        <a:rPr lang="en-GB" sz="2000">
                          <a:effectLst/>
                          <a:latin typeface="Comic Sans MS" panose="030F0702030302020204" pitchFamily="66" charset="0"/>
                          <a:ea typeface="Calibri" panose="020F0502020204030204" pitchFamily="34" charset="0"/>
                          <a:cs typeface="Times New Roman" panose="02020603050405020304" pitchFamily="18" charset="0"/>
                        </a:rPr>
                        <a:t>All of us will: I can divide a 2-digit number by a 1-digit number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2709333"/>
                  </a:ext>
                </a:extLst>
              </a:tr>
            </a:tbl>
          </a:graphicData>
        </a:graphic>
      </p:graphicFrame>
    </p:spTree>
    <p:extLst>
      <p:ext uri="{BB962C8B-B14F-4D97-AF65-F5344CB8AC3E}">
        <p14:creationId xmlns:p14="http://schemas.microsoft.com/office/powerpoint/2010/main" val="28530665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REFLECTION - LO</a:t>
            </a:r>
            <a:r>
              <a:rPr lang="en-GB" dirty="0"/>
              <a:t>: To be able to divide a 4-digit number by a 1-digit </a:t>
            </a:r>
            <a:r>
              <a:rPr lang="en-GB" dirty="0" smtClean="0"/>
              <a:t>number</a:t>
            </a:r>
            <a:endParaRPr lang="en-GB" dirty="0"/>
          </a:p>
        </p:txBody>
      </p:sp>
      <p:sp>
        <p:nvSpPr>
          <p:cNvPr id="3" name="Content Placeholder 2"/>
          <p:cNvSpPr>
            <a:spLocks noGrp="1"/>
          </p:cNvSpPr>
          <p:nvPr>
            <p:ph idx="1"/>
          </p:nvPr>
        </p:nvSpPr>
        <p:spPr/>
        <p:txBody>
          <a:bodyPr>
            <a:normAutofit/>
          </a:bodyPr>
          <a:lstStyle/>
          <a:p>
            <a:r>
              <a:rPr lang="en-GB" sz="3200" dirty="0" smtClean="0"/>
              <a:t>SELF ASSESSMENT</a:t>
            </a:r>
            <a:endParaRPr lang="en-GB" sz="3200" dirty="0"/>
          </a:p>
        </p:txBody>
      </p:sp>
    </p:spTree>
    <p:extLst>
      <p:ext uri="{BB962C8B-B14F-4D97-AF65-F5344CB8AC3E}">
        <p14:creationId xmlns:p14="http://schemas.microsoft.com/office/powerpoint/2010/main" val="21373260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Break</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23587043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English - Poetry</a:t>
            </a:r>
            <a:endParaRPr lang="en-GB" dirty="0"/>
          </a:p>
        </p:txBody>
      </p:sp>
      <p:sp>
        <p:nvSpPr>
          <p:cNvPr id="5" name="Subtitle 4"/>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37289904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3200" dirty="0" smtClean="0"/>
              <a:t>We are going to be concentrating on Narrative/Epic Poem that was first told in Anglo-Saxon/Viking times called ‘Beowulf’.  We are going to find out what the poem is about, we are going to look at narrative poetry and then have a go at writing our own Narrative Poem about ‘Beowulf’.  Finally, we perform our poems.  These will be filmed and sent to parents and the school.</a:t>
            </a:r>
          </a:p>
          <a:p>
            <a:pPr marL="0" indent="0">
              <a:buNone/>
            </a:pPr>
            <a:endParaRPr lang="en-GB" sz="3200" dirty="0"/>
          </a:p>
          <a:p>
            <a:endParaRPr lang="en-GB" sz="3200" dirty="0"/>
          </a:p>
        </p:txBody>
      </p:sp>
    </p:spTree>
    <p:extLst>
      <p:ext uri="{BB962C8B-B14F-4D97-AF65-F5344CB8AC3E}">
        <p14:creationId xmlns:p14="http://schemas.microsoft.com/office/powerpoint/2010/main" val="37878801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pPr marL="0" indent="0">
              <a:buNone/>
            </a:pPr>
            <a:r>
              <a:rPr lang="en-GB" sz="3200" dirty="0" smtClean="0"/>
              <a:t>A narrative poem is a type of poem that tells a story. Narrative poems tend to be quite long. They tell a story like in a novel and also use rhythm and rhyme, like in a poem.</a:t>
            </a:r>
          </a:p>
          <a:p>
            <a:pPr marL="0" indent="0">
              <a:buNone/>
            </a:pPr>
            <a:endParaRPr lang="en-GB" sz="3200" dirty="0"/>
          </a:p>
          <a:p>
            <a:pPr marL="0" indent="0">
              <a:buNone/>
            </a:pPr>
            <a:r>
              <a:rPr lang="en-GB" sz="3200" dirty="0" smtClean="0">
                <a:hlinkClick r:id="rId2"/>
              </a:rPr>
              <a:t>https://www.bbc.co.uk/bitesize/topics/z4mmn39/articles/z3btrwx#:~:text=A%20narrative%20poem%20is%20a,rhyme%2C%20like%20in%20a%20poem</a:t>
            </a:r>
            <a:r>
              <a:rPr lang="en-GB" sz="3200" dirty="0" smtClean="0"/>
              <a:t>.</a:t>
            </a:r>
          </a:p>
          <a:p>
            <a:pPr marL="0" indent="0">
              <a:buNone/>
            </a:pPr>
            <a:endParaRPr lang="en-GB" sz="3200" dirty="0"/>
          </a:p>
        </p:txBody>
      </p:sp>
    </p:spTree>
    <p:extLst>
      <p:ext uri="{BB962C8B-B14F-4D97-AF65-F5344CB8AC3E}">
        <p14:creationId xmlns:p14="http://schemas.microsoft.com/office/powerpoint/2010/main" val="27384734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sz="3200" dirty="0" smtClean="0"/>
              <a:t>Today, we are going to look at writing our own fourth stanza of our narrative poems based on the epic story of Beowulf.  We will write the same amount of lines to tell the story and try have rhyming words at the end of the line.  We will try to keep the same rhyming pattern as the first verse.</a:t>
            </a:r>
            <a:endParaRPr lang="en-GB" sz="3200" dirty="0"/>
          </a:p>
        </p:txBody>
      </p:sp>
    </p:spTree>
    <p:extLst>
      <p:ext uri="{BB962C8B-B14F-4D97-AF65-F5344CB8AC3E}">
        <p14:creationId xmlns:p14="http://schemas.microsoft.com/office/powerpoint/2010/main" val="27770040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
            </a:r>
            <a:r>
              <a:rPr lang="en-GB" sz="3600" dirty="0" smtClean="0"/>
              <a:t>atmosphere</a:t>
            </a:r>
            <a:endParaRPr lang="en-GB" sz="3600" dirty="0"/>
          </a:p>
        </p:txBody>
      </p:sp>
      <p:sp>
        <p:nvSpPr>
          <p:cNvPr id="4" name="Content Placeholder 3"/>
          <p:cNvSpPr>
            <a:spLocks noGrp="1"/>
          </p:cNvSpPr>
          <p:nvPr>
            <p:ph sz="half" idx="1"/>
          </p:nvPr>
        </p:nvSpPr>
        <p:spPr/>
        <p:txBody>
          <a:bodyPr>
            <a:normAutofit fontScale="92500"/>
          </a:bodyPr>
          <a:lstStyle/>
          <a:p>
            <a:r>
              <a:rPr lang="en-GB" dirty="0"/>
              <a:t>Our story begins with Hrothgar, King of the Danes</a:t>
            </a:r>
          </a:p>
          <a:p>
            <a:r>
              <a:rPr lang="en-GB" dirty="0"/>
              <a:t>When he built </a:t>
            </a:r>
            <a:r>
              <a:rPr lang="en-GB" dirty="0" err="1"/>
              <a:t>Heorot</a:t>
            </a:r>
            <a:r>
              <a:rPr lang="en-GB" dirty="0"/>
              <a:t>, a mead-hall.</a:t>
            </a:r>
          </a:p>
          <a:p>
            <a:r>
              <a:rPr lang="en-GB" dirty="0"/>
              <a:t>Which he wanted things to be celebrated in by all.</a:t>
            </a:r>
          </a:p>
          <a:p>
            <a:r>
              <a:rPr lang="en-GB" dirty="0"/>
              <a:t>Oh how happy those people were</a:t>
            </a:r>
          </a:p>
          <a:p>
            <a:r>
              <a:rPr lang="en-GB" dirty="0"/>
              <a:t>And what magnificent feasts!</a:t>
            </a:r>
          </a:p>
          <a:p>
            <a:r>
              <a:rPr lang="en-GB" dirty="0"/>
              <a:t>But they were unaware of an angry beast.</a:t>
            </a:r>
          </a:p>
          <a:p>
            <a:endParaRPr lang="en-GB" dirty="0"/>
          </a:p>
        </p:txBody>
      </p:sp>
      <p:sp>
        <p:nvSpPr>
          <p:cNvPr id="5" name="Content Placeholder 4"/>
          <p:cNvSpPr>
            <a:spLocks noGrp="1"/>
          </p:cNvSpPr>
          <p:nvPr>
            <p:ph sz="half" idx="2"/>
          </p:nvPr>
        </p:nvSpPr>
        <p:spPr/>
        <p:txBody>
          <a:bodyPr>
            <a:normAutofit fontScale="92500"/>
          </a:bodyPr>
          <a:lstStyle/>
          <a:p>
            <a:r>
              <a:rPr lang="en-GB" dirty="0"/>
              <a:t>They awoke Grendel a hideous, ferocious monster</a:t>
            </a:r>
          </a:p>
          <a:p>
            <a:r>
              <a:rPr lang="en-GB" dirty="0"/>
              <a:t>Who lived nearby</a:t>
            </a:r>
          </a:p>
          <a:p>
            <a:r>
              <a:rPr lang="en-GB" dirty="0"/>
              <a:t>Despised the noise and the happy cries.</a:t>
            </a:r>
          </a:p>
          <a:p>
            <a:r>
              <a:rPr lang="en-GB" dirty="0"/>
              <a:t>So he crept, silently to the hall and sprang</a:t>
            </a:r>
          </a:p>
          <a:p>
            <a:r>
              <a:rPr lang="en-GB" dirty="0"/>
              <a:t>Attacking and devouring the once happy warriors</a:t>
            </a:r>
          </a:p>
          <a:p>
            <a:r>
              <a:rPr lang="en-GB" dirty="0"/>
              <a:t>So Hrothgar had no more followers</a:t>
            </a:r>
          </a:p>
        </p:txBody>
      </p:sp>
    </p:spTree>
    <p:extLst>
      <p:ext uri="{BB962C8B-B14F-4D97-AF65-F5344CB8AC3E}">
        <p14:creationId xmlns:p14="http://schemas.microsoft.com/office/powerpoint/2010/main" val="26261752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
            </a:r>
            <a:r>
              <a:rPr lang="en-GB" sz="3600" dirty="0" smtClean="0"/>
              <a:t>atmosphere</a:t>
            </a:r>
            <a:endParaRPr lang="en-GB" sz="3600" dirty="0"/>
          </a:p>
        </p:txBody>
      </p:sp>
      <p:sp>
        <p:nvSpPr>
          <p:cNvPr id="4" name="Content Placeholder 3"/>
          <p:cNvSpPr>
            <a:spLocks noGrp="1"/>
          </p:cNvSpPr>
          <p:nvPr>
            <p:ph sz="half" idx="1"/>
          </p:nvPr>
        </p:nvSpPr>
        <p:spPr/>
        <p:txBody>
          <a:bodyPr/>
          <a:lstStyle/>
          <a:p>
            <a:r>
              <a:rPr lang="en-GB" dirty="0"/>
              <a:t>From that day forth</a:t>
            </a:r>
          </a:p>
          <a:p>
            <a:r>
              <a:rPr lang="en-GB" dirty="0"/>
              <a:t>For over twelve years</a:t>
            </a:r>
          </a:p>
          <a:p>
            <a:r>
              <a:rPr lang="en-GB" dirty="0"/>
              <a:t>Hrothgar’s people lived in fear.</a:t>
            </a:r>
          </a:p>
          <a:p>
            <a:r>
              <a:rPr lang="en-GB" dirty="0"/>
              <a:t>They lived </a:t>
            </a:r>
            <a:r>
              <a:rPr lang="en-GB" dirty="0" smtClean="0"/>
              <a:t>securely </a:t>
            </a:r>
            <a:r>
              <a:rPr lang="en-GB" dirty="0"/>
              <a:t>and quietly in their homes</a:t>
            </a:r>
          </a:p>
          <a:p>
            <a:r>
              <a:rPr lang="en-GB" dirty="0"/>
              <a:t>Leaving dear once happy </a:t>
            </a:r>
            <a:r>
              <a:rPr lang="en-GB" dirty="0" err="1"/>
              <a:t>Heorot</a:t>
            </a:r>
            <a:endParaRPr lang="en-GB" dirty="0"/>
          </a:p>
          <a:p>
            <a:r>
              <a:rPr lang="en-GB" dirty="0"/>
              <a:t>To fall into disrepair and rot.</a:t>
            </a:r>
          </a:p>
          <a:p>
            <a:endParaRPr lang="en-GB" dirty="0"/>
          </a:p>
        </p:txBody>
      </p:sp>
      <p:sp>
        <p:nvSpPr>
          <p:cNvPr id="5" name="Content Placeholder 4"/>
          <p:cNvSpPr>
            <a:spLocks noGrp="1"/>
          </p:cNvSpPr>
          <p:nvPr>
            <p:ph sz="half" idx="2"/>
          </p:nvPr>
        </p:nvSpPr>
        <p:spPr/>
        <p:txBody>
          <a:bodyPr/>
          <a:lstStyle/>
          <a:p>
            <a:endParaRPr lang="en-GB" dirty="0"/>
          </a:p>
        </p:txBody>
      </p:sp>
    </p:spTree>
    <p:extLst>
      <p:ext uri="{BB962C8B-B14F-4D97-AF65-F5344CB8AC3E}">
        <p14:creationId xmlns:p14="http://schemas.microsoft.com/office/powerpoint/2010/main" val="34866855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
            </a:r>
            <a:r>
              <a:rPr lang="en-GB" sz="3600" dirty="0" smtClean="0"/>
              <a:t>atmosphere</a:t>
            </a:r>
            <a:endParaRPr lang="en-GB" sz="3600" dirty="0"/>
          </a:p>
        </p:txBody>
      </p:sp>
      <p:sp>
        <p:nvSpPr>
          <p:cNvPr id="4" name="Content Placeholder 3"/>
          <p:cNvSpPr>
            <a:spLocks noGrp="1"/>
          </p:cNvSpPr>
          <p:nvPr>
            <p:ph sz="half" idx="1"/>
          </p:nvPr>
        </p:nvSpPr>
        <p:spPr/>
        <p:txBody>
          <a:bodyPr>
            <a:normAutofit fontScale="62500" lnSpcReduction="20000"/>
          </a:bodyPr>
          <a:lstStyle/>
          <a:p>
            <a:r>
              <a:rPr lang="en-GB" dirty="0"/>
              <a:t>Eventually, news travelled over the water to the </a:t>
            </a:r>
            <a:r>
              <a:rPr lang="en-GB" dirty="0" err="1"/>
              <a:t>Geats</a:t>
            </a:r>
            <a:r>
              <a:rPr lang="en-GB" dirty="0"/>
              <a:t> where the young warrior Beowulf heard of King Hrothgar’s plight. He sailed to Denmark to offer </a:t>
            </a:r>
            <a:r>
              <a:rPr lang="en-GB" dirty="0" smtClean="0"/>
              <a:t>help.</a:t>
            </a:r>
          </a:p>
          <a:p>
            <a:endParaRPr lang="en-GB" dirty="0"/>
          </a:p>
          <a:p>
            <a:r>
              <a:rPr lang="en-GB" altLang="en-US" dirty="0"/>
              <a:t>King Hrothgar was grateful for Beowulf’s help and agreed to hold another feast in </a:t>
            </a:r>
            <a:r>
              <a:rPr lang="en-GB" altLang="en-US" dirty="0" err="1"/>
              <a:t>Heorot</a:t>
            </a:r>
            <a:r>
              <a:rPr lang="en-GB" altLang="en-US" dirty="0"/>
              <a:t>. After the feast, Beowulf stayed in the great hall while all the Danes went back to their homes.  </a:t>
            </a:r>
          </a:p>
          <a:p>
            <a:endParaRPr lang="en-GB" dirty="0"/>
          </a:p>
        </p:txBody>
      </p:sp>
      <p:sp>
        <p:nvSpPr>
          <p:cNvPr id="5" name="Content Placeholder 4"/>
          <p:cNvSpPr>
            <a:spLocks noGrp="1"/>
          </p:cNvSpPr>
          <p:nvPr>
            <p:ph sz="half" idx="2"/>
          </p:nvPr>
        </p:nvSpPr>
        <p:spPr/>
        <p:txBody>
          <a:bodyPr>
            <a:normAutofit fontScale="62500" lnSpcReduction="20000"/>
          </a:bodyPr>
          <a:lstStyle/>
          <a:p>
            <a:r>
              <a:rPr lang="en-GB" dirty="0" smtClean="0"/>
              <a:t>Let us have a look at the next part of the story.</a:t>
            </a:r>
          </a:p>
          <a:p>
            <a:endParaRPr lang="en-GB" dirty="0"/>
          </a:p>
          <a:p>
            <a:r>
              <a:rPr lang="en-GB" dirty="0"/>
              <a:t> To help with rhyming patterns often finding/choosing key words and thinking of words that rhyme can help us</a:t>
            </a:r>
          </a:p>
          <a:p>
            <a:endParaRPr lang="en-GB" dirty="0"/>
          </a:p>
          <a:p>
            <a:r>
              <a:rPr lang="en-GB" dirty="0"/>
              <a:t>Q:  What would you say are the key words in this part of the story</a:t>
            </a:r>
          </a:p>
          <a:p>
            <a:endParaRPr lang="en-GB" dirty="0"/>
          </a:p>
          <a:p>
            <a:r>
              <a:rPr lang="en-GB" dirty="0"/>
              <a:t>Q:  What words can you think of that rhyme with them.</a:t>
            </a:r>
          </a:p>
          <a:p>
            <a:endParaRPr lang="en-GB" dirty="0"/>
          </a:p>
          <a:p>
            <a:r>
              <a:rPr lang="en-GB" dirty="0"/>
              <a:t>Q:  What kind of an atmosphere do we want to create with this stanza</a:t>
            </a:r>
            <a:r>
              <a:rPr lang="en-GB" dirty="0" smtClean="0"/>
              <a:t>?</a:t>
            </a:r>
          </a:p>
          <a:p>
            <a:r>
              <a:rPr lang="en-GB" dirty="0" smtClean="0"/>
              <a:t>Q:  Which character are we going to describe?  Where is he from?  How would we describe him?</a:t>
            </a:r>
            <a:endParaRPr lang="en-GB" dirty="0"/>
          </a:p>
          <a:p>
            <a:endParaRPr lang="en-GB" dirty="0"/>
          </a:p>
        </p:txBody>
      </p:sp>
    </p:spTree>
    <p:extLst>
      <p:ext uri="{BB962C8B-B14F-4D97-AF65-F5344CB8AC3E}">
        <p14:creationId xmlns:p14="http://schemas.microsoft.com/office/powerpoint/2010/main" val="42394938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
            </a:r>
            <a:r>
              <a:rPr lang="en-GB" sz="3600" dirty="0" smtClean="0"/>
              <a:t>atmosphere</a:t>
            </a:r>
            <a:endParaRPr lang="en-GB" sz="3600" dirty="0"/>
          </a:p>
        </p:txBody>
      </p:sp>
      <p:sp>
        <p:nvSpPr>
          <p:cNvPr id="4" name="Content Placeholder 3"/>
          <p:cNvSpPr>
            <a:spLocks noGrp="1"/>
          </p:cNvSpPr>
          <p:nvPr>
            <p:ph sz="half" idx="1"/>
          </p:nvPr>
        </p:nvSpPr>
        <p:spPr/>
        <p:txBody>
          <a:bodyPr>
            <a:normAutofit fontScale="77500" lnSpcReduction="20000"/>
          </a:bodyPr>
          <a:lstStyle/>
          <a:p>
            <a:r>
              <a:rPr lang="en-GB" dirty="0"/>
              <a:t>Eventually, news travelled over the water to the </a:t>
            </a:r>
            <a:r>
              <a:rPr lang="en-GB" dirty="0" err="1"/>
              <a:t>Geats</a:t>
            </a:r>
            <a:r>
              <a:rPr lang="en-GB" dirty="0"/>
              <a:t> where the young warrior Beowulf heard of King Hrothgar’s plight. He sailed to Denmark to offer help.</a:t>
            </a:r>
          </a:p>
          <a:p>
            <a:endParaRPr lang="en-GB" dirty="0"/>
          </a:p>
          <a:p>
            <a:r>
              <a:rPr lang="en-GB" dirty="0"/>
              <a:t>King Hrothgar was grateful for Beowulf’s help and agreed to hold another feast in </a:t>
            </a:r>
            <a:r>
              <a:rPr lang="en-GB" dirty="0" err="1"/>
              <a:t>Heorot</a:t>
            </a:r>
            <a:r>
              <a:rPr lang="en-GB" dirty="0"/>
              <a:t>. After the feast, Beowulf stayed in the great hall while all the Danes went back to their homes. </a:t>
            </a:r>
          </a:p>
          <a:p>
            <a:endParaRPr lang="en-GB" dirty="0"/>
          </a:p>
        </p:txBody>
      </p:sp>
      <p:sp>
        <p:nvSpPr>
          <p:cNvPr id="5" name="Content Placeholder 4"/>
          <p:cNvSpPr>
            <a:spLocks noGrp="1"/>
          </p:cNvSpPr>
          <p:nvPr>
            <p:ph sz="half" idx="2"/>
          </p:nvPr>
        </p:nvSpPr>
        <p:spPr/>
        <p:txBody>
          <a:bodyPr>
            <a:normAutofit fontScale="77500" lnSpcReduction="20000"/>
          </a:bodyPr>
          <a:lstStyle/>
          <a:p>
            <a:r>
              <a:rPr lang="en-GB" dirty="0" smtClean="0"/>
              <a:t>Can you help me write the next part of the poem?</a:t>
            </a:r>
          </a:p>
          <a:p>
            <a:endParaRPr lang="en-GB" dirty="0"/>
          </a:p>
          <a:p>
            <a:r>
              <a:rPr lang="en-GB" dirty="0" smtClean="0"/>
              <a:t>First LINE</a:t>
            </a:r>
          </a:p>
          <a:p>
            <a:r>
              <a:rPr lang="en-GB" dirty="0" smtClean="0"/>
              <a:t>Q:  How can we introduce our hero and where he is from and how he hears the news?</a:t>
            </a:r>
          </a:p>
          <a:p>
            <a:r>
              <a:rPr lang="en-GB" dirty="0" smtClean="0"/>
              <a:t>Q:  Can you write a line?</a:t>
            </a:r>
          </a:p>
          <a:p>
            <a:endParaRPr lang="en-GB" dirty="0"/>
          </a:p>
          <a:p>
            <a:r>
              <a:rPr lang="en-GB" dirty="0" smtClean="0"/>
              <a:t>SECOND STANZA</a:t>
            </a:r>
          </a:p>
          <a:p>
            <a:r>
              <a:rPr lang="en-GB" dirty="0" smtClean="0"/>
              <a:t>Q:  What does he hear?</a:t>
            </a:r>
          </a:p>
          <a:p>
            <a:r>
              <a:rPr lang="en-GB" dirty="0" smtClean="0"/>
              <a:t>Q:  I want to finish my line with plight.  Can you write the next line?</a:t>
            </a:r>
          </a:p>
          <a:p>
            <a:endParaRPr lang="en-GB" dirty="0"/>
          </a:p>
          <a:p>
            <a:endParaRPr lang="en-GB" dirty="0"/>
          </a:p>
        </p:txBody>
      </p:sp>
    </p:spTree>
    <p:extLst>
      <p:ext uri="{BB962C8B-B14F-4D97-AF65-F5344CB8AC3E}">
        <p14:creationId xmlns:p14="http://schemas.microsoft.com/office/powerpoint/2010/main" val="42465733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
            </a:r>
            <a:r>
              <a:rPr lang="en-GB" sz="3600" dirty="0" smtClean="0"/>
              <a:t>atmosphere</a:t>
            </a:r>
            <a:endParaRPr lang="en-GB" sz="3600" dirty="0"/>
          </a:p>
        </p:txBody>
      </p:sp>
      <p:sp>
        <p:nvSpPr>
          <p:cNvPr id="4" name="Content Placeholder 3"/>
          <p:cNvSpPr>
            <a:spLocks noGrp="1"/>
          </p:cNvSpPr>
          <p:nvPr>
            <p:ph sz="half" idx="1"/>
          </p:nvPr>
        </p:nvSpPr>
        <p:spPr/>
        <p:txBody>
          <a:bodyPr>
            <a:normAutofit fontScale="47500" lnSpcReduction="20000"/>
          </a:bodyPr>
          <a:lstStyle/>
          <a:p>
            <a:r>
              <a:rPr lang="en-GB" dirty="0"/>
              <a:t>Eventually, news travelled over the water to the </a:t>
            </a:r>
            <a:r>
              <a:rPr lang="en-GB" dirty="0" err="1"/>
              <a:t>Geats</a:t>
            </a:r>
            <a:r>
              <a:rPr lang="en-GB" dirty="0"/>
              <a:t> where the young warrior Beowulf heard of King Hrothgar’s plight. He sailed to Denmark to offer help.</a:t>
            </a:r>
          </a:p>
          <a:p>
            <a:endParaRPr lang="en-GB" dirty="0"/>
          </a:p>
          <a:p>
            <a:r>
              <a:rPr lang="en-GB" dirty="0"/>
              <a:t>King Hrothgar was grateful for Beowulf’s help and agreed to hold another feast in </a:t>
            </a:r>
            <a:r>
              <a:rPr lang="en-GB" dirty="0" err="1"/>
              <a:t>Heorot</a:t>
            </a:r>
            <a:r>
              <a:rPr lang="en-GB" dirty="0"/>
              <a:t>. After the feast, Beowulf stayed in the great hall while all the Danes went back to their homes. </a:t>
            </a:r>
          </a:p>
          <a:p>
            <a:endParaRPr lang="en-GB" dirty="0"/>
          </a:p>
        </p:txBody>
      </p:sp>
      <p:sp>
        <p:nvSpPr>
          <p:cNvPr id="5" name="Content Placeholder 4"/>
          <p:cNvSpPr>
            <a:spLocks noGrp="1"/>
          </p:cNvSpPr>
          <p:nvPr>
            <p:ph sz="half" idx="2"/>
          </p:nvPr>
        </p:nvSpPr>
        <p:spPr/>
        <p:txBody>
          <a:bodyPr>
            <a:normAutofit fontScale="47500" lnSpcReduction="20000"/>
          </a:bodyPr>
          <a:lstStyle/>
          <a:p>
            <a:r>
              <a:rPr lang="en-GB" dirty="0" smtClean="0"/>
              <a:t>THIRD STANZA</a:t>
            </a:r>
          </a:p>
          <a:p>
            <a:r>
              <a:rPr lang="en-GB" dirty="0" smtClean="0"/>
              <a:t>Q:  What rhymes with plight?</a:t>
            </a:r>
          </a:p>
          <a:p>
            <a:r>
              <a:rPr lang="en-GB" dirty="0" smtClean="0"/>
              <a:t>Q:  What does Beowulf do?</a:t>
            </a:r>
          </a:p>
          <a:p>
            <a:r>
              <a:rPr lang="en-GB" dirty="0" smtClean="0"/>
              <a:t>Q: How does he do this?</a:t>
            </a:r>
          </a:p>
          <a:p>
            <a:r>
              <a:rPr lang="en-GB" dirty="0" smtClean="0"/>
              <a:t>Q:  Can you write the next line?</a:t>
            </a:r>
          </a:p>
          <a:p>
            <a:endParaRPr lang="en-GB" dirty="0"/>
          </a:p>
          <a:p>
            <a:r>
              <a:rPr lang="en-GB" dirty="0" smtClean="0"/>
              <a:t>FOURTH STANZA</a:t>
            </a:r>
          </a:p>
          <a:p>
            <a:r>
              <a:rPr lang="en-GB" dirty="0" smtClean="0"/>
              <a:t>Q:  What does Hrothgar do?  Write a line.</a:t>
            </a:r>
          </a:p>
          <a:p>
            <a:endParaRPr lang="en-GB" dirty="0"/>
          </a:p>
          <a:p>
            <a:r>
              <a:rPr lang="en-GB" dirty="0" smtClean="0"/>
              <a:t>FIFTH STANZA</a:t>
            </a:r>
          </a:p>
          <a:p>
            <a:r>
              <a:rPr lang="en-GB" dirty="0" smtClean="0"/>
              <a:t>Q:  Who is left in the hall?  Can you write me a line that ends in hall.</a:t>
            </a:r>
          </a:p>
          <a:p>
            <a:endParaRPr lang="en-GB" dirty="0"/>
          </a:p>
          <a:p>
            <a:r>
              <a:rPr lang="en-GB" dirty="0" smtClean="0"/>
              <a:t>SIXTH STANZA</a:t>
            </a:r>
          </a:p>
          <a:p>
            <a:r>
              <a:rPr lang="en-GB" dirty="0" smtClean="0"/>
              <a:t>Q:  What rhymes with hall?</a:t>
            </a:r>
          </a:p>
          <a:p>
            <a:r>
              <a:rPr lang="en-GB" dirty="0" smtClean="0"/>
              <a:t>Q:  How do you think Grendel will react?</a:t>
            </a:r>
          </a:p>
          <a:p>
            <a:r>
              <a:rPr lang="en-GB" dirty="0" smtClean="0"/>
              <a:t>Q:  Can you write the last line?</a:t>
            </a:r>
          </a:p>
          <a:p>
            <a:endParaRPr lang="en-GB" dirty="0" smtClean="0"/>
          </a:p>
          <a:p>
            <a:endParaRPr lang="en-GB" dirty="0"/>
          </a:p>
          <a:p>
            <a:endParaRPr lang="en-GB" dirty="0"/>
          </a:p>
        </p:txBody>
      </p:sp>
    </p:spTree>
    <p:extLst>
      <p:ext uri="{BB962C8B-B14F-4D97-AF65-F5344CB8AC3E}">
        <p14:creationId xmlns:p14="http://schemas.microsoft.com/office/powerpoint/2010/main" val="22291543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
            </a:r>
            <a:r>
              <a:rPr lang="en-GB" sz="3600" dirty="0" smtClean="0"/>
              <a:t>atmosphere</a:t>
            </a:r>
            <a:endParaRPr lang="en-GB" sz="3600" dirty="0"/>
          </a:p>
        </p:txBody>
      </p:sp>
      <p:sp>
        <p:nvSpPr>
          <p:cNvPr id="4" name="Content Placeholder 3"/>
          <p:cNvSpPr>
            <a:spLocks noGrp="1"/>
          </p:cNvSpPr>
          <p:nvPr>
            <p:ph sz="half" idx="1"/>
          </p:nvPr>
        </p:nvSpPr>
        <p:spPr/>
        <p:txBody>
          <a:bodyPr>
            <a:normAutofit fontScale="77500" lnSpcReduction="20000"/>
          </a:bodyPr>
          <a:lstStyle/>
          <a:p>
            <a:r>
              <a:rPr lang="en-GB" dirty="0"/>
              <a:t>Eventually, news travelled over the water to the </a:t>
            </a:r>
            <a:r>
              <a:rPr lang="en-GB" dirty="0" err="1"/>
              <a:t>Geats</a:t>
            </a:r>
            <a:r>
              <a:rPr lang="en-GB" dirty="0"/>
              <a:t> where the young warrior Beowulf heard of King Hrothgar’s plight. He sailed to Denmark to offer help.</a:t>
            </a:r>
          </a:p>
          <a:p>
            <a:endParaRPr lang="en-GB" dirty="0"/>
          </a:p>
          <a:p>
            <a:r>
              <a:rPr lang="en-GB" dirty="0"/>
              <a:t>King Hrothgar was grateful for Beowulf’s help and agreed to hold another feast in </a:t>
            </a:r>
            <a:r>
              <a:rPr lang="en-GB" dirty="0" err="1"/>
              <a:t>Heorot</a:t>
            </a:r>
            <a:r>
              <a:rPr lang="en-GB" dirty="0"/>
              <a:t>. After the feast, Beowulf stayed in the great hall while all the Danes went back to their homes. </a:t>
            </a:r>
            <a:endParaRPr lang="en-GB" dirty="0" smtClean="0"/>
          </a:p>
          <a:p>
            <a:endParaRPr lang="en-GB" dirty="0"/>
          </a:p>
          <a:p>
            <a:r>
              <a:rPr lang="en-GB" dirty="0" smtClean="0"/>
              <a:t>2</a:t>
            </a:r>
            <a:r>
              <a:rPr lang="en-GB" baseline="30000" dirty="0" smtClean="0"/>
              <a:t>nd</a:t>
            </a:r>
            <a:r>
              <a:rPr lang="en-GB" dirty="0" smtClean="0"/>
              <a:t> and 3</a:t>
            </a:r>
            <a:r>
              <a:rPr lang="en-GB" baseline="30000" dirty="0" smtClean="0"/>
              <a:t>rd</a:t>
            </a:r>
            <a:endParaRPr lang="en-GB" dirty="0" smtClean="0"/>
          </a:p>
          <a:p>
            <a:r>
              <a:rPr lang="en-GB" dirty="0" smtClean="0"/>
              <a:t>5</a:t>
            </a:r>
            <a:r>
              <a:rPr lang="en-GB" baseline="30000" dirty="0" smtClean="0"/>
              <a:t>th</a:t>
            </a:r>
            <a:r>
              <a:rPr lang="en-GB" dirty="0" smtClean="0"/>
              <a:t> and 6th</a:t>
            </a:r>
            <a:endParaRPr lang="en-GB" dirty="0"/>
          </a:p>
        </p:txBody>
      </p:sp>
      <p:sp>
        <p:nvSpPr>
          <p:cNvPr id="5" name="Content Placeholder 4"/>
          <p:cNvSpPr>
            <a:spLocks noGrp="1"/>
          </p:cNvSpPr>
          <p:nvPr>
            <p:ph sz="half" idx="2"/>
          </p:nvPr>
        </p:nvSpPr>
        <p:spPr/>
        <p:txBody>
          <a:bodyPr>
            <a:normAutofit fontScale="77500" lnSpcReduction="20000"/>
          </a:bodyPr>
          <a:lstStyle/>
          <a:p>
            <a:r>
              <a:rPr lang="en-GB" dirty="0" smtClean="0"/>
              <a:t>Until, news travelled to </a:t>
            </a:r>
            <a:r>
              <a:rPr lang="en-GB" dirty="0" err="1" smtClean="0"/>
              <a:t>Geat</a:t>
            </a:r>
            <a:r>
              <a:rPr lang="en-GB" dirty="0" smtClean="0"/>
              <a:t> for our fearless hero, Beowulf, to hear</a:t>
            </a:r>
          </a:p>
          <a:p>
            <a:r>
              <a:rPr lang="en-GB" dirty="0" smtClean="0"/>
              <a:t>Of Hrothgar’s unfortunate plight.</a:t>
            </a:r>
          </a:p>
          <a:p>
            <a:r>
              <a:rPr lang="en-GB" dirty="0" smtClean="0"/>
              <a:t>Encouraging Beowulf to bravely offer to take up the fight.</a:t>
            </a:r>
          </a:p>
          <a:p>
            <a:r>
              <a:rPr lang="en-GB" dirty="0" smtClean="0"/>
              <a:t>King Hrothgar held a long awaited </a:t>
            </a:r>
            <a:r>
              <a:rPr lang="en-GB" dirty="0" err="1" smtClean="0"/>
              <a:t>Heorot</a:t>
            </a:r>
            <a:r>
              <a:rPr lang="en-GB" dirty="0" smtClean="0"/>
              <a:t> feast</a:t>
            </a:r>
          </a:p>
          <a:p>
            <a:r>
              <a:rPr lang="en-GB" dirty="0" smtClean="0"/>
              <a:t>Then, leaving heroic Beowulf in the hall</a:t>
            </a:r>
          </a:p>
          <a:p>
            <a:r>
              <a:rPr lang="en-GB" dirty="0" smtClean="0"/>
              <a:t>To stay bravely until he heard the gruesome call.</a:t>
            </a:r>
          </a:p>
          <a:p>
            <a:endParaRPr lang="en-GB" dirty="0"/>
          </a:p>
        </p:txBody>
      </p:sp>
    </p:spTree>
    <p:extLst>
      <p:ext uri="{BB962C8B-B14F-4D97-AF65-F5344CB8AC3E}">
        <p14:creationId xmlns:p14="http://schemas.microsoft.com/office/powerpoint/2010/main" val="11700003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LO: To create a narrative poem that choose the appropriate vocabulary to describe setting, characters and </a:t>
            </a:r>
            <a:r>
              <a:rPr lang="en-GB" sz="3600" dirty="0" smtClean="0"/>
              <a:t>atmosphere</a:t>
            </a:r>
            <a:endParaRPr lang="en-GB" sz="3600" dirty="0"/>
          </a:p>
        </p:txBody>
      </p:sp>
      <p:sp>
        <p:nvSpPr>
          <p:cNvPr id="3" name="Content Placeholder 2"/>
          <p:cNvSpPr>
            <a:spLocks noGrp="1"/>
          </p:cNvSpPr>
          <p:nvPr>
            <p:ph idx="1"/>
          </p:nvPr>
        </p:nvSpPr>
        <p:spPr/>
        <p:txBody>
          <a:bodyPr>
            <a:normAutofit/>
          </a:bodyPr>
          <a:lstStyle/>
          <a:p>
            <a:pPr marL="0" indent="0">
              <a:buNone/>
            </a:pPr>
            <a:r>
              <a:rPr lang="en-GB" sz="3200" b="1" u="sng" dirty="0" smtClean="0"/>
              <a:t>ACTIVITY</a:t>
            </a:r>
          </a:p>
          <a:p>
            <a:r>
              <a:rPr lang="en-GB" sz="3200" dirty="0" smtClean="0"/>
              <a:t>Children to write their fourth stanza about Beowulf, introducing him using the same amount of lines and rhyming pattern as the other stanzas</a:t>
            </a:r>
            <a:endParaRPr lang="en-GB" sz="3200" dirty="0"/>
          </a:p>
        </p:txBody>
      </p:sp>
    </p:spTree>
    <p:extLst>
      <p:ext uri="{BB962C8B-B14F-4D97-AF65-F5344CB8AC3E}">
        <p14:creationId xmlns:p14="http://schemas.microsoft.com/office/powerpoint/2010/main" val="41630497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smtClean="0"/>
              <a:t>REFLECTION - LO</a:t>
            </a:r>
            <a:r>
              <a:rPr lang="en-GB" sz="3600" dirty="0"/>
              <a:t>: To create a narrative poem that choose the appropriate vocabulary to describe setting, characters and </a:t>
            </a:r>
            <a:r>
              <a:rPr lang="en-GB" sz="3600" dirty="0" smtClean="0"/>
              <a:t>atmosphere</a:t>
            </a:r>
            <a:endParaRPr lang="en-GB" sz="3600" dirty="0"/>
          </a:p>
        </p:txBody>
      </p:sp>
      <p:sp>
        <p:nvSpPr>
          <p:cNvPr id="3" name="Content Placeholder 2"/>
          <p:cNvSpPr>
            <a:spLocks noGrp="1"/>
          </p:cNvSpPr>
          <p:nvPr>
            <p:ph idx="1"/>
          </p:nvPr>
        </p:nvSpPr>
        <p:spPr/>
        <p:txBody>
          <a:bodyPr>
            <a:normAutofit/>
          </a:bodyPr>
          <a:lstStyle/>
          <a:p>
            <a:r>
              <a:rPr lang="en-GB" sz="3200" dirty="0"/>
              <a:t>Let us read some of our ideas.  Can we identify the rhyming pattern?</a:t>
            </a:r>
          </a:p>
          <a:p>
            <a:endParaRPr lang="en-GB" sz="3200" dirty="0"/>
          </a:p>
        </p:txBody>
      </p:sp>
    </p:spTree>
    <p:extLst>
      <p:ext uri="{BB962C8B-B14F-4D97-AF65-F5344CB8AC3E}">
        <p14:creationId xmlns:p14="http://schemas.microsoft.com/office/powerpoint/2010/main" val="25054649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Reading Comprehension</a:t>
            </a:r>
            <a:endParaRPr lang="en-GB" dirty="0"/>
          </a:p>
        </p:txBody>
      </p:sp>
      <p:sp>
        <p:nvSpPr>
          <p:cNvPr id="5" name="Subtitle 4"/>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10094532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p>
        </p:txBody>
      </p:sp>
      <p:sp>
        <p:nvSpPr>
          <p:cNvPr id="3" name="Content Placeholder 2"/>
          <p:cNvSpPr>
            <a:spLocks noGrp="1"/>
          </p:cNvSpPr>
          <p:nvPr>
            <p:ph idx="1"/>
          </p:nvPr>
        </p:nvSpPr>
        <p:spPr/>
        <p:txBody>
          <a:bodyPr>
            <a:normAutofit/>
          </a:bodyPr>
          <a:lstStyle/>
          <a:p>
            <a:r>
              <a:rPr lang="en-GB" sz="3200" dirty="0" smtClean="0"/>
              <a:t>Q:  What is figurative language?</a:t>
            </a:r>
          </a:p>
          <a:p>
            <a:endParaRPr lang="en-GB" sz="3200" dirty="0"/>
          </a:p>
          <a:p>
            <a:r>
              <a:rPr lang="en-GB" sz="3200" dirty="0" smtClean="0"/>
              <a:t>Q: Why do you think figurative language is a common feature in poetry writing?</a:t>
            </a:r>
            <a:endParaRPr lang="en-GB" sz="3200" dirty="0"/>
          </a:p>
        </p:txBody>
      </p:sp>
    </p:spTree>
    <p:extLst>
      <p:ext uri="{BB962C8B-B14F-4D97-AF65-F5344CB8AC3E}">
        <p14:creationId xmlns:p14="http://schemas.microsoft.com/office/powerpoint/2010/main" val="26724830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p>
        </p:txBody>
      </p:sp>
      <p:sp>
        <p:nvSpPr>
          <p:cNvPr id="3" name="Content Placeholder 2"/>
          <p:cNvSpPr>
            <a:spLocks noGrp="1"/>
          </p:cNvSpPr>
          <p:nvPr>
            <p:ph idx="1"/>
          </p:nvPr>
        </p:nvSpPr>
        <p:spPr/>
        <p:txBody>
          <a:bodyPr>
            <a:normAutofit/>
          </a:bodyPr>
          <a:lstStyle/>
          <a:p>
            <a:r>
              <a:rPr lang="en-GB" sz="3200" dirty="0" smtClean="0"/>
              <a:t>Q:  What is figurative language?</a:t>
            </a:r>
          </a:p>
          <a:p>
            <a:r>
              <a:rPr lang="en-GB" sz="3200" dirty="0" smtClean="0">
                <a:solidFill>
                  <a:srgbClr val="FF0000"/>
                </a:solidFill>
              </a:rPr>
              <a:t>Figurative language uses words and meanings which do not have their literal meaning.</a:t>
            </a:r>
            <a:endParaRPr lang="en-GB" sz="3200" dirty="0">
              <a:solidFill>
                <a:srgbClr val="FF0000"/>
              </a:solidFill>
            </a:endParaRPr>
          </a:p>
          <a:p>
            <a:r>
              <a:rPr lang="en-GB" sz="3200" dirty="0" smtClean="0"/>
              <a:t>Q: Why do you think figurative language is a common feature in poetry writing?</a:t>
            </a:r>
          </a:p>
          <a:p>
            <a:r>
              <a:rPr lang="en-GB" sz="3200" dirty="0" smtClean="0">
                <a:solidFill>
                  <a:srgbClr val="FF0000"/>
                </a:solidFill>
              </a:rPr>
              <a:t>Figurative language us commonly used in poetry writing because it allows the poet to create powerful descriptions and comparisons in fewer words but with maximum impact.</a:t>
            </a:r>
            <a:endParaRPr lang="en-GB" sz="3200" dirty="0">
              <a:solidFill>
                <a:srgbClr val="FF0000"/>
              </a:solidFill>
            </a:endParaRPr>
          </a:p>
        </p:txBody>
      </p:sp>
    </p:spTree>
    <p:extLst>
      <p:ext uri="{BB962C8B-B14F-4D97-AF65-F5344CB8AC3E}">
        <p14:creationId xmlns:p14="http://schemas.microsoft.com/office/powerpoint/2010/main" val="27276995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p>
        </p:txBody>
      </p:sp>
      <p:sp>
        <p:nvSpPr>
          <p:cNvPr id="3" name="Content Placeholder 2"/>
          <p:cNvSpPr>
            <a:spLocks noGrp="1"/>
          </p:cNvSpPr>
          <p:nvPr>
            <p:ph idx="1"/>
          </p:nvPr>
        </p:nvSpPr>
        <p:spPr/>
        <p:txBody>
          <a:bodyPr>
            <a:normAutofit/>
          </a:bodyPr>
          <a:lstStyle/>
          <a:p>
            <a:r>
              <a:rPr lang="en-GB" sz="3200" dirty="0" smtClean="0"/>
              <a:t>EXPLAIN:  We will read through the poem again.  While we are doing this, I want you to look for examples of metaphors used by the poet in the poem.  When we have read this, I am going to ask you to read through the poem again and identify and underline the metaphors and think about what effect they create.</a:t>
            </a:r>
          </a:p>
          <a:p>
            <a:endParaRPr lang="en-GB" sz="3200" dirty="0"/>
          </a:p>
          <a:p>
            <a:r>
              <a:rPr lang="en-GB" sz="3200" dirty="0" smtClean="0"/>
              <a:t>Q:  What is a metaphor?  Can you give me examples?</a:t>
            </a:r>
            <a:endParaRPr lang="en-GB" sz="3200" dirty="0"/>
          </a:p>
        </p:txBody>
      </p:sp>
    </p:spTree>
    <p:extLst>
      <p:ext uri="{BB962C8B-B14F-4D97-AF65-F5344CB8AC3E}">
        <p14:creationId xmlns:p14="http://schemas.microsoft.com/office/powerpoint/2010/main" val="7528955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82336" y="452694"/>
            <a:ext cx="8241164" cy="59481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Rounded Rectangle 7"/>
          <p:cNvSpPr/>
          <p:nvPr/>
        </p:nvSpPr>
        <p:spPr>
          <a:xfrm>
            <a:off x="1676078" y="3444581"/>
            <a:ext cx="4405764" cy="420370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ubtitle 2"/>
          <p:cNvSpPr txBox="1">
            <a:spLocks/>
          </p:cNvSpPr>
          <p:nvPr/>
        </p:nvSpPr>
        <p:spPr>
          <a:xfrm>
            <a:off x="2096068" y="3541420"/>
            <a:ext cx="3594100" cy="330676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20000"/>
              </a:lnSpc>
              <a:buNone/>
            </a:pPr>
            <a:r>
              <a:rPr lang="en-GB" sz="1400" dirty="0">
                <a:solidFill>
                  <a:schemeClr val="tx1"/>
                </a:solidFill>
                <a:latin typeface="+mn-lt"/>
              </a:rPr>
              <a:t>The wind was a torrent of darkness among the gusty trees,</a:t>
            </a:r>
          </a:p>
          <a:p>
            <a:pPr marL="0" indent="0" algn="ctr">
              <a:lnSpc>
                <a:spcPct val="120000"/>
              </a:lnSpc>
              <a:buNone/>
            </a:pPr>
            <a:r>
              <a:rPr lang="en-GB" sz="1400" dirty="0">
                <a:solidFill>
                  <a:schemeClr val="tx1"/>
                </a:solidFill>
                <a:latin typeface="+mn-lt"/>
              </a:rPr>
              <a:t>The moon was a ghostly galleon tossed upon cloudy seas,</a:t>
            </a:r>
          </a:p>
          <a:p>
            <a:pPr marL="0" indent="0" algn="ctr">
              <a:lnSpc>
                <a:spcPct val="120000"/>
              </a:lnSpc>
              <a:buNone/>
            </a:pPr>
            <a:r>
              <a:rPr lang="en-GB" sz="1400" dirty="0">
                <a:solidFill>
                  <a:schemeClr val="tx1"/>
                </a:solidFill>
                <a:latin typeface="+mn-lt"/>
              </a:rPr>
              <a:t>The road was a ribbon of moonlight over the purple moor,</a:t>
            </a:r>
          </a:p>
          <a:p>
            <a:pPr marL="0" indent="0" algn="ctr">
              <a:lnSpc>
                <a:spcPct val="120000"/>
              </a:lnSpc>
              <a:buNone/>
            </a:pPr>
            <a:r>
              <a:rPr lang="en-GB" sz="1400" dirty="0">
                <a:solidFill>
                  <a:schemeClr val="tx1"/>
                </a:solidFill>
                <a:latin typeface="+mn-lt"/>
              </a:rPr>
              <a:t>And the highwayman came riding-</a:t>
            </a:r>
          </a:p>
          <a:p>
            <a:pPr marL="0" indent="0" algn="ctr">
              <a:lnSpc>
                <a:spcPct val="120000"/>
              </a:lnSpc>
              <a:buNone/>
            </a:pPr>
            <a:r>
              <a:rPr lang="en-GB" sz="1400" dirty="0">
                <a:solidFill>
                  <a:schemeClr val="tx1"/>
                </a:solidFill>
                <a:latin typeface="+mn-lt"/>
              </a:rPr>
              <a:t>Riding- riding-</a:t>
            </a:r>
          </a:p>
          <a:p>
            <a:pPr marL="0" indent="0" algn="ctr">
              <a:lnSpc>
                <a:spcPct val="120000"/>
              </a:lnSpc>
              <a:buNone/>
            </a:pPr>
            <a:r>
              <a:rPr lang="en-GB" sz="1400" dirty="0">
                <a:solidFill>
                  <a:schemeClr val="tx1"/>
                </a:solidFill>
                <a:latin typeface="+mn-lt"/>
              </a:rPr>
              <a:t>The highwayman came riding, up to the old inn door.</a:t>
            </a:r>
          </a:p>
        </p:txBody>
      </p:sp>
    </p:spTree>
    <p:extLst>
      <p:ext uri="{BB962C8B-B14F-4D97-AF65-F5344CB8AC3E}">
        <p14:creationId xmlns:p14="http://schemas.microsoft.com/office/powerpoint/2010/main" val="3797379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0986" y="413008"/>
            <a:ext cx="8232515" cy="59877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Rounded Rectangle 8"/>
          <p:cNvSpPr/>
          <p:nvPr/>
        </p:nvSpPr>
        <p:spPr>
          <a:xfrm>
            <a:off x="6098102" y="3819082"/>
            <a:ext cx="4405764" cy="420370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6337300" y="3951405"/>
            <a:ext cx="3911600" cy="31623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1400" dirty="0">
                <a:solidFill>
                  <a:schemeClr val="tx1"/>
                </a:solidFill>
                <a:latin typeface="+mn-lt"/>
              </a:rPr>
              <a:t>He’d a French cocked-hat on his forehead, a bunch of lace at his chin,</a:t>
            </a:r>
          </a:p>
          <a:p>
            <a:pPr marL="0" indent="0" algn="ctr">
              <a:lnSpc>
                <a:spcPct val="100000"/>
              </a:lnSpc>
              <a:buNone/>
            </a:pPr>
            <a:r>
              <a:rPr lang="en-GB" sz="1400" dirty="0">
                <a:solidFill>
                  <a:schemeClr val="tx1"/>
                </a:solidFill>
                <a:latin typeface="+mn-lt"/>
              </a:rPr>
              <a:t>A coat of the claret velvet, and breeches of doe brown skin;</a:t>
            </a:r>
          </a:p>
          <a:p>
            <a:pPr marL="0" indent="0" algn="ctr">
              <a:lnSpc>
                <a:spcPct val="100000"/>
              </a:lnSpc>
              <a:buNone/>
            </a:pPr>
            <a:r>
              <a:rPr lang="en-GB" sz="1400" dirty="0">
                <a:solidFill>
                  <a:schemeClr val="tx1"/>
                </a:solidFill>
                <a:latin typeface="+mn-lt"/>
              </a:rPr>
              <a:t>They fitted with never a wrinkle: his boots were up to the thigh!</a:t>
            </a:r>
          </a:p>
          <a:p>
            <a:pPr marL="0" indent="0" algn="ctr">
              <a:lnSpc>
                <a:spcPct val="100000"/>
              </a:lnSpc>
              <a:buNone/>
            </a:pPr>
            <a:r>
              <a:rPr lang="en-GB" sz="1400" dirty="0">
                <a:solidFill>
                  <a:schemeClr val="tx1"/>
                </a:solidFill>
                <a:latin typeface="+mn-lt"/>
              </a:rPr>
              <a:t>And he rode with a jewelled twinkle,</a:t>
            </a:r>
          </a:p>
          <a:p>
            <a:pPr marL="0" indent="0" algn="ctr">
              <a:lnSpc>
                <a:spcPct val="100000"/>
              </a:lnSpc>
              <a:buNone/>
            </a:pPr>
            <a:r>
              <a:rPr lang="en-GB" sz="1400" dirty="0">
                <a:solidFill>
                  <a:schemeClr val="tx1"/>
                </a:solidFill>
                <a:latin typeface="+mn-lt"/>
              </a:rPr>
              <a:t>His pistol butts a twinkle,</a:t>
            </a:r>
          </a:p>
          <a:p>
            <a:pPr marL="0" indent="0" algn="ctr">
              <a:lnSpc>
                <a:spcPct val="100000"/>
              </a:lnSpc>
              <a:buNone/>
            </a:pPr>
            <a:r>
              <a:rPr lang="en-GB" sz="1400" dirty="0">
                <a:solidFill>
                  <a:schemeClr val="tx1"/>
                </a:solidFill>
                <a:latin typeface="+mn-lt"/>
              </a:rPr>
              <a:t>His rapier hilt a-twinkle, under the jewelled sky.</a:t>
            </a:r>
          </a:p>
        </p:txBody>
      </p:sp>
    </p:spTree>
    <p:extLst>
      <p:ext uri="{BB962C8B-B14F-4D97-AF65-F5344CB8AC3E}">
        <p14:creationId xmlns:p14="http://schemas.microsoft.com/office/powerpoint/2010/main" val="2151110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65586" y="420500"/>
            <a:ext cx="8232515" cy="59930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Rounded Rectangle 8"/>
          <p:cNvSpPr/>
          <p:nvPr/>
        </p:nvSpPr>
        <p:spPr>
          <a:xfrm>
            <a:off x="1676078" y="3717958"/>
            <a:ext cx="4405764" cy="420370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1828800" y="3971958"/>
            <a:ext cx="4051300" cy="297815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1400" dirty="0">
                <a:solidFill>
                  <a:schemeClr val="tx1"/>
                </a:solidFill>
                <a:latin typeface="+mn-lt"/>
              </a:rPr>
              <a:t>Over the cobbles he clattered and clashed in the dark inn-yard,</a:t>
            </a:r>
          </a:p>
          <a:p>
            <a:pPr marL="0" indent="0" algn="ctr">
              <a:lnSpc>
                <a:spcPct val="100000"/>
              </a:lnSpc>
              <a:buNone/>
            </a:pPr>
            <a:r>
              <a:rPr lang="en-GB" sz="1400" dirty="0">
                <a:solidFill>
                  <a:schemeClr val="tx1"/>
                </a:solidFill>
                <a:latin typeface="+mn-lt"/>
              </a:rPr>
              <a:t>And he tapped with his whip on the shutters, but all was locked and barred;</a:t>
            </a:r>
          </a:p>
          <a:p>
            <a:pPr marL="0" indent="0" algn="ctr">
              <a:lnSpc>
                <a:spcPct val="100000"/>
              </a:lnSpc>
              <a:buNone/>
            </a:pPr>
            <a:r>
              <a:rPr lang="en-GB" sz="1400" dirty="0">
                <a:solidFill>
                  <a:schemeClr val="tx1"/>
                </a:solidFill>
                <a:latin typeface="+mn-lt"/>
              </a:rPr>
              <a:t>He whistled a tune to the window, and who should be waiting there</a:t>
            </a:r>
          </a:p>
          <a:p>
            <a:pPr marL="0" indent="0" algn="ctr">
              <a:lnSpc>
                <a:spcPct val="100000"/>
              </a:lnSpc>
              <a:buNone/>
            </a:pPr>
            <a:r>
              <a:rPr lang="en-GB" sz="1400" dirty="0">
                <a:solidFill>
                  <a:schemeClr val="tx1"/>
                </a:solidFill>
                <a:latin typeface="+mn-lt"/>
              </a:rPr>
              <a:t>But the landlord’s black-eyed daughter,</a:t>
            </a:r>
          </a:p>
          <a:p>
            <a:pPr marL="0" indent="0" algn="ctr">
              <a:lnSpc>
                <a:spcPct val="100000"/>
              </a:lnSpc>
              <a:buNone/>
            </a:pPr>
            <a:r>
              <a:rPr lang="en-GB" sz="1400" dirty="0">
                <a:solidFill>
                  <a:schemeClr val="tx1"/>
                </a:solidFill>
                <a:latin typeface="+mn-lt"/>
              </a:rPr>
              <a:t>Bess, the landlord’s daughter,</a:t>
            </a:r>
          </a:p>
          <a:p>
            <a:pPr marL="0" indent="0" algn="ctr">
              <a:lnSpc>
                <a:spcPct val="100000"/>
              </a:lnSpc>
              <a:buNone/>
            </a:pPr>
            <a:r>
              <a:rPr lang="en-GB" sz="1400" dirty="0">
                <a:solidFill>
                  <a:schemeClr val="tx1"/>
                </a:solidFill>
                <a:latin typeface="+mn-lt"/>
              </a:rPr>
              <a:t>Plaiting a dark red love-knot into her long black hair.</a:t>
            </a:r>
          </a:p>
        </p:txBody>
      </p:sp>
    </p:spTree>
    <p:extLst>
      <p:ext uri="{BB962C8B-B14F-4D97-AF65-F5344CB8AC3E}">
        <p14:creationId xmlns:p14="http://schemas.microsoft.com/office/powerpoint/2010/main" val="3546951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18026" t="18026"/>
          <a:stretch/>
        </p:blipFill>
        <p:spPr>
          <a:xfrm>
            <a:off x="1990986" y="439352"/>
            <a:ext cx="8245215" cy="59676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0" name="Rounded Rectangle 9"/>
          <p:cNvSpPr/>
          <p:nvPr/>
        </p:nvSpPr>
        <p:spPr>
          <a:xfrm>
            <a:off x="6098102" y="3847357"/>
            <a:ext cx="4405764" cy="4203700"/>
          </a:xfrm>
          <a:prstGeom prst="roundRect">
            <a:avLst/>
          </a:prstGeom>
          <a:solidFill>
            <a:schemeClr val="accent2">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ubtitle 2"/>
          <p:cNvSpPr txBox="1">
            <a:spLocks/>
          </p:cNvSpPr>
          <p:nvPr/>
        </p:nvSpPr>
        <p:spPr>
          <a:xfrm>
            <a:off x="6273800" y="3956895"/>
            <a:ext cx="4013200" cy="32552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buNone/>
            </a:pPr>
            <a:r>
              <a:rPr lang="en-GB" sz="1400" dirty="0">
                <a:solidFill>
                  <a:schemeClr val="tx1"/>
                </a:solidFill>
                <a:latin typeface="+mn-lt"/>
              </a:rPr>
              <a:t>And dark in the old inn-yard a stable-wicket creaked</a:t>
            </a:r>
          </a:p>
          <a:p>
            <a:pPr marL="0" indent="0" algn="ctr">
              <a:lnSpc>
                <a:spcPct val="100000"/>
              </a:lnSpc>
              <a:buNone/>
            </a:pPr>
            <a:r>
              <a:rPr lang="en-GB" sz="1400" dirty="0">
                <a:solidFill>
                  <a:schemeClr val="tx1"/>
                </a:solidFill>
                <a:latin typeface="+mn-lt"/>
              </a:rPr>
              <a:t>Where Tim the </a:t>
            </a:r>
            <a:r>
              <a:rPr lang="en-GB" sz="1400" dirty="0" err="1">
                <a:solidFill>
                  <a:schemeClr val="tx1"/>
                </a:solidFill>
                <a:latin typeface="+mn-lt"/>
              </a:rPr>
              <a:t>ostler</a:t>
            </a:r>
            <a:r>
              <a:rPr lang="en-GB" sz="1400" dirty="0">
                <a:solidFill>
                  <a:schemeClr val="tx1"/>
                </a:solidFill>
                <a:latin typeface="+mn-lt"/>
              </a:rPr>
              <a:t> listened; his face was white and peaked;</a:t>
            </a:r>
          </a:p>
          <a:p>
            <a:pPr marL="0" indent="0" algn="ctr">
              <a:lnSpc>
                <a:spcPct val="100000"/>
              </a:lnSpc>
              <a:buNone/>
            </a:pPr>
            <a:r>
              <a:rPr lang="en-GB" sz="1400" dirty="0">
                <a:solidFill>
                  <a:schemeClr val="tx1"/>
                </a:solidFill>
                <a:latin typeface="+mn-lt"/>
              </a:rPr>
              <a:t>His eyes were hollows of madness, his hair like mouldy hay,</a:t>
            </a:r>
          </a:p>
          <a:p>
            <a:pPr marL="0" indent="0" algn="ctr">
              <a:lnSpc>
                <a:spcPct val="100000"/>
              </a:lnSpc>
              <a:buNone/>
            </a:pPr>
            <a:r>
              <a:rPr lang="en-GB" sz="1400" dirty="0">
                <a:solidFill>
                  <a:schemeClr val="tx1"/>
                </a:solidFill>
                <a:latin typeface="+mn-lt"/>
              </a:rPr>
              <a:t>But he loved the landlord’s daughter,</a:t>
            </a:r>
          </a:p>
          <a:p>
            <a:pPr marL="0" indent="0" algn="ctr">
              <a:lnSpc>
                <a:spcPct val="100000"/>
              </a:lnSpc>
              <a:buNone/>
            </a:pPr>
            <a:r>
              <a:rPr lang="en-GB" sz="1400" dirty="0">
                <a:solidFill>
                  <a:schemeClr val="tx1"/>
                </a:solidFill>
                <a:latin typeface="+mn-lt"/>
              </a:rPr>
              <a:t>The landlord’s red-lipped daughter,</a:t>
            </a:r>
          </a:p>
          <a:p>
            <a:pPr marL="0" indent="0" algn="ctr">
              <a:lnSpc>
                <a:spcPct val="100000"/>
              </a:lnSpc>
              <a:buNone/>
            </a:pPr>
            <a:r>
              <a:rPr lang="en-GB" sz="1400" dirty="0">
                <a:solidFill>
                  <a:schemeClr val="tx1"/>
                </a:solidFill>
                <a:latin typeface="+mn-lt"/>
              </a:rPr>
              <a:t>Dumb as a dog he listened, and he heard the robber say.</a:t>
            </a:r>
            <a:endParaRPr lang="en-GB" sz="1400" dirty="0">
              <a:solidFill>
                <a:schemeClr val="tx1"/>
              </a:solidFill>
              <a:latin typeface="+mj-lt"/>
            </a:endParaRPr>
          </a:p>
        </p:txBody>
      </p:sp>
    </p:spTree>
    <p:extLst>
      <p:ext uri="{BB962C8B-B14F-4D97-AF65-F5344CB8AC3E}">
        <p14:creationId xmlns:p14="http://schemas.microsoft.com/office/powerpoint/2010/main" val="3454500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p>
        </p:txBody>
      </p:sp>
      <p:sp>
        <p:nvSpPr>
          <p:cNvPr id="3" name="Content Placeholder 2"/>
          <p:cNvSpPr>
            <a:spLocks noGrp="1"/>
          </p:cNvSpPr>
          <p:nvPr>
            <p:ph idx="1"/>
          </p:nvPr>
        </p:nvSpPr>
        <p:spPr/>
        <p:txBody>
          <a:bodyPr>
            <a:normAutofit/>
          </a:bodyPr>
          <a:lstStyle/>
          <a:p>
            <a:pPr marL="0" indent="0">
              <a:buNone/>
            </a:pPr>
            <a:r>
              <a:rPr lang="en-GB" sz="3200" b="1" u="sng" dirty="0" smtClean="0"/>
              <a:t>ACTIVITY</a:t>
            </a:r>
          </a:p>
          <a:p>
            <a:r>
              <a:rPr lang="en-GB" sz="3200" dirty="0" smtClean="0"/>
              <a:t>Look through the poem again and identify the metaphors in the poem.  What effects do they create?</a:t>
            </a:r>
            <a:endParaRPr lang="en-GB" sz="3200" dirty="0"/>
          </a:p>
        </p:txBody>
      </p:sp>
    </p:spTree>
    <p:extLst>
      <p:ext uri="{BB962C8B-B14F-4D97-AF65-F5344CB8AC3E}">
        <p14:creationId xmlns:p14="http://schemas.microsoft.com/office/powerpoint/2010/main" val="34030179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endParaRPr lang="en-GB" sz="3600" dirty="0"/>
          </a:p>
        </p:txBody>
      </p:sp>
      <p:sp>
        <p:nvSpPr>
          <p:cNvPr id="5" name="Content Placeholder 4"/>
          <p:cNvSpPr>
            <a:spLocks noGrp="1"/>
          </p:cNvSpPr>
          <p:nvPr>
            <p:ph sz="half" idx="1"/>
          </p:nvPr>
        </p:nvSpPr>
        <p:spPr/>
        <p:txBody>
          <a:bodyPr>
            <a:normAutofit fontScale="70000" lnSpcReduction="20000"/>
          </a:bodyPr>
          <a:lstStyle/>
          <a:p>
            <a:pPr marL="0" indent="0">
              <a:buNone/>
            </a:pPr>
            <a:r>
              <a:rPr lang="en-GB" b="1" dirty="0" smtClean="0"/>
              <a:t>Stanza 1</a:t>
            </a:r>
          </a:p>
          <a:p>
            <a:pPr marL="0" indent="0" algn="ctr">
              <a:lnSpc>
                <a:spcPct val="120000"/>
              </a:lnSpc>
              <a:buNone/>
            </a:pPr>
            <a:r>
              <a:rPr lang="en-GB" dirty="0"/>
              <a:t>The wind </a:t>
            </a:r>
            <a:r>
              <a:rPr lang="en-GB" b="1" dirty="0"/>
              <a:t>was a torrent of darkness </a:t>
            </a:r>
            <a:r>
              <a:rPr lang="en-GB" dirty="0"/>
              <a:t>among the gusty trees,</a:t>
            </a:r>
          </a:p>
          <a:p>
            <a:pPr marL="0" indent="0" algn="ctr">
              <a:lnSpc>
                <a:spcPct val="120000"/>
              </a:lnSpc>
              <a:buNone/>
            </a:pPr>
            <a:r>
              <a:rPr lang="en-GB" dirty="0"/>
              <a:t>The moon </a:t>
            </a:r>
            <a:r>
              <a:rPr lang="en-GB" b="1" dirty="0"/>
              <a:t>was a ghostly galleon </a:t>
            </a:r>
            <a:r>
              <a:rPr lang="en-GB" dirty="0"/>
              <a:t>tossed upon cloudy seas,</a:t>
            </a:r>
          </a:p>
          <a:p>
            <a:pPr marL="0" indent="0" algn="ctr">
              <a:lnSpc>
                <a:spcPct val="120000"/>
              </a:lnSpc>
              <a:buNone/>
            </a:pPr>
            <a:r>
              <a:rPr lang="en-GB" dirty="0"/>
              <a:t>The road </a:t>
            </a:r>
            <a:r>
              <a:rPr lang="en-GB" b="1" dirty="0"/>
              <a:t>was a ribbon of moonlight </a:t>
            </a:r>
            <a:r>
              <a:rPr lang="en-GB" dirty="0"/>
              <a:t>over the purple moor,</a:t>
            </a:r>
          </a:p>
          <a:p>
            <a:pPr marL="0" indent="0" algn="ctr">
              <a:lnSpc>
                <a:spcPct val="120000"/>
              </a:lnSpc>
              <a:buNone/>
            </a:pPr>
            <a:r>
              <a:rPr lang="en-GB" dirty="0"/>
              <a:t>And the highwayman came riding-</a:t>
            </a:r>
          </a:p>
          <a:p>
            <a:pPr marL="0" indent="0" algn="ctr">
              <a:lnSpc>
                <a:spcPct val="120000"/>
              </a:lnSpc>
              <a:buNone/>
            </a:pPr>
            <a:r>
              <a:rPr lang="en-GB" dirty="0"/>
              <a:t>Riding- riding-</a:t>
            </a:r>
          </a:p>
          <a:p>
            <a:pPr marL="0" indent="0" algn="ctr">
              <a:lnSpc>
                <a:spcPct val="120000"/>
              </a:lnSpc>
              <a:buNone/>
            </a:pPr>
            <a:r>
              <a:rPr lang="en-GB" dirty="0"/>
              <a:t>The highwayman came riding, up to the old inn door.</a:t>
            </a:r>
          </a:p>
          <a:p>
            <a:pPr marL="0" indent="0">
              <a:buNone/>
            </a:pPr>
            <a:endParaRPr lang="en-GB" dirty="0"/>
          </a:p>
        </p:txBody>
      </p:sp>
      <p:sp>
        <p:nvSpPr>
          <p:cNvPr id="6" name="Content Placeholder 5"/>
          <p:cNvSpPr>
            <a:spLocks noGrp="1"/>
          </p:cNvSpPr>
          <p:nvPr>
            <p:ph sz="half" idx="2"/>
          </p:nvPr>
        </p:nvSpPr>
        <p:spPr/>
        <p:txBody>
          <a:bodyPr>
            <a:normAutofit fontScale="70000" lnSpcReduction="20000"/>
          </a:bodyPr>
          <a:lstStyle/>
          <a:p>
            <a:r>
              <a:rPr lang="en-GB" dirty="0" smtClean="0"/>
              <a:t>Q:  What effect do these create?</a:t>
            </a:r>
          </a:p>
          <a:p>
            <a:endParaRPr lang="en-GB" dirty="0"/>
          </a:p>
        </p:txBody>
      </p:sp>
    </p:spTree>
    <p:extLst>
      <p:ext uri="{BB962C8B-B14F-4D97-AF65-F5344CB8AC3E}">
        <p14:creationId xmlns:p14="http://schemas.microsoft.com/office/powerpoint/2010/main" val="9076520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endParaRPr lang="en-GB" sz="3600" dirty="0"/>
          </a:p>
        </p:txBody>
      </p:sp>
      <p:sp>
        <p:nvSpPr>
          <p:cNvPr id="5" name="Content Placeholder 4"/>
          <p:cNvSpPr>
            <a:spLocks noGrp="1"/>
          </p:cNvSpPr>
          <p:nvPr>
            <p:ph sz="half" idx="1"/>
          </p:nvPr>
        </p:nvSpPr>
        <p:spPr/>
        <p:txBody>
          <a:bodyPr>
            <a:normAutofit fontScale="55000" lnSpcReduction="20000"/>
          </a:bodyPr>
          <a:lstStyle/>
          <a:p>
            <a:pPr marL="0" indent="0">
              <a:buNone/>
            </a:pPr>
            <a:r>
              <a:rPr lang="en-GB" b="1" dirty="0" smtClean="0"/>
              <a:t>Stanza 1</a:t>
            </a:r>
          </a:p>
          <a:p>
            <a:pPr marL="0" indent="0" algn="ctr">
              <a:lnSpc>
                <a:spcPct val="120000"/>
              </a:lnSpc>
              <a:buNone/>
            </a:pPr>
            <a:r>
              <a:rPr lang="en-GB" b="1" dirty="0"/>
              <a:t>The wind was a torrent of darkness among the gusty trees,</a:t>
            </a:r>
          </a:p>
          <a:p>
            <a:pPr marL="0" indent="0" algn="ctr">
              <a:lnSpc>
                <a:spcPct val="120000"/>
              </a:lnSpc>
              <a:buNone/>
            </a:pPr>
            <a:r>
              <a:rPr lang="en-GB" b="1" dirty="0"/>
              <a:t>The moon was a ghostly galleon tossed upon cloudy seas,</a:t>
            </a:r>
          </a:p>
          <a:p>
            <a:pPr marL="0" indent="0" algn="ctr">
              <a:lnSpc>
                <a:spcPct val="120000"/>
              </a:lnSpc>
              <a:buNone/>
            </a:pPr>
            <a:r>
              <a:rPr lang="en-GB" b="1" dirty="0"/>
              <a:t>The road was a ribbon of moonlight over the purple moor</a:t>
            </a:r>
            <a:r>
              <a:rPr lang="en-GB" dirty="0"/>
              <a:t>,</a:t>
            </a:r>
          </a:p>
          <a:p>
            <a:pPr marL="0" indent="0" algn="ctr">
              <a:lnSpc>
                <a:spcPct val="120000"/>
              </a:lnSpc>
              <a:buNone/>
            </a:pPr>
            <a:r>
              <a:rPr lang="en-GB" dirty="0"/>
              <a:t>And the highwayman came riding-</a:t>
            </a:r>
          </a:p>
          <a:p>
            <a:pPr marL="0" indent="0" algn="ctr">
              <a:lnSpc>
                <a:spcPct val="120000"/>
              </a:lnSpc>
              <a:buNone/>
            </a:pPr>
            <a:r>
              <a:rPr lang="en-GB" dirty="0"/>
              <a:t>Riding- riding-</a:t>
            </a:r>
          </a:p>
          <a:p>
            <a:pPr marL="0" indent="0" algn="ctr">
              <a:lnSpc>
                <a:spcPct val="120000"/>
              </a:lnSpc>
              <a:buNone/>
            </a:pPr>
            <a:r>
              <a:rPr lang="en-GB" dirty="0"/>
              <a:t>The highwayman came riding, up to the old inn door.</a:t>
            </a:r>
          </a:p>
          <a:p>
            <a:pPr marL="0" indent="0">
              <a:buNone/>
            </a:pPr>
            <a:endParaRPr lang="en-GB" dirty="0"/>
          </a:p>
        </p:txBody>
      </p:sp>
      <p:sp>
        <p:nvSpPr>
          <p:cNvPr id="6" name="Content Placeholder 5"/>
          <p:cNvSpPr>
            <a:spLocks noGrp="1"/>
          </p:cNvSpPr>
          <p:nvPr>
            <p:ph sz="half" idx="2"/>
          </p:nvPr>
        </p:nvSpPr>
        <p:spPr/>
        <p:txBody>
          <a:bodyPr>
            <a:normAutofit fontScale="55000" lnSpcReduction="20000"/>
          </a:bodyPr>
          <a:lstStyle/>
          <a:p>
            <a:r>
              <a:rPr lang="en-GB" dirty="0" smtClean="0"/>
              <a:t>Q:  What effect do these create?</a:t>
            </a:r>
          </a:p>
          <a:p>
            <a:endParaRPr lang="en-GB" dirty="0"/>
          </a:p>
          <a:p>
            <a:r>
              <a:rPr lang="en-GB" dirty="0" smtClean="0">
                <a:solidFill>
                  <a:srgbClr val="FF0000"/>
                </a:solidFill>
              </a:rPr>
              <a:t>The wind was a torrent of darkness among the gusty trees.  This metaphor compares the wind to a torrent of darkness creating the image of a fast-flowing dark void swirling and blustering through the trees</a:t>
            </a:r>
          </a:p>
          <a:p>
            <a:endParaRPr lang="en-GB" dirty="0">
              <a:solidFill>
                <a:srgbClr val="FF0000"/>
              </a:solidFill>
            </a:endParaRPr>
          </a:p>
          <a:p>
            <a:r>
              <a:rPr lang="en-GB" dirty="0" smtClean="0">
                <a:solidFill>
                  <a:srgbClr val="FF0000"/>
                </a:solidFill>
              </a:rPr>
              <a:t>The moon was a ghostly galleon tossed upon cloudy seas.  This metaphor compares the moon to a galleon suggesting it is like a large majestic ship which is being jostled around the sea.  The sea in this case is the clouds which are being blown about in the wind across the moon.</a:t>
            </a:r>
          </a:p>
          <a:p>
            <a:endParaRPr lang="en-GB" dirty="0">
              <a:solidFill>
                <a:srgbClr val="FF0000"/>
              </a:solidFill>
            </a:endParaRPr>
          </a:p>
          <a:p>
            <a:r>
              <a:rPr lang="en-GB" dirty="0" smtClean="0">
                <a:solidFill>
                  <a:srgbClr val="FF0000"/>
                </a:solidFill>
              </a:rPr>
              <a:t>The road was a ribbon of moonlight over the purple moor.  This metaphor compares the road to a ribbon which suggests it is floaty and winding up and down and around the hills illuminating the moonlight.</a:t>
            </a:r>
          </a:p>
          <a:p>
            <a:endParaRPr lang="en-GB" dirty="0"/>
          </a:p>
        </p:txBody>
      </p:sp>
    </p:spTree>
    <p:extLst>
      <p:ext uri="{BB962C8B-B14F-4D97-AF65-F5344CB8AC3E}">
        <p14:creationId xmlns:p14="http://schemas.microsoft.com/office/powerpoint/2010/main" val="17214377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endParaRPr lang="en-GB" sz="3600" dirty="0"/>
          </a:p>
        </p:txBody>
      </p:sp>
      <p:sp>
        <p:nvSpPr>
          <p:cNvPr id="5" name="Content Placeholder 4"/>
          <p:cNvSpPr>
            <a:spLocks noGrp="1"/>
          </p:cNvSpPr>
          <p:nvPr>
            <p:ph sz="half" idx="1"/>
          </p:nvPr>
        </p:nvSpPr>
        <p:spPr/>
        <p:txBody>
          <a:bodyPr>
            <a:normAutofit fontScale="92500" lnSpcReduction="20000"/>
          </a:bodyPr>
          <a:lstStyle/>
          <a:p>
            <a:pPr marL="0" indent="0">
              <a:buNone/>
            </a:pPr>
            <a:r>
              <a:rPr lang="en-GB" b="1" u="sng" dirty="0" smtClean="0"/>
              <a:t>Stanza 4</a:t>
            </a:r>
          </a:p>
          <a:p>
            <a:pPr marL="0" indent="0" algn="ctr">
              <a:lnSpc>
                <a:spcPct val="100000"/>
              </a:lnSpc>
              <a:buNone/>
            </a:pPr>
            <a:r>
              <a:rPr lang="en-GB" dirty="0"/>
              <a:t>And dark in the old inn-yard a stable-wicket creaked</a:t>
            </a:r>
          </a:p>
          <a:p>
            <a:pPr marL="0" indent="0" algn="ctr">
              <a:lnSpc>
                <a:spcPct val="100000"/>
              </a:lnSpc>
              <a:buNone/>
            </a:pPr>
            <a:r>
              <a:rPr lang="en-GB" dirty="0"/>
              <a:t>Where Tim the </a:t>
            </a:r>
            <a:r>
              <a:rPr lang="en-GB" dirty="0" err="1"/>
              <a:t>ostler</a:t>
            </a:r>
            <a:r>
              <a:rPr lang="en-GB" dirty="0"/>
              <a:t> listened; his face was white and peaked;</a:t>
            </a:r>
          </a:p>
          <a:p>
            <a:pPr marL="0" indent="0" algn="ctr">
              <a:lnSpc>
                <a:spcPct val="100000"/>
              </a:lnSpc>
              <a:buNone/>
            </a:pPr>
            <a:r>
              <a:rPr lang="en-GB" b="1" dirty="0"/>
              <a:t>His eyes were hollows of madness, </a:t>
            </a:r>
            <a:r>
              <a:rPr lang="en-GB" dirty="0"/>
              <a:t>his hair like mouldy hay,</a:t>
            </a:r>
          </a:p>
          <a:p>
            <a:pPr marL="0" indent="0" algn="ctr">
              <a:lnSpc>
                <a:spcPct val="100000"/>
              </a:lnSpc>
              <a:buNone/>
            </a:pPr>
            <a:r>
              <a:rPr lang="en-GB" dirty="0"/>
              <a:t>But he loved the landlord’s daughter,</a:t>
            </a:r>
          </a:p>
          <a:p>
            <a:pPr marL="0" indent="0" algn="ctr">
              <a:lnSpc>
                <a:spcPct val="100000"/>
              </a:lnSpc>
              <a:buNone/>
            </a:pPr>
            <a:r>
              <a:rPr lang="en-GB" dirty="0"/>
              <a:t>The landlord’s red-lipped daughter,</a:t>
            </a:r>
          </a:p>
          <a:p>
            <a:pPr marL="0" indent="0" algn="ctr">
              <a:lnSpc>
                <a:spcPct val="100000"/>
              </a:lnSpc>
              <a:buNone/>
            </a:pPr>
            <a:r>
              <a:rPr lang="en-GB" dirty="0"/>
              <a:t>Dumb as a dog he listened, and he heard the robber say.</a:t>
            </a:r>
          </a:p>
          <a:p>
            <a:pPr marL="0" indent="0">
              <a:buNone/>
            </a:pPr>
            <a:endParaRPr lang="en-GB" dirty="0"/>
          </a:p>
        </p:txBody>
      </p:sp>
      <p:sp>
        <p:nvSpPr>
          <p:cNvPr id="6" name="Content Placeholder 5"/>
          <p:cNvSpPr>
            <a:spLocks noGrp="1"/>
          </p:cNvSpPr>
          <p:nvPr>
            <p:ph sz="half" idx="2"/>
          </p:nvPr>
        </p:nvSpPr>
        <p:spPr/>
        <p:txBody>
          <a:bodyPr>
            <a:normAutofit fontScale="92500" lnSpcReduction="20000"/>
          </a:bodyPr>
          <a:lstStyle/>
          <a:p>
            <a:r>
              <a:rPr lang="en-GB" dirty="0" smtClean="0"/>
              <a:t>Q:  What effect do these create?</a:t>
            </a:r>
          </a:p>
          <a:p>
            <a:endParaRPr lang="en-GB" dirty="0"/>
          </a:p>
        </p:txBody>
      </p:sp>
    </p:spTree>
    <p:extLst>
      <p:ext uri="{BB962C8B-B14F-4D97-AF65-F5344CB8AC3E}">
        <p14:creationId xmlns:p14="http://schemas.microsoft.com/office/powerpoint/2010/main" val="26637234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LO: To be able to identify and explain how meaning is enhanced through choice of words and phrases (2g)</a:t>
            </a:r>
            <a:endParaRPr lang="en-GB" sz="3600" dirty="0"/>
          </a:p>
        </p:txBody>
      </p:sp>
      <p:sp>
        <p:nvSpPr>
          <p:cNvPr id="5" name="Content Placeholder 4"/>
          <p:cNvSpPr>
            <a:spLocks noGrp="1"/>
          </p:cNvSpPr>
          <p:nvPr>
            <p:ph sz="half" idx="1"/>
          </p:nvPr>
        </p:nvSpPr>
        <p:spPr/>
        <p:txBody>
          <a:bodyPr>
            <a:normAutofit fontScale="92500" lnSpcReduction="20000"/>
          </a:bodyPr>
          <a:lstStyle/>
          <a:p>
            <a:pPr marL="0" indent="0">
              <a:buNone/>
            </a:pPr>
            <a:r>
              <a:rPr lang="en-GB" b="1" u="sng" dirty="0" smtClean="0"/>
              <a:t>Stanza 4</a:t>
            </a:r>
          </a:p>
          <a:p>
            <a:pPr marL="0" indent="0" algn="ctr">
              <a:lnSpc>
                <a:spcPct val="100000"/>
              </a:lnSpc>
              <a:buNone/>
            </a:pPr>
            <a:r>
              <a:rPr lang="en-GB" dirty="0"/>
              <a:t>And dark in the old inn-yard a stable-wicket creaked</a:t>
            </a:r>
          </a:p>
          <a:p>
            <a:pPr marL="0" indent="0" algn="ctr">
              <a:lnSpc>
                <a:spcPct val="100000"/>
              </a:lnSpc>
              <a:buNone/>
            </a:pPr>
            <a:r>
              <a:rPr lang="en-GB" dirty="0"/>
              <a:t>Where Tim the </a:t>
            </a:r>
            <a:r>
              <a:rPr lang="en-GB" dirty="0" err="1"/>
              <a:t>ostler</a:t>
            </a:r>
            <a:r>
              <a:rPr lang="en-GB" dirty="0"/>
              <a:t> listened; his face was white and peaked;</a:t>
            </a:r>
          </a:p>
          <a:p>
            <a:pPr marL="0" indent="0" algn="ctr">
              <a:lnSpc>
                <a:spcPct val="100000"/>
              </a:lnSpc>
              <a:buNone/>
            </a:pPr>
            <a:r>
              <a:rPr lang="en-GB" b="1" dirty="0"/>
              <a:t>His eyes were hollows of madness, </a:t>
            </a:r>
            <a:r>
              <a:rPr lang="en-GB" dirty="0"/>
              <a:t>his hair like mouldy hay,</a:t>
            </a:r>
          </a:p>
          <a:p>
            <a:pPr marL="0" indent="0" algn="ctr">
              <a:lnSpc>
                <a:spcPct val="100000"/>
              </a:lnSpc>
              <a:buNone/>
            </a:pPr>
            <a:r>
              <a:rPr lang="en-GB" dirty="0"/>
              <a:t>But he loved the landlord’s daughter,</a:t>
            </a:r>
          </a:p>
          <a:p>
            <a:pPr marL="0" indent="0" algn="ctr">
              <a:lnSpc>
                <a:spcPct val="100000"/>
              </a:lnSpc>
              <a:buNone/>
            </a:pPr>
            <a:r>
              <a:rPr lang="en-GB" dirty="0"/>
              <a:t>The landlord’s red-lipped daughter,</a:t>
            </a:r>
          </a:p>
          <a:p>
            <a:pPr marL="0" indent="0" algn="ctr">
              <a:lnSpc>
                <a:spcPct val="100000"/>
              </a:lnSpc>
              <a:buNone/>
            </a:pPr>
            <a:r>
              <a:rPr lang="en-GB" dirty="0"/>
              <a:t>Dumb as a dog he listened, and he heard the robber say.</a:t>
            </a:r>
          </a:p>
          <a:p>
            <a:pPr marL="0" indent="0">
              <a:buNone/>
            </a:pPr>
            <a:endParaRPr lang="en-GB" dirty="0"/>
          </a:p>
        </p:txBody>
      </p:sp>
      <p:sp>
        <p:nvSpPr>
          <p:cNvPr id="6" name="Content Placeholder 5"/>
          <p:cNvSpPr>
            <a:spLocks noGrp="1"/>
          </p:cNvSpPr>
          <p:nvPr>
            <p:ph sz="half" idx="2"/>
          </p:nvPr>
        </p:nvSpPr>
        <p:spPr/>
        <p:txBody>
          <a:bodyPr>
            <a:normAutofit fontScale="92500" lnSpcReduction="20000"/>
          </a:bodyPr>
          <a:lstStyle/>
          <a:p>
            <a:r>
              <a:rPr lang="en-GB" dirty="0" smtClean="0"/>
              <a:t>Q:  What effect do these create?</a:t>
            </a:r>
          </a:p>
          <a:p>
            <a:endParaRPr lang="en-GB" dirty="0"/>
          </a:p>
          <a:p>
            <a:r>
              <a:rPr lang="en-GB" dirty="0" smtClean="0">
                <a:solidFill>
                  <a:srgbClr val="FF0000"/>
                </a:solidFill>
              </a:rPr>
              <a:t>This metaphor creates the effect of Tim’s eyes being deep, dark voids detached from reality and focused only on crazy, wild thoughts.</a:t>
            </a:r>
          </a:p>
          <a:p>
            <a:endParaRPr lang="en-GB" dirty="0"/>
          </a:p>
        </p:txBody>
      </p:sp>
    </p:spTree>
    <p:extLst>
      <p:ext uri="{BB962C8B-B14F-4D97-AF65-F5344CB8AC3E}">
        <p14:creationId xmlns:p14="http://schemas.microsoft.com/office/powerpoint/2010/main" val="12847240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Word of the Day Challenge</a:t>
            </a:r>
            <a:endParaRPr lang="en-GB" dirty="0"/>
          </a:p>
        </p:txBody>
      </p:sp>
      <p:sp>
        <p:nvSpPr>
          <p:cNvPr id="6" name="Content Placeholder 5"/>
          <p:cNvSpPr>
            <a:spLocks noGrp="1"/>
          </p:cNvSpPr>
          <p:nvPr>
            <p:ph idx="1"/>
          </p:nvPr>
        </p:nvSpPr>
        <p:spPr/>
        <p:txBody>
          <a:bodyPr>
            <a:normAutofit fontScale="40000" lnSpcReduction="20000"/>
          </a:bodyPr>
          <a:lstStyle/>
          <a:p>
            <a:r>
              <a:rPr lang="en-GB" sz="3200" dirty="0" smtClean="0"/>
              <a:t>Reverberated - </a:t>
            </a:r>
            <a:r>
              <a:rPr lang="en-GB" sz="3200" dirty="0" smtClean="0">
                <a:cs typeface="Calibri"/>
              </a:rPr>
              <a:t>Verb. If a loud, deep sound reverberates, it continues to be heard around an area, so that the area seems to shake or to continue to be heard; to echo repeatedly.</a:t>
            </a:r>
          </a:p>
          <a:p>
            <a:r>
              <a:rPr lang="en-GB" sz="3200" dirty="0" smtClean="0"/>
              <a:t> Clamour - Noun. loud noise, especially made by people's voices</a:t>
            </a:r>
          </a:p>
          <a:p>
            <a:r>
              <a:rPr lang="en-GB" sz="3200" dirty="0" smtClean="0"/>
              <a:t>Crescendo - </a:t>
            </a:r>
            <a:r>
              <a:rPr lang="en-GB" sz="3200" dirty="0" smtClean="0">
                <a:cs typeface="Calibri"/>
              </a:rPr>
              <a:t>Noun. a gradual increase in loudness, or the moment when a noise or piece of music is at its loudest.</a:t>
            </a:r>
          </a:p>
          <a:p>
            <a:r>
              <a:rPr lang="en-GB" sz="3200" dirty="0" smtClean="0"/>
              <a:t>Deftly - </a:t>
            </a:r>
            <a:r>
              <a:rPr lang="en-GB" sz="3200" dirty="0" smtClean="0">
                <a:cs typeface="Calibri"/>
              </a:rPr>
              <a:t>Adv. in a skilful, clever, or quick way</a:t>
            </a:r>
          </a:p>
          <a:p>
            <a:r>
              <a:rPr lang="en-GB" sz="3200" dirty="0" smtClean="0"/>
              <a:t>Seethed - </a:t>
            </a:r>
            <a:r>
              <a:rPr lang="en-GB" sz="3200" dirty="0" smtClean="0">
                <a:cs typeface="Calibri"/>
              </a:rPr>
              <a:t>Verb. to feel very angry</a:t>
            </a:r>
          </a:p>
          <a:p>
            <a:r>
              <a:rPr lang="en-GB" sz="3200" dirty="0" smtClean="0"/>
              <a:t>Adversaries - </a:t>
            </a:r>
            <a:r>
              <a:rPr lang="en-GB" sz="3200" dirty="0" smtClean="0">
                <a:cs typeface="Calibri"/>
              </a:rPr>
              <a:t>Noun. An enemy</a:t>
            </a:r>
          </a:p>
          <a:p>
            <a:r>
              <a:rPr lang="en-GB" sz="3200" dirty="0" smtClean="0"/>
              <a:t>Obliterated - </a:t>
            </a:r>
            <a:r>
              <a:rPr lang="en-GB" sz="3200" dirty="0" smtClean="0">
                <a:cs typeface="Calibri"/>
              </a:rPr>
              <a:t>Verb. to remove all signs of something, either by destroying it or by covering it so that it cannot be seen</a:t>
            </a:r>
          </a:p>
          <a:p>
            <a:r>
              <a:rPr lang="en-GB" sz="3200" dirty="0" smtClean="0"/>
              <a:t>Repugnant - </a:t>
            </a:r>
            <a:r>
              <a:rPr lang="en-GB" sz="3200" dirty="0" smtClean="0">
                <a:cs typeface="Calibri"/>
              </a:rPr>
              <a:t>Adj. very unpleasant, causing a feeling of disgust</a:t>
            </a:r>
          </a:p>
          <a:p>
            <a:r>
              <a:rPr lang="en-GB" sz="3200" dirty="0" smtClean="0"/>
              <a:t>Poverty - </a:t>
            </a:r>
            <a:r>
              <a:rPr lang="en-GB" sz="3200" dirty="0" smtClean="0">
                <a:cs typeface="Calibri"/>
              </a:rPr>
              <a:t>Noun. the condition of being extremely poor</a:t>
            </a:r>
          </a:p>
          <a:p>
            <a:r>
              <a:rPr lang="en-GB" sz="3200" dirty="0" smtClean="0"/>
              <a:t>Affliction - </a:t>
            </a:r>
            <a:r>
              <a:rPr lang="en-GB" sz="3200" dirty="0" smtClean="0">
                <a:cs typeface="Calibri"/>
              </a:rPr>
              <a:t>Noun. something that makes you suffer</a:t>
            </a:r>
          </a:p>
          <a:p>
            <a:r>
              <a:rPr lang="en-GB" sz="3200" dirty="0" smtClean="0"/>
              <a:t>Ghastly - </a:t>
            </a:r>
            <a:r>
              <a:rPr lang="en-GB" sz="3200" dirty="0" smtClean="0">
                <a:cs typeface="Calibri"/>
              </a:rPr>
              <a:t>Adj. unpleasant and shocking or to look very ill</a:t>
            </a:r>
          </a:p>
          <a:p>
            <a:r>
              <a:rPr lang="en-GB" sz="3200" dirty="0" smtClean="0"/>
              <a:t>Deluded - </a:t>
            </a:r>
            <a:r>
              <a:rPr lang="en-GB" sz="3200" dirty="0" smtClean="0">
                <a:cs typeface="Calibri"/>
              </a:rPr>
              <a:t>Adj. believing things that are not real or true.</a:t>
            </a:r>
          </a:p>
          <a:p>
            <a:r>
              <a:rPr lang="en-GB" sz="3200" dirty="0" smtClean="0"/>
              <a:t>Cherished - </a:t>
            </a:r>
            <a:r>
              <a:rPr lang="en-GB" sz="3200" dirty="0" smtClean="0">
                <a:cs typeface="Calibri"/>
              </a:rPr>
              <a:t>Adj. bringing the pleasure of love or caring about someone or something that is important to you</a:t>
            </a:r>
          </a:p>
          <a:p>
            <a:r>
              <a:rPr lang="en-GB" sz="3200" dirty="0" smtClean="0"/>
              <a:t>Memento - </a:t>
            </a:r>
            <a:r>
              <a:rPr lang="en-GB" sz="3200" dirty="0" smtClean="0">
                <a:cs typeface="Calibri"/>
              </a:rPr>
              <a:t>Noun. an object that you keep to remember a person, place, or event</a:t>
            </a:r>
          </a:p>
          <a:p>
            <a:r>
              <a:rPr lang="en-GB" sz="3200" dirty="0" smtClean="0"/>
              <a:t>Ushering - </a:t>
            </a:r>
            <a:r>
              <a:rPr lang="en-GB" sz="3200" dirty="0" smtClean="0">
                <a:cs typeface="Calibri"/>
              </a:rPr>
              <a:t>Verb. to show someone where they should go, or to make someone go where you want them to go</a:t>
            </a:r>
          </a:p>
          <a:p>
            <a:endParaRPr lang="en-GB" sz="3200" dirty="0"/>
          </a:p>
        </p:txBody>
      </p:sp>
    </p:spTree>
    <p:extLst>
      <p:ext uri="{BB962C8B-B14F-4D97-AF65-F5344CB8AC3E}">
        <p14:creationId xmlns:p14="http://schemas.microsoft.com/office/powerpoint/2010/main" val="33271319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Word of the Day Challenge</a:t>
            </a:r>
            <a:endParaRPr lang="en-GB" dirty="0"/>
          </a:p>
        </p:txBody>
      </p:sp>
      <p:sp>
        <p:nvSpPr>
          <p:cNvPr id="6" name="Content Placeholder 5"/>
          <p:cNvSpPr>
            <a:spLocks noGrp="1"/>
          </p:cNvSpPr>
          <p:nvPr>
            <p:ph idx="1"/>
          </p:nvPr>
        </p:nvSpPr>
        <p:spPr/>
        <p:txBody>
          <a:bodyPr>
            <a:normAutofit fontScale="70000" lnSpcReduction="20000"/>
          </a:bodyPr>
          <a:lstStyle/>
          <a:p>
            <a:r>
              <a:rPr lang="en-GB" sz="3200" dirty="0" smtClean="0"/>
              <a:t>Laden - </a:t>
            </a:r>
            <a:r>
              <a:rPr lang="en-GB" sz="3200" dirty="0" smtClean="0">
                <a:cs typeface="Calibri"/>
              </a:rPr>
              <a:t>Adj. carrying or holding a lot of something</a:t>
            </a:r>
          </a:p>
          <a:p>
            <a:r>
              <a:rPr lang="en-GB" sz="3200" dirty="0" smtClean="0"/>
              <a:t>Flawless - </a:t>
            </a:r>
            <a:r>
              <a:rPr lang="en-GB" sz="3200" dirty="0" smtClean="0">
                <a:cs typeface="Calibri"/>
              </a:rPr>
              <a:t>Adj. perfect or without mistakes</a:t>
            </a:r>
          </a:p>
          <a:p>
            <a:r>
              <a:rPr lang="en-GB" sz="3200" dirty="0" smtClean="0"/>
              <a:t>Defiantly - </a:t>
            </a:r>
            <a:r>
              <a:rPr lang="en-GB" sz="3200" dirty="0" smtClean="0">
                <a:cs typeface="Calibri"/>
              </a:rPr>
              <a:t>Adv. in a way that proudly refuses to obey authority or shows you are not willing to accept criticism or disapproval</a:t>
            </a:r>
          </a:p>
          <a:p>
            <a:r>
              <a:rPr lang="en-GB" sz="3200" dirty="0" smtClean="0"/>
              <a:t>Diplomacy - </a:t>
            </a:r>
            <a:r>
              <a:rPr lang="en-GB" sz="3200" dirty="0" smtClean="0">
                <a:cs typeface="Calibri"/>
              </a:rPr>
              <a:t>Noun. the management of relationships between countries or the skill in dealing with people without offending or upsetting them.</a:t>
            </a:r>
          </a:p>
          <a:p>
            <a:r>
              <a:rPr lang="en-GB" sz="3200" dirty="0" smtClean="0"/>
              <a:t>Contingency - </a:t>
            </a:r>
            <a:r>
              <a:rPr lang="en-GB" sz="3200" dirty="0" smtClean="0">
                <a:cs typeface="Calibri"/>
              </a:rPr>
              <a:t>Noun. something that might possibly happen in the future, usually causing problems or making further arrangements necessary</a:t>
            </a:r>
          </a:p>
          <a:p>
            <a:r>
              <a:rPr lang="en-GB" sz="3200" dirty="0" smtClean="0"/>
              <a:t>Protocol - </a:t>
            </a:r>
            <a:r>
              <a:rPr lang="en-GB" sz="3200" dirty="0" smtClean="0">
                <a:cs typeface="Calibri"/>
              </a:rPr>
              <a:t>Noun. the system of rules and acceptable behaviour used at official ceremonies and occasions</a:t>
            </a:r>
          </a:p>
          <a:p>
            <a:r>
              <a:rPr lang="en-GB" sz="3200" dirty="0" smtClean="0"/>
              <a:t>Reprimand - </a:t>
            </a:r>
            <a:r>
              <a:rPr lang="en-GB" sz="3200" dirty="0" smtClean="0">
                <a:cs typeface="Calibri"/>
              </a:rPr>
              <a:t>Verb. to express to someone your strong official disapproval of them</a:t>
            </a:r>
          </a:p>
          <a:p>
            <a:r>
              <a:rPr lang="en-GB" sz="3200" dirty="0" smtClean="0"/>
              <a:t>Condescendingly - </a:t>
            </a:r>
            <a:r>
              <a:rPr lang="en-GB" sz="3200" dirty="0" smtClean="0">
                <a:cs typeface="Calibri"/>
              </a:rPr>
              <a:t>Adv. in a way that shows that you think you are more important or more intelligent than someone else</a:t>
            </a:r>
          </a:p>
          <a:p>
            <a:endParaRPr lang="en-GB" sz="3200" dirty="0"/>
          </a:p>
        </p:txBody>
      </p:sp>
    </p:spTree>
    <p:extLst>
      <p:ext uri="{BB962C8B-B14F-4D97-AF65-F5344CB8AC3E}">
        <p14:creationId xmlns:p14="http://schemas.microsoft.com/office/powerpoint/2010/main" val="2842196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Word of the Day Challenge</a:t>
            </a:r>
            <a:endParaRPr lang="en-GB" dirty="0"/>
          </a:p>
        </p:txBody>
      </p:sp>
      <p:sp>
        <p:nvSpPr>
          <p:cNvPr id="6" name="Content Placeholder 5"/>
          <p:cNvSpPr>
            <a:spLocks noGrp="1"/>
          </p:cNvSpPr>
          <p:nvPr>
            <p:ph idx="1"/>
          </p:nvPr>
        </p:nvSpPr>
        <p:spPr/>
        <p:txBody>
          <a:bodyPr>
            <a:normAutofit/>
          </a:bodyPr>
          <a:lstStyle/>
          <a:p>
            <a:r>
              <a:rPr lang="en-GB" sz="3200" dirty="0" smtClean="0"/>
              <a:t>Can you come up with a game that you can play with other children that practices remembering the meaning of these words?</a:t>
            </a:r>
            <a:endParaRPr lang="en-GB" sz="3200" dirty="0"/>
          </a:p>
        </p:txBody>
      </p:sp>
    </p:spTree>
    <p:extLst>
      <p:ext uri="{BB962C8B-B14F-4D97-AF65-F5344CB8AC3E}">
        <p14:creationId xmlns:p14="http://schemas.microsoft.com/office/powerpoint/2010/main" val="7201947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Lunch</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117365566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investigate the effects of air resistance.</a:t>
            </a:r>
            <a:br>
              <a:rPr lang="en-GB" dirty="0" smtClean="0"/>
            </a:br>
            <a:endParaRPr lang="en-GB" dirty="0"/>
          </a:p>
        </p:txBody>
      </p:sp>
      <p:sp>
        <p:nvSpPr>
          <p:cNvPr id="3" name="Content Placeholder 2"/>
          <p:cNvSpPr>
            <a:spLocks noGrp="1"/>
          </p:cNvSpPr>
          <p:nvPr>
            <p:ph idx="1"/>
          </p:nvPr>
        </p:nvSpPr>
        <p:spPr/>
        <p:txBody>
          <a:bodyPr>
            <a:normAutofit/>
          </a:bodyPr>
          <a:lstStyle/>
          <a:p>
            <a:r>
              <a:rPr lang="en-GB" sz="3200" dirty="0" smtClean="0"/>
              <a:t>Science Quiz</a:t>
            </a:r>
          </a:p>
          <a:p>
            <a:endParaRPr lang="en-GB" sz="3200" dirty="0"/>
          </a:p>
          <a:p>
            <a:r>
              <a:rPr lang="en-GB" sz="3200" dirty="0" smtClean="0"/>
              <a:t>TP:  Ask the questions you created about forces and gravity.</a:t>
            </a:r>
          </a:p>
          <a:p>
            <a:endParaRPr lang="en-GB" sz="3200" dirty="0"/>
          </a:p>
          <a:p>
            <a:r>
              <a:rPr lang="en-GB" sz="3200" dirty="0" smtClean="0"/>
              <a:t>TP:  Can you create questions about air resistance?</a:t>
            </a:r>
            <a:endParaRPr lang="en-GB" sz="3200" dirty="0"/>
          </a:p>
        </p:txBody>
      </p:sp>
    </p:spTree>
    <p:extLst>
      <p:ext uri="{BB962C8B-B14F-4D97-AF65-F5344CB8AC3E}">
        <p14:creationId xmlns:p14="http://schemas.microsoft.com/office/powerpoint/2010/main" val="138311233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investigate the effects of air resistance.</a:t>
            </a:r>
            <a:br>
              <a:rPr lang="en-GB" dirty="0" smtClean="0"/>
            </a:br>
            <a:endParaRPr lang="en-GB" dirty="0"/>
          </a:p>
        </p:txBody>
      </p:sp>
      <p:sp>
        <p:nvSpPr>
          <p:cNvPr id="3" name="Content Placeholder 2"/>
          <p:cNvSpPr>
            <a:spLocks noGrp="1"/>
          </p:cNvSpPr>
          <p:nvPr>
            <p:ph idx="1"/>
          </p:nvPr>
        </p:nvSpPr>
        <p:spPr/>
        <p:txBody>
          <a:bodyPr>
            <a:normAutofit fontScale="92500" lnSpcReduction="20000"/>
          </a:bodyPr>
          <a:lstStyle/>
          <a:p>
            <a:r>
              <a:rPr lang="en-GB" sz="3200" dirty="0"/>
              <a:t>You have learnt that gravity pulls objects towards the centre of the Earth. </a:t>
            </a:r>
          </a:p>
          <a:p>
            <a:endParaRPr lang="en-GB" sz="3200" dirty="0"/>
          </a:p>
          <a:p>
            <a:r>
              <a:rPr lang="en-GB" sz="3200" dirty="0"/>
              <a:t>But do you think all objects are pulled as fast as each other?</a:t>
            </a:r>
          </a:p>
          <a:p>
            <a:endParaRPr lang="en-GB" sz="3200" dirty="0"/>
          </a:p>
          <a:p>
            <a:r>
              <a:rPr lang="en-GB" sz="3200" dirty="0"/>
              <a:t>These two balls are the same size, but one has a much greater mass. </a:t>
            </a:r>
          </a:p>
          <a:p>
            <a:endParaRPr lang="en-GB" sz="3200" dirty="0"/>
          </a:p>
          <a:p>
            <a:r>
              <a:rPr lang="en-GB" sz="3200" dirty="0"/>
              <a:t>Do you think they will hit the ground at the same time when dropped from a height?</a:t>
            </a:r>
          </a:p>
          <a:p>
            <a:endParaRPr lang="en-GB" sz="3200" dirty="0"/>
          </a:p>
        </p:txBody>
      </p:sp>
    </p:spTree>
    <p:extLst>
      <p:ext uri="{BB962C8B-B14F-4D97-AF65-F5344CB8AC3E}">
        <p14:creationId xmlns:p14="http://schemas.microsoft.com/office/powerpoint/2010/main" val="9014663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investigate the effects of air resistance.</a:t>
            </a:r>
            <a:br>
              <a:rPr lang="en-GB" dirty="0" smtClean="0"/>
            </a:br>
            <a:endParaRPr lang="en-GB" dirty="0"/>
          </a:p>
        </p:txBody>
      </p:sp>
      <p:sp>
        <p:nvSpPr>
          <p:cNvPr id="3" name="Content Placeholder 2"/>
          <p:cNvSpPr>
            <a:spLocks noGrp="1"/>
          </p:cNvSpPr>
          <p:nvPr>
            <p:ph idx="1"/>
          </p:nvPr>
        </p:nvSpPr>
        <p:spPr/>
        <p:txBody>
          <a:bodyPr>
            <a:normAutofit fontScale="92500" lnSpcReduction="20000"/>
          </a:bodyPr>
          <a:lstStyle/>
          <a:p>
            <a:r>
              <a:rPr lang="en-GB" sz="3200" dirty="0"/>
              <a:t>Galileo Galilei (1564-1642) was an Italian scientist and mathematician who wondered about this.</a:t>
            </a:r>
          </a:p>
          <a:p>
            <a:endParaRPr lang="en-GB" sz="3200" dirty="0"/>
          </a:p>
          <a:p>
            <a:r>
              <a:rPr lang="en-GB" sz="3200" dirty="0"/>
              <a:t>In 1590, he decided to carry out an investigation to find the answer.</a:t>
            </a:r>
          </a:p>
          <a:p>
            <a:r>
              <a:rPr lang="en-GB" sz="3200" dirty="0"/>
              <a:t>He climbed to the top of the Leaning Tower of Pisa with two balls of similar shape and size, but with different masses.</a:t>
            </a:r>
          </a:p>
          <a:p>
            <a:endParaRPr lang="en-GB" sz="3200" dirty="0"/>
          </a:p>
          <a:p>
            <a:r>
              <a:rPr lang="en-GB" sz="3200" dirty="0"/>
              <a:t>He dropped both of the balls from the top of the tower at the same time. Both balls hit the ground at the same time.</a:t>
            </a:r>
          </a:p>
          <a:p>
            <a:endParaRPr lang="en-GB" sz="3200" dirty="0"/>
          </a:p>
        </p:txBody>
      </p:sp>
    </p:spTree>
    <p:extLst>
      <p:ext uri="{BB962C8B-B14F-4D97-AF65-F5344CB8AC3E}">
        <p14:creationId xmlns:p14="http://schemas.microsoft.com/office/powerpoint/2010/main" val="275789823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investigate the effects of air resistance.</a:t>
            </a:r>
            <a:br>
              <a:rPr lang="en-GB" dirty="0" smtClean="0"/>
            </a:br>
            <a:endParaRPr lang="en-GB" dirty="0"/>
          </a:p>
        </p:txBody>
      </p:sp>
      <p:sp>
        <p:nvSpPr>
          <p:cNvPr id="3" name="Content Placeholder 2"/>
          <p:cNvSpPr>
            <a:spLocks noGrp="1"/>
          </p:cNvSpPr>
          <p:nvPr>
            <p:ph idx="1"/>
          </p:nvPr>
        </p:nvSpPr>
        <p:spPr/>
        <p:txBody>
          <a:bodyPr>
            <a:normAutofit/>
          </a:bodyPr>
          <a:lstStyle/>
          <a:p>
            <a:r>
              <a:rPr lang="en-GB" sz="3200" dirty="0"/>
              <a:t>Galileo's experiment proved that all objects fall at the same rate, no matter what their mass is.</a:t>
            </a:r>
          </a:p>
          <a:p>
            <a:endParaRPr lang="en-GB" sz="3200" dirty="0"/>
          </a:p>
          <a:p>
            <a:r>
              <a:rPr lang="en-GB" sz="3200" dirty="0"/>
              <a:t>But this can seem hard to believe!</a:t>
            </a:r>
          </a:p>
          <a:p>
            <a:endParaRPr lang="en-GB" sz="3200" dirty="0"/>
          </a:p>
          <a:p>
            <a:r>
              <a:rPr lang="en-GB" sz="3200" dirty="0"/>
              <a:t>TP: Think about a feather and a hammer. If you dropped both objects at the same time, would they hit the ground at the same time?</a:t>
            </a:r>
          </a:p>
          <a:p>
            <a:endParaRPr lang="en-GB" sz="3200" dirty="0"/>
          </a:p>
        </p:txBody>
      </p:sp>
    </p:spTree>
    <p:extLst>
      <p:ext uri="{BB962C8B-B14F-4D97-AF65-F5344CB8AC3E}">
        <p14:creationId xmlns:p14="http://schemas.microsoft.com/office/powerpoint/2010/main" val="4331901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investigate the effects of air resistance.</a:t>
            </a:r>
            <a:br>
              <a:rPr lang="en-GB" dirty="0" smtClean="0"/>
            </a:br>
            <a:endParaRPr lang="en-GB" dirty="0"/>
          </a:p>
        </p:txBody>
      </p:sp>
      <p:sp>
        <p:nvSpPr>
          <p:cNvPr id="3" name="Content Placeholder 2"/>
          <p:cNvSpPr>
            <a:spLocks noGrp="1"/>
          </p:cNvSpPr>
          <p:nvPr>
            <p:ph idx="1"/>
          </p:nvPr>
        </p:nvSpPr>
        <p:spPr/>
        <p:txBody>
          <a:bodyPr>
            <a:normAutofit/>
          </a:bodyPr>
          <a:lstStyle/>
          <a:p>
            <a:r>
              <a:rPr lang="en-GB" sz="3200" dirty="0"/>
              <a:t>TP: What do you think happened when astronauts stood on the Moon and dropped these two items at the same time? </a:t>
            </a:r>
          </a:p>
          <a:p>
            <a:endParaRPr lang="en-GB" sz="3200" dirty="0"/>
          </a:p>
        </p:txBody>
      </p:sp>
    </p:spTree>
    <p:extLst>
      <p:ext uri="{BB962C8B-B14F-4D97-AF65-F5344CB8AC3E}">
        <p14:creationId xmlns:p14="http://schemas.microsoft.com/office/powerpoint/2010/main" val="13692204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investigate the effects of air resistance.</a:t>
            </a:r>
            <a:br>
              <a:rPr lang="en-GB" dirty="0" smtClean="0"/>
            </a:br>
            <a:endParaRPr lang="en-GB" dirty="0"/>
          </a:p>
        </p:txBody>
      </p:sp>
      <p:sp>
        <p:nvSpPr>
          <p:cNvPr id="3" name="Content Placeholder 2"/>
          <p:cNvSpPr>
            <a:spLocks noGrp="1"/>
          </p:cNvSpPr>
          <p:nvPr>
            <p:ph idx="1"/>
          </p:nvPr>
        </p:nvSpPr>
        <p:spPr/>
        <p:txBody>
          <a:bodyPr>
            <a:normAutofit fontScale="85000" lnSpcReduction="10000"/>
          </a:bodyPr>
          <a:lstStyle/>
          <a:p>
            <a:r>
              <a:rPr lang="en-GB" sz="3200" dirty="0"/>
              <a:t>The feather and the hammer hit the surface of the Moon at the same time!</a:t>
            </a:r>
          </a:p>
          <a:p>
            <a:endParaRPr lang="en-GB" sz="3200" dirty="0"/>
          </a:p>
          <a:p>
            <a:r>
              <a:rPr lang="en-GB" sz="3200" dirty="0"/>
              <a:t>This proves that Galileo’s findings are correct.</a:t>
            </a:r>
          </a:p>
          <a:p>
            <a:endParaRPr lang="en-GB" sz="3200" dirty="0"/>
          </a:p>
          <a:p>
            <a:r>
              <a:rPr lang="en-GB" sz="3200" dirty="0"/>
              <a:t>TP: Can you think why the two objects might fall at the same speed on the Moon but the feather falls so much more slowly on Earth?</a:t>
            </a:r>
          </a:p>
          <a:p>
            <a:endParaRPr lang="en-GB" sz="3200" dirty="0"/>
          </a:p>
          <a:p>
            <a:r>
              <a:rPr lang="en-GB" sz="3200" dirty="0"/>
              <a:t>TP: What is different about the Moon and the Earth that could cause this to happen?</a:t>
            </a:r>
          </a:p>
          <a:p>
            <a:endParaRPr lang="en-GB" sz="3200" dirty="0"/>
          </a:p>
        </p:txBody>
      </p:sp>
    </p:spTree>
    <p:extLst>
      <p:ext uri="{BB962C8B-B14F-4D97-AF65-F5344CB8AC3E}">
        <p14:creationId xmlns:p14="http://schemas.microsoft.com/office/powerpoint/2010/main" val="43800828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investigate the effects of air resistance.</a:t>
            </a:r>
            <a:br>
              <a:rPr lang="en-GB" dirty="0" smtClean="0"/>
            </a:br>
            <a:endParaRPr lang="en-GB" dirty="0"/>
          </a:p>
        </p:txBody>
      </p:sp>
      <p:sp>
        <p:nvSpPr>
          <p:cNvPr id="3" name="Content Placeholder 2"/>
          <p:cNvSpPr>
            <a:spLocks noGrp="1"/>
          </p:cNvSpPr>
          <p:nvPr>
            <p:ph idx="1"/>
          </p:nvPr>
        </p:nvSpPr>
        <p:spPr/>
        <p:txBody>
          <a:bodyPr>
            <a:normAutofit fontScale="85000" lnSpcReduction="10000"/>
          </a:bodyPr>
          <a:lstStyle/>
          <a:p>
            <a:r>
              <a:rPr lang="en-GB" sz="3200" dirty="0"/>
              <a:t>There is no air on the Moon.</a:t>
            </a:r>
          </a:p>
          <a:p>
            <a:r>
              <a:rPr lang="en-GB" sz="3200" dirty="0"/>
              <a:t>Air pushes against any object moving through it. This is known as air resistance.</a:t>
            </a:r>
          </a:p>
          <a:p>
            <a:endParaRPr lang="en-GB" sz="3200" dirty="0"/>
          </a:p>
          <a:p>
            <a:r>
              <a:rPr lang="en-GB" sz="3200" dirty="0"/>
              <a:t>On Earth, air resistance acts on both objects. The feather has a large surface area in comparison to its mass. The hammer has a small surface area in comparison to its mass. Air resistance therefore has a greater upwards force on the feather.</a:t>
            </a:r>
          </a:p>
          <a:p>
            <a:endParaRPr lang="en-GB" sz="3200" dirty="0"/>
          </a:p>
          <a:p>
            <a:r>
              <a:rPr lang="en-GB" sz="3200" dirty="0"/>
              <a:t>Since there is no air on the Moon, there is no air resistance to push against the feather, so the two objects fall at the same speed.</a:t>
            </a:r>
          </a:p>
          <a:p>
            <a:endParaRPr lang="en-GB" sz="3200" dirty="0"/>
          </a:p>
        </p:txBody>
      </p:sp>
    </p:spTree>
    <p:extLst>
      <p:ext uri="{BB962C8B-B14F-4D97-AF65-F5344CB8AC3E}">
        <p14:creationId xmlns:p14="http://schemas.microsoft.com/office/powerpoint/2010/main" val="415895870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investigate the effects of air resistance.</a:t>
            </a:r>
            <a:br>
              <a:rPr lang="en-GB" dirty="0" smtClean="0"/>
            </a:b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119155392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investigate the effects of air resistance</a:t>
            </a:r>
            <a:endParaRPr lang="en-GB" dirty="0"/>
          </a:p>
        </p:txBody>
      </p:sp>
      <p:sp>
        <p:nvSpPr>
          <p:cNvPr id="3" name="Content Placeholder 2"/>
          <p:cNvSpPr>
            <a:spLocks noGrp="1"/>
          </p:cNvSpPr>
          <p:nvPr>
            <p:ph idx="1"/>
          </p:nvPr>
        </p:nvSpPr>
        <p:spPr/>
        <p:txBody>
          <a:bodyPr>
            <a:normAutofit/>
          </a:bodyPr>
          <a:lstStyle/>
          <a:p>
            <a:r>
              <a:rPr lang="en-GB" sz="3200" dirty="0" smtClean="0"/>
              <a:t>Watch to 1.02</a:t>
            </a:r>
          </a:p>
          <a:p>
            <a:r>
              <a:rPr lang="en-GB" sz="3200" dirty="0" smtClean="0">
                <a:hlinkClick r:id="rId2"/>
              </a:rPr>
              <a:t>https://www.bbc.co.uk/bitesize/topics/zsxxsbk/articles/zxw6gdm</a:t>
            </a:r>
            <a:endParaRPr lang="en-GB" sz="3200" dirty="0" smtClean="0"/>
          </a:p>
          <a:p>
            <a:endParaRPr lang="en-GB" sz="3200" dirty="0"/>
          </a:p>
        </p:txBody>
      </p:sp>
    </p:spTree>
    <p:extLst>
      <p:ext uri="{BB962C8B-B14F-4D97-AF65-F5344CB8AC3E}">
        <p14:creationId xmlns:p14="http://schemas.microsoft.com/office/powerpoint/2010/main" val="334818050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B3E270A-E3AD-47F0-9518-73508F6D402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3297"/>
          <a:stretch/>
        </p:blipFill>
        <p:spPr>
          <a:xfrm>
            <a:off x="2279648" y="1629175"/>
            <a:ext cx="7632700" cy="4679550"/>
          </a:xfrm>
          <a:prstGeom prst="rect">
            <a:avLst/>
          </a:prstGeom>
        </p:spPr>
      </p:pic>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Air Resistance</a:t>
            </a:r>
          </a:p>
        </p:txBody>
      </p:sp>
      <p:pic>
        <p:nvPicPr>
          <p:cNvPr id="5" name="Picture 4">
            <a:extLst>
              <a:ext uri="{FF2B5EF4-FFF2-40B4-BE49-F238E27FC236}">
                <a16:creationId xmlns:a16="http://schemas.microsoft.com/office/drawing/2014/main" id="{7210A0BD-12CE-4C5C-973E-076E3FF0334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74661"/>
          <a:stretch/>
        </p:blipFill>
        <p:spPr>
          <a:xfrm>
            <a:off x="2279650" y="4941117"/>
            <a:ext cx="7632700" cy="1367609"/>
          </a:xfrm>
          <a:prstGeom prst="rect">
            <a:avLst/>
          </a:prstGeom>
        </p:spPr>
      </p:pic>
      <p:pic>
        <p:nvPicPr>
          <p:cNvPr id="23" name="Picture 22">
            <a:extLst>
              <a:ext uri="{FF2B5EF4-FFF2-40B4-BE49-F238E27FC236}">
                <a16:creationId xmlns:a16="http://schemas.microsoft.com/office/drawing/2014/main" id="{E5D0D776-406A-44E4-8CB6-D7336301056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93154" y="2194649"/>
            <a:ext cx="1681252" cy="1986335"/>
          </a:xfrm>
          <a:prstGeom prst="rect">
            <a:avLst/>
          </a:prstGeom>
        </p:spPr>
      </p:pic>
      <p:pic>
        <p:nvPicPr>
          <p:cNvPr id="10" name="Picture 9">
            <a:extLst>
              <a:ext uri="{FF2B5EF4-FFF2-40B4-BE49-F238E27FC236}">
                <a16:creationId xmlns:a16="http://schemas.microsoft.com/office/drawing/2014/main" id="{EF04052E-69BB-4676-A035-E2934E54E61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80650" y="3070370"/>
            <a:ext cx="2869399" cy="2881430"/>
          </a:xfrm>
          <a:prstGeom prst="rect">
            <a:avLst/>
          </a:prstGeom>
        </p:spPr>
      </p:pic>
      <p:sp>
        <p:nvSpPr>
          <p:cNvPr id="16" name="Rectangle 15">
            <a:extLst>
              <a:ext uri="{FF2B5EF4-FFF2-40B4-BE49-F238E27FC236}">
                <a16:creationId xmlns:a16="http://schemas.microsoft.com/office/drawing/2014/main" id="{CABE5D97-206A-4A0F-B1EC-D56565D2D720}"/>
              </a:ext>
            </a:extLst>
          </p:cNvPr>
          <p:cNvSpPr/>
          <p:nvPr/>
        </p:nvSpPr>
        <p:spPr>
          <a:xfrm>
            <a:off x="2279647" y="1901168"/>
            <a:ext cx="3388515" cy="1001046"/>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r">
              <a:buFont typeface="Arial" panose="020B0604020202020204" pitchFamily="34" charset="0"/>
              <a:buNone/>
            </a:pPr>
            <a:r>
              <a:rPr lang="en-GB" altLang="en-US" dirty="0">
                <a:solidFill>
                  <a:schemeClr val="tx1"/>
                </a:solidFill>
              </a:rPr>
              <a:t>Air resistance can be a useful force, but it can also be unhelpful in certain situations.</a:t>
            </a:r>
          </a:p>
        </p:txBody>
      </p:sp>
      <p:sp>
        <p:nvSpPr>
          <p:cNvPr id="25" name="Rectangle 24">
            <a:extLst>
              <a:ext uri="{FF2B5EF4-FFF2-40B4-BE49-F238E27FC236}">
                <a16:creationId xmlns:a16="http://schemas.microsoft.com/office/drawing/2014/main" id="{749E2AD6-4815-46F1-B9B3-6340DFE3B5B1}"/>
              </a:ext>
            </a:extLst>
          </p:cNvPr>
          <p:cNvSpPr/>
          <p:nvPr/>
        </p:nvSpPr>
        <p:spPr>
          <a:xfrm>
            <a:off x="5835942" y="4741402"/>
            <a:ext cx="4080573" cy="1359436"/>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buFont typeface="Arial" panose="020B0604020202020204" pitchFamily="34" charset="0"/>
              <a:buNone/>
            </a:pPr>
            <a:r>
              <a:rPr lang="en-GB" altLang="en-US" dirty="0" smtClean="0">
                <a:solidFill>
                  <a:schemeClr val="tx1"/>
                </a:solidFill>
              </a:rPr>
              <a:t>TP: Look </a:t>
            </a:r>
            <a:r>
              <a:rPr lang="en-GB" altLang="en-US" dirty="0">
                <a:solidFill>
                  <a:schemeClr val="tx1"/>
                </a:solidFill>
              </a:rPr>
              <a:t>at the two diagrams below. Which one shows a </a:t>
            </a:r>
            <a:r>
              <a:rPr lang="en-GB" altLang="en-US" b="1" dirty="0">
                <a:solidFill>
                  <a:schemeClr val="tx1"/>
                </a:solidFill>
              </a:rPr>
              <a:t>useful</a:t>
            </a:r>
            <a:r>
              <a:rPr lang="en-GB" altLang="en-US" dirty="0">
                <a:solidFill>
                  <a:schemeClr val="tx1"/>
                </a:solidFill>
              </a:rPr>
              <a:t> effect of air resistance, and which one shows an </a:t>
            </a:r>
            <a:r>
              <a:rPr lang="en-GB" altLang="en-US" b="1" dirty="0">
                <a:solidFill>
                  <a:schemeClr val="tx1"/>
                </a:solidFill>
              </a:rPr>
              <a:t>unhelpful</a:t>
            </a:r>
            <a:r>
              <a:rPr lang="en-GB" altLang="en-US" dirty="0">
                <a:solidFill>
                  <a:schemeClr val="tx1"/>
                </a:solidFill>
              </a:rPr>
              <a:t> effect of air resistance?</a:t>
            </a:r>
          </a:p>
        </p:txBody>
      </p:sp>
      <p:sp>
        <p:nvSpPr>
          <p:cNvPr id="26" name="Arrow: Down 25">
            <a:extLst>
              <a:ext uri="{FF2B5EF4-FFF2-40B4-BE49-F238E27FC236}">
                <a16:creationId xmlns:a16="http://schemas.microsoft.com/office/drawing/2014/main" id="{7CA3E68B-D50C-44DE-8A27-D146C306D619}"/>
              </a:ext>
            </a:extLst>
          </p:cNvPr>
          <p:cNvSpPr/>
          <p:nvPr/>
        </p:nvSpPr>
        <p:spPr>
          <a:xfrm>
            <a:off x="8923090" y="2004067"/>
            <a:ext cx="251670" cy="1460587"/>
          </a:xfrm>
          <a:prstGeom prst="down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Arrow: Down 26">
            <a:extLst>
              <a:ext uri="{FF2B5EF4-FFF2-40B4-BE49-F238E27FC236}">
                <a16:creationId xmlns:a16="http://schemas.microsoft.com/office/drawing/2014/main" id="{5F455F13-5EB8-45FD-A5CB-2F0C54F4C813}"/>
              </a:ext>
            </a:extLst>
          </p:cNvPr>
          <p:cNvSpPr/>
          <p:nvPr/>
        </p:nvSpPr>
        <p:spPr>
          <a:xfrm rot="10800000">
            <a:off x="8923090" y="3568076"/>
            <a:ext cx="251670" cy="772299"/>
          </a:xfrm>
          <a:prstGeom prst="down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230521A2-44D8-4141-A2F5-82BB9402BE91}"/>
              </a:ext>
            </a:extLst>
          </p:cNvPr>
          <p:cNvSpPr txBox="1"/>
          <p:nvPr/>
        </p:nvSpPr>
        <p:spPr>
          <a:xfrm>
            <a:off x="8151302" y="1634734"/>
            <a:ext cx="1795244" cy="369332"/>
          </a:xfrm>
          <a:prstGeom prst="rect">
            <a:avLst/>
          </a:prstGeom>
          <a:noFill/>
        </p:spPr>
        <p:txBody>
          <a:bodyPr wrap="square" rtlCol="0">
            <a:spAutoFit/>
          </a:bodyPr>
          <a:lstStyle/>
          <a:p>
            <a:pPr algn="ctr"/>
            <a:r>
              <a:rPr lang="en-GB" b="1" dirty="0">
                <a:ln>
                  <a:solidFill>
                    <a:sysClr val="windowText" lastClr="000000"/>
                  </a:solidFill>
                </a:ln>
                <a:solidFill>
                  <a:schemeClr val="bg1"/>
                </a:solidFill>
              </a:rPr>
              <a:t>gravity</a:t>
            </a:r>
          </a:p>
        </p:txBody>
      </p:sp>
      <p:sp>
        <p:nvSpPr>
          <p:cNvPr id="29" name="TextBox 28">
            <a:extLst>
              <a:ext uri="{FF2B5EF4-FFF2-40B4-BE49-F238E27FC236}">
                <a16:creationId xmlns:a16="http://schemas.microsoft.com/office/drawing/2014/main" id="{BB00E3EB-A608-47B9-9085-688B56A86034}"/>
              </a:ext>
            </a:extLst>
          </p:cNvPr>
          <p:cNvSpPr txBox="1"/>
          <p:nvPr/>
        </p:nvSpPr>
        <p:spPr>
          <a:xfrm>
            <a:off x="8151302" y="4347860"/>
            <a:ext cx="1795244" cy="369332"/>
          </a:xfrm>
          <a:prstGeom prst="rect">
            <a:avLst/>
          </a:prstGeom>
          <a:noFill/>
        </p:spPr>
        <p:txBody>
          <a:bodyPr wrap="square" rtlCol="0">
            <a:spAutoFit/>
          </a:bodyPr>
          <a:lstStyle/>
          <a:p>
            <a:pPr algn="ctr"/>
            <a:r>
              <a:rPr lang="en-GB" b="1" dirty="0">
                <a:ln>
                  <a:solidFill>
                    <a:sysClr val="windowText" lastClr="000000"/>
                  </a:solidFill>
                </a:ln>
                <a:solidFill>
                  <a:schemeClr val="bg1"/>
                </a:solidFill>
              </a:rPr>
              <a:t>air resistance</a:t>
            </a:r>
          </a:p>
        </p:txBody>
      </p:sp>
      <p:sp>
        <p:nvSpPr>
          <p:cNvPr id="30" name="Arrow: Down 29">
            <a:extLst>
              <a:ext uri="{FF2B5EF4-FFF2-40B4-BE49-F238E27FC236}">
                <a16:creationId xmlns:a16="http://schemas.microsoft.com/office/drawing/2014/main" id="{63AC8831-9EA0-46CD-AB1D-E34F62BFF84A}"/>
              </a:ext>
            </a:extLst>
          </p:cNvPr>
          <p:cNvSpPr/>
          <p:nvPr/>
        </p:nvSpPr>
        <p:spPr>
          <a:xfrm rot="16200000">
            <a:off x="4632123" y="5473913"/>
            <a:ext cx="251670" cy="1266739"/>
          </a:xfrm>
          <a:prstGeom prst="down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CE2CAD1B-62F1-4463-943B-029912750BC7}"/>
              </a:ext>
            </a:extLst>
          </p:cNvPr>
          <p:cNvSpPr txBox="1"/>
          <p:nvPr/>
        </p:nvSpPr>
        <p:spPr>
          <a:xfrm>
            <a:off x="2413232" y="5914226"/>
            <a:ext cx="1795244" cy="369332"/>
          </a:xfrm>
          <a:prstGeom prst="rect">
            <a:avLst/>
          </a:prstGeom>
          <a:noFill/>
        </p:spPr>
        <p:txBody>
          <a:bodyPr wrap="square" rtlCol="0">
            <a:spAutoFit/>
          </a:bodyPr>
          <a:lstStyle/>
          <a:p>
            <a:pPr algn="ctr"/>
            <a:r>
              <a:rPr lang="en-GB" b="1" dirty="0">
                <a:ln>
                  <a:solidFill>
                    <a:sysClr val="windowText" lastClr="000000"/>
                  </a:solidFill>
                </a:ln>
                <a:solidFill>
                  <a:schemeClr val="bg1"/>
                </a:solidFill>
              </a:rPr>
              <a:t>driving force</a:t>
            </a:r>
          </a:p>
        </p:txBody>
      </p:sp>
      <p:sp>
        <p:nvSpPr>
          <p:cNvPr id="32" name="TextBox 31">
            <a:extLst>
              <a:ext uri="{FF2B5EF4-FFF2-40B4-BE49-F238E27FC236}">
                <a16:creationId xmlns:a16="http://schemas.microsoft.com/office/drawing/2014/main" id="{7EE8361B-2670-48F3-ACC0-6E0F400097C6}"/>
              </a:ext>
            </a:extLst>
          </p:cNvPr>
          <p:cNvSpPr txBox="1"/>
          <p:nvPr/>
        </p:nvSpPr>
        <p:spPr>
          <a:xfrm>
            <a:off x="5052778" y="3635300"/>
            <a:ext cx="1795244" cy="369332"/>
          </a:xfrm>
          <a:prstGeom prst="rect">
            <a:avLst/>
          </a:prstGeom>
          <a:noFill/>
        </p:spPr>
        <p:txBody>
          <a:bodyPr wrap="square" rtlCol="0">
            <a:spAutoFit/>
          </a:bodyPr>
          <a:lstStyle/>
          <a:p>
            <a:pPr algn="ctr"/>
            <a:r>
              <a:rPr lang="en-GB" b="1" dirty="0">
                <a:ln>
                  <a:solidFill>
                    <a:sysClr val="windowText" lastClr="000000"/>
                  </a:solidFill>
                </a:ln>
                <a:solidFill>
                  <a:schemeClr val="bg1"/>
                </a:solidFill>
              </a:rPr>
              <a:t>air resistance</a:t>
            </a:r>
          </a:p>
        </p:txBody>
      </p:sp>
      <p:sp>
        <p:nvSpPr>
          <p:cNvPr id="33" name="Arrow: Down 32">
            <a:extLst>
              <a:ext uri="{FF2B5EF4-FFF2-40B4-BE49-F238E27FC236}">
                <a16:creationId xmlns:a16="http://schemas.microsoft.com/office/drawing/2014/main" id="{64D1F10F-24A2-49A3-BF8A-BA08F02F6C3E}"/>
              </a:ext>
            </a:extLst>
          </p:cNvPr>
          <p:cNvSpPr/>
          <p:nvPr/>
        </p:nvSpPr>
        <p:spPr>
          <a:xfrm rot="5400000">
            <a:off x="4678447" y="3543318"/>
            <a:ext cx="251670" cy="553299"/>
          </a:xfrm>
          <a:prstGeom prst="down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33096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right)">
                                      <p:cBhvr>
                                        <p:cTn id="12" dur="500"/>
                                        <p:tgtEl>
                                          <p:spTgt spid="25"/>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fade">
                                      <p:cBhvr>
                                        <p:cTn id="16" dur="500"/>
                                        <p:tgtEl>
                                          <p:spTgt spid="2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fade">
                                      <p:cBhvr>
                                        <p:cTn id="25" dur="500"/>
                                        <p:tgtEl>
                                          <p:spTgt spid="2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fade">
                                      <p:cBhvr>
                                        <p:cTn id="28" dur="500"/>
                                        <p:tgtEl>
                                          <p:spTgt spid="3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500"/>
                                        <p:tgtEl>
                                          <p:spTgt spid="31"/>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5" grpId="0" animBg="1"/>
      <p:bldP spid="26" grpId="0" animBg="1"/>
      <p:bldP spid="27" grpId="0" animBg="1"/>
      <p:bldP spid="28" grpId="0"/>
      <p:bldP spid="29" grpId="0"/>
      <p:bldP spid="30" grpId="0" animBg="1"/>
      <p:bldP spid="31" grpId="0"/>
      <p:bldP spid="32" grpId="0"/>
      <p:bldP spid="33"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B3E270A-E3AD-47F0-9518-73508F6D402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3297"/>
          <a:stretch/>
        </p:blipFill>
        <p:spPr>
          <a:xfrm>
            <a:off x="2279648" y="1629175"/>
            <a:ext cx="7632700" cy="4679550"/>
          </a:xfrm>
          <a:prstGeom prst="rect">
            <a:avLst/>
          </a:prstGeom>
        </p:spPr>
      </p:pic>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Air Resistance</a:t>
            </a:r>
          </a:p>
        </p:txBody>
      </p:sp>
      <p:grpSp>
        <p:nvGrpSpPr>
          <p:cNvPr id="18" name="ICONS"/>
          <p:cNvGrpSpPr/>
          <p:nvPr/>
        </p:nvGrpSpPr>
        <p:grpSpPr>
          <a:xfrm>
            <a:off x="9004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7480751" y="621486"/>
              <a:ext cx="1238498" cy="864000"/>
            </a:xfrm>
            <a:prstGeom prst="rect">
              <a:avLst/>
            </a:prstGeom>
          </p:spPr>
        </p:pic>
      </p:grpSp>
      <p:pic>
        <p:nvPicPr>
          <p:cNvPr id="5" name="Picture 4">
            <a:extLst>
              <a:ext uri="{FF2B5EF4-FFF2-40B4-BE49-F238E27FC236}">
                <a16:creationId xmlns:a16="http://schemas.microsoft.com/office/drawing/2014/main" id="{7210A0BD-12CE-4C5C-973E-076E3FF03345}"/>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t="74661"/>
          <a:stretch/>
        </p:blipFill>
        <p:spPr>
          <a:xfrm>
            <a:off x="2279650" y="4941117"/>
            <a:ext cx="7632700" cy="1367609"/>
          </a:xfrm>
          <a:prstGeom prst="rect">
            <a:avLst/>
          </a:prstGeom>
        </p:spPr>
      </p:pic>
      <p:pic>
        <p:nvPicPr>
          <p:cNvPr id="23" name="Picture 22">
            <a:extLst>
              <a:ext uri="{FF2B5EF4-FFF2-40B4-BE49-F238E27FC236}">
                <a16:creationId xmlns:a16="http://schemas.microsoft.com/office/drawing/2014/main" id="{E5D0D776-406A-44E4-8CB6-D7336301056B}"/>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93154" y="2194649"/>
            <a:ext cx="1681252" cy="1986335"/>
          </a:xfrm>
          <a:prstGeom prst="rect">
            <a:avLst/>
          </a:prstGeom>
        </p:spPr>
      </p:pic>
      <p:pic>
        <p:nvPicPr>
          <p:cNvPr id="10" name="Picture 9">
            <a:extLst>
              <a:ext uri="{FF2B5EF4-FFF2-40B4-BE49-F238E27FC236}">
                <a16:creationId xmlns:a16="http://schemas.microsoft.com/office/drawing/2014/main" id="{EF04052E-69BB-4676-A035-E2934E54E610}"/>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580650" y="3070370"/>
            <a:ext cx="2869399" cy="2881430"/>
          </a:xfrm>
          <a:prstGeom prst="rect">
            <a:avLst/>
          </a:prstGeom>
        </p:spPr>
      </p:pic>
      <p:sp>
        <p:nvSpPr>
          <p:cNvPr id="16" name="Rectangle 15">
            <a:extLst>
              <a:ext uri="{FF2B5EF4-FFF2-40B4-BE49-F238E27FC236}">
                <a16:creationId xmlns:a16="http://schemas.microsoft.com/office/drawing/2014/main" id="{CABE5D97-206A-4A0F-B1EC-D56565D2D720}"/>
              </a:ext>
            </a:extLst>
          </p:cNvPr>
          <p:cNvSpPr/>
          <p:nvPr/>
        </p:nvSpPr>
        <p:spPr>
          <a:xfrm>
            <a:off x="2279646" y="1694576"/>
            <a:ext cx="4679310" cy="1291797"/>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r">
              <a:buFont typeface="Arial" panose="020B0604020202020204" pitchFamily="34" charset="0"/>
              <a:buNone/>
            </a:pPr>
            <a:r>
              <a:rPr lang="en-GB" altLang="en-US" b="1" dirty="0">
                <a:solidFill>
                  <a:schemeClr val="tx1"/>
                </a:solidFill>
              </a:rPr>
              <a:t>Air resistance </a:t>
            </a:r>
            <a:r>
              <a:rPr lang="en-GB" altLang="en-US" dirty="0">
                <a:solidFill>
                  <a:schemeClr val="tx1"/>
                </a:solidFill>
              </a:rPr>
              <a:t>pushes up on the parachute, </a:t>
            </a:r>
            <a:r>
              <a:rPr lang="en-GB" altLang="en-US" b="1" dirty="0">
                <a:solidFill>
                  <a:schemeClr val="tx1"/>
                </a:solidFill>
              </a:rPr>
              <a:t>opposing</a:t>
            </a:r>
            <a:r>
              <a:rPr lang="en-GB" altLang="en-US" dirty="0">
                <a:solidFill>
                  <a:schemeClr val="tx1"/>
                </a:solidFill>
              </a:rPr>
              <a:t> the force of </a:t>
            </a:r>
            <a:r>
              <a:rPr lang="en-GB" altLang="en-US" b="1" dirty="0">
                <a:solidFill>
                  <a:schemeClr val="tx1"/>
                </a:solidFill>
              </a:rPr>
              <a:t>gravity</a:t>
            </a:r>
            <a:r>
              <a:rPr lang="en-GB" altLang="en-US" dirty="0">
                <a:solidFill>
                  <a:schemeClr val="tx1"/>
                </a:solidFill>
              </a:rPr>
              <a:t> and making the parachute and the person fall more slowly. This is a </a:t>
            </a:r>
            <a:r>
              <a:rPr lang="en-GB" altLang="en-US" b="1" dirty="0">
                <a:solidFill>
                  <a:schemeClr val="tx1"/>
                </a:solidFill>
              </a:rPr>
              <a:t>useful</a:t>
            </a:r>
            <a:r>
              <a:rPr lang="en-GB" altLang="en-US" dirty="0">
                <a:solidFill>
                  <a:schemeClr val="tx1"/>
                </a:solidFill>
              </a:rPr>
              <a:t> effect.</a:t>
            </a:r>
          </a:p>
        </p:txBody>
      </p:sp>
      <p:sp>
        <p:nvSpPr>
          <p:cNvPr id="25" name="Rectangle 24">
            <a:extLst>
              <a:ext uri="{FF2B5EF4-FFF2-40B4-BE49-F238E27FC236}">
                <a16:creationId xmlns:a16="http://schemas.microsoft.com/office/drawing/2014/main" id="{749E2AD6-4815-46F1-B9B3-6340DFE3B5B1}"/>
              </a:ext>
            </a:extLst>
          </p:cNvPr>
          <p:cNvSpPr/>
          <p:nvPr/>
        </p:nvSpPr>
        <p:spPr>
          <a:xfrm>
            <a:off x="5723899" y="4741402"/>
            <a:ext cx="4192616" cy="1495112"/>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buFont typeface="Arial" panose="020B0604020202020204" pitchFamily="34" charset="0"/>
              <a:buNone/>
            </a:pPr>
            <a:r>
              <a:rPr lang="en-GB" altLang="en-US" dirty="0">
                <a:solidFill>
                  <a:schemeClr val="tx1"/>
                </a:solidFill>
              </a:rPr>
              <a:t>But </a:t>
            </a:r>
            <a:r>
              <a:rPr lang="en-GB" altLang="en-US" b="1" dirty="0">
                <a:solidFill>
                  <a:schemeClr val="tx1"/>
                </a:solidFill>
              </a:rPr>
              <a:t>air resistance</a:t>
            </a:r>
            <a:r>
              <a:rPr lang="en-GB" altLang="en-US" dirty="0">
                <a:solidFill>
                  <a:schemeClr val="tx1"/>
                </a:solidFill>
              </a:rPr>
              <a:t> pushes the cyclist back, </a:t>
            </a:r>
            <a:r>
              <a:rPr lang="en-GB" altLang="en-US" b="1" dirty="0">
                <a:solidFill>
                  <a:schemeClr val="tx1"/>
                </a:solidFill>
              </a:rPr>
              <a:t>opposing</a:t>
            </a:r>
            <a:r>
              <a:rPr lang="en-GB" altLang="en-US" dirty="0">
                <a:solidFill>
                  <a:schemeClr val="tx1"/>
                </a:solidFill>
              </a:rPr>
              <a:t> the </a:t>
            </a:r>
            <a:r>
              <a:rPr lang="en-GB" altLang="en-US" b="1" dirty="0">
                <a:solidFill>
                  <a:schemeClr val="tx1"/>
                </a:solidFill>
              </a:rPr>
              <a:t>cyclist’s force</a:t>
            </a:r>
            <a:r>
              <a:rPr lang="en-GB" altLang="en-US" dirty="0">
                <a:solidFill>
                  <a:schemeClr val="tx1"/>
                </a:solidFill>
              </a:rPr>
              <a:t> from them pedalling the bicycle and making the bicycle travel more slowly. This is an </a:t>
            </a:r>
            <a:r>
              <a:rPr lang="en-GB" altLang="en-US" b="1" dirty="0">
                <a:solidFill>
                  <a:schemeClr val="tx1"/>
                </a:solidFill>
              </a:rPr>
              <a:t>unhelpful</a:t>
            </a:r>
            <a:r>
              <a:rPr lang="en-GB" altLang="en-US" dirty="0">
                <a:solidFill>
                  <a:schemeClr val="tx1"/>
                </a:solidFill>
              </a:rPr>
              <a:t> effect.</a:t>
            </a:r>
          </a:p>
        </p:txBody>
      </p:sp>
      <p:sp>
        <p:nvSpPr>
          <p:cNvPr id="26" name="Arrow: Down 25">
            <a:extLst>
              <a:ext uri="{FF2B5EF4-FFF2-40B4-BE49-F238E27FC236}">
                <a16:creationId xmlns:a16="http://schemas.microsoft.com/office/drawing/2014/main" id="{7CA3E68B-D50C-44DE-8A27-D146C306D619}"/>
              </a:ext>
            </a:extLst>
          </p:cNvPr>
          <p:cNvSpPr/>
          <p:nvPr/>
        </p:nvSpPr>
        <p:spPr>
          <a:xfrm>
            <a:off x="8923090" y="2004067"/>
            <a:ext cx="251670" cy="1460587"/>
          </a:xfrm>
          <a:prstGeom prst="down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Arrow: Down 26">
            <a:extLst>
              <a:ext uri="{FF2B5EF4-FFF2-40B4-BE49-F238E27FC236}">
                <a16:creationId xmlns:a16="http://schemas.microsoft.com/office/drawing/2014/main" id="{5F455F13-5EB8-45FD-A5CB-2F0C54F4C813}"/>
              </a:ext>
            </a:extLst>
          </p:cNvPr>
          <p:cNvSpPr/>
          <p:nvPr/>
        </p:nvSpPr>
        <p:spPr>
          <a:xfrm rot="10800000">
            <a:off x="8923090" y="3568076"/>
            <a:ext cx="251670" cy="772299"/>
          </a:xfrm>
          <a:prstGeom prst="down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230521A2-44D8-4141-A2F5-82BB9402BE91}"/>
              </a:ext>
            </a:extLst>
          </p:cNvPr>
          <p:cNvSpPr txBox="1"/>
          <p:nvPr/>
        </p:nvSpPr>
        <p:spPr>
          <a:xfrm>
            <a:off x="8151302" y="1634734"/>
            <a:ext cx="1795244" cy="369332"/>
          </a:xfrm>
          <a:prstGeom prst="rect">
            <a:avLst/>
          </a:prstGeom>
          <a:noFill/>
        </p:spPr>
        <p:txBody>
          <a:bodyPr wrap="square" rtlCol="0">
            <a:spAutoFit/>
          </a:bodyPr>
          <a:lstStyle/>
          <a:p>
            <a:pPr algn="ctr"/>
            <a:r>
              <a:rPr lang="en-GB" b="1" dirty="0">
                <a:ln>
                  <a:solidFill>
                    <a:sysClr val="windowText" lastClr="000000"/>
                  </a:solidFill>
                </a:ln>
                <a:solidFill>
                  <a:schemeClr val="bg1"/>
                </a:solidFill>
              </a:rPr>
              <a:t>gravity</a:t>
            </a:r>
          </a:p>
        </p:txBody>
      </p:sp>
      <p:sp>
        <p:nvSpPr>
          <p:cNvPr id="29" name="TextBox 28">
            <a:extLst>
              <a:ext uri="{FF2B5EF4-FFF2-40B4-BE49-F238E27FC236}">
                <a16:creationId xmlns:a16="http://schemas.microsoft.com/office/drawing/2014/main" id="{BB00E3EB-A608-47B9-9085-688B56A86034}"/>
              </a:ext>
            </a:extLst>
          </p:cNvPr>
          <p:cNvSpPr txBox="1"/>
          <p:nvPr/>
        </p:nvSpPr>
        <p:spPr>
          <a:xfrm>
            <a:off x="8151302" y="4347860"/>
            <a:ext cx="1795244" cy="369332"/>
          </a:xfrm>
          <a:prstGeom prst="rect">
            <a:avLst/>
          </a:prstGeom>
          <a:noFill/>
        </p:spPr>
        <p:txBody>
          <a:bodyPr wrap="square" rtlCol="0">
            <a:spAutoFit/>
          </a:bodyPr>
          <a:lstStyle/>
          <a:p>
            <a:pPr algn="ctr"/>
            <a:r>
              <a:rPr lang="en-GB" b="1" dirty="0">
                <a:ln>
                  <a:solidFill>
                    <a:sysClr val="windowText" lastClr="000000"/>
                  </a:solidFill>
                </a:ln>
                <a:solidFill>
                  <a:schemeClr val="bg1"/>
                </a:solidFill>
              </a:rPr>
              <a:t>air resistance</a:t>
            </a:r>
          </a:p>
        </p:txBody>
      </p:sp>
      <p:sp>
        <p:nvSpPr>
          <p:cNvPr id="30" name="Arrow: Down 29">
            <a:extLst>
              <a:ext uri="{FF2B5EF4-FFF2-40B4-BE49-F238E27FC236}">
                <a16:creationId xmlns:a16="http://schemas.microsoft.com/office/drawing/2014/main" id="{63AC8831-9EA0-46CD-AB1D-E34F62BFF84A}"/>
              </a:ext>
            </a:extLst>
          </p:cNvPr>
          <p:cNvSpPr/>
          <p:nvPr/>
        </p:nvSpPr>
        <p:spPr>
          <a:xfrm rot="16200000">
            <a:off x="4632123" y="5465524"/>
            <a:ext cx="251670" cy="1266739"/>
          </a:xfrm>
          <a:prstGeom prst="down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CE2CAD1B-62F1-4463-943B-029912750BC7}"/>
              </a:ext>
            </a:extLst>
          </p:cNvPr>
          <p:cNvSpPr txBox="1"/>
          <p:nvPr/>
        </p:nvSpPr>
        <p:spPr>
          <a:xfrm>
            <a:off x="2413232" y="5914226"/>
            <a:ext cx="1795244" cy="369332"/>
          </a:xfrm>
          <a:prstGeom prst="rect">
            <a:avLst/>
          </a:prstGeom>
          <a:noFill/>
        </p:spPr>
        <p:txBody>
          <a:bodyPr wrap="square" rtlCol="0">
            <a:spAutoFit/>
          </a:bodyPr>
          <a:lstStyle/>
          <a:p>
            <a:pPr algn="ctr"/>
            <a:r>
              <a:rPr lang="en-GB" b="1" dirty="0">
                <a:ln>
                  <a:solidFill>
                    <a:sysClr val="windowText" lastClr="000000"/>
                  </a:solidFill>
                </a:ln>
                <a:solidFill>
                  <a:schemeClr val="bg1"/>
                </a:solidFill>
              </a:rPr>
              <a:t>driving force</a:t>
            </a:r>
          </a:p>
        </p:txBody>
      </p:sp>
      <p:sp>
        <p:nvSpPr>
          <p:cNvPr id="32" name="TextBox 31">
            <a:extLst>
              <a:ext uri="{FF2B5EF4-FFF2-40B4-BE49-F238E27FC236}">
                <a16:creationId xmlns:a16="http://schemas.microsoft.com/office/drawing/2014/main" id="{7EE8361B-2670-48F3-ACC0-6E0F400097C6}"/>
              </a:ext>
            </a:extLst>
          </p:cNvPr>
          <p:cNvSpPr txBox="1"/>
          <p:nvPr/>
        </p:nvSpPr>
        <p:spPr>
          <a:xfrm>
            <a:off x="5723898" y="3635300"/>
            <a:ext cx="1795244" cy="369332"/>
          </a:xfrm>
          <a:prstGeom prst="rect">
            <a:avLst/>
          </a:prstGeom>
          <a:noFill/>
        </p:spPr>
        <p:txBody>
          <a:bodyPr wrap="square" rtlCol="0">
            <a:spAutoFit/>
          </a:bodyPr>
          <a:lstStyle/>
          <a:p>
            <a:pPr algn="ctr"/>
            <a:r>
              <a:rPr lang="en-GB" b="1" dirty="0">
                <a:ln>
                  <a:solidFill>
                    <a:sysClr val="windowText" lastClr="000000"/>
                  </a:solidFill>
                </a:ln>
                <a:solidFill>
                  <a:schemeClr val="bg1"/>
                </a:solidFill>
              </a:rPr>
              <a:t>air resistance</a:t>
            </a:r>
          </a:p>
        </p:txBody>
      </p:sp>
      <p:sp>
        <p:nvSpPr>
          <p:cNvPr id="33" name="Arrow: Down 32">
            <a:extLst>
              <a:ext uri="{FF2B5EF4-FFF2-40B4-BE49-F238E27FC236}">
                <a16:creationId xmlns:a16="http://schemas.microsoft.com/office/drawing/2014/main" id="{64D1F10F-24A2-49A3-BF8A-BA08F02F6C3E}"/>
              </a:ext>
            </a:extLst>
          </p:cNvPr>
          <p:cNvSpPr/>
          <p:nvPr/>
        </p:nvSpPr>
        <p:spPr>
          <a:xfrm rot="5400000">
            <a:off x="5035167" y="3186598"/>
            <a:ext cx="251670" cy="1266739"/>
          </a:xfrm>
          <a:prstGeom prst="down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3907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right)">
                                      <p:cBhvr>
                                        <p:cTn id="1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Sky Diving Company</a:t>
            </a:r>
            <a:endParaRPr lang="en-GB" dirty="0"/>
          </a:p>
        </p:txBody>
      </p:sp>
      <p:sp>
        <p:nvSpPr>
          <p:cNvPr id="3" name="Content Placeholder 2"/>
          <p:cNvSpPr>
            <a:spLocks noGrp="1"/>
          </p:cNvSpPr>
          <p:nvPr>
            <p:ph idx="1"/>
          </p:nvPr>
        </p:nvSpPr>
        <p:spPr/>
        <p:txBody>
          <a:bodyPr>
            <a:normAutofit fontScale="92500"/>
          </a:bodyPr>
          <a:lstStyle/>
          <a:p>
            <a:r>
              <a:rPr lang="en-GB" dirty="0"/>
              <a:t>The Super Skydiving Company are redesigning the parachute they use to allow people to perform skydives from aeroplanes. They want to make sure that the parachute they use allows their customers to fall from the aeroplane as slowly and safely as possible.</a:t>
            </a:r>
          </a:p>
          <a:p>
            <a:endParaRPr lang="en-GB" dirty="0"/>
          </a:p>
          <a:p>
            <a:r>
              <a:rPr lang="en-GB" dirty="0"/>
              <a:t>You are going to investigate a helpful effect of air resistance by finding the best design for their new parachute.</a:t>
            </a:r>
          </a:p>
          <a:p>
            <a:endParaRPr lang="en-GB" dirty="0"/>
          </a:p>
          <a:p>
            <a:r>
              <a:rPr lang="en-GB" dirty="0"/>
              <a:t>The perfect parachute will be the one that makes a person fall the slowest. It will cause air resistance to push it up with the biggest force.</a:t>
            </a:r>
          </a:p>
          <a:p>
            <a:endParaRPr lang="en-GB" dirty="0"/>
          </a:p>
        </p:txBody>
      </p:sp>
    </p:spTree>
    <p:extLst>
      <p:ext uri="{BB962C8B-B14F-4D97-AF65-F5344CB8AC3E}">
        <p14:creationId xmlns:p14="http://schemas.microsoft.com/office/powerpoint/2010/main" val="367947619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Task</a:t>
            </a:r>
            <a:endParaRPr lang="en-GB" dirty="0"/>
          </a:p>
        </p:txBody>
      </p:sp>
      <p:sp>
        <p:nvSpPr>
          <p:cNvPr id="6" name="Content Placeholder 5"/>
          <p:cNvSpPr>
            <a:spLocks noGrp="1"/>
          </p:cNvSpPr>
          <p:nvPr>
            <p:ph idx="1"/>
          </p:nvPr>
        </p:nvSpPr>
        <p:spPr/>
        <p:txBody>
          <a:bodyPr/>
          <a:lstStyle/>
          <a:p>
            <a:r>
              <a:rPr lang="en-GB" dirty="0"/>
              <a:t>You will make three parachutes and drop them from a height. Each of the three parachutes should be slightly different.</a:t>
            </a:r>
          </a:p>
          <a:p>
            <a:endParaRPr lang="en-GB" dirty="0"/>
          </a:p>
          <a:p>
            <a:r>
              <a:rPr lang="en-GB" dirty="0"/>
              <a:t>You will observe which of your parachutes falls the most slowly. This parachute will have the most air resistance pushing it up.</a:t>
            </a:r>
          </a:p>
          <a:p>
            <a:endParaRPr lang="en-GB" dirty="0"/>
          </a:p>
          <a:p>
            <a:r>
              <a:rPr lang="en-GB" dirty="0"/>
              <a:t>Construct your parachutes using a sheet of plastic or card. Tie or tape string to the corners, and tie or tape the four pieces of string to an object such as a toy figure, paper clip or piece of modelling clay</a:t>
            </a:r>
          </a:p>
        </p:txBody>
      </p:sp>
    </p:spTree>
    <p:extLst>
      <p:ext uri="{BB962C8B-B14F-4D97-AF65-F5344CB8AC3E}">
        <p14:creationId xmlns:p14="http://schemas.microsoft.com/office/powerpoint/2010/main" val="120894494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investigate the effects of air resistance</a:t>
            </a:r>
            <a:endParaRPr lang="en-GB" dirty="0"/>
          </a:p>
        </p:txBody>
      </p:sp>
      <p:sp>
        <p:nvSpPr>
          <p:cNvPr id="3" name="Content Placeholder 2"/>
          <p:cNvSpPr>
            <a:spLocks noGrp="1"/>
          </p:cNvSpPr>
          <p:nvPr>
            <p:ph idx="1"/>
          </p:nvPr>
        </p:nvSpPr>
        <p:spPr/>
        <p:txBody>
          <a:bodyPr>
            <a:normAutofit/>
          </a:bodyPr>
          <a:lstStyle/>
          <a:p>
            <a:r>
              <a:rPr lang="en-GB" sz="3200" dirty="0" smtClean="0"/>
              <a:t>TP:  What does variable mean?</a:t>
            </a:r>
          </a:p>
          <a:p>
            <a:pPr marL="0" indent="0">
              <a:buNone/>
            </a:pPr>
            <a:endParaRPr lang="en-GB" sz="3200" dirty="0"/>
          </a:p>
        </p:txBody>
      </p:sp>
    </p:spTree>
    <p:extLst>
      <p:ext uri="{BB962C8B-B14F-4D97-AF65-F5344CB8AC3E}">
        <p14:creationId xmlns:p14="http://schemas.microsoft.com/office/powerpoint/2010/main" val="201881860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investigate the effects of air resistance</a:t>
            </a:r>
            <a:endParaRPr lang="en-GB" dirty="0"/>
          </a:p>
        </p:txBody>
      </p:sp>
      <p:sp>
        <p:nvSpPr>
          <p:cNvPr id="3" name="Content Placeholder 2"/>
          <p:cNvSpPr>
            <a:spLocks noGrp="1"/>
          </p:cNvSpPr>
          <p:nvPr>
            <p:ph idx="1"/>
          </p:nvPr>
        </p:nvSpPr>
        <p:spPr/>
        <p:txBody>
          <a:bodyPr>
            <a:normAutofit/>
          </a:bodyPr>
          <a:lstStyle/>
          <a:p>
            <a:r>
              <a:rPr lang="en-GB" sz="3200" dirty="0" smtClean="0"/>
              <a:t>TP:  What does variable mean? </a:t>
            </a:r>
          </a:p>
          <a:p>
            <a:r>
              <a:rPr lang="en-GB" sz="3200" dirty="0" smtClean="0">
                <a:solidFill>
                  <a:srgbClr val="FF0000"/>
                </a:solidFill>
              </a:rPr>
              <a:t>A variable is a factor in an experiment that can be changed.</a:t>
            </a:r>
          </a:p>
          <a:p>
            <a:endParaRPr lang="en-GB" sz="3200" dirty="0" smtClean="0"/>
          </a:p>
          <a:p>
            <a:r>
              <a:rPr lang="en-GB" sz="3200" dirty="0" smtClean="0"/>
              <a:t>TP:  In order to make ‘The perfect parachute’ which variables could you try changing to see which one will be the one that makes a person fall the slowest?</a:t>
            </a:r>
          </a:p>
          <a:p>
            <a:endParaRPr lang="en-GB" sz="3200" dirty="0"/>
          </a:p>
        </p:txBody>
      </p:sp>
    </p:spTree>
    <p:extLst>
      <p:ext uri="{BB962C8B-B14F-4D97-AF65-F5344CB8AC3E}">
        <p14:creationId xmlns:p14="http://schemas.microsoft.com/office/powerpoint/2010/main" val="115425146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47A8ED33-5789-4B06-BF47-3F5F22B99D1D}"/>
              </a:ext>
            </a:extLst>
          </p:cNvPr>
          <p:cNvPicPr>
            <a:picLocks noChangeAspect="1"/>
          </p:cNvPicPr>
          <p:nvPr/>
        </p:nvPicPr>
        <p:blipFill rotWithShape="1">
          <a:blip r:embed="rId2">
            <a:extLst>
              <a:ext uri="{28A0092B-C50C-407E-A947-70E740481C1C}">
                <a14:useLocalDpi xmlns:a14="http://schemas.microsoft.com/office/drawing/2010/main"/>
              </a:ext>
            </a:extLst>
          </a:blip>
          <a:srcRect l="8265" t="4324" r="8262" b="23201"/>
          <a:stretch/>
        </p:blipFill>
        <p:spPr>
          <a:xfrm>
            <a:off x="2279651" y="1629175"/>
            <a:ext cx="7632699" cy="4679550"/>
          </a:xfrm>
          <a:prstGeom prst="rect">
            <a:avLst/>
          </a:prstGeom>
        </p:spPr>
      </p:pic>
      <p:sp>
        <p:nvSpPr>
          <p:cNvPr id="12" name="Rectangle 11"/>
          <p:cNvSpPr/>
          <p:nvPr/>
        </p:nvSpPr>
        <p:spPr>
          <a:xfrm>
            <a:off x="2279651" y="765176"/>
            <a:ext cx="7632699" cy="584775"/>
          </a:xfrm>
          <a:prstGeom prst="rect">
            <a:avLst/>
          </a:prstGeom>
        </p:spPr>
        <p:txBody>
          <a:bodyPr wrap="square">
            <a:spAutoFit/>
          </a:bodyPr>
          <a:lstStyle/>
          <a:p>
            <a:pPr algn="ctr"/>
            <a:r>
              <a:rPr lang="en-GB" sz="3200" b="1" dirty="0">
                <a:latin typeface="+mj-lt"/>
              </a:rPr>
              <a:t>The Perfect Parachute</a:t>
            </a:r>
          </a:p>
        </p:txBody>
      </p:sp>
      <p:sp>
        <p:nvSpPr>
          <p:cNvPr id="7" name="Arc 6">
            <a:extLst>
              <a:ext uri="{FF2B5EF4-FFF2-40B4-BE49-F238E27FC236}">
                <a16:creationId xmlns:a16="http://schemas.microsoft.com/office/drawing/2014/main" id="{4C5198B5-A164-4570-8168-38893E080D39}"/>
              </a:ext>
            </a:extLst>
          </p:cNvPr>
          <p:cNvSpPr/>
          <p:nvPr/>
        </p:nvSpPr>
        <p:spPr>
          <a:xfrm rot="3382285">
            <a:off x="2338126" y="2624776"/>
            <a:ext cx="1505608" cy="1505608"/>
          </a:xfrm>
          <a:prstGeom prst="arc">
            <a:avLst/>
          </a:prstGeom>
          <a:ln w="57150">
            <a:solidFill>
              <a:srgbClr val="FFE00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30" name="Picture 29">
            <a:extLst>
              <a:ext uri="{FF2B5EF4-FFF2-40B4-BE49-F238E27FC236}">
                <a16:creationId xmlns:a16="http://schemas.microsoft.com/office/drawing/2014/main" id="{BFEBE335-EE70-47DE-B4C0-5117CA3FCB7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758" b="62898"/>
          <a:stretch/>
        </p:blipFill>
        <p:spPr>
          <a:xfrm>
            <a:off x="2277935" y="3764700"/>
            <a:ext cx="1725538" cy="2537455"/>
          </a:xfrm>
          <a:prstGeom prst="rect">
            <a:avLst/>
          </a:prstGeom>
        </p:spPr>
      </p:pic>
      <p:sp>
        <p:nvSpPr>
          <p:cNvPr id="2" name="Rectangle 1">
            <a:extLst>
              <a:ext uri="{FF2B5EF4-FFF2-40B4-BE49-F238E27FC236}">
                <a16:creationId xmlns:a16="http://schemas.microsoft.com/office/drawing/2014/main" id="{AB629426-35D8-42A5-8953-80F9E882824C}"/>
              </a:ext>
            </a:extLst>
          </p:cNvPr>
          <p:cNvSpPr/>
          <p:nvPr/>
        </p:nvSpPr>
        <p:spPr>
          <a:xfrm>
            <a:off x="2458365" y="2414263"/>
            <a:ext cx="1296831" cy="1166436"/>
          </a:xfrm>
          <a:prstGeom prst="rect">
            <a:avLst/>
          </a:prstGeom>
          <a:solidFill>
            <a:srgbClr val="F7BB9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buFont typeface="Arial" panose="020B0604020202020204" pitchFamily="34" charset="0"/>
              <a:buNone/>
            </a:pPr>
            <a:r>
              <a:rPr lang="en-GB" altLang="en-US" dirty="0">
                <a:solidFill>
                  <a:schemeClr val="tx1"/>
                </a:solidFill>
              </a:rPr>
              <a:t>Object attached to the parachute</a:t>
            </a:r>
          </a:p>
        </p:txBody>
      </p:sp>
      <p:sp>
        <p:nvSpPr>
          <p:cNvPr id="37" name="Arc 36">
            <a:extLst>
              <a:ext uri="{FF2B5EF4-FFF2-40B4-BE49-F238E27FC236}">
                <a16:creationId xmlns:a16="http://schemas.microsoft.com/office/drawing/2014/main" id="{DEC0E11E-1466-47E3-A017-2567C640E582}"/>
              </a:ext>
            </a:extLst>
          </p:cNvPr>
          <p:cNvSpPr/>
          <p:nvPr/>
        </p:nvSpPr>
        <p:spPr>
          <a:xfrm rot="3176757">
            <a:off x="3964085" y="2584121"/>
            <a:ext cx="1948157" cy="1948157"/>
          </a:xfrm>
          <a:prstGeom prst="arc">
            <a:avLst/>
          </a:prstGeom>
          <a:ln w="57150">
            <a:solidFill>
              <a:srgbClr val="FFE00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8" name="Arc 37">
            <a:extLst>
              <a:ext uri="{FF2B5EF4-FFF2-40B4-BE49-F238E27FC236}">
                <a16:creationId xmlns:a16="http://schemas.microsoft.com/office/drawing/2014/main" id="{2F9F8575-C4DF-4AC3-B64E-1DD588C4E1C2}"/>
              </a:ext>
            </a:extLst>
          </p:cNvPr>
          <p:cNvSpPr/>
          <p:nvPr/>
        </p:nvSpPr>
        <p:spPr>
          <a:xfrm rot="12742858">
            <a:off x="6228349" y="2604171"/>
            <a:ext cx="1948157" cy="1948157"/>
          </a:xfrm>
          <a:prstGeom prst="arc">
            <a:avLst/>
          </a:prstGeom>
          <a:ln w="57150">
            <a:solidFill>
              <a:srgbClr val="FFE00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9" name="Arc 38">
            <a:extLst>
              <a:ext uri="{FF2B5EF4-FFF2-40B4-BE49-F238E27FC236}">
                <a16:creationId xmlns:a16="http://schemas.microsoft.com/office/drawing/2014/main" id="{B7310001-724B-4620-9037-5BE6EB737D08}"/>
              </a:ext>
            </a:extLst>
          </p:cNvPr>
          <p:cNvSpPr/>
          <p:nvPr/>
        </p:nvSpPr>
        <p:spPr>
          <a:xfrm rot="12462815">
            <a:off x="8157514" y="2492377"/>
            <a:ext cx="2715330" cy="2765078"/>
          </a:xfrm>
          <a:prstGeom prst="arc">
            <a:avLst/>
          </a:prstGeom>
          <a:ln w="57150">
            <a:solidFill>
              <a:srgbClr val="FFE00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31" name="Picture 30">
            <a:extLst>
              <a:ext uri="{FF2B5EF4-FFF2-40B4-BE49-F238E27FC236}">
                <a16:creationId xmlns:a16="http://schemas.microsoft.com/office/drawing/2014/main" id="{FA1D4313-D776-4307-AE4C-A3FEA0C5B5F6}"/>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t="-1" b="62905"/>
          <a:stretch/>
        </p:blipFill>
        <p:spPr>
          <a:xfrm>
            <a:off x="4012475" y="3764699"/>
            <a:ext cx="2151655" cy="2544026"/>
          </a:xfrm>
          <a:prstGeom prst="rect">
            <a:avLst/>
          </a:prstGeom>
        </p:spPr>
      </p:pic>
      <p:sp>
        <p:nvSpPr>
          <p:cNvPr id="34" name="Rectangle 33">
            <a:extLst>
              <a:ext uri="{FF2B5EF4-FFF2-40B4-BE49-F238E27FC236}">
                <a16:creationId xmlns:a16="http://schemas.microsoft.com/office/drawing/2014/main" id="{E9BC13A0-CD9E-4AB1-BD21-F3F9A4453A4F}"/>
              </a:ext>
            </a:extLst>
          </p:cNvPr>
          <p:cNvSpPr/>
          <p:nvPr/>
        </p:nvSpPr>
        <p:spPr>
          <a:xfrm>
            <a:off x="4356332" y="2780797"/>
            <a:ext cx="1409689" cy="680613"/>
          </a:xfrm>
          <a:prstGeom prst="rect">
            <a:avLst/>
          </a:prstGeom>
          <a:solidFill>
            <a:srgbClr val="F7BB9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buFont typeface="Arial" panose="020B0604020202020204" pitchFamily="34" charset="0"/>
              <a:buNone/>
            </a:pPr>
            <a:r>
              <a:rPr lang="en-GB" altLang="en-US" dirty="0">
                <a:solidFill>
                  <a:schemeClr val="tx1"/>
                </a:solidFill>
              </a:rPr>
              <a:t>Shape of parachute</a:t>
            </a:r>
          </a:p>
        </p:txBody>
      </p:sp>
      <p:pic>
        <p:nvPicPr>
          <p:cNvPr id="33" name="Picture 32">
            <a:extLst>
              <a:ext uri="{FF2B5EF4-FFF2-40B4-BE49-F238E27FC236}">
                <a16:creationId xmlns:a16="http://schemas.microsoft.com/office/drawing/2014/main" id="{A4DBAB08-A64D-4C5A-AC0B-11362508C8B2}"/>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l="27139" t="1" b="64544"/>
          <a:stretch/>
        </p:blipFill>
        <p:spPr>
          <a:xfrm>
            <a:off x="6241381" y="3877172"/>
            <a:ext cx="1781714" cy="2431554"/>
          </a:xfrm>
          <a:prstGeom prst="rect">
            <a:avLst/>
          </a:prstGeom>
        </p:spPr>
      </p:pic>
      <p:sp>
        <p:nvSpPr>
          <p:cNvPr id="35" name="Rectangle 34">
            <a:extLst>
              <a:ext uri="{FF2B5EF4-FFF2-40B4-BE49-F238E27FC236}">
                <a16:creationId xmlns:a16="http://schemas.microsoft.com/office/drawing/2014/main" id="{29E1AFC2-B3F4-430C-B7F9-F3437739011A}"/>
              </a:ext>
            </a:extLst>
          </p:cNvPr>
          <p:cNvSpPr/>
          <p:nvPr/>
        </p:nvSpPr>
        <p:spPr>
          <a:xfrm>
            <a:off x="6302493" y="2851916"/>
            <a:ext cx="1249551" cy="680613"/>
          </a:xfrm>
          <a:prstGeom prst="rect">
            <a:avLst/>
          </a:prstGeom>
          <a:solidFill>
            <a:srgbClr val="F7BB9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buFont typeface="Arial" panose="020B0604020202020204" pitchFamily="34" charset="0"/>
              <a:buNone/>
            </a:pPr>
            <a:r>
              <a:rPr lang="en-GB" altLang="en-US" dirty="0">
                <a:solidFill>
                  <a:schemeClr val="tx1"/>
                </a:solidFill>
              </a:rPr>
              <a:t>Size of parachute</a:t>
            </a:r>
          </a:p>
        </p:txBody>
      </p:sp>
      <p:pic>
        <p:nvPicPr>
          <p:cNvPr id="32" name="Picture 31">
            <a:extLst>
              <a:ext uri="{FF2B5EF4-FFF2-40B4-BE49-F238E27FC236}">
                <a16:creationId xmlns:a16="http://schemas.microsoft.com/office/drawing/2014/main" id="{76B08106-2E46-4CA5-85FD-23D06E8E85FB}"/>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r="11462" b="63037"/>
          <a:stretch/>
        </p:blipFill>
        <p:spPr>
          <a:xfrm>
            <a:off x="8084985" y="3767284"/>
            <a:ext cx="1827365" cy="2534870"/>
          </a:xfrm>
          <a:prstGeom prst="rect">
            <a:avLst/>
          </a:prstGeom>
        </p:spPr>
      </p:pic>
      <p:sp>
        <p:nvSpPr>
          <p:cNvPr id="36" name="Rectangle 35">
            <a:extLst>
              <a:ext uri="{FF2B5EF4-FFF2-40B4-BE49-F238E27FC236}">
                <a16:creationId xmlns:a16="http://schemas.microsoft.com/office/drawing/2014/main" id="{BFA23F0C-A03A-4A38-9A09-389AAF1BA6F9}"/>
              </a:ext>
            </a:extLst>
          </p:cNvPr>
          <p:cNvSpPr/>
          <p:nvPr/>
        </p:nvSpPr>
        <p:spPr>
          <a:xfrm>
            <a:off x="8280403" y="2339163"/>
            <a:ext cx="1531089" cy="1180206"/>
          </a:xfrm>
          <a:prstGeom prst="rect">
            <a:avLst/>
          </a:prstGeom>
          <a:solidFill>
            <a:srgbClr val="F7BB9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buFont typeface="Arial" panose="020B0604020202020204" pitchFamily="34" charset="0"/>
              <a:buNone/>
            </a:pPr>
            <a:r>
              <a:rPr lang="en-GB" altLang="en-US" dirty="0">
                <a:solidFill>
                  <a:schemeClr val="tx1"/>
                </a:solidFill>
              </a:rPr>
              <a:t>Length of string to attach the object</a:t>
            </a:r>
          </a:p>
        </p:txBody>
      </p:sp>
      <p:sp>
        <p:nvSpPr>
          <p:cNvPr id="25" name="Rectangle 24">
            <a:extLst>
              <a:ext uri="{FF2B5EF4-FFF2-40B4-BE49-F238E27FC236}">
                <a16:creationId xmlns:a16="http://schemas.microsoft.com/office/drawing/2014/main" id="{D64EA663-DBB3-49F2-A4BD-9775784B5FB0}"/>
              </a:ext>
            </a:extLst>
          </p:cNvPr>
          <p:cNvSpPr/>
          <p:nvPr/>
        </p:nvSpPr>
        <p:spPr>
          <a:xfrm>
            <a:off x="7717449" y="3774787"/>
            <a:ext cx="951509" cy="646521"/>
          </a:xfrm>
          <a:prstGeom prst="rect">
            <a:avLst/>
          </a:prstGeom>
          <a:solidFill>
            <a:srgbClr val="F7BB95"/>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buFont typeface="Arial" panose="020B0604020202020204" pitchFamily="34" charset="0"/>
              <a:buNone/>
            </a:pPr>
            <a:r>
              <a:rPr lang="en-GB" altLang="en-US" dirty="0">
                <a:solidFill>
                  <a:schemeClr val="tx1"/>
                </a:solidFill>
              </a:rPr>
              <a:t>Height of drop</a:t>
            </a:r>
          </a:p>
        </p:txBody>
      </p:sp>
      <p:sp>
        <p:nvSpPr>
          <p:cNvPr id="27" name="Rectangle 26">
            <a:extLst>
              <a:ext uri="{FF2B5EF4-FFF2-40B4-BE49-F238E27FC236}">
                <a16:creationId xmlns:a16="http://schemas.microsoft.com/office/drawing/2014/main" id="{4AC9BF4A-C2F2-41D9-A834-E2270C55313A}"/>
              </a:ext>
            </a:extLst>
          </p:cNvPr>
          <p:cNvSpPr/>
          <p:nvPr/>
        </p:nvSpPr>
        <p:spPr>
          <a:xfrm>
            <a:off x="2281366" y="1517464"/>
            <a:ext cx="7632698" cy="667572"/>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lnSpc>
                <a:spcPct val="100000"/>
              </a:lnSpc>
              <a:spcBef>
                <a:spcPct val="0"/>
              </a:spcBef>
              <a:buFontTx/>
              <a:buNone/>
            </a:pPr>
            <a:r>
              <a:rPr lang="en-GB" altLang="en-US" dirty="0">
                <a:solidFill>
                  <a:schemeClr val="tx1"/>
                </a:solidFill>
              </a:rPr>
              <a:t>Variables are the things that can change in an investigation.</a:t>
            </a:r>
          </a:p>
          <a:p>
            <a:pPr algn="ctr">
              <a:lnSpc>
                <a:spcPct val="100000"/>
              </a:lnSpc>
              <a:spcBef>
                <a:spcPct val="0"/>
              </a:spcBef>
              <a:buFont typeface="Arial" panose="020B0604020202020204" pitchFamily="34" charset="0"/>
              <a:buNone/>
            </a:pPr>
            <a:r>
              <a:rPr lang="en-GB" altLang="en-US" dirty="0">
                <a:solidFill>
                  <a:schemeClr val="tx1"/>
                </a:solidFill>
              </a:rPr>
              <a:t>Which variables could we change in this investigation?</a:t>
            </a:r>
          </a:p>
        </p:txBody>
      </p:sp>
      <p:sp>
        <p:nvSpPr>
          <p:cNvPr id="28" name="Rectangle 27">
            <a:extLst>
              <a:ext uri="{FF2B5EF4-FFF2-40B4-BE49-F238E27FC236}">
                <a16:creationId xmlns:a16="http://schemas.microsoft.com/office/drawing/2014/main" id="{FE492EE3-84EA-48CE-AC8E-2C5F4BA53F1C}"/>
              </a:ext>
            </a:extLst>
          </p:cNvPr>
          <p:cNvSpPr/>
          <p:nvPr/>
        </p:nvSpPr>
        <p:spPr>
          <a:xfrm>
            <a:off x="2279652" y="1508563"/>
            <a:ext cx="7632698" cy="667572"/>
          </a:xfrm>
          <a:prstGeom prst="rect">
            <a:avLst/>
          </a:prstGeom>
          <a:solidFill>
            <a:srgbClr val="F7BB9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lnSpc>
                <a:spcPct val="100000"/>
              </a:lnSpc>
              <a:spcBef>
                <a:spcPct val="0"/>
              </a:spcBef>
              <a:buFontTx/>
              <a:buNone/>
            </a:pPr>
            <a:r>
              <a:rPr lang="en-GB" altLang="en-US" dirty="0">
                <a:solidFill>
                  <a:schemeClr val="tx1"/>
                </a:solidFill>
              </a:rPr>
              <a:t>How many variables did you think of? </a:t>
            </a:r>
            <a:r>
              <a:rPr lang="en-GB" altLang="en-US" dirty="0" smtClean="0">
                <a:solidFill>
                  <a:schemeClr val="tx1"/>
                </a:solidFill>
              </a:rPr>
              <a:t>  </a:t>
            </a:r>
            <a:r>
              <a:rPr lang="en-GB" altLang="en-US" dirty="0">
                <a:solidFill>
                  <a:schemeClr val="tx1"/>
                </a:solidFill>
              </a:rPr>
              <a:t>Did you come up with any of these?</a:t>
            </a:r>
          </a:p>
        </p:txBody>
      </p:sp>
    </p:spTree>
    <p:extLst>
      <p:ext uri="{BB962C8B-B14F-4D97-AF65-F5344CB8AC3E}">
        <p14:creationId xmlns:p14="http://schemas.microsoft.com/office/powerpoint/2010/main" val="2291292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50"/>
                                  </p:stCondLst>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fill="hold"/>
                                        <p:tgtEl>
                                          <p:spTgt spid="31"/>
                                        </p:tgtEl>
                                        <p:attrNameLst>
                                          <p:attrName>ppt_x</p:attrName>
                                        </p:attrNameLst>
                                      </p:cBhvr>
                                      <p:tavLst>
                                        <p:tav tm="0">
                                          <p:val>
                                            <p:strVal val="#ppt_x"/>
                                          </p:val>
                                        </p:tav>
                                        <p:tav tm="100000">
                                          <p:val>
                                            <p:strVal val="#ppt_x"/>
                                          </p:val>
                                        </p:tav>
                                      </p:tavLst>
                                    </p:anim>
                                    <p:anim calcmode="lin" valueType="num">
                                      <p:cBhvr additive="base">
                                        <p:cTn id="12" dur="500" fill="hold"/>
                                        <p:tgtEl>
                                          <p:spTgt spid="3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50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ppt_x"/>
                                          </p:val>
                                        </p:tav>
                                        <p:tav tm="100000">
                                          <p:val>
                                            <p:strVal val="#ppt_x"/>
                                          </p:val>
                                        </p:tav>
                                      </p:tavLst>
                                    </p:anim>
                                    <p:anim calcmode="lin" valueType="num">
                                      <p:cBhvr additive="base">
                                        <p:cTn id="16" dur="500" fill="hold"/>
                                        <p:tgtEl>
                                          <p:spTgt spid="3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75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1+#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fade">
                                      <p:cBhvr>
                                        <p:cTn id="29" dur="500"/>
                                        <p:tgtEl>
                                          <p:spTgt spid="28"/>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500"/>
                                        <p:tgtEl>
                                          <p:spTgt spid="2"/>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37"/>
                                        </p:tgtEl>
                                        <p:attrNameLst>
                                          <p:attrName>style.visibility</p:attrName>
                                        </p:attrNameLst>
                                      </p:cBhvr>
                                      <p:to>
                                        <p:strVal val="visible"/>
                                      </p:to>
                                    </p:set>
                                    <p:animEffect transition="in" filter="wipe(down)">
                                      <p:cBhvr>
                                        <p:cTn id="43" dur="500"/>
                                        <p:tgtEl>
                                          <p:spTgt spid="37"/>
                                        </p:tgtEl>
                                      </p:cBhvr>
                                    </p:animEffect>
                                  </p:childTnLst>
                                </p:cTn>
                              </p:par>
                            </p:childTnLst>
                          </p:cTn>
                        </p:par>
                        <p:par>
                          <p:cTn id="44" fill="hold">
                            <p:stCondLst>
                              <p:cond delay="500"/>
                            </p:stCondLst>
                            <p:childTnLst>
                              <p:par>
                                <p:cTn id="45" presetID="10" presetClass="entr" presetSubtype="0"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500"/>
                                        <p:tgtEl>
                                          <p:spTgt spid="3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wipe(down)">
                                      <p:cBhvr>
                                        <p:cTn id="52" dur="500"/>
                                        <p:tgtEl>
                                          <p:spTgt spid="38"/>
                                        </p:tgtEl>
                                      </p:cBhvr>
                                    </p:animEffect>
                                  </p:childTnLst>
                                </p:cTn>
                              </p:par>
                            </p:childTnLst>
                          </p:cTn>
                        </p:par>
                        <p:par>
                          <p:cTn id="53" fill="hold">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35"/>
                                        </p:tgtEl>
                                        <p:attrNameLst>
                                          <p:attrName>style.visibility</p:attrName>
                                        </p:attrNameLst>
                                      </p:cBhvr>
                                      <p:to>
                                        <p:strVal val="visible"/>
                                      </p:to>
                                    </p:set>
                                    <p:animEffect transition="in" filter="fade">
                                      <p:cBhvr>
                                        <p:cTn id="56" dur="500"/>
                                        <p:tgtEl>
                                          <p:spTgt spid="35"/>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grpId="0" nodeType="clickEffect">
                                  <p:stCondLst>
                                    <p:cond delay="0"/>
                                  </p:stCondLst>
                                  <p:childTnLst>
                                    <p:set>
                                      <p:cBhvr>
                                        <p:cTn id="60" dur="1" fill="hold">
                                          <p:stCondLst>
                                            <p:cond delay="0"/>
                                          </p:stCondLst>
                                        </p:cTn>
                                        <p:tgtEl>
                                          <p:spTgt spid="39"/>
                                        </p:tgtEl>
                                        <p:attrNameLst>
                                          <p:attrName>style.visibility</p:attrName>
                                        </p:attrNameLst>
                                      </p:cBhvr>
                                      <p:to>
                                        <p:strVal val="visible"/>
                                      </p:to>
                                    </p:set>
                                    <p:animEffect transition="in" filter="wipe(down)">
                                      <p:cBhvr>
                                        <p:cTn id="61" dur="500"/>
                                        <p:tgtEl>
                                          <p:spTgt spid="39"/>
                                        </p:tgtEl>
                                      </p:cBhvr>
                                    </p:animEffect>
                                  </p:childTnLst>
                                </p:cTn>
                              </p:par>
                            </p:childTnLst>
                          </p:cTn>
                        </p:par>
                        <p:par>
                          <p:cTn id="62" fill="hold">
                            <p:stCondLst>
                              <p:cond delay="500"/>
                            </p:stCondLst>
                            <p:childTnLst>
                              <p:par>
                                <p:cTn id="63" presetID="10" presetClass="entr" presetSubtype="0" fill="hold" grpId="0" nodeType="after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7" grpId="0" animBg="1"/>
      <p:bldP spid="38" grpId="0" animBg="1"/>
      <p:bldP spid="39" grpId="0" animBg="1"/>
      <p:bldP spid="34" grpId="0" animBg="1"/>
      <p:bldP spid="35" grpId="0" animBg="1"/>
      <p:bldP spid="36" grpId="0" animBg="1"/>
      <p:bldP spid="25" grpId="0" animBg="1"/>
      <p:bldP spid="27" grpId="0" animBg="1"/>
      <p:bldP spid="28"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investigate the effects of air resistance</a:t>
            </a:r>
            <a:endParaRPr lang="en-GB" dirty="0"/>
          </a:p>
        </p:txBody>
      </p:sp>
      <p:sp>
        <p:nvSpPr>
          <p:cNvPr id="3" name="Content Placeholder 2"/>
          <p:cNvSpPr>
            <a:spLocks noGrp="1"/>
          </p:cNvSpPr>
          <p:nvPr>
            <p:ph idx="1"/>
          </p:nvPr>
        </p:nvSpPr>
        <p:spPr/>
        <p:txBody>
          <a:bodyPr>
            <a:normAutofit/>
          </a:bodyPr>
          <a:lstStyle/>
          <a:p>
            <a:r>
              <a:rPr lang="en-GB" sz="3200" dirty="0" smtClean="0">
                <a:solidFill>
                  <a:srgbClr val="FF0000"/>
                </a:solidFill>
              </a:rPr>
              <a:t>A variable is a factor in an experiment that can be changed.</a:t>
            </a:r>
          </a:p>
          <a:p>
            <a:pPr marL="0" indent="0">
              <a:buNone/>
            </a:pPr>
            <a:endParaRPr lang="en-GB" sz="3200" dirty="0" smtClean="0"/>
          </a:p>
          <a:p>
            <a:r>
              <a:rPr lang="en-GB" sz="3200" dirty="0" smtClean="0"/>
              <a:t>TP:  Which variable will you change and why?</a:t>
            </a:r>
          </a:p>
          <a:p>
            <a:endParaRPr lang="en-GB" sz="3200" dirty="0"/>
          </a:p>
          <a:p>
            <a:r>
              <a:rPr lang="en-GB" sz="3200" dirty="0" smtClean="0"/>
              <a:t>TP:  Why will you change only one variable?</a:t>
            </a:r>
            <a:endParaRPr lang="en-GB" sz="3200" dirty="0"/>
          </a:p>
        </p:txBody>
      </p:sp>
    </p:spTree>
    <p:extLst>
      <p:ext uri="{BB962C8B-B14F-4D97-AF65-F5344CB8AC3E}">
        <p14:creationId xmlns:p14="http://schemas.microsoft.com/office/powerpoint/2010/main" val="336400537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investigate the effects of air resistance</a:t>
            </a:r>
            <a:endParaRPr lang="en-GB" dirty="0"/>
          </a:p>
        </p:txBody>
      </p:sp>
      <p:sp>
        <p:nvSpPr>
          <p:cNvPr id="3" name="Content Placeholder 2"/>
          <p:cNvSpPr>
            <a:spLocks noGrp="1"/>
          </p:cNvSpPr>
          <p:nvPr>
            <p:ph idx="1"/>
          </p:nvPr>
        </p:nvSpPr>
        <p:spPr/>
        <p:txBody>
          <a:bodyPr>
            <a:normAutofit/>
          </a:bodyPr>
          <a:lstStyle/>
          <a:p>
            <a:r>
              <a:rPr lang="en-GB" sz="3200" dirty="0" smtClean="0"/>
              <a:t>TP:  What does a fair test mean?</a:t>
            </a:r>
            <a:endParaRPr lang="en-GB" sz="3200" dirty="0"/>
          </a:p>
        </p:txBody>
      </p:sp>
    </p:spTree>
    <p:extLst>
      <p:ext uri="{BB962C8B-B14F-4D97-AF65-F5344CB8AC3E}">
        <p14:creationId xmlns:p14="http://schemas.microsoft.com/office/powerpoint/2010/main" val="157730668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investigate the effects of air resistance</a:t>
            </a:r>
            <a:endParaRPr lang="en-GB" dirty="0"/>
          </a:p>
        </p:txBody>
      </p:sp>
      <p:sp>
        <p:nvSpPr>
          <p:cNvPr id="3" name="Content Placeholder 2"/>
          <p:cNvSpPr>
            <a:spLocks noGrp="1"/>
          </p:cNvSpPr>
          <p:nvPr>
            <p:ph idx="1"/>
          </p:nvPr>
        </p:nvSpPr>
        <p:spPr/>
        <p:txBody>
          <a:bodyPr>
            <a:normAutofit/>
          </a:bodyPr>
          <a:lstStyle/>
          <a:p>
            <a:r>
              <a:rPr lang="en-GB" sz="3200" dirty="0" smtClean="0"/>
              <a:t>TP:  What does a fair test mean?</a:t>
            </a:r>
          </a:p>
          <a:p>
            <a:endParaRPr lang="en-GB" sz="3200" dirty="0">
              <a:solidFill>
                <a:srgbClr val="FF0000"/>
              </a:solidFill>
            </a:endParaRPr>
          </a:p>
          <a:p>
            <a:r>
              <a:rPr lang="en-GB" dirty="0">
                <a:solidFill>
                  <a:srgbClr val="FF0000"/>
                </a:solidFill>
              </a:rPr>
              <a:t>A </a:t>
            </a:r>
            <a:r>
              <a:rPr lang="en-GB" b="1" dirty="0">
                <a:solidFill>
                  <a:srgbClr val="FF0000"/>
                </a:solidFill>
              </a:rPr>
              <a:t>fair test</a:t>
            </a:r>
            <a:r>
              <a:rPr lang="en-GB" dirty="0">
                <a:solidFill>
                  <a:srgbClr val="FF0000"/>
                </a:solidFill>
              </a:rPr>
              <a:t> is a </a:t>
            </a:r>
            <a:r>
              <a:rPr lang="en-GB" b="1" dirty="0">
                <a:solidFill>
                  <a:srgbClr val="FF0000"/>
                </a:solidFill>
              </a:rPr>
              <a:t>test</a:t>
            </a:r>
            <a:r>
              <a:rPr lang="en-GB" dirty="0">
                <a:solidFill>
                  <a:srgbClr val="FF0000"/>
                </a:solidFill>
              </a:rPr>
              <a:t> which controls all but one variable when attempting to answer a </a:t>
            </a:r>
            <a:r>
              <a:rPr lang="en-GB" b="1" dirty="0">
                <a:solidFill>
                  <a:srgbClr val="FF0000"/>
                </a:solidFill>
              </a:rPr>
              <a:t>scientific</a:t>
            </a:r>
            <a:r>
              <a:rPr lang="en-GB" dirty="0">
                <a:solidFill>
                  <a:srgbClr val="FF0000"/>
                </a:solidFill>
              </a:rPr>
              <a:t> question. Only changing one variable allows the person conducting the </a:t>
            </a:r>
            <a:r>
              <a:rPr lang="en-GB" b="1" dirty="0">
                <a:solidFill>
                  <a:srgbClr val="FF0000"/>
                </a:solidFill>
              </a:rPr>
              <a:t>test</a:t>
            </a:r>
            <a:r>
              <a:rPr lang="en-GB" dirty="0">
                <a:solidFill>
                  <a:srgbClr val="FF0000"/>
                </a:solidFill>
              </a:rPr>
              <a:t> to know that no other variable has affected the results of the </a:t>
            </a:r>
            <a:r>
              <a:rPr lang="en-GB" b="1" dirty="0">
                <a:solidFill>
                  <a:srgbClr val="FF0000"/>
                </a:solidFill>
              </a:rPr>
              <a:t>test</a:t>
            </a:r>
            <a:endParaRPr lang="en-GB" sz="3200" dirty="0">
              <a:solidFill>
                <a:srgbClr val="FF0000"/>
              </a:solidFill>
            </a:endParaRPr>
          </a:p>
        </p:txBody>
      </p:sp>
    </p:spTree>
    <p:extLst>
      <p:ext uri="{BB962C8B-B14F-4D97-AF65-F5344CB8AC3E}">
        <p14:creationId xmlns:p14="http://schemas.microsoft.com/office/powerpoint/2010/main" val="389356137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investigate the effects of air resistance</a:t>
            </a:r>
            <a:endParaRPr lang="en-GB" dirty="0"/>
          </a:p>
        </p:txBody>
      </p:sp>
      <p:sp>
        <p:nvSpPr>
          <p:cNvPr id="3" name="Content Placeholder 2"/>
          <p:cNvSpPr>
            <a:spLocks noGrp="1"/>
          </p:cNvSpPr>
          <p:nvPr>
            <p:ph idx="1"/>
          </p:nvPr>
        </p:nvSpPr>
        <p:spPr/>
        <p:txBody>
          <a:bodyPr>
            <a:normAutofit/>
          </a:bodyPr>
          <a:lstStyle/>
          <a:p>
            <a:r>
              <a:rPr lang="en-GB" sz="3200" dirty="0" smtClean="0"/>
              <a:t>TP:  Now we have sorted the variable we will change, what will we keep the same and what will we measure?</a:t>
            </a:r>
            <a:endParaRPr lang="en-GB" sz="3200" dirty="0"/>
          </a:p>
        </p:txBody>
      </p:sp>
    </p:spTree>
    <p:extLst>
      <p:ext uri="{BB962C8B-B14F-4D97-AF65-F5344CB8AC3E}">
        <p14:creationId xmlns:p14="http://schemas.microsoft.com/office/powerpoint/2010/main" val="56847638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investigate the effects of air resistance</a:t>
            </a:r>
            <a:endParaRPr lang="en-GB" dirty="0"/>
          </a:p>
        </p:txBody>
      </p:sp>
      <p:sp>
        <p:nvSpPr>
          <p:cNvPr id="3" name="Content Placeholder 2"/>
          <p:cNvSpPr>
            <a:spLocks noGrp="1"/>
          </p:cNvSpPr>
          <p:nvPr>
            <p:ph idx="1"/>
          </p:nvPr>
        </p:nvSpPr>
        <p:spPr/>
        <p:txBody>
          <a:bodyPr>
            <a:normAutofit/>
          </a:bodyPr>
          <a:lstStyle/>
          <a:p>
            <a:pPr marL="0" indent="0">
              <a:buNone/>
            </a:pPr>
            <a:r>
              <a:rPr lang="en-GB" sz="3200" b="1" u="sng" dirty="0" smtClean="0"/>
              <a:t>Activity</a:t>
            </a:r>
          </a:p>
          <a:p>
            <a:pPr marL="0" indent="0">
              <a:buNone/>
            </a:pPr>
            <a:r>
              <a:rPr lang="en-GB" sz="3200" dirty="0" smtClean="0"/>
              <a:t>Children to decide on the variable they will change and why and which they will keep the same and why.  They then need to make their parachutes and record how long it takes them to reach the floor.  Finally, they will conclude their results through writing a report explaining the effects of air resistance on them and why.</a:t>
            </a:r>
          </a:p>
          <a:p>
            <a:r>
              <a:rPr lang="en-GB" sz="3200" dirty="0" smtClean="0"/>
              <a:t>1 Star – All children</a:t>
            </a:r>
          </a:p>
          <a:p>
            <a:endParaRPr lang="en-GB" sz="3200" dirty="0"/>
          </a:p>
        </p:txBody>
      </p:sp>
    </p:spTree>
    <p:extLst>
      <p:ext uri="{BB962C8B-B14F-4D97-AF65-F5344CB8AC3E}">
        <p14:creationId xmlns:p14="http://schemas.microsoft.com/office/powerpoint/2010/main" val="309436266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2A631D8-6A4E-419C-9915-0FF14D7001C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33578" y="1611527"/>
            <a:ext cx="6322423" cy="4469672"/>
          </a:xfrm>
          <a:prstGeom prst="rect">
            <a:avLst/>
          </a:prstGeom>
          <a:effectLst>
            <a:outerShdw blurRad="63500" sx="102000" sy="102000" algn="ctr" rotWithShape="0">
              <a:prstClr val="black">
                <a:alpha val="40000"/>
              </a:prstClr>
            </a:outerShdw>
          </a:effectLst>
        </p:spPr>
      </p:pic>
      <p:sp>
        <p:nvSpPr>
          <p:cNvPr id="12" name="Rectangle 11"/>
          <p:cNvSpPr/>
          <p:nvPr/>
        </p:nvSpPr>
        <p:spPr>
          <a:xfrm>
            <a:off x="2279651" y="765176"/>
            <a:ext cx="7632699" cy="584775"/>
          </a:xfrm>
          <a:prstGeom prst="rect">
            <a:avLst/>
          </a:prstGeom>
        </p:spPr>
        <p:txBody>
          <a:bodyPr wrap="square">
            <a:spAutoFit/>
          </a:bodyPr>
          <a:lstStyle/>
          <a:p>
            <a:pPr algn="ctr"/>
            <a:r>
              <a:rPr lang="en-GB" sz="3200" b="1" dirty="0"/>
              <a:t>Super Skydiving Company</a:t>
            </a:r>
          </a:p>
        </p:txBody>
      </p:sp>
      <p:sp>
        <p:nvSpPr>
          <p:cNvPr id="23" name="Rectangle 22">
            <a:extLst>
              <a:ext uri="{FF2B5EF4-FFF2-40B4-BE49-F238E27FC236}">
                <a16:creationId xmlns:a16="http://schemas.microsoft.com/office/drawing/2014/main" id="{4C686F12-9A04-493D-8AF9-1F73C09A8403}"/>
              </a:ext>
            </a:extLst>
          </p:cNvPr>
          <p:cNvSpPr/>
          <p:nvPr/>
        </p:nvSpPr>
        <p:spPr>
          <a:xfrm>
            <a:off x="1967965" y="2132993"/>
            <a:ext cx="3135259" cy="3426743"/>
          </a:xfrm>
          <a:prstGeom prst="rect">
            <a:avLst/>
          </a:prstGeom>
          <a:solidFill>
            <a:srgbClr val="F0864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r">
              <a:spcBef>
                <a:spcPts val="1800"/>
              </a:spcBef>
            </a:pPr>
            <a:r>
              <a:rPr lang="en-GB" altLang="en-US" dirty="0"/>
              <a:t>You now need to </a:t>
            </a:r>
            <a:r>
              <a:rPr lang="en-GB" altLang="en-US" b="1" dirty="0"/>
              <a:t>explain</a:t>
            </a:r>
            <a:r>
              <a:rPr lang="en-GB" altLang="en-US" dirty="0"/>
              <a:t> your findings to the Super Skydiving Company.</a:t>
            </a:r>
          </a:p>
          <a:p>
            <a:pPr algn="r">
              <a:spcBef>
                <a:spcPts val="1800"/>
              </a:spcBef>
            </a:pPr>
            <a:r>
              <a:rPr lang="en-GB" altLang="en-US" dirty="0"/>
              <a:t>Let them know the best design for their new parachute and explain why it works well.</a:t>
            </a:r>
          </a:p>
          <a:p>
            <a:pPr algn="r">
              <a:spcBef>
                <a:spcPts val="1800"/>
              </a:spcBef>
            </a:pPr>
            <a:r>
              <a:rPr lang="en-GB" altLang="en-US" dirty="0"/>
              <a:t>In your answer, make sure to explain how air resistance affects moving objects.</a:t>
            </a:r>
          </a:p>
        </p:txBody>
      </p:sp>
    </p:spTree>
    <p:extLst>
      <p:ext uri="{BB962C8B-B14F-4D97-AF65-F5344CB8AC3E}">
        <p14:creationId xmlns:p14="http://schemas.microsoft.com/office/powerpoint/2010/main" val="2364099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TotalTime>
  <Words>5033</Words>
  <Application>Microsoft Office PowerPoint</Application>
  <PresentationFormat>Widescreen</PresentationFormat>
  <Paragraphs>515</Paragraphs>
  <Slides>69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69</vt:i4>
      </vt:variant>
    </vt:vector>
  </HeadingPairs>
  <TitlesOfParts>
    <vt:vector size="76" baseType="lpstr">
      <vt:lpstr>Arial</vt:lpstr>
      <vt:lpstr>Calibri</vt:lpstr>
      <vt:lpstr>Calibri Light</vt:lpstr>
      <vt:lpstr>Comic Sans MS</vt:lpstr>
      <vt:lpstr>Times New Roman</vt:lpstr>
      <vt:lpstr>Twinkl</vt:lpstr>
      <vt:lpstr>Office Theme</vt:lpstr>
      <vt:lpstr>Good Morning</vt:lpstr>
      <vt:lpstr>Protecting Species – Part Two</vt:lpstr>
      <vt:lpstr>Spellings – Look/Cover/Spell/Check</vt:lpstr>
      <vt:lpstr>Maths</vt:lpstr>
      <vt:lpstr>RECALL</vt:lpstr>
      <vt:lpstr>LO: To be able to divide a 4-digit number by a 1-digit number</vt:lpstr>
      <vt:lpstr>LO: To be able to divide a 4-digit number by a 1-digit number</vt:lpstr>
      <vt:lpstr>LO: To be able to divide a 4-digit number by a 1-digit number</vt:lpstr>
      <vt:lpstr>LO: To be able to divide a 4-digit number by a 1-digit number</vt:lpstr>
      <vt:lpstr>LO: To be able to divide a 4-digit number by a 1-digit number</vt:lpstr>
      <vt:lpstr>LO: To be able to divide a 4-digit number by a 1-digit number</vt:lpstr>
      <vt:lpstr>LO: To be able to divide a 4-digit number by a 1-digit number</vt:lpstr>
      <vt:lpstr>LO: To be able to divide a 4-digit number by a 1-digit number</vt:lpstr>
      <vt:lpstr>LO: To be able to divide a 4-digit number by a 1-digit number</vt:lpstr>
      <vt:lpstr>LO: To be able to divide a 4-digit number by a 1-digit number</vt:lpstr>
      <vt:lpstr>LO: To be able to divide a 4-digit number by a 1-digit number</vt:lpstr>
      <vt:lpstr>REFLECTION - LO: To be able to divide a 4-digit number by a 1-digit number</vt:lpstr>
      <vt:lpstr>Break</vt:lpstr>
      <vt:lpstr>English - Poetry</vt:lpstr>
      <vt:lpstr>Introduction</vt:lpstr>
      <vt:lpstr>Introduction</vt:lpstr>
      <vt:lpstr>Introduction</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LO: To create a narrative poem that choose the appropriate vocabulary to describe setting, characters and atmosphere</vt:lpstr>
      <vt:lpstr>REFLECTION - LO: To create a narrative poem that choose the appropriate vocabulary to describe setting, characters and atmosphere</vt:lpstr>
      <vt:lpstr>Reading Comprehension</vt:lpstr>
      <vt:lpstr>LO: To be able to identify and explain how meaning is enhanced through choice of words and phrases (2g)</vt:lpstr>
      <vt:lpstr>LO: To be able to identify and explain how meaning is enhanced through choice of words and phrases (2g)</vt:lpstr>
      <vt:lpstr>LO: To be able to identify and explain how meaning is enhanced through choice of words and phrases (2g)</vt:lpstr>
      <vt:lpstr>PowerPoint Presentation</vt:lpstr>
      <vt:lpstr>PowerPoint Presentation</vt:lpstr>
      <vt:lpstr>PowerPoint Presentation</vt:lpstr>
      <vt:lpstr>PowerPoint Presentation</vt:lpstr>
      <vt:lpstr>LO: To be able to identify and explain how meaning is enhanced through choice of words and phrases (2g)</vt:lpstr>
      <vt:lpstr>LO: To be able to identify and explain how meaning is enhanced through choice of words and phrases (2g)</vt:lpstr>
      <vt:lpstr>LO: To be able to identify and explain how meaning is enhanced through choice of words and phrases (2g)</vt:lpstr>
      <vt:lpstr>LO: To be able to identify and explain how meaning is enhanced through choice of words and phrases (2g)</vt:lpstr>
      <vt:lpstr>LO: To be able to identify and explain how meaning is enhanced through choice of words and phrases (2g)</vt:lpstr>
      <vt:lpstr>Word of the Day Challenge</vt:lpstr>
      <vt:lpstr>Word of the Day Challenge</vt:lpstr>
      <vt:lpstr>Word of the Day Challenge</vt:lpstr>
      <vt:lpstr>Lunch</vt:lpstr>
      <vt:lpstr>LO: To investigate the effects of air resistance. </vt:lpstr>
      <vt:lpstr>LO: To investigate the effects of air resistance. </vt:lpstr>
      <vt:lpstr>LO: To investigate the effects of air resistance. </vt:lpstr>
      <vt:lpstr>LO: To investigate the effects of air resistance. </vt:lpstr>
      <vt:lpstr>LO: To investigate the effects of air resistance. </vt:lpstr>
      <vt:lpstr>LO: To investigate the effects of air resistance. </vt:lpstr>
      <vt:lpstr>LO: To investigate the effects of air resistance. </vt:lpstr>
      <vt:lpstr>LO: To investigate the effects of air resistance. </vt:lpstr>
      <vt:lpstr>LO: To investigate the effects of air resistance</vt:lpstr>
      <vt:lpstr>PowerPoint Presentation</vt:lpstr>
      <vt:lpstr>PowerPoint Presentation</vt:lpstr>
      <vt:lpstr>Sky Diving Company</vt:lpstr>
      <vt:lpstr>Task</vt:lpstr>
      <vt:lpstr>LO: To investigate the effects of air resistance</vt:lpstr>
      <vt:lpstr>LO: To investigate the effects of air resistance</vt:lpstr>
      <vt:lpstr>PowerPoint Presentation</vt:lpstr>
      <vt:lpstr>LO: To investigate the effects of air resistance</vt:lpstr>
      <vt:lpstr>LO: To investigate the effects of air resistance</vt:lpstr>
      <vt:lpstr>LO: To investigate the effects of air resistance</vt:lpstr>
      <vt:lpstr>LO: To investigate the effects of air resistance</vt:lpstr>
      <vt:lpstr>LO: To investigate the effects of air resistance</vt:lpstr>
      <vt:lpstr>PowerPoint Presentation</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Davison</dc:creator>
  <cp:lastModifiedBy>Andrea Davison</cp:lastModifiedBy>
  <cp:revision>10</cp:revision>
  <dcterms:created xsi:type="dcterms:W3CDTF">2021-02-02T14:46:10Z</dcterms:created>
  <dcterms:modified xsi:type="dcterms:W3CDTF">2021-02-04T15:02:31Z</dcterms:modified>
</cp:coreProperties>
</file>