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8" r:id="rId2"/>
    <p:sldMasterId id="2147483700" r:id="rId3"/>
    <p:sldMasterId id="2147483702" r:id="rId4"/>
  </p:sldMasterIdLst>
  <p:handoutMasterIdLst>
    <p:handoutMasterId r:id="rId30"/>
  </p:handoutMasterIdLst>
  <p:sldIdLst>
    <p:sldId id="316" r:id="rId5"/>
    <p:sldId id="318" r:id="rId6"/>
    <p:sldId id="259" r:id="rId7"/>
    <p:sldId id="258" r:id="rId8"/>
    <p:sldId id="289" r:id="rId9"/>
    <p:sldId id="297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317" r:id="rId21"/>
    <p:sldId id="269" r:id="rId22"/>
    <p:sldId id="270" r:id="rId23"/>
    <p:sldId id="271" r:id="rId24"/>
    <p:sldId id="329" r:id="rId25"/>
    <p:sldId id="312" r:id="rId26"/>
    <p:sldId id="313" r:id="rId27"/>
    <p:sldId id="314" r:id="rId28"/>
    <p:sldId id="274" r:id="rId2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7771" autoAdjust="0"/>
  </p:normalViewPr>
  <p:slideViewPr>
    <p:cSldViewPr snapToGrid="0">
      <p:cViewPr varScale="1">
        <p:scale>
          <a:sx n="59" d="100"/>
          <a:sy n="59" d="100"/>
        </p:scale>
        <p:origin x="120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60800" y="1120776"/>
            <a:ext cx="7518400" cy="14700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60800" y="2590800"/>
            <a:ext cx="7518400" cy="1752600"/>
          </a:xfrm>
        </p:spPr>
        <p:txBody>
          <a:bodyPr/>
          <a:lstStyle>
            <a:lvl1pPr marL="0" indent="0" algn="ctr">
              <a:buFontTx/>
              <a:buNone/>
              <a:defRPr i="1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 i="0">
                <a:solidFill>
                  <a:schemeClr val="tx1"/>
                </a:solidFill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3928AB2-7727-4320-9F0E-A7695DECB7E6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3018E-50F9-4C74-97E5-7F6A2B7A6E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344708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4A1C7-C1AB-4A81-ADF2-1DF2F808AC97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B3C1B-E90D-474C-9DD2-7D4C39E418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91731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E42B2-BB00-42B0-948A-2D3F26F9DE6A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497A5-FDD2-476A-ACF2-C68C48C5D6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78115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4291-ECD6-4EED-85E2-6CB7A951D5B2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819E7-8FF4-48CD-A214-0023F1E49B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97677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A02C4-FD86-4070-BACE-73B928D999F8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077BB-8488-439C-9638-C7902FADA2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34972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3CC55-CF9B-4386-BEEB-C0E7A71960F0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AA6FB-2372-4E56-9BFF-2709362F9F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50222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0F4E6-AA0D-4E3C-91E5-3A253E0B76AC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5F6EB-9438-4906-9C68-9E443FD43A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70226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BBE1A-2FA7-4114-8C52-7795ADDE7B3A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B9D11F-8DF2-446B-9460-3293E3FC0B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61323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AA935-21AD-4D0E-A05B-DB47AE9FB8EB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14551-01EA-45FC-A301-70F2D9A6D8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40166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86372-60AD-489C-811A-2459A35836F2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13914-FB42-449C-871D-1FDBC1D122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05194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03D00-FCEB-4A93-A2DA-E8E55CE0F72A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B79F4-5AC3-4CBC-A424-9B7F9C9D413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18315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68496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4288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431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3287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0851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2134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6387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4923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1292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3938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0212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693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446405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400" i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+mn-lt"/>
              </a:defRPr>
            </a:lvl1pPr>
          </a:lstStyle>
          <a:p>
            <a:pPr>
              <a:defRPr/>
            </a:pPr>
            <a:fld id="{C0081B9B-056C-4CB3-9CA4-20F3E2AE6F9C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589714"/>
            <a:ext cx="38608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1D95898-C0EB-4286-A505-2DEAEC9920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47" name="Text Box 7"/>
          <p:cNvSpPr txBox="1">
            <a:spLocks noChangeArrowheads="1"/>
          </p:cNvSpPr>
          <p:nvPr userDrawn="1"/>
        </p:nvSpPr>
        <p:spPr bwMode="auto">
          <a:xfrm>
            <a:off x="11135784" y="1"/>
            <a:ext cx="105621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22:19</a:t>
            </a:r>
          </a:p>
        </p:txBody>
      </p:sp>
    </p:spTree>
    <p:extLst>
      <p:ext uri="{BB962C8B-B14F-4D97-AF65-F5344CB8AC3E}">
        <p14:creationId xmlns:p14="http://schemas.microsoft.com/office/powerpoint/2010/main" val="145966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41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73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4.png"/><Relationship Id="rId7" Type="http://schemas.openxmlformats.org/officeDocument/2006/relationships/image" Target="../media/image19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4.png"/><Relationship Id="rId7" Type="http://schemas.openxmlformats.org/officeDocument/2006/relationships/image" Target="../media/image19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tags" Target="../tags/tag4.xml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tags" Target="../tags/tag5.xml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24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E55B0F-029D-4D6D-B67B-B6962129E8F1}" type="datetime3">
              <a:rPr lang="en-GB" altLang="en-US">
                <a:solidFill>
                  <a:srgbClr val="FFFFFF"/>
                </a:solidFill>
                <a:latin typeface="Impact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 January, 2021</a:t>
            </a:fld>
            <a:endParaRPr lang="en-GB" altLang="en-US" dirty="0">
              <a:solidFill>
                <a:srgbClr val="FFFFFF"/>
              </a:solidFill>
              <a:latin typeface="Impact"/>
            </a:endParaRPr>
          </a:p>
        </p:txBody>
      </p:sp>
      <p:sp>
        <p:nvSpPr>
          <p:cNvPr id="11267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>
                <a:solidFill>
                  <a:srgbClr val="FFFFFF"/>
                </a:solidFill>
                <a:latin typeface="Arial" panose="020B0604020202020204" pitchFamily="34" charset="0"/>
              </a:rPr>
              <a:t>S Thompson</a:t>
            </a:r>
          </a:p>
        </p:txBody>
      </p:sp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>
          <a:xfrm>
            <a:off x="3503614" y="44450"/>
            <a:ext cx="4835525" cy="647700"/>
          </a:xfrm>
        </p:spPr>
        <p:txBody>
          <a:bodyPr/>
          <a:lstStyle/>
          <a:p>
            <a:pPr eaLnBrk="1" hangingPunct="1"/>
            <a:r>
              <a:rPr lang="en-GB" altLang="en-US" sz="4000"/>
              <a:t>Challenge 7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8229600" cy="5976938"/>
          </a:xfrm>
        </p:spPr>
        <p:txBody>
          <a:bodyPr/>
          <a:lstStyle/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4 x 6 =		9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12 x 6 =		8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4 x 9 =		6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10 x 7 =		7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5 x 7 =		2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6 x 6 =		10 x 9 =	</a:t>
            </a:r>
          </a:p>
        </p:txBody>
      </p:sp>
    </p:spTree>
    <p:extLst>
      <p:ext uri="{BB962C8B-B14F-4D97-AF65-F5344CB8AC3E}">
        <p14:creationId xmlns:p14="http://schemas.microsoft.com/office/powerpoint/2010/main" val="377776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2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10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62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72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5B1799-6EAA-DF48-9123-3DE9349B7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6847" y="2714114"/>
            <a:ext cx="42926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E6251B6-A962-AA48-A1E0-8E0B3D8DA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580" y="1143834"/>
            <a:ext cx="7899400" cy="4279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4239474" y="3214416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A5A296E-45A4-504B-AF6C-856147285E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7900" y="1153881"/>
            <a:ext cx="26162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F0F3D6-1275-E948-A257-331D94D191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5047" y="2675293"/>
            <a:ext cx="26162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A8E976-42BC-2E49-AE0D-D8347C5F40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8547" y="3577714"/>
            <a:ext cx="26162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96E6C5C-8746-EB4C-ABBE-0B25168315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8280" y="4557481"/>
            <a:ext cx="26162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6146F8F-D510-1247-B133-9CDA65F5DF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80829" y="707427"/>
            <a:ext cx="1409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740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to understand multiplication and division correspondence problems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Identify and explain missing values by identifying the correspondence between ‘n’ objects and ‘m’ objects; Calculate the possible combinations of values by identifying the correspondence between ‘n’ objects and ‘m’ objects.</a:t>
            </a:r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Identify the correspondence between ‘n’ objects and ‘m’ objects; all table facts with no pictorial support.</a:t>
            </a:r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Identify the correspondence between ‘n’ objects and ‘m’ objects; all table facts with some pictorial support.</a:t>
            </a:r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Identify the correspondence between ‘n’ objects and ‘m’ objects; includes 2,3,4,5 and 8 times tables with some pictorial support.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950" y="762000"/>
            <a:ext cx="99441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5455" y="905555"/>
            <a:ext cx="9915525" cy="543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calculations.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5C8714E-7340-44DF-894F-131CBB24777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04000" y="2310409"/>
          <a:ext cx="638400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6000">
                  <a:extLst>
                    <a:ext uri="{9D8B030D-6E8A-4147-A177-3AD203B41FA5}">
                      <a16:colId xmlns:a16="http://schemas.microsoft.com/office/drawing/2014/main" val="4256672324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61525347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82136613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3730396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232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x 5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x 3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775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x 6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 x 3 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0201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 x 2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 x 4 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4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 x 5 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 x 1 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1124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 x 10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x 6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7235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9640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calculations.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5C8714E-7340-44DF-894F-131CBB24777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04000" y="2310409"/>
          <a:ext cx="638400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6000">
                  <a:extLst>
                    <a:ext uri="{9D8B030D-6E8A-4147-A177-3AD203B41FA5}">
                      <a16:colId xmlns:a16="http://schemas.microsoft.com/office/drawing/2014/main" val="4256672324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61525347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82136613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3730396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232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x 5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x 3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775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x 6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 x 3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0201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 x 2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 x 4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4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 x 5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 x 1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1124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 x 10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x 6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7235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4145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One box contains 5 different forks and a variety of shaped spoons. There are 35 possible combinations of forks and spoons.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Circle the number of spoons in the box.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19778F1-AC1B-49CA-B845-C5B8971ABD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89848" y="4668245"/>
          <a:ext cx="5612304" cy="961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3076">
                  <a:extLst>
                    <a:ext uri="{9D8B030D-6E8A-4147-A177-3AD203B41FA5}">
                      <a16:colId xmlns:a16="http://schemas.microsoft.com/office/drawing/2014/main" val="1797575747"/>
                    </a:ext>
                  </a:extLst>
                </a:gridCol>
                <a:gridCol w="701538">
                  <a:extLst>
                    <a:ext uri="{9D8B030D-6E8A-4147-A177-3AD203B41FA5}">
                      <a16:colId xmlns:a16="http://schemas.microsoft.com/office/drawing/2014/main" val="208915451"/>
                    </a:ext>
                  </a:extLst>
                </a:gridCol>
                <a:gridCol w="1403076">
                  <a:extLst>
                    <a:ext uri="{9D8B030D-6E8A-4147-A177-3AD203B41FA5}">
                      <a16:colId xmlns:a16="http://schemas.microsoft.com/office/drawing/2014/main" val="1400233815"/>
                    </a:ext>
                  </a:extLst>
                </a:gridCol>
                <a:gridCol w="701538">
                  <a:extLst>
                    <a:ext uri="{9D8B030D-6E8A-4147-A177-3AD203B41FA5}">
                      <a16:colId xmlns:a16="http://schemas.microsoft.com/office/drawing/2014/main" val="4101099975"/>
                    </a:ext>
                  </a:extLst>
                </a:gridCol>
                <a:gridCol w="1403076">
                  <a:extLst>
                    <a:ext uri="{9D8B030D-6E8A-4147-A177-3AD203B41FA5}">
                      <a16:colId xmlns:a16="http://schemas.microsoft.com/office/drawing/2014/main" val="3901990139"/>
                    </a:ext>
                  </a:extLst>
                </a:gridCol>
              </a:tblGrid>
              <a:tr h="961864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855841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714BF3F7-9C85-4DC9-8736-C3F08E29A047}"/>
              </a:ext>
            </a:extLst>
          </p:cNvPr>
          <p:cNvGrpSpPr/>
          <p:nvPr/>
        </p:nvGrpSpPr>
        <p:grpSpPr>
          <a:xfrm>
            <a:off x="5112816" y="1626878"/>
            <a:ext cx="1966368" cy="2223047"/>
            <a:chOff x="3588815" y="1322080"/>
            <a:chExt cx="1966368" cy="2223047"/>
          </a:xfrm>
        </p:grpSpPr>
        <p:pic>
          <p:nvPicPr>
            <p:cNvPr id="10" name="Picture 9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D76536A1-46E3-46F8-B43E-C618132002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12" r="69699" b="93554"/>
            <a:stretch/>
          </p:blipFill>
          <p:spPr>
            <a:xfrm rot="5400000">
              <a:off x="2784577" y="2126318"/>
              <a:ext cx="2223047" cy="614571"/>
            </a:xfrm>
            <a:prstGeom prst="rect">
              <a:avLst/>
            </a:prstGeom>
          </p:spPr>
        </p:pic>
        <p:pic>
          <p:nvPicPr>
            <p:cNvPr id="11" name="Picture 10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AF219E68-3F3E-4234-B09B-115CDFE261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33" t="6509" r="70016" b="86656"/>
            <a:stretch/>
          </p:blipFill>
          <p:spPr>
            <a:xfrm rot="5400000">
              <a:off x="4210478" y="2126318"/>
              <a:ext cx="2074840" cy="6145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68014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One box contains 5 different forks and a variety of shaped spoons. There are 35 possible combinations of forks and spoons.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Circle the number of spoons in the box.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19778F1-AC1B-49CA-B845-C5B8971ABD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89848" y="4668245"/>
          <a:ext cx="5612304" cy="961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3076">
                  <a:extLst>
                    <a:ext uri="{9D8B030D-6E8A-4147-A177-3AD203B41FA5}">
                      <a16:colId xmlns:a16="http://schemas.microsoft.com/office/drawing/2014/main" val="1797575747"/>
                    </a:ext>
                  </a:extLst>
                </a:gridCol>
                <a:gridCol w="701538">
                  <a:extLst>
                    <a:ext uri="{9D8B030D-6E8A-4147-A177-3AD203B41FA5}">
                      <a16:colId xmlns:a16="http://schemas.microsoft.com/office/drawing/2014/main" val="208915451"/>
                    </a:ext>
                  </a:extLst>
                </a:gridCol>
                <a:gridCol w="1403076">
                  <a:extLst>
                    <a:ext uri="{9D8B030D-6E8A-4147-A177-3AD203B41FA5}">
                      <a16:colId xmlns:a16="http://schemas.microsoft.com/office/drawing/2014/main" val="1400233815"/>
                    </a:ext>
                  </a:extLst>
                </a:gridCol>
                <a:gridCol w="701538">
                  <a:extLst>
                    <a:ext uri="{9D8B030D-6E8A-4147-A177-3AD203B41FA5}">
                      <a16:colId xmlns:a16="http://schemas.microsoft.com/office/drawing/2014/main" val="4101099975"/>
                    </a:ext>
                  </a:extLst>
                </a:gridCol>
                <a:gridCol w="1403076">
                  <a:extLst>
                    <a:ext uri="{9D8B030D-6E8A-4147-A177-3AD203B41FA5}">
                      <a16:colId xmlns:a16="http://schemas.microsoft.com/office/drawing/2014/main" val="3901990139"/>
                    </a:ext>
                  </a:extLst>
                </a:gridCol>
              </a:tblGrid>
              <a:tr h="961864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855841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714BF3F7-9C85-4DC9-8736-C3F08E29A047}"/>
              </a:ext>
            </a:extLst>
          </p:cNvPr>
          <p:cNvGrpSpPr/>
          <p:nvPr/>
        </p:nvGrpSpPr>
        <p:grpSpPr>
          <a:xfrm>
            <a:off x="5112816" y="1626878"/>
            <a:ext cx="1966368" cy="2223047"/>
            <a:chOff x="3588815" y="1322080"/>
            <a:chExt cx="1966368" cy="2223047"/>
          </a:xfrm>
        </p:grpSpPr>
        <p:pic>
          <p:nvPicPr>
            <p:cNvPr id="10" name="Picture 9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D76536A1-46E3-46F8-B43E-C618132002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12" r="69699" b="93554"/>
            <a:stretch/>
          </p:blipFill>
          <p:spPr>
            <a:xfrm rot="5400000">
              <a:off x="2784577" y="2126318"/>
              <a:ext cx="2223047" cy="614571"/>
            </a:xfrm>
            <a:prstGeom prst="rect">
              <a:avLst/>
            </a:prstGeom>
          </p:spPr>
        </p:pic>
        <p:pic>
          <p:nvPicPr>
            <p:cNvPr id="11" name="Picture 10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AF219E68-3F3E-4234-B09B-115CDFE261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33" t="6509" r="70016" b="86656"/>
            <a:stretch/>
          </p:blipFill>
          <p:spPr>
            <a:xfrm rot="5400000">
              <a:off x="4210478" y="2126318"/>
              <a:ext cx="2074840" cy="614571"/>
            </a:xfrm>
            <a:prstGeom prst="rect">
              <a:avLst/>
            </a:prstGeom>
          </p:spPr>
        </p:pic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7B441196-F79A-4B7A-A503-0C182DE20BEF}"/>
              </a:ext>
            </a:extLst>
          </p:cNvPr>
          <p:cNvSpPr/>
          <p:nvPr/>
        </p:nvSpPr>
        <p:spPr>
          <a:xfrm>
            <a:off x="6884811" y="4464148"/>
            <a:ext cx="2531879" cy="137863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726536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There are 18 combinations of cake flavours and toppings. Show your working.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3" name="Table 34">
            <a:extLst>
              <a:ext uri="{FF2B5EF4-FFF2-40B4-BE49-F238E27FC236}">
                <a16:creationId xmlns:a16="http://schemas.microsoft.com/office/drawing/2014/main" id="{F08068AE-C5D3-4EB2-9A4E-4BB6FDA6611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80228" y="1921396"/>
          <a:ext cx="5831544" cy="2685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5772">
                  <a:extLst>
                    <a:ext uri="{9D8B030D-6E8A-4147-A177-3AD203B41FA5}">
                      <a16:colId xmlns:a16="http://schemas.microsoft.com/office/drawing/2014/main" val="3550606365"/>
                    </a:ext>
                  </a:extLst>
                </a:gridCol>
                <a:gridCol w="2915772">
                  <a:extLst>
                    <a:ext uri="{9D8B030D-6E8A-4147-A177-3AD203B41FA5}">
                      <a16:colId xmlns:a16="http://schemas.microsoft.com/office/drawing/2014/main" val="4175208308"/>
                    </a:ext>
                  </a:extLst>
                </a:gridCol>
              </a:tblGrid>
              <a:tr h="4741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Cake flavour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Toppings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792135"/>
                  </a:ext>
                </a:extLst>
              </a:tr>
              <a:tr h="221118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vanilla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chocolate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milk chocolate chips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white chocolate chips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sprinkles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sweets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strawberries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cherry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blueberries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50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92896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There are 18 combinations of cake flavours and toppings. Show your working.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there are 14 combinations (2 x 7 = 14) 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3" name="Table 34">
            <a:extLst>
              <a:ext uri="{FF2B5EF4-FFF2-40B4-BE49-F238E27FC236}">
                <a16:creationId xmlns:a16="http://schemas.microsoft.com/office/drawing/2014/main" id="{F08068AE-C5D3-4EB2-9A4E-4BB6FDA6611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80228" y="1921396"/>
          <a:ext cx="5831544" cy="2685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5772">
                  <a:extLst>
                    <a:ext uri="{9D8B030D-6E8A-4147-A177-3AD203B41FA5}">
                      <a16:colId xmlns:a16="http://schemas.microsoft.com/office/drawing/2014/main" val="3550606365"/>
                    </a:ext>
                  </a:extLst>
                </a:gridCol>
                <a:gridCol w="2915772">
                  <a:extLst>
                    <a:ext uri="{9D8B030D-6E8A-4147-A177-3AD203B41FA5}">
                      <a16:colId xmlns:a16="http://schemas.microsoft.com/office/drawing/2014/main" val="4175208308"/>
                    </a:ext>
                  </a:extLst>
                </a:gridCol>
              </a:tblGrid>
              <a:tr h="4741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Cake flavour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Toppings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792135"/>
                  </a:ext>
                </a:extLst>
              </a:tr>
              <a:tr h="221118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vanilla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chocolate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milk chocolate chips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white chocolate chips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sprinkles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sweets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strawberries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cherry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blueberries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50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61816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931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There are two groups of keys and locks. 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How many combinations of lock and key can be made? 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 below to show the total number of combinations.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DEAD46-5FD1-4496-A1C3-903E20B74EB3}"/>
              </a:ext>
            </a:extLst>
          </p:cNvPr>
          <p:cNvSpPr txBox="1"/>
          <p:nvPr/>
        </p:nvSpPr>
        <p:spPr>
          <a:xfrm>
            <a:off x="2783152" y="1398107"/>
            <a:ext cx="442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CAD36ED-2539-475B-A6F5-5E68E72AADAE}"/>
              </a:ext>
            </a:extLst>
          </p:cNvPr>
          <p:cNvSpPr txBox="1"/>
          <p:nvPr/>
        </p:nvSpPr>
        <p:spPr>
          <a:xfrm>
            <a:off x="6363513" y="1398107"/>
            <a:ext cx="442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B.</a:t>
            </a:r>
          </a:p>
        </p:txBody>
      </p:sp>
      <p:graphicFrame>
        <p:nvGraphicFramePr>
          <p:cNvPr id="31" name="Table 68">
            <a:extLst>
              <a:ext uri="{FF2B5EF4-FFF2-40B4-BE49-F238E27FC236}">
                <a16:creationId xmlns:a16="http://schemas.microsoft.com/office/drawing/2014/main" id="{24056D0A-7B21-4C92-858C-9FD9FF703C2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04000" y="5054756"/>
          <a:ext cx="3384000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324301199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15011059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504221786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32119384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704076288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149754113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7853167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37721905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10431539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2328070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62FBE507-08E3-4210-9C42-7F3AEFFA6E4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11" t="37375" r="52833" b="36232"/>
          <a:stretch/>
        </p:blipFill>
        <p:spPr>
          <a:xfrm>
            <a:off x="6983209" y="1286220"/>
            <a:ext cx="475361" cy="1021725"/>
          </a:xfrm>
          <a:prstGeom prst="rect">
            <a:avLst/>
          </a:prstGeom>
        </p:spPr>
      </p:pic>
      <p:pic>
        <p:nvPicPr>
          <p:cNvPr id="30" name="Picture 29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202AA55F-998F-4E99-8495-F318A74F32F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27" t="35152" r="17445" b="35169"/>
          <a:stretch/>
        </p:blipFill>
        <p:spPr>
          <a:xfrm>
            <a:off x="7635938" y="1186451"/>
            <a:ext cx="542980" cy="1148894"/>
          </a:xfrm>
          <a:prstGeom prst="rect">
            <a:avLst/>
          </a:prstGeom>
        </p:spPr>
      </p:pic>
      <p:pic>
        <p:nvPicPr>
          <p:cNvPr id="32" name="Picture 31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4CCA5173-10D6-4970-BD11-34CD91086E7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21" t="36522" r="33927" b="40676"/>
          <a:stretch/>
        </p:blipFill>
        <p:spPr>
          <a:xfrm>
            <a:off x="6959891" y="2484172"/>
            <a:ext cx="578222" cy="882700"/>
          </a:xfrm>
          <a:prstGeom prst="rect">
            <a:avLst/>
          </a:prstGeom>
        </p:spPr>
      </p:pic>
      <p:pic>
        <p:nvPicPr>
          <p:cNvPr id="33" name="Picture 32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9EC92C2D-B38B-42E7-8A76-0626A4FE567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72" t="37777" b="39614"/>
          <a:stretch/>
        </p:blipFill>
        <p:spPr>
          <a:xfrm>
            <a:off x="7788000" y="2483691"/>
            <a:ext cx="542980" cy="875219"/>
          </a:xfrm>
          <a:prstGeom prst="rect">
            <a:avLst/>
          </a:prstGeom>
        </p:spPr>
      </p:pic>
      <p:pic>
        <p:nvPicPr>
          <p:cNvPr id="34" name="Picture 33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C9D0664B-99BE-4F35-8A55-937A67E9CD4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4" t="6386" r="69681" b="71748"/>
          <a:stretch/>
        </p:blipFill>
        <p:spPr>
          <a:xfrm>
            <a:off x="3340260" y="1313954"/>
            <a:ext cx="523295" cy="931109"/>
          </a:xfrm>
          <a:prstGeom prst="rect">
            <a:avLst/>
          </a:prstGeom>
        </p:spPr>
      </p:pic>
      <p:pic>
        <p:nvPicPr>
          <p:cNvPr id="35" name="Picture 34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6A3962E5-9C0C-45C0-8E46-239839BFF83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33" t="9565" r="52254" b="68569"/>
          <a:stretch/>
        </p:blipFill>
        <p:spPr>
          <a:xfrm>
            <a:off x="3909899" y="1419970"/>
            <a:ext cx="592457" cy="931109"/>
          </a:xfrm>
          <a:prstGeom prst="rect">
            <a:avLst/>
          </a:prstGeom>
        </p:spPr>
      </p:pic>
      <p:pic>
        <p:nvPicPr>
          <p:cNvPr id="37" name="Picture 36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0A5DCA75-3100-4CA1-817E-5A2A38B8ACD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7" t="7246" r="35433" b="70451"/>
          <a:stretch/>
        </p:blipFill>
        <p:spPr>
          <a:xfrm>
            <a:off x="4548700" y="1335100"/>
            <a:ext cx="613760" cy="949719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192F8EB-99E9-4608-9112-7909D21E93EA}"/>
              </a:ext>
            </a:extLst>
          </p:cNvPr>
          <p:cNvGrpSpPr/>
          <p:nvPr/>
        </p:nvGrpSpPr>
        <p:grpSpPr>
          <a:xfrm>
            <a:off x="3340260" y="2328679"/>
            <a:ext cx="1230465" cy="847071"/>
            <a:chOff x="1983342" y="2328678"/>
            <a:chExt cx="1230465" cy="847071"/>
          </a:xfrm>
        </p:grpSpPr>
        <p:pic>
          <p:nvPicPr>
            <p:cNvPr id="38" name="Picture 37" descr="A picture containing different, bunch&#10;&#10;Description automatically generated">
              <a:extLst>
                <a:ext uri="{FF2B5EF4-FFF2-40B4-BE49-F238E27FC236}">
                  <a16:creationId xmlns:a16="http://schemas.microsoft.com/office/drawing/2014/main" id="{2A3EF9A2-CABE-4170-B8D7-6F659D747F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420" t="7435" r="18061" b="72673"/>
            <a:stretch/>
          </p:blipFill>
          <p:spPr>
            <a:xfrm>
              <a:off x="1983342" y="2328678"/>
              <a:ext cx="567541" cy="847071"/>
            </a:xfrm>
            <a:prstGeom prst="rect">
              <a:avLst/>
            </a:prstGeom>
          </p:spPr>
        </p:pic>
        <p:pic>
          <p:nvPicPr>
            <p:cNvPr id="39" name="Picture 38" descr="A picture containing different, bunch&#10;&#10;Description automatically generated">
              <a:extLst>
                <a:ext uri="{FF2B5EF4-FFF2-40B4-BE49-F238E27FC236}">
                  <a16:creationId xmlns:a16="http://schemas.microsoft.com/office/drawing/2014/main" id="{F0D988BB-6802-4D80-9EC2-9A027A436C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475" t="7644" b="72464"/>
            <a:stretch/>
          </p:blipFill>
          <p:spPr>
            <a:xfrm>
              <a:off x="2646036" y="2328679"/>
              <a:ext cx="567771" cy="8470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841093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931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There are two groups of keys and locks. 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How many combinations of lock and key can be made? 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 below to show the total number of combinations.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DEAD46-5FD1-4496-A1C3-903E20B74EB3}"/>
              </a:ext>
            </a:extLst>
          </p:cNvPr>
          <p:cNvSpPr txBox="1"/>
          <p:nvPr/>
        </p:nvSpPr>
        <p:spPr>
          <a:xfrm>
            <a:off x="2783152" y="1398107"/>
            <a:ext cx="442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CAD36ED-2539-475B-A6F5-5E68E72AADAE}"/>
              </a:ext>
            </a:extLst>
          </p:cNvPr>
          <p:cNvSpPr txBox="1"/>
          <p:nvPr/>
        </p:nvSpPr>
        <p:spPr>
          <a:xfrm>
            <a:off x="6363513" y="1398107"/>
            <a:ext cx="442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B.</a:t>
            </a:r>
          </a:p>
        </p:txBody>
      </p:sp>
      <p:graphicFrame>
        <p:nvGraphicFramePr>
          <p:cNvPr id="31" name="Table 68">
            <a:extLst>
              <a:ext uri="{FF2B5EF4-FFF2-40B4-BE49-F238E27FC236}">
                <a16:creationId xmlns:a16="http://schemas.microsoft.com/office/drawing/2014/main" id="{24056D0A-7B21-4C92-858C-9FD9FF703C2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04000" y="5054756"/>
          <a:ext cx="3384000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324301199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15011059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504221786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32119384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704076288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149754113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7853167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37721905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10431539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2328070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62FBE507-08E3-4210-9C42-7F3AEFFA6E4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11" t="37375" r="52833" b="36232"/>
          <a:stretch/>
        </p:blipFill>
        <p:spPr>
          <a:xfrm>
            <a:off x="6983209" y="1286220"/>
            <a:ext cx="475361" cy="1021725"/>
          </a:xfrm>
          <a:prstGeom prst="rect">
            <a:avLst/>
          </a:prstGeom>
        </p:spPr>
      </p:pic>
      <p:pic>
        <p:nvPicPr>
          <p:cNvPr id="30" name="Picture 29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202AA55F-998F-4E99-8495-F318A74F32F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27" t="35152" r="17445" b="35169"/>
          <a:stretch/>
        </p:blipFill>
        <p:spPr>
          <a:xfrm>
            <a:off x="7635938" y="1186451"/>
            <a:ext cx="542980" cy="1148894"/>
          </a:xfrm>
          <a:prstGeom prst="rect">
            <a:avLst/>
          </a:prstGeom>
        </p:spPr>
      </p:pic>
      <p:pic>
        <p:nvPicPr>
          <p:cNvPr id="32" name="Picture 31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4CCA5173-10D6-4970-BD11-34CD91086E7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21" t="36522" r="33927" b="40676"/>
          <a:stretch/>
        </p:blipFill>
        <p:spPr>
          <a:xfrm>
            <a:off x="6959891" y="2484172"/>
            <a:ext cx="578222" cy="882700"/>
          </a:xfrm>
          <a:prstGeom prst="rect">
            <a:avLst/>
          </a:prstGeom>
        </p:spPr>
      </p:pic>
      <p:pic>
        <p:nvPicPr>
          <p:cNvPr id="33" name="Picture 32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9EC92C2D-B38B-42E7-8A76-0626A4FE567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72" t="37777" b="39614"/>
          <a:stretch/>
        </p:blipFill>
        <p:spPr>
          <a:xfrm>
            <a:off x="7788000" y="2483691"/>
            <a:ext cx="542980" cy="875219"/>
          </a:xfrm>
          <a:prstGeom prst="rect">
            <a:avLst/>
          </a:prstGeom>
        </p:spPr>
      </p:pic>
      <p:pic>
        <p:nvPicPr>
          <p:cNvPr id="34" name="Picture 33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C9D0664B-99BE-4F35-8A55-937A67E9CD4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4" t="6386" r="69681" b="71748"/>
          <a:stretch/>
        </p:blipFill>
        <p:spPr>
          <a:xfrm>
            <a:off x="3340260" y="1313954"/>
            <a:ext cx="523295" cy="931109"/>
          </a:xfrm>
          <a:prstGeom prst="rect">
            <a:avLst/>
          </a:prstGeom>
        </p:spPr>
      </p:pic>
      <p:pic>
        <p:nvPicPr>
          <p:cNvPr id="35" name="Picture 34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6A3962E5-9C0C-45C0-8E46-239839BFF83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33" t="9565" r="52254" b="68569"/>
          <a:stretch/>
        </p:blipFill>
        <p:spPr>
          <a:xfrm>
            <a:off x="3909899" y="1419970"/>
            <a:ext cx="592457" cy="931109"/>
          </a:xfrm>
          <a:prstGeom prst="rect">
            <a:avLst/>
          </a:prstGeom>
        </p:spPr>
      </p:pic>
      <p:pic>
        <p:nvPicPr>
          <p:cNvPr id="37" name="Picture 36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0A5DCA75-3100-4CA1-817E-5A2A38B8ACD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7" t="7246" r="35433" b="70451"/>
          <a:stretch/>
        </p:blipFill>
        <p:spPr>
          <a:xfrm>
            <a:off x="4548700" y="1335100"/>
            <a:ext cx="613760" cy="949719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192F8EB-99E9-4608-9112-7909D21E93EA}"/>
              </a:ext>
            </a:extLst>
          </p:cNvPr>
          <p:cNvGrpSpPr/>
          <p:nvPr/>
        </p:nvGrpSpPr>
        <p:grpSpPr>
          <a:xfrm>
            <a:off x="3340260" y="2328679"/>
            <a:ext cx="1230465" cy="847071"/>
            <a:chOff x="1983342" y="2328678"/>
            <a:chExt cx="1230465" cy="847071"/>
          </a:xfrm>
        </p:grpSpPr>
        <p:pic>
          <p:nvPicPr>
            <p:cNvPr id="38" name="Picture 37" descr="A picture containing different, bunch&#10;&#10;Description automatically generated">
              <a:extLst>
                <a:ext uri="{FF2B5EF4-FFF2-40B4-BE49-F238E27FC236}">
                  <a16:creationId xmlns:a16="http://schemas.microsoft.com/office/drawing/2014/main" id="{2A3EF9A2-CABE-4170-B8D7-6F659D747F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420" t="7435" r="18061" b="72673"/>
            <a:stretch/>
          </p:blipFill>
          <p:spPr>
            <a:xfrm>
              <a:off x="1983342" y="2328678"/>
              <a:ext cx="567541" cy="847071"/>
            </a:xfrm>
            <a:prstGeom prst="rect">
              <a:avLst/>
            </a:prstGeom>
          </p:spPr>
        </p:pic>
        <p:pic>
          <p:nvPicPr>
            <p:cNvPr id="39" name="Picture 38" descr="A picture containing different, bunch&#10;&#10;Description automatically generated">
              <a:extLst>
                <a:ext uri="{FF2B5EF4-FFF2-40B4-BE49-F238E27FC236}">
                  <a16:creationId xmlns:a16="http://schemas.microsoft.com/office/drawing/2014/main" id="{F0D988BB-6802-4D80-9EC2-9A027A436C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475" t="7644" b="72464"/>
            <a:stretch/>
          </p:blipFill>
          <p:spPr>
            <a:xfrm>
              <a:off x="2646036" y="2328679"/>
              <a:ext cx="567771" cy="8470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859986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931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Tick the correct number of possible combinations. 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8BA1378-8446-48F4-BB26-C6F6A7F60F1D}"/>
              </a:ext>
            </a:extLst>
          </p:cNvPr>
          <p:cNvGrpSpPr/>
          <p:nvPr/>
        </p:nvGrpSpPr>
        <p:grpSpPr>
          <a:xfrm>
            <a:off x="3525011" y="5167642"/>
            <a:ext cx="5141976" cy="720000"/>
            <a:chOff x="2189192" y="4182122"/>
            <a:chExt cx="5141976" cy="720000"/>
          </a:xfrm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7870D07D-F0AD-4482-A97F-62CF82D104B3}"/>
                </a:ext>
              </a:extLst>
            </p:cNvPr>
            <p:cNvSpPr/>
            <p:nvPr/>
          </p:nvSpPr>
          <p:spPr>
            <a:xfrm>
              <a:off x="2189192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28</a:t>
              </a: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D7210D83-00E2-4B71-8F68-682AAAD1F024}"/>
                </a:ext>
              </a:extLst>
            </p:cNvPr>
            <p:cNvSpPr/>
            <p:nvPr/>
          </p:nvSpPr>
          <p:spPr>
            <a:xfrm>
              <a:off x="4400180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47744C27-ED40-4811-8ADF-E93765EC6535}"/>
                </a:ext>
              </a:extLst>
            </p:cNvPr>
            <p:cNvSpPr/>
            <p:nvPr/>
          </p:nvSpPr>
          <p:spPr>
            <a:xfrm>
              <a:off x="6611168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35</a:t>
              </a:r>
            </a:p>
          </p:txBody>
        </p:sp>
      </p:grpSp>
      <p:graphicFrame>
        <p:nvGraphicFramePr>
          <p:cNvPr id="40" name="Table 34">
            <a:extLst>
              <a:ext uri="{FF2B5EF4-FFF2-40B4-BE49-F238E27FC236}">
                <a16:creationId xmlns:a16="http://schemas.microsoft.com/office/drawing/2014/main" id="{30B84FF4-87B4-4504-8856-3461E7457E6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80228" y="1718196"/>
          <a:ext cx="5831544" cy="2685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5772">
                  <a:extLst>
                    <a:ext uri="{9D8B030D-6E8A-4147-A177-3AD203B41FA5}">
                      <a16:colId xmlns:a16="http://schemas.microsoft.com/office/drawing/2014/main" val="3550606365"/>
                    </a:ext>
                  </a:extLst>
                </a:gridCol>
                <a:gridCol w="2915772">
                  <a:extLst>
                    <a:ext uri="{9D8B030D-6E8A-4147-A177-3AD203B41FA5}">
                      <a16:colId xmlns:a16="http://schemas.microsoft.com/office/drawing/2014/main" val="4175208308"/>
                    </a:ext>
                  </a:extLst>
                </a:gridCol>
              </a:tblGrid>
              <a:tr h="4741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Shelf 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Shelf 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792135"/>
                  </a:ext>
                </a:extLst>
              </a:tr>
              <a:tr h="221118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tetra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guppy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catfish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angel 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goldfish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blue tang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mollies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tetra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guppy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catfish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angel 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neon tetra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50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50229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931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Tick the correct number of possible combinations. 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8BA1378-8446-48F4-BB26-C6F6A7F60F1D}"/>
              </a:ext>
            </a:extLst>
          </p:cNvPr>
          <p:cNvGrpSpPr/>
          <p:nvPr/>
        </p:nvGrpSpPr>
        <p:grpSpPr>
          <a:xfrm>
            <a:off x="3525011" y="5167642"/>
            <a:ext cx="5141976" cy="720000"/>
            <a:chOff x="2189192" y="4182122"/>
            <a:chExt cx="5141976" cy="720000"/>
          </a:xfrm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7870D07D-F0AD-4482-A97F-62CF82D104B3}"/>
                </a:ext>
              </a:extLst>
            </p:cNvPr>
            <p:cNvSpPr/>
            <p:nvPr/>
          </p:nvSpPr>
          <p:spPr>
            <a:xfrm>
              <a:off x="2189192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bg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srgbClr val="E7E6E6">
                      <a:lumMod val="75000"/>
                    </a:srgbClr>
                  </a:solidFill>
                  <a:latin typeface="Century Gothic" panose="020B0502020202020204" pitchFamily="34" charset="0"/>
                </a:rPr>
                <a:t>28</a:t>
              </a: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D7210D83-00E2-4B71-8F68-682AAAD1F024}"/>
                </a:ext>
              </a:extLst>
            </p:cNvPr>
            <p:cNvSpPr/>
            <p:nvPr/>
          </p:nvSpPr>
          <p:spPr>
            <a:xfrm>
              <a:off x="4400180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bg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srgbClr val="E7E6E6">
                      <a:lumMod val="75000"/>
                    </a:srgbClr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47744C27-ED40-4811-8ADF-E93765EC6535}"/>
                </a:ext>
              </a:extLst>
            </p:cNvPr>
            <p:cNvSpPr/>
            <p:nvPr/>
          </p:nvSpPr>
          <p:spPr>
            <a:xfrm>
              <a:off x="6611168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35</a:t>
              </a:r>
            </a:p>
          </p:txBody>
        </p:sp>
      </p:grpSp>
      <p:graphicFrame>
        <p:nvGraphicFramePr>
          <p:cNvPr id="40" name="Table 34">
            <a:extLst>
              <a:ext uri="{FF2B5EF4-FFF2-40B4-BE49-F238E27FC236}">
                <a16:creationId xmlns:a16="http://schemas.microsoft.com/office/drawing/2014/main" id="{30B84FF4-87B4-4504-8856-3461E7457E6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80228" y="1718196"/>
          <a:ext cx="5831544" cy="2685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5772">
                  <a:extLst>
                    <a:ext uri="{9D8B030D-6E8A-4147-A177-3AD203B41FA5}">
                      <a16:colId xmlns:a16="http://schemas.microsoft.com/office/drawing/2014/main" val="3550606365"/>
                    </a:ext>
                  </a:extLst>
                </a:gridCol>
                <a:gridCol w="2915772">
                  <a:extLst>
                    <a:ext uri="{9D8B030D-6E8A-4147-A177-3AD203B41FA5}">
                      <a16:colId xmlns:a16="http://schemas.microsoft.com/office/drawing/2014/main" val="4175208308"/>
                    </a:ext>
                  </a:extLst>
                </a:gridCol>
              </a:tblGrid>
              <a:tr h="4741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Shelf 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Shelf 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792135"/>
                  </a:ext>
                </a:extLst>
              </a:tr>
              <a:tr h="221118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tetra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guppy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catfish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angel 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goldfish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blue tang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mollies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tetra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guppy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catfish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angel 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neon tetra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5078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18FF776-B434-495C-8F21-97E52E3C89B0}"/>
              </a:ext>
            </a:extLst>
          </p:cNvPr>
          <p:cNvSpPr txBox="1"/>
          <p:nvPr/>
        </p:nvSpPr>
        <p:spPr>
          <a:xfrm>
            <a:off x="7632027" y="4829538"/>
            <a:ext cx="62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</a:t>
            </a:r>
            <a:endParaRPr lang="en-GB" sz="4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248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397313"/>
              </p:ext>
            </p:extLst>
          </p:nvPr>
        </p:nvGraphicFramePr>
        <p:xfrm>
          <a:off x="1555812" y="630587"/>
          <a:ext cx="10358844" cy="6293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799792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2185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333246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41233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371038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8891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2190" y="630586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630585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0068" y="630585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630585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242" y="63058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0304" y="630585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1228" y="1467142"/>
            <a:ext cx="3508194" cy="1439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1229" y="3197152"/>
            <a:ext cx="3508194" cy="15177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6807" y="5071810"/>
            <a:ext cx="3497036" cy="17861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8427" y="1467140"/>
            <a:ext cx="3423612" cy="14393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65121" y="3197150"/>
            <a:ext cx="3416918" cy="1517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3844" y="5071808"/>
            <a:ext cx="3438196" cy="17861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82039" y="1442646"/>
            <a:ext cx="3429000" cy="146384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82040" y="3238159"/>
            <a:ext cx="3429000" cy="147671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71408" y="5097117"/>
            <a:ext cx="3498664" cy="178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63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4214" y="898071"/>
            <a:ext cx="8784772" cy="568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3" y="1224644"/>
            <a:ext cx="7674430" cy="532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4" y="1335648"/>
            <a:ext cx="9127672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403627"/>
              </p:ext>
            </p:extLst>
          </p:nvPr>
        </p:nvGraphicFramePr>
        <p:xfrm>
          <a:off x="1555812" y="630587"/>
          <a:ext cx="10358844" cy="6243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969613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016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True: 2 x 5 = 10 combinations 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False: 3 x 6 = 18 combinations, not 12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True: 4 x 4 x 6 = 96 combinations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321218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3530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5 x 4 = 20 </a:t>
                      </a:r>
                      <a:r>
                        <a:rPr lang="fr-FR" sz="24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combinations</a:t>
                      </a:r>
                      <a:r>
                        <a:rPr lang="fr-F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5 x 8 = 40 </a:t>
                      </a:r>
                      <a:r>
                        <a:rPr lang="fr-FR" sz="24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combinations</a:t>
                      </a:r>
                      <a:r>
                        <a:rPr lang="fr-F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5 x 2 x 5 = 50 </a:t>
                      </a:r>
                      <a:r>
                        <a:rPr lang="fr-FR" sz="24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combinations</a:t>
                      </a:r>
                      <a:r>
                        <a:rPr lang="fr-F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355476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809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12 combinations 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30 combinations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There are 4 fish missing from column 2. The correct number of combinations is 48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2190" y="630586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630585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0068" y="630585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630585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242" y="63058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0304" y="630585"/>
            <a:ext cx="506062" cy="54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9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9809" y="767443"/>
            <a:ext cx="8370277" cy="581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6628" y="1463521"/>
            <a:ext cx="9111343" cy="519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4" y="1343025"/>
            <a:ext cx="8774472" cy="524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pic>
        <p:nvPicPr>
          <p:cNvPr id="1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6936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7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2061778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8" y="207752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49240" y="369366"/>
            <a:ext cx="6217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564311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565808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380" y="565714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8" y="565620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Merecat">
  <a:themeElements>
    <a:clrScheme name="Merec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recat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erec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813</Words>
  <Application>Microsoft Office PowerPoint</Application>
  <PresentationFormat>Widescreen</PresentationFormat>
  <Paragraphs>279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38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Impact</vt:lpstr>
      <vt:lpstr>Wingdings</vt:lpstr>
      <vt:lpstr>Badge</vt:lpstr>
      <vt:lpstr>Merecat</vt:lpstr>
      <vt:lpstr>Office Theme</vt:lpstr>
      <vt:lpstr>1_Office Theme</vt:lpstr>
      <vt:lpstr>Challenge 7</vt:lpstr>
      <vt:lpstr>PowerPoint Presentation</vt:lpstr>
      <vt:lpstr>L.O.  - to understand multiplication and division correspondence problems 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41</cp:revision>
  <cp:lastPrinted>2021-01-25T16:07:44Z</cp:lastPrinted>
  <dcterms:created xsi:type="dcterms:W3CDTF">2020-08-21T17:24:32Z</dcterms:created>
  <dcterms:modified xsi:type="dcterms:W3CDTF">2021-01-25T16:07:51Z</dcterms:modified>
</cp:coreProperties>
</file>