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68" r:id="rId4"/>
    <p:sldId id="257" r:id="rId5"/>
    <p:sldId id="269" r:id="rId6"/>
    <p:sldId id="270" r:id="rId7"/>
    <p:sldId id="271" r:id="rId8"/>
    <p:sldId id="272" r:id="rId9"/>
    <p:sldId id="273" r:id="rId10"/>
    <p:sldId id="274" r:id="rId11"/>
    <p:sldId id="275" r:id="rId12"/>
    <p:sldId id="276" r:id="rId13"/>
    <p:sldId id="277" r:id="rId14"/>
    <p:sldId id="278" r:id="rId15"/>
    <p:sldId id="279" r:id="rId16"/>
    <p:sldId id="280" r:id="rId17"/>
    <p:sldId id="281" r:id="rId18"/>
    <p:sldId id="258" r:id="rId19"/>
    <p:sldId id="282" r:id="rId20"/>
    <p:sldId id="283" r:id="rId21"/>
    <p:sldId id="284" r:id="rId22"/>
    <p:sldId id="285" r:id="rId23"/>
    <p:sldId id="286" r:id="rId24"/>
    <p:sldId id="287" r:id="rId25"/>
    <p:sldId id="288" r:id="rId26"/>
    <p:sldId id="289" r:id="rId27"/>
    <p:sldId id="290" r:id="rId28"/>
    <p:sldId id="291" r:id="rId29"/>
    <p:sldId id="292" r:id="rId30"/>
    <p:sldId id="293" r:id="rId31"/>
    <p:sldId id="294" r:id="rId32"/>
    <p:sldId id="295" r:id="rId33"/>
    <p:sldId id="296" r:id="rId34"/>
    <p:sldId id="297" r:id="rId35"/>
    <p:sldId id="259" r:id="rId36"/>
    <p:sldId id="261" r:id="rId37"/>
    <p:sldId id="260" r:id="rId38"/>
    <p:sldId id="298" r:id="rId39"/>
    <p:sldId id="299" r:id="rId40"/>
    <p:sldId id="300" r:id="rId41"/>
    <p:sldId id="301" r:id="rId42"/>
    <p:sldId id="302" r:id="rId43"/>
    <p:sldId id="303" r:id="rId44"/>
    <p:sldId id="304" r:id="rId45"/>
    <p:sldId id="305" r:id="rId46"/>
    <p:sldId id="262" r:id="rId47"/>
    <p:sldId id="306" r:id="rId48"/>
    <p:sldId id="307" r:id="rId49"/>
    <p:sldId id="263" r:id="rId50"/>
    <p:sldId id="323" r:id="rId51"/>
    <p:sldId id="324" r:id="rId52"/>
    <p:sldId id="325" r:id="rId53"/>
    <p:sldId id="326" r:id="rId54"/>
    <p:sldId id="327" r:id="rId55"/>
    <p:sldId id="328" r:id="rId56"/>
    <p:sldId id="329" r:id="rId57"/>
    <p:sldId id="330" r:id="rId58"/>
    <p:sldId id="331" r:id="rId59"/>
    <p:sldId id="332" r:id="rId60"/>
    <p:sldId id="333" r:id="rId61"/>
    <p:sldId id="334"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94F3ABD-7550-4126-9871-E72178E48B03}"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52E1A9-B5B7-41D6-8092-57938AB5670C}" type="slidenum">
              <a:rPr lang="en-GB" smtClean="0"/>
              <a:t>‹#›</a:t>
            </a:fld>
            <a:endParaRPr lang="en-GB"/>
          </a:p>
        </p:txBody>
      </p:sp>
    </p:spTree>
    <p:extLst>
      <p:ext uri="{BB962C8B-B14F-4D97-AF65-F5344CB8AC3E}">
        <p14:creationId xmlns:p14="http://schemas.microsoft.com/office/powerpoint/2010/main" val="745349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4F3ABD-7550-4126-9871-E72178E48B03}"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52E1A9-B5B7-41D6-8092-57938AB5670C}" type="slidenum">
              <a:rPr lang="en-GB" smtClean="0"/>
              <a:t>‹#›</a:t>
            </a:fld>
            <a:endParaRPr lang="en-GB"/>
          </a:p>
        </p:txBody>
      </p:sp>
    </p:spTree>
    <p:extLst>
      <p:ext uri="{BB962C8B-B14F-4D97-AF65-F5344CB8AC3E}">
        <p14:creationId xmlns:p14="http://schemas.microsoft.com/office/powerpoint/2010/main" val="1599826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94F3ABD-7550-4126-9871-E72178E48B03}"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52E1A9-B5B7-41D6-8092-57938AB5670C}" type="slidenum">
              <a:rPr lang="en-GB" smtClean="0"/>
              <a:t>‹#›</a:t>
            </a:fld>
            <a:endParaRPr lang="en-GB"/>
          </a:p>
        </p:txBody>
      </p:sp>
    </p:spTree>
    <p:extLst>
      <p:ext uri="{BB962C8B-B14F-4D97-AF65-F5344CB8AC3E}">
        <p14:creationId xmlns:p14="http://schemas.microsoft.com/office/powerpoint/2010/main" val="4073302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94F3ABD-7550-4126-9871-E72178E48B03}"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52E1A9-B5B7-41D6-8092-57938AB5670C}" type="slidenum">
              <a:rPr lang="en-GB" smtClean="0"/>
              <a:t>‹#›</a:t>
            </a:fld>
            <a:endParaRPr lang="en-GB"/>
          </a:p>
        </p:txBody>
      </p:sp>
    </p:spTree>
    <p:extLst>
      <p:ext uri="{BB962C8B-B14F-4D97-AF65-F5344CB8AC3E}">
        <p14:creationId xmlns:p14="http://schemas.microsoft.com/office/powerpoint/2010/main" val="34185984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94F3ABD-7550-4126-9871-E72178E48B03}" type="datetimeFigureOut">
              <a:rPr lang="en-GB" smtClean="0"/>
              <a:t>15/02/2021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52E1A9-B5B7-41D6-8092-57938AB5670C}" type="slidenum">
              <a:rPr lang="en-GB" smtClean="0"/>
              <a:t>‹#›</a:t>
            </a:fld>
            <a:endParaRPr lang="en-GB"/>
          </a:p>
        </p:txBody>
      </p:sp>
    </p:spTree>
    <p:extLst>
      <p:ext uri="{BB962C8B-B14F-4D97-AF65-F5344CB8AC3E}">
        <p14:creationId xmlns:p14="http://schemas.microsoft.com/office/powerpoint/2010/main" val="38658365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94F3ABD-7550-4126-9871-E72178E48B03}" type="datetimeFigureOut">
              <a:rPr lang="en-GB" smtClean="0"/>
              <a:t>15/02/2021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052E1A9-B5B7-41D6-8092-57938AB5670C}" type="slidenum">
              <a:rPr lang="en-GB" smtClean="0"/>
              <a:t>‹#›</a:t>
            </a:fld>
            <a:endParaRPr lang="en-GB"/>
          </a:p>
        </p:txBody>
      </p:sp>
    </p:spTree>
    <p:extLst>
      <p:ext uri="{BB962C8B-B14F-4D97-AF65-F5344CB8AC3E}">
        <p14:creationId xmlns:p14="http://schemas.microsoft.com/office/powerpoint/2010/main" val="116910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4F3ABD-7550-4126-9871-E72178E48B03}" type="datetimeFigureOut">
              <a:rPr lang="en-GB" smtClean="0"/>
              <a:t>15/02/2021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052E1A9-B5B7-41D6-8092-57938AB5670C}" type="slidenum">
              <a:rPr lang="en-GB" smtClean="0"/>
              <a:t>‹#›</a:t>
            </a:fld>
            <a:endParaRPr lang="en-GB"/>
          </a:p>
        </p:txBody>
      </p:sp>
    </p:spTree>
    <p:extLst>
      <p:ext uri="{BB962C8B-B14F-4D97-AF65-F5344CB8AC3E}">
        <p14:creationId xmlns:p14="http://schemas.microsoft.com/office/powerpoint/2010/main" val="2483282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94F3ABD-7550-4126-9871-E72178E48B03}"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52E1A9-B5B7-41D6-8092-57938AB5670C}" type="slidenum">
              <a:rPr lang="en-GB" smtClean="0"/>
              <a:t>‹#›</a:t>
            </a:fld>
            <a:endParaRPr lang="en-GB"/>
          </a:p>
        </p:txBody>
      </p:sp>
    </p:spTree>
    <p:extLst>
      <p:ext uri="{BB962C8B-B14F-4D97-AF65-F5344CB8AC3E}">
        <p14:creationId xmlns:p14="http://schemas.microsoft.com/office/powerpoint/2010/main" val="1782046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94F3ABD-7550-4126-9871-E72178E48B03}" type="datetimeFigureOut">
              <a:rPr lang="en-GB" smtClean="0"/>
              <a:t>15/02/2021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52E1A9-B5B7-41D6-8092-57938AB5670C}" type="slidenum">
              <a:rPr lang="en-GB" smtClean="0"/>
              <a:t>‹#›</a:t>
            </a:fld>
            <a:endParaRPr lang="en-GB"/>
          </a:p>
        </p:txBody>
      </p:sp>
    </p:spTree>
    <p:extLst>
      <p:ext uri="{BB962C8B-B14F-4D97-AF65-F5344CB8AC3E}">
        <p14:creationId xmlns:p14="http://schemas.microsoft.com/office/powerpoint/2010/main" val="4126466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4F3ABD-7550-4126-9871-E72178E48B03}"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52E1A9-B5B7-41D6-8092-57938AB5670C}" type="slidenum">
              <a:rPr lang="en-GB" smtClean="0"/>
              <a:t>‹#›</a:t>
            </a:fld>
            <a:endParaRPr lang="en-GB"/>
          </a:p>
        </p:txBody>
      </p:sp>
    </p:spTree>
    <p:extLst>
      <p:ext uri="{BB962C8B-B14F-4D97-AF65-F5344CB8AC3E}">
        <p14:creationId xmlns:p14="http://schemas.microsoft.com/office/powerpoint/2010/main" val="17967728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4F3ABD-7550-4126-9871-E72178E48B03}" type="datetimeFigureOut">
              <a:rPr lang="en-GB" smtClean="0"/>
              <a:t>15/02/2021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52E1A9-B5B7-41D6-8092-57938AB5670C}" type="slidenum">
              <a:rPr lang="en-GB" smtClean="0"/>
              <a:t>‹#›</a:t>
            </a:fld>
            <a:endParaRPr lang="en-GB"/>
          </a:p>
        </p:txBody>
      </p:sp>
    </p:spTree>
    <p:extLst>
      <p:ext uri="{BB962C8B-B14F-4D97-AF65-F5344CB8AC3E}">
        <p14:creationId xmlns:p14="http://schemas.microsoft.com/office/powerpoint/2010/main" val="1237958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4F3ABD-7550-4126-9871-E72178E48B03}" type="datetimeFigureOut">
              <a:rPr lang="en-GB" smtClean="0"/>
              <a:t>15/02/2021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52E1A9-B5B7-41D6-8092-57938AB5670C}" type="slidenum">
              <a:rPr lang="en-GB" smtClean="0"/>
              <a:t>‹#›</a:t>
            </a:fld>
            <a:endParaRPr lang="en-GB"/>
          </a:p>
        </p:txBody>
      </p:sp>
    </p:spTree>
    <p:extLst>
      <p:ext uri="{BB962C8B-B14F-4D97-AF65-F5344CB8AC3E}">
        <p14:creationId xmlns:p14="http://schemas.microsoft.com/office/powerpoint/2010/main" val="12456858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wmf"/><Relationship Id="rId1" Type="http://schemas.openxmlformats.org/officeDocument/2006/relationships/slideLayout" Target="../slideLayouts/slideLayout4.xml"/><Relationship Id="rId4" Type="http://schemas.openxmlformats.org/officeDocument/2006/relationships/image" Target="../media/image3.w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hyperlink" Target="https://www.twinkl.co.uk/resources/living-in-the-wider-world-pshce-subjects-key-stage-2/government-and-politics-living-in-the-wider-world-pshce-subjects-key-stage-2/uk-parliament-government-and-politics-living-in-the-wider-world-pshce-subjects-key-stage-2"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hyperlink" Target="https://www.youtube.com/watch?app=desktop&amp;v=BmKrJdMwsks"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hyperlink" Target="https://www.twinkl.co.uk/resources/living-in-the-wider-world-pshce-subjects-key-stage-2/government-and-politics-living-in-the-wider-world-pshce-subjects-key-stage-2/uk-parliament-government-and-politics-living-in-the-wider-world-pshce-subjects-key-stage-2" TargetMode="External"/><Relationship Id="rId5" Type="http://schemas.openxmlformats.org/officeDocument/2006/relationships/image" Target="../media/image23.png"/><Relationship Id="rId4" Type="http://schemas.openxmlformats.org/officeDocument/2006/relationships/image" Target="../media/image22.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Tuesday 23</a:t>
            </a:r>
            <a:r>
              <a:rPr lang="en-GB" baseline="30000" dirty="0" smtClean="0"/>
              <a:t>rd</a:t>
            </a:r>
            <a:r>
              <a:rPr lang="en-GB" dirty="0" smtClean="0"/>
              <a:t> February</a:t>
            </a:r>
            <a:endParaRPr lang="en-GB" dirty="0"/>
          </a:p>
        </p:txBody>
      </p:sp>
    </p:spTree>
    <p:extLst>
      <p:ext uri="{BB962C8B-B14F-4D97-AF65-F5344CB8AC3E}">
        <p14:creationId xmlns:p14="http://schemas.microsoft.com/office/powerpoint/2010/main" val="10813816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The Banana Machine – Part 2</a:t>
            </a:r>
            <a:endParaRPr lang="en-GB" dirty="0"/>
          </a:p>
        </p:txBody>
      </p:sp>
      <p:sp>
        <p:nvSpPr>
          <p:cNvPr id="5" name="Content Placeholder 4"/>
          <p:cNvSpPr>
            <a:spLocks noGrp="1"/>
          </p:cNvSpPr>
          <p:nvPr>
            <p:ph sz="half" idx="1"/>
          </p:nvPr>
        </p:nvSpPr>
        <p:spPr>
          <a:xfrm>
            <a:off x="838200" y="1825625"/>
            <a:ext cx="3694611" cy="4351338"/>
          </a:xfrm>
        </p:spPr>
        <p:txBody>
          <a:bodyPr>
            <a:normAutofit fontScale="62500" lnSpcReduction="20000"/>
          </a:bodyPr>
          <a:lstStyle/>
          <a:p>
            <a:pPr marL="0" indent="0">
              <a:buNone/>
            </a:pPr>
            <a:r>
              <a:rPr lang="en-GB" dirty="0" smtClean="0"/>
              <a:t>Grandfather Michael looked his neighbour in the eye and nodded.</a:t>
            </a:r>
          </a:p>
          <a:p>
            <a:pPr marL="0" indent="0">
              <a:buNone/>
            </a:pPr>
            <a:r>
              <a:rPr lang="en-GB" dirty="0" smtClean="0"/>
              <a:t>“I promise, and so I will,” he said.  “I’ll be over at your place just after eight.”</a:t>
            </a:r>
          </a:p>
          <a:p>
            <a:pPr marL="0" indent="0">
              <a:buNone/>
            </a:pPr>
            <a:r>
              <a:rPr lang="en-GB" dirty="0" smtClean="0"/>
              <a:t>And so it was that half the banana plantation was lost, and when it passed to Aunt Bat after Grandfather Michael died it was hardly large enough to keep one family.</a:t>
            </a:r>
          </a:p>
          <a:p>
            <a:pPr marL="0" indent="0">
              <a:buNone/>
            </a:pPr>
            <a:r>
              <a:rPr lang="en-GB" dirty="0" smtClean="0"/>
              <a:t>Because the plantation was so small, Aunt Bat did most of the work, and she was helped by Patty and Mike.  Patty and Mike had to go to school, though, and could only help afterwards.  So everybody was always busy looking after the trees and trying to make sure the bananas grew as big and healthy as possible.</a:t>
            </a:r>
            <a:endParaRPr lang="en-GB" dirty="0"/>
          </a:p>
        </p:txBody>
      </p:sp>
      <p:sp>
        <p:nvSpPr>
          <p:cNvPr id="6" name="Content Placeholder 5"/>
          <p:cNvSpPr>
            <a:spLocks noGrp="1"/>
          </p:cNvSpPr>
          <p:nvPr>
            <p:ph sz="half" idx="2"/>
          </p:nvPr>
        </p:nvSpPr>
        <p:spPr>
          <a:xfrm>
            <a:off x="7276010" y="1825625"/>
            <a:ext cx="4077789" cy="4351338"/>
          </a:xfrm>
        </p:spPr>
        <p:txBody>
          <a:bodyPr>
            <a:normAutofit fontScale="62500" lnSpcReduction="20000"/>
          </a:bodyPr>
          <a:lstStyle/>
          <a:p>
            <a:endParaRPr lang="en-GB" dirty="0" smtClean="0"/>
          </a:p>
          <a:p>
            <a:endParaRPr lang="en-GB" dirty="0"/>
          </a:p>
          <a:p>
            <a:r>
              <a:rPr lang="en-GB" smtClean="0"/>
              <a:t>How </a:t>
            </a:r>
            <a:r>
              <a:rPr lang="en-GB" dirty="0" smtClean="0"/>
              <a:t>much of the banana plantation had Grandfather Michael lost through gambling?</a:t>
            </a:r>
          </a:p>
          <a:p>
            <a:endParaRPr lang="en-GB" dirty="0"/>
          </a:p>
          <a:p>
            <a:endParaRPr lang="en-GB" dirty="0" smtClean="0"/>
          </a:p>
          <a:p>
            <a:endParaRPr lang="en-GB" dirty="0"/>
          </a:p>
          <a:p>
            <a:r>
              <a:rPr lang="en-GB" dirty="0" smtClean="0"/>
              <a:t>What do you think it was like for Patty and Mike growing up?</a:t>
            </a:r>
          </a:p>
          <a:p>
            <a:endParaRPr lang="en-GB" dirty="0"/>
          </a:p>
          <a:p>
            <a:endParaRPr lang="en-GB" dirty="0" smtClean="0"/>
          </a:p>
          <a:p>
            <a:r>
              <a:rPr lang="en-GB" dirty="0" smtClean="0"/>
              <a:t>What were the consequences of loosing half of the banana plantation?</a:t>
            </a:r>
            <a:endParaRPr lang="en-GB" dirty="0"/>
          </a:p>
        </p:txBody>
      </p:sp>
      <p:sp>
        <p:nvSpPr>
          <p:cNvPr id="7" name="TextBox 6"/>
          <p:cNvSpPr txBox="1"/>
          <p:nvPr/>
        </p:nvSpPr>
        <p:spPr>
          <a:xfrm>
            <a:off x="4775805" y="1825625"/>
            <a:ext cx="2416628" cy="4862870"/>
          </a:xfrm>
          <a:prstGeom prst="rect">
            <a:avLst/>
          </a:prstGeom>
          <a:noFill/>
        </p:spPr>
        <p:txBody>
          <a:bodyPr wrap="square" rtlCol="0">
            <a:spAutoFit/>
          </a:bodyPr>
          <a:lstStyle/>
          <a:p>
            <a:endParaRPr lang="en-GB" sz="3200" dirty="0" smtClean="0"/>
          </a:p>
          <a:p>
            <a:r>
              <a:rPr lang="en-GB" sz="3200" dirty="0" smtClean="0"/>
              <a:t>Retrieve</a:t>
            </a:r>
          </a:p>
          <a:p>
            <a:endParaRPr lang="en-GB" sz="3200" dirty="0" smtClean="0"/>
          </a:p>
          <a:p>
            <a:endParaRPr lang="en-GB" sz="3200" dirty="0" smtClean="0"/>
          </a:p>
          <a:p>
            <a:r>
              <a:rPr lang="en-GB" sz="3200" dirty="0" smtClean="0"/>
              <a:t>Interpret</a:t>
            </a:r>
          </a:p>
          <a:p>
            <a:endParaRPr lang="en-GB" sz="3200" dirty="0" smtClean="0"/>
          </a:p>
          <a:p>
            <a:endParaRPr lang="en-GB" sz="3200" dirty="0" smtClean="0"/>
          </a:p>
          <a:p>
            <a:r>
              <a:rPr lang="en-GB" sz="3200" dirty="0" smtClean="0"/>
              <a:t>Choice</a:t>
            </a:r>
          </a:p>
          <a:p>
            <a:endParaRPr lang="en-GB" dirty="0" smtClean="0"/>
          </a:p>
          <a:p>
            <a:endParaRPr lang="en-GB" dirty="0" smtClean="0"/>
          </a:p>
          <a:p>
            <a:endParaRPr lang="en-GB" dirty="0"/>
          </a:p>
        </p:txBody>
      </p:sp>
      <p:sp>
        <p:nvSpPr>
          <p:cNvPr id="9" name="AutoShape 2" descr="data:image/jpg;base64,%20/9j/4AAQSkZJRgABAQEAYABgAAD/2wBDAAUDBAQEAwUEBAQFBQUGBwwIBwcHBw8LCwkMEQ8SEhEPERETFhwXExQaFRERGCEYGh0dHx8fExciJCIeJBweHx7/2wBDAQUFBQcGBw4ICA4eFBEUHh4eHh4eHh4eHh4eHh4eHh4eHh4eHh4eHh4eHh4eHh4eHh4eHh4eHh4eHh4eHh4eHh7/wAARCAFbAMw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svxZ4g0fwr4evNf16+isdOs4zJNNIeAPQDqSTwAOSeK+SvFX7bqJfxp4X8DmW0Vv3kmoXex3XPRVQELxjkk/SgD7JorhPgh8TdF+K3gpPEmjxS2xWUwXVpKQXglABKkjqCCCD3B7V3dABRTXZUUs7BVAJJJwAPWuD1/4xfDzR73+z/+EgTU7/bu+x6TC9/MF/vFYQxA5HWgDvqK5Pwd8R/A/i62jm8P+JtOu2dlTyfNCTI5BwjRthlbg8Edq6ygAooooAKKKKACiiigAooooAKKKKACiiigAooooAKKKiu7i3tLd7i6nighQFnkkcKqj1JPAoAloPSuGu/jB8LbV5Un+IHhxGhLB1+3oSCvUcHnpWPZftB/Bu8uUtofH2lh5DhTIHjX8WZQB+JoA+Uf29/iTqmufEV/h/GrW2k6CyO6hs/aZ3jDeYfZVbaB9T3r5oXrX1p+0r8ENb+InjiX4h/Cu4s/Fem6xj7SLW9jY28yKFPzM2CpAHAPHTGMUnwC/ZJ1yfXYdZ+KNvFZaZbPuXSlmDy3TDoHZDhU9QDk9OKAPbv2JPAl14J+DkdxfXdvcT67P/aQW3lEiRxsiqi7hwThcnrgnHavbNTv7PTNOuNQ1C6htbS2jaWaaVgqRoBksSegxXlM/wAK/FWgazpJ+G/j640Dw3a3SST+Hri2Wa38ouWlWKQjeoIOApyBngjpUPxZi/4WJ8TdI+E5ST+xbOJNc8RkcCaJWIt7bPcO4Jb2X3oAuwWGtfFkxapfanJp/wAPbhQ9rpsCtFc6tH03XL9UhbqI1wWXG484rvfCnhTwz4UsxZ+G9B07SYcBStrAqFgOm4gZb8a2II44YliiRUjRQqqowFA4AFcx4+1vUvD934fvrdYX0241SOx1ISZBjSb5Y5FIHUSbFx0Ic+goA8t/a2+E+ga94D1TxtpmlxWninRo/t8d7anyZZkjIZ1dlxk7QcMeQRwav/DLx1r2iz+GtE8TXEutaNrkUS6XrkgVLiKVow6W9yo4YkA4lHU8EZ5rvPjdJHF8HPGLyyJGo0S7BLNgDMTDr9a8U1tHj8I/CiORWR117QlZWGCCAvBB6UAfTgooFFABSZpa+PP2/fEnizwf4n8MXnhnxf4g0hdRtZ1ngtL+SKHMTJtYKpAyfMOT3wKQH2FupRXwh4v+Jvjb4O/EHwjdWfi3X9e0zVNDsr/ULDV71rlXMg/eBC3KdMgjp7jivqL4lfGLQ/B2oaHoVrp95rviPXth07SrRkV2VujOzkKg69fQ+hNMD03NJmvCdQ/aM0ub4P67430Hw/dXOo6HOtrqWlXMyxvZyMSoZ2GdybuMryeelcL8JPjx4k0H4AXXjzxb4d1bXof7akR70X0YBWRmOEViWVEYKgX/AGhjgUgPrHNJur51h/aS8P8Ai6yv9C0nR9ci1CTw1NqZa0uY1lhYKSY0c8CRU+cMRjPFZf7Hfjjwa/hjxlqUF54nit9OMV3qV94h1MXJKsJDlQoAXG05wMtkdaYH0/mjNeD+H/2mPDGparpBvPD+saV4e1y7ls9K1q6MflXEsbKrBkB3IMsBk/44lsP2hIbv43t8Kh4J1SPU1vWtmna6j2BFG7zcf3dnzYznBoA9zzRXlnhj4y6be+EfFPirxHot34a0vw7eyWc0txMkvnyRkh1jC9TuwoHcsMVjeBf2htD8Q+KNE0XUvDmq+H4vEcTTaDd3jxsl6ocqMhCTGSRwDnPr0yAWf2rPilr/AMK/A9lqnh/SbW7uL+8FmLi6kxFbMUZgSmcsTtPcAY59K87079nDxj8QJYdZ+MHxP1HU4pwtx/ZmnyHyULYYorH5Ao6DYvuDX0J8SPCWl+OfBOqeFtWhV7a+gZAx6xv1Rx7q2D+Fea/sx+LryDQdV+G3jCYQ+IvA5+y3Mrt8k9oM+VOpPO3aAMnttPegDgvi1pPwG/Z78JhIfBel694ju0Is7TUf9JlkHGZJC2QiDHYDJ4HfHxN4q1qXxD4gu9YmsbCxe5fd9nsbdYIIwBgBUXgDA/HrXR/HLxtc/EH4o654mmkZoZ7ho7NT/BbodsYxk4+UAn3Jq/8As8/DG8+K3xEt/D8M4trGFftOoXBBJSBWAIXH8RyAM+ue1AF/9nb4s+IPhH4guNZtLGfU9CuAsGo2m9kiZjkowbBCyDDYz1GR9P0V+GXxG8I/EbQl1fwpqsd3GAPOgJ2z25P8MidVPB9j2Jpnhz4Z+BtA8Dv4L0/w5YnQ5VxcW00Yk+0NgAvIT95uBz7cYr5r+Jf7OHi74eeIv+E8+BOp3kTwHe+liUmZR1KoTxKhwMo2T9aAPsM8ivOfgxFb6nf+LfGzQQ/adY1ua3injcP5lranyIsHHAyjtj1auc/Zr+MjfFTwlqNjqVo2n+LdHj8rULcKUDsdwWRAeV5Ugqfun6it/wDZfuWuvgR4WaWR5LmK2eG6L53CdJHWQNnuGDZ96APS65L4ueEZvHHgS88OQXqWUk8sEqyuhdQYpkkwQPXZj8a62myOkcbSSOqIoLMzHAAHUmgDy79qG8kX4Wtotsiy3WvajaaZFEVBEgkmUuCD22K+Tzgc1xPxcureDVPAFqTtafxnpwhAXj5XJI9uKsf2+fih8Sf7ftGVvCHhiSSDSpAcrf3xyklyvYoi5RT6sxFZXhe4h8fftSWumohn0vwJZSXUjKflN9LhAD2O1c4Hqp96APpYUUUUAFfFX/BS7/kLeBv+uF7/AOhQ19q18i/t4eC/G/jrxP4btvCvg/WNUh0y1maa6giBiLSsmFBznI8vn6ijqhnmWvWVjqvxp8AWnxkuYLDSpNA05bD+ycvHJH0jWdnwUyc7iAcduORofE3VNbb9u+2k0vT4r++sb+2gsLSafyY3CxDau/B2jknpVn4//DH4jeItR8Aa1pPgjWbhLXw5Z213AsSmW3lhYhkcZ4Pcexr0v40/DHxNb/HLwv8AGzwv4fvNYgje3l1XSYiq3cZUYyqk4Y7TgjPBX0OaOt/UnoeYa98J/iB4A+G/xW1/xVbWNrY63axskVteCbEpvEcA8DoGYZos/wDlHdc/9hw/+jxXqHxH8E+PfiD4b+JHiyTQ9T019V022sNE0G4kBuGjhlWR5HRWKq7FcAAk4zXC2ng/4gL+x3d/Dx/h74jXXP7aV1j8hcPGzGTzB82cDbtPHUj8EV2O5/Z88NeHz+yg3ij+x7Ia0mh6lbi+EQE3lsZCV3d6+Zfh1fXVl+zj8Tltyyi6u9JglKnHyF5iR9DgD8a+uPgppPibRf2S9S8N6p4T1m21q1tLy2SxaJfNuDICVaMZ5Hz45x0NeSfs8fBPxdffDv4ieBvFvh3UtAk1m2tZdPu7uLEQmhZyoJBz1Ze3TNPqxLZHK+FPhj8S/ir8A/B1j4c0bS007SLy+lhvJtSCyTtJINwMe35dpXrk5re/aAubj4Z/tWeEPGmo7lL2VncXpU53Mq+TNz34B/Ouy8D+GPila/A9/gaPBeq6Vqct86S6+ZkFjFbNKJGkWRW3M2MgKBz69RWh+238KPEXizT/AAVL4S0i91e404SWNx5S7nERCbXY/VTz/tUN6gjgfj1/aGl/sdeCo5fMWTX9WfU77n7zy+bMAfX7w/IVDo/wu+K3xD8KfC7xDomj6VZ2Xh+xiFpcHVB5k6ibzA5Xb8h46ZNfR/x4+Ef/AAnXwPh8E6VJDDfaXHC+ms/CGSJNu0nsGUkZ7ZBrzfwtoHxE8RfDDwd8JLrwdrfhkaPeQtrOsTzIkDW8LltsDIxZ2fIHQAe4oW7DofUqnrXyX+2Lf2svjew034a295efEe4gkstVi0yEyb9PljKmO4A4JyyFSfujnI+WvrRf61wvwo+F3h/4dtq91p013qOp6vdvc3uo3zB7iTJyELAD5QcnHqSaAPymlRo5GjkUq6kqwPYivtX/AIJsaNZrovi3xB5iPeSXEFns4JjjVS+emRuLevOweleTftu/DSz8B/E2PVNIjmXTPESyXm1uViuN/wC9RT6fMrAdt2OldV+wZrlz4N+MOq+BtYsvIn12zidGZxlHiRpUA5wQySE8Z7e9AH3fQaKR2CqSSABySe1AHgvxjtZPhN8Qbb4z6Hax/wBj3pjsPF9rFH8zxs2I7pcL95Sfm9fl9zVz4D+JbLw5r+s/DfUZYba3F1Jq3hq6kbaup2FyzTZRicOyMxBx2xxxUPx1+M3w8XwrrXhOL7X4pu762nsXg0q2+0xwSlSo818hVw2OASRjOK+L/Dzx6xfQ2/xS1e/Nr4a08WmnaNGxW6uSxPlww4GB8zDLHnAHXHC5le19R8rtex+k3iTxp4U8O2wuNa8Q6dZqwOxXnUvJjsqDLMfYA14r451vxR8Xrw+HbCw1Twz4DBzqF7coYLzVl4/cxofmjjPO4nBI49q5PwT4R+IHgPR9Mt/D/wACrS61JbRftmoyarAkruwBKhjluOAenI6V1lha/HvxLOtovhTQfBMGcTX19e/bpAMdY40wCf8Ae4piIPiD4u0/4faNpvhbwppK3fiC9QWuh6LaJyD0DsB0QdST1wfcj0j9nn4bp8OfAcVneCObxDqDm81q7B3NNcPyRu6lVzgfie5qX4Y/CTw94Kv5tdkuLvXvE10pW51rUWDzsDjKp2jTjhV6DjNehjpQAUUUUAFFFFABRRRQAUUUUAFFFFABRRRQAUUUUAFFFFAHzF/wUW0Zbz4SaRrSpD5mm6sql2J37JY2BVfqyoT/ALteQ+N45Ph3qPwO+Llvb5tX0m0gvSFyCYlAYH3aJyB/unHSvpD9t2GGX9m/xE0kSO0b2zxllB2N56DI9DgkZ9zXn37QPhuGP9hnQVvvLe60iz02eF0AIDMFQ4JGQNsh6Y6UAfT+o6lY6bpVxqt/cpbWVvC0800hwqIBkk/hXyX8UvihrvxL1Gaw0a6utI8ChSi+WxiudW9WYj5khPZeCw69cCT4v/EwfEq6tfDOlBP+EXsoIJ9RIbeLy7aMMINwOGSPI3DHLY9K5kcYAAAHQV8vnmdPDP2FH4ur7f8ABPcyzLVVXtam3YqKNP0bS3KpDZ2VtGWIUYVFHWvQP2V/gq194k/4XF4vhHmXTmfQ9PdcmNCMLPID0bHKjt97rjHMfCjwbD8V/iU+lXm6Twv4dKXGqqM7Lycn93bk/wB3gluvTHFfaUMUcMSRRRrHGihURRgKBwAB2FdGQ4CdCm69V+9P8jLNcVGpNUobRHAYpaKK+gPICiiigAooooAKKKKACiiigAooooAKKKKACiiigAooooAKKKKAPEf22Zmb4EXmkwxq9xq+o2ljDucKFdpQwJ9vlx+Oa479ty/bQ/gv4a+HOl4a51e4gs0iJ3MYbdVJOcf3vL54/nXZfHxV1z4u/CTwivlv/wATmXWbhAw8xEto8ocHjaSzA+uOK4LxZ4L1f49fELxT4msrg2Nn4UP9l+GXmBEVxeRSbp2fHOzIKZ9we2KUr8r5dxxtdXPNvDukWuh6Pb6ZZriOFcFu7t3Y+5NQ+JZtUlhg0Xw7C9zr+qyi10+3jALM56tg9AoySegp+uawNFuG0/U9PvrfWh8iaU1u32iV84AjXHzgnowyCOa9+/Zm+D9/4Ykk8deONk3izUIdkVvgFNMhPPlof75/iI+nqT8PlmUV8RinWxSsk+vV/wCR9NjcwpUaKp0XuvuPQPgf8PrH4Z/DvT/C9qwmnjBlvbgf8t7huXfnnGeB7AV3FIKWvuT5gKKKKACiiigAooooAKKKKACiiigAooooAKKKKACiiigAooooAKDRRQB8veH5IvBH7Y3iTV/iXqyW39tWQj8M3dxIwt2jaRR5KswwrAADGcZJ/vCtHwvonxr+Ec/iS50nQdD8c6FrGrTaoltZXjQXMDSyZYgOuGyu3gE4I4PWvQP2l/hdJ8V/hw3h+zmtLbU4bmO5sri53BI2Bw2SoJwVLDgdcU/9nPwd438B+Al8MeNNa07V/scuNPmtXkZkgI+45cDODnGOg47UAU/hB8W7T4ja7c6bceAvEmg6rpybp31GzHlREkjaJeDnjpgZ59Ca9ZHQUYooAKKKKACiiigAooooAKKKKACiiigAooooAKKKKACiiigAooooAKKKKACiiigApM1Bf3UdpatcSZ2r2HeuJ074l6PqGqXthp9xZ309i+27gtrkNNB/vL3/AMiuTEY6jh3ao/68zWnQqVFeKO+zRUFncRXVtHcwOHikUOjDuD0NTiuqLTV0ZMKKKKYBRRRQAUUUUAFFFFABRRRQAUUUUAFFFFABRRRQAUUUUAFFFFABUVzIIYJJmBIRSxx7VLTZFDoysAQRgg1Mr8rtuNWvqcLqer3l8CjMscJIIQD+tcH4d+HvhTw54o1TxPoul/Z9U1TP2mTzmK/M25tqnhSTzXpPiDSLWyg8+FnBZtqxnkUyXw3fDaYWicFQeWwQa+AxOFzJ1Zxbcnpe3bofRUq2FUIvZG34WurO40mKOzR4ktwITE/3kIA4Pr9a1x0rH8NaU+mQzmWQNLO4dgvRcADA/KtgdK+2wPtPYR9qrStseBW5faPlegGuW1/4ieBdCS6/tbxdolq9qjvNE17H5qheo2Z3E8dMZzXUmvl79uLwl4c0D4KX+qaD4V0e1vL3WIXvryKyTzjvLFm34yCW2gnPf3rrMzwv9on9pfxN4+vp9H8LXF3oXhlGKqsTmO4vB/ekYcgH+4Dj1zS/sZfE3xVpHxj0nw7Nql5f6TrchtZra4nZ1RiCyyKDnDAjnHUE5r59wTX1p+wB8LNRuPEz/EvV7N4dNtIXh0tpBjz5m+VnUf3VXIz3J46GgD7iFFA4ooAKKKKAA14/8U/2hvAvw38VP4b8S2fiBLtY1lV4bENFIrd0YuM88HjqDXsBr4U/4KN/8lP8L/8AYKP/AKOalfVID7Y8L6xFr/h6x1q3tL20hvYVmSG8i8uZFPQMuTg+1aJNfDn7Uup+INK+Ong2z0TxRrmmR6nY6eZUt71xGrlwm5Uzt6AcEYJ61o/C/WvFGi/toav4Ak8Xa9qujXElzbTrf3jSs6+QXDeisD0KgUwPq628baHc/EO58CW80kusWunjULgIoMcUZfYFZs8Pkg4x0NdJmvgz9i+1tD8efF+q6neagw0ezubrzDdPuk2zBT5vP7z5c8N3wapx/EjxZ8RtJ+JnxBuPE2tabceHorSfQraxvXhhtVe4K4KKcOdqjJbOSTSuB+gGSaOfevz++O3xO8Qa34F+F/jq21rVbLUL22ng1OO0u3himkt5VBOxSACck5x3x2rpfijo/wAWPC/wQ8WeI/F/iq/8+612zvdInstTkACSqwkAAIKphlAQ45TOO5fQD7czRmvzk8W+JvHfhL4cfC7xzYfEDxLPfagt4zQT3haGPyZVwNv8QIc53ZzXc/tLeM9ftPjH4D8QeG9a1O0Gt6ZZXxtVvpBbGRmwuUBxt6Z455osB9w5xQT9a+OfHXin4qfA34AXGk+JNce58VazrlxFYX32nz2htdoLyqx5BJ+6Dyu7oCMVR8I+MNX8BfGP4faJ/wAJDreoaP4x0KyOqw3t+8/+kXO5fNQscoQxX7uOM0AfWFv430K4+Ilx4Dt5pJdZttPGoThFBjjjLhArNnh8kHGOhrpOor4T/Yn0mK+/aP8AE011eahJLp0NxJE5un3SMJwn705/eDB/izzg192Ch7IOtjw34o69448Oah428QTwPd2dlBbL4b06NDIszbfncqnzFjI2057LxXW/CD4weDfiRpkTabqMVnrCoBd6VcsI7iB/4htP3hnoR+nSun03/SvEt3c/wwjYv16f0NZPjv4V/D/xu3neIfDNnPdj7t7EDDcr9JUw36152AftHUq93+C0OjEaKMOy/M7Wq2p6lp+l2T3mp31tZW0Yy81xKsaKPck4ryOf9nnQT8lr46+IdpbgYSCLxBJsQegyCf1qaw/Zx+GKSLLrFpq/iOUcltW1WecMfUruC/pXonOY/jf9q74TeHbh7Wxv77xDcrwV02DdHn08xyqn/gOa848SftY/Czxr4f1Hwz4s8Fa+dKvozHJtaJ2x2YfMNrA4IIzyBXQftW+IfB/wY8Aw6H4J8NaJpfiDWlkit5bayjV7aEcSS7sZzzhfck9q+CD97PWgD7O+Gfw4/ZTvNY0K6g8TXOo3Gor5lppmq3ewO24rtkUKPm3AjaTg+4NfYVlb29nbRWtnBFb28KBI4o0CqijoABwBXxz8Hv2YtI8Zfs+2F9riSaN4ovHkvLC/iB3pE2PKWVM4ZTjd2IDcGvV/gJ428TaHr5+D/wAU2VfE1nB5mlajv3R6rbDoQx6uoHfkgc8g5APdaKKKACiiigBD0r4V/wCCjn/JT/C//YKP/o5q+6z0rx34rfs8+DviX4pbxF4k1bxC1x5axRQxXiiKFB2RSp25OSfc1LWqA+df2tv+Tgvhx/146d/6Pq94U/5SM6j/ANftx/6Smvb/ABX+zT4N8Uaxp+r6z4g8V3F9p9rDbW8xvl3KsX3TnZ97PJPrzWxH8CPCEPxdX4nw3utRa6JxO4W6HlSNs2EMNuSCOozVIXQ+YP2Q7GbU/ih8UtNgz5t3ol/BHj+80wA/U1W/Yh+HvhLxjq3jOx8caKt8mnQW5EUs8sQjO+QPkIy5+6OucYr6n8C/Abwf4L+I11440C+1u3vbqSZp7b7UPs7iQklCu3JUE5AJ4wKXxH8BfBeq+KtQ8RWV3r2gXWqoU1SPR9Qa2ivlJywkUDv3xjOSetJaDZ8gftPXnhPUPhr8O7zwR4en0DQnk1P7PaTOXORKgZwSzZDEEjmvon9s7/k1OL/fsP6V1nxH/Z38BeOItFtb59V0+w0Wz+yWNlY3CxwxJnJOCp+Y8ZPfAzWL+1L4J8Q6l8ALPwL4S0zVfEV2k9vEsjyo0ixxc75GYjJ4A47mh7WGtz5P+Mn/ACbh8G8c/Jqv/o2Kum/aMs5tP8d/B6xnUrLBoOmRupGCCJRxXr/wO/Z00LVfB3h28+InhzWdP1jRZpFfTpr0G1uDv3iTYpIAOVBAIzs5zXpHxV/Z/wDCHxI8Xx+J9e1TX4r2KJIoFtbpUSEJyNgKnac8/WmT0PJf+Ckel3U3hPwnrEaO1va3k8ExA4UyIpXP12Gtfw74N+D/AIT8KfCnxDqHgeTUNf1yfToLSeG7lZ47hkDiYq0mNqsMkAY9q+g/EnhPRfE3hKXwv4itf7V06aFYpVuDl3wBh9w5D5Gdw5zXHeAvgn4U8IatYalHfa7rD6VG0ekxarfGeLTlb73kpgBTjjPJxQPofN/7C/8AycT457/6Lc8/9vS19s3UohtpJj0RS35V5b4I+A3g/wAGfEe68daDfa3b391JM89v9qH2dxISWQrtyVBOQCeCB6V6D4pm8rSXUdZCEFc+LrexoSn2RpShz1Eu7OQt9Su7G7SaO6eKF5VM6+XvBXPJ6Z6Z6V39pPFc28dxBIJIpFDIw6EHvXH+H1j1G7bTrzT41KQlvPjdlOMgAEep/pXY2sEdtbxW8K7Y41CoPQAYFeLkFOtGm5SleL230Z2ZhKDmklZomoNFI5IUkdQK+iPPPzS/bU8UDxN8ftaSKQtbaSE06LngGMfPj/gZb8q5X9njwha+OvjJ4c8N3zD7HcXXmXKn+OKNTIyf8CCkfjXKeMLq4vfFmr3l2zNcT300kpPUsXJP613n7KWrx6L+0H4QupZI445L37MzOcAearRj9WFAH6iQRxwxJFCipGihURRgKBwAB2rxb9sXw7a3nwmuPF0VwbDXfC0iajpd9HxJG4YAoD6Nxx6gV6Z478X6H4K0GTWNduWjiDCOGGNC81zKfuxRIOXdjwAK8lfwD4w+M2pW+rfFOOXQfCMEomsPCkE372fH3ZLt17/7A6e3OQD0/wCEXiWfxj8M/Dvii6h8m41KwjnmQDADkfMR7Egkexrq6hsbW3sbOGzs4I7e2gQRxRRqFVFAwFAHQAVNQAUUUUAFFFFABRRRQAUUUUABpMUtFABRRRQAUUUUAIa5nxeZri6trO33GTBcBeue3X6GumNQtbwm5FwYlMoG0PjkCuPHYaWJoumna5tQqqlPmauYnhm41iS8khv4V8lUyJfK2MWz09DxXQ0g606rwtB0Kag5X82TUmpy5krBTLiWOCF5pnVI41LOzHAUAZJNPryf9rHxgPB3wS1qaEsb7U1/syyVOpkmBBP4LuP4V0mZ+cHxI1DTNY+IPiDVNFhMOm3mpXE9qh6iNpCV/Q1k6Q00WrWkluxWZJ0aMg4IYMMc/Wv0e+GX7OngDSfhVp/hfxT4csNYvnAub65lTEv2hgMhHUhlVeFAB5xz1rn/AIzfst+B9T+Ht3B8P/D8GkeIbc/aLSQTyN55A5iYuxwGHQ9jj3oA7XxxqX9i/GvwFfeINPiutP1K2l0yzmIB+w6i2H34P99FKAjkYPrXrQr5n+Axb4taB4Q/4SjVry18RfDjUXTUNMlQeZPKq7IpJM/MMAY9yGr6YoAKKKKACiiigAooooAKKKKACiiigAooooAKKKKACiiigAooooAKKKKACvnz9pKzbxF8c/g54TuGH9nS6jdahOn99oFR1/QMPxr6Drxb9oCwltfif8JfGSKfK0/Xn064YdFS6TYCfbK4/H3oA9pFB6UCvMP2ifHF54V8JxaL4fia78WeJJDp2i2yfe8xhhpT6KgOc+uKAPMPgdN/wkv7X3xG8WeG41Tw9BbCwupwvy3FyCgyp78xuc+n1r6eHSuH+CHw90/4Z/D2x8M2e2W4UedfXPe4uGA3ufbsPYCu4oAKKKKACiiigAooooAKKKKACiiigAooooAKKKKACiiigAooooAKKKKAEdlRSzEAAZJJwBXzv+1J8VPCU3gu88LeG9ROv+Ko7m3ura10uI3RgkhmSQNIUyFA29M59q7z9pD4e+IviV4CHh/w54mfQpjcK82SwjuY+6OV5x3HYkc10fw28AeFvh94fg0fwzpNvZxogEsyoPNnbHLO/Vifc8dqAOh026N5ptteGGSEzwpL5TjDJuUHaR6jNfKsXjTW4f2jb74l/EHwP4r0zwnpljLp+kXD6a8i2h3DdK4XONwD/MM4BFfWeKa6K6FWAZSMEEZBHpQBi+DfFnhvxho66v4X1mz1WyY48y3kztPow6qfYgGtyvCvCfwV1bwT+0HP4y8Ganaaf4Q1OFm1PSSWGZTniNANu3dhgSRtyQOK91oAKKKKACiiigAooooAKKKKACiiigAooooAKKKKACiiigCve3lpZ+V9ruoLcSyCOPzZAm9z0UZ6k+lc5dW2t/2Zd6bf+I7eK9u9RLWMsZWGQWvmK3lDjlwm5cgE8g1u65o+l63ZfYtY0201C23B/KuYlkUMOjAHoR2PUVx3i6wY6pc28ds4uLqGGKxus7zG2doxk5UoxDnHXOeteZm2PngKCqwpueqVl5u1y4R5na51Njq11c+IbzTf7FvobO2jUjUJtqxTSE8pGudxwOrEAehNaEN1bzSyxQzxSSQsElVHBMbYBwwHQ4IPPrVbU7qTS9DnvDa3eovbQFzDbIGmnKjoq5ALH0rxj4KfFWw1741eNPBKeGdU0y7e5OpGa7Ty3KrFBFtkjPKngY6jFekiD3aiiimAUUUUAFFFFABRRRQAUUUUAFFFFABRRRQAUUUUAFFFFABRRRQAUUUUAMuJY4IHmmkSOKNSzu7YCqBkknsAK8/8LfEL4Z/EDxWlj4b8WWup6ppQeTyIHdVZTgEjcAsgBAOVJxwe9Zf7XX27/hnfxadPMwmFshYxEhvL8xN/Tttzn2zX5u/D7xTqXgrxppXinSmIutOuFmVNxUSKD8yMR/CwyD7GplCMlaSuB+vArybT9H0zSf2rtQ1BIUS71zwskm7uzwzhHP12mP8AKuq+Glx4i1jSbfxTruoQbdVs4ZrbTrRf3FojDePnI3u5DAMTgccAd+U1W8t5f2tNCs45laeDwldtKgPKhriPbn64NUB63RRRQAUUUUAFFFFABRRRQAUUUUAFFFU9Zv4NL0m81K6bbBaQPPKfRUUsf0FJuwFyivgj4War4r+PXiz4h6lf61rUOpQaJNNodvZX0kKWzlsJGFUgMCPlOeu4nrzWd8dLrxF4b8e/DRpJtetNRuNE02TUrH7XIHedH8sqULYDEIAR3PXqaa3sB+hFFeDfDr9oSTxJ8a7z4Y654LuvD+oRmRYWe8SZt6LuKuFG0ZXkFWYVW8YftHC18TeJtL8H+FR4htPCkDXGtXj34t1RVcI4iXad5BJHboaAPoF2VVLMQFHJJOABTY5EkQPGysp6FTkGvmz4+fErw74x/ZltvGFjpV9qug3d5HFfQQ6mbG4tm5BQkKwb5sArjBBzUvw++MPgzwH+yxpPi6Lw/Lpdl50tpYaSl4Z5JpRI2f3jAdcMxOMDsOgoA+kaK8X+Hnx0t9W1m/0Txpo0XhjULTR01wFL0XML2bIH3bgoIcKQSuPpXJ2/7VFqba08T3Xg64tvA93qraXFqhvVNyJFUMXMAX7mDn72aAPpSio7eRJoUmidXjdQyspyGB5BFSHpQBW1Szt9S0250+7jElvdRPDKh/iRgQR+Rr88fjb+zL4n8G+KETQLiwv9DvpytjJc6hDBNEMj5ZBIVBxnllyPXFfXXxp8XeKL7WoPhh8MpUj8V3sIuL3UXAMWkWmceY/B+duijGec+lfDn7THw7174a+LrDRNc8T3PiJrmz+1pcy7wAS7KwAZmP8ACO9AH1F8RvjVH8J/A/hr4a+CvI8TeN47G3tNkQNxFAwQKc7Mb3JB2qPqcd/RP2efhpeeE7G78WeLrp9T8c+IAJtVu5cEwg8rAnHyqOMgcZHHAFeKf8E7NB8F3+mav4gbThJ4t0648kzySltkEigqyJ0UkqwLdeOvJr7FFABRRRQAUUUUAFFFFABRRRQAUUUUAFct8WopZ/hd4qhhJEjaPdBcdc+U1dTUdxHHNC8MiB43Uq6noQRgik9ho+GP+Cbv/JQ/E/8A2CU/9Girn7bf/Jyvgf8A642n/pUa6Dw78E/id8LfGPjO38A6VFqOm+ItPez0zUhqKQNpm5wVaQMd5KDI+QHOAaqfHf4PfFfW/iJ4QvtH8Pz+ILbw5p1lbzajLqMCPfSxtvkbEjhhzxkin1TF3MXQJHj/AOChOtSR/fS4u2X6i0OK86+BEsk3hP40TSlmkfwzIzFupJnUmvfdL+FfxE039smX4jf8I35/hy5umka5W8hBjSSDYSULbjtJwQBzjisfVvgL478G+IfH2n+C9Ah13Q/GOnvaWs5v44Dp2+VXPmK5BYLyBtySMUuiHfU8f8Gz3L/sZ+OreRmNvH4ismiB6BmA3Y/JaxfiPPP/AMM6fCy13MLfztWkI7F/PQfoP519K+MfgV4l0D9leL4beFdNGva7fajHeajLHcRwor9WIMhXKgKqDv3xWI37PHjHxL+zHpHhXUtLj0jxb4d1C5mso5rqN47mKVgzLuQsFzxjPdPQ1V9xdjoPjl4X8P2X7Ntx44s9NiXxPc+F7CwmuxK282x8oMNudvTA3YzjjNePfCT4WeOPix+z3b6PpWoeHNP0Wx12e6Et28ouDL5aqwOAV2YI96978N/CvxH44LzfELQ/+Ectbfwinhu2tFu47iV3OC9wTGSoAKrtXOeucVzHgf4X/F3wx8L/ABB8Gk8P6fLYavduF8Si/QQxW8gUSEw58wvtXgYxk9eM0urEtkfSvgDTbrR/BGh6Re3Edzc2Wnw28s0bFkkZEClgTyQcVuVm+F9It9A8Oabodoztb6fax20bN1KooUE+/FaRoGjxDwNeW3w78e/EG+8exyaZ/bOtC6steuYgLae1MarFB5oJCFCH+Vsdc968O/4KPvZ3Wr+CNRs5YZ0nsrnbPE4ZZEDoRgjgjk/nX1d4/wBb8U6dIbPRPh7P4ot5rR2Mi31vEiy5wsbpKykgjnIzX5xftA6R4v8AD/i+LSfGC21rdPC2oR6baPm308XDsxhjAyqgYH3cjpyetAHuP/BNW9to/E3jKweULcz2drLFGerKjyBj+G9fzr7er4I/4JzaPd3XxV1rW42QWun6X5M2TyWlcbAB/wBs2/KvvcUAFFFFABRRRQAUUUUAFFFFABRSHrS0AFGKKKADFJilooATFGKWigBMUYpaKAExRilooAKKKKACvjD9snQLDW/2ofhzpupQs9jqyWtpdKjFWdDdFWGRyDhutfZ9eE/EnQ7fXv2uPh1vtxcf2VpF3fzf9MwGCxMf+BnigDgv2MvC83g346/FTw2I5IbWwaOOFGYsTEZZDCSe/wAhHPua+s68m0u1k0n9qvV5WZRB4g8LwzRgDBMltNsbPqdsg/OvWaACiiigAooooAKKKKACiiigANFFFABRRRQAUUUUAFFFFABRRRQAUUUUAFFFHegAryvw2fO/ah8YPL8zW3hvTY4Sf4FeWdmA+pAP4V6lK6xxtI7BEUEsxOAAO5rxH4X3d740+O+u/EjwvcxnwTJp0ektOygnUbiF2O+MZyqIWI3EDdngHqADr9eEUnx78KiPDTw6FqLzY6rG0luFJ9iwOPoa9BFeX/EL4U33iHx3F4z8P+PNb8K6p9g+wTm0RJUliDbgNr8Lz+fFUPhf4c+NHh/4k3lt4r8ZweJfBq2hNtcSwRx3DTEjAKqMjaAcnODkY9gD1+iiigAooooAKKKKACiiigAooooAKKKKACiiigAooooAKKKKACiiigAooooAqa1Ypqmj3umyTSwJd28kDSREB0DqVLKT0IzxXPfCPwNp/wAOfAWn+EdMuJLm3s95E8qBXkLOWJbHGecfhXWUUAFFFFABRRRQAUUUUAFFFFABRRRQAUUUUAFFFFABRRRQAUUUUAFFFFABRRRQAUUUUAFFFFABRRRQAUUUUAFFFFABRRRQAUUUUAFFFFAH/9k="/>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7" descr="C:\Users\Jo Sharp\AppData\Local\Microsoft\Windows\Temporary Internet Files\Content.IE5\R9ENAKIJ\MC900078753[1].wmf">
            <a:extLst>
              <a:ext uri="{FF2B5EF4-FFF2-40B4-BE49-F238E27FC236}">
                <a16:creationId xmlns:a16="http://schemas.microsoft.com/office/drawing/2014/main" id="{0A44A4CF-9AFD-430B-96C6-2EFF0C4413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5071" y="3108960"/>
            <a:ext cx="845509" cy="72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descr="C:\Users\Jo Sharp\AppData\Local\Microsoft\Windows\Temporary Internet Files\Content.IE5\6X80HW0W\MC900078743[1].wmf">
            <a:extLst>
              <a:ext uri="{FF2B5EF4-FFF2-40B4-BE49-F238E27FC236}">
                <a16:creationId xmlns:a16="http://schemas.microsoft.com/office/drawing/2014/main" id="{07B95254-4048-4AE0-A736-8F968681C8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4626741"/>
            <a:ext cx="1012856" cy="57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7" descr="C:\Users\Jo Sharp\AppData\Local\Microsoft\Windows\Temporary Internet Files\Content.IE5\CIJXV5XE\MC900078625[1].wmf">
            <a:extLst>
              <a:ext uri="{FF2B5EF4-FFF2-40B4-BE49-F238E27FC236}">
                <a16:creationId xmlns:a16="http://schemas.microsoft.com/office/drawing/2014/main" id="{AE9F88DC-732B-4B63-A8A3-6D0469C8FE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825580"/>
            <a:ext cx="630594" cy="7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2886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 – Look/Cover/Spell/Check</a:t>
            </a:r>
            <a:endParaRPr lang="en-GB" dirty="0"/>
          </a:p>
        </p:txBody>
      </p:sp>
      <p:sp>
        <p:nvSpPr>
          <p:cNvPr id="4" name="Content Placeholder 3"/>
          <p:cNvSpPr>
            <a:spLocks noGrp="1"/>
          </p:cNvSpPr>
          <p:nvPr>
            <p:ph sz="half" idx="1"/>
          </p:nvPr>
        </p:nvSpPr>
        <p:spPr>
          <a:xfrm>
            <a:off x="838200" y="1874360"/>
            <a:ext cx="5181600" cy="4351338"/>
          </a:xfrm>
        </p:spPr>
        <p:txBody>
          <a:bodyPr/>
          <a:lstStyle/>
          <a:p>
            <a:r>
              <a:rPr lang="en-GB" dirty="0" smtClean="0"/>
              <a:t>Lente, Jack, Alicia and Elliot</a:t>
            </a:r>
            <a:endParaRPr lang="en-GB" dirty="0"/>
          </a:p>
        </p:txBody>
      </p:sp>
      <p:sp>
        <p:nvSpPr>
          <p:cNvPr id="5" name="Content Placeholder 4"/>
          <p:cNvSpPr>
            <a:spLocks noGrp="1"/>
          </p:cNvSpPr>
          <p:nvPr>
            <p:ph sz="half" idx="2"/>
          </p:nvPr>
        </p:nvSpPr>
        <p:spPr/>
        <p:txBody>
          <a:bodyPr/>
          <a:lstStyle/>
          <a:p>
            <a:r>
              <a:rPr lang="en-GB" dirty="0" smtClean="0"/>
              <a:t>Rest of class</a:t>
            </a:r>
          </a:p>
          <a:p>
            <a:endParaRPr lang="en-GB" dirty="0" smtClean="0"/>
          </a:p>
          <a:p>
            <a:endParaRPr lang="en-GB" dirty="0"/>
          </a:p>
        </p:txBody>
      </p:sp>
      <p:graphicFrame>
        <p:nvGraphicFramePr>
          <p:cNvPr id="8" name="Table 7"/>
          <p:cNvGraphicFramePr>
            <a:graphicFrameLocks noGrp="1"/>
          </p:cNvGraphicFramePr>
          <p:nvPr>
            <p:extLst/>
          </p:nvPr>
        </p:nvGraphicFramePr>
        <p:xfrm>
          <a:off x="6531610" y="2336959"/>
          <a:ext cx="4380230" cy="3974940"/>
        </p:xfrm>
        <a:graphic>
          <a:graphicData uri="http://schemas.openxmlformats.org/drawingml/2006/table">
            <a:tbl>
              <a:tblPr firstRow="1" firstCol="1" bandRow="1"/>
              <a:tblGrid>
                <a:gridCol w="4380230">
                  <a:extLst>
                    <a:ext uri="{9D8B030D-6E8A-4147-A177-3AD203B41FA5}">
                      <a16:colId xmlns:a16="http://schemas.microsoft.com/office/drawing/2014/main" val="545385504"/>
                    </a:ext>
                  </a:extLst>
                </a:gridCol>
              </a:tblGrid>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therefore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8580275"/>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though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27762014"/>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although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29386615"/>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thought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12360905"/>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through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3229791"/>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various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8789537"/>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weight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38413136"/>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woman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3738817"/>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women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5575660"/>
                  </a:ext>
                </a:extLst>
              </a:tr>
              <a:tr h="397494">
                <a:tc>
                  <a:txBody>
                    <a:bodyPr/>
                    <a:lstStyle/>
                    <a:p>
                      <a:pPr algn="ctr">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accommodate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91804045"/>
                  </a:ext>
                </a:extLst>
              </a:tr>
            </a:tbl>
          </a:graphicData>
        </a:graphic>
      </p:graphicFrame>
      <p:graphicFrame>
        <p:nvGraphicFramePr>
          <p:cNvPr id="9" name="Table 8"/>
          <p:cNvGraphicFramePr>
            <a:graphicFrameLocks noGrp="1"/>
          </p:cNvGraphicFramePr>
          <p:nvPr>
            <p:extLst/>
          </p:nvPr>
        </p:nvGraphicFramePr>
        <p:xfrm>
          <a:off x="984250" y="2336962"/>
          <a:ext cx="4304030" cy="4216179"/>
        </p:xfrm>
        <a:graphic>
          <a:graphicData uri="http://schemas.openxmlformats.org/drawingml/2006/table">
            <a:tbl>
              <a:tblPr firstRow="1" firstCol="1" bandRow="1"/>
              <a:tblGrid>
                <a:gridCol w="4304030">
                  <a:extLst>
                    <a:ext uri="{9D8B030D-6E8A-4147-A177-3AD203B41FA5}">
                      <a16:colId xmlns:a16="http://schemas.microsoft.com/office/drawing/2014/main" val="2358439352"/>
                    </a:ext>
                  </a:extLst>
                </a:gridCol>
              </a:tblGrid>
              <a:tr h="694020">
                <a:tc>
                  <a:txBody>
                    <a:bodyPr/>
                    <a:lstStyle/>
                    <a:p>
                      <a:pPr marL="457200">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accommodation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65892007"/>
                  </a:ext>
                </a:extLst>
              </a:tr>
              <a:tr h="347010">
                <a:tc>
                  <a:txBody>
                    <a:bodyPr/>
                    <a:lstStyle/>
                    <a:p>
                      <a:pPr marL="457200">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actually</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4439710"/>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alcohol</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9222828"/>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although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17147639"/>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analyse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43852998"/>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analysis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556004"/>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argument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2234093"/>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assessment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835928"/>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atmosphere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55730595"/>
                  </a:ext>
                </a:extLst>
              </a:tr>
              <a:tr h="347010">
                <a:tc>
                  <a:txBody>
                    <a:bodyPr/>
                    <a:lstStyle/>
                    <a:p>
                      <a:pPr algn="ctr">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audible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07716593"/>
                  </a:ext>
                </a:extLst>
              </a:tr>
            </a:tbl>
          </a:graphicData>
        </a:graphic>
      </p:graphicFrame>
    </p:spTree>
    <p:extLst>
      <p:ext uri="{BB962C8B-B14F-4D97-AF65-F5344CB8AC3E}">
        <p14:creationId xmlns:p14="http://schemas.microsoft.com/office/powerpoint/2010/main" val="1431404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GB" dirty="0" smtClean="0"/>
              <a:t>Maths</a:t>
            </a:r>
            <a:endParaRPr lang="en-GB" dirty="0"/>
          </a:p>
        </p:txBody>
      </p:sp>
      <p:sp>
        <p:nvSpPr>
          <p:cNvPr id="7" name="Subtitle 6"/>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32086321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sp>
        <p:nvSpPr>
          <p:cNvPr id="3" name="Content Placeholder 2"/>
          <p:cNvSpPr>
            <a:spLocks noGrp="1"/>
          </p:cNvSpPr>
          <p:nvPr>
            <p:ph idx="1"/>
          </p:nvPr>
        </p:nvSpPr>
        <p:spPr/>
        <p:txBody>
          <a:bodyPr>
            <a:normAutofit/>
          </a:bodyPr>
          <a:lstStyle/>
          <a:p>
            <a:r>
              <a:rPr lang="en-GB" sz="3200" dirty="0" smtClean="0"/>
              <a:t>Use the bus stop method to solve:</a:t>
            </a:r>
          </a:p>
          <a:p>
            <a:pPr marL="514350" indent="-514350">
              <a:buFont typeface="+mj-lt"/>
              <a:buAutoNum type="arabicPeriod"/>
            </a:pPr>
            <a:r>
              <a:rPr lang="en-GB" sz="3200" dirty="0"/>
              <a:t>3642 ÷ 3 =</a:t>
            </a:r>
          </a:p>
          <a:p>
            <a:pPr marL="514350" indent="-514350">
              <a:buFont typeface="+mj-lt"/>
              <a:buAutoNum type="arabicPeriod"/>
            </a:pPr>
            <a:r>
              <a:rPr lang="en-GB" sz="3200" dirty="0"/>
              <a:t>4896 ÷ 4 =</a:t>
            </a:r>
          </a:p>
          <a:p>
            <a:pPr marL="514350" indent="-514350">
              <a:buFont typeface="+mj-lt"/>
              <a:buAutoNum type="arabicPeriod"/>
            </a:pPr>
            <a:r>
              <a:rPr lang="en-GB" sz="3200" dirty="0"/>
              <a:t>5590 ÷ 5 =</a:t>
            </a:r>
          </a:p>
          <a:p>
            <a:endParaRPr lang="en-GB" sz="3200" dirty="0"/>
          </a:p>
        </p:txBody>
      </p:sp>
    </p:spTree>
    <p:extLst>
      <p:ext uri="{BB962C8B-B14F-4D97-AF65-F5344CB8AC3E}">
        <p14:creationId xmlns:p14="http://schemas.microsoft.com/office/powerpoint/2010/main" val="26762556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when there is a remainder at the end</a:t>
            </a:r>
            <a:r>
              <a:rPr lang="en-GB" sz="3600" dirty="0" smtClean="0"/>
              <a:t>.</a:t>
            </a:r>
            <a:endParaRPr lang="en-GB" sz="3600" dirty="0"/>
          </a:p>
        </p:txBody>
      </p:sp>
      <p:graphicFrame>
        <p:nvGraphicFramePr>
          <p:cNvPr id="4" name="Content Placeholder 3"/>
          <p:cNvGraphicFramePr>
            <a:graphicFrameLocks noGrp="1"/>
          </p:cNvGraphicFramePr>
          <p:nvPr>
            <p:ph idx="1"/>
            <p:extLst/>
          </p:nvPr>
        </p:nvGraphicFramePr>
        <p:xfrm>
          <a:off x="1417320" y="1920240"/>
          <a:ext cx="8869679" cy="4053842"/>
        </p:xfrm>
        <a:graphic>
          <a:graphicData uri="http://schemas.openxmlformats.org/drawingml/2006/table">
            <a:tbl>
              <a:tblPr firstRow="1" firstCol="1" bandRow="1"/>
              <a:tblGrid>
                <a:gridCol w="6997772">
                  <a:extLst>
                    <a:ext uri="{9D8B030D-6E8A-4147-A177-3AD203B41FA5}">
                      <a16:colId xmlns:a16="http://schemas.microsoft.com/office/drawing/2014/main" val="4045256987"/>
                    </a:ext>
                  </a:extLst>
                </a:gridCol>
                <a:gridCol w="1871907">
                  <a:extLst>
                    <a:ext uri="{9D8B030D-6E8A-4147-A177-3AD203B41FA5}">
                      <a16:colId xmlns:a16="http://schemas.microsoft.com/office/drawing/2014/main" val="2131241297"/>
                    </a:ext>
                  </a:extLst>
                </a:gridCol>
              </a:tblGrid>
              <a:tr h="101346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9540282"/>
                  </a:ext>
                </a:extLst>
              </a:tr>
              <a:tr h="101346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problems and reason about questions involving dividing a 4-digit number by a 1-digit number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1403982"/>
                  </a:ext>
                </a:extLst>
              </a:tr>
              <a:tr h="67564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divide a 4-digit number by a 1-digit number when there is a remainder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56225346"/>
                  </a:ext>
                </a:extLst>
              </a:tr>
              <a:tr h="67564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divide a 3-digit number by a 1-digit number when there is a remainder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99886953"/>
                  </a:ext>
                </a:extLst>
              </a:tr>
              <a:tr h="67564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divide a 2-digit number by a 1-digit number when there is a remainder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01722404"/>
                  </a:ext>
                </a:extLst>
              </a:tr>
            </a:tbl>
          </a:graphicData>
        </a:graphic>
      </p:graphicFrame>
    </p:spTree>
    <p:extLst>
      <p:ext uri="{BB962C8B-B14F-4D97-AF65-F5344CB8AC3E}">
        <p14:creationId xmlns:p14="http://schemas.microsoft.com/office/powerpoint/2010/main" val="6394309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when there is a remainder at the end</a:t>
            </a:r>
            <a:r>
              <a:rPr lang="en-GB" sz="3600" dirty="0" smtClean="0"/>
              <a:t>.</a:t>
            </a:r>
            <a:endParaRPr lang="en-GB" sz="3600" dirty="0"/>
          </a:p>
        </p:txBody>
      </p:sp>
      <p:sp>
        <p:nvSpPr>
          <p:cNvPr id="3" name="Content Placeholder 2"/>
          <p:cNvSpPr>
            <a:spLocks noGrp="1"/>
          </p:cNvSpPr>
          <p:nvPr>
            <p:ph idx="1"/>
          </p:nvPr>
        </p:nvSpPr>
        <p:spPr/>
        <p:txBody>
          <a:bodyPr>
            <a:normAutofit lnSpcReduction="10000"/>
          </a:bodyPr>
          <a:lstStyle/>
          <a:p>
            <a:r>
              <a:rPr lang="en-GB" sz="3200" dirty="0" smtClean="0"/>
              <a:t>TP:  Use the bus stop method to solve:</a:t>
            </a:r>
          </a:p>
          <a:p>
            <a:endParaRPr lang="en-GB" sz="3200" dirty="0"/>
          </a:p>
          <a:p>
            <a:r>
              <a:rPr lang="en-GB" sz="3200" dirty="0" smtClean="0"/>
              <a:t>62 ÷ 4 =</a:t>
            </a:r>
          </a:p>
          <a:p>
            <a:endParaRPr lang="en-GB" sz="3200" dirty="0"/>
          </a:p>
          <a:p>
            <a:r>
              <a:rPr lang="en-GB" sz="3200" dirty="0" smtClean="0"/>
              <a:t>TP:  What do you notice?  What is the problem?  How do we write the answer?</a:t>
            </a:r>
          </a:p>
          <a:p>
            <a:endParaRPr lang="en-GB" sz="3200" dirty="0"/>
          </a:p>
          <a:p>
            <a:r>
              <a:rPr lang="en-GB" sz="3200" dirty="0" smtClean="0"/>
              <a:t>TP</a:t>
            </a:r>
            <a:r>
              <a:rPr lang="en-GB" sz="3200" dirty="0"/>
              <a:t>:  Solve 98 </a:t>
            </a:r>
            <a:r>
              <a:rPr lang="en-GB" sz="3200" dirty="0" smtClean="0"/>
              <a:t>÷ 5 using the bus stop method.</a:t>
            </a:r>
            <a:endParaRPr lang="en-GB" sz="3200" dirty="0"/>
          </a:p>
          <a:p>
            <a:endParaRPr lang="en-GB" sz="3200" dirty="0"/>
          </a:p>
        </p:txBody>
      </p:sp>
    </p:spTree>
    <p:extLst>
      <p:ext uri="{BB962C8B-B14F-4D97-AF65-F5344CB8AC3E}">
        <p14:creationId xmlns:p14="http://schemas.microsoft.com/office/powerpoint/2010/main" val="30554012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when there is a remainder at the end</a:t>
            </a:r>
            <a:r>
              <a:rPr lang="en-GB" sz="3600" dirty="0" smtClean="0"/>
              <a:t>.</a:t>
            </a:r>
            <a:endParaRPr lang="en-GB" sz="3600" dirty="0"/>
          </a:p>
        </p:txBody>
      </p:sp>
      <p:sp>
        <p:nvSpPr>
          <p:cNvPr id="3" name="Content Placeholder 2"/>
          <p:cNvSpPr>
            <a:spLocks noGrp="1"/>
          </p:cNvSpPr>
          <p:nvPr>
            <p:ph idx="1"/>
          </p:nvPr>
        </p:nvSpPr>
        <p:spPr/>
        <p:txBody>
          <a:bodyPr>
            <a:normAutofit/>
          </a:bodyPr>
          <a:lstStyle/>
          <a:p>
            <a:r>
              <a:rPr lang="en-GB" sz="3200" dirty="0" smtClean="0"/>
              <a:t>TP:  How would you solve 457 ÷</a:t>
            </a:r>
            <a:r>
              <a:rPr lang="en-GB" sz="3200" dirty="0"/>
              <a:t> </a:t>
            </a:r>
            <a:r>
              <a:rPr lang="en-GB" sz="3200" dirty="0" smtClean="0"/>
              <a:t>5 = using the bus stop method?</a:t>
            </a:r>
          </a:p>
          <a:p>
            <a:endParaRPr lang="en-GB" sz="3200" dirty="0"/>
          </a:p>
          <a:p>
            <a:r>
              <a:rPr lang="en-GB" sz="3200" dirty="0" smtClean="0"/>
              <a:t>TP:  Try  787 ÷ 6 =</a:t>
            </a:r>
            <a:endParaRPr lang="en-GB" sz="3200" dirty="0"/>
          </a:p>
        </p:txBody>
      </p:sp>
    </p:spTree>
    <p:extLst>
      <p:ext uri="{BB962C8B-B14F-4D97-AF65-F5344CB8AC3E}">
        <p14:creationId xmlns:p14="http://schemas.microsoft.com/office/powerpoint/2010/main" val="17686092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when there is a remainder at the end</a:t>
            </a:r>
            <a:r>
              <a:rPr lang="en-GB" sz="3600" dirty="0" smtClean="0"/>
              <a:t>.</a:t>
            </a:r>
            <a:endParaRPr lang="en-GB" sz="3600" dirty="0"/>
          </a:p>
        </p:txBody>
      </p:sp>
      <p:sp>
        <p:nvSpPr>
          <p:cNvPr id="3" name="Content Placeholder 2"/>
          <p:cNvSpPr>
            <a:spLocks noGrp="1"/>
          </p:cNvSpPr>
          <p:nvPr>
            <p:ph idx="1"/>
          </p:nvPr>
        </p:nvSpPr>
        <p:spPr/>
        <p:txBody>
          <a:bodyPr>
            <a:normAutofit/>
          </a:bodyPr>
          <a:lstStyle/>
          <a:p>
            <a:r>
              <a:rPr lang="en-GB" sz="3200" dirty="0" smtClean="0"/>
              <a:t>TP:  How would </a:t>
            </a:r>
            <a:r>
              <a:rPr lang="en-GB" sz="3200" dirty="0"/>
              <a:t>you solve 4894 </a:t>
            </a:r>
            <a:r>
              <a:rPr lang="en-GB" sz="3200" dirty="0" smtClean="0"/>
              <a:t>÷</a:t>
            </a:r>
            <a:r>
              <a:rPr lang="en-GB" sz="3200" dirty="0"/>
              <a:t> </a:t>
            </a:r>
            <a:r>
              <a:rPr lang="en-GB" sz="3200" dirty="0" smtClean="0"/>
              <a:t>4 =?</a:t>
            </a:r>
          </a:p>
          <a:p>
            <a:endParaRPr lang="en-GB" sz="3200" dirty="0"/>
          </a:p>
          <a:p>
            <a:r>
              <a:rPr lang="en-GB" sz="3200" dirty="0" smtClean="0"/>
              <a:t>TP:  Now try:</a:t>
            </a:r>
          </a:p>
          <a:p>
            <a:endParaRPr lang="en-GB" sz="3200" dirty="0"/>
          </a:p>
        </p:txBody>
      </p:sp>
      <p:pic>
        <p:nvPicPr>
          <p:cNvPr id="4" name="Picture 3"/>
          <p:cNvPicPr>
            <a:picLocks noChangeAspect="1"/>
          </p:cNvPicPr>
          <p:nvPr/>
        </p:nvPicPr>
        <p:blipFill>
          <a:blip r:embed="rId2"/>
          <a:stretch>
            <a:fillRect/>
          </a:stretch>
        </p:blipFill>
        <p:spPr>
          <a:xfrm>
            <a:off x="2674620" y="3764280"/>
            <a:ext cx="6842759" cy="1508760"/>
          </a:xfrm>
          <a:prstGeom prst="rect">
            <a:avLst/>
          </a:prstGeom>
        </p:spPr>
      </p:pic>
    </p:spTree>
    <p:extLst>
      <p:ext uri="{BB962C8B-B14F-4D97-AF65-F5344CB8AC3E}">
        <p14:creationId xmlns:p14="http://schemas.microsoft.com/office/powerpoint/2010/main" val="39878161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when there is a remainder at the end</a:t>
            </a:r>
            <a:r>
              <a:rPr lang="en-GB" sz="3600" dirty="0" smtClean="0"/>
              <a:t>.</a:t>
            </a:r>
            <a:endParaRPr lang="en-GB" sz="3600" dirty="0"/>
          </a:p>
        </p:txBody>
      </p:sp>
      <p:pic>
        <p:nvPicPr>
          <p:cNvPr id="4" name="Content Placeholder 3"/>
          <p:cNvPicPr>
            <a:picLocks noGrp="1" noChangeAspect="1"/>
          </p:cNvPicPr>
          <p:nvPr>
            <p:ph idx="1"/>
          </p:nvPr>
        </p:nvPicPr>
        <p:blipFill>
          <a:blip r:embed="rId2"/>
          <a:stretch>
            <a:fillRect/>
          </a:stretch>
        </p:blipFill>
        <p:spPr>
          <a:xfrm>
            <a:off x="1429249" y="2377440"/>
            <a:ext cx="8540579" cy="2971800"/>
          </a:xfrm>
          <a:prstGeom prst="rect">
            <a:avLst/>
          </a:prstGeom>
        </p:spPr>
      </p:pic>
    </p:spTree>
    <p:extLst>
      <p:ext uri="{BB962C8B-B14F-4D97-AF65-F5344CB8AC3E}">
        <p14:creationId xmlns:p14="http://schemas.microsoft.com/office/powerpoint/2010/main" val="17455259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when there is a remainder at the end</a:t>
            </a:r>
            <a:r>
              <a:rPr lang="en-GB" sz="3600" dirty="0" smtClean="0"/>
              <a:t>.</a:t>
            </a:r>
            <a:endParaRPr lang="en-GB" sz="3600" dirty="0"/>
          </a:p>
        </p:txBody>
      </p:sp>
      <p:pic>
        <p:nvPicPr>
          <p:cNvPr id="4" name="Content Placeholder 3"/>
          <p:cNvPicPr>
            <a:picLocks noGrp="1" noChangeAspect="1"/>
          </p:cNvPicPr>
          <p:nvPr>
            <p:ph idx="1"/>
          </p:nvPr>
        </p:nvPicPr>
        <p:blipFill>
          <a:blip r:embed="rId2"/>
          <a:stretch>
            <a:fillRect/>
          </a:stretch>
        </p:blipFill>
        <p:spPr>
          <a:xfrm>
            <a:off x="864100" y="2834640"/>
            <a:ext cx="11140121" cy="2484119"/>
          </a:xfrm>
          <a:prstGeom prst="rect">
            <a:avLst/>
          </a:prstGeom>
        </p:spPr>
      </p:pic>
    </p:spTree>
    <p:extLst>
      <p:ext uri="{BB962C8B-B14F-4D97-AF65-F5344CB8AC3E}">
        <p14:creationId xmlns:p14="http://schemas.microsoft.com/office/powerpoint/2010/main" val="1117390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when there is a remainder at the end</a:t>
            </a:r>
            <a:r>
              <a:rPr lang="en-GB" sz="3600" dirty="0" smtClean="0"/>
              <a:t>.</a:t>
            </a:r>
            <a:endParaRPr lang="en-GB" sz="3600" dirty="0"/>
          </a:p>
        </p:txBody>
      </p:sp>
      <p:graphicFrame>
        <p:nvGraphicFramePr>
          <p:cNvPr id="4" name="Content Placeholder 3"/>
          <p:cNvGraphicFramePr>
            <a:graphicFrameLocks noGrp="1"/>
          </p:cNvGraphicFramePr>
          <p:nvPr>
            <p:ph idx="1"/>
            <p:extLst/>
          </p:nvPr>
        </p:nvGraphicFramePr>
        <p:xfrm>
          <a:off x="838200" y="1825625"/>
          <a:ext cx="10515600" cy="2377440"/>
        </p:xfrm>
        <a:graphic>
          <a:graphicData uri="http://schemas.openxmlformats.org/drawingml/2006/table">
            <a:tbl>
              <a:tblPr firstRow="1" bandRow="1">
                <a:tableStyleId>{93296810-A885-4BE3-A3E7-6D5BEEA58F35}</a:tableStyleId>
              </a:tblPr>
              <a:tblGrid>
                <a:gridCol w="3505200">
                  <a:extLst>
                    <a:ext uri="{9D8B030D-6E8A-4147-A177-3AD203B41FA5}">
                      <a16:colId xmlns:a16="http://schemas.microsoft.com/office/drawing/2014/main" val="2889960213"/>
                    </a:ext>
                  </a:extLst>
                </a:gridCol>
                <a:gridCol w="3505200">
                  <a:extLst>
                    <a:ext uri="{9D8B030D-6E8A-4147-A177-3AD203B41FA5}">
                      <a16:colId xmlns:a16="http://schemas.microsoft.com/office/drawing/2014/main" val="464383424"/>
                    </a:ext>
                  </a:extLst>
                </a:gridCol>
                <a:gridCol w="3505200">
                  <a:extLst>
                    <a:ext uri="{9D8B030D-6E8A-4147-A177-3AD203B41FA5}">
                      <a16:colId xmlns:a16="http://schemas.microsoft.com/office/drawing/2014/main" val="2942357283"/>
                    </a:ext>
                  </a:extLst>
                </a:gridCol>
              </a:tblGrid>
              <a:tr h="370840">
                <a:tc>
                  <a:txBody>
                    <a:bodyPr/>
                    <a:lstStyle/>
                    <a:p>
                      <a:pPr algn="ctr"/>
                      <a:r>
                        <a:rPr lang="en-GB" sz="2400" dirty="0" smtClean="0"/>
                        <a:t>Chilli 1</a:t>
                      </a:r>
                      <a:endParaRPr lang="en-GB" sz="2400" dirty="0"/>
                    </a:p>
                  </a:txBody>
                  <a:tcPr/>
                </a:tc>
                <a:tc>
                  <a:txBody>
                    <a:bodyPr/>
                    <a:lstStyle/>
                    <a:p>
                      <a:pPr algn="ctr"/>
                      <a:r>
                        <a:rPr lang="en-GB" sz="2400" dirty="0" smtClean="0"/>
                        <a:t>Chilli 2</a:t>
                      </a:r>
                      <a:endParaRPr lang="en-GB" sz="2400" dirty="0"/>
                    </a:p>
                  </a:txBody>
                  <a:tcPr/>
                </a:tc>
                <a:tc>
                  <a:txBody>
                    <a:bodyPr/>
                    <a:lstStyle/>
                    <a:p>
                      <a:pPr algn="ctr"/>
                      <a:r>
                        <a:rPr lang="en-GB" sz="2400" dirty="0" smtClean="0"/>
                        <a:t>Chilli 3</a:t>
                      </a:r>
                      <a:endParaRPr lang="en-GB" sz="2400" dirty="0"/>
                    </a:p>
                  </a:txBody>
                  <a:tcPr/>
                </a:tc>
                <a:extLst>
                  <a:ext uri="{0D108BD9-81ED-4DB2-BD59-A6C34878D82A}">
                    <a16:rowId xmlns:a16="http://schemas.microsoft.com/office/drawing/2014/main" val="2787872301"/>
                  </a:ext>
                </a:extLst>
              </a:tr>
              <a:tr h="370840">
                <a:tc>
                  <a:txBody>
                    <a:bodyPr/>
                    <a:lstStyle/>
                    <a:p>
                      <a:pPr marL="514350" indent="-514350">
                        <a:buFont typeface="+mj-lt"/>
                        <a:buAutoNum type="arabicParenR"/>
                      </a:pPr>
                      <a:r>
                        <a:rPr lang="en-GB" sz="2400" dirty="0" smtClean="0"/>
                        <a:t>81</a:t>
                      </a:r>
                      <a:r>
                        <a:rPr lang="en-GB" sz="2400" baseline="0" dirty="0" smtClean="0"/>
                        <a:t> ÷ 5 =</a:t>
                      </a:r>
                    </a:p>
                    <a:p>
                      <a:pPr marL="514350" indent="-514350">
                        <a:buFont typeface="+mj-lt"/>
                        <a:buAutoNum type="arabicParenR"/>
                      </a:pPr>
                      <a:r>
                        <a:rPr lang="en-GB" sz="2400" baseline="0" dirty="0" smtClean="0"/>
                        <a:t>82 ÷ 5 =</a:t>
                      </a:r>
                    </a:p>
                    <a:p>
                      <a:pPr marL="514350" indent="-514350">
                        <a:buFont typeface="+mj-lt"/>
                        <a:buAutoNum type="arabicParenR"/>
                      </a:pPr>
                      <a:r>
                        <a:rPr lang="en-GB" sz="2400" baseline="0" dirty="0" smtClean="0"/>
                        <a:t>83 ÷ 5 =</a:t>
                      </a:r>
                    </a:p>
                    <a:p>
                      <a:pPr marL="514350" indent="-514350">
                        <a:buFont typeface="+mj-lt"/>
                        <a:buAutoNum type="arabicParenR"/>
                      </a:pPr>
                      <a:r>
                        <a:rPr lang="en-GB" sz="2400" baseline="0" dirty="0" smtClean="0"/>
                        <a:t>84 ÷ 5 =</a:t>
                      </a:r>
                    </a:p>
                    <a:p>
                      <a:pPr marL="514350" indent="-514350">
                        <a:buFont typeface="+mj-lt"/>
                        <a:buAutoNum type="arabicParenR"/>
                      </a:pPr>
                      <a:r>
                        <a:rPr lang="en-GB" sz="2400" baseline="0" dirty="0" smtClean="0"/>
                        <a:t>85 ÷ 5 =</a:t>
                      </a:r>
                      <a:endParaRPr lang="en-GB" sz="2400" dirty="0"/>
                    </a:p>
                  </a:txBody>
                  <a:tcPr/>
                </a:tc>
                <a:tc>
                  <a:txBody>
                    <a:bodyPr/>
                    <a:lstStyle/>
                    <a:p>
                      <a:pPr marL="514350" indent="-514350">
                        <a:buFont typeface="+mj-lt"/>
                        <a:buAutoNum type="arabicPeriod"/>
                      </a:pPr>
                      <a:r>
                        <a:rPr lang="en-GB" sz="2400" dirty="0" smtClean="0"/>
                        <a:t>161 </a:t>
                      </a:r>
                      <a:r>
                        <a:rPr lang="en-GB" sz="2400" baseline="0" dirty="0" smtClean="0"/>
                        <a:t>÷ 4 =</a:t>
                      </a:r>
                    </a:p>
                    <a:p>
                      <a:pPr marL="514350" indent="-514350">
                        <a:buFont typeface="+mj-lt"/>
                        <a:buAutoNum type="arabicPeriod"/>
                      </a:pPr>
                      <a:r>
                        <a:rPr lang="en-GB" sz="2400" baseline="0" dirty="0" smtClean="0"/>
                        <a:t>162 ÷ 4 =</a:t>
                      </a:r>
                    </a:p>
                    <a:p>
                      <a:pPr marL="514350" indent="-514350">
                        <a:buFont typeface="+mj-lt"/>
                        <a:buAutoNum type="arabicPeriod"/>
                      </a:pPr>
                      <a:r>
                        <a:rPr lang="en-GB" sz="2400" baseline="0" dirty="0" smtClean="0"/>
                        <a:t>163 ÷ 4 =</a:t>
                      </a:r>
                    </a:p>
                    <a:p>
                      <a:pPr marL="514350" indent="-514350">
                        <a:buFont typeface="+mj-lt"/>
                        <a:buAutoNum type="arabicPeriod"/>
                      </a:pPr>
                      <a:r>
                        <a:rPr lang="en-GB" sz="2400" baseline="0" dirty="0" smtClean="0"/>
                        <a:t>164 ÷ 4 =</a:t>
                      </a:r>
                    </a:p>
                    <a:p>
                      <a:pPr marL="514350" indent="-514350">
                        <a:buFont typeface="+mj-lt"/>
                        <a:buAutoNum type="arabicPeriod"/>
                      </a:pPr>
                      <a:r>
                        <a:rPr lang="en-GB" sz="2400" baseline="0" dirty="0" smtClean="0"/>
                        <a:t>165 ÷ 4 =</a:t>
                      </a:r>
                      <a:endParaRPr lang="en-GB" sz="2400" dirty="0"/>
                    </a:p>
                  </a:txBody>
                  <a:tcPr/>
                </a:tc>
                <a:tc>
                  <a:txBody>
                    <a:bodyPr/>
                    <a:lstStyle/>
                    <a:p>
                      <a:pPr marL="514350" indent="-514350">
                        <a:buFont typeface="+mj-lt"/>
                        <a:buAutoNum type="arabicPeriod"/>
                      </a:pPr>
                      <a:r>
                        <a:rPr lang="en-GB" sz="2400" dirty="0" smtClean="0"/>
                        <a:t>1940</a:t>
                      </a:r>
                      <a:r>
                        <a:rPr lang="en-GB" sz="2400" baseline="0" dirty="0" smtClean="0"/>
                        <a:t> ÷ 7 =</a:t>
                      </a:r>
                    </a:p>
                    <a:p>
                      <a:pPr marL="514350" indent="-514350">
                        <a:buFont typeface="+mj-lt"/>
                        <a:buAutoNum type="arabicPeriod"/>
                      </a:pPr>
                      <a:r>
                        <a:rPr lang="en-GB" sz="2400" baseline="0" dirty="0" smtClean="0"/>
                        <a:t>1941 ÷ 7 =</a:t>
                      </a:r>
                    </a:p>
                    <a:p>
                      <a:pPr marL="514350" indent="-514350">
                        <a:buFont typeface="+mj-lt"/>
                        <a:buAutoNum type="arabicPeriod"/>
                      </a:pPr>
                      <a:r>
                        <a:rPr lang="en-GB" sz="2400" baseline="0" dirty="0" smtClean="0"/>
                        <a:t>1942 ÷ 7 =</a:t>
                      </a:r>
                    </a:p>
                    <a:p>
                      <a:pPr marL="514350" indent="-514350">
                        <a:buFont typeface="+mj-lt"/>
                        <a:buAutoNum type="arabicPeriod"/>
                      </a:pPr>
                      <a:r>
                        <a:rPr lang="en-GB" sz="2400" baseline="0" dirty="0" smtClean="0"/>
                        <a:t>1943 ÷ 7 =</a:t>
                      </a:r>
                    </a:p>
                    <a:p>
                      <a:pPr marL="514350" indent="-514350">
                        <a:buFont typeface="+mj-lt"/>
                        <a:buAutoNum type="arabicPeriod"/>
                      </a:pPr>
                      <a:r>
                        <a:rPr lang="en-GB" sz="2400" baseline="0" dirty="0" smtClean="0"/>
                        <a:t>1944 ÷ 7 =</a:t>
                      </a:r>
                      <a:endParaRPr lang="en-GB" sz="2400" dirty="0"/>
                    </a:p>
                  </a:txBody>
                  <a:tcPr/>
                </a:tc>
                <a:extLst>
                  <a:ext uri="{0D108BD9-81ED-4DB2-BD59-A6C34878D82A}">
                    <a16:rowId xmlns:a16="http://schemas.microsoft.com/office/drawing/2014/main" val="1727276858"/>
                  </a:ext>
                </a:extLst>
              </a:tr>
            </a:tbl>
          </a:graphicData>
        </a:graphic>
      </p:graphicFrame>
      <p:sp>
        <p:nvSpPr>
          <p:cNvPr id="6" name="Cloud Callout 5"/>
          <p:cNvSpPr/>
          <p:nvPr/>
        </p:nvSpPr>
        <p:spPr>
          <a:xfrm>
            <a:off x="9723120" y="365125"/>
            <a:ext cx="2255520" cy="1325563"/>
          </a:xfrm>
          <a:prstGeom prst="cloudCallout">
            <a:avLst>
              <a:gd name="adj1" fmla="val -120833"/>
              <a:gd name="adj2" fmla="val 5330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Will they all have remainders at the end?</a:t>
            </a:r>
            <a:endParaRPr lang="en-GB" dirty="0"/>
          </a:p>
        </p:txBody>
      </p:sp>
      <p:sp>
        <p:nvSpPr>
          <p:cNvPr id="7" name="TextBox 6"/>
          <p:cNvSpPr txBox="1"/>
          <p:nvPr/>
        </p:nvSpPr>
        <p:spPr>
          <a:xfrm>
            <a:off x="944880" y="4632960"/>
            <a:ext cx="10408920" cy="830997"/>
          </a:xfrm>
          <a:prstGeom prst="rect">
            <a:avLst/>
          </a:prstGeom>
          <a:noFill/>
        </p:spPr>
        <p:txBody>
          <a:bodyPr wrap="square" rtlCol="0">
            <a:spAutoFit/>
          </a:bodyPr>
          <a:lstStyle/>
          <a:p>
            <a:r>
              <a:rPr lang="en-GB" sz="2400" dirty="0" smtClean="0"/>
              <a:t>EXT:  Look at chilli 3 and its pattern what is the next number that 7 will divide into that will not have a remainder at the end?</a:t>
            </a:r>
            <a:endParaRPr lang="en-GB" sz="2400" dirty="0"/>
          </a:p>
        </p:txBody>
      </p:sp>
    </p:spTree>
    <p:extLst>
      <p:ext uri="{BB962C8B-B14F-4D97-AF65-F5344CB8AC3E}">
        <p14:creationId xmlns:p14="http://schemas.microsoft.com/office/powerpoint/2010/main" val="13900649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when there is a remainder at the end</a:t>
            </a:r>
            <a:r>
              <a:rPr lang="en-GB" sz="3600" dirty="0" smtClean="0"/>
              <a:t>.</a:t>
            </a:r>
            <a:endParaRPr lang="en-GB" sz="3600" dirty="0"/>
          </a:p>
        </p:txBody>
      </p:sp>
      <p:graphicFrame>
        <p:nvGraphicFramePr>
          <p:cNvPr id="4" name="Content Placeholder 3"/>
          <p:cNvGraphicFramePr>
            <a:graphicFrameLocks noGrp="1"/>
          </p:cNvGraphicFramePr>
          <p:nvPr>
            <p:ph idx="1"/>
            <p:extLst/>
          </p:nvPr>
        </p:nvGraphicFramePr>
        <p:xfrm>
          <a:off x="838200" y="1825625"/>
          <a:ext cx="10515600" cy="2377440"/>
        </p:xfrm>
        <a:graphic>
          <a:graphicData uri="http://schemas.openxmlformats.org/drawingml/2006/table">
            <a:tbl>
              <a:tblPr firstRow="1" bandRow="1">
                <a:tableStyleId>{93296810-A885-4BE3-A3E7-6D5BEEA58F35}</a:tableStyleId>
              </a:tblPr>
              <a:tblGrid>
                <a:gridCol w="3505200">
                  <a:extLst>
                    <a:ext uri="{9D8B030D-6E8A-4147-A177-3AD203B41FA5}">
                      <a16:colId xmlns:a16="http://schemas.microsoft.com/office/drawing/2014/main" val="2889960213"/>
                    </a:ext>
                  </a:extLst>
                </a:gridCol>
                <a:gridCol w="3505200">
                  <a:extLst>
                    <a:ext uri="{9D8B030D-6E8A-4147-A177-3AD203B41FA5}">
                      <a16:colId xmlns:a16="http://schemas.microsoft.com/office/drawing/2014/main" val="464383424"/>
                    </a:ext>
                  </a:extLst>
                </a:gridCol>
                <a:gridCol w="3505200">
                  <a:extLst>
                    <a:ext uri="{9D8B030D-6E8A-4147-A177-3AD203B41FA5}">
                      <a16:colId xmlns:a16="http://schemas.microsoft.com/office/drawing/2014/main" val="2942357283"/>
                    </a:ext>
                  </a:extLst>
                </a:gridCol>
              </a:tblGrid>
              <a:tr h="370840">
                <a:tc>
                  <a:txBody>
                    <a:bodyPr/>
                    <a:lstStyle/>
                    <a:p>
                      <a:pPr algn="ctr"/>
                      <a:r>
                        <a:rPr lang="en-GB" sz="2400" dirty="0" smtClean="0"/>
                        <a:t>Chilli 1</a:t>
                      </a:r>
                      <a:endParaRPr lang="en-GB" sz="2400" dirty="0"/>
                    </a:p>
                  </a:txBody>
                  <a:tcPr/>
                </a:tc>
                <a:tc>
                  <a:txBody>
                    <a:bodyPr/>
                    <a:lstStyle/>
                    <a:p>
                      <a:pPr algn="ctr"/>
                      <a:r>
                        <a:rPr lang="en-GB" sz="2400" dirty="0" smtClean="0"/>
                        <a:t>Chilli 2</a:t>
                      </a:r>
                      <a:endParaRPr lang="en-GB" sz="2400" dirty="0"/>
                    </a:p>
                  </a:txBody>
                  <a:tcPr/>
                </a:tc>
                <a:tc>
                  <a:txBody>
                    <a:bodyPr/>
                    <a:lstStyle/>
                    <a:p>
                      <a:pPr algn="ctr"/>
                      <a:r>
                        <a:rPr lang="en-GB" sz="2400" dirty="0" smtClean="0"/>
                        <a:t>Chilli 3</a:t>
                      </a:r>
                      <a:endParaRPr lang="en-GB" sz="2400" dirty="0"/>
                    </a:p>
                  </a:txBody>
                  <a:tcPr/>
                </a:tc>
                <a:extLst>
                  <a:ext uri="{0D108BD9-81ED-4DB2-BD59-A6C34878D82A}">
                    <a16:rowId xmlns:a16="http://schemas.microsoft.com/office/drawing/2014/main" val="2787872301"/>
                  </a:ext>
                </a:extLst>
              </a:tr>
              <a:tr h="370840">
                <a:tc>
                  <a:txBody>
                    <a:bodyPr/>
                    <a:lstStyle/>
                    <a:p>
                      <a:pPr marL="514350" indent="-514350">
                        <a:buFont typeface="+mj-lt"/>
                        <a:buAutoNum type="arabicParenR"/>
                      </a:pPr>
                      <a:r>
                        <a:rPr lang="en-GB" sz="2400" dirty="0" smtClean="0"/>
                        <a:t>81</a:t>
                      </a:r>
                      <a:r>
                        <a:rPr lang="en-GB" sz="2400" baseline="0" dirty="0" smtClean="0"/>
                        <a:t> ÷ 5 = </a:t>
                      </a:r>
                      <a:r>
                        <a:rPr lang="en-GB" sz="2400" baseline="0" dirty="0" smtClean="0">
                          <a:solidFill>
                            <a:srgbClr val="FF0000"/>
                          </a:solidFill>
                        </a:rPr>
                        <a:t>16 r1</a:t>
                      </a:r>
                      <a:endParaRPr lang="en-GB" sz="2400" baseline="0" dirty="0" smtClean="0"/>
                    </a:p>
                    <a:p>
                      <a:pPr marL="514350" indent="-514350">
                        <a:buFont typeface="+mj-lt"/>
                        <a:buAutoNum type="arabicParenR"/>
                      </a:pPr>
                      <a:r>
                        <a:rPr lang="en-GB" sz="2400" baseline="0" dirty="0" smtClean="0"/>
                        <a:t>82 ÷ 5 = </a:t>
                      </a:r>
                      <a:r>
                        <a:rPr lang="en-GB" sz="2400" baseline="0" dirty="0" smtClean="0">
                          <a:solidFill>
                            <a:srgbClr val="FF0000"/>
                          </a:solidFill>
                        </a:rPr>
                        <a:t>16 r2</a:t>
                      </a:r>
                    </a:p>
                    <a:p>
                      <a:pPr marL="514350" indent="-514350">
                        <a:buFont typeface="+mj-lt"/>
                        <a:buAutoNum type="arabicParenR"/>
                      </a:pPr>
                      <a:r>
                        <a:rPr lang="en-GB" sz="2400" baseline="0" dirty="0" smtClean="0"/>
                        <a:t>83 ÷ 5 = </a:t>
                      </a:r>
                      <a:r>
                        <a:rPr lang="en-GB" sz="2400" baseline="0" dirty="0" smtClean="0">
                          <a:solidFill>
                            <a:srgbClr val="FF0000"/>
                          </a:solidFill>
                        </a:rPr>
                        <a:t>16 r3</a:t>
                      </a:r>
                    </a:p>
                    <a:p>
                      <a:pPr marL="514350" indent="-514350">
                        <a:buFont typeface="+mj-lt"/>
                        <a:buAutoNum type="arabicParenR"/>
                      </a:pPr>
                      <a:r>
                        <a:rPr lang="en-GB" sz="2400" baseline="0" dirty="0" smtClean="0"/>
                        <a:t>84 ÷ 5 = </a:t>
                      </a:r>
                      <a:r>
                        <a:rPr lang="en-GB" sz="2400" baseline="0" dirty="0" smtClean="0">
                          <a:solidFill>
                            <a:srgbClr val="FF0000"/>
                          </a:solidFill>
                        </a:rPr>
                        <a:t>16 r4</a:t>
                      </a:r>
                      <a:endParaRPr lang="en-GB" sz="2400" baseline="0" dirty="0" smtClean="0"/>
                    </a:p>
                    <a:p>
                      <a:pPr marL="514350" indent="-514350">
                        <a:buFont typeface="+mj-lt"/>
                        <a:buAutoNum type="arabicParenR"/>
                      </a:pPr>
                      <a:r>
                        <a:rPr lang="en-GB" sz="2400" baseline="0" dirty="0" smtClean="0"/>
                        <a:t>85 ÷ 5 = </a:t>
                      </a:r>
                      <a:r>
                        <a:rPr lang="en-GB" sz="2400" baseline="0" dirty="0" smtClean="0">
                          <a:solidFill>
                            <a:srgbClr val="FF0000"/>
                          </a:solidFill>
                        </a:rPr>
                        <a:t>17</a:t>
                      </a:r>
                      <a:endParaRPr lang="en-GB" sz="2400" dirty="0"/>
                    </a:p>
                  </a:txBody>
                  <a:tcPr/>
                </a:tc>
                <a:tc>
                  <a:txBody>
                    <a:bodyPr/>
                    <a:lstStyle/>
                    <a:p>
                      <a:pPr marL="514350" indent="-514350">
                        <a:buFont typeface="+mj-lt"/>
                        <a:buAutoNum type="arabicPeriod"/>
                      </a:pPr>
                      <a:r>
                        <a:rPr lang="en-GB" sz="2400" dirty="0" smtClean="0"/>
                        <a:t>161 </a:t>
                      </a:r>
                      <a:r>
                        <a:rPr lang="en-GB" sz="2400" baseline="0" dirty="0" smtClean="0"/>
                        <a:t>÷ 4 = </a:t>
                      </a:r>
                      <a:r>
                        <a:rPr lang="en-GB" sz="2400" baseline="0" dirty="0" smtClean="0">
                          <a:solidFill>
                            <a:srgbClr val="FF0000"/>
                          </a:solidFill>
                        </a:rPr>
                        <a:t>40 r1</a:t>
                      </a:r>
                      <a:endParaRPr lang="en-GB" sz="2400" baseline="0" dirty="0" smtClean="0"/>
                    </a:p>
                    <a:p>
                      <a:pPr marL="514350" indent="-514350">
                        <a:buFont typeface="+mj-lt"/>
                        <a:buAutoNum type="arabicPeriod"/>
                      </a:pPr>
                      <a:r>
                        <a:rPr lang="en-GB" sz="2400" baseline="0" dirty="0" smtClean="0"/>
                        <a:t>162 ÷ 4 = </a:t>
                      </a:r>
                      <a:r>
                        <a:rPr lang="en-GB" sz="2400" baseline="0" dirty="0" smtClean="0">
                          <a:solidFill>
                            <a:srgbClr val="FF0000"/>
                          </a:solidFill>
                        </a:rPr>
                        <a:t>40 r2</a:t>
                      </a:r>
                      <a:endParaRPr lang="en-GB" sz="2400" baseline="0" dirty="0" smtClean="0"/>
                    </a:p>
                    <a:p>
                      <a:pPr marL="514350" indent="-514350">
                        <a:buFont typeface="+mj-lt"/>
                        <a:buAutoNum type="arabicPeriod"/>
                      </a:pPr>
                      <a:r>
                        <a:rPr lang="en-GB" sz="2400" baseline="0" dirty="0" smtClean="0"/>
                        <a:t>163 ÷ 4 = </a:t>
                      </a:r>
                      <a:r>
                        <a:rPr lang="en-GB" sz="2400" baseline="0" dirty="0" smtClean="0">
                          <a:solidFill>
                            <a:srgbClr val="FF0000"/>
                          </a:solidFill>
                        </a:rPr>
                        <a:t>40 r3</a:t>
                      </a:r>
                      <a:endParaRPr lang="en-GB" sz="2400" baseline="0" dirty="0" smtClean="0"/>
                    </a:p>
                    <a:p>
                      <a:pPr marL="514350" indent="-514350">
                        <a:buFont typeface="+mj-lt"/>
                        <a:buAutoNum type="arabicPeriod"/>
                      </a:pPr>
                      <a:r>
                        <a:rPr lang="en-GB" sz="2400" baseline="0" dirty="0" smtClean="0"/>
                        <a:t>164 ÷ 4 = </a:t>
                      </a:r>
                      <a:r>
                        <a:rPr lang="en-GB" sz="2400" baseline="0" dirty="0" smtClean="0">
                          <a:solidFill>
                            <a:srgbClr val="FF0000"/>
                          </a:solidFill>
                        </a:rPr>
                        <a:t>41</a:t>
                      </a:r>
                      <a:endParaRPr lang="en-GB" sz="2400" baseline="0" dirty="0" smtClean="0"/>
                    </a:p>
                    <a:p>
                      <a:pPr marL="514350" indent="-514350">
                        <a:buFont typeface="+mj-lt"/>
                        <a:buAutoNum type="arabicPeriod"/>
                      </a:pPr>
                      <a:r>
                        <a:rPr lang="en-GB" sz="2400" baseline="0" dirty="0" smtClean="0"/>
                        <a:t>165 ÷ 4 = </a:t>
                      </a:r>
                      <a:r>
                        <a:rPr lang="en-GB" sz="2400" baseline="0" dirty="0" smtClean="0">
                          <a:solidFill>
                            <a:srgbClr val="FF0000"/>
                          </a:solidFill>
                        </a:rPr>
                        <a:t>41 r1</a:t>
                      </a:r>
                      <a:endParaRPr lang="en-GB" sz="2400" dirty="0"/>
                    </a:p>
                  </a:txBody>
                  <a:tcPr/>
                </a:tc>
                <a:tc>
                  <a:txBody>
                    <a:bodyPr/>
                    <a:lstStyle/>
                    <a:p>
                      <a:pPr marL="514350" indent="-514350">
                        <a:buFont typeface="+mj-lt"/>
                        <a:buAutoNum type="arabicPeriod"/>
                      </a:pPr>
                      <a:r>
                        <a:rPr lang="en-GB" sz="2400" dirty="0" smtClean="0"/>
                        <a:t>1940</a:t>
                      </a:r>
                      <a:r>
                        <a:rPr lang="en-GB" sz="2400" baseline="0" dirty="0" smtClean="0"/>
                        <a:t> ÷ 7 = </a:t>
                      </a:r>
                      <a:r>
                        <a:rPr lang="en-GB" sz="2400" baseline="0" dirty="0" smtClean="0">
                          <a:solidFill>
                            <a:srgbClr val="FF0000"/>
                          </a:solidFill>
                        </a:rPr>
                        <a:t>277 r1</a:t>
                      </a:r>
                      <a:endParaRPr lang="en-GB" sz="2400" baseline="0" dirty="0" smtClean="0"/>
                    </a:p>
                    <a:p>
                      <a:pPr marL="514350" indent="-514350">
                        <a:buFont typeface="+mj-lt"/>
                        <a:buAutoNum type="arabicPeriod"/>
                      </a:pPr>
                      <a:r>
                        <a:rPr lang="en-GB" sz="2400" baseline="0" dirty="0" smtClean="0"/>
                        <a:t>1941 ÷ 7 = </a:t>
                      </a:r>
                      <a:r>
                        <a:rPr lang="en-GB" sz="2400" baseline="0" dirty="0" smtClean="0">
                          <a:solidFill>
                            <a:srgbClr val="FF0000"/>
                          </a:solidFill>
                        </a:rPr>
                        <a:t>277 r2</a:t>
                      </a:r>
                      <a:endParaRPr lang="en-GB" sz="2400" baseline="0" dirty="0" smtClean="0"/>
                    </a:p>
                    <a:p>
                      <a:pPr marL="514350" indent="-514350">
                        <a:buFont typeface="+mj-lt"/>
                        <a:buAutoNum type="arabicPeriod"/>
                      </a:pPr>
                      <a:r>
                        <a:rPr lang="en-GB" sz="2400" baseline="0" dirty="0" smtClean="0"/>
                        <a:t>1942 ÷ 7 = </a:t>
                      </a:r>
                      <a:r>
                        <a:rPr lang="en-GB" sz="2400" baseline="0" dirty="0" smtClean="0">
                          <a:solidFill>
                            <a:srgbClr val="FF0000"/>
                          </a:solidFill>
                        </a:rPr>
                        <a:t>277 r3</a:t>
                      </a:r>
                      <a:endParaRPr lang="en-GB" sz="2400" baseline="0" dirty="0" smtClean="0"/>
                    </a:p>
                    <a:p>
                      <a:pPr marL="514350" indent="-514350">
                        <a:buFont typeface="+mj-lt"/>
                        <a:buAutoNum type="arabicPeriod"/>
                      </a:pPr>
                      <a:r>
                        <a:rPr lang="en-GB" sz="2400" baseline="0" dirty="0" smtClean="0"/>
                        <a:t>1943 ÷ 7 = </a:t>
                      </a:r>
                      <a:r>
                        <a:rPr lang="en-GB" sz="2400" baseline="0" dirty="0" smtClean="0">
                          <a:solidFill>
                            <a:srgbClr val="FF0000"/>
                          </a:solidFill>
                        </a:rPr>
                        <a:t>277 r4</a:t>
                      </a:r>
                      <a:endParaRPr lang="en-GB" sz="2400" baseline="0" dirty="0" smtClean="0"/>
                    </a:p>
                    <a:p>
                      <a:pPr marL="514350" indent="-514350">
                        <a:buFont typeface="+mj-lt"/>
                        <a:buAutoNum type="arabicPeriod"/>
                      </a:pPr>
                      <a:r>
                        <a:rPr lang="en-GB" sz="2400" baseline="0" dirty="0" smtClean="0"/>
                        <a:t>1944 ÷ 7 = </a:t>
                      </a:r>
                      <a:r>
                        <a:rPr lang="en-GB" sz="2400" baseline="0" dirty="0" smtClean="0">
                          <a:solidFill>
                            <a:srgbClr val="FF0000"/>
                          </a:solidFill>
                        </a:rPr>
                        <a:t>277 r5</a:t>
                      </a:r>
                      <a:endParaRPr lang="en-GB" sz="2400" dirty="0"/>
                    </a:p>
                  </a:txBody>
                  <a:tcPr/>
                </a:tc>
                <a:extLst>
                  <a:ext uri="{0D108BD9-81ED-4DB2-BD59-A6C34878D82A}">
                    <a16:rowId xmlns:a16="http://schemas.microsoft.com/office/drawing/2014/main" val="1727276858"/>
                  </a:ext>
                </a:extLst>
              </a:tr>
            </a:tbl>
          </a:graphicData>
        </a:graphic>
      </p:graphicFrame>
      <p:sp>
        <p:nvSpPr>
          <p:cNvPr id="6" name="Cloud Callout 5"/>
          <p:cNvSpPr/>
          <p:nvPr/>
        </p:nvSpPr>
        <p:spPr>
          <a:xfrm>
            <a:off x="9723120" y="365125"/>
            <a:ext cx="2255520" cy="1325563"/>
          </a:xfrm>
          <a:prstGeom prst="cloudCallout">
            <a:avLst>
              <a:gd name="adj1" fmla="val -120833"/>
              <a:gd name="adj2" fmla="val 5330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Will they all have remainders at the end?</a:t>
            </a:r>
            <a:endParaRPr lang="en-GB" dirty="0"/>
          </a:p>
        </p:txBody>
      </p:sp>
      <p:sp>
        <p:nvSpPr>
          <p:cNvPr id="7" name="TextBox 6"/>
          <p:cNvSpPr txBox="1"/>
          <p:nvPr/>
        </p:nvSpPr>
        <p:spPr>
          <a:xfrm>
            <a:off x="944880" y="4632960"/>
            <a:ext cx="10408920" cy="1200329"/>
          </a:xfrm>
          <a:prstGeom prst="rect">
            <a:avLst/>
          </a:prstGeom>
          <a:noFill/>
        </p:spPr>
        <p:txBody>
          <a:bodyPr wrap="square" rtlCol="0">
            <a:spAutoFit/>
          </a:bodyPr>
          <a:lstStyle/>
          <a:p>
            <a:r>
              <a:rPr lang="en-GB" sz="2400" dirty="0" smtClean="0"/>
              <a:t>EXT:  Look at chilli 3 and its pattern what is the next number that 7 will divide into that will not have a remainder at the end? </a:t>
            </a:r>
            <a:r>
              <a:rPr lang="en-GB" sz="2400" dirty="0" smtClean="0">
                <a:solidFill>
                  <a:srgbClr val="FF0000"/>
                </a:solidFill>
              </a:rPr>
              <a:t>1946 (There needs to be an example of the calculation to show this).</a:t>
            </a:r>
            <a:endParaRPr lang="en-GB" sz="2400" dirty="0"/>
          </a:p>
        </p:txBody>
      </p:sp>
    </p:spTree>
    <p:extLst>
      <p:ext uri="{BB962C8B-B14F-4D97-AF65-F5344CB8AC3E}">
        <p14:creationId xmlns:p14="http://schemas.microsoft.com/office/powerpoint/2010/main" val="34828155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when there is a remainder at the end</a:t>
            </a:r>
            <a:r>
              <a:rPr lang="en-GB" sz="3600" dirty="0" smtClean="0"/>
              <a:t>.</a:t>
            </a:r>
            <a:endParaRPr lang="en-GB" sz="3600" dirty="0"/>
          </a:p>
        </p:txBody>
      </p:sp>
      <p:pic>
        <p:nvPicPr>
          <p:cNvPr id="4" name="Content Placeholder 3"/>
          <p:cNvPicPr>
            <a:picLocks noGrp="1" noChangeAspect="1"/>
          </p:cNvPicPr>
          <p:nvPr>
            <p:ph idx="1"/>
          </p:nvPr>
        </p:nvPicPr>
        <p:blipFill>
          <a:blip r:embed="rId2"/>
          <a:stretch>
            <a:fillRect/>
          </a:stretch>
        </p:blipFill>
        <p:spPr>
          <a:xfrm>
            <a:off x="1149667" y="2105819"/>
            <a:ext cx="3727133" cy="3632946"/>
          </a:xfrm>
          <a:prstGeom prst="rect">
            <a:avLst/>
          </a:prstGeom>
        </p:spPr>
      </p:pic>
      <p:pic>
        <p:nvPicPr>
          <p:cNvPr id="5" name="Picture 4"/>
          <p:cNvPicPr>
            <a:picLocks noChangeAspect="1"/>
          </p:cNvPicPr>
          <p:nvPr/>
        </p:nvPicPr>
        <p:blipFill>
          <a:blip r:embed="rId3"/>
          <a:stretch>
            <a:fillRect/>
          </a:stretch>
        </p:blipFill>
        <p:spPr>
          <a:xfrm>
            <a:off x="5589270" y="2184718"/>
            <a:ext cx="3554730" cy="3747922"/>
          </a:xfrm>
          <a:prstGeom prst="rect">
            <a:avLst/>
          </a:prstGeom>
        </p:spPr>
      </p:pic>
    </p:spTree>
    <p:extLst>
      <p:ext uri="{BB962C8B-B14F-4D97-AF65-F5344CB8AC3E}">
        <p14:creationId xmlns:p14="http://schemas.microsoft.com/office/powerpoint/2010/main" val="3114368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when there is a remainder at the end</a:t>
            </a:r>
            <a:r>
              <a:rPr lang="en-GB" sz="3600" dirty="0" smtClean="0"/>
              <a:t>.</a:t>
            </a:r>
            <a:endParaRPr lang="en-GB" sz="3600" dirty="0"/>
          </a:p>
        </p:txBody>
      </p:sp>
      <p:pic>
        <p:nvPicPr>
          <p:cNvPr id="4" name="Content Placeholder 3"/>
          <p:cNvPicPr>
            <a:picLocks noGrp="1" noChangeAspect="1"/>
          </p:cNvPicPr>
          <p:nvPr>
            <p:ph idx="1"/>
          </p:nvPr>
        </p:nvPicPr>
        <p:blipFill>
          <a:blip r:embed="rId2"/>
          <a:stretch>
            <a:fillRect/>
          </a:stretch>
        </p:blipFill>
        <p:spPr>
          <a:xfrm>
            <a:off x="2109787" y="2067719"/>
            <a:ext cx="7972425" cy="3867150"/>
          </a:xfrm>
          <a:prstGeom prst="rect">
            <a:avLst/>
          </a:prstGeom>
        </p:spPr>
      </p:pic>
    </p:spTree>
    <p:extLst>
      <p:ext uri="{BB962C8B-B14F-4D97-AF65-F5344CB8AC3E}">
        <p14:creationId xmlns:p14="http://schemas.microsoft.com/office/powerpoint/2010/main" val="564465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when there is a remainder at the end</a:t>
            </a:r>
            <a:r>
              <a:rPr lang="en-GB" sz="3600" dirty="0" smtClean="0"/>
              <a:t>.</a:t>
            </a:r>
            <a:endParaRPr lang="en-GB" sz="3600" dirty="0"/>
          </a:p>
        </p:txBody>
      </p:sp>
      <p:graphicFrame>
        <p:nvGraphicFramePr>
          <p:cNvPr id="4" name="Content Placeholder 3"/>
          <p:cNvGraphicFramePr>
            <a:graphicFrameLocks noGrp="1"/>
          </p:cNvGraphicFramePr>
          <p:nvPr>
            <p:ph idx="1"/>
          </p:nvPr>
        </p:nvGraphicFramePr>
        <p:xfrm>
          <a:off x="1417320" y="1920240"/>
          <a:ext cx="8869679" cy="4053842"/>
        </p:xfrm>
        <a:graphic>
          <a:graphicData uri="http://schemas.openxmlformats.org/drawingml/2006/table">
            <a:tbl>
              <a:tblPr firstRow="1" firstCol="1" bandRow="1"/>
              <a:tblGrid>
                <a:gridCol w="6997772">
                  <a:extLst>
                    <a:ext uri="{9D8B030D-6E8A-4147-A177-3AD203B41FA5}">
                      <a16:colId xmlns:a16="http://schemas.microsoft.com/office/drawing/2014/main" val="4045256987"/>
                    </a:ext>
                  </a:extLst>
                </a:gridCol>
                <a:gridCol w="1871907">
                  <a:extLst>
                    <a:ext uri="{9D8B030D-6E8A-4147-A177-3AD203B41FA5}">
                      <a16:colId xmlns:a16="http://schemas.microsoft.com/office/drawing/2014/main" val="2131241297"/>
                    </a:ext>
                  </a:extLst>
                </a:gridCol>
              </a:tblGrid>
              <a:tr h="101346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9540282"/>
                  </a:ext>
                </a:extLst>
              </a:tr>
              <a:tr h="101346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problems and reason about questions involving dividing a 4-digit number by a 1-digit number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1403982"/>
                  </a:ext>
                </a:extLst>
              </a:tr>
              <a:tr h="67564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divide a 4-digit number by a 1-digit number when there is a remainder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56225346"/>
                  </a:ext>
                </a:extLst>
              </a:tr>
              <a:tr h="67564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divide a 3-digit number by a 1-digit number when there is a remainder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99886953"/>
                  </a:ext>
                </a:extLst>
              </a:tr>
              <a:tr h="67564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divide a 2-digit number by a 1-digit number when there is a remainder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01722404"/>
                  </a:ext>
                </a:extLst>
              </a:tr>
            </a:tbl>
          </a:graphicData>
        </a:graphic>
      </p:graphicFrame>
    </p:spTree>
    <p:extLst>
      <p:ext uri="{BB962C8B-B14F-4D97-AF65-F5344CB8AC3E}">
        <p14:creationId xmlns:p14="http://schemas.microsoft.com/office/powerpoint/2010/main" val="8252610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REFLECTION - LO</a:t>
            </a:r>
            <a:r>
              <a:rPr lang="en-GB" sz="3600" dirty="0"/>
              <a:t>: To be able to divide a 4-digit number by a 1-digit number when there is a remainder at the end</a:t>
            </a:r>
            <a:r>
              <a:rPr lang="en-GB" sz="3600" dirty="0" smtClean="0"/>
              <a:t>.</a:t>
            </a:r>
            <a:endParaRPr lang="en-GB" sz="3600" dirty="0"/>
          </a:p>
        </p:txBody>
      </p:sp>
      <p:sp>
        <p:nvSpPr>
          <p:cNvPr id="3" name="Content Placeholder 2"/>
          <p:cNvSpPr>
            <a:spLocks noGrp="1"/>
          </p:cNvSpPr>
          <p:nvPr>
            <p:ph idx="1"/>
          </p:nvPr>
        </p:nvSpPr>
        <p:spPr/>
        <p:txBody>
          <a:bodyPr>
            <a:normAutofit/>
          </a:bodyPr>
          <a:lstStyle/>
          <a:p>
            <a:r>
              <a:rPr lang="en-GB" sz="3200" dirty="0" smtClean="0"/>
              <a:t>SELF ASSESSMENT</a:t>
            </a:r>
            <a:endParaRPr lang="en-GB" sz="3200" dirty="0"/>
          </a:p>
        </p:txBody>
      </p:sp>
    </p:spTree>
    <p:extLst>
      <p:ext uri="{BB962C8B-B14F-4D97-AF65-F5344CB8AC3E}">
        <p14:creationId xmlns:p14="http://schemas.microsoft.com/office/powerpoint/2010/main" val="14570442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Assembly and Break</a:t>
            </a:r>
            <a:endParaRPr lang="en-GB" dirty="0"/>
          </a:p>
        </p:txBody>
      </p:sp>
      <p:sp>
        <p:nvSpPr>
          <p:cNvPr id="5" name="Content Placeholder 4"/>
          <p:cNvSpPr>
            <a:spLocks noGrp="1"/>
          </p:cNvSpPr>
          <p:nvPr>
            <p:ph idx="1"/>
          </p:nvPr>
        </p:nvSpPr>
        <p:spPr/>
        <p:txBody>
          <a:bodyPr/>
          <a:lstStyle/>
          <a:p>
            <a:endParaRPr lang="en-GB"/>
          </a:p>
        </p:txBody>
      </p:sp>
    </p:spTree>
    <p:extLst>
      <p:ext uri="{BB962C8B-B14F-4D97-AF65-F5344CB8AC3E}">
        <p14:creationId xmlns:p14="http://schemas.microsoft.com/office/powerpoint/2010/main" val="745678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English – Traditional Tales </a:t>
            </a:r>
            <a:r>
              <a:rPr lang="en-GB" dirty="0" smtClean="0"/>
              <a:t>Lesson </a:t>
            </a:r>
            <a:r>
              <a:rPr lang="en-GB" dirty="0" smtClean="0"/>
              <a:t>2</a:t>
            </a:r>
            <a:endParaRPr lang="en-GB" dirty="0"/>
          </a:p>
        </p:txBody>
      </p:sp>
      <p:sp>
        <p:nvSpPr>
          <p:cNvPr id="5" name="Subtitle 4"/>
          <p:cNvSpPr>
            <a:spLocks noGrp="1"/>
          </p:cNvSpPr>
          <p:nvPr>
            <p:ph type="subTitle" idx="1"/>
          </p:nvPr>
        </p:nvSpPr>
        <p:spPr/>
        <p:txBody>
          <a:bodyPr>
            <a:normAutofit lnSpcReduction="10000"/>
          </a:bodyPr>
          <a:lstStyle/>
          <a:p>
            <a:r>
              <a:rPr lang="en-GB" dirty="0"/>
              <a:t>LO: To be able to identify the features of a traditions </a:t>
            </a:r>
            <a:r>
              <a:rPr lang="en-GB" dirty="0" smtClean="0"/>
              <a:t>tale</a:t>
            </a:r>
          </a:p>
          <a:p>
            <a:r>
              <a:rPr lang="en-GB" dirty="0" smtClean="0"/>
              <a:t>LO: To be able to use – and () correctly when using parenthesis to add meaning and interest to </a:t>
            </a:r>
            <a:r>
              <a:rPr lang="en-GB" dirty="0" smtClean="0"/>
              <a:t>writing</a:t>
            </a:r>
          </a:p>
          <a:p>
            <a:r>
              <a:rPr lang="en-GB" b="1" dirty="0" smtClean="0"/>
              <a:t>Read the slides and do the activities</a:t>
            </a:r>
            <a:endParaRPr lang="en-GB" b="1" dirty="0"/>
          </a:p>
        </p:txBody>
      </p:sp>
    </p:spTree>
    <p:extLst>
      <p:ext uri="{BB962C8B-B14F-4D97-AF65-F5344CB8AC3E}">
        <p14:creationId xmlns:p14="http://schemas.microsoft.com/office/powerpoint/2010/main" val="3011232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Introduction</a:t>
            </a:r>
            <a:endParaRPr lang="en-GB" dirty="0"/>
          </a:p>
        </p:txBody>
      </p:sp>
      <p:sp>
        <p:nvSpPr>
          <p:cNvPr id="5" name="Content Placeholder 4"/>
          <p:cNvSpPr>
            <a:spLocks noGrp="1"/>
          </p:cNvSpPr>
          <p:nvPr>
            <p:ph idx="1"/>
          </p:nvPr>
        </p:nvSpPr>
        <p:spPr/>
        <p:txBody>
          <a:bodyPr/>
          <a:lstStyle/>
          <a:p>
            <a:r>
              <a:rPr lang="en-GB" dirty="0" smtClean="0"/>
              <a:t>The genre we will be focusing on for 2 weeks is Traditional Tales.</a:t>
            </a:r>
          </a:p>
          <a:p>
            <a:r>
              <a:rPr lang="en-GB" dirty="0" smtClean="0"/>
              <a:t>We will be focusing on the Traditional Tale of the ‘Firebird’.</a:t>
            </a:r>
          </a:p>
          <a:p>
            <a:r>
              <a:rPr lang="en-GB" dirty="0" smtClean="0"/>
              <a:t>We will be focusing on grammar of: Fronted adverbials, parenthesis, relative clauses, Inverted commas and complex sentences and descriptive/figurative language.</a:t>
            </a:r>
          </a:p>
          <a:p>
            <a:r>
              <a:rPr lang="en-GB" dirty="0" smtClean="0"/>
              <a:t>You will be asked to rewrite the story of ‘Firebird’.</a:t>
            </a:r>
          </a:p>
          <a:p>
            <a:r>
              <a:rPr lang="en-GB" dirty="0" smtClean="0"/>
              <a:t>Group A will change: Setting, characters, Firebird and main animal</a:t>
            </a:r>
          </a:p>
          <a:p>
            <a:r>
              <a:rPr lang="en-GB" dirty="0" smtClean="0"/>
              <a:t>Group B will change: Setting and characters</a:t>
            </a:r>
          </a:p>
          <a:p>
            <a:r>
              <a:rPr lang="en-GB" dirty="0" smtClean="0"/>
              <a:t>Group C will rewrite the story.</a:t>
            </a:r>
            <a:endParaRPr lang="en-GB" dirty="0"/>
          </a:p>
        </p:txBody>
      </p:sp>
    </p:spTree>
    <p:extLst>
      <p:ext uri="{BB962C8B-B14F-4D97-AF65-F5344CB8AC3E}">
        <p14:creationId xmlns:p14="http://schemas.microsoft.com/office/powerpoint/2010/main" val="11344458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sp>
        <p:nvSpPr>
          <p:cNvPr id="3" name="Content Placeholder 2"/>
          <p:cNvSpPr>
            <a:spLocks noGrp="1"/>
          </p:cNvSpPr>
          <p:nvPr>
            <p:ph idx="1"/>
          </p:nvPr>
        </p:nvSpPr>
        <p:spPr/>
        <p:txBody>
          <a:bodyPr>
            <a:normAutofit/>
          </a:bodyPr>
          <a:lstStyle/>
          <a:p>
            <a:r>
              <a:rPr lang="en-GB" sz="3200" dirty="0" smtClean="0"/>
              <a:t>Traditional tales are stories that have been told and retold for many years. Often they are passed down through generations. Therefore, they become a story that many people know. There are often lots of different versions of the same story.</a:t>
            </a:r>
          </a:p>
          <a:p>
            <a:endParaRPr lang="en-GB" sz="3200" dirty="0" smtClean="0"/>
          </a:p>
          <a:p>
            <a:r>
              <a:rPr lang="en-GB" sz="3200" dirty="0" smtClean="0"/>
              <a:t>Traditional tales are also known as fairy stories or fairy tales.</a:t>
            </a:r>
          </a:p>
          <a:p>
            <a:endParaRPr lang="en-GB" sz="3200" dirty="0"/>
          </a:p>
        </p:txBody>
      </p:sp>
    </p:spTree>
    <p:extLst>
      <p:ext uri="{BB962C8B-B14F-4D97-AF65-F5344CB8AC3E}">
        <p14:creationId xmlns:p14="http://schemas.microsoft.com/office/powerpoint/2010/main" val="42138502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sp>
        <p:nvSpPr>
          <p:cNvPr id="3" name="Content Placeholder 2"/>
          <p:cNvSpPr>
            <a:spLocks noGrp="1"/>
          </p:cNvSpPr>
          <p:nvPr>
            <p:ph idx="1"/>
          </p:nvPr>
        </p:nvSpPr>
        <p:spPr/>
        <p:txBody>
          <a:bodyPr>
            <a:normAutofit fontScale="92500" lnSpcReduction="20000"/>
          </a:bodyPr>
          <a:lstStyle/>
          <a:p>
            <a:pPr marL="0" indent="0" algn="ctr">
              <a:lnSpc>
                <a:spcPct val="107000"/>
              </a:lnSpc>
              <a:spcAft>
                <a:spcPts val="800"/>
              </a:spcAft>
              <a:buNone/>
            </a:pPr>
            <a:r>
              <a:rPr lang="en-GB" sz="8800" dirty="0" smtClean="0">
                <a:effectLst/>
                <a:latin typeface="Comic Sans MS" panose="030F0702030302020204" pitchFamily="66" charset="0"/>
                <a:ea typeface="Calibri" panose="020F0502020204030204" pitchFamily="34" charset="0"/>
                <a:cs typeface="Times New Roman" panose="02020603050405020304" pitchFamily="18" charset="0"/>
              </a:rPr>
              <a:t>Traditional Tales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sz="4400" dirty="0" smtClean="0">
                <a:effectLst/>
                <a:latin typeface="Comic Sans MS" panose="030F0702030302020204" pitchFamily="66" charset="0"/>
                <a:ea typeface="Calibri" panose="020F0502020204030204" pitchFamily="34" charset="0"/>
                <a:cs typeface="Times New Roman" panose="02020603050405020304" pitchFamily="18" charset="0"/>
              </a:rPr>
              <a:t>Core Features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A simple beginning, series of events in the middle leading to a predictable outcome</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Details and descriptions support the plot</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The story is for telling and re-telling</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endParaRPr lang="en-GB" sz="3200" dirty="0"/>
          </a:p>
        </p:txBody>
      </p:sp>
    </p:spTree>
    <p:extLst>
      <p:ext uri="{BB962C8B-B14F-4D97-AF65-F5344CB8AC3E}">
        <p14:creationId xmlns:p14="http://schemas.microsoft.com/office/powerpoint/2010/main" val="16051750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sp>
        <p:nvSpPr>
          <p:cNvPr id="3" name="Content Placeholder 2"/>
          <p:cNvSpPr>
            <a:spLocks noGrp="1"/>
          </p:cNvSpPr>
          <p:nvPr>
            <p:ph idx="1"/>
          </p:nvPr>
        </p:nvSpPr>
        <p:spPr/>
        <p:txBody>
          <a:bodyPr>
            <a:normAutofit fontScale="70000" lnSpcReduction="20000"/>
          </a:bodyPr>
          <a:lstStyle/>
          <a:p>
            <a:pPr marL="0" indent="0" algn="ctr">
              <a:buNone/>
            </a:pPr>
            <a:r>
              <a:rPr lang="en-GB" sz="3200" b="1" u="sng" dirty="0" smtClean="0"/>
              <a:t>Language Features</a:t>
            </a:r>
          </a:p>
          <a:p>
            <a:pPr marL="0" indent="0">
              <a:buNone/>
            </a:pPr>
            <a:r>
              <a:rPr lang="en-GB" sz="3200" dirty="0" smtClean="0"/>
              <a:t>•	A simple traditional opening e.g. one day, once upon a time, Long, long ago</a:t>
            </a:r>
          </a:p>
          <a:p>
            <a:pPr marL="0" indent="0">
              <a:buNone/>
            </a:pPr>
            <a:r>
              <a:rPr lang="en-GB" sz="3200" dirty="0" smtClean="0"/>
              <a:t>•	A simple traditional ending e.g. And they lived happily ever after, always keep your promises</a:t>
            </a:r>
          </a:p>
          <a:p>
            <a:pPr marL="0" indent="0">
              <a:buNone/>
            </a:pPr>
            <a:r>
              <a:rPr lang="en-GB" sz="3200" dirty="0" smtClean="0"/>
              <a:t>•	Evil Characters.</a:t>
            </a:r>
          </a:p>
          <a:p>
            <a:pPr marL="0" indent="0">
              <a:buNone/>
            </a:pPr>
            <a:r>
              <a:rPr lang="en-GB" sz="3200" dirty="0" smtClean="0"/>
              <a:t>•	Characters are often foolish or play tricks</a:t>
            </a:r>
          </a:p>
          <a:p>
            <a:pPr marL="0" indent="0">
              <a:buNone/>
            </a:pPr>
            <a:r>
              <a:rPr lang="en-GB" sz="3200" dirty="0" smtClean="0"/>
              <a:t>•	Animals have human attributes</a:t>
            </a:r>
          </a:p>
          <a:p>
            <a:pPr marL="0" indent="0">
              <a:buNone/>
            </a:pPr>
            <a:r>
              <a:rPr lang="en-GB" sz="3200" dirty="0" smtClean="0"/>
              <a:t>•	People are stereotyped e.g. princesses are pretty</a:t>
            </a:r>
          </a:p>
          <a:p>
            <a:pPr marL="0" indent="0">
              <a:buNone/>
            </a:pPr>
            <a:r>
              <a:rPr lang="en-GB" sz="3200" dirty="0" smtClean="0"/>
              <a:t>•	The number 3 is important e.g. three bears</a:t>
            </a:r>
          </a:p>
          <a:p>
            <a:pPr marL="0" indent="0">
              <a:buNone/>
            </a:pPr>
            <a:r>
              <a:rPr lang="en-GB" sz="3200" dirty="0" smtClean="0"/>
              <a:t>•	Magical or supernatural forces e.g. fairies</a:t>
            </a:r>
          </a:p>
          <a:p>
            <a:pPr marL="0" indent="0">
              <a:buNone/>
            </a:pPr>
            <a:r>
              <a:rPr lang="en-GB" sz="3200" dirty="0" smtClean="0"/>
              <a:t>•	Clear values e.g. honesty</a:t>
            </a:r>
          </a:p>
          <a:p>
            <a:pPr marL="0" indent="0">
              <a:buNone/>
            </a:pPr>
            <a:r>
              <a:rPr lang="en-GB" sz="3200" dirty="0" smtClean="0"/>
              <a:t>•	Literal description e.g. red riding hood had a red cloak</a:t>
            </a:r>
          </a:p>
          <a:p>
            <a:pPr marL="0" indent="0">
              <a:buNone/>
            </a:pPr>
            <a:endParaRPr lang="en-GB" sz="3200" dirty="0"/>
          </a:p>
        </p:txBody>
      </p:sp>
    </p:spTree>
    <p:extLst>
      <p:ext uri="{BB962C8B-B14F-4D97-AF65-F5344CB8AC3E}">
        <p14:creationId xmlns:p14="http://schemas.microsoft.com/office/powerpoint/2010/main" val="35349090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sp>
        <p:nvSpPr>
          <p:cNvPr id="3" name="Content Placeholder 2"/>
          <p:cNvSpPr>
            <a:spLocks noGrp="1"/>
          </p:cNvSpPr>
          <p:nvPr>
            <p:ph idx="1"/>
          </p:nvPr>
        </p:nvSpPr>
        <p:spPr/>
        <p:txBody>
          <a:bodyPr>
            <a:normAutofit fontScale="85000" lnSpcReduction="20000"/>
          </a:bodyPr>
          <a:lstStyle/>
          <a:p>
            <a:r>
              <a:rPr lang="en-GB" sz="3200" dirty="0" smtClean="0"/>
              <a:t>For the next to lessons we are going to read ‘Firebird’.  We are going to identify the features of a traditional tale in this story and make notes and explain the features that we find.</a:t>
            </a:r>
          </a:p>
          <a:p>
            <a:endParaRPr lang="en-GB" sz="3200" dirty="0"/>
          </a:p>
          <a:p>
            <a:r>
              <a:rPr lang="en-GB" sz="3200" dirty="0" smtClean="0"/>
              <a:t>You need to pay close attention to the story as over the next 2 weeks we will be either retelling the story in more detail OR basing our stories on this one.</a:t>
            </a:r>
          </a:p>
          <a:p>
            <a:endParaRPr lang="en-GB" sz="3200" dirty="0"/>
          </a:p>
          <a:p>
            <a:r>
              <a:rPr lang="en-GB" sz="3200" dirty="0" smtClean="0"/>
              <a:t>First, we will read a page of the story.</a:t>
            </a:r>
          </a:p>
          <a:p>
            <a:r>
              <a:rPr lang="en-GB" sz="3200" dirty="0" smtClean="0"/>
              <a:t>Next, discuss any features there are.</a:t>
            </a:r>
          </a:p>
          <a:p>
            <a:r>
              <a:rPr lang="en-GB" sz="3200" dirty="0" smtClean="0"/>
              <a:t>Then, record these features in our grids.</a:t>
            </a:r>
            <a:endParaRPr lang="en-GB" sz="3200" dirty="0"/>
          </a:p>
        </p:txBody>
      </p:sp>
    </p:spTree>
    <p:extLst>
      <p:ext uri="{BB962C8B-B14F-4D97-AF65-F5344CB8AC3E}">
        <p14:creationId xmlns:p14="http://schemas.microsoft.com/office/powerpoint/2010/main" val="14760840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graphicFrame>
        <p:nvGraphicFramePr>
          <p:cNvPr id="4" name="Content Placeholder 3"/>
          <p:cNvGraphicFramePr>
            <a:graphicFrameLocks noGrp="1"/>
          </p:cNvGraphicFramePr>
          <p:nvPr>
            <p:ph idx="1"/>
            <p:extLst/>
          </p:nvPr>
        </p:nvGraphicFramePr>
        <p:xfrm>
          <a:off x="121920" y="172720"/>
          <a:ext cx="11856720" cy="6685280"/>
        </p:xfrm>
        <a:graphic>
          <a:graphicData uri="http://schemas.openxmlformats.org/drawingml/2006/table">
            <a:tbl>
              <a:tblPr firstRow="1" bandRow="1">
                <a:tableStyleId>{5C22544A-7EE6-4342-B048-85BDC9FD1C3A}</a:tableStyleId>
              </a:tblPr>
              <a:tblGrid>
                <a:gridCol w="1976120">
                  <a:extLst>
                    <a:ext uri="{9D8B030D-6E8A-4147-A177-3AD203B41FA5}">
                      <a16:colId xmlns:a16="http://schemas.microsoft.com/office/drawing/2014/main" val="2849587568"/>
                    </a:ext>
                  </a:extLst>
                </a:gridCol>
                <a:gridCol w="1976120">
                  <a:extLst>
                    <a:ext uri="{9D8B030D-6E8A-4147-A177-3AD203B41FA5}">
                      <a16:colId xmlns:a16="http://schemas.microsoft.com/office/drawing/2014/main" val="1056463757"/>
                    </a:ext>
                  </a:extLst>
                </a:gridCol>
                <a:gridCol w="1976120">
                  <a:extLst>
                    <a:ext uri="{9D8B030D-6E8A-4147-A177-3AD203B41FA5}">
                      <a16:colId xmlns:a16="http://schemas.microsoft.com/office/drawing/2014/main" val="3182573457"/>
                    </a:ext>
                  </a:extLst>
                </a:gridCol>
                <a:gridCol w="1976120">
                  <a:extLst>
                    <a:ext uri="{9D8B030D-6E8A-4147-A177-3AD203B41FA5}">
                      <a16:colId xmlns:a16="http://schemas.microsoft.com/office/drawing/2014/main" val="131265487"/>
                    </a:ext>
                  </a:extLst>
                </a:gridCol>
                <a:gridCol w="1976120">
                  <a:extLst>
                    <a:ext uri="{9D8B030D-6E8A-4147-A177-3AD203B41FA5}">
                      <a16:colId xmlns:a16="http://schemas.microsoft.com/office/drawing/2014/main" val="2533508336"/>
                    </a:ext>
                  </a:extLst>
                </a:gridCol>
                <a:gridCol w="1976120">
                  <a:extLst>
                    <a:ext uri="{9D8B030D-6E8A-4147-A177-3AD203B41FA5}">
                      <a16:colId xmlns:a16="http://schemas.microsoft.com/office/drawing/2014/main" val="2811404043"/>
                    </a:ext>
                  </a:extLst>
                </a:gridCol>
              </a:tblGrid>
              <a:tr h="370840">
                <a:tc>
                  <a:txBody>
                    <a:bodyPr/>
                    <a:lstStyle/>
                    <a:p>
                      <a:r>
                        <a:rPr lang="en-GB" dirty="0" smtClean="0"/>
                        <a:t>Feature</a:t>
                      </a:r>
                      <a:endParaRPr lang="en-GB" dirty="0"/>
                    </a:p>
                  </a:txBody>
                  <a:tcPr/>
                </a:tc>
                <a:tc>
                  <a:txBody>
                    <a:bodyPr/>
                    <a:lstStyle/>
                    <a:p>
                      <a:r>
                        <a:rPr lang="en-GB" dirty="0" smtClean="0"/>
                        <a:t>Chapter 1</a:t>
                      </a:r>
                      <a:endParaRPr lang="en-GB" dirty="0"/>
                    </a:p>
                  </a:txBody>
                  <a:tcPr/>
                </a:tc>
                <a:tc>
                  <a:txBody>
                    <a:bodyPr/>
                    <a:lstStyle/>
                    <a:p>
                      <a:r>
                        <a:rPr lang="en-GB" dirty="0" smtClean="0"/>
                        <a:t>Chapter 2</a:t>
                      </a:r>
                      <a:endParaRPr lang="en-GB" dirty="0"/>
                    </a:p>
                  </a:txBody>
                  <a:tcPr/>
                </a:tc>
                <a:tc>
                  <a:txBody>
                    <a:bodyPr/>
                    <a:lstStyle/>
                    <a:p>
                      <a:r>
                        <a:rPr lang="en-GB" dirty="0" smtClean="0"/>
                        <a:t>Chapter 2</a:t>
                      </a:r>
                      <a:endParaRPr lang="en-GB" dirty="0"/>
                    </a:p>
                  </a:txBody>
                  <a:tcPr/>
                </a:tc>
                <a:tc>
                  <a:txBody>
                    <a:bodyPr/>
                    <a:lstStyle/>
                    <a:p>
                      <a:r>
                        <a:rPr lang="en-GB" dirty="0" smtClean="0"/>
                        <a:t>Chapter 4</a:t>
                      </a:r>
                      <a:endParaRPr lang="en-GB" dirty="0"/>
                    </a:p>
                  </a:txBody>
                  <a:tcPr/>
                </a:tc>
                <a:tc>
                  <a:txBody>
                    <a:bodyPr/>
                    <a:lstStyle/>
                    <a:p>
                      <a:r>
                        <a:rPr lang="en-GB" dirty="0" smtClean="0"/>
                        <a:t>Chapter</a:t>
                      </a:r>
                      <a:r>
                        <a:rPr lang="en-GB" baseline="0" dirty="0" smtClean="0"/>
                        <a:t> 5</a:t>
                      </a:r>
                      <a:endParaRPr lang="en-GB" dirty="0"/>
                    </a:p>
                  </a:txBody>
                  <a:tcPr/>
                </a:tc>
                <a:extLst>
                  <a:ext uri="{0D108BD9-81ED-4DB2-BD59-A6C34878D82A}">
                    <a16:rowId xmlns:a16="http://schemas.microsoft.com/office/drawing/2014/main" val="762556978"/>
                  </a:ext>
                </a:extLst>
              </a:tr>
              <a:tr h="370840">
                <a:tc>
                  <a:txBody>
                    <a:bodyPr/>
                    <a:lstStyle/>
                    <a:p>
                      <a:r>
                        <a:rPr lang="en-GB" b="1" dirty="0" smtClean="0"/>
                        <a:t>A simple traditional opening </a:t>
                      </a:r>
                      <a:endParaRPr lang="en-GB" b="1"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168189444"/>
                  </a:ext>
                </a:extLst>
              </a:tr>
              <a:tr h="370840">
                <a:tc>
                  <a:txBody>
                    <a:bodyPr/>
                    <a:lstStyle/>
                    <a:p>
                      <a:r>
                        <a:rPr lang="en-GB" b="1" dirty="0" smtClean="0"/>
                        <a:t>A simple traditional ending </a:t>
                      </a:r>
                      <a:endParaRPr lang="en-GB" b="1"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065540875"/>
                  </a:ext>
                </a:extLst>
              </a:tr>
              <a:tr h="370840">
                <a:tc>
                  <a:txBody>
                    <a:bodyPr/>
                    <a:lstStyle/>
                    <a:p>
                      <a:r>
                        <a:rPr lang="en-GB" b="1" dirty="0" smtClean="0"/>
                        <a:t>Evil Characters.</a:t>
                      </a:r>
                      <a:endParaRPr lang="en-GB" b="1" dirty="0"/>
                    </a:p>
                  </a:txBody>
                  <a:tcPr/>
                </a:tc>
                <a:tc>
                  <a:txBody>
                    <a:bodyPr/>
                    <a:lstStyle/>
                    <a:p>
                      <a:endParaRPr lang="en-GB" dirty="0" smtClean="0"/>
                    </a:p>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93224101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smtClean="0">
                          <a:solidFill>
                            <a:schemeClr val="dk1"/>
                          </a:solidFill>
                          <a:effectLst/>
                          <a:latin typeface="+mn-lt"/>
                          <a:ea typeface="+mn-ea"/>
                          <a:cs typeface="+mn-cs"/>
                        </a:rPr>
                        <a:t>Characters are often foolish or play tricks</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83538290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smtClean="0">
                          <a:solidFill>
                            <a:schemeClr val="dk1"/>
                          </a:solidFill>
                          <a:effectLst/>
                          <a:latin typeface="+mn-lt"/>
                          <a:ea typeface="+mn-ea"/>
                          <a:cs typeface="+mn-cs"/>
                        </a:rPr>
                        <a:t>Animals have human attributes</a:t>
                      </a:r>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903668170"/>
                  </a:ext>
                </a:extLst>
              </a:tr>
              <a:tr h="370840">
                <a:tc>
                  <a:txBody>
                    <a:bodyPr/>
                    <a:lstStyle/>
                    <a:p>
                      <a:r>
                        <a:rPr lang="en-GB" sz="1800" b="1" kern="1200" dirty="0" smtClean="0">
                          <a:solidFill>
                            <a:schemeClr val="dk1"/>
                          </a:solidFill>
                          <a:effectLst/>
                          <a:latin typeface="+mn-lt"/>
                          <a:ea typeface="+mn-ea"/>
                          <a:cs typeface="+mn-cs"/>
                        </a:rPr>
                        <a:t>People are stereotyped </a:t>
                      </a:r>
                      <a:endParaRPr lang="en-GB" b="1"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147796128"/>
                  </a:ext>
                </a:extLst>
              </a:tr>
              <a:tr h="370840">
                <a:tc>
                  <a:txBody>
                    <a:bodyPr/>
                    <a:lstStyle/>
                    <a:p>
                      <a:r>
                        <a:rPr lang="en-GB" b="1" dirty="0" smtClean="0"/>
                        <a:t>The number 3 is important </a:t>
                      </a:r>
                      <a:endParaRPr lang="en-GB" b="1"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193330665"/>
                  </a:ext>
                </a:extLst>
              </a:tr>
              <a:tr h="370840">
                <a:tc>
                  <a:txBody>
                    <a:bodyPr/>
                    <a:lstStyle/>
                    <a:p>
                      <a:r>
                        <a:rPr lang="en-GB" sz="1800" b="1" kern="1200" dirty="0" smtClean="0">
                          <a:solidFill>
                            <a:schemeClr val="dk1"/>
                          </a:solidFill>
                          <a:effectLst/>
                          <a:latin typeface="+mn-lt"/>
                          <a:ea typeface="+mn-ea"/>
                          <a:cs typeface="+mn-cs"/>
                        </a:rPr>
                        <a:t>Magical or supernatural forces </a:t>
                      </a:r>
                      <a:endParaRPr lang="en-GB" b="1"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908047057"/>
                  </a:ext>
                </a:extLst>
              </a:tr>
              <a:tr h="370840">
                <a:tc>
                  <a:txBody>
                    <a:bodyPr/>
                    <a:lstStyle/>
                    <a:p>
                      <a:r>
                        <a:rPr lang="en-GB" b="1" dirty="0" smtClean="0"/>
                        <a:t>Clear values </a:t>
                      </a:r>
                      <a:endParaRPr lang="en-GB" b="1"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092649434"/>
                  </a:ext>
                </a:extLst>
              </a:tr>
            </a:tbl>
          </a:graphicData>
        </a:graphic>
      </p:graphicFrame>
    </p:spTree>
    <p:extLst>
      <p:ext uri="{BB962C8B-B14F-4D97-AF65-F5344CB8AC3E}">
        <p14:creationId xmlns:p14="http://schemas.microsoft.com/office/powerpoint/2010/main" val="881216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 LO: To be able to identify the features of a traditions tale</a:t>
            </a:r>
            <a:endParaRPr lang="en-GB" dirty="0"/>
          </a:p>
        </p:txBody>
      </p:sp>
      <p:sp>
        <p:nvSpPr>
          <p:cNvPr id="3" name="Content Placeholder 2"/>
          <p:cNvSpPr>
            <a:spLocks noGrp="1"/>
          </p:cNvSpPr>
          <p:nvPr>
            <p:ph idx="1"/>
          </p:nvPr>
        </p:nvSpPr>
        <p:spPr/>
        <p:txBody>
          <a:bodyPr>
            <a:normAutofit/>
          </a:bodyPr>
          <a:lstStyle/>
          <a:p>
            <a:r>
              <a:rPr lang="en-GB" sz="3200" dirty="0" smtClean="0"/>
              <a:t>Which features did you find?</a:t>
            </a:r>
            <a:endParaRPr lang="en-GB" sz="3200" dirty="0"/>
          </a:p>
        </p:txBody>
      </p:sp>
    </p:spTree>
    <p:extLst>
      <p:ext uri="{BB962C8B-B14F-4D97-AF65-F5344CB8AC3E}">
        <p14:creationId xmlns:p14="http://schemas.microsoft.com/office/powerpoint/2010/main" val="12199984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use – and () correctly when using parenthesis to add meaning and interest to </a:t>
            </a:r>
            <a:r>
              <a:rPr lang="en-GB" dirty="0" smtClean="0"/>
              <a:t>writing</a:t>
            </a:r>
            <a:endParaRPr lang="en-GB" dirty="0"/>
          </a:p>
        </p:txBody>
      </p:sp>
      <p:sp>
        <p:nvSpPr>
          <p:cNvPr id="3" name="Content Placeholder 2"/>
          <p:cNvSpPr>
            <a:spLocks noGrp="1"/>
          </p:cNvSpPr>
          <p:nvPr>
            <p:ph idx="1"/>
          </p:nvPr>
        </p:nvSpPr>
        <p:spPr/>
        <p:txBody>
          <a:bodyPr>
            <a:normAutofit/>
          </a:bodyPr>
          <a:lstStyle/>
          <a:p>
            <a:pPr marL="0" indent="0" algn="ctr">
              <a:lnSpc>
                <a:spcPct val="107000"/>
              </a:lnSpc>
              <a:spcAft>
                <a:spcPts val="800"/>
              </a:spcAft>
              <a:buNone/>
            </a:pPr>
            <a:r>
              <a:rPr lang="en-GB" sz="4800" dirty="0" smtClean="0">
                <a:latin typeface="Comic Sans MS" panose="030F0702030302020204" pitchFamily="66" charset="0"/>
                <a:ea typeface="Calibri" panose="020F0502020204030204" pitchFamily="34" charset="0"/>
                <a:cs typeface="Times New Roman" panose="02020603050405020304" pitchFamily="18" charset="0"/>
              </a:rPr>
              <a:t>Parenthesis</a:t>
            </a: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sz="3200" dirty="0">
                <a:latin typeface="Comic Sans MS" panose="030F0702030302020204" pitchFamily="66" charset="0"/>
                <a:ea typeface="Calibri" panose="020F0502020204030204" pitchFamily="34" charset="0"/>
                <a:cs typeface="Times New Roman" panose="02020603050405020304" pitchFamily="18" charset="0"/>
              </a:rPr>
              <a:t>Means adding extra information in a sentence.  We can use the comma, </a:t>
            </a:r>
            <a:r>
              <a:rPr lang="en-GB" sz="3200"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brackets or dashes </a:t>
            </a:r>
            <a:r>
              <a:rPr lang="en-GB" sz="3200" dirty="0">
                <a:latin typeface="Comic Sans MS" panose="030F0702030302020204" pitchFamily="66" charset="0"/>
                <a:ea typeface="Calibri" panose="020F0502020204030204" pitchFamily="34" charset="0"/>
                <a:cs typeface="Times New Roman" panose="02020603050405020304" pitchFamily="18" charset="0"/>
              </a:rPr>
              <a:t>to do </a:t>
            </a:r>
            <a:r>
              <a:rPr lang="en-GB" sz="3200" dirty="0" smtClean="0">
                <a:latin typeface="Comic Sans MS" panose="030F0702030302020204" pitchFamily="66" charset="0"/>
                <a:ea typeface="Calibri" panose="020F0502020204030204" pitchFamily="34" charset="0"/>
                <a:cs typeface="Times New Roman" panose="02020603050405020304" pitchFamily="18" charset="0"/>
              </a:rPr>
              <a:t>this.</a:t>
            </a:r>
          </a:p>
          <a:p>
            <a:pPr marL="0" indent="0" algn="ctr">
              <a:lnSpc>
                <a:spcPct val="107000"/>
              </a:lnSpc>
              <a:spcAft>
                <a:spcPts val="800"/>
              </a:spcAft>
              <a:buNone/>
            </a:pPr>
            <a:endParaRPr lang="en-GB" sz="800" dirty="0" smtClean="0">
              <a:latin typeface="Calibri" panose="020F0502020204030204" pitchFamily="34" charset="0"/>
              <a:ea typeface="Calibri" panose="020F0502020204030204" pitchFamily="34" charset="0"/>
              <a:cs typeface="Times New Roman" panose="02020603050405020304" pitchFamily="18" charset="0"/>
            </a:endParaRPr>
          </a:p>
          <a:p>
            <a:endParaRPr lang="en-GB" sz="3200" dirty="0"/>
          </a:p>
        </p:txBody>
      </p:sp>
    </p:spTree>
    <p:extLst>
      <p:ext uri="{BB962C8B-B14F-4D97-AF65-F5344CB8AC3E}">
        <p14:creationId xmlns:p14="http://schemas.microsoft.com/office/powerpoint/2010/main" val="29073179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use – and () correctly when using parenthesis to add meaning and interest to </a:t>
            </a:r>
            <a:r>
              <a:rPr lang="en-GB" dirty="0" smtClean="0"/>
              <a:t>writing</a:t>
            </a:r>
            <a:endParaRPr lang="en-GB" dirty="0"/>
          </a:p>
        </p:txBody>
      </p:sp>
      <p:sp>
        <p:nvSpPr>
          <p:cNvPr id="3" name="Content Placeholder 2"/>
          <p:cNvSpPr>
            <a:spLocks noGrp="1"/>
          </p:cNvSpPr>
          <p:nvPr>
            <p:ph idx="1"/>
          </p:nvPr>
        </p:nvSpPr>
        <p:spPr/>
        <p:txBody>
          <a:bodyPr>
            <a:normAutofit fontScale="77500" lnSpcReduction="20000"/>
          </a:bodyPr>
          <a:lstStyle/>
          <a:p>
            <a:pPr marL="0" indent="0" algn="ctr">
              <a:lnSpc>
                <a:spcPct val="107000"/>
              </a:lnSpc>
              <a:spcAft>
                <a:spcPts val="800"/>
              </a:spcAft>
              <a:buNone/>
            </a:pPr>
            <a:r>
              <a:rPr lang="en-GB" sz="4800" dirty="0">
                <a:latin typeface="Comic Sans MS" panose="030F0702030302020204" pitchFamily="66" charset="0"/>
                <a:ea typeface="Calibri" panose="020F0502020204030204" pitchFamily="34" charset="0"/>
                <a:cs typeface="Times New Roman" panose="02020603050405020304" pitchFamily="18" charset="0"/>
              </a:rPr>
              <a:t>Brackets ()</a:t>
            </a: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3200" dirty="0">
                <a:latin typeface="Comic Sans MS" panose="030F0702030302020204" pitchFamily="66" charset="0"/>
                <a:ea typeface="Calibri" panose="020F0502020204030204" pitchFamily="34" charset="0"/>
                <a:cs typeface="Times New Roman" panose="02020603050405020304" pitchFamily="18" charset="0"/>
              </a:rPr>
              <a:t>Brackets are used to separate information from the rest of the sentence.</a:t>
            </a: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3200"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Uncle Nigel (my dad’s brother) works on a farm.</a:t>
            </a: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3200"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Or</a:t>
            </a: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3200" dirty="0">
                <a:solidFill>
                  <a:srgbClr val="FF0000"/>
                </a:solidFill>
                <a:latin typeface="Comic Sans MS" panose="030F0702030302020204" pitchFamily="66" charset="0"/>
                <a:ea typeface="Calibri" panose="020F0502020204030204" pitchFamily="34" charset="0"/>
                <a:cs typeface="Times New Roman" panose="02020603050405020304" pitchFamily="18" charset="0"/>
              </a:rPr>
              <a:t>I don’t like white chocolate (it’s to sweet).</a:t>
            </a: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3200" dirty="0">
                <a:latin typeface="Comic Sans MS" panose="030F0702030302020204" pitchFamily="66" charset="0"/>
                <a:ea typeface="Calibri" panose="020F0502020204030204" pitchFamily="34" charset="0"/>
                <a:cs typeface="Times New Roman" panose="02020603050405020304" pitchFamily="18" charset="0"/>
              </a:rPr>
              <a:t>The bit is the brackets is the extra information.  The rest of the sentence would still make sense without it.</a:t>
            </a:r>
            <a:endParaRPr lang="en-GB" sz="800" dirty="0">
              <a:latin typeface="Calibri" panose="020F0502020204030204" pitchFamily="34" charset="0"/>
              <a:ea typeface="Calibri" panose="020F0502020204030204" pitchFamily="34" charset="0"/>
              <a:cs typeface="Times New Roman" panose="02020603050405020304" pitchFamily="18" charset="0"/>
            </a:endParaRPr>
          </a:p>
          <a:p>
            <a:endParaRPr lang="en-GB" sz="3200" dirty="0"/>
          </a:p>
        </p:txBody>
      </p:sp>
    </p:spTree>
    <p:extLst>
      <p:ext uri="{BB962C8B-B14F-4D97-AF65-F5344CB8AC3E}">
        <p14:creationId xmlns:p14="http://schemas.microsoft.com/office/powerpoint/2010/main" val="37949568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use – and () correctly when using parenthesis to add meaning and interest to </a:t>
            </a:r>
            <a:r>
              <a:rPr lang="en-GB" dirty="0" smtClean="0"/>
              <a:t>writing</a:t>
            </a:r>
            <a:endParaRPr lang="en-GB" dirty="0"/>
          </a:p>
        </p:txBody>
      </p:sp>
      <p:sp>
        <p:nvSpPr>
          <p:cNvPr id="3" name="Content Placeholder 2"/>
          <p:cNvSpPr>
            <a:spLocks noGrp="1"/>
          </p:cNvSpPr>
          <p:nvPr>
            <p:ph idx="1"/>
          </p:nvPr>
        </p:nvSpPr>
        <p:spPr/>
        <p:txBody>
          <a:bodyPr>
            <a:normAutofit fontScale="92500" lnSpcReduction="10000"/>
          </a:bodyPr>
          <a:lstStyle/>
          <a:p>
            <a:r>
              <a:rPr lang="en-GB" sz="3200" dirty="0" smtClean="0"/>
              <a:t>TP:  Look at these sentences.  Discuss was extra information (parenthesis) could go in these brackets.</a:t>
            </a:r>
          </a:p>
          <a:p>
            <a:pPr marL="0" indent="0">
              <a:buNone/>
            </a:pPr>
            <a:endParaRPr lang="en-GB" sz="3200" dirty="0" smtClean="0"/>
          </a:p>
          <a:p>
            <a:r>
              <a:rPr lang="en-GB" sz="3200" dirty="0" smtClean="0"/>
              <a:t>Many years ago there was a Tsar (           ) who was rich and powerful.</a:t>
            </a:r>
          </a:p>
          <a:p>
            <a:r>
              <a:rPr lang="en-GB" sz="3200" dirty="0" smtClean="0"/>
              <a:t>The Tsar had 3 sons (                            ) who we all very different.</a:t>
            </a:r>
          </a:p>
          <a:p>
            <a:r>
              <a:rPr lang="en-GB" sz="3200" dirty="0" smtClean="0"/>
              <a:t>When a golden apple fell to the ground, he allowed only his trusted, old gardener (               ) to pick them up.</a:t>
            </a:r>
          </a:p>
          <a:p>
            <a:r>
              <a:rPr lang="en-GB" sz="3200" dirty="0" smtClean="0"/>
              <a:t>The Tsar’s 2 oldest sons (             ) sniggered at the old Gardener.</a:t>
            </a:r>
            <a:endParaRPr lang="en-GB" sz="3200" dirty="0"/>
          </a:p>
        </p:txBody>
      </p:sp>
    </p:spTree>
    <p:extLst>
      <p:ext uri="{BB962C8B-B14F-4D97-AF65-F5344CB8AC3E}">
        <p14:creationId xmlns:p14="http://schemas.microsoft.com/office/powerpoint/2010/main" val="17287243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use – and () correctly when using parenthesis to add meaning and interest to </a:t>
            </a:r>
            <a:r>
              <a:rPr lang="en-GB" dirty="0" smtClean="0"/>
              <a:t>writing</a:t>
            </a:r>
            <a:endParaRPr lang="en-GB" dirty="0"/>
          </a:p>
        </p:txBody>
      </p:sp>
      <p:sp>
        <p:nvSpPr>
          <p:cNvPr id="3" name="Content Placeholder 2"/>
          <p:cNvSpPr>
            <a:spLocks noGrp="1"/>
          </p:cNvSpPr>
          <p:nvPr>
            <p:ph idx="1"/>
          </p:nvPr>
        </p:nvSpPr>
        <p:spPr/>
        <p:txBody>
          <a:bodyPr>
            <a:normAutofit fontScale="92500" lnSpcReduction="10000"/>
          </a:bodyPr>
          <a:lstStyle/>
          <a:p>
            <a:r>
              <a:rPr lang="en-GB" sz="3200" dirty="0" smtClean="0"/>
              <a:t>Now write out these sentences adding the extra information (parenthesis) using brackets to show this. </a:t>
            </a:r>
          </a:p>
          <a:p>
            <a:pPr marL="0" indent="0">
              <a:buNone/>
            </a:pPr>
            <a:endParaRPr lang="en-GB" sz="3200" dirty="0" smtClean="0"/>
          </a:p>
          <a:p>
            <a:r>
              <a:rPr lang="en-GB" sz="3200" dirty="0" smtClean="0"/>
              <a:t>Many years ago there was a Tsar (           ) who was rich and powerful.</a:t>
            </a:r>
          </a:p>
          <a:p>
            <a:r>
              <a:rPr lang="en-GB" sz="3200" dirty="0" smtClean="0"/>
              <a:t>The Tsar had 3 sons (                            ) who we all very different.</a:t>
            </a:r>
          </a:p>
          <a:p>
            <a:r>
              <a:rPr lang="en-GB" sz="3200" dirty="0" smtClean="0"/>
              <a:t>When a golden apple fell to the ground, he allowed only his trusted, old gardener (               ) to pick them up.</a:t>
            </a:r>
          </a:p>
          <a:p>
            <a:r>
              <a:rPr lang="en-GB" sz="3200" dirty="0" smtClean="0"/>
              <a:t>The Tsar’s 2 oldest sons (             ) sniggered at the old Gardener.</a:t>
            </a:r>
            <a:endParaRPr lang="en-GB" sz="3200" dirty="0"/>
          </a:p>
        </p:txBody>
      </p:sp>
    </p:spTree>
    <p:extLst>
      <p:ext uri="{BB962C8B-B14F-4D97-AF65-F5344CB8AC3E}">
        <p14:creationId xmlns:p14="http://schemas.microsoft.com/office/powerpoint/2010/main" val="4929336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smtClean="0"/>
              <a:t>Chapter 2 – Home is Where </a:t>
            </a:r>
            <a:br>
              <a:rPr lang="en-GB" dirty="0" smtClean="0"/>
            </a:br>
            <a:r>
              <a:rPr lang="en-GB" dirty="0" smtClean="0"/>
              <a:t>the Farm is</a:t>
            </a:r>
            <a:br>
              <a:rPr lang="en-GB" dirty="0" smtClean="0"/>
            </a:br>
            <a:r>
              <a:rPr lang="en-GB" dirty="0" smtClean="0"/>
              <a:t>Lesson </a:t>
            </a:r>
            <a:r>
              <a:rPr lang="en-GB" dirty="0"/>
              <a:t>8</a:t>
            </a:r>
          </a:p>
        </p:txBody>
      </p:sp>
      <p:sp>
        <p:nvSpPr>
          <p:cNvPr id="5" name="Subtitle 4"/>
          <p:cNvSpPr>
            <a:spLocks noGrp="1"/>
          </p:cNvSpPr>
          <p:nvPr>
            <p:ph type="subTitle" idx="1"/>
          </p:nvPr>
        </p:nvSpPr>
        <p:spPr>
          <a:xfrm>
            <a:off x="1524000" y="3632518"/>
            <a:ext cx="9144000" cy="1655762"/>
          </a:xfrm>
        </p:spPr>
        <p:txBody>
          <a:bodyPr/>
          <a:lstStyle/>
          <a:p>
            <a:r>
              <a:rPr lang="en-GB" dirty="0" smtClean="0"/>
              <a:t>LO</a:t>
            </a:r>
            <a:r>
              <a:rPr lang="en-GB" dirty="0"/>
              <a:t>: </a:t>
            </a:r>
            <a:r>
              <a:rPr lang="en-GB" dirty="0" smtClean="0"/>
              <a:t>To be able to make </a:t>
            </a:r>
            <a:r>
              <a:rPr lang="en-GB" dirty="0"/>
              <a:t>inferences from the </a:t>
            </a:r>
            <a:r>
              <a:rPr lang="en-GB" dirty="0" smtClean="0"/>
              <a:t>text and explain </a:t>
            </a:r>
            <a:r>
              <a:rPr lang="en-GB" dirty="0"/>
              <a:t>and justify </a:t>
            </a:r>
            <a:r>
              <a:rPr lang="en-GB" dirty="0" smtClean="0"/>
              <a:t>inferences with evidence from the text (2d)</a:t>
            </a:r>
          </a:p>
          <a:p>
            <a:r>
              <a:rPr lang="en-GB" dirty="0" smtClean="0">
                <a:solidFill>
                  <a:srgbClr val="FF0000"/>
                </a:solidFill>
              </a:rPr>
              <a:t>What does tottering mean?</a:t>
            </a:r>
            <a:endParaRPr lang="en-GB" dirty="0" smtClean="0"/>
          </a:p>
          <a:p>
            <a:endParaRPr lang="en-GB" dirty="0"/>
          </a:p>
        </p:txBody>
      </p:sp>
      <p:pic>
        <p:nvPicPr>
          <p:cNvPr id="6" name="Picture 5"/>
          <p:cNvPicPr>
            <a:picLocks noChangeAspect="1"/>
          </p:cNvPicPr>
          <p:nvPr/>
        </p:nvPicPr>
        <p:blipFill>
          <a:blip r:embed="rId2"/>
          <a:stretch>
            <a:fillRect/>
          </a:stretch>
        </p:blipFill>
        <p:spPr>
          <a:xfrm>
            <a:off x="9942022" y="343397"/>
            <a:ext cx="1932562" cy="2914492"/>
          </a:xfrm>
          <a:prstGeom prst="rect">
            <a:avLst/>
          </a:prstGeom>
        </p:spPr>
      </p:pic>
    </p:spTree>
    <p:extLst>
      <p:ext uri="{BB962C8B-B14F-4D97-AF65-F5344CB8AC3E}">
        <p14:creationId xmlns:p14="http://schemas.microsoft.com/office/powerpoint/2010/main" val="3880525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smtClean="0"/>
              <a:t>Chapter 2 – Home is Where </a:t>
            </a:r>
            <a:br>
              <a:rPr lang="en-GB" dirty="0" smtClean="0"/>
            </a:br>
            <a:r>
              <a:rPr lang="en-GB" dirty="0" smtClean="0"/>
              <a:t>the Farm is</a:t>
            </a:r>
            <a:br>
              <a:rPr lang="en-GB" dirty="0" smtClean="0"/>
            </a:br>
            <a:r>
              <a:rPr lang="en-GB" dirty="0" smtClean="0"/>
              <a:t>Lesson </a:t>
            </a:r>
            <a:r>
              <a:rPr lang="en-GB" dirty="0"/>
              <a:t>8</a:t>
            </a:r>
          </a:p>
        </p:txBody>
      </p:sp>
      <p:sp>
        <p:nvSpPr>
          <p:cNvPr id="5" name="Subtitle 4"/>
          <p:cNvSpPr>
            <a:spLocks noGrp="1"/>
          </p:cNvSpPr>
          <p:nvPr>
            <p:ph type="subTitle" idx="1"/>
          </p:nvPr>
        </p:nvSpPr>
        <p:spPr>
          <a:xfrm>
            <a:off x="1524000" y="3632518"/>
            <a:ext cx="9144000" cy="1655762"/>
          </a:xfrm>
        </p:spPr>
        <p:txBody>
          <a:bodyPr>
            <a:normAutofit fontScale="92500"/>
          </a:bodyPr>
          <a:lstStyle/>
          <a:p>
            <a:r>
              <a:rPr lang="en-GB" dirty="0" smtClean="0"/>
              <a:t>LO</a:t>
            </a:r>
            <a:r>
              <a:rPr lang="en-GB" dirty="0"/>
              <a:t>: </a:t>
            </a:r>
            <a:r>
              <a:rPr lang="en-GB" dirty="0" smtClean="0"/>
              <a:t>To be able to make </a:t>
            </a:r>
            <a:r>
              <a:rPr lang="en-GB" dirty="0"/>
              <a:t>inferences from the </a:t>
            </a:r>
            <a:r>
              <a:rPr lang="en-GB" dirty="0" smtClean="0"/>
              <a:t>text and explain </a:t>
            </a:r>
            <a:r>
              <a:rPr lang="en-GB" dirty="0"/>
              <a:t>and justify inferences with evidence from the </a:t>
            </a:r>
            <a:r>
              <a:rPr lang="en-GB" dirty="0" smtClean="0"/>
              <a:t>text (2d)</a:t>
            </a:r>
            <a:endParaRPr lang="en-GB" dirty="0"/>
          </a:p>
          <a:p>
            <a:r>
              <a:rPr lang="en-GB" dirty="0" smtClean="0">
                <a:solidFill>
                  <a:srgbClr val="FF0000"/>
                </a:solidFill>
              </a:rPr>
              <a:t>What does tottering mean?</a:t>
            </a:r>
          </a:p>
          <a:p>
            <a:r>
              <a:rPr lang="en-GB" dirty="0" smtClean="0"/>
              <a:t>Verb. walking </a:t>
            </a:r>
            <a:r>
              <a:rPr lang="en-GB" dirty="0"/>
              <a:t>with difficulty in a way that looks as if you are about to fall:</a:t>
            </a:r>
          </a:p>
          <a:p>
            <a:endParaRPr lang="en-GB" dirty="0"/>
          </a:p>
        </p:txBody>
      </p:sp>
      <p:pic>
        <p:nvPicPr>
          <p:cNvPr id="6" name="Picture 5"/>
          <p:cNvPicPr>
            <a:picLocks noChangeAspect="1"/>
          </p:cNvPicPr>
          <p:nvPr/>
        </p:nvPicPr>
        <p:blipFill>
          <a:blip r:embed="rId2"/>
          <a:stretch>
            <a:fillRect/>
          </a:stretch>
        </p:blipFill>
        <p:spPr>
          <a:xfrm>
            <a:off x="9942022" y="343397"/>
            <a:ext cx="1932562" cy="2914492"/>
          </a:xfrm>
          <a:prstGeom prst="rect">
            <a:avLst/>
          </a:prstGeom>
        </p:spPr>
      </p:pic>
    </p:spTree>
    <p:extLst>
      <p:ext uri="{BB962C8B-B14F-4D97-AF65-F5344CB8AC3E}">
        <p14:creationId xmlns:p14="http://schemas.microsoft.com/office/powerpoint/2010/main" val="34423785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be able to make inferences from the text and explain and justify inferences with evidence from the text (2d</a:t>
            </a:r>
            <a:r>
              <a:rPr lang="en-GB" sz="3600" dirty="0" smtClean="0"/>
              <a:t>)</a:t>
            </a:r>
            <a:endParaRPr lang="en-GB" sz="3600" dirty="0"/>
          </a:p>
        </p:txBody>
      </p:sp>
      <p:sp>
        <p:nvSpPr>
          <p:cNvPr id="3" name="Content Placeholder 2"/>
          <p:cNvSpPr>
            <a:spLocks noGrp="1"/>
          </p:cNvSpPr>
          <p:nvPr>
            <p:ph idx="1"/>
          </p:nvPr>
        </p:nvSpPr>
        <p:spPr/>
        <p:txBody>
          <a:bodyPr>
            <a:normAutofit fontScale="92500" lnSpcReduction="20000"/>
          </a:bodyPr>
          <a:lstStyle/>
          <a:p>
            <a:r>
              <a:rPr lang="en-GB" sz="3200" dirty="0" smtClean="0"/>
              <a:t>Read from Paragraph 11 to end of chapter</a:t>
            </a:r>
          </a:p>
          <a:p>
            <a:r>
              <a:rPr lang="en-GB" sz="3200" dirty="0" smtClean="0"/>
              <a:t>P11 – Does Elliot like Mrs </a:t>
            </a:r>
            <a:r>
              <a:rPr lang="en-GB" sz="3200" dirty="0" err="1" smtClean="0"/>
              <a:t>Porshley</a:t>
            </a:r>
            <a:r>
              <a:rPr lang="en-GB" sz="3200" dirty="0" smtClean="0"/>
              <a:t>-Plum?  How do you know? (2d)  Repeat question several times during paragraph</a:t>
            </a:r>
          </a:p>
          <a:p>
            <a:r>
              <a:rPr lang="en-GB" sz="3200" dirty="0" smtClean="0"/>
              <a:t>P11 – What does ample mean? </a:t>
            </a:r>
            <a:r>
              <a:rPr lang="en-GB" sz="3200" dirty="0"/>
              <a:t>(2a) If the shape of someone's body or a part of their body is ample, it is </a:t>
            </a:r>
            <a:r>
              <a:rPr lang="en-GB" sz="3200" dirty="0" smtClean="0"/>
              <a:t>large</a:t>
            </a:r>
          </a:p>
          <a:p>
            <a:r>
              <a:rPr lang="en-GB" sz="3200" dirty="0" smtClean="0"/>
              <a:t>P12, 13, 14 – What was Mrs P trying to get the family to do?  From this, what kind of a person is the author trying to portray Mrs P as?  How?</a:t>
            </a:r>
          </a:p>
          <a:p>
            <a:r>
              <a:rPr lang="en-GB" sz="3200" dirty="0" smtClean="0"/>
              <a:t>P21 – ‘Elliot’s stomach tightened into a familiar knot.  The back door was ajar.  His heart </a:t>
            </a:r>
            <a:r>
              <a:rPr lang="en-GB" sz="3200" dirty="0" smtClean="0">
                <a:solidFill>
                  <a:srgbClr val="FF0000"/>
                </a:solidFill>
              </a:rPr>
              <a:t>plummeted</a:t>
            </a:r>
            <a:r>
              <a:rPr lang="en-GB" sz="3200" dirty="0" smtClean="0"/>
              <a:t>.’ (2g).  What does this phrase tell us about how Elliot is feeling?</a:t>
            </a:r>
          </a:p>
          <a:p>
            <a:endParaRPr lang="en-GB" sz="3200" dirty="0"/>
          </a:p>
        </p:txBody>
      </p:sp>
    </p:spTree>
    <p:extLst>
      <p:ext uri="{BB962C8B-B14F-4D97-AF65-F5344CB8AC3E}">
        <p14:creationId xmlns:p14="http://schemas.microsoft.com/office/powerpoint/2010/main" val="41921929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Patricia </a:t>
            </a:r>
            <a:r>
              <a:rPr lang="en-GB" err="1"/>
              <a:t>Porshley</a:t>
            </a:r>
            <a:r>
              <a:rPr lang="en-GB"/>
              <a:t>-Plum…</a:t>
            </a:r>
          </a:p>
        </p:txBody>
      </p:sp>
      <p:sp>
        <p:nvSpPr>
          <p:cNvPr id="5" name="Slide Number Placeholder 4"/>
          <p:cNvSpPr>
            <a:spLocks noGrp="1"/>
          </p:cNvSpPr>
          <p:nvPr>
            <p:ph type="sldNum" sz="quarter" idx="12"/>
          </p:nvPr>
        </p:nvSpPr>
        <p:spPr/>
        <p:txBody>
          <a:bodyPr/>
          <a:lstStyle/>
          <a:p>
            <a:fld id="{1846B546-D5AF-48F3-AE7E-6EBE9F16C366}" type="slidenum">
              <a:rPr lang="en-GB" smtClean="0"/>
              <a:pPr/>
              <a:t>34</a:t>
            </a:fld>
            <a:endParaRPr lang="en-GB"/>
          </a:p>
        </p:txBody>
      </p:sp>
      <p:sp>
        <p:nvSpPr>
          <p:cNvPr id="4" name="Cloud Callout 3"/>
          <p:cNvSpPr/>
          <p:nvPr/>
        </p:nvSpPr>
        <p:spPr>
          <a:xfrm>
            <a:off x="219552" y="2704312"/>
            <a:ext cx="7560840" cy="3451522"/>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Elliot does not seem to like Mrs Porshley-Plum. </a:t>
            </a:r>
          </a:p>
          <a:p>
            <a:pPr algn="ctr"/>
            <a:endParaRPr lang="en-GB" sz="2800" dirty="0"/>
          </a:p>
          <a:p>
            <a:pPr algn="ctr"/>
            <a:r>
              <a:rPr lang="en-GB" sz="2800" dirty="0"/>
              <a:t>True/ False/ Both </a:t>
            </a:r>
            <a:endParaRPr lang="en-GB" sz="2800" dirty="0">
              <a:cs typeface="Calibri"/>
            </a:endParaRPr>
          </a:p>
        </p:txBody>
      </p:sp>
      <p:sp>
        <p:nvSpPr>
          <p:cNvPr id="3" name="TextBox 2"/>
          <p:cNvSpPr txBox="1"/>
          <p:nvPr/>
        </p:nvSpPr>
        <p:spPr>
          <a:xfrm>
            <a:off x="6614160" y="365125"/>
            <a:ext cx="5105400" cy="2554545"/>
          </a:xfrm>
          <a:prstGeom prst="rect">
            <a:avLst/>
          </a:prstGeom>
          <a:noFill/>
        </p:spPr>
        <p:txBody>
          <a:bodyPr wrap="square" rtlCol="0">
            <a:spAutoFit/>
          </a:bodyPr>
          <a:lstStyle/>
          <a:p>
            <a:r>
              <a:rPr lang="en-GB" sz="3200" dirty="0"/>
              <a:t>LO: To be able to make inferences from the text and explain and justify inferences with evidence from the text (2d)</a:t>
            </a:r>
          </a:p>
        </p:txBody>
      </p:sp>
    </p:spTree>
    <p:extLst>
      <p:ext uri="{BB962C8B-B14F-4D97-AF65-F5344CB8AC3E}">
        <p14:creationId xmlns:p14="http://schemas.microsoft.com/office/powerpoint/2010/main" val="28392909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Lunch</a:t>
            </a:r>
            <a:endParaRPr lang="en-GB" dirty="0"/>
          </a:p>
        </p:txBody>
      </p:sp>
      <p:sp>
        <p:nvSpPr>
          <p:cNvPr id="5" name="Content Placeholder 4"/>
          <p:cNvSpPr>
            <a:spLocks noGrp="1"/>
          </p:cNvSpPr>
          <p:nvPr>
            <p:ph idx="1"/>
          </p:nvPr>
        </p:nvSpPr>
        <p:spPr/>
        <p:txBody>
          <a:bodyPr/>
          <a:lstStyle/>
          <a:p>
            <a:endParaRPr lang="en-GB"/>
          </a:p>
        </p:txBody>
      </p:sp>
    </p:spTree>
    <p:extLst>
      <p:ext uri="{BB962C8B-B14F-4D97-AF65-F5344CB8AC3E}">
        <p14:creationId xmlns:p14="http://schemas.microsoft.com/office/powerpoint/2010/main" val="29162301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Take 5</a:t>
            </a:r>
            <a:endParaRPr lang="en-GB" dirty="0"/>
          </a:p>
        </p:txBody>
      </p:sp>
      <p:sp>
        <p:nvSpPr>
          <p:cNvPr id="5" name="Content Placeholder 4"/>
          <p:cNvSpPr>
            <a:spLocks noGrp="1"/>
          </p:cNvSpPr>
          <p:nvPr>
            <p:ph idx="1"/>
          </p:nvPr>
        </p:nvSpPr>
        <p:spPr/>
        <p:txBody>
          <a:bodyPr/>
          <a:lstStyle/>
          <a:p>
            <a:endParaRPr lang="en-GB"/>
          </a:p>
        </p:txBody>
      </p:sp>
    </p:spTree>
    <p:extLst>
      <p:ext uri="{BB962C8B-B14F-4D97-AF65-F5344CB8AC3E}">
        <p14:creationId xmlns:p14="http://schemas.microsoft.com/office/powerpoint/2010/main" val="41568966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Story</a:t>
            </a:r>
            <a:endParaRPr lang="en-GB" dirty="0"/>
          </a:p>
        </p:txBody>
      </p:sp>
      <p:sp>
        <p:nvSpPr>
          <p:cNvPr id="5" name="Content Placeholder 4"/>
          <p:cNvSpPr>
            <a:spLocks noGrp="1"/>
          </p:cNvSpPr>
          <p:nvPr>
            <p:ph idx="1"/>
          </p:nvPr>
        </p:nvSpPr>
        <p:spPr/>
        <p:txBody>
          <a:bodyPr/>
          <a:lstStyle/>
          <a:p>
            <a:r>
              <a:rPr lang="en-GB" dirty="0" smtClean="0"/>
              <a:t>Read a traditional Tale</a:t>
            </a:r>
            <a:endParaRPr lang="en-GB" dirty="0"/>
          </a:p>
        </p:txBody>
      </p:sp>
    </p:spTree>
    <p:extLst>
      <p:ext uri="{BB962C8B-B14F-4D97-AF65-F5344CB8AC3E}">
        <p14:creationId xmlns:p14="http://schemas.microsoft.com/office/powerpoint/2010/main" val="22335620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BCAC1DB-DE6E-4577-9888-5A32AE3578D2}"/>
              </a:ext>
            </a:extLst>
          </p:cNvPr>
          <p:cNvPicPr>
            <a:picLocks noChangeAspect="1"/>
          </p:cNvPicPr>
          <p:nvPr/>
        </p:nvPicPr>
        <p:blipFill>
          <a:blip r:embed="rId2"/>
          <a:stretch>
            <a:fillRect/>
          </a:stretch>
        </p:blipFill>
        <p:spPr>
          <a:xfrm>
            <a:off x="199072" y="3323272"/>
            <a:ext cx="3381375" cy="3381375"/>
          </a:xfrm>
          <a:prstGeom prst="rect">
            <a:avLst/>
          </a:prstGeom>
        </p:spPr>
      </p:pic>
      <p:sp>
        <p:nvSpPr>
          <p:cNvPr id="6" name="Thought Bubble: Cloud 5">
            <a:extLst>
              <a:ext uri="{FF2B5EF4-FFF2-40B4-BE49-F238E27FC236}">
                <a16:creationId xmlns:a16="http://schemas.microsoft.com/office/drawing/2014/main" id="{B687D830-9B21-405B-9945-49022D233980}"/>
              </a:ext>
            </a:extLst>
          </p:cNvPr>
          <p:cNvSpPr/>
          <p:nvPr/>
        </p:nvSpPr>
        <p:spPr>
          <a:xfrm>
            <a:off x="3048000" y="323596"/>
            <a:ext cx="7934960" cy="4077208"/>
          </a:xfrm>
          <a:prstGeom prst="cloudCallout">
            <a:avLst>
              <a:gd name="adj1" fmla="val -41576"/>
              <a:gd name="adj2" fmla="val 5719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200" dirty="0" smtClean="0">
                <a:solidFill>
                  <a:schemeClr val="tx1"/>
                </a:solidFill>
                <a:cs typeface="Calibri"/>
              </a:rPr>
              <a:t>jeopardized</a:t>
            </a:r>
            <a:endParaRPr lang="en-US" sz="8200" dirty="0">
              <a:solidFill>
                <a:schemeClr val="tx1"/>
              </a:solidFill>
              <a:cs typeface="Calibri"/>
            </a:endParaRPr>
          </a:p>
        </p:txBody>
      </p:sp>
    </p:spTree>
    <p:extLst>
      <p:ext uri="{BB962C8B-B14F-4D97-AF65-F5344CB8AC3E}">
        <p14:creationId xmlns:p14="http://schemas.microsoft.com/office/powerpoint/2010/main" val="2840871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jeopardized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14080"/>
            <a:ext cx="10515600" cy="4351338"/>
          </a:xfrm>
        </p:spPr>
        <p:txBody>
          <a:bodyPr vert="horz" lIns="91440" tIns="45720" rIns="91440" bIns="45720" rtlCol="0" anchor="t">
            <a:normAutofit/>
          </a:bodyPr>
          <a:lstStyle/>
          <a:p>
            <a:pPr marL="0" algn="ctr">
              <a:buNone/>
            </a:pPr>
            <a:endParaRPr lang="en-US" sz="6000" dirty="0">
              <a:cs typeface="Calibri"/>
            </a:endParaRPr>
          </a:p>
          <a:p>
            <a:pPr marL="0" algn="ctr">
              <a:buNone/>
            </a:pPr>
            <a:r>
              <a:rPr lang="en-US" sz="6000" dirty="0" smtClean="0">
                <a:cs typeface="Calibri"/>
              </a:rPr>
              <a:t>“So if you could beam me back to my</a:t>
            </a:r>
            <a:r>
              <a:rPr lang="en-US" sz="6000" dirty="0" smtClean="0">
                <a:solidFill>
                  <a:srgbClr val="FF0000"/>
                </a:solidFill>
                <a:cs typeface="Calibri"/>
              </a:rPr>
              <a:t> jeopardized </a:t>
            </a:r>
            <a:r>
              <a:rPr lang="en-US" sz="6000" dirty="0" smtClean="0">
                <a:cs typeface="Calibri"/>
              </a:rPr>
              <a:t>mortal life, I’d be grateful.”</a:t>
            </a:r>
            <a:endParaRPr lang="en-US" sz="6000" dirty="0">
              <a:solidFill>
                <a:srgbClr val="FF0000"/>
              </a:solidFill>
              <a:cs typeface="Calibri"/>
            </a:endParaRPr>
          </a:p>
        </p:txBody>
      </p:sp>
      <p:sp>
        <p:nvSpPr>
          <p:cNvPr id="4" name="Cloud Callout 3"/>
          <p:cNvSpPr/>
          <p:nvPr/>
        </p:nvSpPr>
        <p:spPr>
          <a:xfrm>
            <a:off x="568960" y="666866"/>
            <a:ext cx="2937163" cy="1468581"/>
          </a:xfrm>
          <a:prstGeom prst="cloudCallout">
            <a:avLst>
              <a:gd name="adj1" fmla="val 86714"/>
              <a:gd name="adj2" fmla="val 93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could it mean?</a:t>
            </a:r>
          </a:p>
        </p:txBody>
      </p:sp>
    </p:spTree>
    <p:extLst>
      <p:ext uri="{BB962C8B-B14F-4D97-AF65-F5344CB8AC3E}">
        <p14:creationId xmlns:p14="http://schemas.microsoft.com/office/powerpoint/2010/main" val="737464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jeopardized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25625"/>
            <a:ext cx="10515600" cy="4695167"/>
          </a:xfrm>
        </p:spPr>
        <p:txBody>
          <a:bodyPr vert="horz" lIns="91440" tIns="45720" rIns="91440" bIns="45720" rtlCol="0" anchor="t">
            <a:normAutofit fontScale="92500" lnSpcReduction="20000"/>
          </a:bodyPr>
          <a:lstStyle/>
          <a:p>
            <a:pPr marL="0" algn="ctr">
              <a:buNone/>
            </a:pPr>
            <a:r>
              <a:rPr lang="en-US" sz="4400" dirty="0">
                <a:solidFill>
                  <a:srgbClr val="FF0000"/>
                </a:solidFill>
                <a:cs typeface="Calibri"/>
              </a:rPr>
              <a:t>SAY IT AND FEEL THE SYLLABLES</a:t>
            </a:r>
            <a:endParaRPr lang="en-US" dirty="0">
              <a:solidFill>
                <a:srgbClr val="FF0000"/>
              </a:solidFill>
              <a:cs typeface="Calibri"/>
            </a:endParaRPr>
          </a:p>
          <a:p>
            <a:pPr marL="0" algn="ctr">
              <a:buNone/>
            </a:pPr>
            <a:r>
              <a:rPr lang="en-US" sz="4400" dirty="0">
                <a:solidFill>
                  <a:srgbClr val="FF0000"/>
                </a:solidFill>
                <a:cs typeface="Calibri"/>
              </a:rPr>
              <a:t>SAY IT TO THE BIN</a:t>
            </a:r>
          </a:p>
          <a:p>
            <a:pPr marL="0" algn="ctr">
              <a:buNone/>
            </a:pPr>
            <a:r>
              <a:rPr lang="en-US" sz="4400" dirty="0">
                <a:solidFill>
                  <a:srgbClr val="FF0000"/>
                </a:solidFill>
                <a:cs typeface="Calibri"/>
              </a:rPr>
              <a:t>SAY IT TO SOMEONE ON ANOTHER TABLE</a:t>
            </a:r>
          </a:p>
          <a:p>
            <a:pPr marL="0" algn="ctr">
              <a:buNone/>
            </a:pPr>
            <a:r>
              <a:rPr lang="en-US" sz="4400" dirty="0">
                <a:solidFill>
                  <a:srgbClr val="FF0000"/>
                </a:solidFill>
                <a:cs typeface="Calibri"/>
              </a:rPr>
              <a:t>WHISPER IT TO THE FLOOR</a:t>
            </a:r>
          </a:p>
          <a:p>
            <a:pPr marL="0" algn="ctr">
              <a:buNone/>
            </a:pPr>
            <a:r>
              <a:rPr lang="en-US" sz="4400" dirty="0">
                <a:solidFill>
                  <a:srgbClr val="FF0000"/>
                </a:solidFill>
                <a:cs typeface="Calibri"/>
              </a:rPr>
              <a:t>SAY IT TO YOUR BOOK</a:t>
            </a:r>
          </a:p>
          <a:p>
            <a:pPr marL="0" algn="ctr">
              <a:buNone/>
            </a:pPr>
            <a:r>
              <a:rPr lang="en-US" sz="4400" dirty="0">
                <a:solidFill>
                  <a:srgbClr val="FF0000"/>
                </a:solidFill>
                <a:cs typeface="Calibri"/>
              </a:rPr>
              <a:t>REPEAT IT AFTER ME</a:t>
            </a:r>
          </a:p>
          <a:p>
            <a:pPr marL="0" algn="ctr">
              <a:buNone/>
            </a:pPr>
            <a:r>
              <a:rPr lang="en-US" sz="4400" dirty="0">
                <a:solidFill>
                  <a:srgbClr val="FF0000"/>
                </a:solidFill>
                <a:cs typeface="Calibri"/>
              </a:rPr>
              <a:t>SAY IT TO THE WINDOW</a:t>
            </a:r>
          </a:p>
          <a:p>
            <a:pPr marL="0" algn="ctr">
              <a:buNone/>
            </a:pPr>
            <a:r>
              <a:rPr lang="en-US" sz="4400" dirty="0">
                <a:solidFill>
                  <a:srgbClr val="FF0000"/>
                </a:solidFill>
                <a:cs typeface="Calibri"/>
              </a:rPr>
              <a:t>WHISPER IT TO A WALL</a:t>
            </a:r>
            <a:endParaRPr lang="en-US" dirty="0">
              <a:solidFill>
                <a:srgbClr val="FF0000"/>
              </a:solidFill>
              <a:cs typeface="Calibri"/>
            </a:endParaRPr>
          </a:p>
          <a:p>
            <a:pPr marL="0" algn="ctr">
              <a:buNone/>
            </a:pPr>
            <a:endParaRPr lang="en-US" sz="4400" dirty="0">
              <a:solidFill>
                <a:srgbClr val="FF0000"/>
              </a:solidFill>
              <a:cs typeface="Calibri"/>
            </a:endParaRPr>
          </a:p>
          <a:p>
            <a:pPr marL="0" indent="0" algn="ctr">
              <a:buNone/>
            </a:pPr>
            <a:endParaRPr lang="en-US" sz="4400" dirty="0">
              <a:solidFill>
                <a:srgbClr val="FF0000"/>
              </a:solidFill>
              <a:cs typeface="Calibri"/>
            </a:endParaRPr>
          </a:p>
          <a:p>
            <a:pPr marL="0" indent="0" algn="ctr">
              <a:buNone/>
            </a:pPr>
            <a:endParaRPr lang="en-US" dirty="0">
              <a:cs typeface="Calibri"/>
            </a:endParaRPr>
          </a:p>
          <a:p>
            <a:pPr marL="0" indent="0" algn="ctr">
              <a:buNone/>
            </a:pPr>
            <a:endParaRPr lang="en-US" dirty="0">
              <a:cs typeface="Calibri"/>
            </a:endParaRPr>
          </a:p>
        </p:txBody>
      </p:sp>
    </p:spTree>
    <p:extLst>
      <p:ext uri="{BB962C8B-B14F-4D97-AF65-F5344CB8AC3E}">
        <p14:creationId xmlns:p14="http://schemas.microsoft.com/office/powerpoint/2010/main" val="1593880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jeopardized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endParaRPr lang="en-GB" sz="6000" dirty="0">
              <a:cs typeface="Calibri"/>
            </a:endParaRPr>
          </a:p>
          <a:p>
            <a:pPr marL="0" algn="ctr">
              <a:buNone/>
            </a:pPr>
            <a:r>
              <a:rPr lang="en-GB" sz="6000" dirty="0">
                <a:cs typeface="Calibri"/>
              </a:rPr>
              <a:t>Verb. to put something such as a plan or system in danger of being harmed or damaged</a:t>
            </a:r>
          </a:p>
        </p:txBody>
      </p:sp>
    </p:spTree>
    <p:extLst>
      <p:ext uri="{BB962C8B-B14F-4D97-AF65-F5344CB8AC3E}">
        <p14:creationId xmlns:p14="http://schemas.microsoft.com/office/powerpoint/2010/main" val="39912088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jeopardized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199" y="1825625"/>
            <a:ext cx="10716491" cy="4351338"/>
          </a:xfrm>
        </p:spPr>
        <p:txBody>
          <a:bodyPr vert="horz" lIns="91440" tIns="45720" rIns="91440" bIns="45720" rtlCol="0" anchor="t">
            <a:normAutofit/>
          </a:bodyPr>
          <a:lstStyle/>
          <a:p>
            <a:pPr marL="0" indent="0" algn="ctr">
              <a:buNone/>
            </a:pPr>
            <a:r>
              <a:rPr lang="en-GB" sz="4000" dirty="0">
                <a:cs typeface="Calibri"/>
              </a:rPr>
              <a:t>She knew that by failing her finals she could </a:t>
            </a:r>
            <a:r>
              <a:rPr lang="en-GB" sz="4000" dirty="0">
                <a:solidFill>
                  <a:srgbClr val="FF0000"/>
                </a:solidFill>
                <a:cs typeface="Calibri"/>
              </a:rPr>
              <a:t>jeopardize</a:t>
            </a:r>
            <a:r>
              <a:rPr lang="en-GB" sz="4000" dirty="0">
                <a:cs typeface="Calibri"/>
              </a:rPr>
              <a:t> her whole future</a:t>
            </a:r>
            <a:r>
              <a:rPr lang="en-GB" sz="4000" dirty="0" smtClean="0">
                <a:cs typeface="Calibri"/>
              </a:rPr>
              <a:t>.</a:t>
            </a:r>
          </a:p>
          <a:p>
            <a:pPr marL="0" indent="0" algn="ctr">
              <a:buNone/>
            </a:pPr>
            <a:endParaRPr lang="en-GB" sz="4000" dirty="0">
              <a:cs typeface="Calibri"/>
            </a:endParaRPr>
          </a:p>
          <a:p>
            <a:pPr marL="0" indent="0" algn="ctr">
              <a:buNone/>
            </a:pPr>
            <a:r>
              <a:rPr lang="en-GB" sz="4000" dirty="0" smtClean="0">
                <a:cs typeface="Calibri"/>
              </a:rPr>
              <a:t>007 knew if he did not catch Spectre, the future of the whole world would be </a:t>
            </a:r>
            <a:r>
              <a:rPr lang="en-GB" sz="4000" dirty="0" smtClean="0">
                <a:solidFill>
                  <a:srgbClr val="FF0000"/>
                </a:solidFill>
                <a:cs typeface="Calibri"/>
              </a:rPr>
              <a:t>jeopardized.</a:t>
            </a:r>
          </a:p>
          <a:p>
            <a:pPr marL="0" indent="0" algn="ctr">
              <a:buNone/>
            </a:pPr>
            <a:endParaRPr lang="en-US" sz="4000" dirty="0">
              <a:cs typeface="Calibri"/>
            </a:endParaRPr>
          </a:p>
        </p:txBody>
      </p:sp>
    </p:spTree>
    <p:extLst>
      <p:ext uri="{BB962C8B-B14F-4D97-AF65-F5344CB8AC3E}">
        <p14:creationId xmlns:p14="http://schemas.microsoft.com/office/powerpoint/2010/main" val="2197775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jeopardized</a:t>
            </a:r>
          </a:p>
        </p:txBody>
      </p:sp>
      <p:sp>
        <p:nvSpPr>
          <p:cNvPr id="4" name="Content Placeholder 2">
            <a:extLst>
              <a:ext uri="{FF2B5EF4-FFF2-40B4-BE49-F238E27FC236}">
                <a16:creationId xmlns:a16="http://schemas.microsoft.com/office/drawing/2014/main" id="{A81833C1-BAB9-4C16-A2B8-F2893153879C}"/>
              </a:ext>
            </a:extLst>
          </p:cNvPr>
          <p:cNvSpPr>
            <a:spLocks noGrp="1"/>
          </p:cNvSpPr>
          <p:nvPr>
            <p:ph idx="1"/>
          </p:nvPr>
        </p:nvSpPr>
        <p:spPr>
          <a:xfrm>
            <a:off x="748607" y="1690688"/>
            <a:ext cx="10515600" cy="4351338"/>
          </a:xfrm>
        </p:spPr>
        <p:txBody>
          <a:bodyPr vert="horz" lIns="91440" tIns="45720" rIns="91440" bIns="45720" rtlCol="0" anchor="t">
            <a:normAutofit/>
          </a:bodyPr>
          <a:lstStyle/>
          <a:p>
            <a:pPr marL="0" indent="0" algn="ctr">
              <a:buNone/>
            </a:pPr>
            <a:r>
              <a:rPr lang="en-US" sz="4000" dirty="0">
                <a:cs typeface="Calibri"/>
              </a:rPr>
              <a:t>Say </a:t>
            </a:r>
            <a:r>
              <a:rPr lang="en-US" sz="4000" dirty="0">
                <a:solidFill>
                  <a:srgbClr val="FF0000"/>
                </a:solidFill>
                <a:cs typeface="Calibri"/>
              </a:rPr>
              <a:t>jeopardized </a:t>
            </a:r>
            <a:r>
              <a:rPr lang="en-US" sz="4000" dirty="0">
                <a:cs typeface="Calibri"/>
              </a:rPr>
              <a:t>if you see </a:t>
            </a:r>
            <a:r>
              <a:rPr lang="en-US" sz="4000" dirty="0" smtClean="0">
                <a:cs typeface="Calibri"/>
              </a:rPr>
              <a:t>someone or something that could harm you or something.</a:t>
            </a:r>
            <a:endParaRPr lang="en-US" sz="4000" dirty="0">
              <a:cs typeface="Calibri"/>
            </a:endParaRPr>
          </a:p>
        </p:txBody>
      </p:sp>
      <p:pic>
        <p:nvPicPr>
          <p:cNvPr id="3" name="Picture 2"/>
          <p:cNvPicPr>
            <a:picLocks noChangeAspect="1"/>
          </p:cNvPicPr>
          <p:nvPr/>
        </p:nvPicPr>
        <p:blipFill>
          <a:blip r:embed="rId2"/>
          <a:stretch>
            <a:fillRect/>
          </a:stretch>
        </p:blipFill>
        <p:spPr>
          <a:xfrm>
            <a:off x="318653" y="2988325"/>
            <a:ext cx="2431473" cy="1756064"/>
          </a:xfrm>
          <a:prstGeom prst="rect">
            <a:avLst/>
          </a:prstGeom>
        </p:spPr>
      </p:pic>
      <p:pic>
        <p:nvPicPr>
          <p:cNvPr id="5" name="Picture 4"/>
          <p:cNvPicPr>
            <a:picLocks noChangeAspect="1"/>
          </p:cNvPicPr>
          <p:nvPr/>
        </p:nvPicPr>
        <p:blipFill>
          <a:blip r:embed="rId3"/>
          <a:stretch>
            <a:fillRect/>
          </a:stretch>
        </p:blipFill>
        <p:spPr>
          <a:xfrm>
            <a:off x="3180080" y="3016251"/>
            <a:ext cx="2493818" cy="1402773"/>
          </a:xfrm>
          <a:prstGeom prst="rect">
            <a:avLst/>
          </a:prstGeom>
        </p:spPr>
      </p:pic>
      <p:pic>
        <p:nvPicPr>
          <p:cNvPr id="6" name="Picture 5"/>
          <p:cNvPicPr>
            <a:picLocks noChangeAspect="1"/>
          </p:cNvPicPr>
          <p:nvPr/>
        </p:nvPicPr>
        <p:blipFill>
          <a:blip r:embed="rId4"/>
          <a:stretch>
            <a:fillRect/>
          </a:stretch>
        </p:blipFill>
        <p:spPr>
          <a:xfrm>
            <a:off x="5789353" y="3016251"/>
            <a:ext cx="2805545" cy="1402773"/>
          </a:xfrm>
          <a:prstGeom prst="rect">
            <a:avLst/>
          </a:prstGeom>
        </p:spPr>
      </p:pic>
      <p:pic>
        <p:nvPicPr>
          <p:cNvPr id="7" name="Picture 6"/>
          <p:cNvPicPr>
            <a:picLocks noChangeAspect="1"/>
          </p:cNvPicPr>
          <p:nvPr/>
        </p:nvPicPr>
        <p:blipFill>
          <a:blip r:embed="rId5"/>
          <a:stretch>
            <a:fillRect/>
          </a:stretch>
        </p:blipFill>
        <p:spPr>
          <a:xfrm>
            <a:off x="8744874" y="2988325"/>
            <a:ext cx="2634788" cy="2634788"/>
          </a:xfrm>
          <a:prstGeom prst="rect">
            <a:avLst/>
          </a:prstGeom>
        </p:spPr>
      </p:pic>
      <p:pic>
        <p:nvPicPr>
          <p:cNvPr id="9" name="Picture 8"/>
          <p:cNvPicPr>
            <a:picLocks noChangeAspect="1"/>
          </p:cNvPicPr>
          <p:nvPr/>
        </p:nvPicPr>
        <p:blipFill>
          <a:blip r:embed="rId6"/>
          <a:stretch>
            <a:fillRect/>
          </a:stretch>
        </p:blipFill>
        <p:spPr>
          <a:xfrm>
            <a:off x="318653" y="4990112"/>
            <a:ext cx="2250669" cy="1266001"/>
          </a:xfrm>
          <a:prstGeom prst="rect">
            <a:avLst/>
          </a:prstGeom>
        </p:spPr>
      </p:pic>
      <p:pic>
        <p:nvPicPr>
          <p:cNvPr id="11" name="Picture 10"/>
          <p:cNvPicPr>
            <a:picLocks noChangeAspect="1"/>
          </p:cNvPicPr>
          <p:nvPr/>
        </p:nvPicPr>
        <p:blipFill>
          <a:blip r:embed="rId7"/>
          <a:stretch>
            <a:fillRect/>
          </a:stretch>
        </p:blipFill>
        <p:spPr>
          <a:xfrm>
            <a:off x="4136551" y="4744389"/>
            <a:ext cx="3007494" cy="1691715"/>
          </a:xfrm>
          <a:prstGeom prst="rect">
            <a:avLst/>
          </a:prstGeom>
        </p:spPr>
      </p:pic>
    </p:spTree>
    <p:extLst>
      <p:ext uri="{BB962C8B-B14F-4D97-AF65-F5344CB8AC3E}">
        <p14:creationId xmlns:p14="http://schemas.microsoft.com/office/powerpoint/2010/main" val="184380064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jeopardized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49064"/>
            <a:ext cx="10515600" cy="4351338"/>
          </a:xfrm>
        </p:spPr>
        <p:txBody>
          <a:bodyPr vert="horz" lIns="91440" tIns="45720" rIns="91440" bIns="45720" rtlCol="0" anchor="t">
            <a:normAutofit/>
          </a:bodyPr>
          <a:lstStyle/>
          <a:p>
            <a:pPr marL="0" indent="0" algn="ctr">
              <a:buNone/>
            </a:pPr>
            <a:endParaRPr lang="en-US" dirty="0">
              <a:cs typeface="Calibri"/>
            </a:endParaRPr>
          </a:p>
          <a:p>
            <a:pPr marL="0" indent="0" algn="ctr">
              <a:buNone/>
            </a:pPr>
            <a:r>
              <a:rPr lang="en-US" sz="6000" dirty="0">
                <a:cs typeface="Calibri"/>
              </a:rPr>
              <a:t>In your books, write the word, the definition and use it in a sentence/draw a picture.</a:t>
            </a:r>
          </a:p>
        </p:txBody>
      </p:sp>
    </p:spTree>
    <p:extLst>
      <p:ext uri="{BB962C8B-B14F-4D97-AF65-F5344CB8AC3E}">
        <p14:creationId xmlns:p14="http://schemas.microsoft.com/office/powerpoint/2010/main" val="26016396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jeopardized</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sz="half" idx="1"/>
          </p:nvPr>
        </p:nvSpPr>
        <p:spPr/>
        <p:txBody>
          <a:bodyPr vert="horz" lIns="91440" tIns="45720" rIns="91440" bIns="45720" rtlCol="0" anchor="t">
            <a:noAutofit/>
          </a:bodyPr>
          <a:lstStyle/>
          <a:p>
            <a:pPr marL="0" algn="ctr">
              <a:buNone/>
            </a:pPr>
            <a:r>
              <a:rPr lang="en-GB" sz="4800" dirty="0" smtClean="0">
                <a:cs typeface="Calibri"/>
              </a:rPr>
              <a:t>Verb</a:t>
            </a:r>
            <a:r>
              <a:rPr lang="en-GB" sz="4800" dirty="0">
                <a:cs typeface="Calibri"/>
              </a:rPr>
              <a:t>. to put something such as a plan or system in danger of being harmed or damaged</a:t>
            </a:r>
          </a:p>
        </p:txBody>
      </p:sp>
      <p:sp>
        <p:nvSpPr>
          <p:cNvPr id="4" name="Content Placeholder 3"/>
          <p:cNvSpPr>
            <a:spLocks noGrp="1"/>
          </p:cNvSpPr>
          <p:nvPr>
            <p:ph sz="half" idx="2"/>
          </p:nvPr>
        </p:nvSpPr>
        <p:spPr/>
        <p:txBody>
          <a:bodyPr>
            <a:normAutofit fontScale="92500" lnSpcReduction="20000"/>
          </a:bodyPr>
          <a:lstStyle/>
          <a:p>
            <a:r>
              <a:rPr lang="en-GB" dirty="0" smtClean="0"/>
              <a:t>Add parenthesis to these sentences with jeopardized in.</a:t>
            </a:r>
          </a:p>
          <a:p>
            <a:endParaRPr lang="en-GB" dirty="0"/>
          </a:p>
          <a:p>
            <a:r>
              <a:rPr lang="en-GB" dirty="0" smtClean="0"/>
              <a:t>Plastic,             , in the water jeopardizes the fate of many animals.</a:t>
            </a:r>
          </a:p>
          <a:p>
            <a:r>
              <a:rPr lang="en-GB" dirty="0" smtClean="0"/>
              <a:t>James Bond,              , stopped Spectre’s plan that would jeopardize the whole world’s freedom.</a:t>
            </a:r>
          </a:p>
          <a:p>
            <a:endParaRPr lang="en-GB" dirty="0"/>
          </a:p>
          <a:p>
            <a:r>
              <a:rPr lang="en-GB" dirty="0" smtClean="0"/>
              <a:t>Covid-19,             , has jeopardized the lives of </a:t>
            </a:r>
            <a:r>
              <a:rPr lang="en-GB" smtClean="0"/>
              <a:t>many people.</a:t>
            </a:r>
            <a:endParaRPr lang="en-GB"/>
          </a:p>
        </p:txBody>
      </p:sp>
    </p:spTree>
    <p:extLst>
      <p:ext uri="{BB962C8B-B14F-4D97-AF65-F5344CB8AC3E}">
        <p14:creationId xmlns:p14="http://schemas.microsoft.com/office/powerpoint/2010/main" val="11501121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Handwriting</a:t>
            </a:r>
            <a:endParaRPr lang="en-GB" dirty="0"/>
          </a:p>
        </p:txBody>
      </p:sp>
      <p:sp>
        <p:nvSpPr>
          <p:cNvPr id="5" name="Content Placeholder 4"/>
          <p:cNvSpPr>
            <a:spLocks noGrp="1"/>
          </p:cNvSpPr>
          <p:nvPr>
            <p:ph idx="1"/>
          </p:nvPr>
        </p:nvSpPr>
        <p:spPr/>
        <p:txBody>
          <a:bodyPr/>
          <a:lstStyle/>
          <a:p>
            <a:r>
              <a:rPr lang="en-GB" dirty="0" smtClean="0"/>
              <a:t>Alcohol</a:t>
            </a:r>
          </a:p>
          <a:p>
            <a:r>
              <a:rPr lang="en-GB" dirty="0" smtClean="0"/>
              <a:t>Although</a:t>
            </a:r>
          </a:p>
          <a:p>
            <a:r>
              <a:rPr lang="en-GB" dirty="0" smtClean="0"/>
              <a:t>Therefore </a:t>
            </a:r>
          </a:p>
          <a:p>
            <a:r>
              <a:rPr lang="en-GB" dirty="0" smtClean="0"/>
              <a:t>though</a:t>
            </a:r>
          </a:p>
          <a:p>
            <a:endParaRPr lang="en-GB" dirty="0"/>
          </a:p>
        </p:txBody>
      </p:sp>
    </p:spTree>
    <p:extLst>
      <p:ext uri="{BB962C8B-B14F-4D97-AF65-F5344CB8AC3E}">
        <p14:creationId xmlns:p14="http://schemas.microsoft.com/office/powerpoint/2010/main" val="1789357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LO</a:t>
            </a:r>
            <a:r>
              <a:rPr lang="en-GB" dirty="0"/>
              <a:t>: Selected words from statutory spelling lists</a:t>
            </a:r>
          </a:p>
        </p:txBody>
      </p:sp>
      <p:sp>
        <p:nvSpPr>
          <p:cNvPr id="6" name="Content Placeholder 5"/>
          <p:cNvSpPr>
            <a:spLocks noGrp="1"/>
          </p:cNvSpPr>
          <p:nvPr>
            <p:ph idx="1"/>
          </p:nvPr>
        </p:nvSpPr>
        <p:spPr/>
        <p:txBody>
          <a:bodyPr>
            <a:normAutofit fontScale="47500" lnSpcReduction="20000"/>
          </a:bodyPr>
          <a:lstStyle/>
          <a:p>
            <a:r>
              <a:rPr lang="en-GB" sz="3200" dirty="0" smtClean="0"/>
              <a:t>Build a pyramid</a:t>
            </a:r>
          </a:p>
          <a:p>
            <a:r>
              <a:rPr lang="en-GB" sz="3200" dirty="0" smtClean="0"/>
              <a:t>A</a:t>
            </a:r>
          </a:p>
          <a:p>
            <a:r>
              <a:rPr lang="en-GB" sz="3200" dirty="0" smtClean="0"/>
              <a:t>Ac</a:t>
            </a:r>
          </a:p>
          <a:p>
            <a:r>
              <a:rPr lang="en-GB" sz="3200" dirty="0" err="1" smtClean="0"/>
              <a:t>Acc</a:t>
            </a:r>
            <a:endParaRPr lang="en-GB" sz="3200" dirty="0" smtClean="0"/>
          </a:p>
          <a:p>
            <a:r>
              <a:rPr lang="en-GB" sz="3200" dirty="0" err="1" smtClean="0"/>
              <a:t>Acco</a:t>
            </a:r>
            <a:endParaRPr lang="en-GB" sz="3200" dirty="0" smtClean="0"/>
          </a:p>
          <a:p>
            <a:r>
              <a:rPr lang="en-GB" sz="3200" dirty="0" err="1" smtClean="0"/>
              <a:t>Accom</a:t>
            </a:r>
            <a:endParaRPr lang="en-GB" sz="3200" dirty="0" smtClean="0"/>
          </a:p>
          <a:p>
            <a:r>
              <a:rPr lang="en-GB" sz="3200" dirty="0" err="1" smtClean="0"/>
              <a:t>Accomm</a:t>
            </a:r>
            <a:endParaRPr lang="en-GB" sz="3200" dirty="0" smtClean="0"/>
          </a:p>
          <a:p>
            <a:r>
              <a:rPr lang="en-GB" sz="3200" dirty="0" err="1" smtClean="0"/>
              <a:t>Accommo</a:t>
            </a:r>
            <a:endParaRPr lang="en-GB" sz="3200" dirty="0" smtClean="0"/>
          </a:p>
          <a:p>
            <a:r>
              <a:rPr lang="en-GB" sz="3200" dirty="0" err="1" smtClean="0"/>
              <a:t>Accommod</a:t>
            </a:r>
            <a:endParaRPr lang="en-GB" sz="3200" dirty="0" smtClean="0"/>
          </a:p>
          <a:p>
            <a:r>
              <a:rPr lang="en-GB" sz="3200" dirty="0" err="1" smtClean="0"/>
              <a:t>Accommoda</a:t>
            </a:r>
            <a:endParaRPr lang="en-GB" sz="3200" dirty="0" smtClean="0"/>
          </a:p>
          <a:p>
            <a:r>
              <a:rPr lang="en-GB" sz="3200" dirty="0" err="1" smtClean="0"/>
              <a:t>Accommodat</a:t>
            </a:r>
            <a:endParaRPr lang="en-GB" sz="3200" dirty="0" smtClean="0"/>
          </a:p>
          <a:p>
            <a:r>
              <a:rPr lang="en-GB" sz="3200" dirty="0" err="1" smtClean="0"/>
              <a:t>Accommodati</a:t>
            </a:r>
            <a:endParaRPr lang="en-GB" sz="3200" dirty="0" smtClean="0"/>
          </a:p>
          <a:p>
            <a:r>
              <a:rPr lang="en-GB" sz="3200" dirty="0" err="1" smtClean="0"/>
              <a:t>Accommodatio</a:t>
            </a:r>
            <a:endParaRPr lang="en-GB" sz="3200" dirty="0" smtClean="0"/>
          </a:p>
          <a:p>
            <a:r>
              <a:rPr lang="en-GB" sz="3200" dirty="0" smtClean="0"/>
              <a:t>accommodation</a:t>
            </a:r>
          </a:p>
        </p:txBody>
      </p:sp>
    </p:spTree>
    <p:extLst>
      <p:ext uri="{BB962C8B-B14F-4D97-AF65-F5344CB8AC3E}">
        <p14:creationId xmlns:p14="http://schemas.microsoft.com/office/powerpoint/2010/main" val="295820589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 LO: Selected words from statutory spelling lists</a:t>
            </a:r>
            <a:endParaRPr lang="en-GB" dirty="0"/>
          </a:p>
        </p:txBody>
      </p:sp>
      <p:sp>
        <p:nvSpPr>
          <p:cNvPr id="4" name="Content Placeholder 3"/>
          <p:cNvSpPr>
            <a:spLocks noGrp="1"/>
          </p:cNvSpPr>
          <p:nvPr>
            <p:ph sz="half" idx="1"/>
          </p:nvPr>
        </p:nvSpPr>
        <p:spPr/>
        <p:txBody>
          <a:bodyPr>
            <a:normAutofit fontScale="92500" lnSpcReduction="20000"/>
          </a:bodyPr>
          <a:lstStyle/>
          <a:p>
            <a:r>
              <a:rPr lang="en-GB" dirty="0"/>
              <a:t>a</a:t>
            </a:r>
            <a:r>
              <a:rPr lang="en-GB" dirty="0" smtClean="0"/>
              <a:t>ccommodation</a:t>
            </a:r>
          </a:p>
          <a:p>
            <a:r>
              <a:rPr lang="en-GB" dirty="0"/>
              <a:t>a</a:t>
            </a:r>
            <a:r>
              <a:rPr lang="en-GB" dirty="0" smtClean="0"/>
              <a:t>ctually</a:t>
            </a:r>
          </a:p>
          <a:p>
            <a:r>
              <a:rPr lang="en-GB" dirty="0"/>
              <a:t>a</a:t>
            </a:r>
            <a:r>
              <a:rPr lang="en-GB" dirty="0" smtClean="0"/>
              <a:t>lcohol</a:t>
            </a:r>
          </a:p>
          <a:p>
            <a:r>
              <a:rPr lang="en-GB" dirty="0"/>
              <a:t>a</a:t>
            </a:r>
            <a:r>
              <a:rPr lang="en-GB" dirty="0" smtClean="0"/>
              <a:t>lthough</a:t>
            </a:r>
          </a:p>
          <a:p>
            <a:r>
              <a:rPr lang="en-GB" dirty="0"/>
              <a:t>a</a:t>
            </a:r>
            <a:r>
              <a:rPr lang="en-GB" dirty="0" smtClean="0"/>
              <a:t>nalyse</a:t>
            </a:r>
          </a:p>
          <a:p>
            <a:r>
              <a:rPr lang="en-GB" dirty="0"/>
              <a:t>a</a:t>
            </a:r>
            <a:r>
              <a:rPr lang="en-GB" dirty="0" smtClean="0"/>
              <a:t>nalysis</a:t>
            </a:r>
          </a:p>
          <a:p>
            <a:r>
              <a:rPr lang="en-GB" dirty="0"/>
              <a:t>a</a:t>
            </a:r>
            <a:r>
              <a:rPr lang="en-GB" dirty="0" smtClean="0"/>
              <a:t>rgument</a:t>
            </a:r>
          </a:p>
          <a:p>
            <a:r>
              <a:rPr lang="en-GB" dirty="0"/>
              <a:t>a</a:t>
            </a:r>
            <a:r>
              <a:rPr lang="en-GB" dirty="0" smtClean="0"/>
              <a:t>ssessment</a:t>
            </a:r>
          </a:p>
          <a:p>
            <a:r>
              <a:rPr lang="en-GB" dirty="0"/>
              <a:t>a</a:t>
            </a:r>
            <a:r>
              <a:rPr lang="en-GB" dirty="0" smtClean="0"/>
              <a:t>tmosphere</a:t>
            </a:r>
          </a:p>
          <a:p>
            <a:r>
              <a:rPr lang="en-GB" dirty="0" smtClean="0"/>
              <a:t>audible</a:t>
            </a:r>
            <a:endParaRPr lang="en-GB" dirty="0"/>
          </a:p>
        </p:txBody>
      </p:sp>
      <p:sp>
        <p:nvSpPr>
          <p:cNvPr id="5" name="Content Placeholder 4"/>
          <p:cNvSpPr>
            <a:spLocks noGrp="1"/>
          </p:cNvSpPr>
          <p:nvPr>
            <p:ph sz="half" idx="2"/>
          </p:nvPr>
        </p:nvSpPr>
        <p:spPr/>
        <p:txBody>
          <a:bodyPr>
            <a:normAutofit fontScale="92500" lnSpcReduction="20000"/>
          </a:bodyPr>
          <a:lstStyle/>
          <a:p>
            <a:r>
              <a:rPr lang="en-GB" dirty="0"/>
              <a:t>t</a:t>
            </a:r>
            <a:r>
              <a:rPr lang="en-GB" dirty="0" smtClean="0"/>
              <a:t>herefore</a:t>
            </a:r>
          </a:p>
          <a:p>
            <a:r>
              <a:rPr lang="en-GB" dirty="0"/>
              <a:t>t</a:t>
            </a:r>
            <a:r>
              <a:rPr lang="en-GB" dirty="0" smtClean="0"/>
              <a:t>hough</a:t>
            </a:r>
          </a:p>
          <a:p>
            <a:r>
              <a:rPr lang="en-GB" dirty="0"/>
              <a:t>a</a:t>
            </a:r>
            <a:r>
              <a:rPr lang="en-GB" dirty="0" smtClean="0"/>
              <a:t>lthough</a:t>
            </a:r>
          </a:p>
          <a:p>
            <a:r>
              <a:rPr lang="en-GB" dirty="0"/>
              <a:t>t</a:t>
            </a:r>
            <a:r>
              <a:rPr lang="en-GB" dirty="0" smtClean="0"/>
              <a:t>hought</a:t>
            </a:r>
          </a:p>
          <a:p>
            <a:r>
              <a:rPr lang="en-GB" dirty="0"/>
              <a:t>t</a:t>
            </a:r>
            <a:r>
              <a:rPr lang="en-GB" dirty="0" smtClean="0"/>
              <a:t>hrough</a:t>
            </a:r>
          </a:p>
          <a:p>
            <a:r>
              <a:rPr lang="en-GB" dirty="0"/>
              <a:t>v</a:t>
            </a:r>
            <a:r>
              <a:rPr lang="en-GB" dirty="0" smtClean="0"/>
              <a:t>arious</a:t>
            </a:r>
          </a:p>
          <a:p>
            <a:r>
              <a:rPr lang="en-GB" dirty="0"/>
              <a:t>w</a:t>
            </a:r>
            <a:r>
              <a:rPr lang="en-GB" dirty="0" smtClean="0"/>
              <a:t>eight</a:t>
            </a:r>
          </a:p>
          <a:p>
            <a:r>
              <a:rPr lang="en-GB" dirty="0"/>
              <a:t>w</a:t>
            </a:r>
            <a:r>
              <a:rPr lang="en-GB" dirty="0" smtClean="0"/>
              <a:t>oman</a:t>
            </a:r>
          </a:p>
          <a:p>
            <a:r>
              <a:rPr lang="en-GB" dirty="0" smtClean="0"/>
              <a:t>Women</a:t>
            </a:r>
          </a:p>
          <a:p>
            <a:r>
              <a:rPr lang="en-GB" dirty="0" smtClean="0"/>
              <a:t>accommodate</a:t>
            </a:r>
            <a:endParaRPr lang="en-GB" dirty="0"/>
          </a:p>
        </p:txBody>
      </p:sp>
    </p:spTree>
    <p:extLst>
      <p:ext uri="{BB962C8B-B14F-4D97-AF65-F5344CB8AC3E}">
        <p14:creationId xmlns:p14="http://schemas.microsoft.com/office/powerpoint/2010/main" val="40635256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Arithmetic Test</a:t>
            </a:r>
            <a:endParaRPr lang="en-GB" dirty="0"/>
          </a:p>
        </p:txBody>
      </p:sp>
      <p:sp>
        <p:nvSpPr>
          <p:cNvPr id="5" name="Content Placeholder 4"/>
          <p:cNvSpPr>
            <a:spLocks noGrp="1"/>
          </p:cNvSpPr>
          <p:nvPr>
            <p:ph idx="1"/>
          </p:nvPr>
        </p:nvSpPr>
        <p:spPr/>
        <p:txBody>
          <a:bodyPr/>
          <a:lstStyle/>
          <a:p>
            <a:endParaRPr lang="en-GB"/>
          </a:p>
        </p:txBody>
      </p:sp>
    </p:spTree>
    <p:extLst>
      <p:ext uri="{BB962C8B-B14F-4D97-AF65-F5344CB8AC3E}">
        <p14:creationId xmlns:p14="http://schemas.microsoft.com/office/powerpoint/2010/main" val="16111981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PSHE - Lesson </a:t>
            </a:r>
            <a:r>
              <a:rPr lang="en-GB" dirty="0" smtClean="0"/>
              <a:t>1</a:t>
            </a:r>
            <a:endParaRPr lang="en-GB" dirty="0"/>
          </a:p>
        </p:txBody>
      </p:sp>
      <p:sp>
        <p:nvSpPr>
          <p:cNvPr id="3" name="Subtitle 2"/>
          <p:cNvSpPr>
            <a:spLocks noGrp="1"/>
          </p:cNvSpPr>
          <p:nvPr>
            <p:ph type="subTitle" idx="1"/>
          </p:nvPr>
        </p:nvSpPr>
        <p:spPr>
          <a:xfrm>
            <a:off x="4404360" y="3602038"/>
            <a:ext cx="6263640" cy="1655762"/>
          </a:xfrm>
        </p:spPr>
        <p:txBody>
          <a:bodyPr/>
          <a:lstStyle/>
          <a:p>
            <a:r>
              <a:rPr lang="en-GB" dirty="0" smtClean="0"/>
              <a:t>LO: To understand what democracy is and how people take part in it</a:t>
            </a:r>
            <a:endParaRPr lang="en-GB" dirty="0"/>
          </a:p>
        </p:txBody>
      </p:sp>
    </p:spTree>
    <p:extLst>
      <p:ext uri="{BB962C8B-B14F-4D97-AF65-F5344CB8AC3E}">
        <p14:creationId xmlns:p14="http://schemas.microsoft.com/office/powerpoint/2010/main" val="211886144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pic>
        <p:nvPicPr>
          <p:cNvPr id="4" name="Content Placeholder 3"/>
          <p:cNvPicPr>
            <a:picLocks noGrp="1" noChangeAspect="1"/>
          </p:cNvPicPr>
          <p:nvPr>
            <p:ph idx="1"/>
          </p:nvPr>
        </p:nvPicPr>
        <p:blipFill>
          <a:blip r:embed="rId2"/>
          <a:stretch>
            <a:fillRect/>
          </a:stretch>
        </p:blipFill>
        <p:spPr>
          <a:xfrm>
            <a:off x="1935480" y="1690688"/>
            <a:ext cx="8321040" cy="4923472"/>
          </a:xfrm>
          <a:prstGeom prst="rect">
            <a:avLst/>
          </a:prstGeom>
        </p:spPr>
      </p:pic>
    </p:spTree>
    <p:extLst>
      <p:ext uri="{BB962C8B-B14F-4D97-AF65-F5344CB8AC3E}">
        <p14:creationId xmlns:p14="http://schemas.microsoft.com/office/powerpoint/2010/main" val="19268987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1981201" y="438151"/>
            <a:ext cx="8220075" cy="1204913"/>
          </a:xfrm>
        </p:spPr>
        <p:txBody>
          <a:bodyPr/>
          <a:lstStyle/>
          <a:p>
            <a:r>
              <a:rPr lang="en-GB" altLang="en-US" smtClean="0">
                <a:latin typeface="Twinkl" pitchFamily="2" charset="0"/>
                <a:ea typeface="ＭＳ Ｐゴシック" panose="020B0600070205080204" pitchFamily="34" charset="-128"/>
              </a:rPr>
              <a:t>What Does Democracy Mean?</a:t>
            </a:r>
          </a:p>
        </p:txBody>
      </p:sp>
      <p:sp>
        <p:nvSpPr>
          <p:cNvPr id="12291" name="Content Placeholder 2"/>
          <p:cNvSpPr>
            <a:spLocks noGrp="1"/>
          </p:cNvSpPr>
          <p:nvPr>
            <p:ph idx="1"/>
          </p:nvPr>
        </p:nvSpPr>
        <p:spPr>
          <a:xfrm>
            <a:off x="1981201" y="1339851"/>
            <a:ext cx="8342313" cy="4752975"/>
          </a:xfrm>
        </p:spPr>
        <p:txBody>
          <a:bodyPr/>
          <a:lstStyle/>
          <a:p>
            <a:pPr marL="0" indent="0">
              <a:buNone/>
            </a:pPr>
            <a:r>
              <a:rPr lang="en-GB" altLang="en-US" smtClean="0">
                <a:ea typeface="ＭＳ Ｐゴシック" panose="020B0600070205080204" pitchFamily="34" charset="-128"/>
              </a:rPr>
              <a:t>We have a system of government called </a:t>
            </a:r>
            <a:r>
              <a:rPr lang="en-GB" altLang="en-US" b="1" smtClean="0">
                <a:ea typeface="ＭＳ Ｐゴシック" panose="020B0600070205080204" pitchFamily="34" charset="-128"/>
              </a:rPr>
              <a:t>democracy.</a:t>
            </a:r>
          </a:p>
          <a:p>
            <a:pPr marL="0" indent="0">
              <a:buNone/>
            </a:pPr>
            <a:endParaRPr lang="en-GB" altLang="en-US" b="1" smtClean="0">
              <a:ea typeface="ＭＳ Ｐゴシック" panose="020B0600070205080204" pitchFamily="34" charset="-128"/>
            </a:endParaRPr>
          </a:p>
          <a:p>
            <a:pPr marL="0" indent="0">
              <a:buNone/>
            </a:pPr>
            <a:r>
              <a:rPr lang="en-GB" altLang="en-US" smtClean="0">
                <a:ea typeface="ＭＳ Ｐゴシック" panose="020B0600070205080204" pitchFamily="34" charset="-128"/>
              </a:rPr>
              <a:t>Democracy means </a:t>
            </a:r>
            <a:r>
              <a:rPr lang="en-GB" altLang="en-US" b="1" smtClean="0">
                <a:ea typeface="ＭＳ Ｐゴシック" panose="020B0600070205080204" pitchFamily="34" charset="-128"/>
              </a:rPr>
              <a:t>‘rule by the people’. </a:t>
            </a:r>
            <a:r>
              <a:rPr lang="en-GB" altLang="en-US" smtClean="0">
                <a:ea typeface="ＭＳ Ｐゴシック" panose="020B0600070205080204" pitchFamily="34" charset="-128"/>
              </a:rPr>
              <a:t>It comes from the Greek words </a:t>
            </a:r>
            <a:r>
              <a:rPr lang="en-GB" altLang="en-US" b="1" smtClean="0">
                <a:ea typeface="ＭＳ Ｐゴシック" panose="020B0600070205080204" pitchFamily="34" charset="-128"/>
              </a:rPr>
              <a:t>Dêmos</a:t>
            </a:r>
            <a:r>
              <a:rPr lang="en-GB" altLang="en-US" smtClean="0">
                <a:ea typeface="ＭＳ Ｐゴシック" panose="020B0600070205080204" pitchFamily="34" charset="-128"/>
              </a:rPr>
              <a:t>, which means people, and </a:t>
            </a:r>
            <a:r>
              <a:rPr lang="en-GB" altLang="en-US" b="1" smtClean="0">
                <a:ea typeface="ＭＳ Ｐゴシック" panose="020B0600070205080204" pitchFamily="34" charset="-128"/>
              </a:rPr>
              <a:t>krátos</a:t>
            </a:r>
            <a:r>
              <a:rPr lang="en-GB" altLang="en-US" smtClean="0">
                <a:ea typeface="ＭＳ Ｐゴシック" panose="020B0600070205080204" pitchFamily="34" charset="-128"/>
              </a:rPr>
              <a:t> which means </a:t>
            </a:r>
            <a:r>
              <a:rPr lang="en-GB" altLang="en-US" b="1" smtClean="0">
                <a:ea typeface="ＭＳ Ｐゴシック" panose="020B0600070205080204" pitchFamily="34" charset="-128"/>
              </a:rPr>
              <a:t>rule or strength.</a:t>
            </a:r>
          </a:p>
          <a:p>
            <a:pPr marL="0" indent="0">
              <a:buNone/>
            </a:pPr>
            <a:endParaRPr lang="en-GB" altLang="en-US" b="1" smtClean="0">
              <a:ea typeface="ＭＳ Ｐゴシック" panose="020B0600070205080204" pitchFamily="34" charset="-128"/>
            </a:endParaRPr>
          </a:p>
          <a:p>
            <a:pPr marL="0" indent="0">
              <a:buNone/>
            </a:pPr>
            <a:r>
              <a:rPr lang="en-GB" altLang="en-US" smtClean="0">
                <a:ea typeface="ＭＳ Ｐゴシック" panose="020B0600070205080204" pitchFamily="34" charset="-128"/>
              </a:rPr>
              <a:t>This is because the idea of democracy developed in </a:t>
            </a:r>
            <a:r>
              <a:rPr lang="en-GB" altLang="en-US" b="1" smtClean="0">
                <a:ea typeface="ＭＳ Ｐゴシック" panose="020B0600070205080204" pitchFamily="34" charset="-128"/>
              </a:rPr>
              <a:t>Greece </a:t>
            </a:r>
            <a:r>
              <a:rPr lang="en-GB" altLang="en-US" smtClean="0">
                <a:ea typeface="ＭＳ Ｐゴシック" panose="020B0600070205080204" pitchFamily="34" charset="-128"/>
              </a:rPr>
              <a:t>in about 507 BC.  </a:t>
            </a:r>
          </a:p>
        </p:txBody>
      </p:sp>
      <p:sp>
        <p:nvSpPr>
          <p:cNvPr id="7" name="Rectangle 6">
            <a:hlinkClick r:id="rId2"/>
          </p:cNvPr>
          <p:cNvSpPr/>
          <p:nvPr/>
        </p:nvSpPr>
        <p:spPr>
          <a:xfrm>
            <a:off x="9912350" y="6607176"/>
            <a:ext cx="755650" cy="250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392770889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a:bodyPr>
          <a:lstStyle/>
          <a:p>
            <a:r>
              <a:rPr lang="en-GB" sz="3200" dirty="0" smtClean="0"/>
              <a:t>Watch:</a:t>
            </a:r>
          </a:p>
          <a:p>
            <a:r>
              <a:rPr lang="en-GB" sz="3200" dirty="0" smtClean="0">
                <a:hlinkClick r:id="rId2"/>
              </a:rPr>
              <a:t>https://www.youtube.com/watch?app=desktop&amp;v=BmKrJdMwsks</a:t>
            </a:r>
            <a:endParaRPr lang="en-GB" sz="3200" dirty="0" smtClean="0"/>
          </a:p>
          <a:p>
            <a:endParaRPr lang="en-GB" sz="3200" dirty="0" smtClean="0"/>
          </a:p>
          <a:p>
            <a:pPr marL="0" indent="0">
              <a:buNone/>
            </a:pPr>
            <a:r>
              <a:rPr lang="en-GB" altLang="en-US" sz="3200" dirty="0" smtClean="0">
                <a:ea typeface="ＭＳ Ｐゴシック" panose="020B0600070205080204" pitchFamily="34" charset="-128"/>
              </a:rPr>
              <a:t>TP: How can </a:t>
            </a:r>
            <a:r>
              <a:rPr lang="en-GB" altLang="en-US" sz="3200" b="1" dirty="0" smtClean="0">
                <a:ea typeface="ＭＳ Ｐゴシック" panose="020B0600070205080204" pitchFamily="34" charset="-128"/>
              </a:rPr>
              <a:t>everybody</a:t>
            </a:r>
            <a:r>
              <a:rPr lang="en-GB" altLang="en-US" sz="3200" dirty="0" smtClean="0">
                <a:ea typeface="ＭＳ Ｐゴシック" panose="020B0600070205080204" pitchFamily="34" charset="-128"/>
              </a:rPr>
              <a:t> rule?  It would be chaos!  Do you know how everybody does rule?</a:t>
            </a:r>
          </a:p>
          <a:p>
            <a:endParaRPr lang="en-GB" sz="3200" dirty="0"/>
          </a:p>
        </p:txBody>
      </p:sp>
    </p:spTree>
    <p:extLst>
      <p:ext uri="{BB962C8B-B14F-4D97-AF65-F5344CB8AC3E}">
        <p14:creationId xmlns:p14="http://schemas.microsoft.com/office/powerpoint/2010/main" val="154637167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fontScale="92500" lnSpcReduction="10000"/>
          </a:bodyPr>
          <a:lstStyle/>
          <a:p>
            <a:r>
              <a:rPr lang="en-GB" sz="3200" dirty="0" smtClean="0"/>
              <a:t>We hold an election to choose someone to represent us.</a:t>
            </a:r>
          </a:p>
          <a:p>
            <a:endParaRPr lang="en-GB" sz="3200" dirty="0" smtClean="0"/>
          </a:p>
          <a:p>
            <a:r>
              <a:rPr lang="en-GB" sz="3200" dirty="0" smtClean="0"/>
              <a:t>Most candidates who ’stand’ for election belong to a political party – a group of people who share similar beliefs.</a:t>
            </a:r>
          </a:p>
          <a:p>
            <a:endParaRPr lang="en-GB" sz="3200" dirty="0" smtClean="0"/>
          </a:p>
          <a:p>
            <a:r>
              <a:rPr lang="en-GB" sz="3200" dirty="0" smtClean="0"/>
              <a:t>Together, people who belong to the party agree on changes they will make if they are elected.  These are called policies.</a:t>
            </a:r>
          </a:p>
          <a:p>
            <a:endParaRPr lang="en-GB" sz="3200" dirty="0" smtClean="0"/>
          </a:p>
          <a:p>
            <a:r>
              <a:rPr lang="en-GB" sz="3200" dirty="0" smtClean="0"/>
              <a:t>TP: Can you name any political parties or their leaders?</a:t>
            </a:r>
          </a:p>
          <a:p>
            <a:endParaRPr lang="en-GB" sz="3200" dirty="0"/>
          </a:p>
        </p:txBody>
      </p:sp>
    </p:spTree>
    <p:extLst>
      <p:ext uri="{BB962C8B-B14F-4D97-AF65-F5344CB8AC3E}">
        <p14:creationId xmlns:p14="http://schemas.microsoft.com/office/powerpoint/2010/main" val="8916989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pic>
        <p:nvPicPr>
          <p:cNvPr id="4" name="Content Placeholder 3"/>
          <p:cNvPicPr>
            <a:picLocks noGrp="1" noChangeAspect="1"/>
          </p:cNvPicPr>
          <p:nvPr>
            <p:ph idx="1"/>
          </p:nvPr>
        </p:nvPicPr>
        <p:blipFill>
          <a:blip r:embed="rId2"/>
          <a:stretch>
            <a:fillRect/>
          </a:stretch>
        </p:blipFill>
        <p:spPr>
          <a:xfrm>
            <a:off x="1981200" y="1690688"/>
            <a:ext cx="7985760" cy="4953952"/>
          </a:xfrm>
          <a:prstGeom prst="rect">
            <a:avLst/>
          </a:prstGeom>
        </p:spPr>
      </p:pic>
    </p:spTree>
    <p:extLst>
      <p:ext uri="{BB962C8B-B14F-4D97-AF65-F5344CB8AC3E}">
        <p14:creationId xmlns:p14="http://schemas.microsoft.com/office/powerpoint/2010/main" val="161574835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GB" sz="3200" b="1" dirty="0" smtClean="0"/>
              <a:t>Our democracy is a system of government with four special features:</a:t>
            </a:r>
          </a:p>
          <a:p>
            <a:endParaRPr lang="en-GB" sz="3200" dirty="0" smtClean="0"/>
          </a:p>
          <a:p>
            <a:r>
              <a:rPr lang="en-GB" sz="3200" dirty="0" smtClean="0"/>
              <a:t>Allows people a way of choosing and replacing their representatives through free and fair elections.</a:t>
            </a:r>
          </a:p>
          <a:p>
            <a:endParaRPr lang="en-GB" sz="3200" dirty="0" smtClean="0"/>
          </a:p>
          <a:p>
            <a:r>
              <a:rPr lang="en-GB" sz="3200" dirty="0" smtClean="0"/>
              <a:t>Protects the human rights of all citizens.</a:t>
            </a:r>
          </a:p>
          <a:p>
            <a:endParaRPr lang="en-GB" sz="3200" dirty="0" smtClean="0"/>
          </a:p>
          <a:p>
            <a:r>
              <a:rPr lang="en-GB" sz="3200" dirty="0" smtClean="0"/>
              <a:t>Depends on laws, which apply equally to all citizens.</a:t>
            </a:r>
          </a:p>
          <a:p>
            <a:endParaRPr lang="en-GB" sz="3200" dirty="0" smtClean="0"/>
          </a:p>
          <a:p>
            <a:r>
              <a:rPr lang="en-GB" sz="3200" dirty="0" smtClean="0"/>
              <a:t>Encourages citizens to participate in politics and community life.</a:t>
            </a:r>
          </a:p>
          <a:p>
            <a:endParaRPr lang="en-GB" sz="3200" dirty="0"/>
          </a:p>
        </p:txBody>
      </p:sp>
    </p:spTree>
    <p:extLst>
      <p:ext uri="{BB962C8B-B14F-4D97-AF65-F5344CB8AC3E}">
        <p14:creationId xmlns:p14="http://schemas.microsoft.com/office/powerpoint/2010/main" val="391268460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sz="3200" b="1" u="sng" dirty="0" smtClean="0"/>
              <a:t>Voting</a:t>
            </a:r>
          </a:p>
          <a:p>
            <a:r>
              <a:rPr lang="en-GB" sz="3200" dirty="0" smtClean="0"/>
              <a:t>Every citizen should listen to the views of the different parties and candidates and then make his or her own decision on whom to support.</a:t>
            </a:r>
          </a:p>
          <a:p>
            <a:r>
              <a:rPr lang="en-GB" sz="3200" dirty="0" smtClean="0"/>
              <a:t>A general election takes place around every five years although they can be held earlier if the party in government decide to hold one earlier. </a:t>
            </a:r>
          </a:p>
          <a:p>
            <a:r>
              <a:rPr lang="en-GB" sz="3200" dirty="0" smtClean="0"/>
              <a:t>People must be 18 or over in order to take part in an election.</a:t>
            </a:r>
          </a:p>
          <a:p>
            <a:r>
              <a:rPr lang="en-GB" sz="3200" dirty="0" smtClean="0"/>
              <a:t>Each person (voter) votes (‘casts a ballot’) for the candidate of his or her choice. S/he does this by putting a cross beside the person’s name on the ballot paper.  </a:t>
            </a:r>
          </a:p>
          <a:p>
            <a:r>
              <a:rPr lang="en-GB" sz="3200" dirty="0" smtClean="0"/>
              <a:t>People cast their ballots in a booth so that no one can see who they are voting for. This is called a ‘secret ballot’.</a:t>
            </a:r>
          </a:p>
          <a:p>
            <a:r>
              <a:rPr lang="en-GB" sz="3200" dirty="0" smtClean="0"/>
              <a:t>At the end of the election day, the votes are added up and the candidate with the highest number of votes (the majority) is declared the winner</a:t>
            </a:r>
            <a:endParaRPr lang="en-GB" sz="3200" dirty="0"/>
          </a:p>
        </p:txBody>
      </p:sp>
    </p:spTree>
    <p:extLst>
      <p:ext uri="{BB962C8B-B14F-4D97-AF65-F5344CB8AC3E}">
        <p14:creationId xmlns:p14="http://schemas.microsoft.com/office/powerpoint/2010/main" val="78829789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understand what democracy is and how people take part in it</a:t>
            </a:r>
            <a:endParaRPr lang="en-GB" dirty="0"/>
          </a:p>
        </p:txBody>
      </p:sp>
      <p:sp>
        <p:nvSpPr>
          <p:cNvPr id="3" name="Content Placeholder 2"/>
          <p:cNvSpPr>
            <a:spLocks noGrp="1"/>
          </p:cNvSpPr>
          <p:nvPr>
            <p:ph idx="1"/>
          </p:nvPr>
        </p:nvSpPr>
        <p:spPr/>
        <p:txBody>
          <a:bodyPr>
            <a:normAutofit/>
          </a:bodyPr>
          <a:lstStyle/>
          <a:p>
            <a:pPr>
              <a:lnSpc>
                <a:spcPct val="100000"/>
              </a:lnSpc>
              <a:spcBef>
                <a:spcPct val="0"/>
              </a:spcBef>
            </a:pPr>
            <a:r>
              <a:rPr lang="en-GB" sz="3200" dirty="0" smtClean="0"/>
              <a:t>TP:  Do you think voting is necessary?</a:t>
            </a:r>
          </a:p>
          <a:p>
            <a:pPr>
              <a:lnSpc>
                <a:spcPct val="100000"/>
              </a:lnSpc>
              <a:spcBef>
                <a:spcPct val="0"/>
              </a:spcBef>
            </a:pPr>
            <a:endParaRPr lang="en-GB" sz="3200" dirty="0" smtClean="0"/>
          </a:p>
          <a:p>
            <a:pPr>
              <a:lnSpc>
                <a:spcPct val="100000"/>
              </a:lnSpc>
              <a:spcBef>
                <a:spcPct val="0"/>
              </a:spcBef>
            </a:pPr>
            <a:r>
              <a:rPr lang="en-GB" sz="3200" dirty="0" smtClean="0"/>
              <a:t>TP: </a:t>
            </a:r>
            <a:r>
              <a:rPr lang="pl-PL" altLang="en-US" sz="3200" dirty="0" smtClean="0">
                <a:solidFill>
                  <a:schemeClr val="tx1"/>
                </a:solidFill>
                <a:ea typeface="ＭＳ Ｐゴシック" panose="020B0600070205080204" pitchFamily="34" charset="-128"/>
              </a:rPr>
              <a:t>Do you think 18 is the right age to allow people to vote?</a:t>
            </a:r>
            <a:r>
              <a:rPr lang="en-GB" altLang="en-US" sz="3200" dirty="0" smtClean="0">
                <a:solidFill>
                  <a:schemeClr val="tx1"/>
                </a:solidFill>
                <a:ea typeface="ＭＳ Ｐゴシック" panose="020B0600070205080204" pitchFamily="34" charset="-128"/>
              </a:rPr>
              <a:t>  </a:t>
            </a:r>
            <a:r>
              <a:rPr lang="pl-PL" altLang="en-US" sz="3200" dirty="0" smtClean="0">
                <a:solidFill>
                  <a:schemeClr val="tx1"/>
                </a:solidFill>
                <a:ea typeface="ＭＳ Ｐゴシック" panose="020B0600070205080204" pitchFamily="34" charset="-128"/>
              </a:rPr>
              <a:t>Why?</a:t>
            </a:r>
            <a:r>
              <a:rPr lang="en-GB" altLang="en-US" sz="3200" dirty="0" smtClean="0">
                <a:solidFill>
                  <a:schemeClr val="tx1"/>
                </a:solidFill>
                <a:ea typeface="ＭＳ Ｐゴシック" panose="020B0600070205080204" pitchFamily="34" charset="-128"/>
              </a:rPr>
              <a:t>  </a:t>
            </a:r>
            <a:r>
              <a:rPr lang="pl-PL" altLang="en-US" sz="3200" dirty="0" smtClean="0">
                <a:solidFill>
                  <a:schemeClr val="tx1"/>
                </a:solidFill>
                <a:ea typeface="ＭＳ Ｐゴシック" panose="020B0600070205080204" pitchFamily="34" charset="-128"/>
              </a:rPr>
              <a:t>If not, what age do you think people should be allowed to vote?</a:t>
            </a:r>
          </a:p>
          <a:p>
            <a:endParaRPr lang="en-GB" sz="3200" dirty="0"/>
          </a:p>
        </p:txBody>
      </p:sp>
    </p:spTree>
    <p:extLst>
      <p:ext uri="{BB962C8B-B14F-4D97-AF65-F5344CB8AC3E}">
        <p14:creationId xmlns:p14="http://schemas.microsoft.com/office/powerpoint/2010/main" val="322436468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1981201" y="438151"/>
            <a:ext cx="8220075" cy="1204913"/>
          </a:xfrm>
        </p:spPr>
        <p:txBody>
          <a:bodyPr/>
          <a:lstStyle/>
          <a:p>
            <a:r>
              <a:rPr lang="en-US" altLang="en-US" smtClean="0">
                <a:latin typeface="Twinkl" pitchFamily="2" charset="0"/>
                <a:ea typeface="ＭＳ Ｐゴシック" panose="020B0600070205080204" pitchFamily="34" charset="-128"/>
              </a:rPr>
              <a:t>Elected Representatives</a:t>
            </a:r>
          </a:p>
        </p:txBody>
      </p:sp>
      <p:sp>
        <p:nvSpPr>
          <p:cNvPr id="20483" name="TextBox 1"/>
          <p:cNvSpPr txBox="1">
            <a:spLocks noChangeArrowheads="1"/>
          </p:cNvSpPr>
          <p:nvPr/>
        </p:nvSpPr>
        <p:spPr bwMode="auto">
          <a:xfrm>
            <a:off x="2354263" y="1535113"/>
            <a:ext cx="7224712"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ＭＳ Ｐゴシック" panose="020B0600070205080204" pitchFamily="34" charset="-128"/>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9pPr>
          </a:lstStyle>
          <a:p>
            <a:pPr>
              <a:lnSpc>
                <a:spcPct val="100000"/>
              </a:lnSpc>
              <a:spcBef>
                <a:spcPct val="0"/>
              </a:spcBef>
              <a:buFontTx/>
              <a:buNone/>
            </a:pPr>
            <a:r>
              <a:rPr lang="en-GB" altLang="en-US" dirty="0">
                <a:solidFill>
                  <a:schemeClr val="tx1"/>
                </a:solidFill>
              </a:rPr>
              <a:t>Elected </a:t>
            </a:r>
            <a:r>
              <a:rPr lang="en-GB" altLang="en-US" dirty="0" smtClean="0">
                <a:solidFill>
                  <a:schemeClr val="tx1"/>
                </a:solidFill>
              </a:rPr>
              <a:t>representatives – MPs (Member of Parliament) </a:t>
            </a:r>
            <a:r>
              <a:rPr lang="en-GB" altLang="en-US" dirty="0">
                <a:solidFill>
                  <a:schemeClr val="tx1"/>
                </a:solidFill>
              </a:rPr>
              <a:t>in all forms of government should listen to the people and respond to their needs and suggestions.</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People are free to criticise all their elected leaders and representatives and to look closely at how they govern.</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Elected leaders and representatives hold power only temporarily.</a:t>
            </a:r>
          </a:p>
        </p:txBody>
      </p:sp>
      <p:grpSp>
        <p:nvGrpSpPr>
          <p:cNvPr id="20484" name="Group 10"/>
          <p:cNvGrpSpPr>
            <a:grpSpLocks/>
          </p:cNvGrpSpPr>
          <p:nvPr/>
        </p:nvGrpSpPr>
        <p:grpSpPr bwMode="auto">
          <a:xfrm>
            <a:off x="7589839" y="3489326"/>
            <a:ext cx="2536825" cy="1819275"/>
            <a:chOff x="5956201" y="4029633"/>
            <a:chExt cx="2536472" cy="1820001"/>
          </a:xfrm>
        </p:grpSpPr>
        <p:pic>
          <p:nvPicPr>
            <p:cNvPr id="2049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56201" y="4029633"/>
              <a:ext cx="2309564" cy="1820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6" name="TextBox 3"/>
            <p:cNvSpPr txBox="1">
              <a:spLocks noChangeArrowheads="1"/>
            </p:cNvSpPr>
            <p:nvPr/>
          </p:nvSpPr>
          <p:spPr bwMode="auto">
            <a:xfrm>
              <a:off x="6607428" y="4665226"/>
              <a:ext cx="18852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ＭＳ Ｐゴシック" panose="020B0600070205080204" pitchFamily="34" charset="-128"/>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9pPr>
            </a:lstStyle>
            <a:p>
              <a:pPr>
                <a:lnSpc>
                  <a:spcPct val="100000"/>
                </a:lnSpc>
                <a:spcBef>
                  <a:spcPct val="0"/>
                </a:spcBef>
                <a:buFontTx/>
                <a:buNone/>
              </a:pPr>
              <a:r>
                <a:rPr lang="en-GB" altLang="en-US">
                  <a:solidFill>
                    <a:schemeClr val="tx1"/>
                  </a:solidFill>
                </a:rPr>
                <a:t>I disagree.</a:t>
              </a:r>
            </a:p>
          </p:txBody>
        </p:sp>
      </p:grpSp>
      <p:grpSp>
        <p:nvGrpSpPr>
          <p:cNvPr id="20485" name="Group 14"/>
          <p:cNvGrpSpPr>
            <a:grpSpLocks/>
          </p:cNvGrpSpPr>
          <p:nvPr/>
        </p:nvGrpSpPr>
        <p:grpSpPr bwMode="auto">
          <a:xfrm>
            <a:off x="2270126" y="4306889"/>
            <a:ext cx="1920875" cy="1512887"/>
            <a:chOff x="792163" y="4012878"/>
            <a:chExt cx="1920310" cy="1513258"/>
          </a:xfrm>
        </p:grpSpPr>
        <p:pic>
          <p:nvPicPr>
            <p:cNvPr id="20493"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2163" y="4012878"/>
              <a:ext cx="1920310" cy="1513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4" name="TextBox 7"/>
            <p:cNvSpPr txBox="1">
              <a:spLocks noChangeArrowheads="1"/>
            </p:cNvSpPr>
            <p:nvPr/>
          </p:nvSpPr>
          <p:spPr bwMode="auto">
            <a:xfrm>
              <a:off x="1122716" y="4337427"/>
              <a:ext cx="138024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ＭＳ Ｐゴシック" panose="020B0600070205080204" pitchFamily="34" charset="-128"/>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9pPr>
            </a:lstStyle>
            <a:p>
              <a:pPr>
                <a:lnSpc>
                  <a:spcPct val="100000"/>
                </a:lnSpc>
                <a:spcBef>
                  <a:spcPct val="0"/>
                </a:spcBef>
                <a:buFontTx/>
                <a:buNone/>
              </a:pPr>
              <a:r>
                <a:rPr lang="en-GB" altLang="en-US">
                  <a:solidFill>
                    <a:schemeClr val="tx1"/>
                  </a:solidFill>
                </a:rPr>
                <a:t>That’s not very good.</a:t>
              </a:r>
            </a:p>
          </p:txBody>
        </p:sp>
      </p:grpSp>
      <p:grpSp>
        <p:nvGrpSpPr>
          <p:cNvPr id="20486" name="Group 12"/>
          <p:cNvGrpSpPr>
            <a:grpSpLocks/>
          </p:cNvGrpSpPr>
          <p:nvPr/>
        </p:nvGrpSpPr>
        <p:grpSpPr bwMode="auto">
          <a:xfrm>
            <a:off x="5932488" y="4686301"/>
            <a:ext cx="2157412" cy="1698625"/>
            <a:chOff x="3748726" y="4983758"/>
            <a:chExt cx="2566100" cy="2020707"/>
          </a:xfrm>
        </p:grpSpPr>
        <p:pic>
          <p:nvPicPr>
            <p:cNvPr id="20491"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750568" y="4983758"/>
              <a:ext cx="2564258" cy="20207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2" name="TextBox 9"/>
            <p:cNvSpPr txBox="1">
              <a:spLocks noChangeArrowheads="1"/>
            </p:cNvSpPr>
            <p:nvPr/>
          </p:nvSpPr>
          <p:spPr bwMode="auto">
            <a:xfrm>
              <a:off x="3748726" y="5433134"/>
              <a:ext cx="2564258" cy="768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ＭＳ Ｐゴシック" panose="020B0600070205080204" pitchFamily="34" charset="-128"/>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9pPr>
            </a:lstStyle>
            <a:p>
              <a:pPr algn="ctr">
                <a:lnSpc>
                  <a:spcPct val="100000"/>
                </a:lnSpc>
                <a:spcBef>
                  <a:spcPct val="0"/>
                </a:spcBef>
                <a:buFontTx/>
                <a:buNone/>
              </a:pPr>
              <a:r>
                <a:rPr lang="en-GB" altLang="en-US">
                  <a:solidFill>
                    <a:schemeClr val="tx1"/>
                  </a:solidFill>
                </a:rPr>
                <a:t>I’m not happy</a:t>
              </a:r>
              <a:br>
                <a:rPr lang="en-GB" altLang="en-US">
                  <a:solidFill>
                    <a:schemeClr val="tx1"/>
                  </a:solidFill>
                </a:rPr>
              </a:br>
              <a:r>
                <a:rPr lang="en-GB" altLang="en-US">
                  <a:solidFill>
                    <a:schemeClr val="tx1"/>
                  </a:solidFill>
                </a:rPr>
                <a:t>with that.</a:t>
              </a:r>
            </a:p>
          </p:txBody>
        </p:sp>
      </p:grpSp>
      <p:grpSp>
        <p:nvGrpSpPr>
          <p:cNvPr id="20487" name="Group 13"/>
          <p:cNvGrpSpPr>
            <a:grpSpLocks/>
          </p:cNvGrpSpPr>
          <p:nvPr/>
        </p:nvGrpSpPr>
        <p:grpSpPr bwMode="auto">
          <a:xfrm>
            <a:off x="4157664" y="3641725"/>
            <a:ext cx="1997075" cy="1570038"/>
            <a:chOff x="3210737" y="3465513"/>
            <a:chExt cx="1996533" cy="1569164"/>
          </a:xfrm>
        </p:grpSpPr>
        <p:pic>
          <p:nvPicPr>
            <p:cNvPr id="20489"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210737" y="3465513"/>
              <a:ext cx="1991255" cy="1569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0" name="TextBox 11"/>
            <p:cNvSpPr txBox="1">
              <a:spLocks noChangeArrowheads="1"/>
            </p:cNvSpPr>
            <p:nvPr/>
          </p:nvSpPr>
          <p:spPr bwMode="auto">
            <a:xfrm>
              <a:off x="3322025" y="3751280"/>
              <a:ext cx="188524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ＭＳ Ｐゴシック" panose="020B0600070205080204" pitchFamily="34" charset="-128"/>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Twinkl" pitchFamily="2" charset="0"/>
                </a:defRPr>
              </a:lvl9pPr>
            </a:lstStyle>
            <a:p>
              <a:pPr algn="ctr">
                <a:lnSpc>
                  <a:spcPct val="100000"/>
                </a:lnSpc>
                <a:spcBef>
                  <a:spcPct val="0"/>
                </a:spcBef>
                <a:buFontTx/>
                <a:buNone/>
              </a:pPr>
              <a:r>
                <a:rPr lang="en-GB" altLang="en-US">
                  <a:solidFill>
                    <a:schemeClr val="tx1"/>
                  </a:solidFill>
                </a:rPr>
                <a:t>I think you’re</a:t>
              </a:r>
            </a:p>
            <a:p>
              <a:pPr algn="ctr">
                <a:lnSpc>
                  <a:spcPct val="100000"/>
                </a:lnSpc>
                <a:spcBef>
                  <a:spcPct val="0"/>
                </a:spcBef>
                <a:buFontTx/>
                <a:buNone/>
              </a:pPr>
              <a:r>
                <a:rPr lang="en-GB" altLang="en-US">
                  <a:solidFill>
                    <a:schemeClr val="tx1"/>
                  </a:solidFill>
                </a:rPr>
                <a:t>wrong about</a:t>
              </a:r>
            </a:p>
            <a:p>
              <a:pPr algn="ctr">
                <a:lnSpc>
                  <a:spcPct val="100000"/>
                </a:lnSpc>
                <a:spcBef>
                  <a:spcPct val="0"/>
                </a:spcBef>
                <a:buFontTx/>
                <a:buNone/>
              </a:pPr>
              <a:r>
                <a:rPr lang="en-GB" altLang="en-US">
                  <a:solidFill>
                    <a:schemeClr val="tx1"/>
                  </a:solidFill>
                </a:rPr>
                <a:t>that.</a:t>
              </a:r>
            </a:p>
          </p:txBody>
        </p:sp>
      </p:grpSp>
      <p:sp>
        <p:nvSpPr>
          <p:cNvPr id="16" name="Rectangle 15">
            <a:hlinkClick r:id="rId6"/>
          </p:cNvPr>
          <p:cNvSpPr/>
          <p:nvPr/>
        </p:nvSpPr>
        <p:spPr>
          <a:xfrm>
            <a:off x="9912350" y="6607176"/>
            <a:ext cx="755650" cy="250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239484268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 To understand what democracy is and how people take part in it</a:t>
            </a:r>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pPr marL="0" indent="0">
              <a:buNone/>
            </a:pPr>
            <a:r>
              <a:rPr lang="en-GB" sz="3200" dirty="0" smtClean="0"/>
              <a:t>Imagine you are running for election as an MP.  How could you persuade people to vote for you?  What do you think people want? Research an issue that is important to you and write about it telling the people what you would do.</a:t>
            </a:r>
            <a:endParaRPr lang="en-GB" sz="3200" dirty="0"/>
          </a:p>
        </p:txBody>
      </p:sp>
    </p:spTree>
    <p:extLst>
      <p:ext uri="{BB962C8B-B14F-4D97-AF65-F5344CB8AC3E}">
        <p14:creationId xmlns:p14="http://schemas.microsoft.com/office/powerpoint/2010/main" val="416978705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 LO</a:t>
            </a:r>
            <a:r>
              <a:rPr lang="en-GB" dirty="0"/>
              <a:t>: To understand what democracy is and how people take part in it</a:t>
            </a:r>
          </a:p>
        </p:txBody>
      </p:sp>
      <p:sp>
        <p:nvSpPr>
          <p:cNvPr id="3" name="Content Placeholder 2"/>
          <p:cNvSpPr>
            <a:spLocks noGrp="1"/>
          </p:cNvSpPr>
          <p:nvPr>
            <p:ph idx="1"/>
          </p:nvPr>
        </p:nvSpPr>
        <p:spPr/>
        <p:txBody>
          <a:bodyPr>
            <a:normAutofit/>
          </a:bodyPr>
          <a:lstStyle/>
          <a:p>
            <a:r>
              <a:rPr lang="en-GB" sz="3200" dirty="0" smtClean="0"/>
              <a:t>What have you found out about democracy so far?</a:t>
            </a:r>
            <a:endParaRPr lang="en-GB" sz="3200" dirty="0"/>
          </a:p>
        </p:txBody>
      </p:sp>
    </p:spTree>
    <p:extLst>
      <p:ext uri="{BB962C8B-B14F-4D97-AF65-F5344CB8AC3E}">
        <p14:creationId xmlns:p14="http://schemas.microsoft.com/office/powerpoint/2010/main" val="33987758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TotalTime>
  <Words>3045</Words>
  <Application>Microsoft Office PowerPoint</Application>
  <PresentationFormat>Widescreen</PresentationFormat>
  <Paragraphs>390</Paragraphs>
  <Slides>61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61</vt:i4>
      </vt:variant>
    </vt:vector>
  </HeadingPairs>
  <TitlesOfParts>
    <vt:vector size="70" baseType="lpstr">
      <vt:lpstr>ＭＳ Ｐゴシック</vt:lpstr>
      <vt:lpstr>Arial</vt:lpstr>
      <vt:lpstr>Calibri</vt:lpstr>
      <vt:lpstr>Calibri Light</vt:lpstr>
      <vt:lpstr>Comic Sans MS</vt:lpstr>
      <vt:lpstr>Symbol</vt:lpstr>
      <vt:lpstr>Times New Roman</vt:lpstr>
      <vt:lpstr>Twinkl</vt:lpstr>
      <vt:lpstr>Office Theme</vt:lpstr>
      <vt:lpstr>Good Morning</vt:lpstr>
      <vt:lpstr>The Banana Machine – Part 2</vt:lpstr>
      <vt:lpstr>Spelling – Look/Cover/Spell/Check</vt:lpstr>
      <vt:lpstr>Maths</vt:lpstr>
      <vt:lpstr>RECALL</vt:lpstr>
      <vt:lpstr>LO: To be able to divide a 4-digit number by a 1-digit number when there is a remainder at the end.</vt:lpstr>
      <vt:lpstr>LO: To be able to divide a 4-digit number by a 1-digit number when there is a remainder at the end.</vt:lpstr>
      <vt:lpstr>LO: To be able to divide a 4-digit number by a 1-digit number when there is a remainder at the end.</vt:lpstr>
      <vt:lpstr>LO: To be able to divide a 4-digit number by a 1-digit number when there is a remainder at the end.</vt:lpstr>
      <vt:lpstr>LO: To be able to divide a 4-digit number by a 1-digit number when there is a remainder at the end.</vt:lpstr>
      <vt:lpstr>LO: To be able to divide a 4-digit number by a 1-digit number when there is a remainder at the end.</vt:lpstr>
      <vt:lpstr>LO: To be able to divide a 4-digit number by a 1-digit number when there is a remainder at the end.</vt:lpstr>
      <vt:lpstr>LO: To be able to divide a 4-digit number by a 1-digit number when there is a remainder at the end.</vt:lpstr>
      <vt:lpstr>LO: To be able to divide a 4-digit number by a 1-digit number when there is a remainder at the end.</vt:lpstr>
      <vt:lpstr>LO: To be able to divide a 4-digit number by a 1-digit number when there is a remainder at the end.</vt:lpstr>
      <vt:lpstr>LO: To be able to divide a 4-digit number by a 1-digit number when there is a remainder at the end.</vt:lpstr>
      <vt:lpstr>REFLECTION - LO: To be able to divide a 4-digit number by a 1-digit number when there is a remainder at the end.</vt:lpstr>
      <vt:lpstr>Assembly and Break</vt:lpstr>
      <vt:lpstr>English – Traditional Tales Lesson 2</vt:lpstr>
      <vt:lpstr>Introduction</vt:lpstr>
      <vt:lpstr>LO: To be able to identify the features of a traditions tale</vt:lpstr>
      <vt:lpstr>LO: To be able to identify the features of a traditions tale</vt:lpstr>
      <vt:lpstr>LO: To be able to identify the features of a traditions tale</vt:lpstr>
      <vt:lpstr>LO: To be able to identify the features of a traditions tale</vt:lpstr>
      <vt:lpstr>LO: To be able to identify the features of a traditions tale</vt:lpstr>
      <vt:lpstr>REFLECTION - LO: To be able to identify the features of a traditions tale</vt:lpstr>
      <vt:lpstr>LO: To be able to use – and () correctly when using parenthesis to add meaning and interest to writing</vt:lpstr>
      <vt:lpstr>LO: To be able to use – and () correctly when using parenthesis to add meaning and interest to writing</vt:lpstr>
      <vt:lpstr>LO: To be able to use – and () correctly when using parenthesis to add meaning and interest to writing</vt:lpstr>
      <vt:lpstr>LO: To be able to use – and () correctly when using parenthesis to add meaning and interest to writing</vt:lpstr>
      <vt:lpstr>Chapter 2 – Home is Where  the Farm is Lesson 8</vt:lpstr>
      <vt:lpstr>Chapter 2 – Home is Where  the Farm is Lesson 8</vt:lpstr>
      <vt:lpstr>LO: To be able to make inferences from the text and explain and justify inferences with evidence from the text (2d)</vt:lpstr>
      <vt:lpstr>Patricia Porshley-Plum…</vt:lpstr>
      <vt:lpstr>Lunch</vt:lpstr>
      <vt:lpstr>Take 5</vt:lpstr>
      <vt:lpstr>Story</vt:lpstr>
      <vt:lpstr>PowerPoint Presentation</vt:lpstr>
      <vt:lpstr>jeopardized</vt:lpstr>
      <vt:lpstr>jeopardized</vt:lpstr>
      <vt:lpstr>jeopardized</vt:lpstr>
      <vt:lpstr>jeopardized</vt:lpstr>
      <vt:lpstr>jeopardized</vt:lpstr>
      <vt:lpstr>jeopardized</vt:lpstr>
      <vt:lpstr>jeopardized</vt:lpstr>
      <vt:lpstr>Handwriting</vt:lpstr>
      <vt:lpstr>LO: Selected words from statutory spelling lists</vt:lpstr>
      <vt:lpstr> LO: Selected words from statutory spelling lists</vt:lpstr>
      <vt:lpstr>Arithmetic Test</vt:lpstr>
      <vt:lpstr>PSHE - Lesson 1</vt:lpstr>
      <vt:lpstr>LO: To understand what democracy is and how people take part in it</vt:lpstr>
      <vt:lpstr>What Does Democracy Mean?</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LO: To understand what democracy is and how people take part in it</vt:lpstr>
      <vt:lpstr>Elected Representatives</vt:lpstr>
      <vt:lpstr>LO: To understand what democracy is and how people take part in it</vt:lpstr>
      <vt:lpstr>REFLECTION - LO: To understand what democracy is and how people take part in it</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dc:title>
  <dc:creator>Andrea Davison</dc:creator>
  <cp:lastModifiedBy>Andrea Davison</cp:lastModifiedBy>
  <cp:revision>4</cp:revision>
  <dcterms:created xsi:type="dcterms:W3CDTF">2021-02-15T09:47:12Z</dcterms:created>
  <dcterms:modified xsi:type="dcterms:W3CDTF">2021-02-15T10:14:02Z</dcterms:modified>
</cp:coreProperties>
</file>