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FDB7CD-F57E-43D5-8832-64A0DB4D0CAF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0E90BD-0A41-4552-9397-2A7E396091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631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Shape 328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9" name="Shape 329"/>
          <p:cNvSpPr txBox="1"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4081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337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511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989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866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410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826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405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522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414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873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47114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3611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89269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072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7627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744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A468A-CEA5-42C2-A9E1-1DE57E7B84D1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6809BCD-D316-4E2E-A57F-F42A74241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926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0343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Monday 24</a:t>
            </a:r>
            <a:r>
              <a:rPr lang="en-GB" baseline="30000" dirty="0" smtClean="0"/>
              <a:t>th</a:t>
            </a:r>
            <a:r>
              <a:rPr lang="en-GB" dirty="0" smtClean="0"/>
              <a:t> January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718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Spellings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189075" y="1930400"/>
            <a:ext cx="32582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</a:rPr>
              <a:t>Complete the next page of your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</a:rPr>
              <a:t>s</a:t>
            </a:r>
            <a:r>
              <a:rPr lang="en-GB" sz="2800" dirty="0" smtClean="0">
                <a:solidFill>
                  <a:srgbClr val="FF0000"/>
                </a:solidFill>
              </a:rPr>
              <a:t>pelling booklet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6070" y="1270000"/>
            <a:ext cx="2187958" cy="4700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25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Shape 3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4150" y="116632"/>
            <a:ext cx="1035199" cy="13928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Shape 3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1161" y="2676798"/>
            <a:ext cx="994243" cy="13529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Shape 3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2161" y="4941168"/>
            <a:ext cx="819175" cy="1765645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Shape 338"/>
          <p:cNvSpPr txBox="1"/>
          <p:nvPr/>
        </p:nvSpPr>
        <p:spPr>
          <a:xfrm>
            <a:off x="7271475" y="1497075"/>
            <a:ext cx="128400" cy="1311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" name="Rectangle 1"/>
          <p:cNvSpPr/>
          <p:nvPr/>
        </p:nvSpPr>
        <p:spPr>
          <a:xfrm>
            <a:off x="10272464" y="5229201"/>
            <a:ext cx="1944216" cy="1656183"/>
          </a:xfrm>
          <a:prstGeom prst="rect">
            <a:avLst/>
          </a:prstGeom>
          <a:solidFill>
            <a:srgbClr val="DDBF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7030A0"/>
                </a:solidFill>
              </a:rPr>
              <a:t>Mastery:</a:t>
            </a:r>
          </a:p>
          <a:p>
            <a:pPr algn="ctr"/>
            <a:r>
              <a:rPr lang="en-GB" sz="2000" dirty="0" smtClean="0">
                <a:solidFill>
                  <a:srgbClr val="7030A0"/>
                </a:solidFill>
              </a:rPr>
              <a:t>Create and answer your own R.I.C questions.</a:t>
            </a:r>
          </a:p>
        </p:txBody>
      </p:sp>
      <p:sp>
        <p:nvSpPr>
          <p:cNvPr id="14" name="Shape 335"/>
          <p:cNvSpPr txBox="1"/>
          <p:nvPr/>
        </p:nvSpPr>
        <p:spPr>
          <a:xfrm>
            <a:off x="1429350" y="141366"/>
            <a:ext cx="4450626" cy="163144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GB" sz="2400" dirty="0" smtClean="0"/>
              <a:t>Describe what the illustration shows.</a:t>
            </a:r>
          </a:p>
          <a:p>
            <a:pPr lvl="0" algn="r" rtl="0">
              <a:spcBef>
                <a:spcPts val="0"/>
              </a:spcBef>
              <a:buNone/>
            </a:pPr>
            <a:r>
              <a:rPr lang="en-GB" sz="2400" dirty="0" smtClean="0"/>
              <a:t>(</a:t>
            </a:r>
            <a:r>
              <a:rPr lang="en-GB" sz="2400" dirty="0"/>
              <a:t>1</a:t>
            </a:r>
            <a:r>
              <a:rPr lang="en-GB" sz="2400" dirty="0" smtClean="0"/>
              <a:t>)</a:t>
            </a:r>
            <a:endParaRPr lang="en-GB" sz="2400" dirty="0"/>
          </a:p>
        </p:txBody>
      </p:sp>
      <p:sp>
        <p:nvSpPr>
          <p:cNvPr id="15" name="Shape 336"/>
          <p:cNvSpPr txBox="1"/>
          <p:nvPr/>
        </p:nvSpPr>
        <p:spPr>
          <a:xfrm>
            <a:off x="1321337" y="4941168"/>
            <a:ext cx="4558638" cy="187220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</a:pPr>
            <a:r>
              <a:rPr lang="en-GB" sz="2400" dirty="0" smtClean="0"/>
              <a:t>“Emperor Penguin Unchained!” Comment on how the illustrator has made the illustration echo the exclamation.</a:t>
            </a:r>
          </a:p>
          <a:p>
            <a:pPr lvl="0" algn="r" rtl="0">
              <a:spcBef>
                <a:spcPts val="0"/>
              </a:spcBef>
            </a:pPr>
            <a:r>
              <a:rPr lang="en-GB" sz="2400" dirty="0" smtClean="0"/>
              <a:t> (2)</a:t>
            </a:r>
          </a:p>
        </p:txBody>
      </p:sp>
      <p:sp>
        <p:nvSpPr>
          <p:cNvPr id="16" name="Shape 337"/>
          <p:cNvSpPr txBox="1"/>
          <p:nvPr/>
        </p:nvSpPr>
        <p:spPr>
          <a:xfrm>
            <a:off x="1423417" y="2262626"/>
            <a:ext cx="4456559" cy="231850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GB" sz="2400" dirty="0" smtClean="0"/>
              <a:t>What clues are there that this is not the first time that Emperor Penguin and Batman have fought each other.</a:t>
            </a:r>
          </a:p>
          <a:p>
            <a:pPr lvl="0" algn="r" rtl="0">
              <a:spcBef>
                <a:spcPts val="0"/>
              </a:spcBef>
              <a:buNone/>
            </a:pPr>
            <a:r>
              <a:rPr lang="en-GB" sz="2400" dirty="0" smtClean="0"/>
              <a:t>(2)</a:t>
            </a:r>
            <a:endParaRPr lang="en-GB" sz="2400" dirty="0"/>
          </a:p>
        </p:txBody>
      </p:sp>
      <p:sp>
        <p:nvSpPr>
          <p:cNvPr id="11" name="Rectangle 10"/>
          <p:cNvSpPr/>
          <p:nvPr/>
        </p:nvSpPr>
        <p:spPr>
          <a:xfrm>
            <a:off x="6023992" y="3776"/>
            <a:ext cx="6168008" cy="400888"/>
          </a:xfrm>
          <a:prstGeom prst="rect">
            <a:avLst/>
          </a:prstGeom>
          <a:solidFill>
            <a:srgbClr val="BCEEB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00B050"/>
                </a:solidFill>
              </a:rPr>
              <a:t>Comic book cover: Batman</a:t>
            </a:r>
          </a:p>
        </p:txBody>
      </p:sp>
      <p:pic>
        <p:nvPicPr>
          <p:cNvPr id="1026" name="Picture 2" descr="T:\READING\Whole class reading\Y5&amp;6\Jess' Resources\RICs\to be RICked\800px-Detective_Comics_Vol_2_2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992" y="404663"/>
            <a:ext cx="4248472" cy="652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672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400" dirty="0" smtClean="0"/>
              <a:t>vivacious</a:t>
            </a:r>
            <a:endParaRPr lang="en-GB" sz="4400" dirty="0"/>
          </a:p>
          <a:p>
            <a:pPr marL="0" indent="0">
              <a:buNone/>
            </a:pPr>
            <a:r>
              <a:rPr lang="en-GB" sz="2400" dirty="0" smtClean="0"/>
              <a:t>What </a:t>
            </a:r>
            <a:r>
              <a:rPr lang="en-GB" sz="2400" dirty="0"/>
              <a:t>does it say?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What could it mean?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321" y="243104"/>
            <a:ext cx="3353091" cy="135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72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0800" y="866030"/>
            <a:ext cx="8596668" cy="282310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400" b="1" u="sng" dirty="0" smtClean="0"/>
              <a:t>vivacious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b="1" dirty="0" smtClean="0"/>
              <a:t>What </a:t>
            </a:r>
            <a:r>
              <a:rPr lang="en-GB" sz="2800" b="1" dirty="0"/>
              <a:t>does it say?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b="1" dirty="0"/>
              <a:t>What could it mean</a:t>
            </a:r>
            <a:r>
              <a:rPr lang="en-GB" sz="2800" b="1" dirty="0" smtClean="0"/>
              <a:t>?</a:t>
            </a:r>
          </a:p>
          <a:p>
            <a:pPr marL="0" indent="0">
              <a:buNone/>
            </a:pPr>
            <a:r>
              <a:rPr lang="en-GB" sz="2800" b="1" u="sng" dirty="0"/>
              <a:t>A</a:t>
            </a:r>
            <a:r>
              <a:rPr lang="en-GB" sz="2800" b="1" u="sng" dirty="0" smtClean="0"/>
              <a:t>djective</a:t>
            </a:r>
          </a:p>
          <a:p>
            <a:pPr marL="0" indent="0">
              <a:buNone/>
            </a:pPr>
            <a:r>
              <a:rPr lang="en-GB" sz="2800" b="1" dirty="0" smtClean="0"/>
              <a:t>Lively and animated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When the vivacious child came through the school’s door on her first day of </a:t>
            </a:r>
            <a:r>
              <a:rPr lang="en-GB" dirty="0" smtClean="0">
                <a:solidFill>
                  <a:srgbClr val="FF0000"/>
                </a:solidFill>
              </a:rPr>
              <a:t>nursery, </a:t>
            </a:r>
            <a:r>
              <a:rPr lang="en-GB" dirty="0">
                <a:solidFill>
                  <a:srgbClr val="FF0000"/>
                </a:solidFill>
              </a:rPr>
              <a:t>she spoke with every student and volunteered to do every activity.</a:t>
            </a:r>
            <a:endParaRPr lang="en-GB" sz="2800" b="1" dirty="0" smtClean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321" y="243104"/>
            <a:ext cx="3353091" cy="135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64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136</Words>
  <Application>Microsoft Office PowerPoint</Application>
  <PresentationFormat>Widescreen</PresentationFormat>
  <Paragraphs>25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Trebuchet MS</vt:lpstr>
      <vt:lpstr>Wingdings 3</vt:lpstr>
      <vt:lpstr>Facet</vt:lpstr>
      <vt:lpstr>PowerPoint Presentation</vt:lpstr>
      <vt:lpstr>Monday 24th January</vt:lpstr>
      <vt:lpstr>Spellings</vt:lpstr>
      <vt:lpstr>PowerPoint Presentation</vt:lpstr>
      <vt:lpstr>PowerPoint Presentation</vt:lpstr>
      <vt:lpstr>PowerPoint Presentation</vt:lpstr>
    </vt:vector>
  </TitlesOfParts>
  <Company>Dunham-On-Trent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Bradford</dc:creator>
  <cp:lastModifiedBy>Gemma Bradford</cp:lastModifiedBy>
  <cp:revision>1</cp:revision>
  <dcterms:created xsi:type="dcterms:W3CDTF">2022-01-23T16:29:24Z</dcterms:created>
  <dcterms:modified xsi:type="dcterms:W3CDTF">2022-01-23T16:29:59Z</dcterms:modified>
</cp:coreProperties>
</file>