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712" r:id="rId2"/>
  </p:sldMasterIdLst>
  <p:notesMasterIdLst>
    <p:notesMasterId r:id="rId46"/>
  </p:notesMasterIdLst>
  <p:sldIdLst>
    <p:sldId id="256" r:id="rId3"/>
    <p:sldId id="257" r:id="rId4"/>
    <p:sldId id="434" r:id="rId5"/>
    <p:sldId id="437" r:id="rId6"/>
    <p:sldId id="450" r:id="rId7"/>
    <p:sldId id="358" r:id="rId8"/>
    <p:sldId id="435" r:id="rId9"/>
    <p:sldId id="323" r:id="rId10"/>
    <p:sldId id="412" r:id="rId11"/>
    <p:sldId id="441" r:id="rId12"/>
    <p:sldId id="442" r:id="rId13"/>
    <p:sldId id="443" r:id="rId14"/>
    <p:sldId id="444" r:id="rId15"/>
    <p:sldId id="445" r:id="rId16"/>
    <p:sldId id="446" r:id="rId17"/>
    <p:sldId id="447" r:id="rId18"/>
    <p:sldId id="448" r:id="rId19"/>
    <p:sldId id="449" r:id="rId20"/>
    <p:sldId id="414" r:id="rId21"/>
    <p:sldId id="415" r:id="rId22"/>
    <p:sldId id="266" r:id="rId23"/>
    <p:sldId id="408" r:id="rId24"/>
    <p:sldId id="409" r:id="rId25"/>
    <p:sldId id="410" r:id="rId26"/>
    <p:sldId id="411" r:id="rId27"/>
    <p:sldId id="417" r:id="rId28"/>
    <p:sldId id="418" r:id="rId29"/>
    <p:sldId id="429" r:id="rId30"/>
    <p:sldId id="430" r:id="rId31"/>
    <p:sldId id="451" r:id="rId32"/>
    <p:sldId id="432" r:id="rId33"/>
    <p:sldId id="419" r:id="rId34"/>
    <p:sldId id="420" r:id="rId35"/>
    <p:sldId id="452" r:id="rId36"/>
    <p:sldId id="422" r:id="rId37"/>
    <p:sldId id="454" r:id="rId38"/>
    <p:sldId id="386" r:id="rId39"/>
    <p:sldId id="455" r:id="rId40"/>
    <p:sldId id="426" r:id="rId41"/>
    <p:sldId id="457" r:id="rId42"/>
    <p:sldId id="312" r:id="rId43"/>
    <p:sldId id="456" r:id="rId44"/>
    <p:sldId id="427" r:id="rId45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82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27" autoAdjust="0"/>
    <p:restoredTop sz="94660"/>
  </p:normalViewPr>
  <p:slideViewPr>
    <p:cSldViewPr snapToGrid="0">
      <p:cViewPr varScale="1">
        <p:scale>
          <a:sx n="91" d="100"/>
          <a:sy n="91" d="100"/>
        </p:scale>
        <p:origin x="58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D877E2-A2E5-4373-8842-7E33CFA0A998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23BAD-AF5E-440E-AC6D-90BBE8027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36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Shape 328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9" name="Shape 32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3806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33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004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543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301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472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018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13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54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78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045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044102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5912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94250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6210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5903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3403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4474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A54C80-263E-416B-A8E0-580EDEADCBDC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9954A3-9DFD-4C44-94BA-B95130A3BA1C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88736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92344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A54C80-263E-416B-A8E0-580EDEADCBDC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9954A3-9DFD-4C44-94BA-B95130A3BA1C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16670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4248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46707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6912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A54C80-263E-416B-A8E0-580EDEADCBDC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9954A3-9DFD-4C44-94BA-B95130A3BA1C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65311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63209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32076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18768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46961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321884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1273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C6B4A9-1611-4792-9094-5F34BCA07E0B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9333C77-0158-454C-844F-B7AB9BD7DAD4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26587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3856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BF3B1-3C7E-4C4C-B368-B06495325D4C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0E5D5F9-E0B4-4FEE-91C1-389D95B985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282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10/3/2021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5FCBEF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536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Monday </a:t>
            </a:r>
            <a:r>
              <a:rPr lang="en-GB" dirty="0" smtClean="0"/>
              <a:t>4</a:t>
            </a:r>
            <a:r>
              <a:rPr lang="en-GB" baseline="30000" dirty="0" smtClean="0"/>
              <a:t>th</a:t>
            </a:r>
            <a:r>
              <a:rPr lang="en-GB" dirty="0" smtClean="0"/>
              <a:t> October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727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Spellings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238704" y="0"/>
            <a:ext cx="88514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solidFill>
                  <a:srgbClr val="FF0000"/>
                </a:solidFill>
              </a:rPr>
              <a:t>Good Morning</a:t>
            </a:r>
          </a:p>
          <a:p>
            <a:pPr algn="ctr"/>
            <a:endParaRPr lang="en-GB" sz="3200" b="1" u="sng" dirty="0">
              <a:solidFill>
                <a:srgbClr val="FF0000"/>
              </a:solidFill>
            </a:endParaRPr>
          </a:p>
          <a:p>
            <a:pPr algn="ctr"/>
            <a:r>
              <a:rPr lang="en-GB" sz="3200" b="1" dirty="0" smtClean="0">
                <a:solidFill>
                  <a:srgbClr val="FF0000"/>
                </a:solidFill>
              </a:rPr>
              <a:t>You have practised 18 of the year 5/6 spellings. Now try the quiz!</a:t>
            </a:r>
          </a:p>
          <a:p>
            <a:pPr algn="ctr"/>
            <a:endParaRPr lang="en-GB" sz="3200" b="1" dirty="0" smtClean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2217683"/>
            <a:ext cx="2312921" cy="43790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9912" y="2236815"/>
            <a:ext cx="2323426" cy="4340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5907" y="2236815"/>
            <a:ext cx="2399382" cy="4462134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8544910" y="2236815"/>
            <a:ext cx="3426373" cy="3869695"/>
          </a:xfrm>
          <a:prstGeom prst="wedgeEllipseCallout">
            <a:avLst/>
          </a:prstGeom>
          <a:solidFill>
            <a:srgbClr val="CC82B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/>
              <a:t>If you’re at home, practise the ones that you find tricky.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64159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Shape 3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4150" y="116632"/>
            <a:ext cx="1035199" cy="13928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Shape 3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1161" y="2676798"/>
            <a:ext cx="994243" cy="13529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Shape 3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2161" y="4941168"/>
            <a:ext cx="819175" cy="1765645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Shape 338"/>
          <p:cNvSpPr txBox="1"/>
          <p:nvPr/>
        </p:nvSpPr>
        <p:spPr>
          <a:xfrm>
            <a:off x="7271475" y="1497075"/>
            <a:ext cx="128400" cy="13116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" name="Rectangle 1"/>
          <p:cNvSpPr/>
          <p:nvPr/>
        </p:nvSpPr>
        <p:spPr>
          <a:xfrm>
            <a:off x="7752184" y="5269894"/>
            <a:ext cx="4248472" cy="1471474"/>
          </a:xfrm>
          <a:prstGeom prst="rect">
            <a:avLst/>
          </a:prstGeom>
          <a:solidFill>
            <a:srgbClr val="DDBF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7030A0"/>
                </a:solidFill>
              </a:rPr>
              <a:t>Mastery:</a:t>
            </a:r>
          </a:p>
          <a:p>
            <a:pPr algn="ctr"/>
            <a:r>
              <a:rPr lang="en-GB" sz="2400" dirty="0" smtClean="0">
                <a:solidFill>
                  <a:srgbClr val="7030A0"/>
                </a:solidFill>
              </a:rPr>
              <a:t>Create and answer your own R.I.C questions.</a:t>
            </a:r>
          </a:p>
        </p:txBody>
      </p:sp>
      <p:sp>
        <p:nvSpPr>
          <p:cNvPr id="14" name="Shape 335"/>
          <p:cNvSpPr txBox="1"/>
          <p:nvPr/>
        </p:nvSpPr>
        <p:spPr>
          <a:xfrm>
            <a:off x="1429349" y="141366"/>
            <a:ext cx="4666651" cy="163144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GB" sz="2400" dirty="0" smtClean="0"/>
              <a:t>Where are the narwhal seen?</a:t>
            </a:r>
          </a:p>
          <a:p>
            <a:pPr lvl="0" algn="r" rtl="0">
              <a:spcBef>
                <a:spcPts val="0"/>
              </a:spcBef>
              <a:buNone/>
            </a:pPr>
            <a:r>
              <a:rPr lang="en-GB" sz="2400" dirty="0" smtClean="0"/>
              <a:t>(1)</a:t>
            </a:r>
            <a:endParaRPr lang="en-GB" sz="2400" dirty="0"/>
          </a:p>
        </p:txBody>
      </p:sp>
      <p:sp>
        <p:nvSpPr>
          <p:cNvPr id="15" name="Shape 336"/>
          <p:cNvSpPr txBox="1"/>
          <p:nvPr/>
        </p:nvSpPr>
        <p:spPr>
          <a:xfrm>
            <a:off x="1321337" y="5157192"/>
            <a:ext cx="4774664" cy="126158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</a:pPr>
            <a:r>
              <a:rPr lang="en-GB" sz="2400" dirty="0" smtClean="0"/>
              <a:t>Comment on the author’s opinion of narwhal, and how you know this.</a:t>
            </a:r>
          </a:p>
          <a:p>
            <a:pPr lvl="0" algn="r" rtl="0">
              <a:spcBef>
                <a:spcPts val="0"/>
              </a:spcBef>
            </a:pPr>
            <a:r>
              <a:rPr lang="en-GB" sz="2400" dirty="0" smtClean="0"/>
              <a:t>(2)</a:t>
            </a:r>
          </a:p>
        </p:txBody>
      </p:sp>
      <p:sp>
        <p:nvSpPr>
          <p:cNvPr id="16" name="Shape 337"/>
          <p:cNvSpPr txBox="1"/>
          <p:nvPr/>
        </p:nvSpPr>
        <p:spPr>
          <a:xfrm>
            <a:off x="1423417" y="2262626"/>
            <a:ext cx="4666651" cy="231850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GB" sz="2400" dirty="0" smtClean="0"/>
              <a:t>How are the narwhal like:</a:t>
            </a:r>
          </a:p>
          <a:p>
            <a:pPr marL="457200" lvl="0" indent="-457200" rtl="0">
              <a:spcBef>
                <a:spcPts val="0"/>
              </a:spcBef>
              <a:buAutoNum type="alphaLcParenR"/>
            </a:pPr>
            <a:r>
              <a:rPr lang="en-GB" sz="2400" dirty="0" smtClean="0"/>
              <a:t>A unicorn of whales</a:t>
            </a:r>
          </a:p>
          <a:p>
            <a:pPr marL="457200" lvl="0" indent="-457200" rtl="0">
              <a:spcBef>
                <a:spcPts val="0"/>
              </a:spcBef>
              <a:buAutoNum type="alphaLcParenR"/>
            </a:pPr>
            <a:r>
              <a:rPr lang="en-GB" sz="2400" dirty="0" smtClean="0"/>
              <a:t>A knight come forth to joust?</a:t>
            </a:r>
          </a:p>
          <a:p>
            <a:pPr lvl="0" algn="r" rtl="0">
              <a:spcBef>
                <a:spcPts val="0"/>
              </a:spcBef>
              <a:buNone/>
            </a:pPr>
            <a:r>
              <a:rPr lang="en-GB" sz="2400" dirty="0" smtClean="0"/>
              <a:t>(2)</a:t>
            </a:r>
            <a:endParaRPr lang="en-GB" sz="2400" dirty="0"/>
          </a:p>
        </p:txBody>
      </p:sp>
      <p:sp>
        <p:nvSpPr>
          <p:cNvPr id="11" name="Rectangle 10"/>
          <p:cNvSpPr/>
          <p:nvPr/>
        </p:nvSpPr>
        <p:spPr>
          <a:xfrm>
            <a:off x="8040216" y="-6795"/>
            <a:ext cx="4151784" cy="400888"/>
          </a:xfrm>
          <a:prstGeom prst="rect">
            <a:avLst/>
          </a:prstGeom>
          <a:solidFill>
            <a:srgbClr val="BCEEB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00B050"/>
                </a:solidFill>
              </a:rPr>
              <a:t>Poem: Narwhal (By Kennedy)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295" t="59009" r="3794" b="1622"/>
          <a:stretch/>
        </p:blipFill>
        <p:spPr bwMode="auto">
          <a:xfrm rot="16200000">
            <a:off x="9133656" y="1025826"/>
            <a:ext cx="3560170" cy="2461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634" t="3217" r="3794" b="43278"/>
          <a:stretch/>
        </p:blipFill>
        <p:spPr bwMode="auto">
          <a:xfrm rot="16200000">
            <a:off x="6322930" y="1416951"/>
            <a:ext cx="3553993" cy="3926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370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4400" b="1" dirty="0" smtClean="0"/>
              <a:t>Displace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400" dirty="0" smtClean="0"/>
              <a:t>What </a:t>
            </a:r>
            <a:r>
              <a:rPr lang="en-GB" sz="2400" dirty="0"/>
              <a:t>does it say?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What could it mean?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321" y="243104"/>
            <a:ext cx="3353091" cy="135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5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0800" y="866030"/>
            <a:ext cx="8596668" cy="388077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400" b="1" u="sng" dirty="0" smtClean="0"/>
              <a:t>Displace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b="1" dirty="0" smtClean="0"/>
              <a:t>What </a:t>
            </a:r>
            <a:r>
              <a:rPr lang="en-GB" sz="2800" b="1" dirty="0"/>
              <a:t>does it say?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b="1" dirty="0"/>
              <a:t>What could it mean</a:t>
            </a:r>
            <a:r>
              <a:rPr lang="en-GB" sz="2800" b="1" dirty="0" smtClean="0"/>
              <a:t>?</a:t>
            </a:r>
          </a:p>
          <a:p>
            <a:pPr marL="0" indent="0">
              <a:buNone/>
            </a:pPr>
            <a:r>
              <a:rPr lang="en-GB" sz="2800" i="1" dirty="0" smtClean="0"/>
              <a:t>To move something from its proper or usual position.</a:t>
            </a:r>
          </a:p>
          <a:p>
            <a:pPr marL="0" indent="0">
              <a:buNone/>
            </a:pPr>
            <a:endParaRPr lang="en-GB" sz="2800" i="1" dirty="0" smtClean="0"/>
          </a:p>
          <a:p>
            <a:pPr marL="0" indent="0">
              <a:buNone/>
            </a:pPr>
            <a:r>
              <a:rPr lang="en-GB" sz="2800" b="1" dirty="0">
                <a:solidFill>
                  <a:srgbClr val="FF0000"/>
                </a:solidFill>
              </a:rPr>
              <a:t>The war has displaced thousands of people.</a:t>
            </a:r>
            <a:r>
              <a:rPr lang="en-GB" sz="2800" dirty="0">
                <a:solidFill>
                  <a:srgbClr val="FF0000"/>
                </a:solidFill>
              </a:rPr>
              <a:t> </a:t>
            </a:r>
            <a:endParaRPr lang="en-GB" sz="2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2800" b="1" dirty="0" smtClean="0">
                <a:solidFill>
                  <a:srgbClr val="FF0000"/>
                </a:solidFill>
              </a:rPr>
              <a:t>The </a:t>
            </a:r>
            <a:r>
              <a:rPr lang="en-GB" sz="2800" b="1" dirty="0">
                <a:solidFill>
                  <a:srgbClr val="FF0000"/>
                </a:solidFill>
              </a:rPr>
              <a:t>hurricane displaced most of the town's </a:t>
            </a:r>
            <a:r>
              <a:rPr lang="en-GB" sz="2800" b="1" dirty="0" smtClean="0">
                <a:solidFill>
                  <a:srgbClr val="FF0000"/>
                </a:solidFill>
              </a:rPr>
              <a:t>residents.</a:t>
            </a:r>
            <a:endParaRPr lang="en-GB" sz="2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321" y="243104"/>
            <a:ext cx="3353091" cy="135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4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5935" y="323486"/>
            <a:ext cx="2329209" cy="840826"/>
          </a:xfrm>
        </p:spPr>
        <p:txBody>
          <a:bodyPr/>
          <a:lstStyle/>
          <a:p>
            <a:r>
              <a:rPr lang="en-GB" b="1" u="sng" dirty="0" smtClean="0"/>
              <a:t>Recall</a:t>
            </a:r>
            <a:endParaRPr lang="en-GB" b="1" u="sng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9091036"/>
              </p:ext>
            </p:extLst>
          </p:nvPr>
        </p:nvGraphicFramePr>
        <p:xfrm>
          <a:off x="1348827" y="2674590"/>
          <a:ext cx="812799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6310794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73861804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6494452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686417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7721066"/>
              </p:ext>
            </p:extLst>
          </p:nvPr>
        </p:nvGraphicFramePr>
        <p:xfrm>
          <a:off x="632178" y="1312232"/>
          <a:ext cx="10882492" cy="5205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0623">
                  <a:extLst>
                    <a:ext uri="{9D8B030D-6E8A-4147-A177-3AD203B41FA5}">
                      <a16:colId xmlns:a16="http://schemas.microsoft.com/office/drawing/2014/main" val="3708130020"/>
                    </a:ext>
                  </a:extLst>
                </a:gridCol>
                <a:gridCol w="2720623">
                  <a:extLst>
                    <a:ext uri="{9D8B030D-6E8A-4147-A177-3AD203B41FA5}">
                      <a16:colId xmlns:a16="http://schemas.microsoft.com/office/drawing/2014/main" val="65154069"/>
                    </a:ext>
                  </a:extLst>
                </a:gridCol>
                <a:gridCol w="2720623">
                  <a:extLst>
                    <a:ext uri="{9D8B030D-6E8A-4147-A177-3AD203B41FA5}">
                      <a16:colId xmlns:a16="http://schemas.microsoft.com/office/drawing/2014/main" val="1058700981"/>
                    </a:ext>
                  </a:extLst>
                </a:gridCol>
                <a:gridCol w="2720623">
                  <a:extLst>
                    <a:ext uri="{9D8B030D-6E8A-4147-A177-3AD203B41FA5}">
                      <a16:colId xmlns:a16="http://schemas.microsoft.com/office/drawing/2014/main" val="2875602143"/>
                    </a:ext>
                  </a:extLst>
                </a:gridCol>
              </a:tblGrid>
              <a:tr h="735372"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</a:rPr>
                        <a:t>Simple present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</a:rPr>
                        <a:t>Present Progressive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solidFill>
                            <a:schemeClr val="tx1"/>
                          </a:solidFill>
                        </a:rPr>
                        <a:t>Present Perfect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370939"/>
                  </a:ext>
                </a:extLst>
              </a:tr>
              <a:tr h="876543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I have eaten all of my dinner.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101252"/>
                  </a:ext>
                </a:extLst>
              </a:tr>
              <a:tr h="876543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I walk the dog every morning.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8454846"/>
                  </a:ext>
                </a:extLst>
              </a:tr>
              <a:tr h="876543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I am writing in my journal.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1515646"/>
                  </a:ext>
                </a:extLst>
              </a:tr>
              <a:tr h="876543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He</a:t>
                      </a:r>
                      <a:r>
                        <a:rPr lang="en-GB" sz="2400" baseline="0" dirty="0" smtClean="0"/>
                        <a:t> is enjoying the film.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9412926"/>
                  </a:ext>
                </a:extLst>
              </a:tr>
              <a:tr h="876543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She has injured her knee.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17569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917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621" y="338666"/>
            <a:ext cx="10113016" cy="23142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621" y="3196871"/>
            <a:ext cx="10113016" cy="2297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693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756" y="609600"/>
            <a:ext cx="9127246" cy="1320800"/>
          </a:xfrm>
        </p:spPr>
        <p:txBody>
          <a:bodyPr/>
          <a:lstStyle/>
          <a:p>
            <a:r>
              <a:rPr lang="en-GB" dirty="0" smtClean="0"/>
              <a:t>Monday 4</a:t>
            </a:r>
            <a:r>
              <a:rPr lang="en-GB" baseline="30000" dirty="0" smtClean="0"/>
              <a:t>th</a:t>
            </a:r>
            <a:r>
              <a:rPr lang="en-GB" dirty="0" smtClean="0"/>
              <a:t> October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160589"/>
            <a:ext cx="10999659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 smtClean="0"/>
              <a:t>                T</a:t>
            </a:r>
            <a:r>
              <a:rPr lang="en-GB" sz="2800" b="1" u="sng" dirty="0" smtClean="0"/>
              <a:t>o learn how to use forms of the past tense</a:t>
            </a:r>
            <a:endParaRPr lang="en-GB" sz="2800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0" y="2743201"/>
            <a:ext cx="14276181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sz="2800" dirty="0" smtClean="0"/>
              <a:t>Some will even change a sentence from one verb form to another.</a:t>
            </a:r>
          </a:p>
          <a:p>
            <a:endParaRPr lang="en-GB" sz="2800" dirty="0" smtClean="0"/>
          </a:p>
          <a:p>
            <a:r>
              <a:rPr lang="en-GB" sz="2800" dirty="0" smtClean="0"/>
              <a:t>Some will write a sentence using each of the verb forms.</a:t>
            </a:r>
          </a:p>
          <a:p>
            <a:endParaRPr lang="en-GB" sz="2800" dirty="0" smtClean="0"/>
          </a:p>
          <a:p>
            <a:r>
              <a:rPr lang="en-GB" sz="2800" dirty="0" smtClean="0"/>
              <a:t>Most will recognise simple past, past progressive and past perfect.</a:t>
            </a:r>
          </a:p>
          <a:p>
            <a:endParaRPr lang="en-GB" sz="2800" dirty="0" smtClean="0"/>
          </a:p>
          <a:p>
            <a:r>
              <a:rPr lang="en-GB" sz="2800" dirty="0" smtClean="0"/>
              <a:t>All explain what the past tense is.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38656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216" y="824089"/>
            <a:ext cx="11773583" cy="521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85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379" y="498177"/>
            <a:ext cx="11492088" cy="567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80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77" y="518510"/>
            <a:ext cx="11866362" cy="584764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32634" y="3037490"/>
            <a:ext cx="4025463" cy="28483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u="sng" dirty="0" smtClean="0"/>
              <a:t>To be</a:t>
            </a:r>
          </a:p>
          <a:p>
            <a:pPr algn="ctr"/>
            <a:endParaRPr lang="en-GB" sz="2400" dirty="0"/>
          </a:p>
          <a:p>
            <a:r>
              <a:rPr lang="en-GB" sz="2400" dirty="0" smtClean="0">
                <a:solidFill>
                  <a:schemeClr val="tx1"/>
                </a:solidFill>
              </a:rPr>
              <a:t>I </a:t>
            </a:r>
            <a:r>
              <a:rPr lang="en-GB" sz="2400" dirty="0" smtClean="0"/>
              <a:t>was</a:t>
            </a:r>
          </a:p>
          <a:p>
            <a:r>
              <a:rPr lang="en-GB" sz="2400" dirty="0" smtClean="0">
                <a:solidFill>
                  <a:schemeClr val="tx1"/>
                </a:solidFill>
              </a:rPr>
              <a:t>He/she</a:t>
            </a:r>
            <a:r>
              <a:rPr lang="en-GB" sz="2400" dirty="0" smtClean="0"/>
              <a:t> was</a:t>
            </a:r>
          </a:p>
          <a:p>
            <a:r>
              <a:rPr lang="en-GB" sz="2400" dirty="0">
                <a:solidFill>
                  <a:schemeClr val="tx1"/>
                </a:solidFill>
              </a:rPr>
              <a:t>It</a:t>
            </a:r>
            <a:r>
              <a:rPr lang="en-GB" sz="2400" dirty="0"/>
              <a:t> was</a:t>
            </a:r>
          </a:p>
          <a:p>
            <a:r>
              <a:rPr lang="en-GB" sz="2400" dirty="0" smtClean="0">
                <a:solidFill>
                  <a:schemeClr val="tx1"/>
                </a:solidFill>
              </a:rPr>
              <a:t>They</a:t>
            </a:r>
            <a:r>
              <a:rPr lang="en-GB" sz="2400" dirty="0" smtClean="0"/>
              <a:t> were</a:t>
            </a:r>
          </a:p>
          <a:p>
            <a:r>
              <a:rPr lang="en-GB" sz="2400" dirty="0" smtClean="0">
                <a:solidFill>
                  <a:schemeClr val="tx1"/>
                </a:solidFill>
              </a:rPr>
              <a:t>We</a:t>
            </a:r>
            <a:r>
              <a:rPr lang="en-GB" sz="2400" dirty="0" smtClean="0"/>
              <a:t> were</a:t>
            </a:r>
          </a:p>
          <a:p>
            <a:r>
              <a:rPr lang="en-GB" sz="2400" dirty="0" smtClean="0">
                <a:solidFill>
                  <a:schemeClr val="tx1"/>
                </a:solidFill>
              </a:rPr>
              <a:t>You</a:t>
            </a:r>
            <a:r>
              <a:rPr lang="en-GB" sz="2400" dirty="0" smtClean="0"/>
              <a:t> were</a:t>
            </a:r>
          </a:p>
        </p:txBody>
      </p:sp>
    </p:spTree>
    <p:extLst>
      <p:ext uri="{BB962C8B-B14F-4D97-AF65-F5344CB8AC3E}">
        <p14:creationId xmlns:p14="http://schemas.microsoft.com/office/powerpoint/2010/main" val="87844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49" y="666044"/>
            <a:ext cx="11881184" cy="5450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97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917" y="733778"/>
            <a:ext cx="11422794" cy="526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99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515" y="598311"/>
            <a:ext cx="11689818" cy="557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98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034" y="1501422"/>
            <a:ext cx="11689050" cy="387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13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78" y="733778"/>
            <a:ext cx="11783011" cy="531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41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095" y="1377245"/>
            <a:ext cx="11887483" cy="407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832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8800" dirty="0" smtClean="0"/>
              <a:t>choose</a:t>
            </a:r>
            <a:endParaRPr lang="en-GB" sz="8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160589"/>
            <a:ext cx="10385777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/>
              <a:t>Write a sentence in each of the past tenses using the above verb.</a:t>
            </a:r>
          </a:p>
          <a:p>
            <a:pPr marL="0" indent="0" algn="ctr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 smtClean="0">
                <a:solidFill>
                  <a:srgbClr val="FF0000"/>
                </a:solidFill>
              </a:rPr>
              <a:t>Simple </a:t>
            </a:r>
            <a:r>
              <a:rPr lang="en-GB" sz="3600" dirty="0" smtClean="0">
                <a:solidFill>
                  <a:srgbClr val="FF0000"/>
                </a:solidFill>
              </a:rPr>
              <a:t>Past</a:t>
            </a:r>
            <a:r>
              <a:rPr lang="en-GB" sz="3600" dirty="0" smtClean="0"/>
              <a:t>    </a:t>
            </a:r>
            <a:r>
              <a:rPr lang="en-GB" sz="3600" dirty="0" err="1" smtClean="0">
                <a:solidFill>
                  <a:schemeClr val="accent2">
                    <a:lumMod val="75000"/>
                  </a:schemeClr>
                </a:solidFill>
              </a:rPr>
              <a:t>Past</a:t>
            </a:r>
            <a:r>
              <a:rPr lang="en-GB" sz="3600" dirty="0" smtClean="0">
                <a:solidFill>
                  <a:schemeClr val="accent2">
                    <a:lumMod val="75000"/>
                  </a:schemeClr>
                </a:solidFill>
              </a:rPr>
              <a:t> Progressive</a:t>
            </a:r>
            <a:r>
              <a:rPr lang="en-GB" sz="3600" dirty="0" smtClean="0"/>
              <a:t>   </a:t>
            </a:r>
            <a:r>
              <a:rPr lang="en-GB" sz="3600" dirty="0" smtClean="0">
                <a:solidFill>
                  <a:srgbClr val="FFC000"/>
                </a:solidFill>
              </a:rPr>
              <a:t>Past Perfect</a:t>
            </a:r>
            <a:endParaRPr lang="en-GB" sz="3600" dirty="0">
              <a:solidFill>
                <a:srgbClr val="FFC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9297" y="5328745"/>
            <a:ext cx="90508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(walked)                 (was walking)             (had walked)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7461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Independent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71449"/>
            <a:ext cx="7191022" cy="45699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Write two more sentences for each type of past tense in your book.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u="sng" dirty="0" smtClean="0"/>
              <a:t>Simple Present</a:t>
            </a:r>
          </a:p>
          <a:p>
            <a:pPr marL="0" indent="0">
              <a:buNone/>
            </a:pPr>
            <a:r>
              <a:rPr lang="en-GB" dirty="0" smtClean="0"/>
              <a:t>1.</a:t>
            </a:r>
          </a:p>
          <a:p>
            <a:pPr marL="0" indent="0">
              <a:buNone/>
            </a:pPr>
            <a:r>
              <a:rPr lang="en-GB" dirty="0" smtClean="0"/>
              <a:t>2.</a:t>
            </a:r>
          </a:p>
          <a:p>
            <a:pPr marL="0" indent="0">
              <a:buNone/>
            </a:pPr>
            <a:r>
              <a:rPr lang="en-GB" u="sng" dirty="0" smtClean="0"/>
              <a:t>Simple Progressive</a:t>
            </a:r>
          </a:p>
          <a:p>
            <a:pPr marL="0" indent="0">
              <a:buNone/>
            </a:pPr>
            <a:r>
              <a:rPr lang="en-GB" dirty="0" smtClean="0"/>
              <a:t>1.</a:t>
            </a:r>
          </a:p>
          <a:p>
            <a:pPr marL="0" indent="0">
              <a:buNone/>
            </a:pPr>
            <a:r>
              <a:rPr lang="en-GB" dirty="0" smtClean="0"/>
              <a:t>2.</a:t>
            </a:r>
          </a:p>
          <a:p>
            <a:pPr marL="0" indent="0">
              <a:buNone/>
            </a:pPr>
            <a:r>
              <a:rPr lang="en-GB" u="sng" dirty="0" smtClean="0"/>
              <a:t>Simple Perfect</a:t>
            </a:r>
          </a:p>
          <a:p>
            <a:pPr marL="0" indent="0">
              <a:buNone/>
            </a:pPr>
            <a:r>
              <a:rPr lang="en-GB" dirty="0" smtClean="0"/>
              <a:t>1.</a:t>
            </a:r>
          </a:p>
          <a:p>
            <a:pPr marL="0" indent="0">
              <a:buNone/>
            </a:pPr>
            <a:r>
              <a:rPr lang="en-GB" dirty="0" smtClean="0"/>
              <a:t>2.</a:t>
            </a: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8511822" y="519289"/>
            <a:ext cx="3296356" cy="597182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</a:rPr>
              <a:t>Use the following verbs:</a:t>
            </a:r>
          </a:p>
          <a:p>
            <a:pPr algn="ctr"/>
            <a:endParaRPr lang="en-GB" sz="3200" b="1" dirty="0">
              <a:solidFill>
                <a:schemeClr val="tx1"/>
              </a:solidFill>
            </a:endParaRPr>
          </a:p>
          <a:p>
            <a:pPr algn="ctr"/>
            <a:r>
              <a:rPr lang="en-GB" sz="3200" b="1" dirty="0" smtClean="0">
                <a:solidFill>
                  <a:schemeClr val="tx1"/>
                </a:solidFill>
              </a:rPr>
              <a:t>Bring</a:t>
            </a:r>
          </a:p>
          <a:p>
            <a:pPr algn="ctr"/>
            <a:endParaRPr lang="en-GB" sz="3200" b="1" dirty="0">
              <a:solidFill>
                <a:schemeClr val="tx1"/>
              </a:solidFill>
            </a:endParaRPr>
          </a:p>
          <a:p>
            <a:pPr algn="ctr"/>
            <a:r>
              <a:rPr lang="en-GB" sz="3200" b="1" dirty="0" smtClean="0">
                <a:solidFill>
                  <a:schemeClr val="tx1"/>
                </a:solidFill>
              </a:rPr>
              <a:t>Find</a:t>
            </a:r>
          </a:p>
          <a:p>
            <a:pPr algn="ctr"/>
            <a:endParaRPr lang="en-GB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30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01600"/>
            <a:ext cx="2167467" cy="1320800"/>
          </a:xfrm>
        </p:spPr>
        <p:txBody>
          <a:bodyPr/>
          <a:lstStyle/>
          <a:p>
            <a:r>
              <a:rPr lang="en-GB" dirty="0" smtClean="0"/>
              <a:t>Extension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6445" y="101600"/>
            <a:ext cx="8173155" cy="2133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162" y="2567517"/>
            <a:ext cx="8124536" cy="4025194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8726311" y="2567517"/>
            <a:ext cx="3172178" cy="387843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</a:rPr>
              <a:t>A- change to simple past</a:t>
            </a:r>
          </a:p>
          <a:p>
            <a:endParaRPr lang="en-GB" sz="2800" dirty="0" smtClean="0">
              <a:solidFill>
                <a:schemeClr val="tx1"/>
              </a:solidFill>
            </a:endParaRPr>
          </a:p>
          <a:p>
            <a:r>
              <a:rPr lang="en-GB" sz="2800" dirty="0" smtClean="0">
                <a:solidFill>
                  <a:schemeClr val="tx1"/>
                </a:solidFill>
              </a:rPr>
              <a:t>B- change to past progressive</a:t>
            </a:r>
          </a:p>
          <a:p>
            <a:endParaRPr lang="en-GB" sz="2800" dirty="0" smtClean="0">
              <a:solidFill>
                <a:schemeClr val="tx1"/>
              </a:solidFill>
            </a:endParaRPr>
          </a:p>
          <a:p>
            <a:r>
              <a:rPr lang="en-GB" sz="2800" dirty="0" smtClean="0">
                <a:solidFill>
                  <a:schemeClr val="tx1"/>
                </a:solidFill>
              </a:rPr>
              <a:t>C- Change to past perfect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99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9BCAC1DB-DE6E-4577-9888-5A32AE3578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072" y="3323272"/>
            <a:ext cx="3381375" cy="3381375"/>
          </a:xfrm>
          <a:prstGeom prst="rect">
            <a:avLst/>
          </a:prstGeom>
        </p:spPr>
      </p:pic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B687D830-9B21-405B-9945-49022D233980}"/>
              </a:ext>
            </a:extLst>
          </p:cNvPr>
          <p:cNvSpPr/>
          <p:nvPr/>
        </p:nvSpPr>
        <p:spPr>
          <a:xfrm>
            <a:off x="2217683" y="176780"/>
            <a:ext cx="8705171" cy="4077208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 smtClean="0">
                <a:solidFill>
                  <a:schemeClr val="tx1"/>
                </a:solidFill>
                <a:cs typeface="Calibri"/>
              </a:rPr>
              <a:t>retreat</a:t>
            </a:r>
            <a:endParaRPr lang="en-US" sz="7200" dirty="0">
              <a:solidFill>
                <a:schemeClr val="tx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45370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D39CD-9B0D-43BA-9B69-321EA2996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1408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algn="ctr">
              <a:buNone/>
            </a:pPr>
            <a:endParaRPr lang="en-GB" dirty="0" smtClean="0"/>
          </a:p>
          <a:p>
            <a:pPr marL="0" algn="ctr">
              <a:buNone/>
            </a:pPr>
            <a:endParaRPr lang="en-GB" dirty="0"/>
          </a:p>
          <a:p>
            <a:pPr marL="0" algn="ctr">
              <a:buNone/>
            </a:pPr>
            <a:endParaRPr lang="en-GB" dirty="0" smtClean="0"/>
          </a:p>
        </p:txBody>
      </p:sp>
      <p:sp>
        <p:nvSpPr>
          <p:cNvPr id="4" name="Cloud Callout 3"/>
          <p:cNvSpPr/>
          <p:nvPr/>
        </p:nvSpPr>
        <p:spPr>
          <a:xfrm>
            <a:off x="110837" y="222107"/>
            <a:ext cx="2937163" cy="1468581"/>
          </a:xfrm>
          <a:prstGeom prst="cloudCallout">
            <a:avLst>
              <a:gd name="adj1" fmla="val 86714"/>
              <a:gd name="adj2" fmla="val 939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could it mean?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172" y="4374469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045707" y="3851249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3600" dirty="0"/>
          </a:p>
        </p:txBody>
      </p:sp>
      <p:sp>
        <p:nvSpPr>
          <p:cNvPr id="7" name="Rectangle 6"/>
          <p:cNvSpPr/>
          <p:nvPr/>
        </p:nvSpPr>
        <p:spPr>
          <a:xfrm>
            <a:off x="1408242" y="2828836"/>
            <a:ext cx="77357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98124" y="1690688"/>
            <a:ext cx="31261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u="sng" dirty="0" smtClean="0"/>
              <a:t>retreat</a:t>
            </a:r>
            <a:endParaRPr lang="en-GB" sz="7200" u="sng" dirty="0"/>
          </a:p>
        </p:txBody>
      </p:sp>
      <p:sp>
        <p:nvSpPr>
          <p:cNvPr id="5" name="Rectangle 4"/>
          <p:cNvSpPr/>
          <p:nvPr/>
        </p:nvSpPr>
        <p:spPr>
          <a:xfrm>
            <a:off x="838200" y="2967335"/>
            <a:ext cx="101534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dirty="0"/>
          </a:p>
        </p:txBody>
      </p:sp>
      <p:sp>
        <p:nvSpPr>
          <p:cNvPr id="10" name="Rectangle 9"/>
          <p:cNvSpPr/>
          <p:nvPr/>
        </p:nvSpPr>
        <p:spPr>
          <a:xfrm>
            <a:off x="867902" y="3699817"/>
            <a:ext cx="101237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GB" sz="2800" dirty="0">
                <a:solidFill>
                  <a:srgbClr val="202124"/>
                </a:solidFill>
                <a:latin typeface="arial" panose="020B0604020202020204" pitchFamily="34" charset="0"/>
              </a:rPr>
              <a:t>She felt the urge to retreat to her room and stay </a:t>
            </a:r>
            <a:r>
              <a:rPr lang="en-GB" sz="2800" dirty="0" smtClean="0">
                <a:solidFill>
                  <a:srgbClr val="202124"/>
                </a:solidFill>
                <a:latin typeface="arial" panose="020B0604020202020204" pitchFamily="34" charset="0"/>
              </a:rPr>
              <a:t>there.</a:t>
            </a:r>
          </a:p>
          <a:p>
            <a:pPr>
              <a:buFont typeface="+mj-lt"/>
              <a:buAutoNum type="arabicPeriod"/>
            </a:pPr>
            <a:endParaRPr lang="en-GB" sz="28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>
              <a:buFont typeface="+mj-lt"/>
              <a:buAutoNum type="arabicPeriod"/>
            </a:pPr>
            <a:r>
              <a:rPr lang="en-GB" sz="2800" dirty="0" smtClean="0">
                <a:solidFill>
                  <a:srgbClr val="202124"/>
                </a:solidFill>
                <a:latin typeface="arial" panose="020B0604020202020204" pitchFamily="34" charset="0"/>
              </a:rPr>
              <a:t>We </a:t>
            </a:r>
            <a:r>
              <a:rPr lang="en-GB" sz="2800" dirty="0">
                <a:solidFill>
                  <a:srgbClr val="202124"/>
                </a:solidFill>
                <a:latin typeface="arial" panose="020B0604020202020204" pitchFamily="34" charset="0"/>
              </a:rPr>
              <a:t>must retreat or risk falling into an </a:t>
            </a:r>
            <a:r>
              <a:rPr lang="en-GB" sz="2800" dirty="0" smtClean="0">
                <a:solidFill>
                  <a:srgbClr val="202124"/>
                </a:solidFill>
                <a:latin typeface="arial" panose="020B0604020202020204" pitchFamily="34" charset="0"/>
              </a:rPr>
              <a:t>ambush.</a:t>
            </a:r>
            <a:endParaRPr lang="en-GB" sz="28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88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D39CD-9B0D-43BA-9B69-321EA2996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159" y="553874"/>
            <a:ext cx="10515600" cy="4165271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AND FEEL THE SYLLABLES</a:t>
            </a:r>
            <a:endParaRPr lang="en-US" dirty="0">
              <a:solidFill>
                <a:srgbClr val="FF0000"/>
              </a:solidFill>
              <a:cs typeface="Calibri"/>
            </a:endParaRP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</a:t>
            </a:r>
            <a:r>
              <a:rPr lang="en-US" sz="4400" dirty="0" smtClean="0">
                <a:solidFill>
                  <a:srgbClr val="FF0000"/>
                </a:solidFill>
                <a:cs typeface="Calibri"/>
              </a:rPr>
              <a:t>IN A SQUEAKY VOICE</a:t>
            </a:r>
            <a:endParaRPr lang="en-US" sz="4400" dirty="0">
              <a:solidFill>
                <a:srgbClr val="FF0000"/>
              </a:solidFill>
              <a:cs typeface="Calibri"/>
            </a:endParaRP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TO SOMEONE ON ANOTHER TABLE</a:t>
            </a: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WHISPER IT TO </a:t>
            </a:r>
            <a:r>
              <a:rPr lang="en-US" sz="4400" dirty="0" smtClean="0">
                <a:solidFill>
                  <a:srgbClr val="FF0000"/>
                </a:solidFill>
                <a:cs typeface="Calibri"/>
              </a:rPr>
              <a:t>MRS SILK</a:t>
            </a:r>
            <a:endParaRPr lang="en-US" sz="4400" dirty="0">
              <a:solidFill>
                <a:srgbClr val="FF0000"/>
              </a:solidFill>
              <a:cs typeface="Calibri"/>
            </a:endParaRP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TO YOUR BOOK</a:t>
            </a: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REPEAT IT AFTER ME</a:t>
            </a: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SAY IT TO THE WINDOW</a:t>
            </a:r>
          </a:p>
          <a:p>
            <a:pPr marL="0" algn="ctr">
              <a:buNone/>
            </a:pPr>
            <a:r>
              <a:rPr lang="en-US" sz="4400" dirty="0">
                <a:solidFill>
                  <a:srgbClr val="FF0000"/>
                </a:solidFill>
                <a:cs typeface="Calibri"/>
              </a:rPr>
              <a:t>WHISPER IT TO A WALL</a:t>
            </a:r>
            <a:endParaRPr lang="en-US" dirty="0">
              <a:solidFill>
                <a:srgbClr val="FF0000"/>
              </a:solidFill>
              <a:cs typeface="Calibri"/>
            </a:endParaRPr>
          </a:p>
          <a:p>
            <a:pPr marL="0" algn="ctr">
              <a:buNone/>
            </a:pPr>
            <a:endParaRPr lang="en-US" sz="4400" dirty="0">
              <a:solidFill>
                <a:srgbClr val="FF0000"/>
              </a:solidFill>
              <a:cs typeface="Calibri"/>
            </a:endParaRPr>
          </a:p>
          <a:p>
            <a:pPr marL="0" indent="0" algn="ctr">
              <a:buNone/>
            </a:pPr>
            <a:endParaRPr lang="en-US" sz="4400" dirty="0">
              <a:solidFill>
                <a:srgbClr val="FF0000"/>
              </a:solidFill>
              <a:cs typeface="Calibri"/>
            </a:endParaRPr>
          </a:p>
          <a:p>
            <a:pPr marL="0" indent="0" algn="ctr">
              <a:buNone/>
            </a:pPr>
            <a:endParaRPr lang="en-US" dirty="0">
              <a:cs typeface="Calibri"/>
            </a:endParaRPr>
          </a:p>
          <a:p>
            <a:pPr marL="0" indent="0" algn="ctr">
              <a:buNone/>
            </a:pPr>
            <a:endParaRPr lang="en-US" dirty="0">
              <a:cs typeface="Calibri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96056" y="4719145"/>
            <a:ext cx="6390289" cy="1275254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schemeClr val="bg1"/>
                </a:solidFill>
              </a:rPr>
              <a:t>retreat</a:t>
            </a:r>
            <a:endParaRPr lang="en-GB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852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01657" y="2246963"/>
            <a:ext cx="34349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olidFill>
                  <a:srgbClr val="FF0000"/>
                </a:solidFill>
              </a:rPr>
              <a:t>retreat</a:t>
            </a:r>
            <a:endParaRPr lang="en-GB" sz="80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7931" y="1399823"/>
            <a:ext cx="619125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51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452" y="2067205"/>
            <a:ext cx="5897726" cy="362937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95" y="466725"/>
            <a:ext cx="3600450" cy="19240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19550" y="1163300"/>
            <a:ext cx="378180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dirty="0" smtClean="0"/>
              <a:t>retreat</a:t>
            </a:r>
            <a:endParaRPr lang="en-GB" sz="8800" dirty="0"/>
          </a:p>
        </p:txBody>
      </p:sp>
      <p:sp>
        <p:nvSpPr>
          <p:cNvPr id="5" name="TextBox 4"/>
          <p:cNvSpPr txBox="1"/>
          <p:nvPr/>
        </p:nvSpPr>
        <p:spPr>
          <a:xfrm>
            <a:off x="851536" y="4570700"/>
            <a:ext cx="1019667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/>
              <a:t>Verb</a:t>
            </a:r>
          </a:p>
          <a:p>
            <a:r>
              <a:rPr lang="en-GB" sz="4000" b="1" dirty="0" smtClean="0"/>
              <a:t>To move back or withdraw.</a:t>
            </a:r>
            <a:endParaRPr lang="en-GB" sz="4000" dirty="0"/>
          </a:p>
        </p:txBody>
      </p:sp>
      <p:sp>
        <p:nvSpPr>
          <p:cNvPr id="6" name="AutoShape 2" descr="Words Regulate and Run have similar mea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04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ln w="76200"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L.O. divide numbers confidently.</a:t>
            </a:r>
            <a:endParaRPr lang="en-GB" sz="3200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Some will even solve calculations involving decimals.</a:t>
            </a:r>
          </a:p>
          <a:p>
            <a:r>
              <a:rPr lang="en-GB" sz="2800" dirty="0" smtClean="0"/>
              <a:t>Some will solve calculations with remainders</a:t>
            </a:r>
          </a:p>
          <a:p>
            <a:r>
              <a:rPr lang="en-GB" sz="2800" dirty="0" smtClean="0"/>
              <a:t>Most will solve calculations without remainders</a:t>
            </a:r>
          </a:p>
          <a:p>
            <a:r>
              <a:rPr lang="en-GB" sz="2800" dirty="0" smtClean="0"/>
              <a:t>All will use the bus stop method to divide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1873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2247" y="0"/>
            <a:ext cx="5375402" cy="54864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Guided practice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934" y="681037"/>
            <a:ext cx="10093854" cy="5806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44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75" y="871537"/>
            <a:ext cx="9620250" cy="511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84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975" y="309562"/>
            <a:ext cx="9544050" cy="623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08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5185" y="124387"/>
            <a:ext cx="10278903" cy="6517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7229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446" y="2190044"/>
            <a:ext cx="11322087" cy="2389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9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paceship Clip Art at Clker.com - vector clip art onlin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353" y="168277"/>
            <a:ext cx="1169971" cy="1125122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1473582" y="1959224"/>
            <a:ext cx="1948311" cy="1169629"/>
            <a:chOff x="784954" y="1893610"/>
            <a:chExt cx="1948311" cy="1169629"/>
          </a:xfrm>
        </p:grpSpPr>
        <p:pic>
          <p:nvPicPr>
            <p:cNvPr id="5" name="Picture 4" descr="Spaceship Clip Art at Clker.com - vector clip art online ...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3294" y="1938117"/>
              <a:ext cx="1169971" cy="1125122"/>
            </a:xfrm>
            <a:prstGeom prst="rect">
              <a:avLst/>
            </a:prstGeom>
          </p:spPr>
        </p:pic>
        <p:pic>
          <p:nvPicPr>
            <p:cNvPr id="6" name="Picture 5" descr="Spaceship Clip Art at Clker.com - vector clip art online ...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4954" y="1893610"/>
              <a:ext cx="1169971" cy="1125122"/>
            </a:xfrm>
            <a:prstGeom prst="rect">
              <a:avLst/>
            </a:prstGeom>
          </p:spPr>
        </p:pic>
      </p:grpSp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smtClean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  <a:endParaRPr kumimoji="0" lang="en-US" sz="5400" b="1" i="0" u="none" strike="noStrike" kern="1200" cap="none" spc="0" normalizeH="0" baseline="0" noProof="0" dirty="0">
              <a:ln w="12700">
                <a:solidFill>
                  <a:srgbClr val="9EBE55">
                    <a:lumMod val="50000"/>
                  </a:srgbClr>
                </a:solidFill>
                <a:prstDash val="solid"/>
              </a:ln>
              <a:pattFill prst="narHorz">
                <a:fgClr>
                  <a:srgbClr val="9EBE55"/>
                </a:fgClr>
                <a:bgClr>
                  <a:srgbClr val="9EBE55">
                    <a:lumMod val="40000"/>
                    <a:lumOff val="60000"/>
                  </a:srgbClr>
                </a:bgClr>
              </a:pattFill>
              <a:effectLst>
                <a:innerShdw blurRad="177800">
                  <a:srgbClr val="9EBE55">
                    <a:lumMod val="50000"/>
                  </a:srgbClr>
                </a:innerShdw>
              </a:effectLst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5185" y="5415143"/>
            <a:ext cx="1261981" cy="9754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510141" y="2646034"/>
            <a:ext cx="3921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6526" y="5002143"/>
            <a:ext cx="2700762" cy="124978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288437" y="55335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8139" y="168276"/>
            <a:ext cx="8081728" cy="174278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8003" y="1716863"/>
            <a:ext cx="2863822" cy="24789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19335" y="3990223"/>
            <a:ext cx="2501342" cy="254218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40643" y="4781730"/>
            <a:ext cx="2803711" cy="175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2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15" y="-118697"/>
            <a:ext cx="5883150" cy="1981372"/>
          </a:xfrm>
          <a:prstGeom prst="rect">
            <a:avLst/>
          </a:prstGeom>
        </p:spPr>
      </p:pic>
      <p:sp>
        <p:nvSpPr>
          <p:cNvPr id="5" name="SMARTInkShape-3"/>
          <p:cNvSpPr/>
          <p:nvPr>
            <p:custDataLst>
              <p:tags r:id="rId1"/>
            </p:custDataLst>
          </p:nvPr>
        </p:nvSpPr>
        <p:spPr>
          <a:xfrm>
            <a:off x="6472052" y="2117766"/>
            <a:ext cx="9897" cy="1"/>
          </a:xfrm>
          <a:custGeom>
            <a:avLst/>
            <a:gdLst/>
            <a:ahLst/>
            <a:cxnLst/>
            <a:rect l="0" t="0" r="0" b="0"/>
            <a:pathLst>
              <a:path w="9897" h="1">
                <a:moveTo>
                  <a:pt x="0" y="0"/>
                </a:moveTo>
                <a:lnTo>
                  <a:pt x="0" y="0"/>
                </a:lnTo>
                <a:lnTo>
                  <a:pt x="9896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14" name="SMARTInkShape-11"/>
          <p:cNvSpPr/>
          <p:nvPr>
            <p:custDataLst>
              <p:tags r:id="rId2"/>
            </p:custDataLst>
          </p:nvPr>
        </p:nvSpPr>
        <p:spPr>
          <a:xfrm>
            <a:off x="8490857" y="4423559"/>
            <a:ext cx="29690" cy="9896"/>
          </a:xfrm>
          <a:custGeom>
            <a:avLst/>
            <a:gdLst/>
            <a:ahLst/>
            <a:cxnLst/>
            <a:rect l="0" t="0" r="0" b="0"/>
            <a:pathLst>
              <a:path w="29690" h="9896">
                <a:moveTo>
                  <a:pt x="29689" y="9895"/>
                </a:moveTo>
                <a:lnTo>
                  <a:pt x="29689" y="9895"/>
                </a:lnTo>
                <a:lnTo>
                  <a:pt x="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833" y="3036719"/>
            <a:ext cx="5972175" cy="3086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5732" y="871989"/>
            <a:ext cx="5810250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45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15" y="-118697"/>
            <a:ext cx="5883150" cy="1981372"/>
          </a:xfrm>
          <a:prstGeom prst="rect">
            <a:avLst/>
          </a:prstGeom>
        </p:spPr>
      </p:pic>
      <p:sp>
        <p:nvSpPr>
          <p:cNvPr id="5" name="SMARTInkShape-3"/>
          <p:cNvSpPr/>
          <p:nvPr>
            <p:custDataLst>
              <p:tags r:id="rId1"/>
            </p:custDataLst>
          </p:nvPr>
        </p:nvSpPr>
        <p:spPr>
          <a:xfrm>
            <a:off x="6472052" y="2117766"/>
            <a:ext cx="9897" cy="1"/>
          </a:xfrm>
          <a:custGeom>
            <a:avLst/>
            <a:gdLst/>
            <a:ahLst/>
            <a:cxnLst/>
            <a:rect l="0" t="0" r="0" b="0"/>
            <a:pathLst>
              <a:path w="9897" h="1">
                <a:moveTo>
                  <a:pt x="0" y="0"/>
                </a:moveTo>
                <a:lnTo>
                  <a:pt x="0" y="0"/>
                </a:lnTo>
                <a:lnTo>
                  <a:pt x="9896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14" name="SMARTInkShape-11"/>
          <p:cNvSpPr/>
          <p:nvPr>
            <p:custDataLst>
              <p:tags r:id="rId2"/>
            </p:custDataLst>
          </p:nvPr>
        </p:nvSpPr>
        <p:spPr>
          <a:xfrm>
            <a:off x="8490857" y="4423559"/>
            <a:ext cx="29690" cy="9896"/>
          </a:xfrm>
          <a:custGeom>
            <a:avLst/>
            <a:gdLst/>
            <a:ahLst/>
            <a:cxnLst/>
            <a:rect l="0" t="0" r="0" b="0"/>
            <a:pathLst>
              <a:path w="29690" h="9896">
                <a:moveTo>
                  <a:pt x="29689" y="9895"/>
                </a:moveTo>
                <a:lnTo>
                  <a:pt x="29689" y="9895"/>
                </a:lnTo>
                <a:lnTo>
                  <a:pt x="0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833" y="3036719"/>
            <a:ext cx="5972175" cy="3086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5732" y="871989"/>
            <a:ext cx="5810250" cy="29337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66844" y="1015999"/>
            <a:ext cx="959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2157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55814" y="3251200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1501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14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28900" y="61493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1468119" y="1128325"/>
            <a:ext cx="2697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98.31</a:t>
            </a:r>
            <a:endParaRPr lang="en-GB" sz="3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0242" y="1070175"/>
            <a:ext cx="786694" cy="7866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26936" y="1103209"/>
            <a:ext cx="808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4 =</a:t>
            </a:r>
            <a:endParaRPr lang="en-GB" sz="3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3631" y="2782320"/>
            <a:ext cx="786452" cy="7864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398467" y="2797666"/>
            <a:ext cx="13227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134.3</a:t>
            </a:r>
            <a:endParaRPr lang="en-GB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3761773" y="2855160"/>
            <a:ext cx="808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6 =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11545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28900" y="61493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1468119" y="1128325"/>
            <a:ext cx="2697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98.31</a:t>
            </a:r>
            <a:endParaRPr lang="en-GB" sz="3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0242" y="1070175"/>
            <a:ext cx="786694" cy="7866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26936" y="1103209"/>
            <a:ext cx="808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4 =</a:t>
            </a:r>
            <a:endParaRPr lang="en-GB" sz="3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3631" y="2782320"/>
            <a:ext cx="786452" cy="7864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398467" y="2797666"/>
            <a:ext cx="13227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134.3</a:t>
            </a:r>
            <a:endParaRPr lang="en-GB" sz="3600" dirty="0"/>
          </a:p>
        </p:txBody>
      </p:sp>
      <p:sp>
        <p:nvSpPr>
          <p:cNvPr id="12" name="TextBox 11"/>
          <p:cNvSpPr txBox="1"/>
          <p:nvPr/>
        </p:nvSpPr>
        <p:spPr>
          <a:xfrm>
            <a:off x="3761773" y="2855160"/>
            <a:ext cx="8082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6 =</a:t>
            </a:r>
            <a:endParaRPr lang="en-GB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4705052" y="1110464"/>
            <a:ext cx="20233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24.57 r 3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4947106" y="2922441"/>
            <a:ext cx="17812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22.3 r 5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26328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157" y="406929"/>
            <a:ext cx="5646384" cy="63150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55734" y="1275645"/>
            <a:ext cx="550823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Who is the speaker in the poem?</a:t>
            </a:r>
          </a:p>
          <a:p>
            <a:endParaRPr lang="en-GB" sz="2800" dirty="0"/>
          </a:p>
          <a:p>
            <a:r>
              <a:rPr lang="en-GB" sz="2800" dirty="0" smtClean="0"/>
              <a:t>Draw a timeline of what happens</a:t>
            </a:r>
          </a:p>
          <a:p>
            <a:r>
              <a:rPr lang="en-GB" sz="2800" dirty="0" smtClean="0"/>
              <a:t>At each stage of the battle.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7924800" y="6137229"/>
            <a:ext cx="40847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Whole Class Reading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19416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3228" y="904382"/>
            <a:ext cx="5248275" cy="534352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7228" y="151877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b="1" u="sng" dirty="0"/>
              <a:t>To consider moral codes expressing ideas about what is right and wrong.</a:t>
            </a:r>
          </a:p>
        </p:txBody>
      </p:sp>
      <p:sp>
        <p:nvSpPr>
          <p:cNvPr id="3" name="Rectangle 2"/>
          <p:cNvSpPr/>
          <p:nvPr/>
        </p:nvSpPr>
        <p:spPr>
          <a:xfrm>
            <a:off x="287227" y="248885"/>
            <a:ext cx="4516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/>
              <a:t>Monday 4th October</a:t>
            </a:r>
          </a:p>
        </p:txBody>
      </p:sp>
    </p:spTree>
    <p:extLst>
      <p:ext uri="{BB962C8B-B14F-4D97-AF65-F5344CB8AC3E}">
        <p14:creationId xmlns:p14="http://schemas.microsoft.com/office/powerpoint/2010/main" val="6230530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4858" y="0"/>
            <a:ext cx="5276297" cy="681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0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5 Precepts and The 10 Commandments are the moral codes of Buddhism and Christianity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Organise </a:t>
            </a:r>
            <a:r>
              <a:rPr lang="en-GB" dirty="0" smtClean="0"/>
              <a:t>each of the points from the 5 precepts of Buddhism and The 10 Commandments into the </a:t>
            </a:r>
            <a:r>
              <a:rPr lang="en-GB" dirty="0" err="1" smtClean="0"/>
              <a:t>venn</a:t>
            </a:r>
            <a:r>
              <a:rPr lang="en-GB" dirty="0" smtClean="0"/>
              <a:t> diagram.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What do you notice?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20410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AutoShape 2" descr="data:image/jpg;base64,%20/9j/4AAQSkZJRgABAQEAYABgAAD/2wBDAAUDBAQEAwUEBAQFBQUGBwwIBwcHBw8LCwkMEQ8SEhEPERETFhwXExQaFRERGCEYGh0dHx8fExciJCIeJBweHx7/2wBDAQUFBQcGBw4ICA4eFBEUHh4eHh4eHh4eHh4eHh4eHh4eHh4eHh4eHh4eHh4eHh4eHh4eHh4eHh4eHh4eHh4eHh7/wAARCAB8AI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uH+JXxW8F+AfLt9a1JptTm4t9LsozPeTk9Asa8/icCuKTXfjt4+O7w9oOnfDvRn+7d60PtN+49VgX5V+jH8aAPbSQASTgDqawNW8beDdJJGqeK9Ds2HVZr+JD+RbNecJ8A7XWCJviB498XeLZT96GW+Nta/hFFgAfjTv+FP/BqC5uvDOi+F9G0/XFgDwz3Nh9pZcjIZTMCr+4B/KgDp5fjP8KI5DG/xB8PBgecXimr2n/FD4cagyraeOvDkrN90f2jECfzNYdp4a+GN34k0+2s9L0KN7aOVRZw6XEkF25AyQSmHKYOADxkntU1p8LfBGtW9w/iX4YeELWQzt5KQWsbsYv4Wdgi4Y85AyBxyaiFSE1eDuvIGrHfWV5Z30ImsrqC5iPR4ZA6/mKnrxS0+Avwn1e2/tfwjHq3h52d1S60bUZ7YhkYqeCccFT2pZPBvxv8AB+ZvCPxCtfF1mnP9m+JYNsrD+6txHzn/AHgPrVge1UV47ofx1sbHUodE+J3hvUvAWqSt5cct6PMsZ2/2Lhfl/PH1r163mhuYEuLeaOaGRQySRsGVgehBHBFAElFFFABRRRQAUUUyeWKCB555EiijUs7ucKqgZJJPQUANvbq3srSW7vJ4re3hQvLLIwVUUdSSeAK8NvPHnjX4uarc6J8I3XR/DMDmG98XXERPmEfeWzQ/eP8Atnj6cZz3k1P9orxHcW0FxPYfCjS7ny5HjykmvzIeVB6iAEfj9fu+/aVp9jpWnW+m6baQ2dnbxiOGCFAqRqOgAHSgDjPhj8J/B/gENdabZvfazMM3WsX7+feXDHqTI3IBPYYFd5RRQAUyeJJomjccMpXI6jIxxT6+fP2vfjtrHwlGk6T4c0+1n1PUopJjPdAtHCikDhQRkkn1xxQB3vhbTWk8SQaJcxyGDQCZFcw7VkYZWEk+uwk8dSK7TxHHrkmn48P3Nhb3ocHN5C0kbL3GFIIPTn9K+cv2Y/2n4fGkt1oXxCl07S9VijM1tdp+6huUH3lwScOPTPI9xX0d4e1i31zTvt9pBeRW7OVjNzbtC0ij+MK2DtPYkDNedlmWYfLaLo0FZOUpfOTv+Gy8ki5zc3dnjP7I2sePriLxf4a8cSWznw7qn2ODy4tpBO52GR95eVIJGcGvd68w+Ht0kPx3+JekxrhWGm3px03tb7G/9AWvT69Egoa9o2k6/pc2l63ptpqNjOu2SC5iEiMPoa8X1D4e+NvhRLNrHweun1TQgTJdeEL+ZnTHUm0kJyjf7J4Pv0r3eigDjfhV8SPDnxE0h7rR5ZLe+tjsv9Mul2XVlJ3SRDz1zg9DXZV5L8Yfhlf3mrx/ET4czxaR4609Cd2MQ6pEBzBOOhz0DHkcc9COh+DPxFsPiL4Ya8W3bTtYspDbatpkvEtncLwykHnacEg9x7g0AdzRRRQAV4X8ddU1Lx944sfgf4auXt4rqEXvii+j621kCMQg9mk4H0I7E1694y16y8LeFNU8R6i221061kuZOcZCqTge56fjXmP7KegXqeDLv4geIF3eIvGdwdTunYcpCc+REM9FCnIHvQB6t4f0jTdA0Sz0XR7SKzsLOJYYIYxhUUDAH/1+9XqKKACiiigArwL9sv4Nal8UPC1hqXhtI5Ne0cuY4Xfb9ohYZZATwGyARn3Fe83M0NtbyXFxIkUMSF5Hc4VVAyST2AFeBeIde+LnxcmX/hVN5b+FPB6SFV1+7T9/qGCQWhTBIiyDgnG71xQB8dfBfwX45s/jl4Zs18NatbX9pq0Mkyy2jr5So4LsxIwAADzX3N8ZPj74X8BaknhvTbefxL4snISDSrD5irtwokYZ2kn+EZPtXwh42+I3xU0zxtq1nf8Aj7X5L6zuZbSWRbt4w2wlDhQcAHHSvtH9kD4a+BNN8AaP8QNNt5tR13V7bzp7++cSyxSEkSInZRuDDPU9zQB1vwM8G+JNMvdd8deOJ4v+En8TtFJc2dv/AKmxijXEcKn+IgHk+v5n1GiigAooooAK8H+Omk3vw58Y2/xw8K27NFCq23iuwiGBeWhIAmx03p6+mPQ594qvqVla6lp1zp99Alxa3MTQzROMq6MMMD7EGgBuj6jZavpNpqunXCXFndwrNBKhyHRhkEfgaK8Y/ZjurrwvrPiv4NanNJJJ4ZuvtGkvIfml0+Y7k+u0nH/AhRQBJ+2BcTX3gnQfA9q7LN4r161059pwfJ3b5D9MKPzr2iytobOzgs7aNY4II1jjReiqowAPwFeJ/GYm/wD2lfg/pJ5jgbUL5lJ43LGoU/UYNe40AFFFFABRRRQByHxm8J33jj4Za34V03Uzpl1qEAjjn528MCVbHO1gCpxzgmsix8aJ4J8NWtt4y8NXXh2y0+COB7y1X7TYRqoCg70+ZF6feUY716NXmnjT4VXXjOCXS/EvjzXrvQJZjK+mRxwwrIM5WN5EQOyA44yM4GTQB+eX7R11p998dPGF5pU8NxZzanJJFLCwZHzgkgjg85r7S/YB8Qx6t8CU0nGJtGv5rdvdXPmqf/H2H4V8Ja94U1aPxd4l0mwsZLs6JLcPdfZ0JWKGKTazn0UZH519xf8ABPLTdPtvgndalbCT7Xe6rKt0WPGUVQoA9Np/MmgD6RooooAKKKKACiiigDyDxhpK6Z+1F4H8Twt5K6tpV9pV0RwJGjUSxA+/3v8Avmitb43/AOj6n8P9TGA9v4rto899ssckZH/j36UUAcv8Xf8AQv2ofhHqEmPLuItSsx7MY1I/nXuNeH/tcK2k6T4N8eJkDwx4jt7i4YdoJDsk/wDZa9ujdJI1kjYMjAMrA8EHvQA6iiigAooooAKKKKAPlP4A+Ao9S+P3xpvryENpclxc6UQRw3nuWcfgoH513X7FukP4c+GuueGZwRc6T4lvbWYHrldmD+K4NdD+zPaqfAmo69ICbvXde1C/uHP8R+0PGv4BUWrHwsiNv8T/AIoQx4+zHVrSZcf89Hs4i/8AIUAek0UUUAFFFFABRRRQB5t8dB59x4DsVGXn8W2bL9I1kkP6KaKz/H2qQ337R3w78Lj5zZ2l/q8yg/cPl+VET+JkooA7f4meF7bxr4B1rwrdEKmpWjwq5/gcj5G/BgD+FcV+yz4qutf+GEGjazmPxD4ZlbR9Uhc/Orw/KrH6qBz3INer14J8Uorj4R/FuD4uWEDP4Y1pY9P8Vwxj/UNnEV3j26H/AOyoA97oqO1uILq2iuraZJoJkEkciNlXUjIII6gipKACiivK/jP8X18E69pPhDw/4fuPE3i7WAWtNOhkEaqnPzyOeg4P5EnAFAHqlc38SPG2g+AfC83iDxBO6W6OsUUcSb5Z5W+7Gi92P/668x8R/Ej4u+Gvhz4r8ReKvAmjaNNpdilxYSRah9qimcyBWR1UgggHNSaTr3wz+Mvh3wdp/jDV9Fm8UBLbVo9Ntr7ZJDcbQ+AobJ4/hOTigDp/2d/D/inw38P/ALD4oFtC0t7PdWVnEdzWcEshkWJ26MwLHOOBnHOKpt8MvFelapr+oeD/AIlXmmf2zftfyW93psN0iSsoU4Y4bbhVAGeAK6fxN8SvAHhnVV0nxB4x0TTb9sf6PcXaK4z0yM8fjisvx94z1PSvEvg6z0O+8KNYa1diOdtQ1Dy5pYztx9mA4kbn35x65oAX4T2fxWs7vVoviNrGhanbI6rps1hbGKSRf4ncdB2GOeh5rv65TxP8SPAPhnVU0rxB4v0bTb98Yt57pVk56ZGcj8af4p+IngXwtfQWPiLxZo+l3VwA0UNzdKjsp6HBPA9zxQB1FFMt5obiCOe3lSWKRQyOjBlZT0II6in0AFNlkSKJ5ZXVI0UszMcBQOpJp1eJ/tG+I9S1y7svgx4OmP8Ab/iNP+JjcIeNO0/P7yRsdCwyoHfn1FAFX9nlG8cfEnxp8Yp1Js7yYaPoJYf8ukJ+aQezsB+Ror2HwjoGm+FvDGneHdHhENjp9usEK+yjqfc9SfU0UAatVNZ02w1nSbrSdUtYruxu4mhngkGVkRhgg1booA+e/Ceraj8A/EkXgjxZPPc/D6/n2+Htblbd/Z7Mc/ZZ27L/AHWPH4Zx9BoyyIrowZWAKsDkEeorO8TaFpHibQ7rQ9e0+C/066QpNBKuVYf0PoRyK8Sig8efAaVo7O31Hxv8NlOViU+ZqOjJ6D/nrEPTqB6dwD3+vnf44eE/HHh/48aB8ZfBvh9/E8NrZmx1DTYnAmCEONyA9ch+2cEdMGvaPAnjTwv440VNX8LaxbalasBu8tvniP8AddDyrexFdBQB89/EjxL4w+KPwa8a6JbfC3xRokp0+P7KL+MCS6lMq5REHJwATmuQ1P4YaxZWvwEutG8EzW99pVxA+uSW9qFkgwYixmI567zz719Z0UAfHsfhPxF4N1j4m6X4i+E2qeNrzxPczSaXq9tbJcRlJA21Xc8xYLAn0x9DT7P4V+P9EtfgNp99pN5qMuhaq9xqbwjzEsY3uEdUZhxhV/Dg4r6/ooA+T/B2g658PPiZ43bxf8JdU8bvr2pG4sNXtLWO6UxMxIRi/wDq8ZHpjHpisLx18PfGmn/F7x1d6rpPiy80bxOuLe60PSbbUC0LDHkP5ozFtHy5XHTPpX2bRQByPwZ8P/8ACL/C/QNB3agRaWiqFvwonjByQjhSRlc449K66myyJFG0kjqiKMszHAA9Sa8Z8W/GK+17WJ/B/wAGdNj8Ta4mUutVY/8AEt03tueQcOw/ur6d+lAHRfGj4nW/ge2tdH0ezOt+MdWPlaRpEJy8jnjzJMfdjXqScdD7kR/A34cXHg6zvdf8TXa6r4111hPrF+eQD2hj9I16ADrj6Yf8I/hVZeDLi58Q6xqE3iPxjqIzqGs3Qy5z/wAs4h/yzjHYD/AD0egAooooAKKKKACiiigDyvxt8EfDuray3ibwrfXvgrxPnd/aWkEIsp/6bRfckH5H3rGXxT8b/AZ8nxZ4QtvHmlp/zFPD5EV1j1e2bhj/ALuK9tPSuM8c+K9R0KSNbSG1cM2D5qse3swoA5vQv2hPhbqFx9j1DXJPDt+Pv2mtWz2kiH33jb+teiaT4i8P6vGJNK1zTL9DyGtrtJAf++SawNIXT/G2lL/wkmh6Tfoy/cmtRIo/B81g6r+z78HdRlM0ngbTreUnO+1LwH/xwgUAen7l/vD86iubu1tozJc3MMKDq0kgUD8TXkbfs1/C1jxZ62g7KutXIA/8fqa3/Zv+EKOrXPhqW/K9Ptl/PN/N6AOi8T/GD4X+G1b+1vHOhxOvWKK6WaT6bUyf0rkH+N2seJMwfC/4beIPEJbhNQv4/sFiP9re/LD2ArvfDfw0+H/htlbQ/Buh2Ui9JEs0Lj/gRBP611g4FAHiI+E/jfx463Hxg8aGbTywb/hHNCDW9n/uyyffkHtx9a9b8M6BonhnSItI8P6XaaZYRD5ILeMIo9+Op9zzWnRQAUUUUAFFct468R32hWqy2kVu7FlH71SRz9CKKAP/2Q=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2900" y="-114300"/>
            <a:ext cx="12877800" cy="7086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79659" y="791936"/>
            <a:ext cx="3959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5 precepts of Buddhism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7236178" y="791936"/>
            <a:ext cx="3233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10 Commandments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774070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9111" y="274251"/>
            <a:ext cx="8003822" cy="60451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5057" y="620486"/>
            <a:ext cx="265970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Write a sentence for </a:t>
            </a:r>
          </a:p>
          <a:p>
            <a:r>
              <a:rPr lang="en-GB" dirty="0" smtClean="0"/>
              <a:t>each quarter about the </a:t>
            </a:r>
          </a:p>
          <a:p>
            <a:r>
              <a:rPr lang="en-GB" dirty="0" smtClean="0"/>
              <a:t>5 precepts and 10</a:t>
            </a:r>
          </a:p>
          <a:p>
            <a:r>
              <a:rPr lang="en-GB" dirty="0" smtClean="0"/>
              <a:t>Commandments.</a:t>
            </a:r>
          </a:p>
          <a:p>
            <a:endParaRPr lang="en-GB" dirty="0"/>
          </a:p>
          <a:p>
            <a:pPr marL="342900" indent="-342900">
              <a:buAutoNum type="arabicPeriod"/>
            </a:pPr>
            <a:r>
              <a:rPr lang="en-GB" dirty="0" smtClean="0"/>
              <a:t>Head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r>
              <a:rPr lang="en-GB" dirty="0" smtClean="0"/>
              <a:t> Heart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r>
              <a:rPr lang="en-GB" dirty="0" smtClean="0"/>
              <a:t>Bin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r>
              <a:rPr lang="en-GB" dirty="0" smtClean="0"/>
              <a:t>Bag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462455" y="6319433"/>
            <a:ext cx="99435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E.G The moral codes made me think that the messages of both religions were very similar.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45201484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Monday 4</a:t>
            </a:r>
            <a:r>
              <a:rPr lang="en-GB" baseline="30000" dirty="0" smtClean="0"/>
              <a:t>th</a:t>
            </a:r>
            <a:r>
              <a:rPr lang="en-GB" dirty="0" smtClean="0"/>
              <a:t> October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u="sng" dirty="0"/>
              <a:t>To understand that you have a responsibility to use mobile phones respectfully and take other people’s feelings into account.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49084" y="4627968"/>
            <a:ext cx="82974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Read the comic strip and the scenario cards.</a:t>
            </a:r>
          </a:p>
          <a:p>
            <a:r>
              <a:rPr lang="en-GB" sz="2400" b="1" dirty="0" smtClean="0"/>
              <a:t>Create a poster to teach other children about how to be</a:t>
            </a:r>
          </a:p>
          <a:p>
            <a:r>
              <a:rPr lang="en-GB" sz="2400" b="1" dirty="0" smtClean="0"/>
              <a:t>respectful when using mobile phones</a:t>
            </a:r>
            <a:endParaRPr lang="en-GB" sz="24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311" y="3665646"/>
            <a:ext cx="2571750" cy="284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886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1_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41605</TotalTime>
  <Words>629</Words>
  <Application>Microsoft Office PowerPoint</Application>
  <PresentationFormat>Widescreen</PresentationFormat>
  <Paragraphs>157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Arial</vt:lpstr>
      <vt:lpstr>Arial</vt:lpstr>
      <vt:lpstr>Berlin Sans FB</vt:lpstr>
      <vt:lpstr>Calibri</vt:lpstr>
      <vt:lpstr>Trebuchet MS</vt:lpstr>
      <vt:lpstr>Wingdings 3</vt:lpstr>
      <vt:lpstr>Facet</vt:lpstr>
      <vt:lpstr>1_Facet</vt:lpstr>
      <vt:lpstr>Monday 4th October</vt:lpstr>
      <vt:lpstr>Spellings</vt:lpstr>
      <vt:lpstr>PowerPoint Presentation</vt:lpstr>
      <vt:lpstr>PowerPoint Presentation</vt:lpstr>
      <vt:lpstr>PowerPoint Presentation</vt:lpstr>
      <vt:lpstr>Recall</vt:lpstr>
      <vt:lpstr>PowerPoint Presentation</vt:lpstr>
      <vt:lpstr>Monday 4th October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choose</vt:lpstr>
      <vt:lpstr>Independent Task</vt:lpstr>
      <vt:lpstr>Extension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L.O. divide numbers confidently.</vt:lpstr>
      <vt:lpstr>Guided practice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5 Precepts and The 10 Commandments are the moral codes of Buddhism and Christianity  Organise each of the points from the 5 precepts of Buddhism and The 10 Commandments into the venn diagram.  What do you notice?</vt:lpstr>
      <vt:lpstr>    </vt:lpstr>
      <vt:lpstr>PowerPoint Presentation</vt:lpstr>
      <vt:lpstr>Monday 4th October</vt:lpstr>
    </vt:vector>
  </TitlesOfParts>
  <Company>Dunham-On-Trent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6th September</dc:title>
  <dc:creator>G Bradford</dc:creator>
  <cp:lastModifiedBy>G Bradford</cp:lastModifiedBy>
  <cp:revision>109</cp:revision>
  <cp:lastPrinted>2021-09-26T13:41:53Z</cp:lastPrinted>
  <dcterms:created xsi:type="dcterms:W3CDTF">2021-08-04T15:01:24Z</dcterms:created>
  <dcterms:modified xsi:type="dcterms:W3CDTF">2021-10-03T18:40:17Z</dcterms:modified>
</cp:coreProperties>
</file>