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88" r:id="rId2"/>
    <p:sldMasterId id="2147483700" r:id="rId3"/>
    <p:sldMasterId id="2147483702" r:id="rId4"/>
  </p:sldMasterIdLst>
  <p:handoutMasterIdLst>
    <p:handoutMasterId r:id="rId28"/>
  </p:handoutMasterIdLst>
  <p:sldIdLst>
    <p:sldId id="316" r:id="rId5"/>
    <p:sldId id="318" r:id="rId6"/>
    <p:sldId id="259" r:id="rId7"/>
    <p:sldId id="258" r:id="rId8"/>
    <p:sldId id="289" r:id="rId9"/>
    <p:sldId id="297" r:id="rId10"/>
    <p:sldId id="319" r:id="rId11"/>
    <p:sldId id="320" r:id="rId12"/>
    <p:sldId id="321" r:id="rId13"/>
    <p:sldId id="322" r:id="rId14"/>
    <p:sldId id="323" r:id="rId15"/>
    <p:sldId id="324" r:id="rId16"/>
    <p:sldId id="325" r:id="rId17"/>
    <p:sldId id="326" r:id="rId18"/>
    <p:sldId id="317" r:id="rId19"/>
    <p:sldId id="269" r:id="rId20"/>
    <p:sldId id="270" r:id="rId21"/>
    <p:sldId id="271" r:id="rId22"/>
    <p:sldId id="327" r:id="rId23"/>
    <p:sldId id="312" r:id="rId24"/>
    <p:sldId id="313" r:id="rId25"/>
    <p:sldId id="314" r:id="rId26"/>
    <p:sldId id="274" r:id="rId27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85" autoAdjust="0"/>
    <p:restoredTop sz="86861" autoAdjust="0"/>
  </p:normalViewPr>
  <p:slideViewPr>
    <p:cSldViewPr snapToGrid="0">
      <p:cViewPr varScale="1">
        <p:scale>
          <a:sx n="59" d="100"/>
          <a:sy n="59" d="100"/>
        </p:scale>
        <p:origin x="120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8F7D60-5CCD-4CC6-AD70-DB4F19FBF544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BCB1FE-4B36-4404-9559-645ED93A7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6453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981852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954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0996915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987007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67506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592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714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454455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599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318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7010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60800" y="1120776"/>
            <a:ext cx="7518400" cy="14700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en-GB" altLang="en-US" noProof="0" smtClean="0"/>
              <a:t>Click to edit Master title style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60800" y="2590800"/>
            <a:ext cx="7518400" cy="1752600"/>
          </a:xfrm>
        </p:spPr>
        <p:txBody>
          <a:bodyPr/>
          <a:lstStyle>
            <a:lvl1pPr marL="0" indent="0" algn="ctr">
              <a:buFontTx/>
              <a:buNone/>
              <a:defRPr i="1"/>
            </a:lvl1pPr>
          </a:lstStyle>
          <a:p>
            <a:pPr lvl="0"/>
            <a:r>
              <a:rPr lang="en-GB" altLang="en-US" noProof="0" smtClean="0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 sz="1400" i="0">
                <a:solidFill>
                  <a:schemeClr val="tx1"/>
                </a:solidFill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3928AB2-7727-4320-9F0E-A7695DECB7E6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3018E-50F9-4C74-97E5-7F6A2B7A6E8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080193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04A1C7-C1AB-4A81-ADF2-1DF2F808AC97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DB3C1B-E90D-474C-9DD2-7D4C39E418F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633220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0E42B2-BB00-42B0-948A-2D3F26F9DE6A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C497A5-FDD2-476A-ACF2-C68C48C5D69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782786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D4291-ECD6-4EED-85E2-6CB7A951D5B2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0819E7-8FF4-48CD-A214-0023F1E49B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719784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4A02C4-FD86-4070-BACE-73B928D999F8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0077BB-8488-439C-9638-C7902FADA24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177365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53CC55-CF9B-4386-BEEB-C0E7A71960F0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6AA6FB-2372-4E56-9BFF-2709362F9F3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018403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F0F4E6-AA0D-4E3C-91E5-3A253E0B76AC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D5F6EB-9438-4906-9C68-9E443FD43A3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523866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6BBE1A-2FA7-4114-8C52-7795ADDE7B3A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B9D11F-8DF2-446B-9460-3293E3FC0B3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122677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AA935-21AD-4D0E-A05B-DB47AE9FB8EB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D14551-01EA-45FC-A301-70F2D9A6D8C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102806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F86372-60AD-489C-811A-2459A35836F2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C13914-FB42-449C-871D-1FDBC1D122D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408604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003D00-FCEB-4A93-A2DA-E8E55CE0F72A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DB79F4-5AC3-4CBC-A424-9B7F9C9D413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555986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33317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8066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862847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15357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04150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77934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00729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78001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290898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637225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81933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326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16697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4464051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2400" i="1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+mn-lt"/>
              </a:defRPr>
            </a:lvl1pPr>
          </a:lstStyle>
          <a:p>
            <a:pPr>
              <a:defRPr/>
            </a:pPr>
            <a:fld id="{C0081B9B-056C-4CB3-9CA4-20F3E2AE6F9C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76184" y="6589714"/>
            <a:ext cx="3860800" cy="26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71D95898-C0EB-4286-A505-2DEAEC9920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10247" name="Text Box 7"/>
          <p:cNvSpPr txBox="1">
            <a:spLocks noChangeArrowheads="1"/>
          </p:cNvSpPr>
          <p:nvPr userDrawn="1"/>
        </p:nvSpPr>
        <p:spPr bwMode="auto">
          <a:xfrm>
            <a:off x="11135784" y="1"/>
            <a:ext cx="1056216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altLang="en-US" sz="1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22:19</a:t>
            </a:r>
          </a:p>
        </p:txBody>
      </p:sp>
    </p:spTree>
    <p:extLst>
      <p:ext uri="{BB962C8B-B14F-4D97-AF65-F5344CB8AC3E}">
        <p14:creationId xmlns:p14="http://schemas.microsoft.com/office/powerpoint/2010/main" val="3982066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hf sldNum="0"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i="1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37527" y="219973"/>
            <a:ext cx="4464965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228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253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9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tags" Target="../tags/tag4.xml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23.png"/><Relationship Id="rId10" Type="http://schemas.openxmlformats.org/officeDocument/2006/relationships/image" Target="../media/image18.png"/><Relationship Id="rId4" Type="http://schemas.openxmlformats.org/officeDocument/2006/relationships/tags" Target="../tags/tag5.xml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image" Target="../media/image14.png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E55B0F-029D-4D6D-B67B-B6962129E8F1}" type="datetime3">
              <a:rPr lang="en-GB" altLang="en-US">
                <a:solidFill>
                  <a:srgbClr val="FFFFFF"/>
                </a:solidFill>
                <a:latin typeface="Impact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 January, 2021</a:t>
            </a:fld>
            <a:endParaRPr lang="en-GB" altLang="en-US" dirty="0">
              <a:solidFill>
                <a:srgbClr val="FFFFFF"/>
              </a:solidFill>
              <a:latin typeface="Impact"/>
            </a:endParaRPr>
          </a:p>
        </p:txBody>
      </p:sp>
      <p:sp>
        <p:nvSpPr>
          <p:cNvPr id="9219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400">
                <a:solidFill>
                  <a:srgbClr val="FFFFFF"/>
                </a:solidFill>
                <a:latin typeface="Arial" panose="020B0604020202020204" pitchFamily="34" charset="0"/>
              </a:rPr>
              <a:t>S Thompson</a:t>
            </a:r>
          </a:p>
        </p:txBody>
      </p:sp>
      <p:sp>
        <p:nvSpPr>
          <p:cNvPr id="9220" name="Rectangle 2"/>
          <p:cNvSpPr>
            <a:spLocks noGrp="1" noChangeArrowheads="1"/>
          </p:cNvSpPr>
          <p:nvPr>
            <p:ph type="title"/>
          </p:nvPr>
        </p:nvSpPr>
        <p:spPr>
          <a:xfrm>
            <a:off x="3503614" y="44450"/>
            <a:ext cx="4835525" cy="647700"/>
          </a:xfrm>
        </p:spPr>
        <p:txBody>
          <a:bodyPr/>
          <a:lstStyle/>
          <a:p>
            <a:pPr eaLnBrk="1" hangingPunct="1"/>
            <a:r>
              <a:rPr lang="en-GB" altLang="en-US" sz="4000"/>
              <a:t>Challenge 5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92313" y="692150"/>
            <a:ext cx="8229600" cy="5976938"/>
          </a:xfrm>
        </p:spPr>
        <p:txBody>
          <a:bodyPr/>
          <a:lstStyle/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5 x 6 =		8 x 7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7 x 7 =		10 x 6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4 x 9 =		2 x 7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4 x 7 =		5 x 9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12 x 7 =		10 x 9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7 x 6 =		1 x 9 =	</a:t>
            </a:r>
          </a:p>
        </p:txBody>
      </p:sp>
    </p:spTree>
    <p:extLst>
      <p:ext uri="{BB962C8B-B14F-4D97-AF65-F5344CB8AC3E}">
        <p14:creationId xmlns:p14="http://schemas.microsoft.com/office/powerpoint/2010/main" val="2415876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20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1002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6203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1404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7805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6131F8C-9D8E-FA41-AC90-98F1A9FFB6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5320" y="1095951"/>
            <a:ext cx="78486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666EA4-AA2E-4C41-83B3-DF1B81FC1C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8432" y="1095951"/>
            <a:ext cx="2616200" cy="863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3E6C5C8-B978-754D-A321-828A779D21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62535" y="3065224"/>
            <a:ext cx="26162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E8F154D-B52B-ED4F-9B3E-DC4D100C2B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32800" y="4516172"/>
            <a:ext cx="26162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7939132-5FB9-854E-A2AB-86AF0F1967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83936" y="5466297"/>
            <a:ext cx="26162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965A25F-D87D-4049-A03A-9DD2A3A5467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12277" y="676711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132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7" y="0"/>
            <a:ext cx="10502518" cy="1492132"/>
          </a:xfrm>
          <a:ln w="76200"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n-GB" sz="2800" u="sng" dirty="0">
                <a:solidFill>
                  <a:srgbClr val="7030A0"/>
                </a:solidFill>
              </a:rPr>
              <a:t>L.O. 	</a:t>
            </a:r>
            <a:r>
              <a:rPr lang="en-GB" sz="2800" u="sng" dirty="0" smtClean="0">
                <a:solidFill>
                  <a:srgbClr val="7030A0"/>
                </a:solidFill>
              </a:rPr>
              <a:t>- To divide 2-digits by 1-digit</a:t>
            </a:r>
            <a:r>
              <a:rPr lang="en-GB" dirty="0"/>
              <a:t/>
            </a:r>
            <a:br>
              <a:rPr lang="en-GB" dirty="0"/>
            </a:b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51677" y="1492132"/>
            <a:ext cx="10502518" cy="3498673"/>
          </a:xfrm>
        </p:spPr>
        <p:txBody>
          <a:bodyPr>
            <a:noAutofit/>
          </a:bodyPr>
          <a:lstStyle/>
          <a:p>
            <a:r>
              <a:rPr lang="en-GB" sz="2400" dirty="0"/>
              <a:t>SOME WILL EVEN: </a:t>
            </a:r>
            <a:r>
              <a:rPr lang="en-GB" sz="2400" dirty="0" smtClean="0"/>
              <a:t> </a:t>
            </a:r>
            <a:r>
              <a:rPr lang="en-GB" sz="2400" dirty="0" smtClean="0"/>
              <a:t>Solve a two-step problem using addition and division of 2 digits by 1 digit; Identify and explain errors when dividing 2-digits by 1 digit; Order calculations by their numbers of remainders when dividing 2-digits by 1-digit.</a:t>
            </a:r>
            <a:endParaRPr lang="en-GB" sz="2400" dirty="0" smtClean="0"/>
          </a:p>
          <a:p>
            <a:r>
              <a:rPr lang="en-GB" sz="2400" dirty="0" smtClean="0"/>
              <a:t>SOME </a:t>
            </a:r>
            <a:r>
              <a:rPr lang="en-GB" sz="2400" dirty="0"/>
              <a:t>WILL</a:t>
            </a:r>
            <a:r>
              <a:rPr lang="en-GB" sz="2400" dirty="0" smtClean="0"/>
              <a:t>: </a:t>
            </a:r>
            <a:r>
              <a:rPr lang="en-GB" sz="2400" dirty="0" smtClean="0"/>
              <a:t>Divide 2-digit numbers by a 1-digit number without pictorial support and exchanges including remainders.</a:t>
            </a:r>
            <a:endParaRPr lang="en-GB" sz="2400" dirty="0" smtClean="0"/>
          </a:p>
          <a:p>
            <a:r>
              <a:rPr lang="en-GB" sz="2400" dirty="0" smtClean="0"/>
              <a:t>MOST </a:t>
            </a:r>
            <a:r>
              <a:rPr lang="en-GB" sz="2400" dirty="0"/>
              <a:t>WILL</a:t>
            </a:r>
            <a:r>
              <a:rPr lang="en-GB" sz="2400" dirty="0" smtClean="0"/>
              <a:t>:  Divide 2-digit numbers by a 1-digit number with pictorial support with some exchanges including remainders.</a:t>
            </a:r>
          </a:p>
          <a:p>
            <a:r>
              <a:rPr lang="en-GB" sz="2400" dirty="0" smtClean="0"/>
              <a:t>ALL WILL: Divide 2-digit numbers by a 1-digit number with pictorial support and no exchanges including remainders.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489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Recall: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1643" y="845004"/>
            <a:ext cx="9963150" cy="565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94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Recall: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5054" y="888547"/>
            <a:ext cx="9963150" cy="550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61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502518" cy="700827"/>
          </a:xfrm>
          <a:ln w="76200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r>
              <a:rPr lang="en-GB" sz="8000" u="sng" dirty="0">
                <a:solidFill>
                  <a:srgbClr val="7030A0"/>
                </a:solidFill>
              </a:rPr>
              <a:t>GUIDED </a:t>
            </a:r>
            <a:r>
              <a:rPr lang="en-GB" sz="8000" u="sng" dirty="0" smtClean="0">
                <a:solidFill>
                  <a:srgbClr val="7030A0"/>
                </a:solidFill>
              </a:rPr>
              <a:t>PRACTICE: </a:t>
            </a:r>
            <a:r>
              <a:rPr lang="en-GB" sz="8000" dirty="0">
                <a:solidFill>
                  <a:srgbClr val="7030A0"/>
                </a:solidFill>
              </a:rPr>
              <a:t/>
            </a:r>
            <a:br>
              <a:rPr lang="en-GB" sz="8000" dirty="0">
                <a:solidFill>
                  <a:srgbClr val="7030A0"/>
                </a:solidFill>
              </a:rPr>
            </a:br>
            <a:r>
              <a:rPr lang="en-GB" sz="8000" dirty="0" smtClean="0">
                <a:solidFill>
                  <a:srgbClr val="7030A0"/>
                </a:solidFill>
              </a:rPr>
              <a:t/>
            </a:r>
            <a:br>
              <a:rPr lang="en-GB" sz="8000" dirty="0" smtClean="0">
                <a:solidFill>
                  <a:srgbClr val="7030A0"/>
                </a:solidFill>
              </a:rPr>
            </a:br>
            <a:r>
              <a:rPr lang="en-GB" sz="2800" dirty="0">
                <a:solidFill>
                  <a:srgbClr val="7030A0"/>
                </a:solidFill>
              </a:rPr>
              <a:t/>
            </a:r>
            <a:br>
              <a:rPr lang="en-GB" sz="2800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/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> </a:t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 smtClean="0">
                <a:solidFill>
                  <a:srgbClr val="7030A0"/>
                </a:solidFill>
              </a:rPr>
              <a:t/>
            </a:r>
            <a:br>
              <a:rPr lang="en-GB" sz="2800" u="sng" dirty="0" smtClean="0">
                <a:solidFill>
                  <a:srgbClr val="7030A0"/>
                </a:solidFill>
              </a:rPr>
            </a:b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3" name="SMARTInkShape-1"/>
          <p:cNvSpPr/>
          <p:nvPr>
            <p:custDataLst>
              <p:tags r:id="rId1"/>
            </p:custDataLst>
          </p:nvPr>
        </p:nvSpPr>
        <p:spPr>
          <a:xfrm>
            <a:off x="452438" y="5298324"/>
            <a:ext cx="511969" cy="202365"/>
          </a:xfrm>
          <a:custGeom>
            <a:avLst/>
            <a:gdLst/>
            <a:ahLst/>
            <a:cxnLst/>
            <a:rect l="0" t="0" r="0" b="0"/>
            <a:pathLst>
              <a:path w="511969" h="202365">
                <a:moveTo>
                  <a:pt x="511968" y="202364"/>
                </a:moveTo>
                <a:lnTo>
                  <a:pt x="511968" y="202364"/>
                </a:lnTo>
                <a:lnTo>
                  <a:pt x="505648" y="202364"/>
                </a:lnTo>
                <a:lnTo>
                  <a:pt x="446410" y="148614"/>
                </a:lnTo>
                <a:lnTo>
                  <a:pt x="422723" y="127642"/>
                </a:lnTo>
                <a:lnTo>
                  <a:pt x="386889" y="111561"/>
                </a:lnTo>
                <a:lnTo>
                  <a:pt x="330670" y="90802"/>
                </a:lnTo>
                <a:lnTo>
                  <a:pt x="315416" y="79579"/>
                </a:lnTo>
                <a:lnTo>
                  <a:pt x="309496" y="72882"/>
                </a:lnTo>
                <a:lnTo>
                  <a:pt x="295862" y="65441"/>
                </a:lnTo>
                <a:lnTo>
                  <a:pt x="241988" y="49586"/>
                </a:lnTo>
                <a:lnTo>
                  <a:pt x="188013" y="36490"/>
                </a:lnTo>
                <a:lnTo>
                  <a:pt x="174842" y="34715"/>
                </a:lnTo>
                <a:lnTo>
                  <a:pt x="159990" y="26278"/>
                </a:lnTo>
                <a:lnTo>
                  <a:pt x="147211" y="16723"/>
                </a:lnTo>
                <a:lnTo>
                  <a:pt x="135046" y="13304"/>
                </a:lnTo>
                <a:lnTo>
                  <a:pt x="77186" y="11864"/>
                </a:lnTo>
                <a:lnTo>
                  <a:pt x="75270" y="10540"/>
                </a:lnTo>
                <a:lnTo>
                  <a:pt x="73992" y="8336"/>
                </a:lnTo>
                <a:lnTo>
                  <a:pt x="71587" y="448"/>
                </a:lnTo>
                <a:lnTo>
                  <a:pt x="61199" y="0"/>
                </a:lnTo>
                <a:lnTo>
                  <a:pt x="48158" y="11374"/>
                </a:lnTo>
                <a:lnTo>
                  <a:pt x="37420" y="11820"/>
                </a:lnTo>
                <a:lnTo>
                  <a:pt x="36853" y="13158"/>
                </a:lnTo>
                <a:lnTo>
                  <a:pt x="36054" y="18715"/>
                </a:lnTo>
                <a:lnTo>
                  <a:pt x="35763" y="13027"/>
                </a:lnTo>
                <a:lnTo>
                  <a:pt x="23855" y="23729"/>
                </a:lnTo>
                <a:lnTo>
                  <a:pt x="12397" y="23769"/>
                </a:lnTo>
                <a:lnTo>
                  <a:pt x="23671" y="23770"/>
                </a:lnTo>
                <a:lnTo>
                  <a:pt x="12392" y="23770"/>
                </a:lnTo>
                <a:lnTo>
                  <a:pt x="11918" y="35185"/>
                </a:lnTo>
                <a:lnTo>
                  <a:pt x="0" y="35676"/>
                </a:lnTo>
                <a:lnTo>
                  <a:pt x="0" y="42535"/>
                </a:lnTo>
                <a:lnTo>
                  <a:pt x="0" y="35685"/>
                </a:lnTo>
                <a:lnTo>
                  <a:pt x="11905" y="35676"/>
                </a:lnTo>
                <a:lnTo>
                  <a:pt x="23811" y="47581"/>
                </a:lnTo>
                <a:lnTo>
                  <a:pt x="34063" y="47582"/>
                </a:lnTo>
                <a:lnTo>
                  <a:pt x="34615" y="46259"/>
                </a:lnTo>
                <a:lnTo>
                  <a:pt x="35228" y="41262"/>
                </a:lnTo>
                <a:lnTo>
                  <a:pt x="36714" y="39400"/>
                </a:lnTo>
                <a:lnTo>
                  <a:pt x="47121" y="35821"/>
                </a:lnTo>
                <a:lnTo>
                  <a:pt x="47611" y="47095"/>
                </a:lnTo>
                <a:lnTo>
                  <a:pt x="102124" y="48902"/>
                </a:lnTo>
                <a:lnTo>
                  <a:pt x="116101" y="55764"/>
                </a:lnTo>
                <a:lnTo>
                  <a:pt x="135089" y="59708"/>
                </a:lnTo>
                <a:lnTo>
                  <a:pt x="149681" y="68667"/>
                </a:lnTo>
                <a:lnTo>
                  <a:pt x="205871" y="111096"/>
                </a:lnTo>
                <a:lnTo>
                  <a:pt x="214312" y="13092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325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Sort the numbers into the Venn diagram.</a:t>
            </a: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A8E22BC-2E04-4EE9-A2A3-5944CA0586C9}"/>
              </a:ext>
            </a:extLst>
          </p:cNvPr>
          <p:cNvGrpSpPr/>
          <p:nvPr/>
        </p:nvGrpSpPr>
        <p:grpSpPr>
          <a:xfrm>
            <a:off x="3590780" y="1741321"/>
            <a:ext cx="5010440" cy="3156758"/>
            <a:chOff x="1542122" y="1850621"/>
            <a:chExt cx="5010440" cy="3156758"/>
          </a:xfrm>
        </p:grpSpPr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27B2FCA6-5233-4C0E-A5F1-B530355F50B2}"/>
                </a:ext>
              </a:extLst>
            </p:cNvPr>
            <p:cNvSpPr/>
            <p:nvPr/>
          </p:nvSpPr>
          <p:spPr>
            <a:xfrm>
              <a:off x="3395805" y="2153351"/>
              <a:ext cx="1303075" cy="2551298"/>
            </a:xfrm>
            <a:custGeom>
              <a:avLst/>
              <a:gdLst>
                <a:gd name="connsiteX0" fmla="*/ 651538 w 1303075"/>
                <a:gd name="connsiteY0" fmla="*/ 0 h 2551298"/>
                <a:gd name="connsiteX1" fmla="*/ 728692 w 1303075"/>
                <a:gd name="connsiteY1" fmla="*/ 57695 h 2551298"/>
                <a:gd name="connsiteX2" fmla="*/ 1303075 w 1303075"/>
                <a:gd name="connsiteY2" fmla="*/ 1275649 h 2551298"/>
                <a:gd name="connsiteX3" fmla="*/ 728692 w 1303075"/>
                <a:gd name="connsiteY3" fmla="*/ 2493603 h 2551298"/>
                <a:gd name="connsiteX4" fmla="*/ 651538 w 1303075"/>
                <a:gd name="connsiteY4" fmla="*/ 2551298 h 2551298"/>
                <a:gd name="connsiteX5" fmla="*/ 574383 w 1303075"/>
                <a:gd name="connsiteY5" fmla="*/ 2493603 h 2551298"/>
                <a:gd name="connsiteX6" fmla="*/ 0 w 1303075"/>
                <a:gd name="connsiteY6" fmla="*/ 1275649 h 2551298"/>
                <a:gd name="connsiteX7" fmla="*/ 574383 w 1303075"/>
                <a:gd name="connsiteY7" fmla="*/ 57695 h 2551298"/>
                <a:gd name="connsiteX8" fmla="*/ 651538 w 1303075"/>
                <a:gd name="connsiteY8" fmla="*/ 0 h 2551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03075" h="2551298">
                  <a:moveTo>
                    <a:pt x="651538" y="0"/>
                  </a:moveTo>
                  <a:lnTo>
                    <a:pt x="728692" y="57695"/>
                  </a:lnTo>
                  <a:cubicBezTo>
                    <a:pt x="1079482" y="347193"/>
                    <a:pt x="1303075" y="785309"/>
                    <a:pt x="1303075" y="1275649"/>
                  </a:cubicBezTo>
                  <a:cubicBezTo>
                    <a:pt x="1303075" y="1765989"/>
                    <a:pt x="1079482" y="2204105"/>
                    <a:pt x="728692" y="2493603"/>
                  </a:cubicBezTo>
                  <a:lnTo>
                    <a:pt x="651538" y="2551298"/>
                  </a:lnTo>
                  <a:lnTo>
                    <a:pt x="574383" y="2493603"/>
                  </a:lnTo>
                  <a:cubicBezTo>
                    <a:pt x="223593" y="2204105"/>
                    <a:pt x="0" y="1765989"/>
                    <a:pt x="0" y="1275649"/>
                  </a:cubicBezTo>
                  <a:cubicBezTo>
                    <a:pt x="0" y="785309"/>
                    <a:pt x="223593" y="347193"/>
                    <a:pt x="574383" y="57695"/>
                  </a:cubicBezTo>
                  <a:lnTo>
                    <a:pt x="651538" y="0"/>
                  </a:lnTo>
                  <a:close/>
                </a:path>
              </a:pathLst>
            </a:cu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41A67E2F-3548-463F-ADA1-FE6D31798F9F}"/>
                </a:ext>
              </a:extLst>
            </p:cNvPr>
            <p:cNvSpPr/>
            <p:nvPr/>
          </p:nvSpPr>
          <p:spPr>
            <a:xfrm>
              <a:off x="1542122" y="1850621"/>
              <a:ext cx="2505221" cy="3156758"/>
            </a:xfrm>
            <a:custGeom>
              <a:avLst/>
              <a:gdLst>
                <a:gd name="connsiteX0" fmla="*/ 1578379 w 2505221"/>
                <a:gd name="connsiteY0" fmla="*/ 0 h 3156758"/>
                <a:gd name="connsiteX1" fmla="*/ 2460866 w 2505221"/>
                <a:gd name="connsiteY1" fmla="*/ 269562 h 3156758"/>
                <a:gd name="connsiteX2" fmla="*/ 2505221 w 2505221"/>
                <a:gd name="connsiteY2" fmla="*/ 302730 h 3156758"/>
                <a:gd name="connsiteX3" fmla="*/ 2428066 w 2505221"/>
                <a:gd name="connsiteY3" fmla="*/ 360425 h 3156758"/>
                <a:gd name="connsiteX4" fmla="*/ 1853683 w 2505221"/>
                <a:gd name="connsiteY4" fmla="*/ 1578379 h 3156758"/>
                <a:gd name="connsiteX5" fmla="*/ 2428066 w 2505221"/>
                <a:gd name="connsiteY5" fmla="*/ 2796333 h 3156758"/>
                <a:gd name="connsiteX6" fmla="*/ 2505221 w 2505221"/>
                <a:gd name="connsiteY6" fmla="*/ 2854028 h 3156758"/>
                <a:gd name="connsiteX7" fmla="*/ 2460866 w 2505221"/>
                <a:gd name="connsiteY7" fmla="*/ 2887196 h 3156758"/>
                <a:gd name="connsiteX8" fmla="*/ 1578379 w 2505221"/>
                <a:gd name="connsiteY8" fmla="*/ 3156758 h 3156758"/>
                <a:gd name="connsiteX9" fmla="*/ 0 w 2505221"/>
                <a:gd name="connsiteY9" fmla="*/ 1578379 h 3156758"/>
                <a:gd name="connsiteX10" fmla="*/ 1578379 w 2505221"/>
                <a:gd name="connsiteY10" fmla="*/ 0 h 31567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05221" h="3156758">
                  <a:moveTo>
                    <a:pt x="1578379" y="0"/>
                  </a:moveTo>
                  <a:cubicBezTo>
                    <a:pt x="1905272" y="0"/>
                    <a:pt x="2208955" y="99375"/>
                    <a:pt x="2460866" y="269562"/>
                  </a:cubicBezTo>
                  <a:lnTo>
                    <a:pt x="2505221" y="302730"/>
                  </a:lnTo>
                  <a:lnTo>
                    <a:pt x="2428066" y="360425"/>
                  </a:lnTo>
                  <a:cubicBezTo>
                    <a:pt x="2077276" y="649923"/>
                    <a:pt x="1853683" y="1088039"/>
                    <a:pt x="1853683" y="1578379"/>
                  </a:cubicBezTo>
                  <a:cubicBezTo>
                    <a:pt x="1853683" y="2068719"/>
                    <a:pt x="2077276" y="2506835"/>
                    <a:pt x="2428066" y="2796333"/>
                  </a:cubicBezTo>
                  <a:lnTo>
                    <a:pt x="2505221" y="2854028"/>
                  </a:lnTo>
                  <a:lnTo>
                    <a:pt x="2460866" y="2887196"/>
                  </a:lnTo>
                  <a:cubicBezTo>
                    <a:pt x="2208955" y="3057384"/>
                    <a:pt x="1905272" y="3156758"/>
                    <a:pt x="1578379" y="3156758"/>
                  </a:cubicBezTo>
                  <a:cubicBezTo>
                    <a:pt x="706664" y="3156758"/>
                    <a:pt x="0" y="2450094"/>
                    <a:pt x="0" y="1578379"/>
                  </a:cubicBezTo>
                  <a:cubicBezTo>
                    <a:pt x="0" y="706664"/>
                    <a:pt x="706664" y="0"/>
                    <a:pt x="1578379" y="0"/>
                  </a:cubicBezTo>
                  <a:close/>
                </a:path>
              </a:pathLst>
            </a:cu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F0D5D2B3-8FBF-46C2-BDF0-6974A0C20419}"/>
                </a:ext>
              </a:extLst>
            </p:cNvPr>
            <p:cNvSpPr/>
            <p:nvPr/>
          </p:nvSpPr>
          <p:spPr>
            <a:xfrm>
              <a:off x="4047342" y="1850621"/>
              <a:ext cx="2505220" cy="3156758"/>
            </a:xfrm>
            <a:custGeom>
              <a:avLst/>
              <a:gdLst>
                <a:gd name="connsiteX0" fmla="*/ 926841 w 2505220"/>
                <a:gd name="connsiteY0" fmla="*/ 0 h 3156758"/>
                <a:gd name="connsiteX1" fmla="*/ 2505220 w 2505220"/>
                <a:gd name="connsiteY1" fmla="*/ 1578379 h 3156758"/>
                <a:gd name="connsiteX2" fmla="*/ 926841 w 2505220"/>
                <a:gd name="connsiteY2" fmla="*/ 3156758 h 3156758"/>
                <a:gd name="connsiteX3" fmla="*/ 44354 w 2505220"/>
                <a:gd name="connsiteY3" fmla="*/ 2887196 h 3156758"/>
                <a:gd name="connsiteX4" fmla="*/ 0 w 2505220"/>
                <a:gd name="connsiteY4" fmla="*/ 2854028 h 3156758"/>
                <a:gd name="connsiteX5" fmla="*/ 77154 w 2505220"/>
                <a:gd name="connsiteY5" fmla="*/ 2796333 h 3156758"/>
                <a:gd name="connsiteX6" fmla="*/ 651537 w 2505220"/>
                <a:gd name="connsiteY6" fmla="*/ 1578379 h 3156758"/>
                <a:gd name="connsiteX7" fmla="*/ 77154 w 2505220"/>
                <a:gd name="connsiteY7" fmla="*/ 360425 h 3156758"/>
                <a:gd name="connsiteX8" fmla="*/ 0 w 2505220"/>
                <a:gd name="connsiteY8" fmla="*/ 302730 h 3156758"/>
                <a:gd name="connsiteX9" fmla="*/ 44354 w 2505220"/>
                <a:gd name="connsiteY9" fmla="*/ 269562 h 3156758"/>
                <a:gd name="connsiteX10" fmla="*/ 926841 w 2505220"/>
                <a:gd name="connsiteY10" fmla="*/ 0 h 31567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05220" h="3156758">
                  <a:moveTo>
                    <a:pt x="926841" y="0"/>
                  </a:moveTo>
                  <a:cubicBezTo>
                    <a:pt x="1798556" y="0"/>
                    <a:pt x="2505220" y="706664"/>
                    <a:pt x="2505220" y="1578379"/>
                  </a:cubicBezTo>
                  <a:cubicBezTo>
                    <a:pt x="2505220" y="2450094"/>
                    <a:pt x="1798556" y="3156758"/>
                    <a:pt x="926841" y="3156758"/>
                  </a:cubicBezTo>
                  <a:cubicBezTo>
                    <a:pt x="599948" y="3156758"/>
                    <a:pt x="296265" y="3057384"/>
                    <a:pt x="44354" y="2887196"/>
                  </a:cubicBezTo>
                  <a:lnTo>
                    <a:pt x="0" y="2854028"/>
                  </a:lnTo>
                  <a:lnTo>
                    <a:pt x="77154" y="2796333"/>
                  </a:lnTo>
                  <a:cubicBezTo>
                    <a:pt x="427944" y="2506835"/>
                    <a:pt x="651537" y="2068719"/>
                    <a:pt x="651537" y="1578379"/>
                  </a:cubicBezTo>
                  <a:cubicBezTo>
                    <a:pt x="651537" y="1088039"/>
                    <a:pt x="427944" y="649923"/>
                    <a:pt x="77154" y="360425"/>
                  </a:cubicBezTo>
                  <a:lnTo>
                    <a:pt x="0" y="302730"/>
                  </a:lnTo>
                  <a:lnTo>
                    <a:pt x="44354" y="269562"/>
                  </a:lnTo>
                  <a:cubicBezTo>
                    <a:pt x="296265" y="99375"/>
                    <a:pt x="599948" y="0"/>
                    <a:pt x="926841" y="0"/>
                  </a:cubicBezTo>
                  <a:close/>
                </a:path>
              </a:pathLst>
            </a:cu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defTabSz="457200"/>
              <a:endParaRPr lang="en-GB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B695B96A-044A-4910-9FFB-0296B4A5FDC1}"/>
              </a:ext>
            </a:extLst>
          </p:cNvPr>
          <p:cNvSpPr txBox="1"/>
          <p:nvPr/>
        </p:nvSpPr>
        <p:spPr>
          <a:xfrm>
            <a:off x="6517883" y="1919366"/>
            <a:ext cx="1038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1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Multiples of 7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14C04A1-4637-4E5C-B59F-1EE9F2C238BC}"/>
              </a:ext>
            </a:extLst>
          </p:cNvPr>
          <p:cNvSpPr txBox="1"/>
          <p:nvPr/>
        </p:nvSpPr>
        <p:spPr>
          <a:xfrm>
            <a:off x="4618536" y="1919366"/>
            <a:ext cx="1038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1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Multiples of 3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9A86D27-851E-4BC8-83F4-213CFEADDAD9}"/>
              </a:ext>
            </a:extLst>
          </p:cNvPr>
          <p:cNvSpPr txBox="1"/>
          <p:nvPr/>
        </p:nvSpPr>
        <p:spPr>
          <a:xfrm>
            <a:off x="2189152" y="2180976"/>
            <a:ext cx="1038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21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305A4A3-F551-4127-937A-34BC90463838}"/>
              </a:ext>
            </a:extLst>
          </p:cNvPr>
          <p:cNvSpPr txBox="1"/>
          <p:nvPr/>
        </p:nvSpPr>
        <p:spPr>
          <a:xfrm>
            <a:off x="2144596" y="3993694"/>
            <a:ext cx="1038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14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76A5A24-5C45-4D12-B79F-893C1B375179}"/>
              </a:ext>
            </a:extLst>
          </p:cNvPr>
          <p:cNvSpPr txBox="1"/>
          <p:nvPr/>
        </p:nvSpPr>
        <p:spPr>
          <a:xfrm>
            <a:off x="8876524" y="5223807"/>
            <a:ext cx="1038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28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8178988-70F8-48C1-8634-631F1761BBF0}"/>
              </a:ext>
            </a:extLst>
          </p:cNvPr>
          <p:cNvSpPr txBox="1"/>
          <p:nvPr/>
        </p:nvSpPr>
        <p:spPr>
          <a:xfrm>
            <a:off x="8876525" y="2286777"/>
            <a:ext cx="1038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49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1B9204D-9E00-4509-82AB-AC144EF3A416}"/>
              </a:ext>
            </a:extLst>
          </p:cNvPr>
          <p:cNvSpPr txBox="1"/>
          <p:nvPr/>
        </p:nvSpPr>
        <p:spPr>
          <a:xfrm>
            <a:off x="3504359" y="5485417"/>
            <a:ext cx="1038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9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C1655B6-7D19-4879-AA60-159B95EB494A}"/>
              </a:ext>
            </a:extLst>
          </p:cNvPr>
          <p:cNvSpPr txBox="1"/>
          <p:nvPr/>
        </p:nvSpPr>
        <p:spPr>
          <a:xfrm>
            <a:off x="5728756" y="5170466"/>
            <a:ext cx="1038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36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3E3DECB-D49A-4889-AA48-0AEF321A1A00}"/>
              </a:ext>
            </a:extLst>
          </p:cNvPr>
          <p:cNvSpPr txBox="1"/>
          <p:nvPr/>
        </p:nvSpPr>
        <p:spPr>
          <a:xfrm>
            <a:off x="8834668" y="3958416"/>
            <a:ext cx="1038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70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5F8CF02-7DDF-4A5E-81F0-80EAB0B93F83}"/>
              </a:ext>
            </a:extLst>
          </p:cNvPr>
          <p:cNvSpPr txBox="1"/>
          <p:nvPr/>
        </p:nvSpPr>
        <p:spPr>
          <a:xfrm>
            <a:off x="7192847" y="5602605"/>
            <a:ext cx="1038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18</a:t>
            </a:r>
          </a:p>
        </p:txBody>
      </p:sp>
    </p:spTree>
    <p:extLst>
      <p:ext uri="{BB962C8B-B14F-4D97-AF65-F5344CB8AC3E}">
        <p14:creationId xmlns:p14="http://schemas.microsoft.com/office/powerpoint/2010/main" val="6970212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Sort the numbers into the Venn diagram.</a:t>
            </a: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A8E22BC-2E04-4EE9-A2A3-5944CA0586C9}"/>
              </a:ext>
            </a:extLst>
          </p:cNvPr>
          <p:cNvGrpSpPr/>
          <p:nvPr/>
        </p:nvGrpSpPr>
        <p:grpSpPr>
          <a:xfrm>
            <a:off x="3590780" y="1741321"/>
            <a:ext cx="5010440" cy="3156758"/>
            <a:chOff x="1542122" y="1850621"/>
            <a:chExt cx="5010440" cy="3156758"/>
          </a:xfrm>
        </p:grpSpPr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27B2FCA6-5233-4C0E-A5F1-B530355F50B2}"/>
                </a:ext>
              </a:extLst>
            </p:cNvPr>
            <p:cNvSpPr/>
            <p:nvPr/>
          </p:nvSpPr>
          <p:spPr>
            <a:xfrm>
              <a:off x="3395805" y="2153351"/>
              <a:ext cx="1303075" cy="2551298"/>
            </a:xfrm>
            <a:custGeom>
              <a:avLst/>
              <a:gdLst>
                <a:gd name="connsiteX0" fmla="*/ 651538 w 1303075"/>
                <a:gd name="connsiteY0" fmla="*/ 0 h 2551298"/>
                <a:gd name="connsiteX1" fmla="*/ 728692 w 1303075"/>
                <a:gd name="connsiteY1" fmla="*/ 57695 h 2551298"/>
                <a:gd name="connsiteX2" fmla="*/ 1303075 w 1303075"/>
                <a:gd name="connsiteY2" fmla="*/ 1275649 h 2551298"/>
                <a:gd name="connsiteX3" fmla="*/ 728692 w 1303075"/>
                <a:gd name="connsiteY3" fmla="*/ 2493603 h 2551298"/>
                <a:gd name="connsiteX4" fmla="*/ 651538 w 1303075"/>
                <a:gd name="connsiteY4" fmla="*/ 2551298 h 2551298"/>
                <a:gd name="connsiteX5" fmla="*/ 574383 w 1303075"/>
                <a:gd name="connsiteY5" fmla="*/ 2493603 h 2551298"/>
                <a:gd name="connsiteX6" fmla="*/ 0 w 1303075"/>
                <a:gd name="connsiteY6" fmla="*/ 1275649 h 2551298"/>
                <a:gd name="connsiteX7" fmla="*/ 574383 w 1303075"/>
                <a:gd name="connsiteY7" fmla="*/ 57695 h 2551298"/>
                <a:gd name="connsiteX8" fmla="*/ 651538 w 1303075"/>
                <a:gd name="connsiteY8" fmla="*/ 0 h 2551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03075" h="2551298">
                  <a:moveTo>
                    <a:pt x="651538" y="0"/>
                  </a:moveTo>
                  <a:lnTo>
                    <a:pt x="728692" y="57695"/>
                  </a:lnTo>
                  <a:cubicBezTo>
                    <a:pt x="1079482" y="347193"/>
                    <a:pt x="1303075" y="785309"/>
                    <a:pt x="1303075" y="1275649"/>
                  </a:cubicBezTo>
                  <a:cubicBezTo>
                    <a:pt x="1303075" y="1765989"/>
                    <a:pt x="1079482" y="2204105"/>
                    <a:pt x="728692" y="2493603"/>
                  </a:cubicBezTo>
                  <a:lnTo>
                    <a:pt x="651538" y="2551298"/>
                  </a:lnTo>
                  <a:lnTo>
                    <a:pt x="574383" y="2493603"/>
                  </a:lnTo>
                  <a:cubicBezTo>
                    <a:pt x="223593" y="2204105"/>
                    <a:pt x="0" y="1765989"/>
                    <a:pt x="0" y="1275649"/>
                  </a:cubicBezTo>
                  <a:cubicBezTo>
                    <a:pt x="0" y="785309"/>
                    <a:pt x="223593" y="347193"/>
                    <a:pt x="574383" y="57695"/>
                  </a:cubicBezTo>
                  <a:lnTo>
                    <a:pt x="651538" y="0"/>
                  </a:lnTo>
                  <a:close/>
                </a:path>
              </a:pathLst>
            </a:cu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41A67E2F-3548-463F-ADA1-FE6D31798F9F}"/>
                </a:ext>
              </a:extLst>
            </p:cNvPr>
            <p:cNvSpPr/>
            <p:nvPr/>
          </p:nvSpPr>
          <p:spPr>
            <a:xfrm>
              <a:off x="1542122" y="1850621"/>
              <a:ext cx="2505221" cy="3156758"/>
            </a:xfrm>
            <a:custGeom>
              <a:avLst/>
              <a:gdLst>
                <a:gd name="connsiteX0" fmla="*/ 1578379 w 2505221"/>
                <a:gd name="connsiteY0" fmla="*/ 0 h 3156758"/>
                <a:gd name="connsiteX1" fmla="*/ 2460866 w 2505221"/>
                <a:gd name="connsiteY1" fmla="*/ 269562 h 3156758"/>
                <a:gd name="connsiteX2" fmla="*/ 2505221 w 2505221"/>
                <a:gd name="connsiteY2" fmla="*/ 302730 h 3156758"/>
                <a:gd name="connsiteX3" fmla="*/ 2428066 w 2505221"/>
                <a:gd name="connsiteY3" fmla="*/ 360425 h 3156758"/>
                <a:gd name="connsiteX4" fmla="*/ 1853683 w 2505221"/>
                <a:gd name="connsiteY4" fmla="*/ 1578379 h 3156758"/>
                <a:gd name="connsiteX5" fmla="*/ 2428066 w 2505221"/>
                <a:gd name="connsiteY5" fmla="*/ 2796333 h 3156758"/>
                <a:gd name="connsiteX6" fmla="*/ 2505221 w 2505221"/>
                <a:gd name="connsiteY6" fmla="*/ 2854028 h 3156758"/>
                <a:gd name="connsiteX7" fmla="*/ 2460866 w 2505221"/>
                <a:gd name="connsiteY7" fmla="*/ 2887196 h 3156758"/>
                <a:gd name="connsiteX8" fmla="*/ 1578379 w 2505221"/>
                <a:gd name="connsiteY8" fmla="*/ 3156758 h 3156758"/>
                <a:gd name="connsiteX9" fmla="*/ 0 w 2505221"/>
                <a:gd name="connsiteY9" fmla="*/ 1578379 h 3156758"/>
                <a:gd name="connsiteX10" fmla="*/ 1578379 w 2505221"/>
                <a:gd name="connsiteY10" fmla="*/ 0 h 31567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05221" h="3156758">
                  <a:moveTo>
                    <a:pt x="1578379" y="0"/>
                  </a:moveTo>
                  <a:cubicBezTo>
                    <a:pt x="1905272" y="0"/>
                    <a:pt x="2208955" y="99375"/>
                    <a:pt x="2460866" y="269562"/>
                  </a:cubicBezTo>
                  <a:lnTo>
                    <a:pt x="2505221" y="302730"/>
                  </a:lnTo>
                  <a:lnTo>
                    <a:pt x="2428066" y="360425"/>
                  </a:lnTo>
                  <a:cubicBezTo>
                    <a:pt x="2077276" y="649923"/>
                    <a:pt x="1853683" y="1088039"/>
                    <a:pt x="1853683" y="1578379"/>
                  </a:cubicBezTo>
                  <a:cubicBezTo>
                    <a:pt x="1853683" y="2068719"/>
                    <a:pt x="2077276" y="2506835"/>
                    <a:pt x="2428066" y="2796333"/>
                  </a:cubicBezTo>
                  <a:lnTo>
                    <a:pt x="2505221" y="2854028"/>
                  </a:lnTo>
                  <a:lnTo>
                    <a:pt x="2460866" y="2887196"/>
                  </a:lnTo>
                  <a:cubicBezTo>
                    <a:pt x="2208955" y="3057384"/>
                    <a:pt x="1905272" y="3156758"/>
                    <a:pt x="1578379" y="3156758"/>
                  </a:cubicBezTo>
                  <a:cubicBezTo>
                    <a:pt x="706664" y="3156758"/>
                    <a:pt x="0" y="2450094"/>
                    <a:pt x="0" y="1578379"/>
                  </a:cubicBezTo>
                  <a:cubicBezTo>
                    <a:pt x="0" y="706664"/>
                    <a:pt x="706664" y="0"/>
                    <a:pt x="1578379" y="0"/>
                  </a:cubicBezTo>
                  <a:close/>
                </a:path>
              </a:pathLst>
            </a:cu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F0D5D2B3-8FBF-46C2-BDF0-6974A0C20419}"/>
                </a:ext>
              </a:extLst>
            </p:cNvPr>
            <p:cNvSpPr/>
            <p:nvPr/>
          </p:nvSpPr>
          <p:spPr>
            <a:xfrm>
              <a:off x="4047342" y="1850621"/>
              <a:ext cx="2505220" cy="3156758"/>
            </a:xfrm>
            <a:custGeom>
              <a:avLst/>
              <a:gdLst>
                <a:gd name="connsiteX0" fmla="*/ 926841 w 2505220"/>
                <a:gd name="connsiteY0" fmla="*/ 0 h 3156758"/>
                <a:gd name="connsiteX1" fmla="*/ 2505220 w 2505220"/>
                <a:gd name="connsiteY1" fmla="*/ 1578379 h 3156758"/>
                <a:gd name="connsiteX2" fmla="*/ 926841 w 2505220"/>
                <a:gd name="connsiteY2" fmla="*/ 3156758 h 3156758"/>
                <a:gd name="connsiteX3" fmla="*/ 44354 w 2505220"/>
                <a:gd name="connsiteY3" fmla="*/ 2887196 h 3156758"/>
                <a:gd name="connsiteX4" fmla="*/ 0 w 2505220"/>
                <a:gd name="connsiteY4" fmla="*/ 2854028 h 3156758"/>
                <a:gd name="connsiteX5" fmla="*/ 77154 w 2505220"/>
                <a:gd name="connsiteY5" fmla="*/ 2796333 h 3156758"/>
                <a:gd name="connsiteX6" fmla="*/ 651537 w 2505220"/>
                <a:gd name="connsiteY6" fmla="*/ 1578379 h 3156758"/>
                <a:gd name="connsiteX7" fmla="*/ 77154 w 2505220"/>
                <a:gd name="connsiteY7" fmla="*/ 360425 h 3156758"/>
                <a:gd name="connsiteX8" fmla="*/ 0 w 2505220"/>
                <a:gd name="connsiteY8" fmla="*/ 302730 h 3156758"/>
                <a:gd name="connsiteX9" fmla="*/ 44354 w 2505220"/>
                <a:gd name="connsiteY9" fmla="*/ 269562 h 3156758"/>
                <a:gd name="connsiteX10" fmla="*/ 926841 w 2505220"/>
                <a:gd name="connsiteY10" fmla="*/ 0 h 31567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05220" h="3156758">
                  <a:moveTo>
                    <a:pt x="926841" y="0"/>
                  </a:moveTo>
                  <a:cubicBezTo>
                    <a:pt x="1798556" y="0"/>
                    <a:pt x="2505220" y="706664"/>
                    <a:pt x="2505220" y="1578379"/>
                  </a:cubicBezTo>
                  <a:cubicBezTo>
                    <a:pt x="2505220" y="2450094"/>
                    <a:pt x="1798556" y="3156758"/>
                    <a:pt x="926841" y="3156758"/>
                  </a:cubicBezTo>
                  <a:cubicBezTo>
                    <a:pt x="599948" y="3156758"/>
                    <a:pt x="296265" y="3057384"/>
                    <a:pt x="44354" y="2887196"/>
                  </a:cubicBezTo>
                  <a:lnTo>
                    <a:pt x="0" y="2854028"/>
                  </a:lnTo>
                  <a:lnTo>
                    <a:pt x="77154" y="2796333"/>
                  </a:lnTo>
                  <a:cubicBezTo>
                    <a:pt x="427944" y="2506835"/>
                    <a:pt x="651537" y="2068719"/>
                    <a:pt x="651537" y="1578379"/>
                  </a:cubicBezTo>
                  <a:cubicBezTo>
                    <a:pt x="651537" y="1088039"/>
                    <a:pt x="427944" y="649923"/>
                    <a:pt x="77154" y="360425"/>
                  </a:cubicBezTo>
                  <a:lnTo>
                    <a:pt x="0" y="302730"/>
                  </a:lnTo>
                  <a:lnTo>
                    <a:pt x="44354" y="269562"/>
                  </a:lnTo>
                  <a:cubicBezTo>
                    <a:pt x="296265" y="99375"/>
                    <a:pt x="599948" y="0"/>
                    <a:pt x="926841" y="0"/>
                  </a:cubicBezTo>
                  <a:close/>
                </a:path>
              </a:pathLst>
            </a:cu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defTabSz="457200"/>
              <a:endParaRPr lang="en-GB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B695B96A-044A-4910-9FFB-0296B4A5FDC1}"/>
              </a:ext>
            </a:extLst>
          </p:cNvPr>
          <p:cNvSpPr txBox="1"/>
          <p:nvPr/>
        </p:nvSpPr>
        <p:spPr>
          <a:xfrm>
            <a:off x="6517883" y="1919366"/>
            <a:ext cx="1038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1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Multiples of 7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14C04A1-4637-4E5C-B59F-1EE9F2C238BC}"/>
              </a:ext>
            </a:extLst>
          </p:cNvPr>
          <p:cNvSpPr txBox="1"/>
          <p:nvPr/>
        </p:nvSpPr>
        <p:spPr>
          <a:xfrm>
            <a:off x="4618536" y="1919366"/>
            <a:ext cx="1038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1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Multiples of 3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9A86D27-851E-4BC8-83F4-213CFEADDAD9}"/>
              </a:ext>
            </a:extLst>
          </p:cNvPr>
          <p:cNvSpPr txBox="1"/>
          <p:nvPr/>
        </p:nvSpPr>
        <p:spPr>
          <a:xfrm>
            <a:off x="5605737" y="3058090"/>
            <a:ext cx="1038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21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305A4A3-F551-4127-937A-34BC90463838}"/>
              </a:ext>
            </a:extLst>
          </p:cNvPr>
          <p:cNvSpPr txBox="1"/>
          <p:nvPr/>
        </p:nvSpPr>
        <p:spPr>
          <a:xfrm>
            <a:off x="7281934" y="2620631"/>
            <a:ext cx="1038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14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76A5A24-5C45-4D12-B79F-893C1B375179}"/>
              </a:ext>
            </a:extLst>
          </p:cNvPr>
          <p:cNvSpPr txBox="1"/>
          <p:nvPr/>
        </p:nvSpPr>
        <p:spPr>
          <a:xfrm>
            <a:off x="7368134" y="3452540"/>
            <a:ext cx="1038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28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8178988-70F8-48C1-8634-631F1761BBF0}"/>
              </a:ext>
            </a:extLst>
          </p:cNvPr>
          <p:cNvSpPr txBox="1"/>
          <p:nvPr/>
        </p:nvSpPr>
        <p:spPr>
          <a:xfrm>
            <a:off x="6391655" y="4284449"/>
            <a:ext cx="1038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49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1B9204D-9E00-4509-82AB-AC144EF3A416}"/>
              </a:ext>
            </a:extLst>
          </p:cNvPr>
          <p:cNvSpPr txBox="1"/>
          <p:nvPr/>
        </p:nvSpPr>
        <p:spPr>
          <a:xfrm>
            <a:off x="3590780" y="2548387"/>
            <a:ext cx="1038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9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C1655B6-7D19-4879-AA60-159B95EB494A}"/>
              </a:ext>
            </a:extLst>
          </p:cNvPr>
          <p:cNvSpPr txBox="1"/>
          <p:nvPr/>
        </p:nvSpPr>
        <p:spPr>
          <a:xfrm>
            <a:off x="4025137" y="3581310"/>
            <a:ext cx="1038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36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3E3DECB-D49A-4889-AA48-0AEF321A1A00}"/>
              </a:ext>
            </a:extLst>
          </p:cNvPr>
          <p:cNvSpPr txBox="1"/>
          <p:nvPr/>
        </p:nvSpPr>
        <p:spPr>
          <a:xfrm>
            <a:off x="6673503" y="3058090"/>
            <a:ext cx="1038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70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5F8CF02-7DDF-4A5E-81F0-80EAB0B93F83}"/>
              </a:ext>
            </a:extLst>
          </p:cNvPr>
          <p:cNvSpPr txBox="1"/>
          <p:nvPr/>
        </p:nvSpPr>
        <p:spPr>
          <a:xfrm>
            <a:off x="4347619" y="2610730"/>
            <a:ext cx="1038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18</a:t>
            </a:r>
          </a:p>
        </p:txBody>
      </p:sp>
    </p:spTree>
    <p:extLst>
      <p:ext uri="{BB962C8B-B14F-4D97-AF65-F5344CB8AC3E}">
        <p14:creationId xmlns:p14="http://schemas.microsoft.com/office/powerpoint/2010/main" val="25111859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True or false? 65 ÷ 6 = 11 r1</a:t>
            </a: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CCEE92E-D38F-4429-85CE-47ACE870A13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49673" y="1482918"/>
          <a:ext cx="4630152" cy="77169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71692">
                  <a:extLst>
                    <a:ext uri="{9D8B030D-6E8A-4147-A177-3AD203B41FA5}">
                      <a16:colId xmlns:a16="http://schemas.microsoft.com/office/drawing/2014/main" val="2616474368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1824261890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2187352408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153879296"/>
                    </a:ext>
                  </a:extLst>
                </a:gridCol>
                <a:gridCol w="1543384">
                  <a:extLst>
                    <a:ext uri="{9D8B030D-6E8A-4147-A177-3AD203B41FA5}">
                      <a16:colId xmlns:a16="http://schemas.microsoft.com/office/drawing/2014/main" val="2550251620"/>
                    </a:ext>
                  </a:extLst>
                </a:gridCol>
              </a:tblGrid>
              <a:tr h="771692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65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÷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4044053"/>
                  </a:ext>
                </a:extLst>
              </a:tr>
            </a:tbl>
          </a:graphicData>
        </a:graphic>
      </p:graphicFrame>
      <p:sp>
        <p:nvSpPr>
          <p:cNvPr id="13" name="Oval 12">
            <a:extLst>
              <a:ext uri="{FF2B5EF4-FFF2-40B4-BE49-F238E27FC236}">
                <a16:creationId xmlns:a16="http://schemas.microsoft.com/office/drawing/2014/main" id="{FD52F267-108C-44B5-9DEC-BE32A87DD68E}"/>
              </a:ext>
            </a:extLst>
          </p:cNvPr>
          <p:cNvSpPr/>
          <p:nvPr/>
        </p:nvSpPr>
        <p:spPr>
          <a:xfrm>
            <a:off x="5085348" y="3535127"/>
            <a:ext cx="463016" cy="463016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A4F5496-A776-473A-8A4F-CCEB9B0F0724}"/>
              </a:ext>
            </a:extLst>
          </p:cNvPr>
          <p:cNvSpPr/>
          <p:nvPr/>
        </p:nvSpPr>
        <p:spPr>
          <a:xfrm>
            <a:off x="3903903" y="3002168"/>
            <a:ext cx="463016" cy="463016"/>
          </a:xfrm>
          <a:prstGeom prst="ellipse">
            <a:avLst/>
          </a:prstGeom>
          <a:solidFill>
            <a:srgbClr val="B3CCFF"/>
          </a:solidFill>
          <a:ln w="19050">
            <a:solidFill>
              <a:srgbClr val="B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AAE98F29-2262-4A8F-8250-06679EEDE4A3}"/>
              </a:ext>
            </a:extLst>
          </p:cNvPr>
          <p:cNvSpPr/>
          <p:nvPr/>
        </p:nvSpPr>
        <p:spPr>
          <a:xfrm>
            <a:off x="3903903" y="2473149"/>
            <a:ext cx="463016" cy="463016"/>
          </a:xfrm>
          <a:prstGeom prst="ellipse">
            <a:avLst/>
          </a:prstGeom>
          <a:solidFill>
            <a:srgbClr val="B3CCFF"/>
          </a:solidFill>
          <a:ln w="19050">
            <a:solidFill>
              <a:srgbClr val="B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282C565-20D5-4DF3-A22D-597960F77857}"/>
              </a:ext>
            </a:extLst>
          </p:cNvPr>
          <p:cNvSpPr/>
          <p:nvPr/>
        </p:nvSpPr>
        <p:spPr>
          <a:xfrm>
            <a:off x="5085348" y="2473149"/>
            <a:ext cx="463016" cy="463016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4C1BE9FD-88C3-4492-AF85-9B59CB4B4FF4}"/>
              </a:ext>
            </a:extLst>
          </p:cNvPr>
          <p:cNvSpPr/>
          <p:nvPr/>
        </p:nvSpPr>
        <p:spPr>
          <a:xfrm>
            <a:off x="5085348" y="3002168"/>
            <a:ext cx="463016" cy="463016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124846C5-8B85-4E5B-967A-D3E4B6FF64BC}"/>
              </a:ext>
            </a:extLst>
          </p:cNvPr>
          <p:cNvCxnSpPr>
            <a:cxnSpLocks/>
          </p:cNvCxnSpPr>
          <p:nvPr/>
        </p:nvCxnSpPr>
        <p:spPr>
          <a:xfrm flipH="1">
            <a:off x="4138282" y="2008373"/>
            <a:ext cx="599486" cy="42094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53ACCBA2-6F3C-4B60-820C-7C3ED3F10471}"/>
              </a:ext>
            </a:extLst>
          </p:cNvPr>
          <p:cNvCxnSpPr>
            <a:cxnSpLocks/>
          </p:cNvCxnSpPr>
          <p:nvPr/>
        </p:nvCxnSpPr>
        <p:spPr>
          <a:xfrm>
            <a:off x="4729748" y="2007937"/>
            <a:ext cx="578769" cy="41167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Oval 35">
            <a:extLst>
              <a:ext uri="{FF2B5EF4-FFF2-40B4-BE49-F238E27FC236}">
                <a16:creationId xmlns:a16="http://schemas.microsoft.com/office/drawing/2014/main" id="{73210C89-CC17-4736-8F44-F11632D3652E}"/>
              </a:ext>
            </a:extLst>
          </p:cNvPr>
          <p:cNvSpPr/>
          <p:nvPr/>
        </p:nvSpPr>
        <p:spPr>
          <a:xfrm>
            <a:off x="3903903" y="4072371"/>
            <a:ext cx="463016" cy="463016"/>
          </a:xfrm>
          <a:prstGeom prst="ellipse">
            <a:avLst/>
          </a:prstGeom>
          <a:solidFill>
            <a:srgbClr val="B3CCFF"/>
          </a:solidFill>
          <a:ln w="19050">
            <a:solidFill>
              <a:srgbClr val="B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F6CB00E5-9FC9-4B7F-95E3-6F551BAC1FB4}"/>
              </a:ext>
            </a:extLst>
          </p:cNvPr>
          <p:cNvSpPr/>
          <p:nvPr/>
        </p:nvSpPr>
        <p:spPr>
          <a:xfrm>
            <a:off x="3903903" y="3535127"/>
            <a:ext cx="463016" cy="463016"/>
          </a:xfrm>
          <a:prstGeom prst="ellipse">
            <a:avLst/>
          </a:prstGeom>
          <a:solidFill>
            <a:srgbClr val="B3CCFF"/>
          </a:solidFill>
          <a:ln w="19050">
            <a:solidFill>
              <a:srgbClr val="B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31E5217E-A42C-4C20-97E6-1EDF19C07044}"/>
              </a:ext>
            </a:extLst>
          </p:cNvPr>
          <p:cNvSpPr/>
          <p:nvPr/>
        </p:nvSpPr>
        <p:spPr>
          <a:xfrm>
            <a:off x="3903903" y="5128095"/>
            <a:ext cx="463016" cy="463016"/>
          </a:xfrm>
          <a:prstGeom prst="ellipse">
            <a:avLst/>
          </a:prstGeom>
          <a:solidFill>
            <a:srgbClr val="B3CCFF"/>
          </a:solidFill>
          <a:ln w="19050">
            <a:solidFill>
              <a:srgbClr val="B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D534E6CF-0AC8-41E9-9285-AF15572F8D2F}"/>
              </a:ext>
            </a:extLst>
          </p:cNvPr>
          <p:cNvSpPr/>
          <p:nvPr/>
        </p:nvSpPr>
        <p:spPr>
          <a:xfrm>
            <a:off x="3903903" y="4593453"/>
            <a:ext cx="463016" cy="463016"/>
          </a:xfrm>
          <a:prstGeom prst="ellipse">
            <a:avLst/>
          </a:prstGeom>
          <a:solidFill>
            <a:srgbClr val="B3CCFF"/>
          </a:solidFill>
          <a:ln w="19050">
            <a:solidFill>
              <a:srgbClr val="B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69C807F0-8FB6-425B-856F-1C70DC01DC9C}"/>
              </a:ext>
            </a:extLst>
          </p:cNvPr>
          <p:cNvSpPr/>
          <p:nvPr/>
        </p:nvSpPr>
        <p:spPr>
          <a:xfrm>
            <a:off x="5085348" y="4593453"/>
            <a:ext cx="463016" cy="463016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15FCF6FF-9E76-46F7-ACAA-2619A103101C}"/>
              </a:ext>
            </a:extLst>
          </p:cNvPr>
          <p:cNvSpPr/>
          <p:nvPr/>
        </p:nvSpPr>
        <p:spPr>
          <a:xfrm>
            <a:off x="5085348" y="4072371"/>
            <a:ext cx="463016" cy="463016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5491451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True or false? 65 ÷ 6 = 11 r1</a:t>
            </a:r>
          </a:p>
          <a:p>
            <a:pPr algn="ctr" defTabSz="4572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</a:t>
            </a: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CCEE92E-D38F-4429-85CE-47ACE870A13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49673" y="1482918"/>
          <a:ext cx="4630152" cy="77169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71692">
                  <a:extLst>
                    <a:ext uri="{9D8B030D-6E8A-4147-A177-3AD203B41FA5}">
                      <a16:colId xmlns:a16="http://schemas.microsoft.com/office/drawing/2014/main" val="2616474368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1824261890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2187352408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153879296"/>
                    </a:ext>
                  </a:extLst>
                </a:gridCol>
                <a:gridCol w="1543384">
                  <a:extLst>
                    <a:ext uri="{9D8B030D-6E8A-4147-A177-3AD203B41FA5}">
                      <a16:colId xmlns:a16="http://schemas.microsoft.com/office/drawing/2014/main" val="2550251620"/>
                    </a:ext>
                  </a:extLst>
                </a:gridCol>
              </a:tblGrid>
              <a:tr h="771692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65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÷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 r5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4044053"/>
                  </a:ext>
                </a:extLst>
              </a:tr>
            </a:tbl>
          </a:graphicData>
        </a:graphic>
      </p:graphicFrame>
      <p:sp>
        <p:nvSpPr>
          <p:cNvPr id="13" name="Oval 12">
            <a:extLst>
              <a:ext uri="{FF2B5EF4-FFF2-40B4-BE49-F238E27FC236}">
                <a16:creationId xmlns:a16="http://schemas.microsoft.com/office/drawing/2014/main" id="{FD52F267-108C-44B5-9DEC-BE32A87DD68E}"/>
              </a:ext>
            </a:extLst>
          </p:cNvPr>
          <p:cNvSpPr/>
          <p:nvPr/>
        </p:nvSpPr>
        <p:spPr>
          <a:xfrm>
            <a:off x="5085348" y="3535127"/>
            <a:ext cx="463016" cy="463016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A4F5496-A776-473A-8A4F-CCEB9B0F0724}"/>
              </a:ext>
            </a:extLst>
          </p:cNvPr>
          <p:cNvSpPr/>
          <p:nvPr/>
        </p:nvSpPr>
        <p:spPr>
          <a:xfrm>
            <a:off x="3903903" y="3002168"/>
            <a:ext cx="463016" cy="463016"/>
          </a:xfrm>
          <a:prstGeom prst="ellipse">
            <a:avLst/>
          </a:prstGeom>
          <a:solidFill>
            <a:srgbClr val="B3CCFF"/>
          </a:solidFill>
          <a:ln w="19050">
            <a:solidFill>
              <a:srgbClr val="B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AAE98F29-2262-4A8F-8250-06679EEDE4A3}"/>
              </a:ext>
            </a:extLst>
          </p:cNvPr>
          <p:cNvSpPr/>
          <p:nvPr/>
        </p:nvSpPr>
        <p:spPr>
          <a:xfrm>
            <a:off x="3903903" y="2473149"/>
            <a:ext cx="463016" cy="463016"/>
          </a:xfrm>
          <a:prstGeom prst="ellipse">
            <a:avLst/>
          </a:prstGeom>
          <a:solidFill>
            <a:srgbClr val="B3CCFF"/>
          </a:solidFill>
          <a:ln w="19050">
            <a:solidFill>
              <a:srgbClr val="B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282C565-20D5-4DF3-A22D-597960F77857}"/>
              </a:ext>
            </a:extLst>
          </p:cNvPr>
          <p:cNvSpPr/>
          <p:nvPr/>
        </p:nvSpPr>
        <p:spPr>
          <a:xfrm>
            <a:off x="5085348" y="2473149"/>
            <a:ext cx="463016" cy="463016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4C1BE9FD-88C3-4492-AF85-9B59CB4B4FF4}"/>
              </a:ext>
            </a:extLst>
          </p:cNvPr>
          <p:cNvSpPr/>
          <p:nvPr/>
        </p:nvSpPr>
        <p:spPr>
          <a:xfrm>
            <a:off x="5085348" y="3002168"/>
            <a:ext cx="463016" cy="463016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124846C5-8B85-4E5B-967A-D3E4B6FF64BC}"/>
              </a:ext>
            </a:extLst>
          </p:cNvPr>
          <p:cNvCxnSpPr>
            <a:cxnSpLocks/>
          </p:cNvCxnSpPr>
          <p:nvPr/>
        </p:nvCxnSpPr>
        <p:spPr>
          <a:xfrm flipH="1">
            <a:off x="4138282" y="2008373"/>
            <a:ext cx="599486" cy="42094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53ACCBA2-6F3C-4B60-820C-7C3ED3F10471}"/>
              </a:ext>
            </a:extLst>
          </p:cNvPr>
          <p:cNvCxnSpPr>
            <a:cxnSpLocks/>
          </p:cNvCxnSpPr>
          <p:nvPr/>
        </p:nvCxnSpPr>
        <p:spPr>
          <a:xfrm>
            <a:off x="4729748" y="2007937"/>
            <a:ext cx="578769" cy="41167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Oval 35">
            <a:extLst>
              <a:ext uri="{FF2B5EF4-FFF2-40B4-BE49-F238E27FC236}">
                <a16:creationId xmlns:a16="http://schemas.microsoft.com/office/drawing/2014/main" id="{73210C89-CC17-4736-8F44-F11632D3652E}"/>
              </a:ext>
            </a:extLst>
          </p:cNvPr>
          <p:cNvSpPr/>
          <p:nvPr/>
        </p:nvSpPr>
        <p:spPr>
          <a:xfrm>
            <a:off x="3903903" y="4072371"/>
            <a:ext cx="463016" cy="463016"/>
          </a:xfrm>
          <a:prstGeom prst="ellipse">
            <a:avLst/>
          </a:prstGeom>
          <a:solidFill>
            <a:srgbClr val="B3CCFF"/>
          </a:solidFill>
          <a:ln w="19050">
            <a:solidFill>
              <a:srgbClr val="B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F6CB00E5-9FC9-4B7F-95E3-6F551BAC1FB4}"/>
              </a:ext>
            </a:extLst>
          </p:cNvPr>
          <p:cNvSpPr/>
          <p:nvPr/>
        </p:nvSpPr>
        <p:spPr>
          <a:xfrm>
            <a:off x="3903903" y="3535127"/>
            <a:ext cx="463016" cy="463016"/>
          </a:xfrm>
          <a:prstGeom prst="ellipse">
            <a:avLst/>
          </a:prstGeom>
          <a:solidFill>
            <a:srgbClr val="B3CCFF"/>
          </a:solidFill>
          <a:ln w="19050">
            <a:solidFill>
              <a:srgbClr val="B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31E5217E-A42C-4C20-97E6-1EDF19C07044}"/>
              </a:ext>
            </a:extLst>
          </p:cNvPr>
          <p:cNvSpPr/>
          <p:nvPr/>
        </p:nvSpPr>
        <p:spPr>
          <a:xfrm>
            <a:off x="3903903" y="5128095"/>
            <a:ext cx="463016" cy="463016"/>
          </a:xfrm>
          <a:prstGeom prst="ellipse">
            <a:avLst/>
          </a:prstGeom>
          <a:solidFill>
            <a:srgbClr val="B3CCFF"/>
          </a:solidFill>
          <a:ln w="19050">
            <a:solidFill>
              <a:srgbClr val="B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D534E6CF-0AC8-41E9-9285-AF15572F8D2F}"/>
              </a:ext>
            </a:extLst>
          </p:cNvPr>
          <p:cNvSpPr/>
          <p:nvPr/>
        </p:nvSpPr>
        <p:spPr>
          <a:xfrm>
            <a:off x="3903903" y="4593453"/>
            <a:ext cx="463016" cy="463016"/>
          </a:xfrm>
          <a:prstGeom prst="ellipse">
            <a:avLst/>
          </a:prstGeom>
          <a:solidFill>
            <a:srgbClr val="B3CCFF"/>
          </a:solidFill>
          <a:ln w="19050">
            <a:solidFill>
              <a:srgbClr val="B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69C807F0-8FB6-425B-856F-1C70DC01DC9C}"/>
              </a:ext>
            </a:extLst>
          </p:cNvPr>
          <p:cNvSpPr/>
          <p:nvPr/>
        </p:nvSpPr>
        <p:spPr>
          <a:xfrm>
            <a:off x="5085348" y="4593453"/>
            <a:ext cx="463016" cy="463016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15FCF6FF-9E76-46F7-ACAA-2619A103101C}"/>
              </a:ext>
            </a:extLst>
          </p:cNvPr>
          <p:cNvSpPr/>
          <p:nvPr/>
        </p:nvSpPr>
        <p:spPr>
          <a:xfrm>
            <a:off x="5085348" y="4072371"/>
            <a:ext cx="463016" cy="463016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5849141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Complete the calculation. </a:t>
            </a:r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4A1D3DBA-21DF-4D73-8F72-73BBAE93716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946583" y="1415481"/>
          <a:ext cx="3826572" cy="63776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37762">
                  <a:extLst>
                    <a:ext uri="{9D8B030D-6E8A-4147-A177-3AD203B41FA5}">
                      <a16:colId xmlns:a16="http://schemas.microsoft.com/office/drawing/2014/main" val="2616474368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val="1824261890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val="2187352408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val="153879296"/>
                    </a:ext>
                  </a:extLst>
                </a:gridCol>
                <a:gridCol w="1275524">
                  <a:extLst>
                    <a:ext uri="{9D8B030D-6E8A-4147-A177-3AD203B41FA5}">
                      <a16:colId xmlns:a16="http://schemas.microsoft.com/office/drawing/2014/main" val="2550251620"/>
                    </a:ext>
                  </a:extLst>
                </a:gridCol>
              </a:tblGrid>
              <a:tr h="637762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74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÷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4044053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55411AFD-70E0-4DD6-B06F-D505591FA855}"/>
              </a:ext>
            </a:extLst>
          </p:cNvPr>
          <p:cNvSpPr txBox="1"/>
          <p:nvPr/>
        </p:nvSpPr>
        <p:spPr>
          <a:xfrm>
            <a:off x="3928297" y="5421166"/>
            <a:ext cx="2802787" cy="553998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txBody>
          <a:bodyPr wrap="square" lIns="0" tIns="0" rIns="0" bIns="0" rtlCol="0" anchor="ctr">
            <a:spAutoFit/>
          </a:bodyPr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Exchanged for 10 ones and shared equally.</a:t>
            </a: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D7A8F1F4-D236-48B8-943E-78438D4CFDF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083457" y="2228566"/>
          <a:ext cx="2316356" cy="31503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8178">
                  <a:extLst>
                    <a:ext uri="{9D8B030D-6E8A-4147-A177-3AD203B41FA5}">
                      <a16:colId xmlns:a16="http://schemas.microsoft.com/office/drawing/2014/main" val="1448683979"/>
                    </a:ext>
                  </a:extLst>
                </a:gridCol>
                <a:gridCol w="1158178">
                  <a:extLst>
                    <a:ext uri="{9D8B030D-6E8A-4147-A177-3AD203B41FA5}">
                      <a16:colId xmlns:a16="http://schemas.microsoft.com/office/drawing/2014/main" val="860166669"/>
                    </a:ext>
                  </a:extLst>
                </a:gridCol>
              </a:tblGrid>
              <a:tr h="452344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Tens</a:t>
                      </a:r>
                    </a:p>
                  </a:txBody>
                  <a:tcPr marL="196010" marR="196010" marT="89095" marB="890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Ones</a:t>
                      </a:r>
                    </a:p>
                  </a:txBody>
                  <a:tcPr marL="196010" marR="196010" marT="89095" marB="890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2114629"/>
                  </a:ext>
                </a:extLst>
              </a:tr>
              <a:tr h="452344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196010" marR="196010" marT="89095" marB="89095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196010" marR="196010" marT="89095" marB="89095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898911"/>
                  </a:ext>
                </a:extLst>
              </a:tr>
              <a:tr h="452344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196010" marR="196010" marT="89095" marB="89095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196010" marR="196010" marT="89095" marB="89095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057905"/>
                  </a:ext>
                </a:extLst>
              </a:tr>
              <a:tr h="436258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196010" marR="196010" marT="89095" marB="89095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196010" marR="196010" marT="89095" marB="89095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3297531"/>
                  </a:ext>
                </a:extLst>
              </a:tr>
              <a:tr h="452344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196010" marR="196010" marT="89095" marB="89095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196010" marR="196010" marT="89095" marB="89095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534902"/>
                  </a:ext>
                </a:extLst>
              </a:tr>
              <a:tr h="452344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196010" marR="196010" marT="89095" marB="89095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196010" marR="196010" marT="89095" marB="89095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5466739"/>
                  </a:ext>
                </a:extLst>
              </a:tr>
              <a:tr h="452344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196010" marR="196010" marT="89095" marB="89095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196010" marR="196010" marT="89095" marB="89095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0810274"/>
                  </a:ext>
                </a:extLst>
              </a:tr>
            </a:tbl>
          </a:graphicData>
        </a:graphic>
      </p:graphicFrame>
      <p:grpSp>
        <p:nvGrpSpPr>
          <p:cNvPr id="26" name="Group 25">
            <a:extLst>
              <a:ext uri="{FF2B5EF4-FFF2-40B4-BE49-F238E27FC236}">
                <a16:creationId xmlns:a16="http://schemas.microsoft.com/office/drawing/2014/main" id="{8F2F0486-8142-43D1-8945-85568389E1BE}"/>
              </a:ext>
            </a:extLst>
          </p:cNvPr>
          <p:cNvGrpSpPr/>
          <p:nvPr/>
        </p:nvGrpSpPr>
        <p:grpSpPr>
          <a:xfrm>
            <a:off x="3886744" y="1967598"/>
            <a:ext cx="732538" cy="259760"/>
            <a:chOff x="765110" y="1170068"/>
            <a:chExt cx="550367" cy="195161"/>
          </a:xfrm>
          <a:solidFill>
            <a:schemeClr val="bg1"/>
          </a:solidFill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02A647DE-9AA8-4454-841E-7C732EECC35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65110" y="1170068"/>
              <a:ext cx="277200" cy="190800"/>
            </a:xfrm>
            <a:prstGeom prst="line">
              <a:avLst/>
            </a:prstGeom>
            <a:grpFill/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DD4C2CBD-7818-4995-9D83-DB2C4CCD4C4D}"/>
                </a:ext>
              </a:extLst>
            </p:cNvPr>
            <p:cNvCxnSpPr>
              <a:cxnSpLocks/>
            </p:cNvCxnSpPr>
            <p:nvPr/>
          </p:nvCxnSpPr>
          <p:spPr>
            <a:xfrm>
              <a:off x="1037827" y="1173382"/>
              <a:ext cx="277650" cy="191847"/>
            </a:xfrm>
            <a:prstGeom prst="line">
              <a:avLst/>
            </a:prstGeom>
            <a:grpFill/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9" name="Oval 28">
            <a:extLst>
              <a:ext uri="{FF2B5EF4-FFF2-40B4-BE49-F238E27FC236}">
                <a16:creationId xmlns:a16="http://schemas.microsoft.com/office/drawing/2014/main" id="{9E41FABA-30A8-4A1F-A6F0-D7441F017ED4}"/>
              </a:ext>
            </a:extLst>
          </p:cNvPr>
          <p:cNvSpPr/>
          <p:nvPr/>
        </p:nvSpPr>
        <p:spPr>
          <a:xfrm>
            <a:off x="5480499" y="2723058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5E3C8F8C-5E62-453D-89F5-D47C4978CB07}"/>
              </a:ext>
            </a:extLst>
          </p:cNvPr>
          <p:cNvSpPr/>
          <p:nvPr/>
        </p:nvSpPr>
        <p:spPr>
          <a:xfrm>
            <a:off x="3460931" y="2723058"/>
            <a:ext cx="382658" cy="382658"/>
          </a:xfrm>
          <a:prstGeom prst="ellipse">
            <a:avLst/>
          </a:prstGeom>
          <a:solidFill>
            <a:srgbClr val="B3CCFF"/>
          </a:solidFill>
          <a:ln w="19050">
            <a:solidFill>
              <a:srgbClr val="B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81FD0582-BEB7-4771-BC39-C56C406853FD}"/>
              </a:ext>
            </a:extLst>
          </p:cNvPr>
          <p:cNvSpPr/>
          <p:nvPr/>
        </p:nvSpPr>
        <p:spPr>
          <a:xfrm>
            <a:off x="4337813" y="2723058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DB2D978C-9477-4896-AD92-E0A5E9325191}"/>
              </a:ext>
            </a:extLst>
          </p:cNvPr>
          <p:cNvSpPr/>
          <p:nvPr/>
        </p:nvSpPr>
        <p:spPr>
          <a:xfrm>
            <a:off x="4846734" y="2723058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CF8A6CDF-B0B2-4D8E-969B-C38D4D072D69}"/>
              </a:ext>
            </a:extLst>
          </p:cNvPr>
          <p:cNvSpPr/>
          <p:nvPr/>
        </p:nvSpPr>
        <p:spPr>
          <a:xfrm>
            <a:off x="5480499" y="3172756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DDBABA5C-AB91-413F-A75C-EA04CFBF0B0B}"/>
              </a:ext>
            </a:extLst>
          </p:cNvPr>
          <p:cNvSpPr/>
          <p:nvPr/>
        </p:nvSpPr>
        <p:spPr>
          <a:xfrm>
            <a:off x="3460931" y="3172756"/>
            <a:ext cx="382658" cy="382658"/>
          </a:xfrm>
          <a:prstGeom prst="ellipse">
            <a:avLst/>
          </a:prstGeom>
          <a:solidFill>
            <a:srgbClr val="B3CCFF"/>
          </a:solidFill>
          <a:ln w="19050">
            <a:solidFill>
              <a:srgbClr val="B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4AABCED8-A7A8-4E5B-9B99-29E4379EA579}"/>
              </a:ext>
            </a:extLst>
          </p:cNvPr>
          <p:cNvSpPr/>
          <p:nvPr/>
        </p:nvSpPr>
        <p:spPr>
          <a:xfrm>
            <a:off x="4337813" y="3172756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7DFA93FE-0865-40AD-B220-E83AAF4366F9}"/>
              </a:ext>
            </a:extLst>
          </p:cNvPr>
          <p:cNvSpPr/>
          <p:nvPr/>
        </p:nvSpPr>
        <p:spPr>
          <a:xfrm>
            <a:off x="4846734" y="3172756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A0DEE53F-23DD-4C89-93F1-C438F749196F}"/>
              </a:ext>
            </a:extLst>
          </p:cNvPr>
          <p:cNvSpPr/>
          <p:nvPr/>
        </p:nvSpPr>
        <p:spPr>
          <a:xfrm>
            <a:off x="3460931" y="3614683"/>
            <a:ext cx="382658" cy="382658"/>
          </a:xfrm>
          <a:prstGeom prst="ellipse">
            <a:avLst/>
          </a:prstGeom>
          <a:solidFill>
            <a:srgbClr val="B3CCFF"/>
          </a:solidFill>
          <a:ln w="19050">
            <a:solidFill>
              <a:srgbClr val="B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327A2454-53CB-4D28-9C2F-1101D7A15327}"/>
              </a:ext>
            </a:extLst>
          </p:cNvPr>
          <p:cNvSpPr/>
          <p:nvPr/>
        </p:nvSpPr>
        <p:spPr>
          <a:xfrm>
            <a:off x="4337813" y="3614683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434A8B70-105B-4D07-8656-B653D25061C2}"/>
              </a:ext>
            </a:extLst>
          </p:cNvPr>
          <p:cNvSpPr/>
          <p:nvPr/>
        </p:nvSpPr>
        <p:spPr>
          <a:xfrm>
            <a:off x="4846734" y="3614683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A30B347D-A060-468F-905D-1488A9AAE56A}"/>
              </a:ext>
            </a:extLst>
          </p:cNvPr>
          <p:cNvSpPr/>
          <p:nvPr/>
        </p:nvSpPr>
        <p:spPr>
          <a:xfrm>
            <a:off x="3460931" y="4054272"/>
            <a:ext cx="382658" cy="382658"/>
          </a:xfrm>
          <a:prstGeom prst="ellipse">
            <a:avLst/>
          </a:prstGeom>
          <a:solidFill>
            <a:srgbClr val="B3CCFF"/>
          </a:solidFill>
          <a:ln w="19050">
            <a:solidFill>
              <a:srgbClr val="B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7528BD9A-B398-4636-8AE9-7FC3AB403C57}"/>
              </a:ext>
            </a:extLst>
          </p:cNvPr>
          <p:cNvSpPr/>
          <p:nvPr/>
        </p:nvSpPr>
        <p:spPr>
          <a:xfrm>
            <a:off x="4337813" y="4054272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B9EE1C19-99F5-4E8E-91D5-8D97FFD01A9E}"/>
              </a:ext>
            </a:extLst>
          </p:cNvPr>
          <p:cNvSpPr/>
          <p:nvPr/>
        </p:nvSpPr>
        <p:spPr>
          <a:xfrm>
            <a:off x="4846734" y="4054272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109CDAF7-ED1B-426A-A4CF-026A43B248B0}"/>
              </a:ext>
            </a:extLst>
          </p:cNvPr>
          <p:cNvSpPr/>
          <p:nvPr/>
        </p:nvSpPr>
        <p:spPr>
          <a:xfrm>
            <a:off x="3460931" y="4495697"/>
            <a:ext cx="382658" cy="382658"/>
          </a:xfrm>
          <a:prstGeom prst="ellipse">
            <a:avLst/>
          </a:prstGeom>
          <a:solidFill>
            <a:srgbClr val="B3CCFF"/>
          </a:solidFill>
          <a:ln w="19050">
            <a:solidFill>
              <a:srgbClr val="B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6C2640AD-B9F1-4B6C-A9B0-A57407CCC570}"/>
              </a:ext>
            </a:extLst>
          </p:cNvPr>
          <p:cNvSpPr/>
          <p:nvPr/>
        </p:nvSpPr>
        <p:spPr>
          <a:xfrm>
            <a:off x="4337813" y="4495697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5BA1FA2D-8336-479A-B2C8-ED178B70331D}"/>
              </a:ext>
            </a:extLst>
          </p:cNvPr>
          <p:cNvSpPr/>
          <p:nvPr/>
        </p:nvSpPr>
        <p:spPr>
          <a:xfrm>
            <a:off x="4846734" y="4495697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2F3DAF6D-0172-42A0-B70A-8A4A4D4562A1}"/>
              </a:ext>
            </a:extLst>
          </p:cNvPr>
          <p:cNvSpPr/>
          <p:nvPr/>
        </p:nvSpPr>
        <p:spPr>
          <a:xfrm>
            <a:off x="3460931" y="4949420"/>
            <a:ext cx="382658" cy="382658"/>
          </a:xfrm>
          <a:prstGeom prst="ellipse">
            <a:avLst/>
          </a:prstGeom>
          <a:solidFill>
            <a:srgbClr val="B3CCFF"/>
          </a:solidFill>
          <a:ln w="19050">
            <a:solidFill>
              <a:srgbClr val="B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FB81D7CE-DF4B-4021-A948-FB670AEA350A}"/>
              </a:ext>
            </a:extLst>
          </p:cNvPr>
          <p:cNvSpPr/>
          <p:nvPr/>
        </p:nvSpPr>
        <p:spPr>
          <a:xfrm>
            <a:off x="4337813" y="4949420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57903511-01E5-40BE-B3E1-B826D3009DDC}"/>
              </a:ext>
            </a:extLst>
          </p:cNvPr>
          <p:cNvSpPr/>
          <p:nvPr/>
        </p:nvSpPr>
        <p:spPr>
          <a:xfrm>
            <a:off x="4846734" y="4949420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70078DD0-4F17-4D04-93CE-276FF32D10A2}"/>
              </a:ext>
            </a:extLst>
          </p:cNvPr>
          <p:cNvSpPr/>
          <p:nvPr/>
        </p:nvSpPr>
        <p:spPr>
          <a:xfrm>
            <a:off x="3460931" y="5484610"/>
            <a:ext cx="382658" cy="382658"/>
          </a:xfrm>
          <a:prstGeom prst="ellipse">
            <a:avLst/>
          </a:prstGeom>
          <a:solidFill>
            <a:srgbClr val="B3CCFF"/>
          </a:solidFill>
          <a:ln w="19050">
            <a:solidFill>
              <a:srgbClr val="B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30306050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Complete the calculation. </a:t>
            </a:r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4A1D3DBA-21DF-4D73-8F72-73BBAE93716B}"/>
              </a:ext>
            </a:extLst>
          </p:cNvPr>
          <p:cNvGraphicFramePr>
            <a:graphicFrameLocks noGrp="1"/>
          </p:cNvGraphicFramePr>
          <p:nvPr/>
        </p:nvGraphicFramePr>
        <p:xfrm>
          <a:off x="3946583" y="1415481"/>
          <a:ext cx="3826572" cy="63776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37762">
                  <a:extLst>
                    <a:ext uri="{9D8B030D-6E8A-4147-A177-3AD203B41FA5}">
                      <a16:colId xmlns:a16="http://schemas.microsoft.com/office/drawing/2014/main" val="2616474368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val="1824261890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val="2187352408"/>
                    </a:ext>
                  </a:extLst>
                </a:gridCol>
                <a:gridCol w="637762">
                  <a:extLst>
                    <a:ext uri="{9D8B030D-6E8A-4147-A177-3AD203B41FA5}">
                      <a16:colId xmlns:a16="http://schemas.microsoft.com/office/drawing/2014/main" val="153879296"/>
                    </a:ext>
                  </a:extLst>
                </a:gridCol>
                <a:gridCol w="1275524">
                  <a:extLst>
                    <a:ext uri="{9D8B030D-6E8A-4147-A177-3AD203B41FA5}">
                      <a16:colId xmlns:a16="http://schemas.microsoft.com/office/drawing/2014/main" val="2550251620"/>
                    </a:ext>
                  </a:extLst>
                </a:gridCol>
              </a:tblGrid>
              <a:tr h="637762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74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÷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 r2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4044053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55411AFD-70E0-4DD6-B06F-D505591FA855}"/>
              </a:ext>
            </a:extLst>
          </p:cNvPr>
          <p:cNvSpPr txBox="1"/>
          <p:nvPr/>
        </p:nvSpPr>
        <p:spPr>
          <a:xfrm>
            <a:off x="3928297" y="5421166"/>
            <a:ext cx="2802787" cy="553998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txBody>
          <a:bodyPr wrap="square" lIns="0" tIns="0" rIns="0" bIns="0" rtlCol="0" anchor="ctr">
            <a:spAutoFit/>
          </a:bodyPr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Exchanged for 10 ones and shared equally.</a:t>
            </a: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D7A8F1F4-D236-48B8-943E-78438D4CFDF2}"/>
              </a:ext>
            </a:extLst>
          </p:cNvPr>
          <p:cNvGraphicFramePr>
            <a:graphicFrameLocks noGrp="1"/>
          </p:cNvGraphicFramePr>
          <p:nvPr/>
        </p:nvGraphicFramePr>
        <p:xfrm>
          <a:off x="3083457" y="2228566"/>
          <a:ext cx="2316356" cy="31503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8178">
                  <a:extLst>
                    <a:ext uri="{9D8B030D-6E8A-4147-A177-3AD203B41FA5}">
                      <a16:colId xmlns:a16="http://schemas.microsoft.com/office/drawing/2014/main" val="1448683979"/>
                    </a:ext>
                  </a:extLst>
                </a:gridCol>
                <a:gridCol w="1158178">
                  <a:extLst>
                    <a:ext uri="{9D8B030D-6E8A-4147-A177-3AD203B41FA5}">
                      <a16:colId xmlns:a16="http://schemas.microsoft.com/office/drawing/2014/main" val="860166669"/>
                    </a:ext>
                  </a:extLst>
                </a:gridCol>
              </a:tblGrid>
              <a:tr h="452344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Tens</a:t>
                      </a:r>
                    </a:p>
                  </a:txBody>
                  <a:tcPr marL="196010" marR="196010" marT="89095" marB="8909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latin typeface="Century Gothic" panose="020B0502020202020204" pitchFamily="34" charset="0"/>
                        </a:rPr>
                        <a:t>Ones</a:t>
                      </a:r>
                    </a:p>
                  </a:txBody>
                  <a:tcPr marL="196010" marR="196010" marT="89095" marB="890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2114629"/>
                  </a:ext>
                </a:extLst>
              </a:tr>
              <a:tr h="452344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196010" marR="196010" marT="89095" marB="89095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196010" marR="196010" marT="89095" marB="89095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898911"/>
                  </a:ext>
                </a:extLst>
              </a:tr>
              <a:tr h="452344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196010" marR="196010" marT="89095" marB="89095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196010" marR="196010" marT="89095" marB="89095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057905"/>
                  </a:ext>
                </a:extLst>
              </a:tr>
              <a:tr h="436258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196010" marR="196010" marT="89095" marB="89095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196010" marR="196010" marT="89095" marB="89095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3297531"/>
                  </a:ext>
                </a:extLst>
              </a:tr>
              <a:tr h="452344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196010" marR="196010" marT="89095" marB="89095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196010" marR="196010" marT="89095" marB="89095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534902"/>
                  </a:ext>
                </a:extLst>
              </a:tr>
              <a:tr h="452344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196010" marR="196010" marT="89095" marB="89095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196010" marR="196010" marT="89095" marB="89095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5466739"/>
                  </a:ext>
                </a:extLst>
              </a:tr>
              <a:tr h="452344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196010" marR="196010" marT="89095" marB="89095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196010" marR="196010" marT="89095" marB="89095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0810274"/>
                  </a:ext>
                </a:extLst>
              </a:tr>
            </a:tbl>
          </a:graphicData>
        </a:graphic>
      </p:graphicFrame>
      <p:grpSp>
        <p:nvGrpSpPr>
          <p:cNvPr id="26" name="Group 25">
            <a:extLst>
              <a:ext uri="{FF2B5EF4-FFF2-40B4-BE49-F238E27FC236}">
                <a16:creationId xmlns:a16="http://schemas.microsoft.com/office/drawing/2014/main" id="{8F2F0486-8142-43D1-8945-85568389E1BE}"/>
              </a:ext>
            </a:extLst>
          </p:cNvPr>
          <p:cNvGrpSpPr/>
          <p:nvPr/>
        </p:nvGrpSpPr>
        <p:grpSpPr>
          <a:xfrm>
            <a:off x="3886744" y="1967598"/>
            <a:ext cx="732538" cy="259760"/>
            <a:chOff x="765110" y="1170068"/>
            <a:chExt cx="550367" cy="195161"/>
          </a:xfrm>
          <a:solidFill>
            <a:schemeClr val="bg1"/>
          </a:solidFill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02A647DE-9AA8-4454-841E-7C732EECC35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65110" y="1170068"/>
              <a:ext cx="277200" cy="190800"/>
            </a:xfrm>
            <a:prstGeom prst="line">
              <a:avLst/>
            </a:prstGeom>
            <a:grpFill/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DD4C2CBD-7818-4995-9D83-DB2C4CCD4C4D}"/>
                </a:ext>
              </a:extLst>
            </p:cNvPr>
            <p:cNvCxnSpPr>
              <a:cxnSpLocks/>
            </p:cNvCxnSpPr>
            <p:nvPr/>
          </p:nvCxnSpPr>
          <p:spPr>
            <a:xfrm>
              <a:off x="1037827" y="1173382"/>
              <a:ext cx="277650" cy="191847"/>
            </a:xfrm>
            <a:prstGeom prst="line">
              <a:avLst/>
            </a:prstGeom>
            <a:grpFill/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9" name="Oval 28">
            <a:extLst>
              <a:ext uri="{FF2B5EF4-FFF2-40B4-BE49-F238E27FC236}">
                <a16:creationId xmlns:a16="http://schemas.microsoft.com/office/drawing/2014/main" id="{9E41FABA-30A8-4A1F-A6F0-D7441F017ED4}"/>
              </a:ext>
            </a:extLst>
          </p:cNvPr>
          <p:cNvSpPr/>
          <p:nvPr/>
        </p:nvSpPr>
        <p:spPr>
          <a:xfrm>
            <a:off x="5480499" y="2723058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5E3C8F8C-5E62-453D-89F5-D47C4978CB07}"/>
              </a:ext>
            </a:extLst>
          </p:cNvPr>
          <p:cNvSpPr/>
          <p:nvPr/>
        </p:nvSpPr>
        <p:spPr>
          <a:xfrm>
            <a:off x="3460931" y="2723058"/>
            <a:ext cx="382658" cy="382658"/>
          </a:xfrm>
          <a:prstGeom prst="ellipse">
            <a:avLst/>
          </a:prstGeom>
          <a:solidFill>
            <a:srgbClr val="B3CCFF"/>
          </a:solidFill>
          <a:ln w="19050">
            <a:solidFill>
              <a:srgbClr val="B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81FD0582-BEB7-4771-BC39-C56C406853FD}"/>
              </a:ext>
            </a:extLst>
          </p:cNvPr>
          <p:cNvSpPr/>
          <p:nvPr/>
        </p:nvSpPr>
        <p:spPr>
          <a:xfrm>
            <a:off x="4337813" y="2723058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DB2D978C-9477-4896-AD92-E0A5E9325191}"/>
              </a:ext>
            </a:extLst>
          </p:cNvPr>
          <p:cNvSpPr/>
          <p:nvPr/>
        </p:nvSpPr>
        <p:spPr>
          <a:xfrm>
            <a:off x="4846734" y="2723058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CF8A6CDF-B0B2-4D8E-969B-C38D4D072D69}"/>
              </a:ext>
            </a:extLst>
          </p:cNvPr>
          <p:cNvSpPr/>
          <p:nvPr/>
        </p:nvSpPr>
        <p:spPr>
          <a:xfrm>
            <a:off x="5480499" y="3172756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DDBABA5C-AB91-413F-A75C-EA04CFBF0B0B}"/>
              </a:ext>
            </a:extLst>
          </p:cNvPr>
          <p:cNvSpPr/>
          <p:nvPr/>
        </p:nvSpPr>
        <p:spPr>
          <a:xfrm>
            <a:off x="3460931" y="3172756"/>
            <a:ext cx="382658" cy="382658"/>
          </a:xfrm>
          <a:prstGeom prst="ellipse">
            <a:avLst/>
          </a:prstGeom>
          <a:solidFill>
            <a:srgbClr val="B3CCFF"/>
          </a:solidFill>
          <a:ln w="19050">
            <a:solidFill>
              <a:srgbClr val="B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4AABCED8-A7A8-4E5B-9B99-29E4379EA579}"/>
              </a:ext>
            </a:extLst>
          </p:cNvPr>
          <p:cNvSpPr/>
          <p:nvPr/>
        </p:nvSpPr>
        <p:spPr>
          <a:xfrm>
            <a:off x="4337813" y="3172756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7DFA93FE-0865-40AD-B220-E83AAF4366F9}"/>
              </a:ext>
            </a:extLst>
          </p:cNvPr>
          <p:cNvSpPr/>
          <p:nvPr/>
        </p:nvSpPr>
        <p:spPr>
          <a:xfrm>
            <a:off x="4846734" y="3172756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A0DEE53F-23DD-4C89-93F1-C438F749196F}"/>
              </a:ext>
            </a:extLst>
          </p:cNvPr>
          <p:cNvSpPr/>
          <p:nvPr/>
        </p:nvSpPr>
        <p:spPr>
          <a:xfrm>
            <a:off x="3460931" y="3614683"/>
            <a:ext cx="382658" cy="382658"/>
          </a:xfrm>
          <a:prstGeom prst="ellipse">
            <a:avLst/>
          </a:prstGeom>
          <a:solidFill>
            <a:srgbClr val="B3CCFF"/>
          </a:solidFill>
          <a:ln w="19050">
            <a:solidFill>
              <a:srgbClr val="B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327A2454-53CB-4D28-9C2F-1101D7A15327}"/>
              </a:ext>
            </a:extLst>
          </p:cNvPr>
          <p:cNvSpPr/>
          <p:nvPr/>
        </p:nvSpPr>
        <p:spPr>
          <a:xfrm>
            <a:off x="4337813" y="3614683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434A8B70-105B-4D07-8656-B653D25061C2}"/>
              </a:ext>
            </a:extLst>
          </p:cNvPr>
          <p:cNvSpPr/>
          <p:nvPr/>
        </p:nvSpPr>
        <p:spPr>
          <a:xfrm>
            <a:off x="4846734" y="3614683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A30B347D-A060-468F-905D-1488A9AAE56A}"/>
              </a:ext>
            </a:extLst>
          </p:cNvPr>
          <p:cNvSpPr/>
          <p:nvPr/>
        </p:nvSpPr>
        <p:spPr>
          <a:xfrm>
            <a:off x="3460931" y="4054272"/>
            <a:ext cx="382658" cy="382658"/>
          </a:xfrm>
          <a:prstGeom prst="ellipse">
            <a:avLst/>
          </a:prstGeom>
          <a:solidFill>
            <a:srgbClr val="B3CCFF"/>
          </a:solidFill>
          <a:ln w="19050">
            <a:solidFill>
              <a:srgbClr val="B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7528BD9A-B398-4636-8AE9-7FC3AB403C57}"/>
              </a:ext>
            </a:extLst>
          </p:cNvPr>
          <p:cNvSpPr/>
          <p:nvPr/>
        </p:nvSpPr>
        <p:spPr>
          <a:xfrm>
            <a:off x="4337813" y="4054272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B9EE1C19-99F5-4E8E-91D5-8D97FFD01A9E}"/>
              </a:ext>
            </a:extLst>
          </p:cNvPr>
          <p:cNvSpPr/>
          <p:nvPr/>
        </p:nvSpPr>
        <p:spPr>
          <a:xfrm>
            <a:off x="4846734" y="4054272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109CDAF7-ED1B-426A-A4CF-026A43B248B0}"/>
              </a:ext>
            </a:extLst>
          </p:cNvPr>
          <p:cNvSpPr/>
          <p:nvPr/>
        </p:nvSpPr>
        <p:spPr>
          <a:xfrm>
            <a:off x="3460931" y="4495697"/>
            <a:ext cx="382658" cy="382658"/>
          </a:xfrm>
          <a:prstGeom prst="ellipse">
            <a:avLst/>
          </a:prstGeom>
          <a:solidFill>
            <a:srgbClr val="B3CCFF"/>
          </a:solidFill>
          <a:ln w="19050">
            <a:solidFill>
              <a:srgbClr val="B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6C2640AD-B9F1-4B6C-A9B0-A57407CCC570}"/>
              </a:ext>
            </a:extLst>
          </p:cNvPr>
          <p:cNvSpPr/>
          <p:nvPr/>
        </p:nvSpPr>
        <p:spPr>
          <a:xfrm>
            <a:off x="4337813" y="4495697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5BA1FA2D-8336-479A-B2C8-ED178B70331D}"/>
              </a:ext>
            </a:extLst>
          </p:cNvPr>
          <p:cNvSpPr/>
          <p:nvPr/>
        </p:nvSpPr>
        <p:spPr>
          <a:xfrm>
            <a:off x="4846734" y="4495697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2F3DAF6D-0172-42A0-B70A-8A4A4D4562A1}"/>
              </a:ext>
            </a:extLst>
          </p:cNvPr>
          <p:cNvSpPr/>
          <p:nvPr/>
        </p:nvSpPr>
        <p:spPr>
          <a:xfrm>
            <a:off x="3460931" y="4949420"/>
            <a:ext cx="382658" cy="382658"/>
          </a:xfrm>
          <a:prstGeom prst="ellipse">
            <a:avLst/>
          </a:prstGeom>
          <a:solidFill>
            <a:srgbClr val="B3CCFF"/>
          </a:solidFill>
          <a:ln w="19050">
            <a:solidFill>
              <a:srgbClr val="B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FB81D7CE-DF4B-4021-A948-FB670AEA350A}"/>
              </a:ext>
            </a:extLst>
          </p:cNvPr>
          <p:cNvSpPr/>
          <p:nvPr/>
        </p:nvSpPr>
        <p:spPr>
          <a:xfrm>
            <a:off x="4337813" y="4949420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57903511-01E5-40BE-B3E1-B826D3009DDC}"/>
              </a:ext>
            </a:extLst>
          </p:cNvPr>
          <p:cNvSpPr/>
          <p:nvPr/>
        </p:nvSpPr>
        <p:spPr>
          <a:xfrm>
            <a:off x="4846734" y="4949420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70078DD0-4F17-4D04-93CE-276FF32D10A2}"/>
              </a:ext>
            </a:extLst>
          </p:cNvPr>
          <p:cNvSpPr/>
          <p:nvPr/>
        </p:nvSpPr>
        <p:spPr>
          <a:xfrm>
            <a:off x="3460931" y="5484610"/>
            <a:ext cx="382658" cy="382658"/>
          </a:xfrm>
          <a:prstGeom prst="ellipse">
            <a:avLst/>
          </a:prstGeom>
          <a:solidFill>
            <a:srgbClr val="B3CCFF"/>
          </a:solidFill>
          <a:ln w="19050">
            <a:solidFill>
              <a:srgbClr val="B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1145113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Match the division number sentences to the correct answer cards.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id="{51230775-AB44-41C9-8EB2-C1B83FA8BD3A}"/>
              </a:ext>
            </a:extLst>
          </p:cNvPr>
          <p:cNvSpPr/>
          <p:nvPr/>
        </p:nvSpPr>
        <p:spPr>
          <a:xfrm>
            <a:off x="6991694" y="1322973"/>
            <a:ext cx="1322751" cy="38829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51 ÷ 4</a:t>
            </a:r>
          </a:p>
        </p:txBody>
      </p: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id="{8D5C0F0F-3336-43B4-BC69-DE2CF06EC42D}"/>
              </a:ext>
            </a:extLst>
          </p:cNvPr>
          <p:cNvSpPr/>
          <p:nvPr/>
        </p:nvSpPr>
        <p:spPr>
          <a:xfrm>
            <a:off x="3624705" y="1322675"/>
            <a:ext cx="1322751" cy="38829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64 ÷ 5</a:t>
            </a:r>
          </a:p>
        </p:txBody>
      </p:sp>
      <p:grpSp>
        <p:nvGrpSpPr>
          <p:cNvPr id="72" name="Group 71">
            <a:extLst>
              <a:ext uri="{FF2B5EF4-FFF2-40B4-BE49-F238E27FC236}">
                <a16:creationId xmlns:a16="http://schemas.microsoft.com/office/drawing/2014/main" id="{25807856-A2E0-4A49-8A85-36ECAD755782}"/>
              </a:ext>
            </a:extLst>
          </p:cNvPr>
          <p:cNvGrpSpPr/>
          <p:nvPr/>
        </p:nvGrpSpPr>
        <p:grpSpPr>
          <a:xfrm>
            <a:off x="4522448" y="5603937"/>
            <a:ext cx="3227920" cy="388301"/>
            <a:chOff x="799986" y="8894763"/>
            <a:chExt cx="1979544" cy="238128"/>
          </a:xfrm>
          <a:solidFill>
            <a:schemeClr val="bg1"/>
          </a:solidFill>
        </p:grpSpPr>
        <p:sp>
          <p:nvSpPr>
            <p:cNvPr id="73" name="Rectangle: Rounded Corners 72">
              <a:extLst>
                <a:ext uri="{FF2B5EF4-FFF2-40B4-BE49-F238E27FC236}">
                  <a16:creationId xmlns:a16="http://schemas.microsoft.com/office/drawing/2014/main" id="{21BAA0DF-8183-4C58-8BBE-1203B2492C25}"/>
                </a:ext>
              </a:extLst>
            </p:cNvPr>
            <p:cNvSpPr/>
            <p:nvPr/>
          </p:nvSpPr>
          <p:spPr>
            <a:xfrm>
              <a:off x="799986" y="8894763"/>
              <a:ext cx="670824" cy="238127"/>
            </a:xfrm>
            <a:prstGeom prst="roundRect">
              <a:avLst/>
            </a:prstGeom>
            <a:grp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12 r3</a:t>
              </a:r>
            </a:p>
          </p:txBody>
        </p:sp>
        <p:sp>
          <p:nvSpPr>
            <p:cNvPr id="74" name="Rectangle: Rounded Corners 73">
              <a:extLst>
                <a:ext uri="{FF2B5EF4-FFF2-40B4-BE49-F238E27FC236}">
                  <a16:creationId xmlns:a16="http://schemas.microsoft.com/office/drawing/2014/main" id="{63428F6F-C917-45A3-8C43-38506D0FDCF4}"/>
                </a:ext>
              </a:extLst>
            </p:cNvPr>
            <p:cNvSpPr/>
            <p:nvPr/>
          </p:nvSpPr>
          <p:spPr>
            <a:xfrm>
              <a:off x="2108706" y="8894764"/>
              <a:ext cx="670824" cy="238127"/>
            </a:xfrm>
            <a:prstGeom prst="roundRect">
              <a:avLst/>
            </a:prstGeom>
            <a:grp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12 r4</a:t>
              </a:r>
            </a:p>
          </p:txBody>
        </p:sp>
      </p:grpSp>
      <p:graphicFrame>
        <p:nvGraphicFramePr>
          <p:cNvPr id="75" name="Table 74">
            <a:extLst>
              <a:ext uri="{FF2B5EF4-FFF2-40B4-BE49-F238E27FC236}">
                <a16:creationId xmlns:a16="http://schemas.microsoft.com/office/drawing/2014/main" id="{D01FCFB6-5401-4B6B-8D1C-42C30CF3678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399968" y="1863868"/>
          <a:ext cx="1856876" cy="26887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3188">
                  <a:extLst>
                    <a:ext uri="{9D8B030D-6E8A-4147-A177-3AD203B41FA5}">
                      <a16:colId xmlns:a16="http://schemas.microsoft.com/office/drawing/2014/main" val="1448683979"/>
                    </a:ext>
                  </a:extLst>
                </a:gridCol>
                <a:gridCol w="1313688">
                  <a:extLst>
                    <a:ext uri="{9D8B030D-6E8A-4147-A177-3AD203B41FA5}">
                      <a16:colId xmlns:a16="http://schemas.microsoft.com/office/drawing/2014/main" val="860166669"/>
                    </a:ext>
                  </a:extLst>
                </a:gridCol>
              </a:tblGrid>
              <a:tr h="457997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Tens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Ones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0331889"/>
                  </a:ext>
                </a:extLst>
              </a:tr>
              <a:tr h="446142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898911"/>
                  </a:ext>
                </a:extLst>
              </a:tr>
              <a:tr h="446142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057905"/>
                  </a:ext>
                </a:extLst>
              </a:tr>
              <a:tr h="446142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3297531"/>
                  </a:ext>
                </a:extLst>
              </a:tr>
              <a:tr h="446142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534902"/>
                  </a:ext>
                </a:extLst>
              </a:tr>
              <a:tr h="446142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5466739"/>
                  </a:ext>
                </a:extLst>
              </a:tr>
            </a:tbl>
          </a:graphicData>
        </a:graphic>
      </p:graphicFrame>
      <p:graphicFrame>
        <p:nvGraphicFramePr>
          <p:cNvPr id="76" name="Table 75">
            <a:extLst>
              <a:ext uri="{FF2B5EF4-FFF2-40B4-BE49-F238E27FC236}">
                <a16:creationId xmlns:a16="http://schemas.microsoft.com/office/drawing/2014/main" id="{C7407552-EBBE-4501-A327-0CF3D08EC57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742573" y="1863869"/>
          <a:ext cx="1856876" cy="22425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3188">
                  <a:extLst>
                    <a:ext uri="{9D8B030D-6E8A-4147-A177-3AD203B41FA5}">
                      <a16:colId xmlns:a16="http://schemas.microsoft.com/office/drawing/2014/main" val="1448683979"/>
                    </a:ext>
                  </a:extLst>
                </a:gridCol>
                <a:gridCol w="1313688">
                  <a:extLst>
                    <a:ext uri="{9D8B030D-6E8A-4147-A177-3AD203B41FA5}">
                      <a16:colId xmlns:a16="http://schemas.microsoft.com/office/drawing/2014/main" val="860166669"/>
                    </a:ext>
                  </a:extLst>
                </a:gridCol>
              </a:tblGrid>
              <a:tr h="457997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Tens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Ones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6784128"/>
                  </a:ext>
                </a:extLst>
              </a:tr>
              <a:tr h="446143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898911"/>
                  </a:ext>
                </a:extLst>
              </a:tr>
              <a:tr h="446143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057905"/>
                  </a:ext>
                </a:extLst>
              </a:tr>
              <a:tr h="446143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3297531"/>
                  </a:ext>
                </a:extLst>
              </a:tr>
              <a:tr h="446143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0648502"/>
                  </a:ext>
                </a:extLst>
              </a:tr>
            </a:tbl>
          </a:graphicData>
        </a:graphic>
      </p:graphicFrame>
      <p:sp>
        <p:nvSpPr>
          <p:cNvPr id="125" name="Oval 124">
            <a:extLst>
              <a:ext uri="{FF2B5EF4-FFF2-40B4-BE49-F238E27FC236}">
                <a16:creationId xmlns:a16="http://schemas.microsoft.com/office/drawing/2014/main" id="{1191741E-22C6-4BCB-AD42-951876C5C451}"/>
              </a:ext>
            </a:extLst>
          </p:cNvPr>
          <p:cNvSpPr/>
          <p:nvPr/>
        </p:nvSpPr>
        <p:spPr>
          <a:xfrm>
            <a:off x="5340819" y="2343317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223BAD4-C211-43D9-A9D7-CCB961C2A306}"/>
              </a:ext>
            </a:extLst>
          </p:cNvPr>
          <p:cNvGrpSpPr/>
          <p:nvPr/>
        </p:nvGrpSpPr>
        <p:grpSpPr>
          <a:xfrm>
            <a:off x="3475715" y="2343317"/>
            <a:ext cx="1332489" cy="382658"/>
            <a:chOff x="2024866" y="2343317"/>
            <a:chExt cx="1332489" cy="382658"/>
          </a:xfrm>
        </p:grpSpPr>
        <p:sp>
          <p:nvSpPr>
            <p:cNvPr id="126" name="Oval 125">
              <a:extLst>
                <a:ext uri="{FF2B5EF4-FFF2-40B4-BE49-F238E27FC236}">
                  <a16:creationId xmlns:a16="http://schemas.microsoft.com/office/drawing/2014/main" id="{ED15EA8A-75F1-49AA-9969-C59330E82039}"/>
                </a:ext>
              </a:extLst>
            </p:cNvPr>
            <p:cNvSpPr/>
            <p:nvPr/>
          </p:nvSpPr>
          <p:spPr>
            <a:xfrm>
              <a:off x="2024866" y="2343317"/>
              <a:ext cx="382658" cy="382658"/>
            </a:xfrm>
            <a:prstGeom prst="ellipse">
              <a:avLst/>
            </a:prstGeom>
            <a:solidFill>
              <a:srgbClr val="B3CCFF"/>
            </a:solidFill>
            <a:ln w="19050">
              <a:solidFill>
                <a:srgbClr val="B3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27" name="Oval 126">
              <a:extLst>
                <a:ext uri="{FF2B5EF4-FFF2-40B4-BE49-F238E27FC236}">
                  <a16:creationId xmlns:a16="http://schemas.microsoft.com/office/drawing/2014/main" id="{20E8EC41-2B2D-4E67-B57C-0BCFEEC05CC3}"/>
                </a:ext>
              </a:extLst>
            </p:cNvPr>
            <p:cNvSpPr/>
            <p:nvPr/>
          </p:nvSpPr>
          <p:spPr>
            <a:xfrm>
              <a:off x="2532773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28" name="Oval 127">
              <a:extLst>
                <a:ext uri="{FF2B5EF4-FFF2-40B4-BE49-F238E27FC236}">
                  <a16:creationId xmlns:a16="http://schemas.microsoft.com/office/drawing/2014/main" id="{EDEFF5C0-EF8F-41AC-88A5-118B1ACF30BB}"/>
                </a:ext>
              </a:extLst>
            </p:cNvPr>
            <p:cNvSpPr/>
            <p:nvPr/>
          </p:nvSpPr>
          <p:spPr>
            <a:xfrm>
              <a:off x="2974697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CBC6B24E-3F29-4CE0-BA8F-6426F0BB5316}"/>
              </a:ext>
            </a:extLst>
          </p:cNvPr>
          <p:cNvGrpSpPr/>
          <p:nvPr/>
        </p:nvGrpSpPr>
        <p:grpSpPr>
          <a:xfrm>
            <a:off x="3475715" y="2793823"/>
            <a:ext cx="1332489" cy="382658"/>
            <a:chOff x="2024866" y="2343317"/>
            <a:chExt cx="1332489" cy="382658"/>
          </a:xfrm>
        </p:grpSpPr>
        <p:sp>
          <p:nvSpPr>
            <p:cNvPr id="147" name="Oval 146">
              <a:extLst>
                <a:ext uri="{FF2B5EF4-FFF2-40B4-BE49-F238E27FC236}">
                  <a16:creationId xmlns:a16="http://schemas.microsoft.com/office/drawing/2014/main" id="{EE0508EE-BCC4-48F0-B9BF-583D707ED50B}"/>
                </a:ext>
              </a:extLst>
            </p:cNvPr>
            <p:cNvSpPr/>
            <p:nvPr/>
          </p:nvSpPr>
          <p:spPr>
            <a:xfrm>
              <a:off x="2024866" y="2343317"/>
              <a:ext cx="382658" cy="382658"/>
            </a:xfrm>
            <a:prstGeom prst="ellipse">
              <a:avLst/>
            </a:prstGeom>
            <a:solidFill>
              <a:srgbClr val="B3CCFF"/>
            </a:solidFill>
            <a:ln w="19050">
              <a:solidFill>
                <a:srgbClr val="B3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48" name="Oval 147">
              <a:extLst>
                <a:ext uri="{FF2B5EF4-FFF2-40B4-BE49-F238E27FC236}">
                  <a16:creationId xmlns:a16="http://schemas.microsoft.com/office/drawing/2014/main" id="{2FE12641-9003-4CD2-B4CD-471983E58C7B}"/>
                </a:ext>
              </a:extLst>
            </p:cNvPr>
            <p:cNvSpPr/>
            <p:nvPr/>
          </p:nvSpPr>
          <p:spPr>
            <a:xfrm>
              <a:off x="2532773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49" name="Oval 148">
              <a:extLst>
                <a:ext uri="{FF2B5EF4-FFF2-40B4-BE49-F238E27FC236}">
                  <a16:creationId xmlns:a16="http://schemas.microsoft.com/office/drawing/2014/main" id="{3B5F5683-1B47-48DA-9C3A-ADF61B2B12CA}"/>
                </a:ext>
              </a:extLst>
            </p:cNvPr>
            <p:cNvSpPr/>
            <p:nvPr/>
          </p:nvSpPr>
          <p:spPr>
            <a:xfrm>
              <a:off x="2974697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150" name="Group 149">
            <a:extLst>
              <a:ext uri="{FF2B5EF4-FFF2-40B4-BE49-F238E27FC236}">
                <a16:creationId xmlns:a16="http://schemas.microsoft.com/office/drawing/2014/main" id="{8F014C8A-0AF5-490D-873A-1CAD52D3CF1F}"/>
              </a:ext>
            </a:extLst>
          </p:cNvPr>
          <p:cNvGrpSpPr/>
          <p:nvPr/>
        </p:nvGrpSpPr>
        <p:grpSpPr>
          <a:xfrm>
            <a:off x="3475715" y="3231846"/>
            <a:ext cx="1332489" cy="382658"/>
            <a:chOff x="2024866" y="2343317"/>
            <a:chExt cx="1332489" cy="382658"/>
          </a:xfrm>
        </p:grpSpPr>
        <p:sp>
          <p:nvSpPr>
            <p:cNvPr id="151" name="Oval 150">
              <a:extLst>
                <a:ext uri="{FF2B5EF4-FFF2-40B4-BE49-F238E27FC236}">
                  <a16:creationId xmlns:a16="http://schemas.microsoft.com/office/drawing/2014/main" id="{776D5654-0BE5-4D75-9826-E67880869AE2}"/>
                </a:ext>
              </a:extLst>
            </p:cNvPr>
            <p:cNvSpPr/>
            <p:nvPr/>
          </p:nvSpPr>
          <p:spPr>
            <a:xfrm>
              <a:off x="2024866" y="2343317"/>
              <a:ext cx="382658" cy="382658"/>
            </a:xfrm>
            <a:prstGeom prst="ellipse">
              <a:avLst/>
            </a:prstGeom>
            <a:solidFill>
              <a:srgbClr val="B3CCFF"/>
            </a:solidFill>
            <a:ln w="19050">
              <a:solidFill>
                <a:srgbClr val="B3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52" name="Oval 151">
              <a:extLst>
                <a:ext uri="{FF2B5EF4-FFF2-40B4-BE49-F238E27FC236}">
                  <a16:creationId xmlns:a16="http://schemas.microsoft.com/office/drawing/2014/main" id="{110B4296-3607-44B2-88EF-C7D40957370C}"/>
                </a:ext>
              </a:extLst>
            </p:cNvPr>
            <p:cNvSpPr/>
            <p:nvPr/>
          </p:nvSpPr>
          <p:spPr>
            <a:xfrm>
              <a:off x="2532773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53" name="Oval 152">
              <a:extLst>
                <a:ext uri="{FF2B5EF4-FFF2-40B4-BE49-F238E27FC236}">
                  <a16:creationId xmlns:a16="http://schemas.microsoft.com/office/drawing/2014/main" id="{B09F5544-A3FB-48C2-8022-A5F4A015AB2C}"/>
                </a:ext>
              </a:extLst>
            </p:cNvPr>
            <p:cNvSpPr/>
            <p:nvPr/>
          </p:nvSpPr>
          <p:spPr>
            <a:xfrm>
              <a:off x="2974697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154" name="Group 153">
            <a:extLst>
              <a:ext uri="{FF2B5EF4-FFF2-40B4-BE49-F238E27FC236}">
                <a16:creationId xmlns:a16="http://schemas.microsoft.com/office/drawing/2014/main" id="{6BBECE21-69E9-4FFE-BAB7-E370B62E3D14}"/>
              </a:ext>
            </a:extLst>
          </p:cNvPr>
          <p:cNvGrpSpPr/>
          <p:nvPr/>
        </p:nvGrpSpPr>
        <p:grpSpPr>
          <a:xfrm>
            <a:off x="3475715" y="3687153"/>
            <a:ext cx="1332489" cy="382658"/>
            <a:chOff x="2024866" y="2343317"/>
            <a:chExt cx="1332489" cy="382658"/>
          </a:xfrm>
        </p:grpSpPr>
        <p:sp>
          <p:nvSpPr>
            <p:cNvPr id="155" name="Oval 154">
              <a:extLst>
                <a:ext uri="{FF2B5EF4-FFF2-40B4-BE49-F238E27FC236}">
                  <a16:creationId xmlns:a16="http://schemas.microsoft.com/office/drawing/2014/main" id="{3BFA0601-0C2B-43EE-AEDA-5A87E89DC9B1}"/>
                </a:ext>
              </a:extLst>
            </p:cNvPr>
            <p:cNvSpPr/>
            <p:nvPr/>
          </p:nvSpPr>
          <p:spPr>
            <a:xfrm>
              <a:off x="2024866" y="2343317"/>
              <a:ext cx="382658" cy="382658"/>
            </a:xfrm>
            <a:prstGeom prst="ellipse">
              <a:avLst/>
            </a:prstGeom>
            <a:solidFill>
              <a:srgbClr val="B3CCFF"/>
            </a:solidFill>
            <a:ln w="19050">
              <a:solidFill>
                <a:srgbClr val="B3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56" name="Oval 155">
              <a:extLst>
                <a:ext uri="{FF2B5EF4-FFF2-40B4-BE49-F238E27FC236}">
                  <a16:creationId xmlns:a16="http://schemas.microsoft.com/office/drawing/2014/main" id="{F0D26092-500A-4B36-BC07-B29CA6CED901}"/>
                </a:ext>
              </a:extLst>
            </p:cNvPr>
            <p:cNvSpPr/>
            <p:nvPr/>
          </p:nvSpPr>
          <p:spPr>
            <a:xfrm>
              <a:off x="2532773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57" name="Oval 156">
              <a:extLst>
                <a:ext uri="{FF2B5EF4-FFF2-40B4-BE49-F238E27FC236}">
                  <a16:creationId xmlns:a16="http://schemas.microsoft.com/office/drawing/2014/main" id="{A0A0B5B6-B0B1-4DF9-892A-A0F4A71A1484}"/>
                </a:ext>
              </a:extLst>
            </p:cNvPr>
            <p:cNvSpPr/>
            <p:nvPr/>
          </p:nvSpPr>
          <p:spPr>
            <a:xfrm>
              <a:off x="2974697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158" name="Group 157">
            <a:extLst>
              <a:ext uri="{FF2B5EF4-FFF2-40B4-BE49-F238E27FC236}">
                <a16:creationId xmlns:a16="http://schemas.microsoft.com/office/drawing/2014/main" id="{F2515BED-B746-4EF8-8DD8-6F99DCA0AA82}"/>
              </a:ext>
            </a:extLst>
          </p:cNvPr>
          <p:cNvGrpSpPr/>
          <p:nvPr/>
        </p:nvGrpSpPr>
        <p:grpSpPr>
          <a:xfrm>
            <a:off x="3475715" y="4135916"/>
            <a:ext cx="1332489" cy="382658"/>
            <a:chOff x="2024866" y="2343317"/>
            <a:chExt cx="1332489" cy="382658"/>
          </a:xfrm>
        </p:grpSpPr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24DF9403-8BC9-471D-A855-5FCA0D636B7C}"/>
                </a:ext>
              </a:extLst>
            </p:cNvPr>
            <p:cNvSpPr/>
            <p:nvPr/>
          </p:nvSpPr>
          <p:spPr>
            <a:xfrm>
              <a:off x="2024866" y="2343317"/>
              <a:ext cx="382658" cy="382658"/>
            </a:xfrm>
            <a:prstGeom prst="ellipse">
              <a:avLst/>
            </a:prstGeom>
            <a:solidFill>
              <a:srgbClr val="B3CCFF"/>
            </a:solidFill>
            <a:ln w="19050">
              <a:solidFill>
                <a:srgbClr val="B3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60" name="Oval 159">
              <a:extLst>
                <a:ext uri="{FF2B5EF4-FFF2-40B4-BE49-F238E27FC236}">
                  <a16:creationId xmlns:a16="http://schemas.microsoft.com/office/drawing/2014/main" id="{953C8CD5-460F-4C31-8510-E0B93EEBA335}"/>
                </a:ext>
              </a:extLst>
            </p:cNvPr>
            <p:cNvSpPr/>
            <p:nvPr/>
          </p:nvSpPr>
          <p:spPr>
            <a:xfrm>
              <a:off x="2532773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61" name="Oval 160">
              <a:extLst>
                <a:ext uri="{FF2B5EF4-FFF2-40B4-BE49-F238E27FC236}">
                  <a16:creationId xmlns:a16="http://schemas.microsoft.com/office/drawing/2014/main" id="{B4A3AAE7-E4AE-4A4F-8B73-C1A1DFBB43FC}"/>
                </a:ext>
              </a:extLst>
            </p:cNvPr>
            <p:cNvSpPr/>
            <p:nvPr/>
          </p:nvSpPr>
          <p:spPr>
            <a:xfrm>
              <a:off x="2974697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sp>
        <p:nvSpPr>
          <p:cNvPr id="166" name="TextBox 165">
            <a:extLst>
              <a:ext uri="{FF2B5EF4-FFF2-40B4-BE49-F238E27FC236}">
                <a16:creationId xmlns:a16="http://schemas.microsoft.com/office/drawing/2014/main" id="{50FDF843-FDF2-490E-9852-833BE882309B}"/>
              </a:ext>
            </a:extLst>
          </p:cNvPr>
          <p:cNvSpPr txBox="1"/>
          <p:nvPr/>
        </p:nvSpPr>
        <p:spPr>
          <a:xfrm>
            <a:off x="7322920" y="4157807"/>
            <a:ext cx="2125884" cy="442035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txBody>
          <a:bodyPr wrap="square" lIns="36000" tIns="36000" rIns="36000" bIns="36000" rtlCol="0" anchor="ctr">
            <a:spAutoFit/>
          </a:bodyPr>
          <a:lstStyle/>
          <a:p>
            <a:pPr defTabSz="457200"/>
            <a:r>
              <a:rPr lang="en-GB" sz="1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Exchanged for 10 ones and shared equally.</a:t>
            </a:r>
          </a:p>
        </p:txBody>
      </p:sp>
      <p:sp>
        <p:nvSpPr>
          <p:cNvPr id="167" name="Oval 166">
            <a:extLst>
              <a:ext uri="{FF2B5EF4-FFF2-40B4-BE49-F238E27FC236}">
                <a16:creationId xmlns:a16="http://schemas.microsoft.com/office/drawing/2014/main" id="{1520361D-494D-45F2-9917-2DBA8B426BE8}"/>
              </a:ext>
            </a:extLst>
          </p:cNvPr>
          <p:cNvSpPr/>
          <p:nvPr/>
        </p:nvSpPr>
        <p:spPr>
          <a:xfrm>
            <a:off x="6840709" y="4199747"/>
            <a:ext cx="382658" cy="382658"/>
          </a:xfrm>
          <a:prstGeom prst="ellipse">
            <a:avLst/>
          </a:prstGeom>
          <a:solidFill>
            <a:srgbClr val="B3CCFF"/>
          </a:solidFill>
          <a:ln w="19050">
            <a:solidFill>
              <a:srgbClr val="B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168" name="TextBox 167">
            <a:extLst>
              <a:ext uri="{FF2B5EF4-FFF2-40B4-BE49-F238E27FC236}">
                <a16:creationId xmlns:a16="http://schemas.microsoft.com/office/drawing/2014/main" id="{A3802760-741D-4C29-96FA-C456154AC65B}"/>
              </a:ext>
            </a:extLst>
          </p:cNvPr>
          <p:cNvSpPr txBox="1"/>
          <p:nvPr/>
        </p:nvSpPr>
        <p:spPr>
          <a:xfrm>
            <a:off x="3957925" y="4607426"/>
            <a:ext cx="2125884" cy="442035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txBody>
          <a:bodyPr wrap="square" lIns="36000" tIns="36000" rIns="36000" bIns="36000" rtlCol="0" anchor="ctr">
            <a:spAutoFit/>
          </a:bodyPr>
          <a:lstStyle/>
          <a:p>
            <a:pPr defTabSz="457200"/>
            <a:r>
              <a:rPr lang="en-GB" sz="1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Exchanged for 10 ones and shared equally.</a:t>
            </a:r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B17E982B-AF6B-4FE8-9327-9408952F4368}"/>
              </a:ext>
            </a:extLst>
          </p:cNvPr>
          <p:cNvSpPr/>
          <p:nvPr/>
        </p:nvSpPr>
        <p:spPr>
          <a:xfrm>
            <a:off x="3475714" y="4649366"/>
            <a:ext cx="382658" cy="382658"/>
          </a:xfrm>
          <a:prstGeom prst="ellipse">
            <a:avLst/>
          </a:prstGeom>
          <a:solidFill>
            <a:srgbClr val="B3CCFF"/>
          </a:solidFill>
          <a:ln w="19050">
            <a:solidFill>
              <a:srgbClr val="B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171" name="Oval 170">
            <a:extLst>
              <a:ext uri="{FF2B5EF4-FFF2-40B4-BE49-F238E27FC236}">
                <a16:creationId xmlns:a16="http://schemas.microsoft.com/office/drawing/2014/main" id="{BB6AE917-EA47-4ABE-A4EF-4A6F084372CA}"/>
              </a:ext>
            </a:extLst>
          </p:cNvPr>
          <p:cNvSpPr/>
          <p:nvPr/>
        </p:nvSpPr>
        <p:spPr>
          <a:xfrm>
            <a:off x="5340819" y="2792074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grpSp>
        <p:nvGrpSpPr>
          <p:cNvPr id="174" name="Group 173">
            <a:extLst>
              <a:ext uri="{FF2B5EF4-FFF2-40B4-BE49-F238E27FC236}">
                <a16:creationId xmlns:a16="http://schemas.microsoft.com/office/drawing/2014/main" id="{B47813C5-2818-4DDE-A5B1-8B5A85BB795F}"/>
              </a:ext>
            </a:extLst>
          </p:cNvPr>
          <p:cNvGrpSpPr/>
          <p:nvPr/>
        </p:nvGrpSpPr>
        <p:grpSpPr>
          <a:xfrm>
            <a:off x="6820783" y="2343317"/>
            <a:ext cx="1332489" cy="382658"/>
            <a:chOff x="2024866" y="2343317"/>
            <a:chExt cx="1332489" cy="382658"/>
          </a:xfrm>
        </p:grpSpPr>
        <p:sp>
          <p:nvSpPr>
            <p:cNvPr id="175" name="Oval 174">
              <a:extLst>
                <a:ext uri="{FF2B5EF4-FFF2-40B4-BE49-F238E27FC236}">
                  <a16:creationId xmlns:a16="http://schemas.microsoft.com/office/drawing/2014/main" id="{8DB65931-0F6C-4E4F-A70D-CE8146E590CD}"/>
                </a:ext>
              </a:extLst>
            </p:cNvPr>
            <p:cNvSpPr/>
            <p:nvPr/>
          </p:nvSpPr>
          <p:spPr>
            <a:xfrm>
              <a:off x="2024866" y="2343317"/>
              <a:ext cx="382658" cy="382658"/>
            </a:xfrm>
            <a:prstGeom prst="ellipse">
              <a:avLst/>
            </a:prstGeom>
            <a:solidFill>
              <a:srgbClr val="B3CCFF"/>
            </a:solidFill>
            <a:ln w="19050">
              <a:solidFill>
                <a:srgbClr val="B3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76" name="Oval 175">
              <a:extLst>
                <a:ext uri="{FF2B5EF4-FFF2-40B4-BE49-F238E27FC236}">
                  <a16:creationId xmlns:a16="http://schemas.microsoft.com/office/drawing/2014/main" id="{064C33FC-291F-44F9-A050-A3C6CAFB5741}"/>
                </a:ext>
              </a:extLst>
            </p:cNvPr>
            <p:cNvSpPr/>
            <p:nvPr/>
          </p:nvSpPr>
          <p:spPr>
            <a:xfrm>
              <a:off x="2532773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77" name="Oval 176">
              <a:extLst>
                <a:ext uri="{FF2B5EF4-FFF2-40B4-BE49-F238E27FC236}">
                  <a16:creationId xmlns:a16="http://schemas.microsoft.com/office/drawing/2014/main" id="{FF79B5E7-2D51-43DC-8CDE-2C543389CE33}"/>
                </a:ext>
              </a:extLst>
            </p:cNvPr>
            <p:cNvSpPr/>
            <p:nvPr/>
          </p:nvSpPr>
          <p:spPr>
            <a:xfrm>
              <a:off x="2974697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178" name="Group 177">
            <a:extLst>
              <a:ext uri="{FF2B5EF4-FFF2-40B4-BE49-F238E27FC236}">
                <a16:creationId xmlns:a16="http://schemas.microsoft.com/office/drawing/2014/main" id="{0141BD42-2834-456B-8B07-E6F42E645553}"/>
              </a:ext>
            </a:extLst>
          </p:cNvPr>
          <p:cNvGrpSpPr/>
          <p:nvPr/>
        </p:nvGrpSpPr>
        <p:grpSpPr>
          <a:xfrm>
            <a:off x="6820783" y="2792074"/>
            <a:ext cx="1332489" cy="382658"/>
            <a:chOff x="2024866" y="2343317"/>
            <a:chExt cx="1332489" cy="382658"/>
          </a:xfrm>
        </p:grpSpPr>
        <p:sp>
          <p:nvSpPr>
            <p:cNvPr id="179" name="Oval 178">
              <a:extLst>
                <a:ext uri="{FF2B5EF4-FFF2-40B4-BE49-F238E27FC236}">
                  <a16:creationId xmlns:a16="http://schemas.microsoft.com/office/drawing/2014/main" id="{E86B718B-065B-4260-9ED8-B36C407229F9}"/>
                </a:ext>
              </a:extLst>
            </p:cNvPr>
            <p:cNvSpPr/>
            <p:nvPr/>
          </p:nvSpPr>
          <p:spPr>
            <a:xfrm>
              <a:off x="2024866" y="2343317"/>
              <a:ext cx="382658" cy="382658"/>
            </a:xfrm>
            <a:prstGeom prst="ellipse">
              <a:avLst/>
            </a:prstGeom>
            <a:solidFill>
              <a:srgbClr val="B3CCFF"/>
            </a:solidFill>
            <a:ln w="19050">
              <a:solidFill>
                <a:srgbClr val="B3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80" name="Oval 179">
              <a:extLst>
                <a:ext uri="{FF2B5EF4-FFF2-40B4-BE49-F238E27FC236}">
                  <a16:creationId xmlns:a16="http://schemas.microsoft.com/office/drawing/2014/main" id="{63326A4B-EC1F-4538-A866-CACE198C1F10}"/>
                </a:ext>
              </a:extLst>
            </p:cNvPr>
            <p:cNvSpPr/>
            <p:nvPr/>
          </p:nvSpPr>
          <p:spPr>
            <a:xfrm>
              <a:off x="2532773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81" name="Oval 180">
              <a:extLst>
                <a:ext uri="{FF2B5EF4-FFF2-40B4-BE49-F238E27FC236}">
                  <a16:creationId xmlns:a16="http://schemas.microsoft.com/office/drawing/2014/main" id="{B53D3964-A6FA-43B4-BBF4-89F610191A6C}"/>
                </a:ext>
              </a:extLst>
            </p:cNvPr>
            <p:cNvSpPr/>
            <p:nvPr/>
          </p:nvSpPr>
          <p:spPr>
            <a:xfrm>
              <a:off x="2974697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182" name="Group 181">
            <a:extLst>
              <a:ext uri="{FF2B5EF4-FFF2-40B4-BE49-F238E27FC236}">
                <a16:creationId xmlns:a16="http://schemas.microsoft.com/office/drawing/2014/main" id="{11CEBDD9-7EFD-44D5-A95D-6D380334F0F2}"/>
              </a:ext>
            </a:extLst>
          </p:cNvPr>
          <p:cNvGrpSpPr/>
          <p:nvPr/>
        </p:nvGrpSpPr>
        <p:grpSpPr>
          <a:xfrm>
            <a:off x="6820783" y="3246780"/>
            <a:ext cx="1332489" cy="382658"/>
            <a:chOff x="2024866" y="2343317"/>
            <a:chExt cx="1332489" cy="382658"/>
          </a:xfrm>
        </p:grpSpPr>
        <p:sp>
          <p:nvSpPr>
            <p:cNvPr id="183" name="Oval 182">
              <a:extLst>
                <a:ext uri="{FF2B5EF4-FFF2-40B4-BE49-F238E27FC236}">
                  <a16:creationId xmlns:a16="http://schemas.microsoft.com/office/drawing/2014/main" id="{8FC4CC7E-E837-4B68-8FA5-63E347F5703A}"/>
                </a:ext>
              </a:extLst>
            </p:cNvPr>
            <p:cNvSpPr/>
            <p:nvPr/>
          </p:nvSpPr>
          <p:spPr>
            <a:xfrm>
              <a:off x="2024866" y="2343317"/>
              <a:ext cx="382658" cy="382658"/>
            </a:xfrm>
            <a:prstGeom prst="ellipse">
              <a:avLst/>
            </a:prstGeom>
            <a:solidFill>
              <a:srgbClr val="B3CCFF"/>
            </a:solidFill>
            <a:ln w="19050">
              <a:solidFill>
                <a:srgbClr val="B3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84" name="Oval 183">
              <a:extLst>
                <a:ext uri="{FF2B5EF4-FFF2-40B4-BE49-F238E27FC236}">
                  <a16:creationId xmlns:a16="http://schemas.microsoft.com/office/drawing/2014/main" id="{AEE98A77-0BEE-4816-AD0A-FE5DB3DC5911}"/>
                </a:ext>
              </a:extLst>
            </p:cNvPr>
            <p:cNvSpPr/>
            <p:nvPr/>
          </p:nvSpPr>
          <p:spPr>
            <a:xfrm>
              <a:off x="2532773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85" name="Oval 184">
              <a:extLst>
                <a:ext uri="{FF2B5EF4-FFF2-40B4-BE49-F238E27FC236}">
                  <a16:creationId xmlns:a16="http://schemas.microsoft.com/office/drawing/2014/main" id="{1AAA0C85-AC0A-4C8E-B50A-6E66D7E8F760}"/>
                </a:ext>
              </a:extLst>
            </p:cNvPr>
            <p:cNvSpPr/>
            <p:nvPr/>
          </p:nvSpPr>
          <p:spPr>
            <a:xfrm>
              <a:off x="2974697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186" name="Group 185">
            <a:extLst>
              <a:ext uri="{FF2B5EF4-FFF2-40B4-BE49-F238E27FC236}">
                <a16:creationId xmlns:a16="http://schemas.microsoft.com/office/drawing/2014/main" id="{5D375342-395A-4A3B-9482-A75D7E3A6896}"/>
              </a:ext>
            </a:extLst>
          </p:cNvPr>
          <p:cNvGrpSpPr/>
          <p:nvPr/>
        </p:nvGrpSpPr>
        <p:grpSpPr>
          <a:xfrm>
            <a:off x="6820783" y="3680971"/>
            <a:ext cx="1332489" cy="382658"/>
            <a:chOff x="2024866" y="2343317"/>
            <a:chExt cx="1332489" cy="382658"/>
          </a:xfrm>
        </p:grpSpPr>
        <p:sp>
          <p:nvSpPr>
            <p:cNvPr id="187" name="Oval 186">
              <a:extLst>
                <a:ext uri="{FF2B5EF4-FFF2-40B4-BE49-F238E27FC236}">
                  <a16:creationId xmlns:a16="http://schemas.microsoft.com/office/drawing/2014/main" id="{FE5B9C36-33F7-42E9-91F0-8BE0E591CF42}"/>
                </a:ext>
              </a:extLst>
            </p:cNvPr>
            <p:cNvSpPr/>
            <p:nvPr/>
          </p:nvSpPr>
          <p:spPr>
            <a:xfrm>
              <a:off x="2024866" y="2343317"/>
              <a:ext cx="382658" cy="382658"/>
            </a:xfrm>
            <a:prstGeom prst="ellipse">
              <a:avLst/>
            </a:prstGeom>
            <a:solidFill>
              <a:srgbClr val="B3CCFF"/>
            </a:solidFill>
            <a:ln w="19050">
              <a:solidFill>
                <a:srgbClr val="B3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88" name="Oval 187">
              <a:extLst>
                <a:ext uri="{FF2B5EF4-FFF2-40B4-BE49-F238E27FC236}">
                  <a16:creationId xmlns:a16="http://schemas.microsoft.com/office/drawing/2014/main" id="{5F64A6DB-8B31-4D81-99C5-4F8CE6451F6E}"/>
                </a:ext>
              </a:extLst>
            </p:cNvPr>
            <p:cNvSpPr/>
            <p:nvPr/>
          </p:nvSpPr>
          <p:spPr>
            <a:xfrm>
              <a:off x="2532773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89" name="Oval 188">
              <a:extLst>
                <a:ext uri="{FF2B5EF4-FFF2-40B4-BE49-F238E27FC236}">
                  <a16:creationId xmlns:a16="http://schemas.microsoft.com/office/drawing/2014/main" id="{FE297353-F4EF-4180-A124-76F5906CBF87}"/>
                </a:ext>
              </a:extLst>
            </p:cNvPr>
            <p:cNvSpPr/>
            <p:nvPr/>
          </p:nvSpPr>
          <p:spPr>
            <a:xfrm>
              <a:off x="2974697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sp>
        <p:nvSpPr>
          <p:cNvPr id="190" name="Oval 189">
            <a:extLst>
              <a:ext uri="{FF2B5EF4-FFF2-40B4-BE49-F238E27FC236}">
                <a16:creationId xmlns:a16="http://schemas.microsoft.com/office/drawing/2014/main" id="{7C831507-0D3D-4AC6-9E96-8650DE1A2249}"/>
              </a:ext>
            </a:extLst>
          </p:cNvPr>
          <p:cNvSpPr/>
          <p:nvPr/>
        </p:nvSpPr>
        <p:spPr>
          <a:xfrm>
            <a:off x="8683424" y="2343317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191" name="Oval 190">
            <a:extLst>
              <a:ext uri="{FF2B5EF4-FFF2-40B4-BE49-F238E27FC236}">
                <a16:creationId xmlns:a16="http://schemas.microsoft.com/office/drawing/2014/main" id="{D41CFE67-FE1E-4FE2-9E80-27BDAEF4E2A0}"/>
              </a:ext>
            </a:extLst>
          </p:cNvPr>
          <p:cNvSpPr/>
          <p:nvPr/>
        </p:nvSpPr>
        <p:spPr>
          <a:xfrm>
            <a:off x="8683424" y="2798830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id="{F078E0A4-7813-4ED6-B17A-8E7204628CE0}"/>
              </a:ext>
            </a:extLst>
          </p:cNvPr>
          <p:cNvSpPr/>
          <p:nvPr/>
        </p:nvSpPr>
        <p:spPr>
          <a:xfrm>
            <a:off x="8683424" y="3228576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193" name="Oval 192">
            <a:extLst>
              <a:ext uri="{FF2B5EF4-FFF2-40B4-BE49-F238E27FC236}">
                <a16:creationId xmlns:a16="http://schemas.microsoft.com/office/drawing/2014/main" id="{06351611-E935-4654-924E-30796338A449}"/>
              </a:ext>
            </a:extLst>
          </p:cNvPr>
          <p:cNvSpPr/>
          <p:nvPr/>
        </p:nvSpPr>
        <p:spPr>
          <a:xfrm>
            <a:off x="5340819" y="3255790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194" name="Oval 193">
            <a:extLst>
              <a:ext uri="{FF2B5EF4-FFF2-40B4-BE49-F238E27FC236}">
                <a16:creationId xmlns:a16="http://schemas.microsoft.com/office/drawing/2014/main" id="{AC07982E-FD62-4E72-9613-48308A924842}"/>
              </a:ext>
            </a:extLst>
          </p:cNvPr>
          <p:cNvSpPr/>
          <p:nvPr/>
        </p:nvSpPr>
        <p:spPr>
          <a:xfrm>
            <a:off x="5340819" y="3704547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8006767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Match the division number sentences to the correct answer cards.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75" name="Table 74">
            <a:extLst>
              <a:ext uri="{FF2B5EF4-FFF2-40B4-BE49-F238E27FC236}">
                <a16:creationId xmlns:a16="http://schemas.microsoft.com/office/drawing/2014/main" id="{D01FCFB6-5401-4B6B-8D1C-42C30CF3678E}"/>
              </a:ext>
            </a:extLst>
          </p:cNvPr>
          <p:cNvGraphicFramePr>
            <a:graphicFrameLocks noGrp="1"/>
          </p:cNvGraphicFramePr>
          <p:nvPr/>
        </p:nvGraphicFramePr>
        <p:xfrm>
          <a:off x="3399968" y="1863868"/>
          <a:ext cx="1856876" cy="26887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3188">
                  <a:extLst>
                    <a:ext uri="{9D8B030D-6E8A-4147-A177-3AD203B41FA5}">
                      <a16:colId xmlns:a16="http://schemas.microsoft.com/office/drawing/2014/main" val="1448683979"/>
                    </a:ext>
                  </a:extLst>
                </a:gridCol>
                <a:gridCol w="1313688">
                  <a:extLst>
                    <a:ext uri="{9D8B030D-6E8A-4147-A177-3AD203B41FA5}">
                      <a16:colId xmlns:a16="http://schemas.microsoft.com/office/drawing/2014/main" val="860166669"/>
                    </a:ext>
                  </a:extLst>
                </a:gridCol>
              </a:tblGrid>
              <a:tr h="457997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Tens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Ones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0331889"/>
                  </a:ext>
                </a:extLst>
              </a:tr>
              <a:tr h="446142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898911"/>
                  </a:ext>
                </a:extLst>
              </a:tr>
              <a:tr h="446142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057905"/>
                  </a:ext>
                </a:extLst>
              </a:tr>
              <a:tr h="446142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3297531"/>
                  </a:ext>
                </a:extLst>
              </a:tr>
              <a:tr h="446142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534902"/>
                  </a:ext>
                </a:extLst>
              </a:tr>
              <a:tr h="446142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5466739"/>
                  </a:ext>
                </a:extLst>
              </a:tr>
            </a:tbl>
          </a:graphicData>
        </a:graphic>
      </p:graphicFrame>
      <p:graphicFrame>
        <p:nvGraphicFramePr>
          <p:cNvPr id="76" name="Table 75">
            <a:extLst>
              <a:ext uri="{FF2B5EF4-FFF2-40B4-BE49-F238E27FC236}">
                <a16:creationId xmlns:a16="http://schemas.microsoft.com/office/drawing/2014/main" id="{C7407552-EBBE-4501-A327-0CF3D08EC57A}"/>
              </a:ext>
            </a:extLst>
          </p:cNvPr>
          <p:cNvGraphicFramePr>
            <a:graphicFrameLocks noGrp="1"/>
          </p:cNvGraphicFramePr>
          <p:nvPr/>
        </p:nvGraphicFramePr>
        <p:xfrm>
          <a:off x="6742573" y="1863869"/>
          <a:ext cx="1856876" cy="22425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3188">
                  <a:extLst>
                    <a:ext uri="{9D8B030D-6E8A-4147-A177-3AD203B41FA5}">
                      <a16:colId xmlns:a16="http://schemas.microsoft.com/office/drawing/2014/main" val="1448683979"/>
                    </a:ext>
                  </a:extLst>
                </a:gridCol>
                <a:gridCol w="1313688">
                  <a:extLst>
                    <a:ext uri="{9D8B030D-6E8A-4147-A177-3AD203B41FA5}">
                      <a16:colId xmlns:a16="http://schemas.microsoft.com/office/drawing/2014/main" val="860166669"/>
                    </a:ext>
                  </a:extLst>
                </a:gridCol>
              </a:tblGrid>
              <a:tr h="457997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Tens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Ones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6784128"/>
                  </a:ext>
                </a:extLst>
              </a:tr>
              <a:tr h="446143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898911"/>
                  </a:ext>
                </a:extLst>
              </a:tr>
              <a:tr h="446143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057905"/>
                  </a:ext>
                </a:extLst>
              </a:tr>
              <a:tr h="446143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3297531"/>
                  </a:ext>
                </a:extLst>
              </a:tr>
              <a:tr h="446143"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0417" marR="180417" marT="90208" marB="90208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0648502"/>
                  </a:ext>
                </a:extLst>
              </a:tr>
            </a:tbl>
          </a:graphicData>
        </a:graphic>
      </p:graphicFrame>
      <p:grpSp>
        <p:nvGrpSpPr>
          <p:cNvPr id="2" name="Group 1">
            <a:extLst>
              <a:ext uri="{FF2B5EF4-FFF2-40B4-BE49-F238E27FC236}">
                <a16:creationId xmlns:a16="http://schemas.microsoft.com/office/drawing/2014/main" id="{5223BAD4-C211-43D9-A9D7-CCB961C2A306}"/>
              </a:ext>
            </a:extLst>
          </p:cNvPr>
          <p:cNvGrpSpPr/>
          <p:nvPr/>
        </p:nvGrpSpPr>
        <p:grpSpPr>
          <a:xfrm>
            <a:off x="3475715" y="2343317"/>
            <a:ext cx="1332489" cy="382658"/>
            <a:chOff x="2024866" y="2343317"/>
            <a:chExt cx="1332489" cy="382658"/>
          </a:xfrm>
        </p:grpSpPr>
        <p:sp>
          <p:nvSpPr>
            <p:cNvPr id="126" name="Oval 125">
              <a:extLst>
                <a:ext uri="{FF2B5EF4-FFF2-40B4-BE49-F238E27FC236}">
                  <a16:creationId xmlns:a16="http://schemas.microsoft.com/office/drawing/2014/main" id="{ED15EA8A-75F1-49AA-9969-C59330E82039}"/>
                </a:ext>
              </a:extLst>
            </p:cNvPr>
            <p:cNvSpPr/>
            <p:nvPr/>
          </p:nvSpPr>
          <p:spPr>
            <a:xfrm>
              <a:off x="2024866" y="2343317"/>
              <a:ext cx="382658" cy="382658"/>
            </a:xfrm>
            <a:prstGeom prst="ellipse">
              <a:avLst/>
            </a:prstGeom>
            <a:solidFill>
              <a:srgbClr val="B3CCFF"/>
            </a:solidFill>
            <a:ln w="19050">
              <a:solidFill>
                <a:srgbClr val="B3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27" name="Oval 126">
              <a:extLst>
                <a:ext uri="{FF2B5EF4-FFF2-40B4-BE49-F238E27FC236}">
                  <a16:creationId xmlns:a16="http://schemas.microsoft.com/office/drawing/2014/main" id="{20E8EC41-2B2D-4E67-B57C-0BCFEEC05CC3}"/>
                </a:ext>
              </a:extLst>
            </p:cNvPr>
            <p:cNvSpPr/>
            <p:nvPr/>
          </p:nvSpPr>
          <p:spPr>
            <a:xfrm>
              <a:off x="2532773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28" name="Oval 127">
              <a:extLst>
                <a:ext uri="{FF2B5EF4-FFF2-40B4-BE49-F238E27FC236}">
                  <a16:creationId xmlns:a16="http://schemas.microsoft.com/office/drawing/2014/main" id="{EDEFF5C0-EF8F-41AC-88A5-118B1ACF30BB}"/>
                </a:ext>
              </a:extLst>
            </p:cNvPr>
            <p:cNvSpPr/>
            <p:nvPr/>
          </p:nvSpPr>
          <p:spPr>
            <a:xfrm>
              <a:off x="2974697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CBC6B24E-3F29-4CE0-BA8F-6426F0BB5316}"/>
              </a:ext>
            </a:extLst>
          </p:cNvPr>
          <p:cNvGrpSpPr/>
          <p:nvPr/>
        </p:nvGrpSpPr>
        <p:grpSpPr>
          <a:xfrm>
            <a:off x="3475715" y="2793823"/>
            <a:ext cx="1332489" cy="382658"/>
            <a:chOff x="2024866" y="2343317"/>
            <a:chExt cx="1332489" cy="382658"/>
          </a:xfrm>
        </p:grpSpPr>
        <p:sp>
          <p:nvSpPr>
            <p:cNvPr id="147" name="Oval 146">
              <a:extLst>
                <a:ext uri="{FF2B5EF4-FFF2-40B4-BE49-F238E27FC236}">
                  <a16:creationId xmlns:a16="http://schemas.microsoft.com/office/drawing/2014/main" id="{EE0508EE-BCC4-48F0-B9BF-583D707ED50B}"/>
                </a:ext>
              </a:extLst>
            </p:cNvPr>
            <p:cNvSpPr/>
            <p:nvPr/>
          </p:nvSpPr>
          <p:spPr>
            <a:xfrm>
              <a:off x="2024866" y="2343317"/>
              <a:ext cx="382658" cy="382658"/>
            </a:xfrm>
            <a:prstGeom prst="ellipse">
              <a:avLst/>
            </a:prstGeom>
            <a:solidFill>
              <a:srgbClr val="B3CCFF"/>
            </a:solidFill>
            <a:ln w="19050">
              <a:solidFill>
                <a:srgbClr val="B3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48" name="Oval 147">
              <a:extLst>
                <a:ext uri="{FF2B5EF4-FFF2-40B4-BE49-F238E27FC236}">
                  <a16:creationId xmlns:a16="http://schemas.microsoft.com/office/drawing/2014/main" id="{2FE12641-9003-4CD2-B4CD-471983E58C7B}"/>
                </a:ext>
              </a:extLst>
            </p:cNvPr>
            <p:cNvSpPr/>
            <p:nvPr/>
          </p:nvSpPr>
          <p:spPr>
            <a:xfrm>
              <a:off x="2532773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49" name="Oval 148">
              <a:extLst>
                <a:ext uri="{FF2B5EF4-FFF2-40B4-BE49-F238E27FC236}">
                  <a16:creationId xmlns:a16="http://schemas.microsoft.com/office/drawing/2014/main" id="{3B5F5683-1B47-48DA-9C3A-ADF61B2B12CA}"/>
                </a:ext>
              </a:extLst>
            </p:cNvPr>
            <p:cNvSpPr/>
            <p:nvPr/>
          </p:nvSpPr>
          <p:spPr>
            <a:xfrm>
              <a:off x="2974697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150" name="Group 149">
            <a:extLst>
              <a:ext uri="{FF2B5EF4-FFF2-40B4-BE49-F238E27FC236}">
                <a16:creationId xmlns:a16="http://schemas.microsoft.com/office/drawing/2014/main" id="{8F014C8A-0AF5-490D-873A-1CAD52D3CF1F}"/>
              </a:ext>
            </a:extLst>
          </p:cNvPr>
          <p:cNvGrpSpPr/>
          <p:nvPr/>
        </p:nvGrpSpPr>
        <p:grpSpPr>
          <a:xfrm>
            <a:off x="3475715" y="3231846"/>
            <a:ext cx="1332489" cy="382658"/>
            <a:chOff x="2024866" y="2343317"/>
            <a:chExt cx="1332489" cy="382658"/>
          </a:xfrm>
        </p:grpSpPr>
        <p:sp>
          <p:nvSpPr>
            <p:cNvPr id="151" name="Oval 150">
              <a:extLst>
                <a:ext uri="{FF2B5EF4-FFF2-40B4-BE49-F238E27FC236}">
                  <a16:creationId xmlns:a16="http://schemas.microsoft.com/office/drawing/2014/main" id="{776D5654-0BE5-4D75-9826-E67880869AE2}"/>
                </a:ext>
              </a:extLst>
            </p:cNvPr>
            <p:cNvSpPr/>
            <p:nvPr/>
          </p:nvSpPr>
          <p:spPr>
            <a:xfrm>
              <a:off x="2024866" y="2343317"/>
              <a:ext cx="382658" cy="382658"/>
            </a:xfrm>
            <a:prstGeom prst="ellipse">
              <a:avLst/>
            </a:prstGeom>
            <a:solidFill>
              <a:srgbClr val="B3CCFF"/>
            </a:solidFill>
            <a:ln w="19050">
              <a:solidFill>
                <a:srgbClr val="B3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52" name="Oval 151">
              <a:extLst>
                <a:ext uri="{FF2B5EF4-FFF2-40B4-BE49-F238E27FC236}">
                  <a16:creationId xmlns:a16="http://schemas.microsoft.com/office/drawing/2014/main" id="{110B4296-3607-44B2-88EF-C7D40957370C}"/>
                </a:ext>
              </a:extLst>
            </p:cNvPr>
            <p:cNvSpPr/>
            <p:nvPr/>
          </p:nvSpPr>
          <p:spPr>
            <a:xfrm>
              <a:off x="2532773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53" name="Oval 152">
              <a:extLst>
                <a:ext uri="{FF2B5EF4-FFF2-40B4-BE49-F238E27FC236}">
                  <a16:creationId xmlns:a16="http://schemas.microsoft.com/office/drawing/2014/main" id="{B09F5544-A3FB-48C2-8022-A5F4A015AB2C}"/>
                </a:ext>
              </a:extLst>
            </p:cNvPr>
            <p:cNvSpPr/>
            <p:nvPr/>
          </p:nvSpPr>
          <p:spPr>
            <a:xfrm>
              <a:off x="2974697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154" name="Group 153">
            <a:extLst>
              <a:ext uri="{FF2B5EF4-FFF2-40B4-BE49-F238E27FC236}">
                <a16:creationId xmlns:a16="http://schemas.microsoft.com/office/drawing/2014/main" id="{6BBECE21-69E9-4FFE-BAB7-E370B62E3D14}"/>
              </a:ext>
            </a:extLst>
          </p:cNvPr>
          <p:cNvGrpSpPr/>
          <p:nvPr/>
        </p:nvGrpSpPr>
        <p:grpSpPr>
          <a:xfrm>
            <a:off x="3475715" y="3687153"/>
            <a:ext cx="1332489" cy="382658"/>
            <a:chOff x="2024866" y="2343317"/>
            <a:chExt cx="1332489" cy="382658"/>
          </a:xfrm>
        </p:grpSpPr>
        <p:sp>
          <p:nvSpPr>
            <p:cNvPr id="155" name="Oval 154">
              <a:extLst>
                <a:ext uri="{FF2B5EF4-FFF2-40B4-BE49-F238E27FC236}">
                  <a16:creationId xmlns:a16="http://schemas.microsoft.com/office/drawing/2014/main" id="{3BFA0601-0C2B-43EE-AEDA-5A87E89DC9B1}"/>
                </a:ext>
              </a:extLst>
            </p:cNvPr>
            <p:cNvSpPr/>
            <p:nvPr/>
          </p:nvSpPr>
          <p:spPr>
            <a:xfrm>
              <a:off x="2024866" y="2343317"/>
              <a:ext cx="382658" cy="382658"/>
            </a:xfrm>
            <a:prstGeom prst="ellipse">
              <a:avLst/>
            </a:prstGeom>
            <a:solidFill>
              <a:srgbClr val="B3CCFF"/>
            </a:solidFill>
            <a:ln w="19050">
              <a:solidFill>
                <a:srgbClr val="B3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56" name="Oval 155">
              <a:extLst>
                <a:ext uri="{FF2B5EF4-FFF2-40B4-BE49-F238E27FC236}">
                  <a16:creationId xmlns:a16="http://schemas.microsoft.com/office/drawing/2014/main" id="{F0D26092-500A-4B36-BC07-B29CA6CED901}"/>
                </a:ext>
              </a:extLst>
            </p:cNvPr>
            <p:cNvSpPr/>
            <p:nvPr/>
          </p:nvSpPr>
          <p:spPr>
            <a:xfrm>
              <a:off x="2532773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57" name="Oval 156">
              <a:extLst>
                <a:ext uri="{FF2B5EF4-FFF2-40B4-BE49-F238E27FC236}">
                  <a16:creationId xmlns:a16="http://schemas.microsoft.com/office/drawing/2014/main" id="{A0A0B5B6-B0B1-4DF9-892A-A0F4A71A1484}"/>
                </a:ext>
              </a:extLst>
            </p:cNvPr>
            <p:cNvSpPr/>
            <p:nvPr/>
          </p:nvSpPr>
          <p:spPr>
            <a:xfrm>
              <a:off x="2974697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158" name="Group 157">
            <a:extLst>
              <a:ext uri="{FF2B5EF4-FFF2-40B4-BE49-F238E27FC236}">
                <a16:creationId xmlns:a16="http://schemas.microsoft.com/office/drawing/2014/main" id="{F2515BED-B746-4EF8-8DD8-6F99DCA0AA82}"/>
              </a:ext>
            </a:extLst>
          </p:cNvPr>
          <p:cNvGrpSpPr/>
          <p:nvPr/>
        </p:nvGrpSpPr>
        <p:grpSpPr>
          <a:xfrm>
            <a:off x="3475715" y="4135916"/>
            <a:ext cx="1332489" cy="382658"/>
            <a:chOff x="2024866" y="2343317"/>
            <a:chExt cx="1332489" cy="382658"/>
          </a:xfrm>
        </p:grpSpPr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24DF9403-8BC9-471D-A855-5FCA0D636B7C}"/>
                </a:ext>
              </a:extLst>
            </p:cNvPr>
            <p:cNvSpPr/>
            <p:nvPr/>
          </p:nvSpPr>
          <p:spPr>
            <a:xfrm>
              <a:off x="2024866" y="2343317"/>
              <a:ext cx="382658" cy="382658"/>
            </a:xfrm>
            <a:prstGeom prst="ellipse">
              <a:avLst/>
            </a:prstGeom>
            <a:solidFill>
              <a:srgbClr val="B3CCFF"/>
            </a:solidFill>
            <a:ln w="19050">
              <a:solidFill>
                <a:srgbClr val="B3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60" name="Oval 159">
              <a:extLst>
                <a:ext uri="{FF2B5EF4-FFF2-40B4-BE49-F238E27FC236}">
                  <a16:creationId xmlns:a16="http://schemas.microsoft.com/office/drawing/2014/main" id="{953C8CD5-460F-4C31-8510-E0B93EEBA335}"/>
                </a:ext>
              </a:extLst>
            </p:cNvPr>
            <p:cNvSpPr/>
            <p:nvPr/>
          </p:nvSpPr>
          <p:spPr>
            <a:xfrm>
              <a:off x="2532773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61" name="Oval 160">
              <a:extLst>
                <a:ext uri="{FF2B5EF4-FFF2-40B4-BE49-F238E27FC236}">
                  <a16:creationId xmlns:a16="http://schemas.microsoft.com/office/drawing/2014/main" id="{B4A3AAE7-E4AE-4A4F-8B73-C1A1DFBB43FC}"/>
                </a:ext>
              </a:extLst>
            </p:cNvPr>
            <p:cNvSpPr/>
            <p:nvPr/>
          </p:nvSpPr>
          <p:spPr>
            <a:xfrm>
              <a:off x="2974697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sp>
        <p:nvSpPr>
          <p:cNvPr id="166" name="TextBox 165">
            <a:extLst>
              <a:ext uri="{FF2B5EF4-FFF2-40B4-BE49-F238E27FC236}">
                <a16:creationId xmlns:a16="http://schemas.microsoft.com/office/drawing/2014/main" id="{50FDF843-FDF2-490E-9852-833BE882309B}"/>
              </a:ext>
            </a:extLst>
          </p:cNvPr>
          <p:cNvSpPr txBox="1"/>
          <p:nvPr/>
        </p:nvSpPr>
        <p:spPr>
          <a:xfrm>
            <a:off x="7322920" y="4157807"/>
            <a:ext cx="2125884" cy="442035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txBody>
          <a:bodyPr wrap="square" lIns="36000" tIns="36000" rIns="36000" bIns="36000" rtlCol="0" anchor="ctr">
            <a:spAutoFit/>
          </a:bodyPr>
          <a:lstStyle/>
          <a:p>
            <a:pPr defTabSz="457200"/>
            <a:r>
              <a:rPr lang="en-GB" sz="1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Exchanged for 10 ones and shared equally.</a:t>
            </a:r>
          </a:p>
        </p:txBody>
      </p:sp>
      <p:sp>
        <p:nvSpPr>
          <p:cNvPr id="167" name="Oval 166">
            <a:extLst>
              <a:ext uri="{FF2B5EF4-FFF2-40B4-BE49-F238E27FC236}">
                <a16:creationId xmlns:a16="http://schemas.microsoft.com/office/drawing/2014/main" id="{1520361D-494D-45F2-9917-2DBA8B426BE8}"/>
              </a:ext>
            </a:extLst>
          </p:cNvPr>
          <p:cNvSpPr/>
          <p:nvPr/>
        </p:nvSpPr>
        <p:spPr>
          <a:xfrm>
            <a:off x="6840709" y="4199747"/>
            <a:ext cx="382658" cy="382658"/>
          </a:xfrm>
          <a:prstGeom prst="ellipse">
            <a:avLst/>
          </a:prstGeom>
          <a:solidFill>
            <a:srgbClr val="B3CCFF"/>
          </a:solidFill>
          <a:ln w="19050">
            <a:solidFill>
              <a:srgbClr val="B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sp>
        <p:nvSpPr>
          <p:cNvPr id="168" name="TextBox 167">
            <a:extLst>
              <a:ext uri="{FF2B5EF4-FFF2-40B4-BE49-F238E27FC236}">
                <a16:creationId xmlns:a16="http://schemas.microsoft.com/office/drawing/2014/main" id="{A3802760-741D-4C29-96FA-C456154AC65B}"/>
              </a:ext>
            </a:extLst>
          </p:cNvPr>
          <p:cNvSpPr txBox="1"/>
          <p:nvPr/>
        </p:nvSpPr>
        <p:spPr>
          <a:xfrm>
            <a:off x="3957925" y="4607426"/>
            <a:ext cx="2125884" cy="442035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txBody>
          <a:bodyPr wrap="square" lIns="36000" tIns="36000" rIns="36000" bIns="36000" rtlCol="0" anchor="ctr">
            <a:spAutoFit/>
          </a:bodyPr>
          <a:lstStyle/>
          <a:p>
            <a:pPr defTabSz="457200"/>
            <a:r>
              <a:rPr lang="en-GB" sz="1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Exchanged for 10 ones and shared equally.</a:t>
            </a:r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B17E982B-AF6B-4FE8-9327-9408952F4368}"/>
              </a:ext>
            </a:extLst>
          </p:cNvPr>
          <p:cNvSpPr/>
          <p:nvPr/>
        </p:nvSpPr>
        <p:spPr>
          <a:xfrm>
            <a:off x="3475714" y="4649366"/>
            <a:ext cx="382658" cy="382658"/>
          </a:xfrm>
          <a:prstGeom prst="ellipse">
            <a:avLst/>
          </a:prstGeom>
          <a:solidFill>
            <a:srgbClr val="B3CCFF"/>
          </a:solidFill>
          <a:ln w="19050">
            <a:solidFill>
              <a:srgbClr val="B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10</a:t>
            </a:r>
          </a:p>
        </p:txBody>
      </p:sp>
      <p:grpSp>
        <p:nvGrpSpPr>
          <p:cNvPr id="174" name="Group 173">
            <a:extLst>
              <a:ext uri="{FF2B5EF4-FFF2-40B4-BE49-F238E27FC236}">
                <a16:creationId xmlns:a16="http://schemas.microsoft.com/office/drawing/2014/main" id="{B47813C5-2818-4DDE-A5B1-8B5A85BB795F}"/>
              </a:ext>
            </a:extLst>
          </p:cNvPr>
          <p:cNvGrpSpPr/>
          <p:nvPr/>
        </p:nvGrpSpPr>
        <p:grpSpPr>
          <a:xfrm>
            <a:off x="6820783" y="2343317"/>
            <a:ext cx="1332489" cy="382658"/>
            <a:chOff x="2024866" y="2343317"/>
            <a:chExt cx="1332489" cy="382658"/>
          </a:xfrm>
        </p:grpSpPr>
        <p:sp>
          <p:nvSpPr>
            <p:cNvPr id="175" name="Oval 174">
              <a:extLst>
                <a:ext uri="{FF2B5EF4-FFF2-40B4-BE49-F238E27FC236}">
                  <a16:creationId xmlns:a16="http://schemas.microsoft.com/office/drawing/2014/main" id="{8DB65931-0F6C-4E4F-A70D-CE8146E590CD}"/>
                </a:ext>
              </a:extLst>
            </p:cNvPr>
            <p:cNvSpPr/>
            <p:nvPr/>
          </p:nvSpPr>
          <p:spPr>
            <a:xfrm>
              <a:off x="2024866" y="2343317"/>
              <a:ext cx="382658" cy="382658"/>
            </a:xfrm>
            <a:prstGeom prst="ellipse">
              <a:avLst/>
            </a:prstGeom>
            <a:solidFill>
              <a:srgbClr val="B3CCFF"/>
            </a:solidFill>
            <a:ln w="19050">
              <a:solidFill>
                <a:srgbClr val="B3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76" name="Oval 175">
              <a:extLst>
                <a:ext uri="{FF2B5EF4-FFF2-40B4-BE49-F238E27FC236}">
                  <a16:creationId xmlns:a16="http://schemas.microsoft.com/office/drawing/2014/main" id="{064C33FC-291F-44F9-A050-A3C6CAFB5741}"/>
                </a:ext>
              </a:extLst>
            </p:cNvPr>
            <p:cNvSpPr/>
            <p:nvPr/>
          </p:nvSpPr>
          <p:spPr>
            <a:xfrm>
              <a:off x="2532773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77" name="Oval 176">
              <a:extLst>
                <a:ext uri="{FF2B5EF4-FFF2-40B4-BE49-F238E27FC236}">
                  <a16:creationId xmlns:a16="http://schemas.microsoft.com/office/drawing/2014/main" id="{FF79B5E7-2D51-43DC-8CDE-2C543389CE33}"/>
                </a:ext>
              </a:extLst>
            </p:cNvPr>
            <p:cNvSpPr/>
            <p:nvPr/>
          </p:nvSpPr>
          <p:spPr>
            <a:xfrm>
              <a:off x="2974697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178" name="Group 177">
            <a:extLst>
              <a:ext uri="{FF2B5EF4-FFF2-40B4-BE49-F238E27FC236}">
                <a16:creationId xmlns:a16="http://schemas.microsoft.com/office/drawing/2014/main" id="{0141BD42-2834-456B-8B07-E6F42E645553}"/>
              </a:ext>
            </a:extLst>
          </p:cNvPr>
          <p:cNvGrpSpPr/>
          <p:nvPr/>
        </p:nvGrpSpPr>
        <p:grpSpPr>
          <a:xfrm>
            <a:off x="6820783" y="2792074"/>
            <a:ext cx="1332489" cy="382658"/>
            <a:chOff x="2024866" y="2343317"/>
            <a:chExt cx="1332489" cy="382658"/>
          </a:xfrm>
        </p:grpSpPr>
        <p:sp>
          <p:nvSpPr>
            <p:cNvPr id="179" name="Oval 178">
              <a:extLst>
                <a:ext uri="{FF2B5EF4-FFF2-40B4-BE49-F238E27FC236}">
                  <a16:creationId xmlns:a16="http://schemas.microsoft.com/office/drawing/2014/main" id="{E86B718B-065B-4260-9ED8-B36C407229F9}"/>
                </a:ext>
              </a:extLst>
            </p:cNvPr>
            <p:cNvSpPr/>
            <p:nvPr/>
          </p:nvSpPr>
          <p:spPr>
            <a:xfrm>
              <a:off x="2024866" y="2343317"/>
              <a:ext cx="382658" cy="382658"/>
            </a:xfrm>
            <a:prstGeom prst="ellipse">
              <a:avLst/>
            </a:prstGeom>
            <a:solidFill>
              <a:srgbClr val="B3CCFF"/>
            </a:solidFill>
            <a:ln w="19050">
              <a:solidFill>
                <a:srgbClr val="B3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80" name="Oval 179">
              <a:extLst>
                <a:ext uri="{FF2B5EF4-FFF2-40B4-BE49-F238E27FC236}">
                  <a16:creationId xmlns:a16="http://schemas.microsoft.com/office/drawing/2014/main" id="{63326A4B-EC1F-4538-A866-CACE198C1F10}"/>
                </a:ext>
              </a:extLst>
            </p:cNvPr>
            <p:cNvSpPr/>
            <p:nvPr/>
          </p:nvSpPr>
          <p:spPr>
            <a:xfrm>
              <a:off x="2532773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81" name="Oval 180">
              <a:extLst>
                <a:ext uri="{FF2B5EF4-FFF2-40B4-BE49-F238E27FC236}">
                  <a16:creationId xmlns:a16="http://schemas.microsoft.com/office/drawing/2014/main" id="{B53D3964-A6FA-43B4-BBF4-89F610191A6C}"/>
                </a:ext>
              </a:extLst>
            </p:cNvPr>
            <p:cNvSpPr/>
            <p:nvPr/>
          </p:nvSpPr>
          <p:spPr>
            <a:xfrm>
              <a:off x="2974697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182" name="Group 181">
            <a:extLst>
              <a:ext uri="{FF2B5EF4-FFF2-40B4-BE49-F238E27FC236}">
                <a16:creationId xmlns:a16="http://schemas.microsoft.com/office/drawing/2014/main" id="{11CEBDD9-7EFD-44D5-A95D-6D380334F0F2}"/>
              </a:ext>
            </a:extLst>
          </p:cNvPr>
          <p:cNvGrpSpPr/>
          <p:nvPr/>
        </p:nvGrpSpPr>
        <p:grpSpPr>
          <a:xfrm>
            <a:off x="6820783" y="3246780"/>
            <a:ext cx="1332489" cy="382658"/>
            <a:chOff x="2024866" y="2343317"/>
            <a:chExt cx="1332489" cy="382658"/>
          </a:xfrm>
        </p:grpSpPr>
        <p:sp>
          <p:nvSpPr>
            <p:cNvPr id="183" name="Oval 182">
              <a:extLst>
                <a:ext uri="{FF2B5EF4-FFF2-40B4-BE49-F238E27FC236}">
                  <a16:creationId xmlns:a16="http://schemas.microsoft.com/office/drawing/2014/main" id="{8FC4CC7E-E837-4B68-8FA5-63E347F5703A}"/>
                </a:ext>
              </a:extLst>
            </p:cNvPr>
            <p:cNvSpPr/>
            <p:nvPr/>
          </p:nvSpPr>
          <p:spPr>
            <a:xfrm>
              <a:off x="2024866" y="2343317"/>
              <a:ext cx="382658" cy="382658"/>
            </a:xfrm>
            <a:prstGeom prst="ellipse">
              <a:avLst/>
            </a:prstGeom>
            <a:solidFill>
              <a:srgbClr val="B3CCFF"/>
            </a:solidFill>
            <a:ln w="19050">
              <a:solidFill>
                <a:srgbClr val="B3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84" name="Oval 183">
              <a:extLst>
                <a:ext uri="{FF2B5EF4-FFF2-40B4-BE49-F238E27FC236}">
                  <a16:creationId xmlns:a16="http://schemas.microsoft.com/office/drawing/2014/main" id="{AEE98A77-0BEE-4816-AD0A-FE5DB3DC5911}"/>
                </a:ext>
              </a:extLst>
            </p:cNvPr>
            <p:cNvSpPr/>
            <p:nvPr/>
          </p:nvSpPr>
          <p:spPr>
            <a:xfrm>
              <a:off x="2532773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85" name="Oval 184">
              <a:extLst>
                <a:ext uri="{FF2B5EF4-FFF2-40B4-BE49-F238E27FC236}">
                  <a16:creationId xmlns:a16="http://schemas.microsoft.com/office/drawing/2014/main" id="{1AAA0C85-AC0A-4C8E-B50A-6E66D7E8F760}"/>
                </a:ext>
              </a:extLst>
            </p:cNvPr>
            <p:cNvSpPr/>
            <p:nvPr/>
          </p:nvSpPr>
          <p:spPr>
            <a:xfrm>
              <a:off x="2974697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186" name="Group 185">
            <a:extLst>
              <a:ext uri="{FF2B5EF4-FFF2-40B4-BE49-F238E27FC236}">
                <a16:creationId xmlns:a16="http://schemas.microsoft.com/office/drawing/2014/main" id="{5D375342-395A-4A3B-9482-A75D7E3A6896}"/>
              </a:ext>
            </a:extLst>
          </p:cNvPr>
          <p:cNvGrpSpPr/>
          <p:nvPr/>
        </p:nvGrpSpPr>
        <p:grpSpPr>
          <a:xfrm>
            <a:off x="6820783" y="3680971"/>
            <a:ext cx="1332489" cy="382658"/>
            <a:chOff x="2024866" y="2343317"/>
            <a:chExt cx="1332489" cy="382658"/>
          </a:xfrm>
        </p:grpSpPr>
        <p:sp>
          <p:nvSpPr>
            <p:cNvPr id="187" name="Oval 186">
              <a:extLst>
                <a:ext uri="{FF2B5EF4-FFF2-40B4-BE49-F238E27FC236}">
                  <a16:creationId xmlns:a16="http://schemas.microsoft.com/office/drawing/2014/main" id="{FE5B9C36-33F7-42E9-91F0-8BE0E591CF42}"/>
                </a:ext>
              </a:extLst>
            </p:cNvPr>
            <p:cNvSpPr/>
            <p:nvPr/>
          </p:nvSpPr>
          <p:spPr>
            <a:xfrm>
              <a:off x="2024866" y="2343317"/>
              <a:ext cx="382658" cy="382658"/>
            </a:xfrm>
            <a:prstGeom prst="ellipse">
              <a:avLst/>
            </a:prstGeom>
            <a:solidFill>
              <a:srgbClr val="B3CCFF"/>
            </a:solidFill>
            <a:ln w="19050">
              <a:solidFill>
                <a:srgbClr val="B3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88" name="Oval 187">
              <a:extLst>
                <a:ext uri="{FF2B5EF4-FFF2-40B4-BE49-F238E27FC236}">
                  <a16:creationId xmlns:a16="http://schemas.microsoft.com/office/drawing/2014/main" id="{5F64A6DB-8B31-4D81-99C5-4F8CE6451F6E}"/>
                </a:ext>
              </a:extLst>
            </p:cNvPr>
            <p:cNvSpPr/>
            <p:nvPr/>
          </p:nvSpPr>
          <p:spPr>
            <a:xfrm>
              <a:off x="2532773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89" name="Oval 188">
              <a:extLst>
                <a:ext uri="{FF2B5EF4-FFF2-40B4-BE49-F238E27FC236}">
                  <a16:creationId xmlns:a16="http://schemas.microsoft.com/office/drawing/2014/main" id="{FE297353-F4EF-4180-A124-76F5906CBF87}"/>
                </a:ext>
              </a:extLst>
            </p:cNvPr>
            <p:cNvSpPr/>
            <p:nvPr/>
          </p:nvSpPr>
          <p:spPr>
            <a:xfrm>
              <a:off x="2974697" y="2343317"/>
              <a:ext cx="382658" cy="382658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sp>
        <p:nvSpPr>
          <p:cNvPr id="190" name="Oval 189">
            <a:extLst>
              <a:ext uri="{FF2B5EF4-FFF2-40B4-BE49-F238E27FC236}">
                <a16:creationId xmlns:a16="http://schemas.microsoft.com/office/drawing/2014/main" id="{7C831507-0D3D-4AC6-9E96-8650DE1A2249}"/>
              </a:ext>
            </a:extLst>
          </p:cNvPr>
          <p:cNvSpPr/>
          <p:nvPr/>
        </p:nvSpPr>
        <p:spPr>
          <a:xfrm>
            <a:off x="8683424" y="2343317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191" name="Oval 190">
            <a:extLst>
              <a:ext uri="{FF2B5EF4-FFF2-40B4-BE49-F238E27FC236}">
                <a16:creationId xmlns:a16="http://schemas.microsoft.com/office/drawing/2014/main" id="{D41CFE67-FE1E-4FE2-9E80-27BDAEF4E2A0}"/>
              </a:ext>
            </a:extLst>
          </p:cNvPr>
          <p:cNvSpPr/>
          <p:nvPr/>
        </p:nvSpPr>
        <p:spPr>
          <a:xfrm>
            <a:off x="8683424" y="2798830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id="{F078E0A4-7813-4ED6-B17A-8E7204628CE0}"/>
              </a:ext>
            </a:extLst>
          </p:cNvPr>
          <p:cNvSpPr/>
          <p:nvPr/>
        </p:nvSpPr>
        <p:spPr>
          <a:xfrm>
            <a:off x="8683424" y="3228576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C5E45BA2-6522-439B-860C-99BFD79E24D7}"/>
              </a:ext>
            </a:extLst>
          </p:cNvPr>
          <p:cNvGrpSpPr/>
          <p:nvPr/>
        </p:nvGrpSpPr>
        <p:grpSpPr>
          <a:xfrm>
            <a:off x="2814338" y="1322675"/>
            <a:ext cx="2705078" cy="388299"/>
            <a:chOff x="1290338" y="1322674"/>
            <a:chExt cx="2705078" cy="388299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D541760B-20A3-4F91-AB02-B707FA6C9095}"/>
                </a:ext>
              </a:extLst>
            </p:cNvPr>
            <p:cNvCxnSpPr/>
            <p:nvPr/>
          </p:nvCxnSpPr>
          <p:spPr>
            <a:xfrm>
              <a:off x="2459621" y="1533525"/>
              <a:ext cx="597904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Rectangle: Rounded Corners 70">
              <a:extLst>
                <a:ext uri="{FF2B5EF4-FFF2-40B4-BE49-F238E27FC236}">
                  <a16:creationId xmlns:a16="http://schemas.microsoft.com/office/drawing/2014/main" id="{8D5C0F0F-3336-43B4-BC69-DE2CF06EC42D}"/>
                </a:ext>
              </a:extLst>
            </p:cNvPr>
            <p:cNvSpPr/>
            <p:nvPr/>
          </p:nvSpPr>
          <p:spPr>
            <a:xfrm>
              <a:off x="1290338" y="1322674"/>
              <a:ext cx="1322751" cy="388299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64 ÷ 5</a:t>
              </a:r>
            </a:p>
          </p:txBody>
        </p:sp>
        <p:sp>
          <p:nvSpPr>
            <p:cNvPr id="74" name="Rectangle: Rounded Corners 73">
              <a:extLst>
                <a:ext uri="{FF2B5EF4-FFF2-40B4-BE49-F238E27FC236}">
                  <a16:creationId xmlns:a16="http://schemas.microsoft.com/office/drawing/2014/main" id="{63428F6F-C917-45A3-8C43-38506D0FDCF4}"/>
                </a:ext>
              </a:extLst>
            </p:cNvPr>
            <p:cNvSpPr/>
            <p:nvPr/>
          </p:nvSpPr>
          <p:spPr>
            <a:xfrm>
              <a:off x="2901545" y="1322674"/>
              <a:ext cx="1093871" cy="388299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12 r4</a:t>
              </a:r>
            </a:p>
          </p:txBody>
        </p: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id="{6BBE57B9-5B0A-4D28-8069-5A40D721CFE1}"/>
              </a:ext>
            </a:extLst>
          </p:cNvPr>
          <p:cNvGrpSpPr/>
          <p:nvPr/>
        </p:nvGrpSpPr>
        <p:grpSpPr>
          <a:xfrm>
            <a:off x="6318472" y="1322675"/>
            <a:ext cx="2705078" cy="388299"/>
            <a:chOff x="1290338" y="1322674"/>
            <a:chExt cx="2705078" cy="388299"/>
          </a:xfrm>
        </p:grpSpPr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07C83961-0694-4A00-A952-8A77919D5A60}"/>
                </a:ext>
              </a:extLst>
            </p:cNvPr>
            <p:cNvCxnSpPr/>
            <p:nvPr/>
          </p:nvCxnSpPr>
          <p:spPr>
            <a:xfrm>
              <a:off x="2459621" y="1533525"/>
              <a:ext cx="597904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Rectangle: Rounded Corners 76">
              <a:extLst>
                <a:ext uri="{FF2B5EF4-FFF2-40B4-BE49-F238E27FC236}">
                  <a16:creationId xmlns:a16="http://schemas.microsoft.com/office/drawing/2014/main" id="{ABBEA7E1-9149-4604-A6A8-9092B3477880}"/>
                </a:ext>
              </a:extLst>
            </p:cNvPr>
            <p:cNvSpPr/>
            <p:nvPr/>
          </p:nvSpPr>
          <p:spPr>
            <a:xfrm>
              <a:off x="1290338" y="1322674"/>
              <a:ext cx="1322751" cy="388299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51 ÷ 4</a:t>
              </a:r>
            </a:p>
          </p:txBody>
        </p:sp>
        <p:sp>
          <p:nvSpPr>
            <p:cNvPr id="78" name="Rectangle: Rounded Corners 77">
              <a:extLst>
                <a:ext uri="{FF2B5EF4-FFF2-40B4-BE49-F238E27FC236}">
                  <a16:creationId xmlns:a16="http://schemas.microsoft.com/office/drawing/2014/main" id="{34D67DB6-01F8-4414-BB43-40627DA425AA}"/>
                </a:ext>
              </a:extLst>
            </p:cNvPr>
            <p:cNvSpPr/>
            <p:nvPr/>
          </p:nvSpPr>
          <p:spPr>
            <a:xfrm>
              <a:off x="2901545" y="1322674"/>
              <a:ext cx="1093871" cy="388299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12 r3</a:t>
              </a:r>
            </a:p>
          </p:txBody>
        </p:sp>
      </p:grpSp>
      <p:sp>
        <p:nvSpPr>
          <p:cNvPr id="79" name="Oval 78">
            <a:extLst>
              <a:ext uri="{FF2B5EF4-FFF2-40B4-BE49-F238E27FC236}">
                <a16:creationId xmlns:a16="http://schemas.microsoft.com/office/drawing/2014/main" id="{7E969C81-4BDD-431F-83A6-24920EC86156}"/>
              </a:ext>
            </a:extLst>
          </p:cNvPr>
          <p:cNvSpPr/>
          <p:nvPr/>
        </p:nvSpPr>
        <p:spPr>
          <a:xfrm>
            <a:off x="5340819" y="2343317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B5B2C772-6E58-4E24-9CEC-CEFDB8A26861}"/>
              </a:ext>
            </a:extLst>
          </p:cNvPr>
          <p:cNvSpPr/>
          <p:nvPr/>
        </p:nvSpPr>
        <p:spPr>
          <a:xfrm>
            <a:off x="5340819" y="2792074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DA222FE4-6724-4655-A917-D25457F2610D}"/>
              </a:ext>
            </a:extLst>
          </p:cNvPr>
          <p:cNvSpPr/>
          <p:nvPr/>
        </p:nvSpPr>
        <p:spPr>
          <a:xfrm>
            <a:off x="5340819" y="3255790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E8116225-C5C4-40BE-B3BE-0AC678C6D058}"/>
              </a:ext>
            </a:extLst>
          </p:cNvPr>
          <p:cNvSpPr/>
          <p:nvPr/>
        </p:nvSpPr>
        <p:spPr>
          <a:xfrm>
            <a:off x="5340819" y="3704547"/>
            <a:ext cx="382658" cy="382658"/>
          </a:xfrm>
          <a:prstGeom prst="ellipse">
            <a:avLst/>
          </a:prstGeom>
          <a:solidFill>
            <a:srgbClr val="92D050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574251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2577444"/>
              </p:ext>
            </p:extLst>
          </p:nvPr>
        </p:nvGraphicFramePr>
        <p:xfrm>
          <a:off x="1555812" y="630587"/>
          <a:ext cx="10358844" cy="62938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948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799792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42185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333246"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141233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371038">
                <a:tc>
                  <a:txBody>
                    <a:bodyPr/>
                    <a:lstStyle/>
                    <a:p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88915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82190" y="630586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9422" y="630585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70068" y="630585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82039" y="630585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94242" y="63058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0304" y="630585"/>
            <a:ext cx="506062" cy="5458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41229" y="1372643"/>
            <a:ext cx="3455314" cy="15791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8116" y="3189340"/>
            <a:ext cx="3418427" cy="15255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41228" y="5084145"/>
            <a:ext cx="3455315" cy="17738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96544" y="1372643"/>
            <a:ext cx="3485496" cy="15524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11126" y="3189340"/>
            <a:ext cx="3470913" cy="152553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69776" y="5084144"/>
            <a:ext cx="3412264" cy="184024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482040" y="1352715"/>
            <a:ext cx="3447200" cy="157234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496622" y="3162648"/>
            <a:ext cx="3440338" cy="152967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496622" y="5074192"/>
            <a:ext cx="3491267" cy="1736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549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69809" y="930729"/>
            <a:ext cx="8641834" cy="565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69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2958" y="1012371"/>
            <a:ext cx="7854042" cy="5533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13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0929" y="1335649"/>
            <a:ext cx="8931728" cy="5248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58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9314361"/>
              </p:ext>
            </p:extLst>
          </p:nvPr>
        </p:nvGraphicFramePr>
        <p:xfrm>
          <a:off x="1555812" y="630588"/>
          <a:ext cx="10358844" cy="62823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948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775282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550564">
                <a:tc>
                  <a:txBody>
                    <a:bodyPr/>
                    <a:lstStyle/>
                    <a:p>
                      <a:r>
                        <a:rPr lang="pt-BR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False, 25 ÷2 = 12 r1</a:t>
                      </a:r>
                    </a:p>
                    <a:p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part-whole model: 20 ÷2 = 10, 5 ÷2 = 2 r1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True</a:t>
                      </a:r>
                    </a:p>
                    <a:p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part-whole model: 40 ÷4 = 10, 6 ÷4 = 1 r2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A. False, 86 ÷8 = 10 r6; B. False, 95 ÷7 = 13 r4</a:t>
                      </a:r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315856"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1378280">
                <a:tc>
                  <a:txBody>
                    <a:bodyPr/>
                    <a:lstStyle/>
                    <a:p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10 r3</a:t>
                      </a:r>
                    </a:p>
                    <a:p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part-whole model: 50 ÷5 = 10, 5 ÷3 = 0 r3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12 r3</a:t>
                      </a:r>
                    </a:p>
                    <a:p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part-whole model: 60 ÷6 = 10, 15 ÷6 = 2 r3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54 ÷4 = 13 r2</a:t>
                      </a:r>
                    </a:p>
                    <a:p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part-whole model: 54; 40 ÷4 = 10, 14 ÷4 = 3 r2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329941">
                <a:tc>
                  <a:txBody>
                    <a:bodyPr/>
                    <a:lstStyle/>
                    <a:p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6799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54 ÷5 = 10 r4; 37 ÷3 = 12 r1	</a:t>
                      </a:r>
                    </a:p>
                    <a:p>
                      <a:endParaRPr lang="en-GB" sz="2400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67 ÷5 = 13 r2; 73 ÷6 = 12 r1</a:t>
                      </a:r>
                      <a:r>
                        <a:rPr lang="pt-BR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90 ÷8 = 11 r2; 88 ÷6 = 14 r4; 67 ÷7 = 9 r4	</a:t>
                      </a:r>
                    </a:p>
                    <a:p>
                      <a:endParaRPr lang="en-GB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82190" y="630586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9422" y="630585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70068" y="630585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82039" y="630585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94242" y="63058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0304" y="630585"/>
            <a:ext cx="506062" cy="545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189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0543" y="751115"/>
            <a:ext cx="8752114" cy="5833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92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2353" y="930729"/>
            <a:ext cx="7751990" cy="5614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50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9285" y="1335648"/>
            <a:ext cx="9062357" cy="524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8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pic>
        <p:nvPicPr>
          <p:cNvPr id="1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36936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29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877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238" y="2061778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718" y="207752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49240" y="369366"/>
            <a:ext cx="62179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</p:txBody>
      </p:sp>
      <p:pic>
        <p:nvPicPr>
          <p:cNvPr id="11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564311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292" y="565808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380" y="565714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468" y="565620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709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Custom 1">
      <a:majorFont>
        <a:latin typeface="Berlin Sans FB"/>
        <a:ea typeface=""/>
        <a:cs typeface=""/>
      </a:majorFont>
      <a:minorFont>
        <a:latin typeface="Berlin Sans FB"/>
        <a:ea typeface=""/>
        <a:cs typeface="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FFFF00"/>
        </a:solidFill>
        <a:ln w="38100">
          <a:solidFill>
            <a:srgbClr val="FFFF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ppt/theme/theme2.xml><?xml version="1.0" encoding="utf-8"?>
<a:theme xmlns:a="http://schemas.openxmlformats.org/drawingml/2006/main" name="Merecat">
  <a:themeElements>
    <a:clrScheme name="Mereca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erecat">
      <a:majorFont>
        <a:latin typeface="Impact"/>
        <a:ea typeface=""/>
        <a:cs typeface=""/>
      </a:majorFont>
      <a:minorFont>
        <a:latin typeface="Impac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ereca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330</TotalTime>
  <Words>790</Words>
  <Application>Microsoft Office PowerPoint</Application>
  <PresentationFormat>Widescreen</PresentationFormat>
  <Paragraphs>326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23</vt:i4>
      </vt:variant>
    </vt:vector>
  </HeadingPairs>
  <TitlesOfParts>
    <vt:vector size="35" baseType="lpstr">
      <vt:lpstr>Arial</vt:lpstr>
      <vt:lpstr>Bariol</vt:lpstr>
      <vt:lpstr>Berlin Sans FB</vt:lpstr>
      <vt:lpstr>Calibri</vt:lpstr>
      <vt:lpstr>Calibri Light</vt:lpstr>
      <vt:lpstr>Century Gothic</vt:lpstr>
      <vt:lpstr>Gill Sans MT</vt:lpstr>
      <vt:lpstr>Impact</vt:lpstr>
      <vt:lpstr>Badge</vt:lpstr>
      <vt:lpstr>Merecat</vt:lpstr>
      <vt:lpstr>Office Theme</vt:lpstr>
      <vt:lpstr>1_Office Theme</vt:lpstr>
      <vt:lpstr>Challenge 5</vt:lpstr>
      <vt:lpstr>PowerPoint Presentation</vt:lpstr>
      <vt:lpstr>L.O.  - To divide 2-digits by 1-digit </vt:lpstr>
      <vt:lpstr>Recall:  </vt:lpstr>
      <vt:lpstr>Recall:  </vt:lpstr>
      <vt:lpstr>GUIDED PRACTICE: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Langold-Dyscarr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Thompson</dc:creator>
  <cp:lastModifiedBy>Sarah Thompson</cp:lastModifiedBy>
  <cp:revision>41</cp:revision>
  <cp:lastPrinted>2021-01-24T18:24:47Z</cp:lastPrinted>
  <dcterms:created xsi:type="dcterms:W3CDTF">2020-08-21T17:24:32Z</dcterms:created>
  <dcterms:modified xsi:type="dcterms:W3CDTF">2021-01-24T18:51:06Z</dcterms:modified>
</cp:coreProperties>
</file>