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86" r:id="rId3"/>
    <p:sldMasterId id="2147483688" r:id="rId4"/>
  </p:sldMasterIdLst>
  <p:notesMasterIdLst>
    <p:notesMasterId r:id="rId30"/>
  </p:notesMasterIdLst>
  <p:handoutMasterIdLst>
    <p:handoutMasterId r:id="rId31"/>
  </p:handoutMasterIdLst>
  <p:sldIdLst>
    <p:sldId id="315" r:id="rId5"/>
    <p:sldId id="316" r:id="rId6"/>
    <p:sldId id="259" r:id="rId7"/>
    <p:sldId id="258" r:id="rId8"/>
    <p:sldId id="289" r:id="rId9"/>
    <p:sldId id="297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268" r:id="rId21"/>
    <p:sldId id="269" r:id="rId22"/>
    <p:sldId id="270" r:id="rId23"/>
    <p:sldId id="271" r:id="rId24"/>
    <p:sldId id="327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5F701-DDAE-4AD4-BE0B-3C14F1190E7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7DE85-A6DA-42E0-91EF-1C5D6A190E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7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449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1D1C085-6F8B-4A61-9ECB-8915FD7667E6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D4D8F-1428-4AE1-979D-64906923AF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1301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AFEDB-028C-4133-8533-9A44CD2ADEA5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9F0B-F488-45A5-9986-BDAABB429E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5107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864B3-F8D4-4204-B185-AD9A47A91B8E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289FC-791E-481A-9904-92B3CE6764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32214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AA122-59AA-47E6-AB27-1B5EDBCB6381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C52F6-ACC9-4BB9-9D05-D9BBCE3656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3149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4383-0A85-4F40-B899-9B8CBEF06F7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AB046-E6F8-4827-AD07-FE7AD6C3DC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41088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1E4CA-8B73-4A53-84A2-69232EF324CD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4CE8-6260-43BD-9A0A-7E882BE9D3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90968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DD014-5F02-4534-B719-C59082433022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E67CF-3432-4562-B6F0-1C5B7A286B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72290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E14AE-DB44-44A1-9ECE-DF9041328A49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D26D-128C-4E3A-BC14-2B35F1DA83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7467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ADCBC-C753-4EEF-9729-A3DCC19A8700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B970E-A52B-41A6-A84B-FDFE6D494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5002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EDFF3-22D0-459A-9835-26E1F7D64F88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1AF43-59F6-4EF3-BF38-FA490FC37F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224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C294-C270-44E3-9E5F-E79FD5BDA614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904AC-7237-45B0-A3BF-91AF73B44F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40888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0535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882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9403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1153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790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7838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721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531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8691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4582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4777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2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301299F8-4944-4999-9CD0-91BEA26BE0E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9F25E64-0B3F-4506-99EC-691AA73CAC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1758255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895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35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6" Type="http://schemas.openxmlformats.org/officeDocument/2006/relationships/image" Target="../media/image24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tags" Target="../tags/tag8.xml"/><Relationship Id="rId7" Type="http://schemas.openxmlformats.org/officeDocument/2006/relationships/image" Target="../media/image15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9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7171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3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6 =		9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6 =		4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7 =		7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7 =		8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11 x 7=		9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9 =		10 x 7 =	</a:t>
            </a:r>
          </a:p>
        </p:txBody>
      </p:sp>
    </p:spTree>
    <p:extLst>
      <p:ext uri="{BB962C8B-B14F-4D97-AF65-F5344CB8AC3E}">
        <p14:creationId xmlns:p14="http://schemas.microsoft.com/office/powerpoint/2010/main" val="221168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6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14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2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53309FB-BAA8-FD46-A8D4-1BC796045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3800" y="3357594"/>
            <a:ext cx="47244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5CB4FC-F7F2-6645-8639-8CFFFA837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708" y="1173907"/>
            <a:ext cx="89408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4970417" y="3453258"/>
            <a:ext cx="548640" cy="5486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5E545A-A8D6-AB43-8E70-516F766D5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8100" y="670403"/>
            <a:ext cx="13208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67B236-BEBB-844A-BB75-5AE78F3EAC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7259" y="1670383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5132917-5E70-7B4B-9A8D-6D2214CDF1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9677" y="3418952"/>
            <a:ext cx="596900" cy="584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843B874-2EEF-0C42-BEB8-F6B50EF0A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6891" y="4555438"/>
            <a:ext cx="26035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B7CDE0-40EA-674C-8D26-701C532256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6348" y="5553981"/>
            <a:ext cx="261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32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find th</a:t>
            </a:r>
            <a:r>
              <a:rPr lang="en-GB" sz="2800" u="sng" dirty="0" smtClean="0">
                <a:solidFill>
                  <a:srgbClr val="7030A0"/>
                </a:solidFill>
              </a:rPr>
              <a:t>e area of rectilinear shapes by counting squares</a:t>
            </a: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Determine whether the given statement about making shapes is correct; Draw three possible rectilinear shapes to match a given area; Complete a rectilinear shape on a grid using squares and half squares.</a:t>
            </a:r>
            <a:endParaRPr lang="en-GB" sz="2400" dirty="0" smtClean="0"/>
          </a:p>
          <a:p>
            <a:r>
              <a:rPr lang="en-GB" sz="2400" dirty="0" smtClean="0"/>
              <a:t>SOME WILL: Make rectilinear shapes using squares and half squares and then countin</a:t>
            </a:r>
            <a:r>
              <a:rPr lang="en-GB" sz="2400" dirty="0" smtClean="0"/>
              <a:t>g the area.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Make rectilinear shapes using squares and then counting the area.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Make squares and rectangles and then count the area.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879" y="974951"/>
            <a:ext cx="9486900" cy="567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980" y="847724"/>
            <a:ext cx="9896475" cy="560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What is the area of each shape below? </a:t>
            </a: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39C6384-7974-413B-8248-1E2EAAE8B17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32068" y="1803952"/>
          <a:ext cx="1080000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AC0C595-422D-4FB6-BB5B-F82E865D320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18069" y="2180451"/>
          <a:ext cx="1440000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5D33095-3458-45A1-882B-4DAE46DE93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18726" y="3925958"/>
          <a:ext cx="180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B297B20-0453-4F9F-B424-EBE3F579C3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20535" y="2114995"/>
          <a:ext cx="2160000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1923179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7387516-7F84-422E-B7FF-1295B7376A0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73382" y="3946029"/>
          <a:ext cx="180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7DDDD9F-CC11-4DB3-8F09-6820BFFE1AAF}"/>
              </a:ext>
            </a:extLst>
          </p:cNvPr>
          <p:cNvSpPr txBox="1"/>
          <p:nvPr/>
        </p:nvSpPr>
        <p:spPr>
          <a:xfrm>
            <a:off x="2188985" y="1803952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FC47D9-4D6D-4AAD-BCC2-5783C54D8462}"/>
              </a:ext>
            </a:extLst>
          </p:cNvPr>
          <p:cNvSpPr txBox="1"/>
          <p:nvPr/>
        </p:nvSpPr>
        <p:spPr>
          <a:xfrm>
            <a:off x="4856248" y="2152537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C86ACE-1A6D-4784-A6A2-0CE768ED169D}"/>
              </a:ext>
            </a:extLst>
          </p:cNvPr>
          <p:cNvSpPr txBox="1"/>
          <p:nvPr/>
        </p:nvSpPr>
        <p:spPr>
          <a:xfrm>
            <a:off x="7486284" y="3916020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FF5F2-F570-4862-80BB-87342AC41B51}"/>
              </a:ext>
            </a:extLst>
          </p:cNvPr>
          <p:cNvSpPr txBox="1"/>
          <p:nvPr/>
        </p:nvSpPr>
        <p:spPr>
          <a:xfrm>
            <a:off x="3476805" y="3927947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A482C5-B980-4D52-9C99-44CB8ABB7EE6}"/>
              </a:ext>
            </a:extLst>
          </p:cNvPr>
          <p:cNvSpPr txBox="1"/>
          <p:nvPr/>
        </p:nvSpPr>
        <p:spPr>
          <a:xfrm>
            <a:off x="6993024" y="2114995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2868780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What is the area of each shape below?</a:t>
            </a: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39C6384-7974-413B-8248-1E2EAAE8B175}"/>
              </a:ext>
            </a:extLst>
          </p:cNvPr>
          <p:cNvGraphicFramePr>
            <a:graphicFrameLocks noGrp="1"/>
          </p:cNvGraphicFramePr>
          <p:nvPr/>
        </p:nvGraphicFramePr>
        <p:xfrm>
          <a:off x="2732068" y="1803952"/>
          <a:ext cx="1080000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AC0C595-422D-4FB6-BB5B-F82E865D3204}"/>
              </a:ext>
            </a:extLst>
          </p:cNvPr>
          <p:cNvGraphicFramePr>
            <a:graphicFrameLocks noGrp="1"/>
          </p:cNvGraphicFramePr>
          <p:nvPr/>
        </p:nvGraphicFramePr>
        <p:xfrm>
          <a:off x="5418069" y="2180451"/>
          <a:ext cx="1440000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5D33095-3458-45A1-882B-4DAE46DE9336}"/>
              </a:ext>
            </a:extLst>
          </p:cNvPr>
          <p:cNvGraphicFramePr>
            <a:graphicFrameLocks noGrp="1"/>
          </p:cNvGraphicFramePr>
          <p:nvPr/>
        </p:nvGraphicFramePr>
        <p:xfrm>
          <a:off x="8018726" y="3925958"/>
          <a:ext cx="180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B297B20-0453-4F9F-B424-EBE3F579C35F}"/>
              </a:ext>
            </a:extLst>
          </p:cNvPr>
          <p:cNvGraphicFramePr>
            <a:graphicFrameLocks noGrp="1"/>
          </p:cNvGraphicFramePr>
          <p:nvPr/>
        </p:nvGraphicFramePr>
        <p:xfrm>
          <a:off x="7520535" y="2114995"/>
          <a:ext cx="2160000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1923179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7387516-7F84-422E-B7FF-1295B7376A0F}"/>
              </a:ext>
            </a:extLst>
          </p:cNvPr>
          <p:cNvGraphicFramePr>
            <a:graphicFrameLocks noGrp="1"/>
          </p:cNvGraphicFramePr>
          <p:nvPr/>
        </p:nvGraphicFramePr>
        <p:xfrm>
          <a:off x="3973382" y="3946029"/>
          <a:ext cx="1800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219999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400818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373270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63769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2715374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88504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642693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22292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78726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9776098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7DDDD9F-CC11-4DB3-8F09-6820BFFE1AAF}"/>
              </a:ext>
            </a:extLst>
          </p:cNvPr>
          <p:cNvSpPr txBox="1"/>
          <p:nvPr/>
        </p:nvSpPr>
        <p:spPr>
          <a:xfrm>
            <a:off x="2188985" y="1803952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FC47D9-4D6D-4AAD-BCC2-5783C54D8462}"/>
              </a:ext>
            </a:extLst>
          </p:cNvPr>
          <p:cNvSpPr txBox="1"/>
          <p:nvPr/>
        </p:nvSpPr>
        <p:spPr>
          <a:xfrm>
            <a:off x="4856248" y="2152537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C86ACE-1A6D-4784-A6A2-0CE768ED169D}"/>
              </a:ext>
            </a:extLst>
          </p:cNvPr>
          <p:cNvSpPr txBox="1"/>
          <p:nvPr/>
        </p:nvSpPr>
        <p:spPr>
          <a:xfrm>
            <a:off x="7486284" y="3916020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DFF5F2-F570-4862-80BB-87342AC41B51}"/>
              </a:ext>
            </a:extLst>
          </p:cNvPr>
          <p:cNvSpPr txBox="1"/>
          <p:nvPr/>
        </p:nvSpPr>
        <p:spPr>
          <a:xfrm>
            <a:off x="3476805" y="3927947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A482C5-B980-4D52-9C99-44CB8ABB7EE6}"/>
              </a:ext>
            </a:extLst>
          </p:cNvPr>
          <p:cNvSpPr txBox="1"/>
          <p:nvPr/>
        </p:nvSpPr>
        <p:spPr>
          <a:xfrm>
            <a:off x="6993024" y="2114995"/>
            <a:ext cx="461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7F9757-6DB3-4E26-8E18-1695C13A2D74}"/>
              </a:ext>
            </a:extLst>
          </p:cNvPr>
          <p:cNvSpPr txBox="1"/>
          <p:nvPr/>
        </p:nvSpPr>
        <p:spPr>
          <a:xfrm>
            <a:off x="2418522" y="2986228"/>
            <a:ext cx="180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 squares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166A76-21A8-46E3-94D4-08AD24192478}"/>
              </a:ext>
            </a:extLst>
          </p:cNvPr>
          <p:cNvSpPr txBox="1"/>
          <p:nvPr/>
        </p:nvSpPr>
        <p:spPr>
          <a:xfrm>
            <a:off x="5518620" y="3707620"/>
            <a:ext cx="180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 squares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4823D4-277C-43CC-A9CB-B49D5C6E971D}"/>
              </a:ext>
            </a:extLst>
          </p:cNvPr>
          <p:cNvSpPr txBox="1"/>
          <p:nvPr/>
        </p:nvSpPr>
        <p:spPr>
          <a:xfrm>
            <a:off x="7716872" y="2941036"/>
            <a:ext cx="180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 squares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EF4A504-A0B8-4359-BEB9-D5BD1CAE0918}"/>
              </a:ext>
            </a:extLst>
          </p:cNvPr>
          <p:cNvSpPr txBox="1"/>
          <p:nvPr/>
        </p:nvSpPr>
        <p:spPr>
          <a:xfrm>
            <a:off x="3812068" y="5804927"/>
            <a:ext cx="180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 squares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03EE3D-D4A3-4AF5-A0AE-1B332ACD3302}"/>
              </a:ext>
            </a:extLst>
          </p:cNvPr>
          <p:cNvSpPr txBox="1"/>
          <p:nvPr/>
        </p:nvSpPr>
        <p:spPr>
          <a:xfrm>
            <a:off x="7700535" y="5799600"/>
            <a:ext cx="180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15 squares</a:t>
            </a:r>
          </a:p>
        </p:txBody>
      </p:sp>
    </p:spTree>
    <p:extLst>
      <p:ext uri="{BB962C8B-B14F-4D97-AF65-F5344CB8AC3E}">
        <p14:creationId xmlns:p14="http://schemas.microsoft.com/office/powerpoint/2010/main" val="1461742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Justin has made this shape using six identical square tiles.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Rearrange the tiles to make a different 8-sided shape.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F5E878B-2F8B-45E4-A329-D91B1753370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16000" y="1295504"/>
          <a:ext cx="216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905206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7385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427255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490412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55929196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715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3108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Justin has made this shape using six identical square tiles.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Rearrange the tiles to make a different 8-sided shape.</a:t>
            </a:r>
          </a:p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F5E878B-2F8B-45E4-A329-D91B1753370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16000" y="1295504"/>
          <a:ext cx="216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905206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7385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427255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490412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55929196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715780"/>
                  </a:ext>
                </a:extLst>
              </a:tr>
            </a:tbl>
          </a:graphicData>
        </a:graphic>
      </p:graphicFrame>
      <p:graphicFrame>
        <p:nvGraphicFramePr>
          <p:cNvPr id="9" name="Table 2">
            <a:extLst>
              <a:ext uri="{FF2B5EF4-FFF2-40B4-BE49-F238E27FC236}">
                <a16:creationId xmlns:a16="http://schemas.microsoft.com/office/drawing/2014/main" id="{67C94ECD-D812-4C0C-AD95-92E22ACDEDD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16000" y="4012200"/>
          <a:ext cx="216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9052069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7385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4272555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490412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929196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715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0629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Create a rectilinear shape to make the inequality statement correct.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17">
            <a:extLst>
              <a:ext uri="{FF2B5EF4-FFF2-40B4-BE49-F238E27FC236}">
                <a16:creationId xmlns:a16="http://schemas.microsoft.com/office/drawing/2014/main" id="{53BDBC87-ED1F-43AE-9FE7-8592AD4ED6C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97494" y="1861009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37736909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</a:tbl>
          </a:graphicData>
        </a:graphic>
      </p:graphicFrame>
      <p:graphicFrame>
        <p:nvGraphicFramePr>
          <p:cNvPr id="11" name="Table 17">
            <a:extLst>
              <a:ext uri="{FF2B5EF4-FFF2-40B4-BE49-F238E27FC236}">
                <a16:creationId xmlns:a16="http://schemas.microsoft.com/office/drawing/2014/main" id="{1FD49848-B417-4FB6-A6A1-1B52E7CF92A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0797" y="1861009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5319742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91FA9FD5-793E-4C3D-B796-7F1F0224744D}"/>
              </a:ext>
            </a:extLst>
          </p:cNvPr>
          <p:cNvSpPr/>
          <p:nvPr/>
        </p:nvSpPr>
        <p:spPr>
          <a:xfrm>
            <a:off x="5695943" y="2819757"/>
            <a:ext cx="936000" cy="9360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539454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Create a rectilinear shape to make the inequality statement correct.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must be fewer than 12 squares.</a:t>
            </a: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example shown above.</a:t>
            </a: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17">
            <a:extLst>
              <a:ext uri="{FF2B5EF4-FFF2-40B4-BE49-F238E27FC236}">
                <a16:creationId xmlns:a16="http://schemas.microsoft.com/office/drawing/2014/main" id="{53BDBC87-ED1F-43AE-9FE7-8592AD4ED6C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97494" y="1861009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37736909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</a:tbl>
          </a:graphicData>
        </a:graphic>
      </p:graphicFrame>
      <p:graphicFrame>
        <p:nvGraphicFramePr>
          <p:cNvPr id="11" name="Table 17">
            <a:extLst>
              <a:ext uri="{FF2B5EF4-FFF2-40B4-BE49-F238E27FC236}">
                <a16:creationId xmlns:a16="http://schemas.microsoft.com/office/drawing/2014/main" id="{1FD49848-B417-4FB6-A6A1-1B52E7CF92A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10797" y="1861009"/>
          <a:ext cx="2880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55319742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91FA9FD5-793E-4C3D-B796-7F1F0224744D}"/>
              </a:ext>
            </a:extLst>
          </p:cNvPr>
          <p:cNvSpPr/>
          <p:nvPr/>
        </p:nvSpPr>
        <p:spPr>
          <a:xfrm>
            <a:off x="5695943" y="2819757"/>
            <a:ext cx="936000" cy="9360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3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688173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6B7E06-C77E-4335-8814-80469B2EB32C}"/>
              </a:ext>
            </a:extLst>
          </p:cNvPr>
          <p:cNvSpPr/>
          <p:nvPr/>
        </p:nvSpPr>
        <p:spPr>
          <a:xfrm>
            <a:off x="2961861" y="1630017"/>
            <a:ext cx="6268278" cy="166977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You can make a 6-sided shape with 6 square tiles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E853509-073D-41C9-ADDC-EE5F18EE1A2E}"/>
              </a:ext>
            </a:extLst>
          </p:cNvPr>
          <p:cNvGrpSpPr/>
          <p:nvPr/>
        </p:nvGrpSpPr>
        <p:grpSpPr>
          <a:xfrm>
            <a:off x="3277671" y="3937421"/>
            <a:ext cx="5803285" cy="720000"/>
            <a:chOff x="1819930" y="3937421"/>
            <a:chExt cx="5803285" cy="7200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715F9DD-E5A2-4157-AC82-BB4E448FAE62}"/>
                </a:ext>
              </a:extLst>
            </p:cNvPr>
            <p:cNvSpPr/>
            <p:nvPr/>
          </p:nvSpPr>
          <p:spPr>
            <a:xfrm>
              <a:off x="1819930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E46111-2AE9-4190-AE00-F611D0B13F37}"/>
                </a:ext>
              </a:extLst>
            </p:cNvPr>
            <p:cNvSpPr/>
            <p:nvPr/>
          </p:nvSpPr>
          <p:spPr>
            <a:xfrm>
              <a:off x="2836587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38858C-DE50-4883-94C0-9C74236FF138}"/>
                </a:ext>
              </a:extLst>
            </p:cNvPr>
            <p:cNvSpPr/>
            <p:nvPr/>
          </p:nvSpPr>
          <p:spPr>
            <a:xfrm>
              <a:off x="3853244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AF2F41A-66FF-4A73-9C05-AA342F87CB11}"/>
                </a:ext>
              </a:extLst>
            </p:cNvPr>
            <p:cNvSpPr/>
            <p:nvPr/>
          </p:nvSpPr>
          <p:spPr>
            <a:xfrm>
              <a:off x="4869901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E75126B-9988-42C7-9FB0-47A0CEB905D4}"/>
                </a:ext>
              </a:extLst>
            </p:cNvPr>
            <p:cNvSpPr/>
            <p:nvPr/>
          </p:nvSpPr>
          <p:spPr>
            <a:xfrm>
              <a:off x="5886558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3CA94B6-93D2-493A-B520-B4BDB4773702}"/>
                </a:ext>
              </a:extLst>
            </p:cNvPr>
            <p:cNvSpPr/>
            <p:nvPr/>
          </p:nvSpPr>
          <p:spPr>
            <a:xfrm>
              <a:off x="6903215" y="3937421"/>
              <a:ext cx="720000" cy="72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6110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6B7E06-C77E-4335-8814-80469B2EB32C}"/>
              </a:ext>
            </a:extLst>
          </p:cNvPr>
          <p:cNvSpPr/>
          <p:nvPr/>
        </p:nvSpPr>
        <p:spPr>
          <a:xfrm>
            <a:off x="2961861" y="1630017"/>
            <a:ext cx="6268278" cy="166977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You can make a 6-sided shape with 6 square tiles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A21BFCE-996B-4E36-A51A-A6E2E8E47B2F}"/>
              </a:ext>
            </a:extLst>
          </p:cNvPr>
          <p:cNvGrpSpPr/>
          <p:nvPr/>
        </p:nvGrpSpPr>
        <p:grpSpPr>
          <a:xfrm>
            <a:off x="4276692" y="4054956"/>
            <a:ext cx="3600000" cy="1438571"/>
            <a:chOff x="2050327" y="4054955"/>
            <a:chExt cx="3600000" cy="143857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715F9DD-E5A2-4157-AC82-BB4E448FAE62}"/>
                </a:ext>
              </a:extLst>
            </p:cNvPr>
            <p:cNvSpPr/>
            <p:nvPr/>
          </p:nvSpPr>
          <p:spPr>
            <a:xfrm>
              <a:off x="2050327" y="4773526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E46111-2AE9-4190-AE00-F611D0B13F37}"/>
                </a:ext>
              </a:extLst>
            </p:cNvPr>
            <p:cNvSpPr/>
            <p:nvPr/>
          </p:nvSpPr>
          <p:spPr>
            <a:xfrm>
              <a:off x="2770327" y="4773526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38858C-DE50-4883-94C0-9C74236FF138}"/>
                </a:ext>
              </a:extLst>
            </p:cNvPr>
            <p:cNvSpPr/>
            <p:nvPr/>
          </p:nvSpPr>
          <p:spPr>
            <a:xfrm>
              <a:off x="3490327" y="4773526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AF2F41A-66FF-4A73-9C05-AA342F87CB11}"/>
                </a:ext>
              </a:extLst>
            </p:cNvPr>
            <p:cNvSpPr/>
            <p:nvPr/>
          </p:nvSpPr>
          <p:spPr>
            <a:xfrm>
              <a:off x="4212000" y="4773526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E75126B-9988-42C7-9FB0-47A0CEB905D4}"/>
                </a:ext>
              </a:extLst>
            </p:cNvPr>
            <p:cNvSpPr/>
            <p:nvPr/>
          </p:nvSpPr>
          <p:spPr>
            <a:xfrm>
              <a:off x="4930327" y="4773526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3CA94B6-93D2-493A-B520-B4BDB4773702}"/>
                </a:ext>
              </a:extLst>
            </p:cNvPr>
            <p:cNvSpPr/>
            <p:nvPr/>
          </p:nvSpPr>
          <p:spPr>
            <a:xfrm>
              <a:off x="4930327" y="4054955"/>
              <a:ext cx="720000" cy="720000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4662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Jemima wants to create three different rectilinear shapes using 24 square tiles. She has completed two. Create a shape with the remaining tiles.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0" name="Table 17">
            <a:extLst>
              <a:ext uri="{FF2B5EF4-FFF2-40B4-BE49-F238E27FC236}">
                <a16:creationId xmlns:a16="http://schemas.microsoft.com/office/drawing/2014/main" id="{B699CE7E-05D2-4BD9-A40F-852E2065453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68084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  <p:graphicFrame>
        <p:nvGraphicFramePr>
          <p:cNvPr id="21" name="Table 17">
            <a:extLst>
              <a:ext uri="{FF2B5EF4-FFF2-40B4-BE49-F238E27FC236}">
                <a16:creationId xmlns:a16="http://schemas.microsoft.com/office/drawing/2014/main" id="{6C7F7E07-43E1-4E88-AB71-08DEE194C9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37573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  <p:graphicFrame>
        <p:nvGraphicFramePr>
          <p:cNvPr id="22" name="Table 17">
            <a:extLst>
              <a:ext uri="{FF2B5EF4-FFF2-40B4-BE49-F238E27FC236}">
                <a16:creationId xmlns:a16="http://schemas.microsoft.com/office/drawing/2014/main" id="{6A2C2B4F-73F4-471B-948A-9C593EFC24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07063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6811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15830C-8A6F-4B0F-8DBC-7B07643F96A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Jemima wants to create three different rectilinear shapes using 24 square tiles. She has completed two. Create a shape with the remaining tiles.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Shape must be made up of 9 squares, example shown above.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0" name="Table 17">
            <a:extLst>
              <a:ext uri="{FF2B5EF4-FFF2-40B4-BE49-F238E27FC236}">
                <a16:creationId xmlns:a16="http://schemas.microsoft.com/office/drawing/2014/main" id="{B699CE7E-05D2-4BD9-A40F-852E20654530}"/>
              </a:ext>
            </a:extLst>
          </p:cNvPr>
          <p:cNvGraphicFramePr>
            <a:graphicFrameLocks noGrp="1"/>
          </p:cNvGraphicFramePr>
          <p:nvPr/>
        </p:nvGraphicFramePr>
        <p:xfrm>
          <a:off x="2368084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  <p:graphicFrame>
        <p:nvGraphicFramePr>
          <p:cNvPr id="21" name="Table 17">
            <a:extLst>
              <a:ext uri="{FF2B5EF4-FFF2-40B4-BE49-F238E27FC236}">
                <a16:creationId xmlns:a16="http://schemas.microsoft.com/office/drawing/2014/main" id="{6C7F7E07-43E1-4E88-AB71-08DEE194C9F6}"/>
              </a:ext>
            </a:extLst>
          </p:cNvPr>
          <p:cNvGraphicFramePr>
            <a:graphicFrameLocks noGrp="1"/>
          </p:cNvGraphicFramePr>
          <p:nvPr/>
        </p:nvGraphicFramePr>
        <p:xfrm>
          <a:off x="5037573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  <p:graphicFrame>
        <p:nvGraphicFramePr>
          <p:cNvPr id="22" name="Table 17">
            <a:extLst>
              <a:ext uri="{FF2B5EF4-FFF2-40B4-BE49-F238E27FC236}">
                <a16:creationId xmlns:a16="http://schemas.microsoft.com/office/drawing/2014/main" id="{6A2C2B4F-73F4-471B-948A-9C593EFC24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07063" y="2043291"/>
          <a:ext cx="216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7227348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66655996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3601954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1228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62012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838527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4035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6923" marR="46923" marT="31227" marB="312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53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851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85145"/>
              </p:ext>
            </p:extLst>
          </p:nvPr>
        </p:nvGraphicFramePr>
        <p:xfrm>
          <a:off x="1555812" y="261254"/>
          <a:ext cx="10358844" cy="6356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62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1239838"/>
            <a:ext cx="3493610" cy="1568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8" y="3177232"/>
            <a:ext cx="3554648" cy="17092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0395" y="5255238"/>
            <a:ext cx="3525481" cy="13622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53068" y="1259586"/>
            <a:ext cx="3428971" cy="15034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10460" y="3142322"/>
            <a:ext cx="3371579" cy="16998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10459" y="5255238"/>
            <a:ext cx="3371580" cy="13622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39" y="1220257"/>
            <a:ext cx="3447201" cy="154282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56827" y="3151810"/>
            <a:ext cx="3472413" cy="16903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96622" y="5237441"/>
            <a:ext cx="3418034" cy="138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3586" y="979714"/>
            <a:ext cx="8899071" cy="560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257" y="1362075"/>
            <a:ext cx="8278585" cy="518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1347787"/>
            <a:ext cx="8850086" cy="523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375881"/>
              </p:ext>
            </p:extLst>
          </p:nvPr>
        </p:nvGraphicFramePr>
        <p:xfrm>
          <a:off x="1567542" y="261255"/>
          <a:ext cx="10347113" cy="6706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1217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45297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335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rectangle with an area of 8 squares or more.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shape with an area of 13 squares or more.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shape with an area of more than 7 and a half squares.	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7571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433551"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False. Only a rectangle can be made with 8 squares.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75083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4335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shape with an area of 4 squares.	</a:t>
                      </a:r>
                    </a:p>
                    <a:p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shape with an area of 10 squares.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Any shape with an area of 5 squares and 7 half squares.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6939" y="3321116"/>
            <a:ext cx="1190625" cy="8191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47431" y="3331072"/>
            <a:ext cx="119062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6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928" y="914400"/>
            <a:ext cx="8709157" cy="5669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6629" y="898071"/>
            <a:ext cx="7903028" cy="564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930" y="1366837"/>
            <a:ext cx="8709156" cy="521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619</Words>
  <Application>Microsoft Office PowerPoint</Application>
  <PresentationFormat>Widescreen</PresentationFormat>
  <Paragraphs>223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3</vt:lpstr>
      <vt:lpstr>PowerPoint Presentation</vt:lpstr>
      <vt:lpstr>L.O.  - to find the area of rectilinear shapes by counting squares</vt:lpstr>
      <vt:lpstr>True or false:  </vt:lpstr>
      <vt:lpstr>True or false: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52</cp:revision>
  <cp:lastPrinted>2021-01-29T18:59:04Z</cp:lastPrinted>
  <dcterms:created xsi:type="dcterms:W3CDTF">2020-08-21T17:24:32Z</dcterms:created>
  <dcterms:modified xsi:type="dcterms:W3CDTF">2021-01-29T19:03:16Z</dcterms:modified>
</cp:coreProperties>
</file>