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6" r:id="rId3"/>
    <p:sldId id="257" r:id="rId4"/>
    <p:sldId id="258" r:id="rId5"/>
    <p:sldId id="267" r:id="rId6"/>
    <p:sldId id="268" r:id="rId7"/>
    <p:sldId id="269" r:id="rId8"/>
    <p:sldId id="270" r:id="rId9"/>
    <p:sldId id="271" r:id="rId10"/>
    <p:sldId id="272" r:id="rId11"/>
    <p:sldId id="273" r:id="rId12"/>
    <p:sldId id="274" r:id="rId13"/>
    <p:sldId id="275" r:id="rId14"/>
    <p:sldId id="276" r:id="rId15"/>
    <p:sldId id="277" r:id="rId16"/>
    <p:sldId id="278" r:id="rId17"/>
    <p:sldId id="279" r:id="rId18"/>
    <p:sldId id="280" r:id="rId19"/>
    <p:sldId id="281" r:id="rId20"/>
    <p:sldId id="282" r:id="rId21"/>
    <p:sldId id="283" r:id="rId22"/>
    <p:sldId id="284" r:id="rId23"/>
    <p:sldId id="285" r:id="rId24"/>
    <p:sldId id="259" r:id="rId25"/>
    <p:sldId id="286" r:id="rId26"/>
    <p:sldId id="287" r:id="rId27"/>
    <p:sldId id="288" r:id="rId28"/>
    <p:sldId id="289" r:id="rId29"/>
    <p:sldId id="290" r:id="rId30"/>
    <p:sldId id="291" r:id="rId31"/>
    <p:sldId id="292" r:id="rId32"/>
    <p:sldId id="293" r:id="rId33"/>
    <p:sldId id="294" r:id="rId34"/>
    <p:sldId id="295" r:id="rId35"/>
    <p:sldId id="296" r:id="rId36"/>
    <p:sldId id="297" r:id="rId37"/>
    <p:sldId id="298" r:id="rId38"/>
    <p:sldId id="299" r:id="rId39"/>
    <p:sldId id="300" r:id="rId40"/>
    <p:sldId id="301" r:id="rId41"/>
    <p:sldId id="302" r:id="rId42"/>
    <p:sldId id="303" r:id="rId43"/>
    <p:sldId id="304" r:id="rId44"/>
    <p:sldId id="260" r:id="rId45"/>
    <p:sldId id="261" r:id="rId46"/>
    <p:sldId id="262" r:id="rId47"/>
    <p:sldId id="263" r:id="rId48"/>
    <p:sldId id="305" r:id="rId49"/>
    <p:sldId id="306" r:id="rId50"/>
    <p:sldId id="307" r:id="rId51"/>
    <p:sldId id="308" r:id="rId52"/>
    <p:sldId id="309" r:id="rId53"/>
    <p:sldId id="310" r:id="rId54"/>
    <p:sldId id="311" r:id="rId55"/>
    <p:sldId id="312" r:id="rId56"/>
    <p:sldId id="313" r:id="rId57"/>
    <p:sldId id="314" r:id="rId58"/>
    <p:sldId id="315" r:id="rId59"/>
    <p:sldId id="316" r:id="rId60"/>
    <p:sldId id="317" r:id="rId61"/>
    <p:sldId id="318" r:id="rId62"/>
    <p:sldId id="319" r:id="rId63"/>
    <p:sldId id="320" r:id="rId64"/>
    <p:sldId id="321" r:id="rId65"/>
    <p:sldId id="322" r:id="rId66"/>
    <p:sldId id="323" r:id="rId67"/>
    <p:sldId id="324" r:id="rId68"/>
    <p:sldId id="325" r:id="rId69"/>
    <p:sldId id="326" r:id="rId70"/>
    <p:sldId id="327" r:id="rId71"/>
    <p:sldId id="328" r:id="rId72"/>
    <p:sldId id="329" r:id="rId73"/>
    <p:sldId id="330" r:id="rId74"/>
    <p:sldId id="264" r:id="rId7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3" d="100"/>
          <a:sy n="63" d="100"/>
        </p:scale>
        <p:origin x="102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1CB13BD2-0203-4550-8ADD-237995F5F58C}" type="datetimeFigureOut">
              <a:rPr lang="en-GB" smtClean="0"/>
              <a:t>15/02/2021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5F8260-614B-49F1-B68D-C65D5F3B6BA0}" type="slidenum">
              <a:rPr lang="en-GB" smtClean="0"/>
              <a:t>‹#›</a:t>
            </a:fld>
            <a:endParaRPr lang="en-GB"/>
          </a:p>
        </p:txBody>
      </p:sp>
    </p:spTree>
    <p:extLst>
      <p:ext uri="{BB962C8B-B14F-4D97-AF65-F5344CB8AC3E}">
        <p14:creationId xmlns:p14="http://schemas.microsoft.com/office/powerpoint/2010/main" val="23765489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CB13BD2-0203-4550-8ADD-237995F5F58C}" type="datetimeFigureOut">
              <a:rPr lang="en-GB" smtClean="0"/>
              <a:t>15/02/2021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5F8260-614B-49F1-B68D-C65D5F3B6BA0}" type="slidenum">
              <a:rPr lang="en-GB" smtClean="0"/>
              <a:t>‹#›</a:t>
            </a:fld>
            <a:endParaRPr lang="en-GB"/>
          </a:p>
        </p:txBody>
      </p:sp>
    </p:spTree>
    <p:extLst>
      <p:ext uri="{BB962C8B-B14F-4D97-AF65-F5344CB8AC3E}">
        <p14:creationId xmlns:p14="http://schemas.microsoft.com/office/powerpoint/2010/main" val="8342339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CB13BD2-0203-4550-8ADD-237995F5F58C}" type="datetimeFigureOut">
              <a:rPr lang="en-GB" smtClean="0"/>
              <a:t>15/02/2021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5F8260-614B-49F1-B68D-C65D5F3B6BA0}" type="slidenum">
              <a:rPr lang="en-GB" smtClean="0"/>
              <a:t>‹#›</a:t>
            </a:fld>
            <a:endParaRPr lang="en-GB"/>
          </a:p>
        </p:txBody>
      </p:sp>
    </p:spTree>
    <p:extLst>
      <p:ext uri="{BB962C8B-B14F-4D97-AF65-F5344CB8AC3E}">
        <p14:creationId xmlns:p14="http://schemas.microsoft.com/office/powerpoint/2010/main" val="23318725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1CB13BD2-0203-4550-8ADD-237995F5F58C}" type="datetimeFigureOut">
              <a:rPr lang="en-GB" smtClean="0"/>
              <a:t>15/02/2021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75F8260-614B-49F1-B68D-C65D5F3B6BA0}" type="slidenum">
              <a:rPr lang="en-GB" smtClean="0"/>
              <a:t>‹#›</a:t>
            </a:fld>
            <a:endParaRPr lang="en-GB"/>
          </a:p>
        </p:txBody>
      </p:sp>
    </p:spTree>
    <p:extLst>
      <p:ext uri="{BB962C8B-B14F-4D97-AF65-F5344CB8AC3E}">
        <p14:creationId xmlns:p14="http://schemas.microsoft.com/office/powerpoint/2010/main" val="33464285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1CB13BD2-0203-4550-8ADD-237995F5F58C}" type="datetimeFigureOut">
              <a:rPr lang="en-GB" smtClean="0"/>
              <a:t>15/02/2021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75F8260-614B-49F1-B68D-C65D5F3B6BA0}" type="slidenum">
              <a:rPr lang="en-GB" smtClean="0"/>
              <a:t>‹#›</a:t>
            </a:fld>
            <a:endParaRPr lang="en-GB"/>
          </a:p>
        </p:txBody>
      </p:sp>
    </p:spTree>
    <p:extLst>
      <p:ext uri="{BB962C8B-B14F-4D97-AF65-F5344CB8AC3E}">
        <p14:creationId xmlns:p14="http://schemas.microsoft.com/office/powerpoint/2010/main" val="9032687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1CB13BD2-0203-4550-8ADD-237995F5F58C}" type="datetimeFigureOut">
              <a:rPr lang="en-GB" smtClean="0"/>
              <a:t>15/02/2021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75F8260-614B-49F1-B68D-C65D5F3B6BA0}" type="slidenum">
              <a:rPr lang="en-GB" smtClean="0"/>
              <a:t>‹#›</a:t>
            </a:fld>
            <a:endParaRPr lang="en-GB"/>
          </a:p>
        </p:txBody>
      </p:sp>
    </p:spTree>
    <p:extLst>
      <p:ext uri="{BB962C8B-B14F-4D97-AF65-F5344CB8AC3E}">
        <p14:creationId xmlns:p14="http://schemas.microsoft.com/office/powerpoint/2010/main" val="6947582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CB13BD2-0203-4550-8ADD-237995F5F58C}" type="datetimeFigureOut">
              <a:rPr lang="en-GB" smtClean="0"/>
              <a:t>15/02/2021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75F8260-614B-49F1-B68D-C65D5F3B6BA0}" type="slidenum">
              <a:rPr lang="en-GB" smtClean="0"/>
              <a:t>‹#›</a:t>
            </a:fld>
            <a:endParaRPr lang="en-GB"/>
          </a:p>
        </p:txBody>
      </p:sp>
    </p:spTree>
    <p:extLst>
      <p:ext uri="{BB962C8B-B14F-4D97-AF65-F5344CB8AC3E}">
        <p14:creationId xmlns:p14="http://schemas.microsoft.com/office/powerpoint/2010/main" val="1787408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CB13BD2-0203-4550-8ADD-237995F5F58C}" type="datetimeFigureOut">
              <a:rPr lang="en-GB" smtClean="0"/>
              <a:t>15/02/2021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75F8260-614B-49F1-B68D-C65D5F3B6BA0}" type="slidenum">
              <a:rPr lang="en-GB" smtClean="0"/>
              <a:t>‹#›</a:t>
            </a:fld>
            <a:endParaRPr lang="en-GB"/>
          </a:p>
        </p:txBody>
      </p:sp>
    </p:spTree>
    <p:extLst>
      <p:ext uri="{BB962C8B-B14F-4D97-AF65-F5344CB8AC3E}">
        <p14:creationId xmlns:p14="http://schemas.microsoft.com/office/powerpoint/2010/main" val="16214247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CB13BD2-0203-4550-8ADD-237995F5F58C}" type="datetimeFigureOut">
              <a:rPr lang="en-GB" smtClean="0"/>
              <a:t>15/02/2021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75F8260-614B-49F1-B68D-C65D5F3B6BA0}" type="slidenum">
              <a:rPr lang="en-GB" smtClean="0"/>
              <a:t>‹#›</a:t>
            </a:fld>
            <a:endParaRPr lang="en-GB"/>
          </a:p>
        </p:txBody>
      </p:sp>
    </p:spTree>
    <p:extLst>
      <p:ext uri="{BB962C8B-B14F-4D97-AF65-F5344CB8AC3E}">
        <p14:creationId xmlns:p14="http://schemas.microsoft.com/office/powerpoint/2010/main" val="9786771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CB13BD2-0203-4550-8ADD-237995F5F58C}" type="datetimeFigureOut">
              <a:rPr lang="en-GB" smtClean="0"/>
              <a:t>15/02/2021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5F8260-614B-49F1-B68D-C65D5F3B6BA0}" type="slidenum">
              <a:rPr lang="en-GB" smtClean="0"/>
              <a:t>‹#›</a:t>
            </a:fld>
            <a:endParaRPr lang="en-GB"/>
          </a:p>
        </p:txBody>
      </p:sp>
    </p:spTree>
    <p:extLst>
      <p:ext uri="{BB962C8B-B14F-4D97-AF65-F5344CB8AC3E}">
        <p14:creationId xmlns:p14="http://schemas.microsoft.com/office/powerpoint/2010/main" val="14091792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CB13BD2-0203-4550-8ADD-237995F5F58C}" type="datetimeFigureOut">
              <a:rPr lang="en-GB" smtClean="0"/>
              <a:t>15/02/2021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5F8260-614B-49F1-B68D-C65D5F3B6BA0}" type="slidenum">
              <a:rPr lang="en-GB" smtClean="0"/>
              <a:t>‹#›</a:t>
            </a:fld>
            <a:endParaRPr lang="en-GB"/>
          </a:p>
        </p:txBody>
      </p:sp>
    </p:spTree>
    <p:extLst>
      <p:ext uri="{BB962C8B-B14F-4D97-AF65-F5344CB8AC3E}">
        <p14:creationId xmlns:p14="http://schemas.microsoft.com/office/powerpoint/2010/main" val="333893451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Whole Class Icon">
    <p:spTree>
      <p:nvGrpSpPr>
        <p:cNvPr id="1" name=""/>
        <p:cNvGrpSpPr/>
        <p:nvPr/>
      </p:nvGrpSpPr>
      <p:grpSpPr>
        <a:xfrm>
          <a:off x="0" y="0"/>
          <a:ext cx="0" cy="0"/>
          <a:chOff x="0" y="0"/>
          <a:chExt cx="0" cy="0"/>
        </a:xfrm>
      </p:grpSpPr>
      <p:sp>
        <p:nvSpPr>
          <p:cNvPr id="4" name="Rounded Rectangle 3"/>
          <p:cNvSpPr/>
          <p:nvPr userDrawn="1"/>
        </p:nvSpPr>
        <p:spPr bwMode="auto">
          <a:xfrm>
            <a:off x="609601" y="438150"/>
            <a:ext cx="10960100"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pic>
        <p:nvPicPr>
          <p:cNvPr id="6" name="Whole Class"/>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9973733" y="612775"/>
            <a:ext cx="16510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559665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CB13BD2-0203-4550-8ADD-237995F5F58C}" type="datetimeFigureOut">
              <a:rPr lang="en-GB" smtClean="0"/>
              <a:t>15/02/2021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75F8260-614B-49F1-B68D-C65D5F3B6BA0}" type="slidenum">
              <a:rPr lang="en-GB" smtClean="0"/>
              <a:t>‹#›</a:t>
            </a:fld>
            <a:endParaRPr lang="en-GB"/>
          </a:p>
        </p:txBody>
      </p:sp>
    </p:spTree>
    <p:extLst>
      <p:ext uri="{BB962C8B-B14F-4D97-AF65-F5344CB8AC3E}">
        <p14:creationId xmlns:p14="http://schemas.microsoft.com/office/powerpoint/2010/main" val="141767954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wmf"/><Relationship Id="rId1" Type="http://schemas.openxmlformats.org/officeDocument/2006/relationships/slideLayout" Target="../slideLayouts/slideLayout4.xml"/><Relationship Id="rId5" Type="http://schemas.openxmlformats.org/officeDocument/2006/relationships/image" Target="../media/image5.png"/><Relationship Id="rId4" Type="http://schemas.openxmlformats.org/officeDocument/2006/relationships/image" Target="../media/image4.wmf"/></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4.xml"/><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 Id="rId5" Type="http://schemas.openxmlformats.org/officeDocument/2006/relationships/image" Target="../media/image27.png"/><Relationship Id="rId4" Type="http://schemas.openxmlformats.org/officeDocument/2006/relationships/image" Target="../media/image26.png"/></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Good Morning</a:t>
            </a:r>
            <a:endParaRPr lang="en-GB" dirty="0"/>
          </a:p>
        </p:txBody>
      </p:sp>
      <p:sp>
        <p:nvSpPr>
          <p:cNvPr id="3" name="Subtitle 2"/>
          <p:cNvSpPr>
            <a:spLocks noGrp="1"/>
          </p:cNvSpPr>
          <p:nvPr>
            <p:ph type="subTitle" idx="1"/>
          </p:nvPr>
        </p:nvSpPr>
        <p:spPr/>
        <p:txBody>
          <a:bodyPr/>
          <a:lstStyle/>
          <a:p>
            <a:r>
              <a:rPr lang="en-GB" dirty="0" smtClean="0"/>
              <a:t>Monday 1</a:t>
            </a:r>
            <a:r>
              <a:rPr lang="en-GB" baseline="30000" dirty="0" smtClean="0"/>
              <a:t>st</a:t>
            </a:r>
            <a:r>
              <a:rPr lang="en-GB" dirty="0" smtClean="0"/>
              <a:t> March</a:t>
            </a:r>
            <a:endParaRPr lang="en-GB" dirty="0"/>
          </a:p>
        </p:txBody>
      </p:sp>
    </p:spTree>
    <p:extLst>
      <p:ext uri="{BB962C8B-B14F-4D97-AF65-F5344CB8AC3E}">
        <p14:creationId xmlns:p14="http://schemas.microsoft.com/office/powerpoint/2010/main" val="42087765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Getting Granny’s New Glasses – Part 3</a:t>
            </a:r>
            <a:endParaRPr lang="en-GB" dirty="0"/>
          </a:p>
        </p:txBody>
      </p:sp>
      <p:sp>
        <p:nvSpPr>
          <p:cNvPr id="5" name="Content Placeholder 4"/>
          <p:cNvSpPr>
            <a:spLocks noGrp="1"/>
          </p:cNvSpPr>
          <p:nvPr>
            <p:ph sz="half" idx="1"/>
          </p:nvPr>
        </p:nvSpPr>
        <p:spPr>
          <a:xfrm>
            <a:off x="838200" y="1825625"/>
            <a:ext cx="3694611" cy="4351338"/>
          </a:xfrm>
        </p:spPr>
        <p:txBody>
          <a:bodyPr>
            <a:normAutofit fontScale="55000" lnSpcReduction="20000"/>
          </a:bodyPr>
          <a:lstStyle/>
          <a:p>
            <a:pPr marL="0" indent="0">
              <a:buNone/>
            </a:pPr>
            <a:r>
              <a:rPr lang="en-GB" dirty="0" smtClean="0"/>
              <a:t>“Well, you know we can’t get them in the village,” said Granny.  Mani said,</a:t>
            </a:r>
          </a:p>
          <a:p>
            <a:pPr marL="0" indent="0">
              <a:buNone/>
            </a:pPr>
            <a:r>
              <a:rPr lang="en-GB" dirty="0" smtClean="0"/>
              <a:t>“You’ll have to go to the eye-hospital in </a:t>
            </a:r>
            <a:r>
              <a:rPr lang="en-GB" dirty="0" err="1" smtClean="0"/>
              <a:t>Mussoorie</a:t>
            </a:r>
            <a:r>
              <a:rPr lang="en-GB" dirty="0" smtClean="0"/>
              <a:t>.  That’s the nearest town.”</a:t>
            </a:r>
          </a:p>
          <a:p>
            <a:pPr marL="0" indent="0">
              <a:buNone/>
            </a:pPr>
            <a:r>
              <a:rPr lang="en-GB" dirty="0" smtClean="0"/>
              <a:t>“But that is a two-day journey,” protested Granny.  “First I’d have to walk to Nain market, twelve miles at least, spend the night there at your uncle’s place and then catch a bus for the rest of the Journey!  You know how I hate buses.  And its ten years since I walked all the way to </a:t>
            </a:r>
            <a:r>
              <a:rPr lang="en-GB" dirty="0" err="1" smtClean="0"/>
              <a:t>Mussoorie</a:t>
            </a:r>
            <a:r>
              <a:rPr lang="en-GB" dirty="0" smtClean="0"/>
              <a:t>.  That was when I had these glasses made.”</a:t>
            </a:r>
          </a:p>
          <a:p>
            <a:pPr marL="0" indent="0">
              <a:buNone/>
            </a:pPr>
            <a:r>
              <a:rPr lang="en-GB" dirty="0" smtClean="0"/>
              <a:t>“Well, it’s still there,” said Mani’s father.</a:t>
            </a:r>
          </a:p>
          <a:p>
            <a:pPr marL="0" indent="0">
              <a:buNone/>
            </a:pPr>
            <a:r>
              <a:rPr lang="en-GB" dirty="0" smtClean="0"/>
              <a:t>“What is?”</a:t>
            </a:r>
          </a:p>
          <a:p>
            <a:pPr marL="0" indent="0">
              <a:buNone/>
            </a:pPr>
            <a:r>
              <a:rPr lang="en-GB" dirty="0" smtClean="0"/>
              <a:t>“</a:t>
            </a:r>
            <a:r>
              <a:rPr lang="en-GB" dirty="0" err="1" smtClean="0"/>
              <a:t>Mussoorie</a:t>
            </a:r>
            <a:r>
              <a:rPr lang="en-GB" dirty="0" smtClean="0"/>
              <a:t>.”</a:t>
            </a:r>
          </a:p>
          <a:p>
            <a:pPr marL="0" indent="0">
              <a:buNone/>
            </a:pPr>
            <a:r>
              <a:rPr lang="en-GB" dirty="0" smtClean="0"/>
              <a:t>“And the eye-hospital?”</a:t>
            </a:r>
          </a:p>
          <a:p>
            <a:pPr marL="0" indent="0">
              <a:buNone/>
            </a:pPr>
            <a:r>
              <a:rPr lang="en-GB" dirty="0" smtClean="0"/>
              <a:t>“That too.”</a:t>
            </a:r>
            <a:endParaRPr lang="en-GB" dirty="0"/>
          </a:p>
        </p:txBody>
      </p:sp>
      <p:sp>
        <p:nvSpPr>
          <p:cNvPr id="6" name="Content Placeholder 5"/>
          <p:cNvSpPr>
            <a:spLocks noGrp="1"/>
          </p:cNvSpPr>
          <p:nvPr>
            <p:ph sz="half" idx="2"/>
          </p:nvPr>
        </p:nvSpPr>
        <p:spPr>
          <a:xfrm>
            <a:off x="7276010" y="1825625"/>
            <a:ext cx="4077789" cy="4351338"/>
          </a:xfrm>
        </p:spPr>
        <p:txBody>
          <a:bodyPr>
            <a:normAutofit fontScale="55000" lnSpcReduction="20000"/>
          </a:bodyPr>
          <a:lstStyle/>
          <a:p>
            <a:r>
              <a:rPr lang="en-GB" dirty="0" smtClean="0"/>
              <a:t>What is a synonym for protested?</a:t>
            </a:r>
          </a:p>
          <a:p>
            <a:pPr marL="514350" indent="-514350">
              <a:buFont typeface="+mj-lt"/>
              <a:buAutoNum type="alphaLcPeriod"/>
            </a:pPr>
            <a:r>
              <a:rPr lang="en-GB" dirty="0" smtClean="0"/>
              <a:t>Object</a:t>
            </a:r>
          </a:p>
          <a:p>
            <a:pPr marL="514350" indent="-514350">
              <a:buFont typeface="+mj-lt"/>
              <a:buAutoNum type="alphaLcPeriod"/>
            </a:pPr>
            <a:r>
              <a:rPr lang="en-GB" dirty="0" smtClean="0"/>
              <a:t>Agree</a:t>
            </a:r>
          </a:p>
          <a:p>
            <a:pPr marL="514350" indent="-514350">
              <a:buFont typeface="+mj-lt"/>
              <a:buAutoNum type="alphaLcPeriod"/>
            </a:pPr>
            <a:r>
              <a:rPr lang="en-GB" dirty="0" smtClean="0"/>
              <a:t>Shout</a:t>
            </a:r>
          </a:p>
          <a:p>
            <a:pPr marL="514350" indent="-514350">
              <a:buFont typeface="+mj-lt"/>
              <a:buAutoNum type="alphaLcPeriod"/>
            </a:pPr>
            <a:endParaRPr lang="en-GB" dirty="0"/>
          </a:p>
          <a:p>
            <a:r>
              <a:rPr lang="en-GB" dirty="0" smtClean="0"/>
              <a:t>Granny hated:</a:t>
            </a:r>
          </a:p>
          <a:p>
            <a:pPr marL="514350" indent="-514350">
              <a:buFont typeface="+mj-lt"/>
              <a:buAutoNum type="alphaLcPeriod"/>
            </a:pPr>
            <a:r>
              <a:rPr lang="en-GB" dirty="0" smtClean="0"/>
              <a:t>Her glasses</a:t>
            </a:r>
          </a:p>
          <a:p>
            <a:pPr marL="514350" indent="-514350">
              <a:buFont typeface="+mj-lt"/>
              <a:buAutoNum type="alphaLcPeriod"/>
            </a:pPr>
            <a:r>
              <a:rPr lang="en-GB" dirty="0" smtClean="0"/>
              <a:t>Buses</a:t>
            </a:r>
          </a:p>
          <a:p>
            <a:pPr marL="514350" indent="-514350">
              <a:buFont typeface="+mj-lt"/>
              <a:buAutoNum type="alphaLcPeriod"/>
            </a:pPr>
            <a:r>
              <a:rPr lang="en-GB" dirty="0" smtClean="0"/>
              <a:t>Mani</a:t>
            </a:r>
          </a:p>
          <a:p>
            <a:pPr marL="514350" indent="-514350">
              <a:buFont typeface="+mj-lt"/>
              <a:buAutoNum type="alphaLcPeriod"/>
            </a:pPr>
            <a:r>
              <a:rPr lang="en-GB" dirty="0" smtClean="0"/>
              <a:t>Walking</a:t>
            </a:r>
          </a:p>
          <a:p>
            <a:pPr marL="514350" indent="-514350">
              <a:buFont typeface="+mj-lt"/>
              <a:buAutoNum type="alphaLcPeriod"/>
            </a:pPr>
            <a:endParaRPr lang="en-GB" dirty="0"/>
          </a:p>
          <a:p>
            <a:r>
              <a:rPr lang="en-GB" dirty="0" smtClean="0"/>
              <a:t>Do you think Mani and his family are wealthy?  Why/Why not?</a:t>
            </a:r>
          </a:p>
          <a:p>
            <a:endParaRPr lang="en-GB" dirty="0"/>
          </a:p>
          <a:p>
            <a:r>
              <a:rPr lang="en-GB" dirty="0" smtClean="0"/>
              <a:t>Explain why it is difficult for Granny to get </a:t>
            </a:r>
            <a:r>
              <a:rPr lang="en-GB" smtClean="0"/>
              <a:t>new glasses.</a:t>
            </a:r>
            <a:endParaRPr lang="en-GB" dirty="0" smtClean="0"/>
          </a:p>
        </p:txBody>
      </p:sp>
      <p:sp>
        <p:nvSpPr>
          <p:cNvPr id="7" name="TextBox 6"/>
          <p:cNvSpPr txBox="1"/>
          <p:nvPr/>
        </p:nvSpPr>
        <p:spPr>
          <a:xfrm>
            <a:off x="4653952" y="1825625"/>
            <a:ext cx="2416628" cy="5355312"/>
          </a:xfrm>
          <a:prstGeom prst="rect">
            <a:avLst/>
          </a:prstGeom>
          <a:noFill/>
        </p:spPr>
        <p:txBody>
          <a:bodyPr wrap="square" rtlCol="0">
            <a:spAutoFit/>
          </a:bodyPr>
          <a:lstStyle/>
          <a:p>
            <a:r>
              <a:rPr lang="en-GB" sz="3200" smtClean="0"/>
              <a:t>Evidence</a:t>
            </a:r>
          </a:p>
          <a:p>
            <a:endParaRPr lang="en-GB" sz="3200" smtClean="0"/>
          </a:p>
          <a:p>
            <a:r>
              <a:rPr lang="en-GB" sz="3200" smtClean="0"/>
              <a:t>Retrieve</a:t>
            </a:r>
          </a:p>
          <a:p>
            <a:endParaRPr lang="en-GB" sz="3200" smtClean="0"/>
          </a:p>
          <a:p>
            <a:endParaRPr lang="en-GB" sz="3200" smtClean="0"/>
          </a:p>
          <a:p>
            <a:r>
              <a:rPr lang="en-GB" sz="3200" smtClean="0"/>
              <a:t>Interpret</a:t>
            </a:r>
          </a:p>
          <a:p>
            <a:endParaRPr lang="en-GB" sz="3200" smtClean="0"/>
          </a:p>
          <a:p>
            <a:endParaRPr lang="en-GB" sz="3200" smtClean="0"/>
          </a:p>
          <a:p>
            <a:r>
              <a:rPr lang="en-GB" sz="3200" smtClean="0"/>
              <a:t>Choice</a:t>
            </a:r>
          </a:p>
          <a:p>
            <a:endParaRPr lang="en-GB" smtClean="0"/>
          </a:p>
          <a:p>
            <a:endParaRPr lang="en-GB" smtClean="0"/>
          </a:p>
          <a:p>
            <a:endParaRPr lang="en-GB" dirty="0"/>
          </a:p>
        </p:txBody>
      </p:sp>
      <p:sp>
        <p:nvSpPr>
          <p:cNvPr id="9" name="AutoShape 2" descr="data:image/jpg;base64,%20/9j/4AAQSkZJRgABAQEAYABgAAD/2wBDAAUDBAQEAwUEBAQFBQUGBwwIBwcHBw8LCwkMEQ8SEhEPERETFhwXExQaFRERGCEYGh0dHx8fExciJCIeJBweHx7/2wBDAQUFBQcGBw4ICA4eFBEUHh4eHh4eHh4eHh4eHh4eHh4eHh4eHh4eHh4eHh4eHh4eHh4eHh4eHh4eHh4eHh4eHh7/wAARCAFbAMw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7LooooAKKKKACiiigAooooAKKKKACiiigAooooAKKKKACisvxZ4g0fwr4evNf16+isdOs4zJNNIeAPQDqSTwAOSeK+SvFX7bqJfxp4X8DmW0Vv3kmoXex3XPRVQELxjkk/SgD7JorhPgh8TdF+K3gpPEmjxS2xWUwXVpKQXglABKkjqCCCD3B7V3dABRTXZUUs7BVAJJJwAPWuD1/4xfDzR73+z/+EgTU7/bu+x6TC9/MF/vFYQxA5HWgDvqK5Pwd8R/A/i62jm8P+JtOu2dlTyfNCTI5BwjRthlbg8Edq6ygAooooAKKKKACiiigAooooAKKKKACiiigAooooAKKKiu7i3tLd7i6nighQFnkkcKqj1JPAoAloPSuGu/jB8LbV5Un+IHhxGhLB1+3oSCvUcHnpWPZftB/Bu8uUtofH2lh5DhTIHjX8WZQB+JoA+Uf29/iTqmufEV/h/GrW2k6CyO6hs/aZ3jDeYfZVbaB9T3r5oXrX1p+0r8ENb+InjiX4h/Cu4s/Fem6xj7SLW9jY28yKFPzM2CpAHAPHTGMUnwC/ZJ1yfXYdZ+KNvFZaZbPuXSlmDy3TDoHZDhU9QDk9OKAPbv2JPAl14J+DkdxfXdvcT67P/aQW3lEiRxsiqi7hwThcnrgnHavbNTv7PTNOuNQ1C6htbS2jaWaaVgqRoBksSegxXlM/wAK/FWgazpJ+G/j640Dw3a3SST+Hri2Wa38ouWlWKQjeoIOApyBngjpUPxZi/4WJ8TdI+E5ST+xbOJNc8RkcCaJWIt7bPcO4Jb2X3oAuwWGtfFkxapfanJp/wAPbhQ9rpsCtFc6tH03XL9UhbqI1wWXG484rvfCnhTwz4UsxZ+G9B07SYcBStrAqFgOm4gZb8a2II44YliiRUjRQqqowFA4AFcx4+1vUvD934fvrdYX0241SOx1ISZBjSb5Y5FIHUSbFx0Ic+goA8t/a2+E+ga94D1TxtpmlxWninRo/t8d7anyZZkjIZ1dlxk7QcMeQRwav/DLx1r2iz+GtE8TXEutaNrkUS6XrkgVLiKVow6W9yo4YkA4lHU8EZ5rvPjdJHF8HPGLyyJGo0S7BLNgDMTDr9a8U1tHj8I/CiORWR117QlZWGCCAvBB6UAfTgooFFABSZpa+PP2/fEnizwf4n8MXnhnxf4g0hdRtZ1ngtL+SKHMTJtYKpAyfMOT3wKQH2FupRXwh4v+Jvjb4O/EHwjdWfi3X9e0zVNDsr/ULDV71rlXMg/eBC3KdMgjp7jivqL4lfGLQ/B2oaHoVrp95rviPXth07SrRkV2VujOzkKg69fQ+hNMD03NJmvCdQ/aM0ub4P67430Hw/dXOo6HOtrqWlXMyxvZyMSoZ2GdybuMryeelcL8JPjx4k0H4AXXjzxb4d1bXof7akR70X0YBWRmOEViWVEYKgX/AGhjgUgPrHNJur51h/aS8P8Ai6yv9C0nR9ci1CTw1NqZa0uY1lhYKSY0c8CRU+cMRjPFZf7Hfjjwa/hjxlqUF54nit9OMV3qV94h1MXJKsJDlQoAXG05wMtkdaYH0/mjNeD+H/2mPDGparpBvPD+saV4e1y7ls9K1q6MflXEsbKrBkB3IMsBk/44lsP2hIbv43t8Kh4J1SPU1vWtmna6j2BFG7zcf3dnzYznBoA9zzRXlnhj4y6be+EfFPirxHot34a0vw7eyWc0txMkvnyRkh1jC9TuwoHcsMVjeBf2htD8Q+KNE0XUvDmq+H4vEcTTaDd3jxsl6ocqMhCTGSRwDnPr0yAWf2rPilr/AMK/A9lqnh/SbW7uL+8FmLi6kxFbMUZgSmcsTtPcAY59K87079nDxj8QJYdZ+MHxP1HU4pwtx/ZmnyHyULYYorH5Ao6DYvuDX0J8SPCWl+OfBOqeFtWhV7a+gZAx6xv1Rx7q2D+Fea/sx+LryDQdV+G3jCYQ+IvA5+y3Mrt8k9oM+VOpPO3aAMnttPegDgvi1pPwG/Z78JhIfBel694ju0Is7TUf9JlkHGZJC2QiDHYDJ4HfHxN4q1qXxD4gu9YmsbCxe5fd9nsbdYIIwBgBUXgDA/HrXR/HLxtc/EH4o654mmkZoZ7ho7NT/BbodsYxk4+UAn3Jq/8As8/DG8+K3xEt/D8M4trGFftOoXBBJSBWAIXH8RyAM+ue1AF/9nb4s+IPhH4guNZtLGfU9CuAsGo2m9kiZjkowbBCyDDYz1GR9P0V+GXxG8I/EbQl1fwpqsd3GAPOgJ2z25P8MidVPB9j2Jpnhz4Z+BtA8Dv4L0/w5YnQ5VxcW00Yk+0NgAvIT95uBz7cYr5r+Jf7OHi74eeIv+E8+BOp3kTwHe+liUmZR1KoTxKhwMo2T9aAPsM8ivOfgxFb6nf+LfGzQQ/adY1ua3injcP5lranyIsHHAyjtj1auc/Zr+MjfFTwlqNjqVo2n+LdHj8rULcKUDsdwWRAeV5Ugqfun6it/wDZfuWuvgR4WaWR5LmK2eG6L53CdJHWQNnuGDZ96APS65L4ueEZvHHgS88OQXqWUk8sEqyuhdQYpkkwQPXZj8a62myOkcbSSOqIoLMzHAAHUmgDy79qG8kX4Wtotsiy3WvajaaZFEVBEgkmUuCD22K+Tzgc1xPxcureDVPAFqTtafxnpwhAXj5XJI9uKsf2+fih8Sf7ftGVvCHhiSSDSpAcrf3xyklyvYoi5RT6sxFZXhe4h8fftSWumohn0vwJZSXUjKflN9LhAD2O1c4Hqp96APpYUUUUAFfFX/BS7/kLeBv+uF7/AOhQ19q18i/t4eC/G/jrxP4btvCvg/WNUh0y1maa6giBiLSsmFBznI8vn6ijqhnmWvWVjqvxp8AWnxkuYLDSpNA05bD+ycvHJH0jWdnwUyc7iAcduORofE3VNbb9u+2k0vT4r++sb+2gsLSafyY3CxDau/B2jknpVn4//DH4jeItR8Aa1pPgjWbhLXw5Z213AsSmW3lhYhkcZ4Pcexr0v40/DHxNb/HLwv8AGzwv4fvNYgje3l1XSYiq3cZUYyqk4Y7TgjPBX0OaOt/UnoeYa98J/iB4A+G/xW1/xVbWNrY63axskVteCbEpvEcA8DoGYZos/wDlHdc/9hw/+jxXqHxH8E+PfiD4b+JHiyTQ9T019V022sNE0G4kBuGjhlWR5HRWKq7FcAAk4zXC2ng/4gL+x3d/Dx/h74jXXP7aV1j8hcPGzGTzB82cDbtPHUj8EV2O5/Z88NeHz+yg3ij+x7Ia0mh6lbi+EQE3lsZCV3d6+Zfh1fXVl+zj8Tltyyi6u9JglKnHyF5iR9DgD8a+uPgppPibRf2S9S8N6p4T1m21q1tLy2SxaJfNuDICVaMZ5Hz45x0NeSfs8fBPxdffDv4ieBvFvh3UtAk1m2tZdPu7uLEQmhZyoJBz1Ze3TNPqxLZHK+FPhj8S/ir8A/B1j4c0bS007SLy+lhvJtSCyTtJINwMe35dpXrk5re/aAubj4Z/tWeEPGmo7lL2VncXpU53Mq+TNz34B/Ouy8D+GPila/A9/gaPBeq6Vqct86S6+ZkFjFbNKJGkWRW3M2MgKBz69RWh+238KPEXizT/AAVL4S0i91e404SWNx5S7nERCbXY/VTz/tUN6gjgfj1/aGl/sdeCo5fMWTX9WfU77n7zy+bMAfX7w/IVDo/wu+K3xD8KfC7xDomj6VZ2Xh+xiFpcHVB5k6ibzA5Xb8h46ZNfR/x4+Ef/AAnXwPh8E6VJDDfaXHC+ms/CGSJNu0nsGUkZ7ZBrzfwtoHxE8RfDDwd8JLrwdrfhkaPeQtrOsTzIkDW8LltsDIxZ2fIHQAe4oW7DofUqnrXyX+2Lf2svjew034a295efEe4gkstVi0yEyb9PljKmO4A4JyyFSfujnI+WvrRf61wvwo+F3h/4dtq91p013qOp6vdvc3uo3zB7iTJyELAD5QcnHqSaAPymlRo5GjkUq6kqwPYivtX/AIJsaNZrovi3xB5iPeSXEFns4JjjVS+emRuLevOweleTftu/DSz8B/E2PVNIjmXTPESyXm1uViuN/wC9RT6fMrAdt2OldV+wZrlz4N+MOq+BtYsvIn12zidGZxlHiRpUA5wQySE8Z7e9AH3fQaKR2CqSSABySe1AHgvxjtZPhN8Qbb4z6Hax/wBj3pjsPF9rFH8zxs2I7pcL95Sfm9fl9zVz4D+JbLw5r+s/DfUZYba3F1Jq3hq6kbaup2FyzTZRicOyMxBx2xxxUPx1+M3w8XwrrXhOL7X4pu762nsXg0q2+0xwSlSo818hVw2OASRjOK+L/Dzx6xfQ2/xS1e/Nr4a08WmnaNGxW6uSxPlww4GB8zDLHnAHXHC5le19R8rtex+k3iTxp4U8O2wuNa8Q6dZqwOxXnUvJjsqDLMfYA14r451vxR8Xrw+HbCw1Twz4DBzqF7coYLzVl4/cxofmjjPO4nBI49q5PwT4R+IHgPR9Mt/D/wACrS61JbRftmoyarAkruwBKhjluOAenI6V1lha/HvxLOtovhTQfBMGcTX19e/bpAMdY40wCf8Ae4piIPiD4u0/4faNpvhbwppK3fiC9QWuh6LaJyD0DsB0QdST1wfcj0j9nn4bp8OfAcVneCObxDqDm81q7B3NNcPyRu6lVzgfie5qX4Y/CTw94Kv5tdkuLvXvE10pW51rUWDzsDjKp2jTjhV6DjNehjpQAUUUUAFFFFABRRRQAUUUUAFFFFABRRRQAUUUUAFFFFAHzF/wUW0Zbz4SaRrSpD5mm6sql2J37JY2BVfqyoT/ALteQ+N45Ph3qPwO+Llvb5tX0m0gvSFyCYlAYH3aJyB/unHSvpD9t2GGX9m/xE0kSO0b2zxllB2N56DI9DgkZ9zXn37QPhuGP9hnQVvvLe60iz02eF0AIDMFQ4JGQNsh6Y6UAfT+o6lY6bpVxqt/cpbWVvC0800hwqIBkk/hXyX8UvihrvxL1Gaw0a6utI8ChSi+WxiudW9WYj5khPZeCw69cCT4v/EwfEq6tfDOlBP+EXsoIJ9RIbeLy7aMMINwOGSPI3DHLY9K5kcYAAAHQV8vnmdPDP2FH4ur7f8ABPcyzLVVXtam3YqKNP0bS3KpDZ2VtGWIUYVFHWvQP2V/gq194k/4XF4vhHmXTmfQ9PdcmNCMLPID0bHKjt97rjHMfCjwbD8V/iU+lXm6Twv4dKXGqqM7Lycn93bk/wB3gluvTHFfaUMUcMSRRRrHGihURRgKBwAB2FdGQ4CdCm69V+9P8jLNcVGpNUobRHAYpaKK+gPICiiigAooooAKKKKACiiigAooooAKKKKACiiigAooooAKKKKAPEf22Zmb4EXmkwxq9xq+o2ljDucKFdpQwJ9vlx+Oa479ty/bQ/gv4a+HOl4a51e4gs0iJ3MYbdVJOcf3vL54/nXZfHxV1z4u/CTwivlv/wATmXWbhAw8xEto8ocHjaSzA+uOK4LxZ4L1f49fELxT4msrg2Nn4UP9l+GXmBEVxeRSbp2fHOzIKZ9we2KUr8r5dxxtdXPNvDukWuh6Pb6ZZriOFcFu7t3Y+5NQ+JZtUlhg0Xw7C9zr+qyi10+3jALM56tg9AoySegp+uawNFuG0/U9PvrfWh8iaU1u32iV84AjXHzgnowyCOa9+/Zm+D9/4Ykk8deONk3izUIdkVvgFNMhPPlof75/iI+nqT8PlmUV8RinWxSsk+vV/wCR9NjcwpUaKp0XuvuPQPgf8PrH4Z/DvT/C9qwmnjBlvbgf8t7huXfnnGeB7AV3FIKWvuT5gKKKKACiiigAooooAKKKKACiiigAooooAKKKKACiiigAooooAKDRRQB8veH5IvBH7Y3iTV/iXqyW39tWQj8M3dxIwt2jaRR5KswwrAADGcZJ/vCtHwvonxr+Ec/iS50nQdD8c6FrGrTaoltZXjQXMDSyZYgOuGyu3gE4I4PWvQP2l/hdJ8V/hw3h+zmtLbU4bmO5sri53BI2Bw2SoJwVLDgdcU/9nPwd438B+Al8MeNNa07V/scuNPmtXkZkgI+45cDODnGOg47UAU/hB8W7T4ja7c6bceAvEmg6rpybp31GzHlREkjaJeDnjpgZ59Ca9ZHQUYooAKKKKACiiigAooooAKKKKACiiigAooooAKKKKACiiigAooooAKKKKACiiigApM1Bf3UdpatcSZ2r2HeuJ074l6PqGqXthp9xZ309i+27gtrkNNB/vL3/AMiuTEY6jh3ao/68zWnQqVFeKO+zRUFncRXVtHcwOHikUOjDuD0NTiuqLTV0ZMKKKKYBRRRQAUUUUAFFFFABRRRQAUUUUAFFFFABRRRQAUUUUAFFFFABUVzIIYJJmBIRSxx7VLTZFDoysAQRgg1Mr8rtuNWvqcLqer3l8CjMscJIIQD+tcH4d+HvhTw54o1TxPoul/Z9U1TP2mTzmK/M25tqnhSTzXpPiDSLWyg8+FnBZtqxnkUyXw3fDaYWicFQeWwQa+AxOFzJ1Zxbcnpe3bofRUq2FUIvZG34WurO40mKOzR4ktwITE/3kIA4Pr9a1x0rH8NaU+mQzmWQNLO4dgvRcADA/KtgdK+2wPtPYR9qrStseBW5faPlegGuW1/4ieBdCS6/tbxdolq9qjvNE17H5qheo2Z3E8dMZzXUmvl79uLwl4c0D4KX+qaD4V0e1vL3WIXvryKyTzjvLFm34yCW2gnPf3rrMzwv9on9pfxN4+vp9H8LXF3oXhlGKqsTmO4vB/ekYcgH+4Dj1zS/sZfE3xVpHxj0nw7Nql5f6TrchtZra4nZ1RiCyyKDnDAjnHUE5r59wTX1p+wB8LNRuPEz/EvV7N4dNtIXh0tpBjz5m+VnUf3VXIz3J46GgD7iFFA4ooAKKKKAA14/8U/2hvAvw38VP4b8S2fiBLtY1lV4bENFIrd0YuM88HjqDXsBr4U/4KN/8lP8L/8AYKP/AKOalfVID7Y8L6xFr/h6x1q3tL20hvYVmSG8i8uZFPQMuTg+1aJNfDn7Uup+INK+Ong2z0TxRrmmR6nY6eZUt71xGrlwm5Uzt6AcEYJ61o/C/WvFGi/toav4Ak8Xa9qujXElzbTrf3jSs6+QXDeisD0KgUwPq628baHc/EO58CW80kusWunjULgIoMcUZfYFZs8Pkg4x0NdJmvgz9i+1tD8efF+q6neagw0ezubrzDdPuk2zBT5vP7z5c8N3wapx/EjxZ8RtJ+JnxBuPE2tabceHorSfQraxvXhhtVe4K4KKcOdqjJbOSTSuB+gGSaOfevz++O3xO8Qa34F+F/jq21rVbLUL22ng1OO0u3himkt5VBOxSACck5x3x2rpfijo/wAWPC/wQ8WeI/F/iq/8+612zvdInstTkACSqwkAAIKphlAQ45TOO5fQD7czRmvzk8W+JvHfhL4cfC7xzYfEDxLPfagt4zQT3haGPyZVwNv8QIc53ZzXc/tLeM9ftPjH4D8QeG9a1O0Gt6ZZXxtVvpBbGRmwuUBxt6Z455osB9w5xQT9a+OfHXin4qfA34AXGk+JNce58VazrlxFYX32nz2htdoLyqx5BJ+6Dyu7oCMVR8I+MNX8BfGP4faJ/wAJDreoaP4x0KyOqw3t+8/+kXO5fNQscoQxX7uOM0AfWFv430K4+Ilx4Dt5pJdZttPGoThFBjjjLhArNnh8kHGOhrpOor4T/Yn0mK+/aP8AE011eahJLp0NxJE5un3SMJwn705/eDB/izzg192Ch7IOtjw34o69448Oah428QTwPd2dlBbL4b06NDIszbfncqnzFjI2057LxXW/CD4weDfiRpkTabqMVnrCoBd6VcsI7iB/4htP3hnoR+nSun03/SvEt3c/wwjYv16f0NZPjv4V/D/xu3neIfDNnPdj7t7EDDcr9JUw36152AftHUq93+C0OjEaKMOy/M7Wq2p6lp+l2T3mp31tZW0Yy81xKsaKPck4ryOf9nnQT8lr46+IdpbgYSCLxBJsQegyCf1qaw/Zx+GKSLLrFpq/iOUcltW1WecMfUruC/pXonOY/jf9q74TeHbh7Wxv77xDcrwV02DdHn08xyqn/gOa848SftY/Czxr4f1Hwz4s8Fa+dKvozHJtaJ2x2YfMNrA4IIzyBXQftW+IfB/wY8Aw6H4J8NaJpfiDWlkit5bayjV7aEcSS7sZzzhfck9q+CD97PWgD7O+Gfw4/ZTvNY0K6g8TXOo3Gor5lppmq3ewO24rtkUKPm3AjaTg+4NfYVlb29nbRWtnBFb28KBI4o0CqijoABwBXxz8Hv2YtI8Zfs+2F9riSaN4ovHkvLC/iB3pE2PKWVM4ZTjd2IDcGvV/gJ428TaHr5+D/wAU2VfE1nB5mlajv3R6rbDoQx6uoHfkgc8g5APdaKKKACiiigBD0r4V/wCCjn/JT/C//YKP/o5q+6z0rx34rfs8+DviX4pbxF4k1bxC1x5axRQxXiiKFB2RSp25OSfc1LWqA+df2tv+Tgvhx/146d/6Pq94U/5SM6j/ANftx/6Smvb/ABX+zT4N8Uaxp+r6z4g8V3F9p9rDbW8xvl3KsX3TnZ97PJPrzWxH8CPCEPxdX4nw3utRa6JxO4W6HlSNs2EMNuSCOozVIXQ+YP2Q7GbU/ih8UtNgz5t3ol/BHj+80wA/U1W/Yh+HvhLxjq3jOx8caKt8mnQW5EUs8sQjO+QPkIy5+6OucYr6n8C/Abwf4L+I11440C+1u3vbqSZp7b7UPs7iQklCu3JUE5AJ4wKXxH8BfBeq+KtQ8RWV3r2gXWqoU1SPR9Qa2ivlJywkUDv3xjOSetJaDZ8gftPXnhPUPhr8O7zwR4en0DQnk1P7PaTOXORKgZwSzZDEEjmvon9s7/k1OL/fsP6V1nxH/Z38BeOItFtb59V0+w0Wz+yWNlY3CxwxJnJOCp+Y8ZPfAzWL+1L4J8Q6l8ALPwL4S0zVfEV2k9vEsjyo0ixxc75GYjJ4A47mh7WGtz5P+Mn/ACbh8G8c/Jqv/o2Kum/aMs5tP8d/B6xnUrLBoOmRupGCCJRxXr/wO/Z00LVfB3h28+InhzWdP1jRZpFfTpr0G1uDv3iTYpIAOVBAIzs5zXpHxV/Z/wDCHxI8Xx+J9e1TX4r2KJIoFtbpUSEJyNgKnac8/WmT0PJf+Ckel3U3hPwnrEaO1va3k8ExA4UyIpXP12Gtfw74N+D/AIT8KfCnxDqHgeTUNf1yfToLSeG7lZ47hkDiYq0mNqsMkAY9q+g/EnhPRfE3hKXwv4itf7V06aFYpVuDl3wBh9w5D5Gdw5zXHeAvgn4U8IatYalHfa7rD6VG0ekxarfGeLTlb73kpgBTjjPJxQPofN/7C/8AycT457/6Lc8/9vS19s3UohtpJj0RS35V5b4I+A3g/wAGfEe68daDfa3b391JM89v9qH2dxISWQrtyVBOQCeCB6V6D4pm8rSXUdZCEFc+LrexoSn2RpShz1Eu7OQt9Su7G7SaO6eKF5VM6+XvBXPJ6Z6Z6V39pPFc28dxBIJIpFDIw6EHvXH+H1j1G7bTrzT41KQlvPjdlOMgAEep/pXY2sEdtbxW8K7Y41CoPQAYFeLkFOtGm5SleL230Z2ZhKDmklZomoNFI5IUkdQK+iPPPzS/bU8UDxN8ftaSKQtbaSE06LngGMfPj/gZb8q5X9njwha+OvjJ4c8N3zD7HcXXmXKn+OKNTIyf8CCkfjXKeMLq4vfFmr3l2zNcT300kpPUsXJP613n7KWrx6L+0H4QupZI445L37MzOcAearRj9WFAH6iQRxwxJFCipGihURRgKBwAB2rxb9sXw7a3nwmuPF0VwbDXfC0iajpd9HxJG4YAoD6Nxx6gV6Z478X6H4K0GTWNduWjiDCOGGNC81zKfuxRIOXdjwAK8lfwD4w+M2pW+rfFOOXQfCMEomsPCkE372fH3ZLt17/7A6e3OQD0/wCEXiWfxj8M/Dvii6h8m41KwjnmQDADkfMR7Egkexrq6hsbW3sbOGzs4I7e2gQRxRRqFVFAwFAHQAVNQAUUUUAFFFFABRRRQAUUUUABpMUtFABRRRQAUUUUAIa5nxeZri6trO33GTBcBeue3X6GumNQtbwm5FwYlMoG0PjkCuPHYaWJoumna5tQqqlPmauYnhm41iS8khv4V8lUyJfK2MWz09DxXQ0g606rwtB0Kag5X82TUmpy5krBTLiWOCF5pnVI41LOzHAUAZJNPryf9rHxgPB3wS1qaEsb7U1/syyVOpkmBBP4LuP4V0mZ+cHxI1DTNY+IPiDVNFhMOm3mpXE9qh6iNpCV/Q1k6Q00WrWkluxWZJ0aMg4IYMMc/Wv0e+GX7OngDSfhVp/hfxT4csNYvnAub65lTEv2hgMhHUhlVeFAB5xz1rn/AIzfst+B9T+Ht3B8P/D8GkeIbc/aLSQTyN55A5iYuxwGHQ9jj3oA7XxxqX9i/GvwFfeINPiutP1K2l0yzmIB+w6i2H34P99FKAjkYPrXrQr5n+Axb4taB4Q/4SjVry18RfDjUXTUNMlQeZPKq7IpJM/MMAY9yGr6YoAKKKKACiiigAooooAKKKKACiiigAooooAKKKKACiiigAooooAKKKKACvnz9pKzbxF8c/g54TuGH9nS6jdahOn99oFR1/QMPxr6Drxb9oCwltfif8JfGSKfK0/Xn064YdFS6TYCfbK4/H3oA9pFB6UCvMP2ifHF54V8JxaL4fia78WeJJDp2i2yfe8xhhpT6KgOc+uKAPMPgdN/wkv7X3xG8WeG41Tw9BbCwupwvy3FyCgyp78xuc+n1r6eHSuH+CHw90/4Z/D2x8M2e2W4UedfXPe4uGA3ufbsPYCu4oAKKKKACiiigAooooAKKKKACiiigAooooAKKKKACiiigAooooAKKKKAEdlRSzEAAZJJwBXzv+1J8VPCU3gu88LeG9ROv+Ko7m3ura10uI3RgkhmSQNIUyFA29M59q7z9pD4e+IviV4CHh/w54mfQpjcK82SwjuY+6OV5x3HYkc10fw28AeFvh94fg0fwzpNvZxogEsyoPNnbHLO/Vifc8dqAOh026N5ptteGGSEzwpL5TjDJuUHaR6jNfKsXjTW4f2jb74l/EHwP4r0zwnpljLp+kXD6a8i2h3DdK4XONwD/MM4BFfWeKa6K6FWAZSMEEZBHpQBi+DfFnhvxho66v4X1mz1WyY48y3kztPow6qfYgGtyvCvCfwV1bwT+0HP4y8Ganaaf4Q1OFm1PSSWGZTniNANu3dhgSRtyQOK91oAKKKKACiiigAooooAKKKKACiiigAooooAKKKKACiiigCve3lpZ+V9ruoLcSyCOPzZAm9z0UZ6k+lc5dW2t/2Zd6bf+I7eK9u9RLWMsZWGQWvmK3lDjlwm5cgE8g1u65o+l63ZfYtY0201C23B/KuYlkUMOjAHoR2PUVx3i6wY6pc28ds4uLqGGKxus7zG2doxk5UoxDnHXOeteZm2PngKCqwpueqVl5u1y4R5na51Njq11c+IbzTf7FvobO2jUjUJtqxTSE8pGudxwOrEAehNaEN1bzSyxQzxSSQsElVHBMbYBwwHQ4IPPrVbU7qTS9DnvDa3eovbQFzDbIGmnKjoq5ALH0rxj4KfFWw1741eNPBKeGdU0y7e5OpGa7Ty3KrFBFtkjPKngY6jFekiD3aiiimAUUUUAFFFFABRRRQAUUUUAFFFFABRRRQAUUUUAFFFFABRRRQAUUUUAMuJY4IHmmkSOKNSzu7YCqBkknsAK8/8LfEL4Z/EDxWlj4b8WWup6ppQeTyIHdVZTgEjcAsgBAOVJxwe9Zf7XX27/hnfxadPMwmFshYxEhvL8xN/Tttzn2zX5u/D7xTqXgrxppXinSmIutOuFmVNxUSKD8yMR/CwyD7GplCMlaSuB+vArybT9H0zSf2rtQ1BIUS71zwskm7uzwzhHP12mP8AKuq+Glx4i1jSbfxTruoQbdVs4ZrbTrRf3FojDePnI3u5DAMTgccAd+U1W8t5f2tNCs45laeDwldtKgPKhriPbn64NUB63RRRQAUUUUAFFFFABRRRQAUUUUAFFFU9Zv4NL0m81K6bbBaQPPKfRUUsf0FJuwFyivgj4War4r+PXiz4h6lf61rUOpQaJNNodvZX0kKWzlsJGFUgMCPlOeu4nrzWd8dLrxF4b8e/DRpJtetNRuNE02TUrH7XIHedH8sqULYDEIAR3PXqaa3sB+hFFeDfDr9oSTxJ8a7z4Y654LuvD+oRmRYWe8SZt6LuKuFG0ZXkFWYVW8YftHC18TeJtL8H+FR4htPCkDXGtXj34t1RVcI4iXad5BJHboaAPoF2VVLMQFHJJOABTY5EkQPGysp6FTkGvmz4+fErw74x/ZltvGFjpV9qug3d5HFfQQ6mbG4tm5BQkKwb5sArjBBzUvw++MPgzwH+yxpPi6Lw/Lpdl50tpYaSl4Z5JpRI2f3jAdcMxOMDsOgoA+kaK8X+Hnx0t9W1m/0Txpo0XhjULTR01wFL0XML2bIH3bgoIcKQSuPpXJ2/7VFqba08T3Xg64tvA93qraXFqhvVNyJFUMXMAX7mDn72aAPpSio7eRJoUmidXjdQyspyGB5BFSHpQBW1Szt9S0250+7jElvdRPDKh/iRgQR+Rr88fjb+zL4n8G+KETQLiwv9DvpytjJc6hDBNEMj5ZBIVBxnllyPXFfXXxp8XeKL7WoPhh8MpUj8V3sIuL3UXAMWkWmceY/B+duijGec+lfDn7THw7174a+LrDRNc8T3PiJrmz+1pcy7wAS7KwAZmP8ACO9AH1F8RvjVH8J/A/hr4a+CvI8TeN47G3tNkQNxFAwQKc7Mb3JB2qPqcd/RP2efhpeeE7G78WeLrp9T8c+IAJtVu5cEwg8rAnHyqOMgcZHHAFeKf8E7NB8F3+mav4gbThJ4t0648kzySltkEigqyJ0UkqwLdeOvJr7FFABRRRQAUUUUAFFFFABRRRQAUUUUAFct8WopZ/hd4qhhJEjaPdBcdc+U1dTUdxHHNC8MiB43Uq6noQRgik9ho+GP+Cbv/JQ/E/8A2CU/9Girn7bf/Jyvgf8A642n/pUa6Dw78E/id8LfGPjO38A6VFqOm+ItPez0zUhqKQNpm5wVaQMd5KDI+QHOAaqfHf4PfFfW/iJ4QvtH8Pz+ILbw5p1lbzajLqMCPfSxtvkbEjhhzxkin1TF3MXQJHj/AOChOtSR/fS4u2X6i0OK86+BEsk3hP40TSlmkfwzIzFupJnUmvfdL+FfxE039smX4jf8I35/hy5umka5W8hBjSSDYSULbjtJwQBzjisfVvgL478G+IfH2n+C9Ah13Q/GOnvaWs5v44Dp2+VXPmK5BYLyBtySMUuiHfU8f8Gz3L/sZ+OreRmNvH4ismiB6BmA3Y/JaxfiPPP/AMM6fCy13MLfztWkI7F/PQfoP519K+MfgV4l0D9leL4beFdNGva7fajHeajLHcRwor9WIMhXKgKqDv3xWI37PHjHxL+zHpHhXUtLj0jxb4d1C5mso5rqN47mKVgzLuQsFzxjPdPQ1V9xdjoPjl4X8P2X7Ntx44s9NiXxPc+F7CwmuxK282x8oMNudvTA3YzjjNePfCT4WeOPix+z3b6PpWoeHNP0Wx12e6Et28ouDL5aqwOAV2YI96978N/CvxH44LzfELQ/+Ectbfwinhu2tFu47iV3OC9wTGSoAKrtXOeucVzHgf4X/F3wx8L/ABB8Gk8P6fLYavduF8Si/QQxW8gUSEw58wvtXgYxk9eM0urEtkfSvgDTbrR/BGh6Re3Edzc2Wnw28s0bFkkZEClgTyQcVuVm+F9It9A8Oabodoztb6fax20bN1KooUE+/FaRoGjxDwNeW3w78e/EG+8exyaZ/bOtC6steuYgLae1MarFB5oJCFCH+Vsdc968O/4KPvZ3Wr+CNRs5YZ0nsrnbPE4ZZEDoRgjgjk/nX1d4/wBb8U6dIbPRPh7P4ot5rR2Mi31vEiy5wsbpKykgjnIzX5xftA6R4v8AD/i+LSfGC21rdPC2oR6baPm308XDsxhjAyqgYH3cjpyetAHuP/BNW9to/E3jKweULcz2drLFGerKjyBj+G9fzr7er4I/4JzaPd3XxV1rW42QWun6X5M2TyWlcbAB/wBs2/KvvcUAFFFFABRRRQAUUUUAFFFFABRSHrS0AFGKKKADFJilooATFGKWigBMUYpaKAExRilooAKKKKACvjD9snQLDW/2ofhzpupQs9jqyWtpdKjFWdDdFWGRyDhutfZ9eE/EnQ7fXv2uPh1vtxcf2VpF3fzf9MwGCxMf+BnigDgv2MvC83g346/FTw2I5IbWwaOOFGYsTEZZDCSe/wAhHPua+s68m0u1k0n9qvV5WZRB4g8LwzRgDBMltNsbPqdsg/OvWaACiiigAooooAKKKKACiiigANFFFABRRRQAUUUUAFFFFABRRRQAUUUUAFFFHegAryvw2fO/ah8YPL8zW3hvTY4Sf4FeWdmA+pAP4V6lK6xxtI7BEUEsxOAAO5rxH4X3d740+O+u/EjwvcxnwTJp0ektOygnUbiF2O+MZyqIWI3EDdngHqADr9eEUnx78KiPDTw6FqLzY6rG0luFJ9iwOPoa9BFeX/EL4U33iHx3F4z8P+PNb8K6p9g+wTm0RJUliDbgNr8Lz+fFUPhf4c+NHh/4k3lt4r8ZweJfBq2hNtcSwRx3DTEjAKqMjaAcnODkY9gD1+iiigAooooAKKKKACiiigAooooAKKKKACiiigAooooAKKKKACiiigAooooAqa1Ypqmj3umyTSwJd28kDSREB0DqVLKT0IzxXPfCPwNp/wAOfAWn+EdMuJLm3s95E8qBXkLOWJbHGecfhXWUUAFFFFABRRRQAUUUUAFFFFABRRRQAUUUUAFFFFABRRRQAUUUUAFFFFABRRRQAUUUUAFFFFABRRRQAUUUUAFFFFABRRRQAUUUUAFFFFAH/9k="/>
          <p:cNvSpPr>
            <a:spLocks noChangeAspect="1" noChangeArrowheads="1"/>
          </p:cNvSpPr>
          <p:nvPr/>
        </p:nvSpPr>
        <p:spPr bwMode="auto">
          <a:xfrm>
            <a:off x="21272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 name="Picture 7" descr="C:\Users\Jo Sharp\AppData\Local\Microsoft\Windows\Temporary Internet Files\Content.IE5\R9ENAKIJ\MC900078753[1].wmf">
            <a:extLst>
              <a:ext uri="{FF2B5EF4-FFF2-40B4-BE49-F238E27FC236}">
                <a16:creationId xmlns:a16="http://schemas.microsoft.com/office/drawing/2014/main" id="{0A44A4CF-9AFD-430B-96C6-2EFF0C441300}"/>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225071" y="3108960"/>
            <a:ext cx="845509" cy="727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7" descr="C:\Users\Jo Sharp\AppData\Local\Microsoft\Windows\Temporary Internet Files\Content.IE5\6X80HW0W\MC900078743[1].wmf">
            <a:extLst>
              <a:ext uri="{FF2B5EF4-FFF2-40B4-BE49-F238E27FC236}">
                <a16:creationId xmlns:a16="http://schemas.microsoft.com/office/drawing/2014/main" id="{07B95254-4048-4AE0-A736-8F968681C88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96000" y="4626741"/>
            <a:ext cx="1012856" cy="576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7" descr="C:\Users\Jo Sharp\AppData\Local\Microsoft\Windows\Temporary Internet Files\Content.IE5\CIJXV5XE\MC900078625[1].wmf">
            <a:extLst>
              <a:ext uri="{FF2B5EF4-FFF2-40B4-BE49-F238E27FC236}">
                <a16:creationId xmlns:a16="http://schemas.microsoft.com/office/drawing/2014/main" id="{AE9F88DC-732B-4B63-A8A3-6D0469C8FEC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6000" y="5825580"/>
            <a:ext cx="630594" cy="702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5"/>
          <a:stretch>
            <a:fillRect/>
          </a:stretch>
        </p:blipFill>
        <p:spPr>
          <a:xfrm>
            <a:off x="6245780" y="1915778"/>
            <a:ext cx="863075" cy="934102"/>
          </a:xfrm>
          <a:prstGeom prst="rect">
            <a:avLst/>
          </a:prstGeom>
        </p:spPr>
      </p:pic>
    </p:spTree>
    <p:extLst>
      <p:ext uri="{BB962C8B-B14F-4D97-AF65-F5344CB8AC3E}">
        <p14:creationId xmlns:p14="http://schemas.microsoft.com/office/powerpoint/2010/main" val="765485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Spelling – Look/Cover/Spell/Check</a:t>
            </a:r>
            <a:endParaRPr lang="en-GB" dirty="0"/>
          </a:p>
        </p:txBody>
      </p:sp>
      <p:sp>
        <p:nvSpPr>
          <p:cNvPr id="4" name="Content Placeholder 3"/>
          <p:cNvSpPr>
            <a:spLocks noGrp="1"/>
          </p:cNvSpPr>
          <p:nvPr>
            <p:ph sz="half" idx="1"/>
          </p:nvPr>
        </p:nvSpPr>
        <p:spPr/>
        <p:txBody>
          <a:bodyPr/>
          <a:lstStyle/>
          <a:p>
            <a:r>
              <a:rPr lang="en-GB" dirty="0" smtClean="0"/>
              <a:t>Lente/Alicia/Elliot/Jack</a:t>
            </a:r>
          </a:p>
          <a:p>
            <a:endParaRPr lang="en-GB" dirty="0"/>
          </a:p>
        </p:txBody>
      </p:sp>
      <p:sp>
        <p:nvSpPr>
          <p:cNvPr id="5" name="Content Placeholder 4"/>
          <p:cNvSpPr>
            <a:spLocks noGrp="1"/>
          </p:cNvSpPr>
          <p:nvPr>
            <p:ph sz="half" idx="2"/>
          </p:nvPr>
        </p:nvSpPr>
        <p:spPr/>
        <p:txBody>
          <a:bodyPr/>
          <a:lstStyle/>
          <a:p>
            <a:r>
              <a:rPr lang="en-GB" dirty="0" smtClean="0"/>
              <a:t>Rest</a:t>
            </a:r>
          </a:p>
          <a:p>
            <a:endParaRPr lang="en-GB" dirty="0"/>
          </a:p>
        </p:txBody>
      </p:sp>
      <p:graphicFrame>
        <p:nvGraphicFramePr>
          <p:cNvPr id="8" name="Table 7"/>
          <p:cNvGraphicFramePr>
            <a:graphicFrameLocks noGrp="1"/>
          </p:cNvGraphicFramePr>
          <p:nvPr>
            <p:extLst>
              <p:ext uri="{D42A27DB-BD31-4B8C-83A1-F6EECF244321}">
                <p14:modId xmlns:p14="http://schemas.microsoft.com/office/powerpoint/2010/main" val="3612260436"/>
              </p:ext>
            </p:extLst>
          </p:nvPr>
        </p:nvGraphicFramePr>
        <p:xfrm>
          <a:off x="1334770" y="2580801"/>
          <a:ext cx="3282950" cy="3731900"/>
        </p:xfrm>
        <a:graphic>
          <a:graphicData uri="http://schemas.openxmlformats.org/drawingml/2006/table">
            <a:tbl>
              <a:tblPr firstRow="1" firstCol="1" bandRow="1"/>
              <a:tblGrid>
                <a:gridCol w="3282950">
                  <a:extLst>
                    <a:ext uri="{9D8B030D-6E8A-4147-A177-3AD203B41FA5}">
                      <a16:colId xmlns:a16="http://schemas.microsoft.com/office/drawing/2014/main" val="1277998577"/>
                    </a:ext>
                  </a:extLst>
                </a:gridCol>
              </a:tblGrid>
              <a:tr h="326615">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audience</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07651598"/>
                  </a:ext>
                </a:extLst>
              </a:tr>
              <a:tr h="342506">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autumn</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13013302"/>
                  </a:ext>
                </a:extLst>
              </a:tr>
              <a:tr h="342506">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beautiful</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39715853"/>
                  </a:ext>
                </a:extLst>
              </a:tr>
              <a:tr h="342506">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beginning</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17618132"/>
                  </a:ext>
                </a:extLst>
              </a:tr>
              <a:tr h="342506">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believe</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68852592"/>
                  </a:ext>
                </a:extLst>
              </a:tr>
              <a:tr h="342506">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beneath</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53195046"/>
                  </a:ext>
                </a:extLst>
              </a:tr>
              <a:tr h="342506">
                <a:tc>
                  <a:txBody>
                    <a:bodyPr/>
                    <a:lstStyle/>
                    <a:p>
                      <a:pPr marL="457200">
                        <a:lnSpc>
                          <a:spcPct val="107000"/>
                        </a:lnSpc>
                        <a:spcAft>
                          <a:spcPts val="0"/>
                        </a:spcAft>
                      </a:pPr>
                      <a:r>
                        <a:rPr lang="en-GB" sz="2400" dirty="0">
                          <a:effectLst/>
                          <a:latin typeface="Comic Sans MS" panose="030F0702030302020204" pitchFamily="66" charset="0"/>
                          <a:ea typeface="Calibri" panose="020F0502020204030204" pitchFamily="34" charset="0"/>
                          <a:cs typeface="Times New Roman" panose="02020603050405020304" pitchFamily="18" charset="0"/>
                        </a:rPr>
                        <a:t>buried</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52586901"/>
                  </a:ext>
                </a:extLst>
              </a:tr>
              <a:tr h="342506">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business</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5455817"/>
                  </a:ext>
                </a:extLst>
              </a:tr>
              <a:tr h="342506">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caught</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87882472"/>
                  </a:ext>
                </a:extLst>
              </a:tr>
              <a:tr h="326615">
                <a:tc>
                  <a:txBody>
                    <a:bodyPr/>
                    <a:lstStyle/>
                    <a:p>
                      <a:pPr algn="ctr">
                        <a:lnSpc>
                          <a:spcPct val="107000"/>
                        </a:lnSpc>
                        <a:spcAft>
                          <a:spcPts val="0"/>
                        </a:spcAft>
                      </a:pPr>
                      <a:r>
                        <a:rPr lang="en-GB" sz="2400" dirty="0">
                          <a:effectLst/>
                          <a:latin typeface="Comic Sans MS" panose="030F0702030302020204" pitchFamily="66" charset="0"/>
                          <a:ea typeface="Calibri" panose="020F0502020204030204" pitchFamily="34" charset="0"/>
                          <a:cs typeface="Times New Roman" panose="02020603050405020304" pitchFamily="18" charset="0"/>
                        </a:rPr>
                        <a:t>chocolate</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41814297"/>
                  </a:ext>
                </a:extLst>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3546806722"/>
              </p:ext>
            </p:extLst>
          </p:nvPr>
        </p:nvGraphicFramePr>
        <p:xfrm>
          <a:off x="7287260" y="2445063"/>
          <a:ext cx="2603500" cy="3731900"/>
        </p:xfrm>
        <a:graphic>
          <a:graphicData uri="http://schemas.openxmlformats.org/drawingml/2006/table">
            <a:tbl>
              <a:tblPr firstRow="1" firstCol="1" bandRow="1"/>
              <a:tblGrid>
                <a:gridCol w="2603500">
                  <a:extLst>
                    <a:ext uri="{9D8B030D-6E8A-4147-A177-3AD203B41FA5}">
                      <a16:colId xmlns:a16="http://schemas.microsoft.com/office/drawing/2014/main" val="2064139135"/>
                    </a:ext>
                  </a:extLst>
                </a:gridCol>
              </a:tblGrid>
              <a:tr h="373110">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accompany</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87295477"/>
                  </a:ext>
                </a:extLst>
              </a:tr>
              <a:tr h="373110">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according</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63424373"/>
                  </a:ext>
                </a:extLst>
              </a:tr>
              <a:tr h="373110">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achieve</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73297007"/>
                  </a:ext>
                </a:extLst>
              </a:tr>
              <a:tr h="373110">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aggressive</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54218040"/>
                  </a:ext>
                </a:extLst>
              </a:tr>
              <a:tr h="373110">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amateur</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54427413"/>
                  </a:ext>
                </a:extLst>
              </a:tr>
              <a:tr h="373110">
                <a:tc>
                  <a:txBody>
                    <a:bodyPr/>
                    <a:lstStyle/>
                    <a:p>
                      <a:pPr marL="457200">
                        <a:lnSpc>
                          <a:spcPct val="107000"/>
                        </a:lnSpc>
                        <a:spcAft>
                          <a:spcPts val="0"/>
                        </a:spcAft>
                      </a:pPr>
                      <a:r>
                        <a:rPr lang="en-GB" sz="24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answer</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85474621"/>
                  </a:ext>
                </a:extLst>
              </a:tr>
              <a:tr h="373110">
                <a:tc>
                  <a:txBody>
                    <a:bodyPr/>
                    <a:lstStyle/>
                    <a:p>
                      <a:pPr marL="457200">
                        <a:lnSpc>
                          <a:spcPct val="107000"/>
                        </a:lnSpc>
                        <a:spcAft>
                          <a:spcPts val="0"/>
                        </a:spcAft>
                      </a:pPr>
                      <a:r>
                        <a:rPr lang="en-GB" sz="24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appear</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07134020"/>
                  </a:ext>
                </a:extLst>
              </a:tr>
              <a:tr h="373110">
                <a:tc>
                  <a:txBody>
                    <a:bodyPr/>
                    <a:lstStyle/>
                    <a:p>
                      <a:pPr marL="457200">
                        <a:lnSpc>
                          <a:spcPct val="107000"/>
                        </a:lnSpc>
                        <a:spcAft>
                          <a:spcPts val="0"/>
                        </a:spcAft>
                      </a:pPr>
                      <a:r>
                        <a:rPr lang="en-GB" sz="24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arrive</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6333204"/>
                  </a:ext>
                </a:extLst>
              </a:tr>
              <a:tr h="373110">
                <a:tc>
                  <a:txBody>
                    <a:bodyPr/>
                    <a:lstStyle/>
                    <a:p>
                      <a:pPr marL="457200">
                        <a:lnSpc>
                          <a:spcPct val="107000"/>
                        </a:lnSpc>
                        <a:spcAft>
                          <a:spcPts val="0"/>
                        </a:spcAft>
                      </a:pPr>
                      <a:r>
                        <a:rPr lang="en-GB" sz="24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believe</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46801607"/>
                  </a:ext>
                </a:extLst>
              </a:tr>
              <a:tr h="373110">
                <a:tc>
                  <a:txBody>
                    <a:bodyPr/>
                    <a:lstStyle/>
                    <a:p>
                      <a:pPr algn="ctr">
                        <a:lnSpc>
                          <a:spcPct val="107000"/>
                        </a:lnSpc>
                        <a:spcAft>
                          <a:spcPts val="0"/>
                        </a:spcAft>
                      </a:pPr>
                      <a:r>
                        <a:rPr lang="en-GB" sz="24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Bicycle</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32978634"/>
                  </a:ext>
                </a:extLst>
              </a:tr>
            </a:tbl>
          </a:graphicData>
        </a:graphic>
      </p:graphicFrame>
    </p:spTree>
    <p:extLst>
      <p:ext uri="{BB962C8B-B14F-4D97-AF65-F5344CB8AC3E}">
        <p14:creationId xmlns:p14="http://schemas.microsoft.com/office/powerpoint/2010/main" val="8108208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GB" dirty="0" smtClean="0"/>
              <a:t>Maths</a:t>
            </a:r>
            <a:endParaRPr lang="en-GB" dirty="0"/>
          </a:p>
        </p:txBody>
      </p:sp>
      <p:sp>
        <p:nvSpPr>
          <p:cNvPr id="5" name="Subtitle 4"/>
          <p:cNvSpPr>
            <a:spLocks noGrp="1"/>
          </p:cNvSpPr>
          <p:nvPr>
            <p:ph type="subTitle" idx="1"/>
          </p:nvPr>
        </p:nvSpPr>
        <p:spPr/>
        <p:txBody>
          <a:bodyPr/>
          <a:lstStyle/>
          <a:p>
            <a:r>
              <a:rPr lang="en-GB" dirty="0" smtClean="0"/>
              <a:t>Read the slides and do the activities</a:t>
            </a:r>
            <a:endParaRPr lang="en-GB" dirty="0"/>
          </a:p>
        </p:txBody>
      </p:sp>
    </p:spTree>
    <p:extLst>
      <p:ext uri="{BB962C8B-B14F-4D97-AF65-F5344CB8AC3E}">
        <p14:creationId xmlns:p14="http://schemas.microsoft.com/office/powerpoint/2010/main" val="28423566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RECALL</a:t>
            </a:r>
            <a:endParaRPr lang="en-GB" dirty="0"/>
          </a:p>
        </p:txBody>
      </p:sp>
      <p:sp>
        <p:nvSpPr>
          <p:cNvPr id="3" name="Content Placeholder 2"/>
          <p:cNvSpPr>
            <a:spLocks noGrp="1"/>
          </p:cNvSpPr>
          <p:nvPr>
            <p:ph idx="1"/>
          </p:nvPr>
        </p:nvSpPr>
        <p:spPr/>
        <p:txBody>
          <a:bodyPr>
            <a:normAutofit/>
          </a:bodyPr>
          <a:lstStyle/>
          <a:p>
            <a:r>
              <a:rPr lang="en-GB" sz="3200" dirty="0" smtClean="0"/>
              <a:t>TP:  What is an improper fraction?</a:t>
            </a:r>
          </a:p>
          <a:p>
            <a:r>
              <a:rPr lang="en-GB" sz="3200" dirty="0" smtClean="0"/>
              <a:t>TP:  Here are 2 whole squares.  Each square is divided into 4 parts?  What fraction am I dealing with?  What fraction are shaded?  Write as an improper fraction.</a:t>
            </a:r>
          </a:p>
          <a:p>
            <a:endParaRPr lang="en-GB" sz="3200" dirty="0"/>
          </a:p>
        </p:txBody>
      </p:sp>
      <p:sp>
        <p:nvSpPr>
          <p:cNvPr id="4" name="Rectangle 3"/>
          <p:cNvSpPr/>
          <p:nvPr/>
        </p:nvSpPr>
        <p:spPr>
          <a:xfrm>
            <a:off x="1341120" y="3931920"/>
            <a:ext cx="929640" cy="685800"/>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0070C0"/>
              </a:solidFill>
            </a:endParaRPr>
          </a:p>
        </p:txBody>
      </p:sp>
      <p:pic>
        <p:nvPicPr>
          <p:cNvPr id="5" name="Picture 4"/>
          <p:cNvPicPr>
            <a:picLocks noChangeAspect="1"/>
          </p:cNvPicPr>
          <p:nvPr/>
        </p:nvPicPr>
        <p:blipFill>
          <a:blip r:embed="rId2"/>
          <a:stretch>
            <a:fillRect/>
          </a:stretch>
        </p:blipFill>
        <p:spPr>
          <a:xfrm>
            <a:off x="2270760" y="3931920"/>
            <a:ext cx="944962" cy="701101"/>
          </a:xfrm>
          <a:prstGeom prst="rect">
            <a:avLst/>
          </a:prstGeom>
        </p:spPr>
      </p:pic>
      <p:pic>
        <p:nvPicPr>
          <p:cNvPr id="6" name="Picture 5"/>
          <p:cNvPicPr>
            <a:picLocks noChangeAspect="1"/>
          </p:cNvPicPr>
          <p:nvPr/>
        </p:nvPicPr>
        <p:blipFill>
          <a:blip r:embed="rId2"/>
          <a:stretch>
            <a:fillRect/>
          </a:stretch>
        </p:blipFill>
        <p:spPr>
          <a:xfrm>
            <a:off x="1341120" y="4617720"/>
            <a:ext cx="944962" cy="701101"/>
          </a:xfrm>
          <a:prstGeom prst="rect">
            <a:avLst/>
          </a:prstGeom>
        </p:spPr>
      </p:pic>
      <p:sp>
        <p:nvSpPr>
          <p:cNvPr id="7" name="Rectangle 6"/>
          <p:cNvSpPr/>
          <p:nvPr/>
        </p:nvSpPr>
        <p:spPr>
          <a:xfrm>
            <a:off x="2270760" y="4617720"/>
            <a:ext cx="929640" cy="685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p:cNvPicPr>
            <a:picLocks noChangeAspect="1"/>
          </p:cNvPicPr>
          <p:nvPr/>
        </p:nvPicPr>
        <p:blipFill>
          <a:blip r:embed="rId3"/>
          <a:stretch>
            <a:fillRect/>
          </a:stretch>
        </p:blipFill>
        <p:spPr>
          <a:xfrm>
            <a:off x="4739681" y="3901316"/>
            <a:ext cx="944962" cy="701101"/>
          </a:xfrm>
          <a:prstGeom prst="rect">
            <a:avLst/>
          </a:prstGeom>
        </p:spPr>
      </p:pic>
      <p:pic>
        <p:nvPicPr>
          <p:cNvPr id="9" name="Picture 8"/>
          <p:cNvPicPr>
            <a:picLocks noChangeAspect="1"/>
          </p:cNvPicPr>
          <p:nvPr/>
        </p:nvPicPr>
        <p:blipFill>
          <a:blip r:embed="rId3"/>
          <a:stretch>
            <a:fillRect/>
          </a:stretch>
        </p:blipFill>
        <p:spPr>
          <a:xfrm>
            <a:off x="4739681" y="4602418"/>
            <a:ext cx="944962" cy="701101"/>
          </a:xfrm>
          <a:prstGeom prst="rect">
            <a:avLst/>
          </a:prstGeom>
        </p:spPr>
      </p:pic>
      <p:pic>
        <p:nvPicPr>
          <p:cNvPr id="10" name="Picture 9"/>
          <p:cNvPicPr>
            <a:picLocks noChangeAspect="1"/>
          </p:cNvPicPr>
          <p:nvPr/>
        </p:nvPicPr>
        <p:blipFill>
          <a:blip r:embed="rId3"/>
          <a:stretch>
            <a:fillRect/>
          </a:stretch>
        </p:blipFill>
        <p:spPr>
          <a:xfrm>
            <a:off x="3794719" y="4602419"/>
            <a:ext cx="944962" cy="701101"/>
          </a:xfrm>
          <a:prstGeom prst="rect">
            <a:avLst/>
          </a:prstGeom>
        </p:spPr>
      </p:pic>
      <p:pic>
        <p:nvPicPr>
          <p:cNvPr id="11" name="Picture 10"/>
          <p:cNvPicPr>
            <a:picLocks noChangeAspect="1"/>
          </p:cNvPicPr>
          <p:nvPr/>
        </p:nvPicPr>
        <p:blipFill>
          <a:blip r:embed="rId4"/>
          <a:stretch>
            <a:fillRect/>
          </a:stretch>
        </p:blipFill>
        <p:spPr>
          <a:xfrm>
            <a:off x="2286082" y="3931919"/>
            <a:ext cx="944962" cy="701101"/>
          </a:xfrm>
          <a:prstGeom prst="rect">
            <a:avLst/>
          </a:prstGeom>
        </p:spPr>
      </p:pic>
      <p:pic>
        <p:nvPicPr>
          <p:cNvPr id="12" name="Picture 11"/>
          <p:cNvPicPr>
            <a:picLocks noChangeAspect="1"/>
          </p:cNvPicPr>
          <p:nvPr/>
        </p:nvPicPr>
        <p:blipFill>
          <a:blip r:embed="rId4"/>
          <a:stretch>
            <a:fillRect/>
          </a:stretch>
        </p:blipFill>
        <p:spPr>
          <a:xfrm>
            <a:off x="1371518" y="4602418"/>
            <a:ext cx="944962" cy="701101"/>
          </a:xfrm>
          <a:prstGeom prst="rect">
            <a:avLst/>
          </a:prstGeom>
        </p:spPr>
      </p:pic>
      <p:pic>
        <p:nvPicPr>
          <p:cNvPr id="13" name="Picture 12"/>
          <p:cNvPicPr>
            <a:picLocks noChangeAspect="1"/>
          </p:cNvPicPr>
          <p:nvPr/>
        </p:nvPicPr>
        <p:blipFill>
          <a:blip r:embed="rId4"/>
          <a:stretch>
            <a:fillRect/>
          </a:stretch>
        </p:blipFill>
        <p:spPr>
          <a:xfrm>
            <a:off x="2270760" y="4602417"/>
            <a:ext cx="944962" cy="701101"/>
          </a:xfrm>
          <a:prstGeom prst="rect">
            <a:avLst/>
          </a:prstGeom>
        </p:spPr>
      </p:pic>
      <p:pic>
        <p:nvPicPr>
          <p:cNvPr id="14" name="Picture 13"/>
          <p:cNvPicPr>
            <a:picLocks noChangeAspect="1"/>
          </p:cNvPicPr>
          <p:nvPr/>
        </p:nvPicPr>
        <p:blipFill>
          <a:blip r:embed="rId4"/>
          <a:stretch>
            <a:fillRect/>
          </a:stretch>
        </p:blipFill>
        <p:spPr>
          <a:xfrm>
            <a:off x="3794719" y="3931918"/>
            <a:ext cx="944962" cy="701101"/>
          </a:xfrm>
          <a:prstGeom prst="rect">
            <a:avLst/>
          </a:prstGeom>
        </p:spPr>
      </p:pic>
    </p:spTree>
    <p:extLst>
      <p:ext uri="{BB962C8B-B14F-4D97-AF65-F5344CB8AC3E}">
        <p14:creationId xmlns:p14="http://schemas.microsoft.com/office/powerpoint/2010/main" val="19200847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RECALL</a:t>
            </a:r>
            <a:endParaRPr lang="en-GB" dirty="0"/>
          </a:p>
        </p:txBody>
      </p:sp>
      <p:pic>
        <p:nvPicPr>
          <p:cNvPr id="9" name="Content Placeholder 8"/>
          <p:cNvPicPr>
            <a:picLocks noGrp="1" noChangeAspect="1"/>
          </p:cNvPicPr>
          <p:nvPr>
            <p:ph sz="half" idx="1"/>
          </p:nvPr>
        </p:nvPicPr>
        <p:blipFill>
          <a:blip r:embed="rId2"/>
          <a:stretch>
            <a:fillRect/>
          </a:stretch>
        </p:blipFill>
        <p:spPr>
          <a:xfrm>
            <a:off x="2909602" y="2442754"/>
            <a:ext cx="780356" cy="804742"/>
          </a:xfrm>
          <a:prstGeom prst="rect">
            <a:avLst/>
          </a:prstGeom>
        </p:spPr>
      </p:pic>
      <p:sp>
        <p:nvSpPr>
          <p:cNvPr id="5" name="Content Placeholder 4"/>
          <p:cNvSpPr>
            <a:spLocks noGrp="1"/>
          </p:cNvSpPr>
          <p:nvPr>
            <p:ph sz="half" idx="2"/>
          </p:nvPr>
        </p:nvSpPr>
        <p:spPr/>
        <p:txBody>
          <a:bodyPr>
            <a:normAutofit/>
          </a:bodyPr>
          <a:lstStyle/>
          <a:p>
            <a:r>
              <a:rPr lang="en-GB" dirty="0" smtClean="0"/>
              <a:t>What fraction is shaded blue?  Write as an improper fraction.</a:t>
            </a:r>
            <a:endParaRPr lang="en-GB" dirty="0"/>
          </a:p>
        </p:txBody>
      </p:sp>
      <p:sp>
        <p:nvSpPr>
          <p:cNvPr id="6" name="Rectangle 5"/>
          <p:cNvSpPr/>
          <p:nvPr/>
        </p:nvSpPr>
        <p:spPr>
          <a:xfrm>
            <a:off x="2204941" y="3781227"/>
            <a:ext cx="770709" cy="796835"/>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p:cNvPicPr>
            <a:picLocks noChangeAspect="1"/>
          </p:cNvPicPr>
          <p:nvPr/>
        </p:nvPicPr>
        <p:blipFill>
          <a:blip r:embed="rId2"/>
          <a:stretch>
            <a:fillRect/>
          </a:stretch>
        </p:blipFill>
        <p:spPr>
          <a:xfrm>
            <a:off x="2129246" y="2442754"/>
            <a:ext cx="780356" cy="804742"/>
          </a:xfrm>
          <a:prstGeom prst="rect">
            <a:avLst/>
          </a:prstGeom>
        </p:spPr>
      </p:pic>
      <p:pic>
        <p:nvPicPr>
          <p:cNvPr id="10" name="Picture 9"/>
          <p:cNvPicPr>
            <a:picLocks noChangeAspect="1"/>
          </p:cNvPicPr>
          <p:nvPr/>
        </p:nvPicPr>
        <p:blipFill>
          <a:blip r:embed="rId2"/>
          <a:stretch>
            <a:fillRect/>
          </a:stretch>
        </p:blipFill>
        <p:spPr>
          <a:xfrm>
            <a:off x="3680311" y="2442754"/>
            <a:ext cx="780356" cy="804742"/>
          </a:xfrm>
          <a:prstGeom prst="rect">
            <a:avLst/>
          </a:prstGeom>
        </p:spPr>
      </p:pic>
      <p:pic>
        <p:nvPicPr>
          <p:cNvPr id="11" name="Picture 10"/>
          <p:cNvPicPr>
            <a:picLocks noChangeAspect="1"/>
          </p:cNvPicPr>
          <p:nvPr/>
        </p:nvPicPr>
        <p:blipFill>
          <a:blip r:embed="rId2"/>
          <a:stretch>
            <a:fillRect/>
          </a:stretch>
        </p:blipFill>
        <p:spPr>
          <a:xfrm>
            <a:off x="1358537" y="2442754"/>
            <a:ext cx="780356" cy="804742"/>
          </a:xfrm>
          <a:prstGeom prst="rect">
            <a:avLst/>
          </a:prstGeom>
        </p:spPr>
      </p:pic>
      <p:pic>
        <p:nvPicPr>
          <p:cNvPr id="12" name="Picture 11"/>
          <p:cNvPicPr>
            <a:picLocks noChangeAspect="1"/>
          </p:cNvPicPr>
          <p:nvPr/>
        </p:nvPicPr>
        <p:blipFill>
          <a:blip r:embed="rId2"/>
          <a:stretch>
            <a:fillRect/>
          </a:stretch>
        </p:blipFill>
        <p:spPr>
          <a:xfrm>
            <a:off x="1444029" y="3773320"/>
            <a:ext cx="780356" cy="804742"/>
          </a:xfrm>
          <a:prstGeom prst="rect">
            <a:avLst/>
          </a:prstGeom>
        </p:spPr>
      </p:pic>
      <p:pic>
        <p:nvPicPr>
          <p:cNvPr id="13" name="Picture 12"/>
          <p:cNvPicPr>
            <a:picLocks noChangeAspect="1"/>
          </p:cNvPicPr>
          <p:nvPr/>
        </p:nvPicPr>
        <p:blipFill>
          <a:blip r:embed="rId3"/>
          <a:stretch>
            <a:fillRect/>
          </a:stretch>
        </p:blipFill>
        <p:spPr>
          <a:xfrm>
            <a:off x="2975650" y="3781227"/>
            <a:ext cx="786452" cy="810838"/>
          </a:xfrm>
          <a:prstGeom prst="rect">
            <a:avLst/>
          </a:prstGeom>
        </p:spPr>
      </p:pic>
      <p:pic>
        <p:nvPicPr>
          <p:cNvPr id="14" name="Picture 13"/>
          <p:cNvPicPr>
            <a:picLocks noChangeAspect="1"/>
          </p:cNvPicPr>
          <p:nvPr/>
        </p:nvPicPr>
        <p:blipFill>
          <a:blip r:embed="rId3"/>
          <a:stretch>
            <a:fillRect/>
          </a:stretch>
        </p:blipFill>
        <p:spPr>
          <a:xfrm>
            <a:off x="3745042" y="3781227"/>
            <a:ext cx="786452" cy="810838"/>
          </a:xfrm>
          <a:prstGeom prst="rect">
            <a:avLst/>
          </a:prstGeom>
        </p:spPr>
      </p:pic>
      <p:pic>
        <p:nvPicPr>
          <p:cNvPr id="3" name="Picture 2"/>
          <p:cNvPicPr>
            <a:picLocks noChangeAspect="1"/>
          </p:cNvPicPr>
          <p:nvPr/>
        </p:nvPicPr>
        <p:blipFill>
          <a:blip r:embed="rId2"/>
          <a:stretch>
            <a:fillRect/>
          </a:stretch>
        </p:blipFill>
        <p:spPr>
          <a:xfrm>
            <a:off x="4460667" y="2442754"/>
            <a:ext cx="780356" cy="804742"/>
          </a:xfrm>
          <a:prstGeom prst="rect">
            <a:avLst/>
          </a:prstGeom>
        </p:spPr>
      </p:pic>
      <p:pic>
        <p:nvPicPr>
          <p:cNvPr id="4" name="Picture 3"/>
          <p:cNvPicPr>
            <a:picLocks noChangeAspect="1"/>
          </p:cNvPicPr>
          <p:nvPr/>
        </p:nvPicPr>
        <p:blipFill>
          <a:blip r:embed="rId3"/>
          <a:stretch>
            <a:fillRect/>
          </a:stretch>
        </p:blipFill>
        <p:spPr>
          <a:xfrm>
            <a:off x="4491147" y="3770272"/>
            <a:ext cx="786452" cy="810838"/>
          </a:xfrm>
          <a:prstGeom prst="rect">
            <a:avLst/>
          </a:prstGeom>
        </p:spPr>
      </p:pic>
    </p:spTree>
    <p:extLst>
      <p:ext uri="{BB962C8B-B14F-4D97-AF65-F5344CB8AC3E}">
        <p14:creationId xmlns:p14="http://schemas.microsoft.com/office/powerpoint/2010/main" val="9993316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RECALL</a:t>
            </a:r>
            <a:endParaRPr lang="en-GB" dirty="0"/>
          </a:p>
        </p:txBody>
      </p:sp>
      <p:sp>
        <p:nvSpPr>
          <p:cNvPr id="3" name="Content Placeholder 2"/>
          <p:cNvSpPr>
            <a:spLocks noGrp="1"/>
          </p:cNvSpPr>
          <p:nvPr>
            <p:ph idx="1"/>
          </p:nvPr>
        </p:nvSpPr>
        <p:spPr/>
        <p:txBody>
          <a:bodyPr>
            <a:normAutofit/>
          </a:bodyPr>
          <a:lstStyle/>
          <a:p>
            <a:r>
              <a:rPr lang="en-GB" sz="3200" dirty="0" smtClean="0"/>
              <a:t>TP:  What is a mixed number?</a:t>
            </a:r>
          </a:p>
          <a:p>
            <a:r>
              <a:rPr lang="en-GB" sz="3200" dirty="0" smtClean="0"/>
              <a:t>TP:  Here are 2 whole squares.  Each square is divided into 4 parts?  What fraction am I dealing with?  What fraction are shaded?  Write as a mixed number.</a:t>
            </a:r>
          </a:p>
          <a:p>
            <a:endParaRPr lang="en-GB" sz="3200" dirty="0"/>
          </a:p>
        </p:txBody>
      </p:sp>
      <p:sp>
        <p:nvSpPr>
          <p:cNvPr id="4" name="Rectangle 3"/>
          <p:cNvSpPr/>
          <p:nvPr/>
        </p:nvSpPr>
        <p:spPr>
          <a:xfrm>
            <a:off x="1341120" y="3931920"/>
            <a:ext cx="929640" cy="685800"/>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0070C0"/>
              </a:solidFill>
            </a:endParaRPr>
          </a:p>
        </p:txBody>
      </p:sp>
      <p:pic>
        <p:nvPicPr>
          <p:cNvPr id="5" name="Picture 4"/>
          <p:cNvPicPr>
            <a:picLocks noChangeAspect="1"/>
          </p:cNvPicPr>
          <p:nvPr/>
        </p:nvPicPr>
        <p:blipFill>
          <a:blip r:embed="rId2"/>
          <a:stretch>
            <a:fillRect/>
          </a:stretch>
        </p:blipFill>
        <p:spPr>
          <a:xfrm>
            <a:off x="2270760" y="3931920"/>
            <a:ext cx="944962" cy="701101"/>
          </a:xfrm>
          <a:prstGeom prst="rect">
            <a:avLst/>
          </a:prstGeom>
        </p:spPr>
      </p:pic>
      <p:pic>
        <p:nvPicPr>
          <p:cNvPr id="6" name="Picture 5"/>
          <p:cNvPicPr>
            <a:picLocks noChangeAspect="1"/>
          </p:cNvPicPr>
          <p:nvPr/>
        </p:nvPicPr>
        <p:blipFill>
          <a:blip r:embed="rId2"/>
          <a:stretch>
            <a:fillRect/>
          </a:stretch>
        </p:blipFill>
        <p:spPr>
          <a:xfrm>
            <a:off x="1341120" y="4617720"/>
            <a:ext cx="944962" cy="701101"/>
          </a:xfrm>
          <a:prstGeom prst="rect">
            <a:avLst/>
          </a:prstGeom>
        </p:spPr>
      </p:pic>
      <p:sp>
        <p:nvSpPr>
          <p:cNvPr id="7" name="Rectangle 6"/>
          <p:cNvSpPr/>
          <p:nvPr/>
        </p:nvSpPr>
        <p:spPr>
          <a:xfrm>
            <a:off x="2270760" y="4617720"/>
            <a:ext cx="929640" cy="685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p:cNvPicPr>
            <a:picLocks noChangeAspect="1"/>
          </p:cNvPicPr>
          <p:nvPr/>
        </p:nvPicPr>
        <p:blipFill>
          <a:blip r:embed="rId3"/>
          <a:stretch>
            <a:fillRect/>
          </a:stretch>
        </p:blipFill>
        <p:spPr>
          <a:xfrm>
            <a:off x="4739681" y="3901316"/>
            <a:ext cx="944962" cy="701101"/>
          </a:xfrm>
          <a:prstGeom prst="rect">
            <a:avLst/>
          </a:prstGeom>
        </p:spPr>
      </p:pic>
      <p:pic>
        <p:nvPicPr>
          <p:cNvPr id="9" name="Picture 8"/>
          <p:cNvPicPr>
            <a:picLocks noChangeAspect="1"/>
          </p:cNvPicPr>
          <p:nvPr/>
        </p:nvPicPr>
        <p:blipFill>
          <a:blip r:embed="rId3"/>
          <a:stretch>
            <a:fillRect/>
          </a:stretch>
        </p:blipFill>
        <p:spPr>
          <a:xfrm>
            <a:off x="4739681" y="4602418"/>
            <a:ext cx="944962" cy="701101"/>
          </a:xfrm>
          <a:prstGeom prst="rect">
            <a:avLst/>
          </a:prstGeom>
        </p:spPr>
      </p:pic>
      <p:pic>
        <p:nvPicPr>
          <p:cNvPr id="10" name="Picture 9"/>
          <p:cNvPicPr>
            <a:picLocks noChangeAspect="1"/>
          </p:cNvPicPr>
          <p:nvPr/>
        </p:nvPicPr>
        <p:blipFill>
          <a:blip r:embed="rId3"/>
          <a:stretch>
            <a:fillRect/>
          </a:stretch>
        </p:blipFill>
        <p:spPr>
          <a:xfrm>
            <a:off x="3794719" y="4602419"/>
            <a:ext cx="944962" cy="701101"/>
          </a:xfrm>
          <a:prstGeom prst="rect">
            <a:avLst/>
          </a:prstGeom>
        </p:spPr>
      </p:pic>
      <p:pic>
        <p:nvPicPr>
          <p:cNvPr id="11" name="Picture 10"/>
          <p:cNvPicPr>
            <a:picLocks noChangeAspect="1"/>
          </p:cNvPicPr>
          <p:nvPr/>
        </p:nvPicPr>
        <p:blipFill>
          <a:blip r:embed="rId4"/>
          <a:stretch>
            <a:fillRect/>
          </a:stretch>
        </p:blipFill>
        <p:spPr>
          <a:xfrm>
            <a:off x="2286082" y="3931919"/>
            <a:ext cx="944962" cy="701101"/>
          </a:xfrm>
          <a:prstGeom prst="rect">
            <a:avLst/>
          </a:prstGeom>
        </p:spPr>
      </p:pic>
      <p:pic>
        <p:nvPicPr>
          <p:cNvPr id="12" name="Picture 11"/>
          <p:cNvPicPr>
            <a:picLocks noChangeAspect="1"/>
          </p:cNvPicPr>
          <p:nvPr/>
        </p:nvPicPr>
        <p:blipFill>
          <a:blip r:embed="rId4"/>
          <a:stretch>
            <a:fillRect/>
          </a:stretch>
        </p:blipFill>
        <p:spPr>
          <a:xfrm>
            <a:off x="1371518" y="4602418"/>
            <a:ext cx="944962" cy="701101"/>
          </a:xfrm>
          <a:prstGeom prst="rect">
            <a:avLst/>
          </a:prstGeom>
        </p:spPr>
      </p:pic>
      <p:pic>
        <p:nvPicPr>
          <p:cNvPr id="13" name="Picture 12"/>
          <p:cNvPicPr>
            <a:picLocks noChangeAspect="1"/>
          </p:cNvPicPr>
          <p:nvPr/>
        </p:nvPicPr>
        <p:blipFill>
          <a:blip r:embed="rId4"/>
          <a:stretch>
            <a:fillRect/>
          </a:stretch>
        </p:blipFill>
        <p:spPr>
          <a:xfrm>
            <a:off x="2270760" y="4602417"/>
            <a:ext cx="944962" cy="701101"/>
          </a:xfrm>
          <a:prstGeom prst="rect">
            <a:avLst/>
          </a:prstGeom>
        </p:spPr>
      </p:pic>
      <p:pic>
        <p:nvPicPr>
          <p:cNvPr id="14" name="Picture 13"/>
          <p:cNvPicPr>
            <a:picLocks noChangeAspect="1"/>
          </p:cNvPicPr>
          <p:nvPr/>
        </p:nvPicPr>
        <p:blipFill>
          <a:blip r:embed="rId4"/>
          <a:stretch>
            <a:fillRect/>
          </a:stretch>
        </p:blipFill>
        <p:spPr>
          <a:xfrm>
            <a:off x="3794719" y="3931918"/>
            <a:ext cx="944962" cy="701101"/>
          </a:xfrm>
          <a:prstGeom prst="rect">
            <a:avLst/>
          </a:prstGeom>
        </p:spPr>
      </p:pic>
    </p:spTree>
    <p:extLst>
      <p:ext uri="{BB962C8B-B14F-4D97-AF65-F5344CB8AC3E}">
        <p14:creationId xmlns:p14="http://schemas.microsoft.com/office/powerpoint/2010/main" val="6673301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RECALL</a:t>
            </a:r>
            <a:endParaRPr lang="en-GB" dirty="0"/>
          </a:p>
        </p:txBody>
      </p:sp>
      <p:pic>
        <p:nvPicPr>
          <p:cNvPr id="9" name="Content Placeholder 8"/>
          <p:cNvPicPr>
            <a:picLocks noGrp="1" noChangeAspect="1"/>
          </p:cNvPicPr>
          <p:nvPr>
            <p:ph sz="half" idx="1"/>
          </p:nvPr>
        </p:nvPicPr>
        <p:blipFill>
          <a:blip r:embed="rId2"/>
          <a:stretch>
            <a:fillRect/>
          </a:stretch>
        </p:blipFill>
        <p:spPr>
          <a:xfrm>
            <a:off x="2909602" y="2442754"/>
            <a:ext cx="780356" cy="804742"/>
          </a:xfrm>
          <a:prstGeom prst="rect">
            <a:avLst/>
          </a:prstGeom>
        </p:spPr>
      </p:pic>
      <p:sp>
        <p:nvSpPr>
          <p:cNvPr id="5" name="Content Placeholder 4"/>
          <p:cNvSpPr>
            <a:spLocks noGrp="1"/>
          </p:cNvSpPr>
          <p:nvPr>
            <p:ph sz="half" idx="2"/>
          </p:nvPr>
        </p:nvSpPr>
        <p:spPr/>
        <p:txBody>
          <a:bodyPr>
            <a:normAutofit/>
          </a:bodyPr>
          <a:lstStyle/>
          <a:p>
            <a:r>
              <a:rPr lang="en-GB" dirty="0" smtClean="0"/>
              <a:t>What fraction is shaded blue?  Write as a mixed number.</a:t>
            </a:r>
            <a:endParaRPr lang="en-GB" dirty="0"/>
          </a:p>
        </p:txBody>
      </p:sp>
      <p:sp>
        <p:nvSpPr>
          <p:cNvPr id="6" name="Rectangle 5"/>
          <p:cNvSpPr/>
          <p:nvPr/>
        </p:nvSpPr>
        <p:spPr>
          <a:xfrm>
            <a:off x="2204941" y="3781227"/>
            <a:ext cx="770709" cy="796835"/>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p:cNvPicPr>
            <a:picLocks noChangeAspect="1"/>
          </p:cNvPicPr>
          <p:nvPr/>
        </p:nvPicPr>
        <p:blipFill>
          <a:blip r:embed="rId2"/>
          <a:stretch>
            <a:fillRect/>
          </a:stretch>
        </p:blipFill>
        <p:spPr>
          <a:xfrm>
            <a:off x="2129246" y="2442754"/>
            <a:ext cx="780356" cy="804742"/>
          </a:xfrm>
          <a:prstGeom prst="rect">
            <a:avLst/>
          </a:prstGeom>
        </p:spPr>
      </p:pic>
      <p:pic>
        <p:nvPicPr>
          <p:cNvPr id="10" name="Picture 9"/>
          <p:cNvPicPr>
            <a:picLocks noChangeAspect="1"/>
          </p:cNvPicPr>
          <p:nvPr/>
        </p:nvPicPr>
        <p:blipFill>
          <a:blip r:embed="rId2"/>
          <a:stretch>
            <a:fillRect/>
          </a:stretch>
        </p:blipFill>
        <p:spPr>
          <a:xfrm>
            <a:off x="3680311" y="2442754"/>
            <a:ext cx="780356" cy="804742"/>
          </a:xfrm>
          <a:prstGeom prst="rect">
            <a:avLst/>
          </a:prstGeom>
        </p:spPr>
      </p:pic>
      <p:pic>
        <p:nvPicPr>
          <p:cNvPr id="11" name="Picture 10"/>
          <p:cNvPicPr>
            <a:picLocks noChangeAspect="1"/>
          </p:cNvPicPr>
          <p:nvPr/>
        </p:nvPicPr>
        <p:blipFill>
          <a:blip r:embed="rId2"/>
          <a:stretch>
            <a:fillRect/>
          </a:stretch>
        </p:blipFill>
        <p:spPr>
          <a:xfrm>
            <a:off x="1358537" y="2442754"/>
            <a:ext cx="780356" cy="804742"/>
          </a:xfrm>
          <a:prstGeom prst="rect">
            <a:avLst/>
          </a:prstGeom>
        </p:spPr>
      </p:pic>
      <p:pic>
        <p:nvPicPr>
          <p:cNvPr id="12" name="Picture 11"/>
          <p:cNvPicPr>
            <a:picLocks noChangeAspect="1"/>
          </p:cNvPicPr>
          <p:nvPr/>
        </p:nvPicPr>
        <p:blipFill>
          <a:blip r:embed="rId2"/>
          <a:stretch>
            <a:fillRect/>
          </a:stretch>
        </p:blipFill>
        <p:spPr>
          <a:xfrm>
            <a:off x="1444029" y="3773320"/>
            <a:ext cx="780356" cy="804742"/>
          </a:xfrm>
          <a:prstGeom prst="rect">
            <a:avLst/>
          </a:prstGeom>
        </p:spPr>
      </p:pic>
      <p:pic>
        <p:nvPicPr>
          <p:cNvPr id="13" name="Picture 12"/>
          <p:cNvPicPr>
            <a:picLocks noChangeAspect="1"/>
          </p:cNvPicPr>
          <p:nvPr/>
        </p:nvPicPr>
        <p:blipFill>
          <a:blip r:embed="rId3"/>
          <a:stretch>
            <a:fillRect/>
          </a:stretch>
        </p:blipFill>
        <p:spPr>
          <a:xfrm>
            <a:off x="2975650" y="3781227"/>
            <a:ext cx="786452" cy="810838"/>
          </a:xfrm>
          <a:prstGeom prst="rect">
            <a:avLst/>
          </a:prstGeom>
        </p:spPr>
      </p:pic>
      <p:pic>
        <p:nvPicPr>
          <p:cNvPr id="14" name="Picture 13"/>
          <p:cNvPicPr>
            <a:picLocks noChangeAspect="1"/>
          </p:cNvPicPr>
          <p:nvPr/>
        </p:nvPicPr>
        <p:blipFill>
          <a:blip r:embed="rId3"/>
          <a:stretch>
            <a:fillRect/>
          </a:stretch>
        </p:blipFill>
        <p:spPr>
          <a:xfrm>
            <a:off x="3745042" y="3781227"/>
            <a:ext cx="786452" cy="810838"/>
          </a:xfrm>
          <a:prstGeom prst="rect">
            <a:avLst/>
          </a:prstGeom>
        </p:spPr>
      </p:pic>
      <p:pic>
        <p:nvPicPr>
          <p:cNvPr id="3" name="Picture 2"/>
          <p:cNvPicPr>
            <a:picLocks noChangeAspect="1"/>
          </p:cNvPicPr>
          <p:nvPr/>
        </p:nvPicPr>
        <p:blipFill>
          <a:blip r:embed="rId2"/>
          <a:stretch>
            <a:fillRect/>
          </a:stretch>
        </p:blipFill>
        <p:spPr>
          <a:xfrm>
            <a:off x="4460667" y="2442754"/>
            <a:ext cx="780356" cy="804742"/>
          </a:xfrm>
          <a:prstGeom prst="rect">
            <a:avLst/>
          </a:prstGeom>
        </p:spPr>
      </p:pic>
      <p:pic>
        <p:nvPicPr>
          <p:cNvPr id="4" name="Picture 3"/>
          <p:cNvPicPr>
            <a:picLocks noChangeAspect="1"/>
          </p:cNvPicPr>
          <p:nvPr/>
        </p:nvPicPr>
        <p:blipFill>
          <a:blip r:embed="rId3"/>
          <a:stretch>
            <a:fillRect/>
          </a:stretch>
        </p:blipFill>
        <p:spPr>
          <a:xfrm>
            <a:off x="4491147" y="3770272"/>
            <a:ext cx="786452" cy="810838"/>
          </a:xfrm>
          <a:prstGeom prst="rect">
            <a:avLst/>
          </a:prstGeom>
        </p:spPr>
      </p:pic>
    </p:spTree>
    <p:extLst>
      <p:ext uri="{BB962C8B-B14F-4D97-AF65-F5344CB8AC3E}">
        <p14:creationId xmlns:p14="http://schemas.microsoft.com/office/powerpoint/2010/main" val="22444701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be able to convert improper fractions into a mixed </a:t>
            </a:r>
            <a:r>
              <a:rPr lang="en-GB" dirty="0" smtClean="0"/>
              <a:t>number</a:t>
            </a:r>
            <a:endParaRPr lang="en-GB" dirty="0"/>
          </a:p>
        </p:txBody>
      </p:sp>
      <p:graphicFrame>
        <p:nvGraphicFramePr>
          <p:cNvPr id="4" name="Content Placeholder 3"/>
          <p:cNvGraphicFramePr>
            <a:graphicFrameLocks noGrp="1"/>
          </p:cNvGraphicFramePr>
          <p:nvPr>
            <p:ph idx="1"/>
            <p:extLst/>
          </p:nvPr>
        </p:nvGraphicFramePr>
        <p:xfrm>
          <a:off x="1264920" y="1690687"/>
          <a:ext cx="10088879" cy="4835980"/>
        </p:xfrm>
        <a:graphic>
          <a:graphicData uri="http://schemas.openxmlformats.org/drawingml/2006/table">
            <a:tbl>
              <a:tblPr firstRow="1" firstCol="1" bandRow="1"/>
              <a:tblGrid>
                <a:gridCol w="7959665">
                  <a:extLst>
                    <a:ext uri="{9D8B030D-6E8A-4147-A177-3AD203B41FA5}">
                      <a16:colId xmlns:a16="http://schemas.microsoft.com/office/drawing/2014/main" val="4240231689"/>
                    </a:ext>
                  </a:extLst>
                </a:gridCol>
                <a:gridCol w="2129214">
                  <a:extLst>
                    <a:ext uri="{9D8B030D-6E8A-4147-A177-3AD203B41FA5}">
                      <a16:colId xmlns:a16="http://schemas.microsoft.com/office/drawing/2014/main" val="3598413716"/>
                    </a:ext>
                  </a:extLst>
                </a:gridCol>
              </a:tblGrid>
              <a:tr h="1048263">
                <a:tc>
                  <a:txBody>
                    <a:bodyPr/>
                    <a:lstStyle/>
                    <a:p>
                      <a:pPr algn="ctr">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Top Down</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Self Assessment</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93181313"/>
                  </a:ext>
                </a:extLst>
              </a:tr>
              <a:tr h="1048263">
                <a:tc>
                  <a:txBody>
                    <a:bodyPr/>
                    <a:lstStyle/>
                    <a:p>
                      <a:pPr algn="l">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Some of us will even: I can solve problems and reason about them when involving converting improper fractions into mixed numbers</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 </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87093552"/>
                  </a:ext>
                </a:extLst>
              </a:tr>
              <a:tr h="698842">
                <a:tc>
                  <a:txBody>
                    <a:bodyPr/>
                    <a:lstStyle/>
                    <a:p>
                      <a:pPr algn="l">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Some of us will: I can convert an improper fraction into a mixed number </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 </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09322112"/>
                  </a:ext>
                </a:extLst>
              </a:tr>
              <a:tr h="1048263">
                <a:tc>
                  <a:txBody>
                    <a:bodyPr/>
                    <a:lstStyle/>
                    <a:p>
                      <a:pPr algn="l">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Most of us will: I can convert an improper fraction into a mixed number when the denominator is given</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 </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22650478"/>
                  </a:ext>
                </a:extLst>
              </a:tr>
              <a:tr h="698842">
                <a:tc>
                  <a:txBody>
                    <a:bodyPr/>
                    <a:lstStyle/>
                    <a:p>
                      <a:pPr algn="l">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All of us will: I can convert an improper fraction into a mixed number using a diagram</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4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91621285"/>
                  </a:ext>
                </a:extLst>
              </a:tr>
            </a:tbl>
          </a:graphicData>
        </a:graphic>
      </p:graphicFrame>
    </p:spTree>
    <p:extLst>
      <p:ext uri="{BB962C8B-B14F-4D97-AF65-F5344CB8AC3E}">
        <p14:creationId xmlns:p14="http://schemas.microsoft.com/office/powerpoint/2010/main" val="20585404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be able to convert improper fractions into a mixed </a:t>
            </a:r>
            <a:r>
              <a:rPr lang="en-GB" dirty="0" smtClean="0"/>
              <a:t>number</a:t>
            </a:r>
            <a:endParaRPr lang="en-GB" dirty="0"/>
          </a:p>
        </p:txBody>
      </p:sp>
      <p:sp>
        <p:nvSpPr>
          <p:cNvPr id="4" name="Content Placeholder 3"/>
          <p:cNvSpPr>
            <a:spLocks noGrp="1"/>
          </p:cNvSpPr>
          <p:nvPr>
            <p:ph sz="half" idx="1"/>
          </p:nvPr>
        </p:nvSpPr>
        <p:spPr/>
        <p:txBody>
          <a:bodyPr>
            <a:normAutofit fontScale="92500" lnSpcReduction="10000"/>
          </a:bodyPr>
          <a:lstStyle/>
          <a:p>
            <a:endParaRPr lang="en-GB" dirty="0" smtClean="0"/>
          </a:p>
          <a:p>
            <a:endParaRPr lang="en-GB" dirty="0"/>
          </a:p>
        </p:txBody>
      </p:sp>
      <p:sp>
        <p:nvSpPr>
          <p:cNvPr id="5" name="Content Placeholder 4"/>
          <p:cNvSpPr>
            <a:spLocks noGrp="1"/>
          </p:cNvSpPr>
          <p:nvPr>
            <p:ph sz="half" idx="2"/>
          </p:nvPr>
        </p:nvSpPr>
        <p:spPr/>
        <p:txBody>
          <a:bodyPr>
            <a:normAutofit fontScale="92500" lnSpcReduction="10000"/>
          </a:bodyPr>
          <a:lstStyle/>
          <a:p>
            <a:r>
              <a:rPr lang="en-GB" dirty="0" smtClean="0"/>
              <a:t>I have baked two cakes.  I cut them into equal pieces.</a:t>
            </a:r>
          </a:p>
          <a:p>
            <a:r>
              <a:rPr lang="en-GB" dirty="0" smtClean="0"/>
              <a:t>TP:  What fraction have I cut them into?</a:t>
            </a:r>
          </a:p>
          <a:p>
            <a:r>
              <a:rPr lang="en-GB" dirty="0" smtClean="0"/>
              <a:t>Some of the pieces I have iced blue and some red.</a:t>
            </a:r>
          </a:p>
          <a:p>
            <a:endParaRPr lang="en-GB" dirty="0"/>
          </a:p>
          <a:p>
            <a:r>
              <a:rPr lang="en-GB" dirty="0" smtClean="0"/>
              <a:t>TP:  What fraction of the cakes are iced blue? </a:t>
            </a:r>
          </a:p>
          <a:p>
            <a:r>
              <a:rPr lang="en-GB" dirty="0" smtClean="0"/>
              <a:t>Write as an improper fraction</a:t>
            </a:r>
          </a:p>
          <a:p>
            <a:r>
              <a:rPr lang="en-GB" dirty="0" smtClean="0"/>
              <a:t>Write as a mixed number.</a:t>
            </a:r>
            <a:endParaRPr lang="en-GB" dirty="0"/>
          </a:p>
        </p:txBody>
      </p:sp>
      <p:sp>
        <p:nvSpPr>
          <p:cNvPr id="6" name="Rectangle 5"/>
          <p:cNvSpPr/>
          <p:nvPr/>
        </p:nvSpPr>
        <p:spPr>
          <a:xfrm>
            <a:off x="1249680" y="2194560"/>
            <a:ext cx="914400" cy="914400"/>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FF0000"/>
              </a:solidFill>
            </a:endParaRPr>
          </a:p>
        </p:txBody>
      </p:sp>
      <p:pic>
        <p:nvPicPr>
          <p:cNvPr id="7" name="Picture 6"/>
          <p:cNvPicPr>
            <a:picLocks noChangeAspect="1"/>
          </p:cNvPicPr>
          <p:nvPr/>
        </p:nvPicPr>
        <p:blipFill>
          <a:blip r:embed="rId2"/>
          <a:stretch>
            <a:fillRect/>
          </a:stretch>
        </p:blipFill>
        <p:spPr>
          <a:xfrm>
            <a:off x="2008712" y="5239570"/>
            <a:ext cx="926672" cy="926672"/>
          </a:xfrm>
          <a:prstGeom prst="rect">
            <a:avLst/>
          </a:prstGeom>
        </p:spPr>
      </p:pic>
      <p:pic>
        <p:nvPicPr>
          <p:cNvPr id="8" name="Picture 7"/>
          <p:cNvPicPr>
            <a:picLocks noChangeAspect="1"/>
          </p:cNvPicPr>
          <p:nvPr/>
        </p:nvPicPr>
        <p:blipFill>
          <a:blip r:embed="rId3"/>
          <a:stretch>
            <a:fillRect/>
          </a:stretch>
        </p:blipFill>
        <p:spPr>
          <a:xfrm>
            <a:off x="2164080" y="2194560"/>
            <a:ext cx="926672" cy="926672"/>
          </a:xfrm>
          <a:prstGeom prst="rect">
            <a:avLst/>
          </a:prstGeom>
        </p:spPr>
      </p:pic>
      <p:pic>
        <p:nvPicPr>
          <p:cNvPr id="9" name="Picture 8"/>
          <p:cNvPicPr>
            <a:picLocks noChangeAspect="1"/>
          </p:cNvPicPr>
          <p:nvPr/>
        </p:nvPicPr>
        <p:blipFill>
          <a:blip r:embed="rId4"/>
          <a:stretch>
            <a:fillRect/>
          </a:stretch>
        </p:blipFill>
        <p:spPr>
          <a:xfrm>
            <a:off x="2008712" y="4313737"/>
            <a:ext cx="926672" cy="932769"/>
          </a:xfrm>
          <a:prstGeom prst="rect">
            <a:avLst/>
          </a:prstGeom>
        </p:spPr>
      </p:pic>
      <p:pic>
        <p:nvPicPr>
          <p:cNvPr id="10" name="Picture 9"/>
          <p:cNvPicPr>
            <a:picLocks noChangeAspect="1"/>
          </p:cNvPicPr>
          <p:nvPr/>
        </p:nvPicPr>
        <p:blipFill>
          <a:blip r:embed="rId4"/>
          <a:stretch>
            <a:fillRect/>
          </a:stretch>
        </p:blipFill>
        <p:spPr>
          <a:xfrm>
            <a:off x="1082040" y="4316049"/>
            <a:ext cx="926672" cy="932769"/>
          </a:xfrm>
          <a:prstGeom prst="rect">
            <a:avLst/>
          </a:prstGeom>
        </p:spPr>
      </p:pic>
      <p:pic>
        <p:nvPicPr>
          <p:cNvPr id="11" name="Picture 10"/>
          <p:cNvPicPr>
            <a:picLocks noChangeAspect="1"/>
          </p:cNvPicPr>
          <p:nvPr/>
        </p:nvPicPr>
        <p:blipFill>
          <a:blip r:embed="rId4"/>
          <a:stretch>
            <a:fillRect/>
          </a:stretch>
        </p:blipFill>
        <p:spPr>
          <a:xfrm>
            <a:off x="1082040" y="5241882"/>
            <a:ext cx="926672" cy="932769"/>
          </a:xfrm>
          <a:prstGeom prst="rect">
            <a:avLst/>
          </a:prstGeom>
        </p:spPr>
      </p:pic>
      <p:pic>
        <p:nvPicPr>
          <p:cNvPr id="12" name="Picture 11"/>
          <p:cNvPicPr>
            <a:picLocks noChangeAspect="1"/>
          </p:cNvPicPr>
          <p:nvPr/>
        </p:nvPicPr>
        <p:blipFill>
          <a:blip r:embed="rId4"/>
          <a:stretch>
            <a:fillRect/>
          </a:stretch>
        </p:blipFill>
        <p:spPr>
          <a:xfrm>
            <a:off x="2124496" y="3088991"/>
            <a:ext cx="926672" cy="932769"/>
          </a:xfrm>
          <a:prstGeom prst="rect">
            <a:avLst/>
          </a:prstGeom>
        </p:spPr>
      </p:pic>
      <p:pic>
        <p:nvPicPr>
          <p:cNvPr id="13" name="Picture 12"/>
          <p:cNvPicPr>
            <a:picLocks noChangeAspect="1"/>
          </p:cNvPicPr>
          <p:nvPr/>
        </p:nvPicPr>
        <p:blipFill>
          <a:blip r:embed="rId4"/>
          <a:stretch>
            <a:fillRect/>
          </a:stretch>
        </p:blipFill>
        <p:spPr>
          <a:xfrm>
            <a:off x="1249680" y="3099712"/>
            <a:ext cx="926672" cy="932769"/>
          </a:xfrm>
          <a:prstGeom prst="rect">
            <a:avLst/>
          </a:prstGeom>
        </p:spPr>
      </p:pic>
    </p:spTree>
    <p:extLst>
      <p:ext uri="{BB962C8B-B14F-4D97-AF65-F5344CB8AC3E}">
        <p14:creationId xmlns:p14="http://schemas.microsoft.com/office/powerpoint/2010/main" val="10488877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be able to convert improper fractions into a mixed </a:t>
            </a:r>
            <a:r>
              <a:rPr lang="en-GB" dirty="0" smtClean="0"/>
              <a:t>number</a:t>
            </a:r>
            <a:endParaRPr lang="en-GB" dirty="0"/>
          </a:p>
        </p:txBody>
      </p:sp>
      <p:sp>
        <p:nvSpPr>
          <p:cNvPr id="3" name="Content Placeholder 2"/>
          <p:cNvSpPr>
            <a:spLocks noGrp="1"/>
          </p:cNvSpPr>
          <p:nvPr>
            <p:ph idx="1"/>
          </p:nvPr>
        </p:nvSpPr>
        <p:spPr/>
        <p:txBody>
          <a:bodyPr>
            <a:normAutofit fontScale="92500" lnSpcReduction="10000"/>
          </a:bodyPr>
          <a:lstStyle/>
          <a:p>
            <a:r>
              <a:rPr lang="en-GB" sz="3200" dirty="0" smtClean="0"/>
              <a:t>Alfie is going to paint his bedroom blue.  He has a look in his garage and finds 5 tins of paint.  Each time of paint is half </a:t>
            </a:r>
          </a:p>
          <a:p>
            <a:r>
              <a:rPr lang="en-GB" sz="3200" dirty="0" smtClean="0"/>
              <a:t>full.</a:t>
            </a:r>
          </a:p>
          <a:p>
            <a:endParaRPr lang="en-GB" sz="3200" dirty="0"/>
          </a:p>
          <a:p>
            <a:endParaRPr lang="en-GB" sz="3200" dirty="0" smtClean="0"/>
          </a:p>
          <a:p>
            <a:endParaRPr lang="en-GB" sz="3200" dirty="0"/>
          </a:p>
          <a:p>
            <a:r>
              <a:rPr lang="en-GB" sz="3200" dirty="0" smtClean="0"/>
              <a:t>     ½              ½                 ½           ½               ½ </a:t>
            </a:r>
          </a:p>
          <a:p>
            <a:r>
              <a:rPr lang="en-GB" sz="3200" dirty="0" smtClean="0"/>
              <a:t>TP:  How many halves of paint has Alfie found in the garage?  How would we write this as a mixed faction?</a:t>
            </a:r>
          </a:p>
          <a:p>
            <a:endParaRPr lang="en-GB" sz="3200" dirty="0"/>
          </a:p>
        </p:txBody>
      </p:sp>
      <p:pic>
        <p:nvPicPr>
          <p:cNvPr id="4" name="Picture 3"/>
          <p:cNvPicPr>
            <a:picLocks noChangeAspect="1"/>
          </p:cNvPicPr>
          <p:nvPr/>
        </p:nvPicPr>
        <p:blipFill>
          <a:blip r:embed="rId2"/>
          <a:stretch>
            <a:fillRect/>
          </a:stretch>
        </p:blipFill>
        <p:spPr>
          <a:xfrm>
            <a:off x="1127760" y="3348831"/>
            <a:ext cx="3200400" cy="1304925"/>
          </a:xfrm>
          <a:prstGeom prst="rect">
            <a:avLst/>
          </a:prstGeom>
        </p:spPr>
      </p:pic>
      <p:pic>
        <p:nvPicPr>
          <p:cNvPr id="5" name="Picture 4"/>
          <p:cNvPicPr>
            <a:picLocks noChangeAspect="1"/>
          </p:cNvPicPr>
          <p:nvPr/>
        </p:nvPicPr>
        <p:blipFill>
          <a:blip r:embed="rId2"/>
          <a:stretch>
            <a:fillRect/>
          </a:stretch>
        </p:blipFill>
        <p:spPr>
          <a:xfrm>
            <a:off x="2727960" y="3348831"/>
            <a:ext cx="3200400" cy="1304925"/>
          </a:xfrm>
          <a:prstGeom prst="rect">
            <a:avLst/>
          </a:prstGeom>
        </p:spPr>
      </p:pic>
      <p:pic>
        <p:nvPicPr>
          <p:cNvPr id="6" name="Picture 5"/>
          <p:cNvPicPr>
            <a:picLocks noChangeAspect="1"/>
          </p:cNvPicPr>
          <p:nvPr/>
        </p:nvPicPr>
        <p:blipFill>
          <a:blip r:embed="rId2"/>
          <a:stretch>
            <a:fillRect/>
          </a:stretch>
        </p:blipFill>
        <p:spPr>
          <a:xfrm>
            <a:off x="4328160" y="3348831"/>
            <a:ext cx="3200400" cy="1304925"/>
          </a:xfrm>
          <a:prstGeom prst="rect">
            <a:avLst/>
          </a:prstGeom>
        </p:spPr>
      </p:pic>
      <p:pic>
        <p:nvPicPr>
          <p:cNvPr id="7" name="Picture 6"/>
          <p:cNvPicPr>
            <a:picLocks noChangeAspect="1"/>
          </p:cNvPicPr>
          <p:nvPr/>
        </p:nvPicPr>
        <p:blipFill>
          <a:blip r:embed="rId2"/>
          <a:stretch>
            <a:fillRect/>
          </a:stretch>
        </p:blipFill>
        <p:spPr>
          <a:xfrm>
            <a:off x="5806440" y="3348831"/>
            <a:ext cx="3200400" cy="1304925"/>
          </a:xfrm>
          <a:prstGeom prst="rect">
            <a:avLst/>
          </a:prstGeom>
        </p:spPr>
      </p:pic>
      <p:pic>
        <p:nvPicPr>
          <p:cNvPr id="8" name="Picture 7"/>
          <p:cNvPicPr>
            <a:picLocks noChangeAspect="1"/>
          </p:cNvPicPr>
          <p:nvPr/>
        </p:nvPicPr>
        <p:blipFill>
          <a:blip r:embed="rId2"/>
          <a:stretch>
            <a:fillRect/>
          </a:stretch>
        </p:blipFill>
        <p:spPr>
          <a:xfrm>
            <a:off x="7421880" y="3348831"/>
            <a:ext cx="3200400" cy="1304925"/>
          </a:xfrm>
          <a:prstGeom prst="rect">
            <a:avLst/>
          </a:prstGeom>
        </p:spPr>
      </p:pic>
    </p:spTree>
    <p:extLst>
      <p:ext uri="{BB962C8B-B14F-4D97-AF65-F5344CB8AC3E}">
        <p14:creationId xmlns:p14="http://schemas.microsoft.com/office/powerpoint/2010/main" val="38953432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be able to convert improper fractions into a mixed </a:t>
            </a:r>
            <a:r>
              <a:rPr lang="en-GB" dirty="0" smtClean="0"/>
              <a:t>number</a:t>
            </a:r>
            <a:endParaRPr lang="en-GB" dirty="0"/>
          </a:p>
        </p:txBody>
      </p:sp>
      <p:sp>
        <p:nvSpPr>
          <p:cNvPr id="3" name="Content Placeholder 2"/>
          <p:cNvSpPr>
            <a:spLocks noGrp="1"/>
          </p:cNvSpPr>
          <p:nvPr>
            <p:ph idx="1"/>
          </p:nvPr>
        </p:nvSpPr>
        <p:spPr>
          <a:xfrm>
            <a:off x="838200" y="1825624"/>
            <a:ext cx="10515600" cy="4727575"/>
          </a:xfrm>
        </p:spPr>
        <p:txBody>
          <a:bodyPr>
            <a:normAutofit fontScale="92500" lnSpcReduction="10000"/>
          </a:bodyPr>
          <a:lstStyle/>
          <a:p>
            <a:r>
              <a:rPr lang="en-GB" sz="3200" dirty="0" smtClean="0"/>
              <a:t>Alfie is going to paint his bedroom blue.  He has a look in his garage and finds 5 tins of paint.  Each time of paint is half </a:t>
            </a:r>
          </a:p>
          <a:p>
            <a:r>
              <a:rPr lang="en-GB" sz="3200" dirty="0" smtClean="0"/>
              <a:t>full.</a:t>
            </a:r>
          </a:p>
          <a:p>
            <a:endParaRPr lang="en-GB" sz="3200" dirty="0"/>
          </a:p>
          <a:p>
            <a:endParaRPr lang="en-GB" sz="3200" dirty="0" smtClean="0"/>
          </a:p>
          <a:p>
            <a:endParaRPr lang="en-GB" sz="3200" dirty="0"/>
          </a:p>
          <a:p>
            <a:r>
              <a:rPr lang="en-GB" sz="3200" dirty="0" smtClean="0"/>
              <a:t>     ½       +       ½         +        ½      +     ½       +       ½ </a:t>
            </a:r>
          </a:p>
          <a:p>
            <a:r>
              <a:rPr lang="en-GB" sz="3200" dirty="0"/>
              <a:t> </a:t>
            </a:r>
            <a:r>
              <a:rPr lang="en-GB" sz="3200" dirty="0" smtClean="0"/>
              <a:t>                       2/2                3/2          4/2           5/2</a:t>
            </a:r>
          </a:p>
          <a:p>
            <a:pPr marL="0" indent="0">
              <a:buNone/>
            </a:pPr>
            <a:r>
              <a:rPr lang="en-GB" sz="3200" dirty="0" smtClean="0"/>
              <a:t>TP:  How many halves of paint has Alfie found in the garage?  How would we write this as a mixed faction?</a:t>
            </a:r>
          </a:p>
          <a:p>
            <a:endParaRPr lang="en-GB" sz="3200" dirty="0"/>
          </a:p>
        </p:txBody>
      </p:sp>
      <p:pic>
        <p:nvPicPr>
          <p:cNvPr id="4" name="Picture 3"/>
          <p:cNvPicPr>
            <a:picLocks noChangeAspect="1"/>
          </p:cNvPicPr>
          <p:nvPr/>
        </p:nvPicPr>
        <p:blipFill>
          <a:blip r:embed="rId2"/>
          <a:stretch>
            <a:fillRect/>
          </a:stretch>
        </p:blipFill>
        <p:spPr>
          <a:xfrm>
            <a:off x="1127760" y="3348831"/>
            <a:ext cx="3200400" cy="1304925"/>
          </a:xfrm>
          <a:prstGeom prst="rect">
            <a:avLst/>
          </a:prstGeom>
        </p:spPr>
      </p:pic>
      <p:pic>
        <p:nvPicPr>
          <p:cNvPr id="5" name="Picture 4"/>
          <p:cNvPicPr>
            <a:picLocks noChangeAspect="1"/>
          </p:cNvPicPr>
          <p:nvPr/>
        </p:nvPicPr>
        <p:blipFill>
          <a:blip r:embed="rId2"/>
          <a:stretch>
            <a:fillRect/>
          </a:stretch>
        </p:blipFill>
        <p:spPr>
          <a:xfrm>
            <a:off x="2727960" y="3348831"/>
            <a:ext cx="3200400" cy="1304925"/>
          </a:xfrm>
          <a:prstGeom prst="rect">
            <a:avLst/>
          </a:prstGeom>
        </p:spPr>
      </p:pic>
      <p:pic>
        <p:nvPicPr>
          <p:cNvPr id="6" name="Picture 5"/>
          <p:cNvPicPr>
            <a:picLocks noChangeAspect="1"/>
          </p:cNvPicPr>
          <p:nvPr/>
        </p:nvPicPr>
        <p:blipFill>
          <a:blip r:embed="rId2"/>
          <a:stretch>
            <a:fillRect/>
          </a:stretch>
        </p:blipFill>
        <p:spPr>
          <a:xfrm>
            <a:off x="4328160" y="3348831"/>
            <a:ext cx="3200400" cy="1304925"/>
          </a:xfrm>
          <a:prstGeom prst="rect">
            <a:avLst/>
          </a:prstGeom>
        </p:spPr>
      </p:pic>
      <p:pic>
        <p:nvPicPr>
          <p:cNvPr id="7" name="Picture 6"/>
          <p:cNvPicPr>
            <a:picLocks noChangeAspect="1"/>
          </p:cNvPicPr>
          <p:nvPr/>
        </p:nvPicPr>
        <p:blipFill>
          <a:blip r:embed="rId2"/>
          <a:stretch>
            <a:fillRect/>
          </a:stretch>
        </p:blipFill>
        <p:spPr>
          <a:xfrm>
            <a:off x="5806440" y="3348831"/>
            <a:ext cx="3200400" cy="1304925"/>
          </a:xfrm>
          <a:prstGeom prst="rect">
            <a:avLst/>
          </a:prstGeom>
        </p:spPr>
      </p:pic>
      <p:pic>
        <p:nvPicPr>
          <p:cNvPr id="8" name="Picture 7"/>
          <p:cNvPicPr>
            <a:picLocks noChangeAspect="1"/>
          </p:cNvPicPr>
          <p:nvPr/>
        </p:nvPicPr>
        <p:blipFill>
          <a:blip r:embed="rId2"/>
          <a:stretch>
            <a:fillRect/>
          </a:stretch>
        </p:blipFill>
        <p:spPr>
          <a:xfrm>
            <a:off x="7421880" y="3348831"/>
            <a:ext cx="3200400" cy="1304925"/>
          </a:xfrm>
          <a:prstGeom prst="rect">
            <a:avLst/>
          </a:prstGeom>
        </p:spPr>
      </p:pic>
    </p:spTree>
    <p:extLst>
      <p:ext uri="{BB962C8B-B14F-4D97-AF65-F5344CB8AC3E}">
        <p14:creationId xmlns:p14="http://schemas.microsoft.com/office/powerpoint/2010/main" val="31553599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be able to convert improper fractions into a mixed </a:t>
            </a:r>
            <a:r>
              <a:rPr lang="en-GB" dirty="0" smtClean="0"/>
              <a:t>number</a:t>
            </a:r>
            <a:endParaRPr lang="en-GB" dirty="0"/>
          </a:p>
        </p:txBody>
      </p:sp>
      <p:sp>
        <p:nvSpPr>
          <p:cNvPr id="3" name="Content Placeholder 2"/>
          <p:cNvSpPr>
            <a:spLocks noGrp="1"/>
          </p:cNvSpPr>
          <p:nvPr>
            <p:ph idx="1"/>
          </p:nvPr>
        </p:nvSpPr>
        <p:spPr>
          <a:xfrm>
            <a:off x="838200" y="1825624"/>
            <a:ext cx="10515600" cy="4727575"/>
          </a:xfrm>
        </p:spPr>
        <p:txBody>
          <a:bodyPr>
            <a:normAutofit fontScale="77500" lnSpcReduction="20000"/>
          </a:bodyPr>
          <a:lstStyle/>
          <a:p>
            <a:r>
              <a:rPr lang="en-GB" sz="3200" dirty="0" smtClean="0"/>
              <a:t>Alfie is going to paint his bedroom blue.  He has a look in his garage and finds 5 tins of paint.  Each time of paint is half </a:t>
            </a:r>
          </a:p>
          <a:p>
            <a:r>
              <a:rPr lang="en-GB" sz="3200" dirty="0" smtClean="0"/>
              <a:t>full.</a:t>
            </a:r>
          </a:p>
          <a:p>
            <a:endParaRPr lang="en-GB" sz="3200" dirty="0"/>
          </a:p>
          <a:p>
            <a:endParaRPr lang="en-GB" sz="3200" dirty="0" smtClean="0"/>
          </a:p>
          <a:p>
            <a:endParaRPr lang="en-GB" sz="3200" dirty="0"/>
          </a:p>
          <a:p>
            <a:r>
              <a:rPr lang="en-GB" sz="3200" dirty="0" smtClean="0"/>
              <a:t>     ½       +       ½         +        ½      +     ½       +       ½ </a:t>
            </a:r>
          </a:p>
          <a:p>
            <a:r>
              <a:rPr lang="en-GB" sz="3200" dirty="0"/>
              <a:t> </a:t>
            </a:r>
            <a:r>
              <a:rPr lang="en-GB" sz="3200" dirty="0" smtClean="0"/>
              <a:t>                       2/2                3/2          4/2           5/2</a:t>
            </a:r>
          </a:p>
          <a:p>
            <a:pPr marL="0" indent="0">
              <a:buNone/>
            </a:pPr>
            <a:r>
              <a:rPr lang="en-GB" sz="3200" dirty="0" smtClean="0"/>
              <a:t>TP:  How many halves of paint would make up 1 whole tin of paint?</a:t>
            </a:r>
          </a:p>
          <a:p>
            <a:pPr marL="0" indent="0">
              <a:buNone/>
            </a:pPr>
            <a:r>
              <a:rPr lang="en-GB" sz="3200" dirty="0" smtClean="0"/>
              <a:t>TP:  How many halves of paint would make up 2 whole tins?</a:t>
            </a:r>
          </a:p>
          <a:p>
            <a:pPr marL="0" indent="0">
              <a:buNone/>
            </a:pPr>
            <a:r>
              <a:rPr lang="en-GB" sz="3200" dirty="0" smtClean="0"/>
              <a:t>TP:  How much paint is left over? </a:t>
            </a:r>
          </a:p>
          <a:p>
            <a:pPr marL="0" indent="0">
              <a:buNone/>
            </a:pPr>
            <a:r>
              <a:rPr lang="en-GB" sz="3200" dirty="0" smtClean="0"/>
              <a:t>TP: How would we write this as a mixed number?</a:t>
            </a:r>
          </a:p>
          <a:p>
            <a:endParaRPr lang="en-GB" sz="3200" dirty="0"/>
          </a:p>
        </p:txBody>
      </p:sp>
      <p:pic>
        <p:nvPicPr>
          <p:cNvPr id="4" name="Picture 3"/>
          <p:cNvPicPr>
            <a:picLocks noChangeAspect="1"/>
          </p:cNvPicPr>
          <p:nvPr/>
        </p:nvPicPr>
        <p:blipFill>
          <a:blip r:embed="rId2"/>
          <a:stretch>
            <a:fillRect/>
          </a:stretch>
        </p:blipFill>
        <p:spPr>
          <a:xfrm>
            <a:off x="1203960" y="3348831"/>
            <a:ext cx="3200400" cy="1304925"/>
          </a:xfrm>
          <a:prstGeom prst="rect">
            <a:avLst/>
          </a:prstGeom>
        </p:spPr>
      </p:pic>
      <p:pic>
        <p:nvPicPr>
          <p:cNvPr id="5" name="Picture 4"/>
          <p:cNvPicPr>
            <a:picLocks noChangeAspect="1"/>
          </p:cNvPicPr>
          <p:nvPr/>
        </p:nvPicPr>
        <p:blipFill>
          <a:blip r:embed="rId2"/>
          <a:stretch>
            <a:fillRect/>
          </a:stretch>
        </p:blipFill>
        <p:spPr>
          <a:xfrm>
            <a:off x="2727960" y="3348831"/>
            <a:ext cx="3200400" cy="1304925"/>
          </a:xfrm>
          <a:prstGeom prst="rect">
            <a:avLst/>
          </a:prstGeom>
        </p:spPr>
      </p:pic>
      <p:pic>
        <p:nvPicPr>
          <p:cNvPr id="6" name="Picture 5"/>
          <p:cNvPicPr>
            <a:picLocks noChangeAspect="1"/>
          </p:cNvPicPr>
          <p:nvPr/>
        </p:nvPicPr>
        <p:blipFill>
          <a:blip r:embed="rId2"/>
          <a:stretch>
            <a:fillRect/>
          </a:stretch>
        </p:blipFill>
        <p:spPr>
          <a:xfrm>
            <a:off x="4328160" y="3348831"/>
            <a:ext cx="3200400" cy="1304925"/>
          </a:xfrm>
          <a:prstGeom prst="rect">
            <a:avLst/>
          </a:prstGeom>
        </p:spPr>
      </p:pic>
      <p:pic>
        <p:nvPicPr>
          <p:cNvPr id="7" name="Picture 6"/>
          <p:cNvPicPr>
            <a:picLocks noChangeAspect="1"/>
          </p:cNvPicPr>
          <p:nvPr/>
        </p:nvPicPr>
        <p:blipFill>
          <a:blip r:embed="rId2"/>
          <a:stretch>
            <a:fillRect/>
          </a:stretch>
        </p:blipFill>
        <p:spPr>
          <a:xfrm>
            <a:off x="5806440" y="3348831"/>
            <a:ext cx="3200400" cy="1304925"/>
          </a:xfrm>
          <a:prstGeom prst="rect">
            <a:avLst/>
          </a:prstGeom>
        </p:spPr>
      </p:pic>
      <p:pic>
        <p:nvPicPr>
          <p:cNvPr id="8" name="Picture 7"/>
          <p:cNvPicPr>
            <a:picLocks noChangeAspect="1"/>
          </p:cNvPicPr>
          <p:nvPr/>
        </p:nvPicPr>
        <p:blipFill>
          <a:blip r:embed="rId2"/>
          <a:stretch>
            <a:fillRect/>
          </a:stretch>
        </p:blipFill>
        <p:spPr>
          <a:xfrm>
            <a:off x="7421880" y="3348831"/>
            <a:ext cx="3200400" cy="1304925"/>
          </a:xfrm>
          <a:prstGeom prst="rect">
            <a:avLst/>
          </a:prstGeom>
        </p:spPr>
      </p:pic>
    </p:spTree>
    <p:extLst>
      <p:ext uri="{BB962C8B-B14F-4D97-AF65-F5344CB8AC3E}">
        <p14:creationId xmlns:p14="http://schemas.microsoft.com/office/powerpoint/2010/main" val="27368240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be able to convert improper fractions into a mixed </a:t>
            </a:r>
            <a:r>
              <a:rPr lang="en-GB" dirty="0" smtClean="0"/>
              <a:t>number</a:t>
            </a:r>
            <a:endParaRPr lang="en-GB" dirty="0"/>
          </a:p>
        </p:txBody>
      </p:sp>
      <p:sp>
        <p:nvSpPr>
          <p:cNvPr id="3" name="Content Placeholder 2"/>
          <p:cNvSpPr>
            <a:spLocks noGrp="1"/>
          </p:cNvSpPr>
          <p:nvPr>
            <p:ph idx="1"/>
          </p:nvPr>
        </p:nvSpPr>
        <p:spPr>
          <a:xfrm>
            <a:off x="838200" y="1825624"/>
            <a:ext cx="10515600" cy="4727575"/>
          </a:xfrm>
        </p:spPr>
        <p:txBody>
          <a:bodyPr>
            <a:normAutofit fontScale="92500" lnSpcReduction="20000"/>
          </a:bodyPr>
          <a:lstStyle/>
          <a:p>
            <a:r>
              <a:rPr lang="en-GB" sz="3200" dirty="0" smtClean="0"/>
              <a:t>Alfie is going to paint his bedroom blue.  He has a look in his garage and finds 5 tins of paint.  Each time of paint is half </a:t>
            </a:r>
          </a:p>
          <a:p>
            <a:r>
              <a:rPr lang="en-GB" sz="3200" dirty="0" smtClean="0"/>
              <a:t>full.</a:t>
            </a:r>
          </a:p>
          <a:p>
            <a:endParaRPr lang="en-GB" sz="3200" dirty="0"/>
          </a:p>
          <a:p>
            <a:endParaRPr lang="en-GB" sz="3200" dirty="0" smtClean="0"/>
          </a:p>
          <a:p>
            <a:endParaRPr lang="en-GB" sz="3200" dirty="0"/>
          </a:p>
          <a:p>
            <a:r>
              <a:rPr lang="en-GB" sz="3200" dirty="0" smtClean="0"/>
              <a:t>     ½       +       ½         +        ½      +     ½       +       ½ </a:t>
            </a:r>
          </a:p>
          <a:p>
            <a:r>
              <a:rPr lang="en-GB" sz="3200" dirty="0"/>
              <a:t> </a:t>
            </a:r>
            <a:r>
              <a:rPr lang="en-GB" sz="3200" dirty="0" smtClean="0"/>
              <a:t>                       2/2                3/2          4/2           5/2</a:t>
            </a:r>
          </a:p>
          <a:p>
            <a:r>
              <a:rPr lang="en-GB" sz="3200" dirty="0" smtClean="0"/>
              <a:t>5/2 = 2, ½ </a:t>
            </a:r>
          </a:p>
          <a:p>
            <a:r>
              <a:rPr lang="en-GB" sz="3200" dirty="0" smtClean="0"/>
              <a:t>TP:  Could we use a simple calculation to work this out?</a:t>
            </a:r>
          </a:p>
          <a:p>
            <a:endParaRPr lang="en-GB" sz="3200" dirty="0"/>
          </a:p>
        </p:txBody>
      </p:sp>
      <p:pic>
        <p:nvPicPr>
          <p:cNvPr id="4" name="Picture 3"/>
          <p:cNvPicPr>
            <a:picLocks noChangeAspect="1"/>
          </p:cNvPicPr>
          <p:nvPr/>
        </p:nvPicPr>
        <p:blipFill>
          <a:blip r:embed="rId2"/>
          <a:stretch>
            <a:fillRect/>
          </a:stretch>
        </p:blipFill>
        <p:spPr>
          <a:xfrm>
            <a:off x="1203960" y="3348831"/>
            <a:ext cx="3200400" cy="1304925"/>
          </a:xfrm>
          <a:prstGeom prst="rect">
            <a:avLst/>
          </a:prstGeom>
        </p:spPr>
      </p:pic>
      <p:pic>
        <p:nvPicPr>
          <p:cNvPr id="5" name="Picture 4"/>
          <p:cNvPicPr>
            <a:picLocks noChangeAspect="1"/>
          </p:cNvPicPr>
          <p:nvPr/>
        </p:nvPicPr>
        <p:blipFill>
          <a:blip r:embed="rId2"/>
          <a:stretch>
            <a:fillRect/>
          </a:stretch>
        </p:blipFill>
        <p:spPr>
          <a:xfrm>
            <a:off x="2727960" y="3348831"/>
            <a:ext cx="3200400" cy="1304925"/>
          </a:xfrm>
          <a:prstGeom prst="rect">
            <a:avLst/>
          </a:prstGeom>
        </p:spPr>
      </p:pic>
      <p:pic>
        <p:nvPicPr>
          <p:cNvPr id="6" name="Picture 5"/>
          <p:cNvPicPr>
            <a:picLocks noChangeAspect="1"/>
          </p:cNvPicPr>
          <p:nvPr/>
        </p:nvPicPr>
        <p:blipFill>
          <a:blip r:embed="rId2"/>
          <a:stretch>
            <a:fillRect/>
          </a:stretch>
        </p:blipFill>
        <p:spPr>
          <a:xfrm>
            <a:off x="4328160" y="3348831"/>
            <a:ext cx="3200400" cy="1304925"/>
          </a:xfrm>
          <a:prstGeom prst="rect">
            <a:avLst/>
          </a:prstGeom>
        </p:spPr>
      </p:pic>
      <p:pic>
        <p:nvPicPr>
          <p:cNvPr id="7" name="Picture 6"/>
          <p:cNvPicPr>
            <a:picLocks noChangeAspect="1"/>
          </p:cNvPicPr>
          <p:nvPr/>
        </p:nvPicPr>
        <p:blipFill>
          <a:blip r:embed="rId2"/>
          <a:stretch>
            <a:fillRect/>
          </a:stretch>
        </p:blipFill>
        <p:spPr>
          <a:xfrm>
            <a:off x="5806440" y="3348831"/>
            <a:ext cx="3200400" cy="1304925"/>
          </a:xfrm>
          <a:prstGeom prst="rect">
            <a:avLst/>
          </a:prstGeom>
        </p:spPr>
      </p:pic>
      <p:pic>
        <p:nvPicPr>
          <p:cNvPr id="8" name="Picture 7"/>
          <p:cNvPicPr>
            <a:picLocks noChangeAspect="1"/>
          </p:cNvPicPr>
          <p:nvPr/>
        </p:nvPicPr>
        <p:blipFill>
          <a:blip r:embed="rId2"/>
          <a:stretch>
            <a:fillRect/>
          </a:stretch>
        </p:blipFill>
        <p:spPr>
          <a:xfrm>
            <a:off x="7421880" y="3348831"/>
            <a:ext cx="3200400" cy="1304925"/>
          </a:xfrm>
          <a:prstGeom prst="rect">
            <a:avLst/>
          </a:prstGeom>
        </p:spPr>
      </p:pic>
    </p:spTree>
    <p:extLst>
      <p:ext uri="{BB962C8B-B14F-4D97-AF65-F5344CB8AC3E}">
        <p14:creationId xmlns:p14="http://schemas.microsoft.com/office/powerpoint/2010/main" val="24798305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be able to convert improper fractions into a mixed </a:t>
            </a:r>
            <a:r>
              <a:rPr lang="en-GB" dirty="0" smtClean="0"/>
              <a:t>number</a:t>
            </a:r>
            <a:endParaRPr lang="en-GB" dirty="0"/>
          </a:p>
        </p:txBody>
      </p:sp>
      <p:sp>
        <p:nvSpPr>
          <p:cNvPr id="3" name="Content Placeholder 2"/>
          <p:cNvSpPr>
            <a:spLocks noGrp="1"/>
          </p:cNvSpPr>
          <p:nvPr>
            <p:ph idx="1"/>
          </p:nvPr>
        </p:nvSpPr>
        <p:spPr/>
        <p:txBody>
          <a:bodyPr>
            <a:normAutofit/>
          </a:bodyPr>
          <a:lstStyle/>
          <a:p>
            <a:r>
              <a:rPr lang="en-GB" sz="3200" dirty="0" smtClean="0"/>
              <a:t>5 ÷ 2 =</a:t>
            </a:r>
          </a:p>
          <a:p>
            <a:r>
              <a:rPr lang="en-GB" sz="3200" dirty="0"/>
              <a:t>5 ÷ 2 </a:t>
            </a:r>
            <a:r>
              <a:rPr lang="en-GB" sz="3200" dirty="0" smtClean="0"/>
              <a:t>= 2 r1</a:t>
            </a:r>
          </a:p>
          <a:p>
            <a:endParaRPr lang="en-GB" sz="3200" dirty="0"/>
          </a:p>
          <a:p>
            <a:r>
              <a:rPr lang="en-GB" sz="3200" dirty="0" smtClean="0"/>
              <a:t>BUT because we are working in halves we write the answer</a:t>
            </a:r>
          </a:p>
          <a:p>
            <a:r>
              <a:rPr lang="en-GB" sz="3200" dirty="0" smtClean="0"/>
              <a:t>2 ½ </a:t>
            </a:r>
          </a:p>
          <a:p>
            <a:endParaRPr lang="en-GB" sz="3200" dirty="0"/>
          </a:p>
          <a:p>
            <a:endParaRPr lang="en-GB" sz="3200" dirty="0" smtClean="0"/>
          </a:p>
          <a:p>
            <a:endParaRPr lang="en-GB" sz="3200" dirty="0"/>
          </a:p>
          <a:p>
            <a:endParaRPr lang="en-GB" sz="3200" dirty="0"/>
          </a:p>
        </p:txBody>
      </p:sp>
    </p:spTree>
    <p:extLst>
      <p:ext uri="{BB962C8B-B14F-4D97-AF65-F5344CB8AC3E}">
        <p14:creationId xmlns:p14="http://schemas.microsoft.com/office/powerpoint/2010/main" val="34269401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be able to convert improper fractions into a mixed </a:t>
            </a:r>
            <a:r>
              <a:rPr lang="en-GB" dirty="0" smtClean="0"/>
              <a:t>number</a:t>
            </a:r>
            <a:endParaRPr lang="en-GB" dirty="0"/>
          </a:p>
        </p:txBody>
      </p:sp>
      <p:sp>
        <p:nvSpPr>
          <p:cNvPr id="3" name="Content Placeholder 2"/>
          <p:cNvSpPr>
            <a:spLocks noGrp="1"/>
          </p:cNvSpPr>
          <p:nvPr>
            <p:ph idx="1"/>
          </p:nvPr>
        </p:nvSpPr>
        <p:spPr/>
        <p:txBody>
          <a:bodyPr>
            <a:normAutofit fontScale="77500" lnSpcReduction="20000"/>
          </a:bodyPr>
          <a:lstStyle/>
          <a:p>
            <a:r>
              <a:rPr lang="en-GB" sz="3200" dirty="0" smtClean="0"/>
              <a:t>TP:  Can you convert these into a mixed number:</a:t>
            </a:r>
          </a:p>
          <a:p>
            <a:r>
              <a:rPr lang="en-GB" sz="3200" dirty="0" smtClean="0"/>
              <a:t>10/3 = ____ ?/3</a:t>
            </a:r>
          </a:p>
          <a:p>
            <a:endParaRPr lang="en-GB" sz="3200" dirty="0"/>
          </a:p>
          <a:p>
            <a:r>
              <a:rPr lang="en-GB" sz="3200" dirty="0" smtClean="0"/>
              <a:t>5/4 = ____ ?/4</a:t>
            </a:r>
          </a:p>
          <a:p>
            <a:endParaRPr lang="en-GB" sz="3200" dirty="0"/>
          </a:p>
          <a:p>
            <a:r>
              <a:rPr lang="en-GB" sz="3200" dirty="0" smtClean="0"/>
              <a:t>13/5 = _____ ?/5</a:t>
            </a:r>
          </a:p>
          <a:p>
            <a:endParaRPr lang="en-GB" sz="3200" dirty="0"/>
          </a:p>
          <a:p>
            <a:r>
              <a:rPr lang="en-GB" sz="3200" dirty="0" smtClean="0"/>
              <a:t>15/6 = ___ ?/6</a:t>
            </a:r>
          </a:p>
          <a:p>
            <a:endParaRPr lang="en-GB" sz="3200" dirty="0"/>
          </a:p>
          <a:p>
            <a:r>
              <a:rPr lang="en-GB" sz="3200" dirty="0" smtClean="0"/>
              <a:t>TP:  For each of these calculations, what has stayed the same and what has changed?</a:t>
            </a:r>
            <a:endParaRPr lang="en-GB" sz="3200" dirty="0"/>
          </a:p>
        </p:txBody>
      </p:sp>
    </p:spTree>
    <p:extLst>
      <p:ext uri="{BB962C8B-B14F-4D97-AF65-F5344CB8AC3E}">
        <p14:creationId xmlns:p14="http://schemas.microsoft.com/office/powerpoint/2010/main" val="20239142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be able to convert improper fractions into a mixed </a:t>
            </a:r>
            <a:r>
              <a:rPr lang="en-GB" dirty="0" smtClean="0"/>
              <a:t>number</a:t>
            </a:r>
            <a:endParaRPr lang="en-GB" dirty="0"/>
          </a:p>
        </p:txBody>
      </p:sp>
      <p:sp>
        <p:nvSpPr>
          <p:cNvPr id="3" name="Content Placeholder 2"/>
          <p:cNvSpPr>
            <a:spLocks noGrp="1"/>
          </p:cNvSpPr>
          <p:nvPr>
            <p:ph idx="1"/>
          </p:nvPr>
        </p:nvSpPr>
        <p:spPr/>
        <p:txBody>
          <a:bodyPr>
            <a:normAutofit lnSpcReduction="10000"/>
          </a:bodyPr>
          <a:lstStyle/>
          <a:p>
            <a:r>
              <a:rPr lang="en-GB" sz="3200" dirty="0" smtClean="0"/>
              <a:t>TP: Can you change these improper fractions into mixed numbers?</a:t>
            </a:r>
          </a:p>
          <a:p>
            <a:endParaRPr lang="en-GB" sz="3200" dirty="0"/>
          </a:p>
          <a:p>
            <a:r>
              <a:rPr lang="en-GB" sz="3200" dirty="0" smtClean="0"/>
              <a:t>17/6</a:t>
            </a:r>
          </a:p>
          <a:p>
            <a:endParaRPr lang="en-GB" sz="3200" dirty="0"/>
          </a:p>
          <a:p>
            <a:r>
              <a:rPr lang="en-GB" sz="3200" dirty="0" smtClean="0"/>
              <a:t>24/5</a:t>
            </a:r>
          </a:p>
          <a:p>
            <a:endParaRPr lang="en-GB" sz="3200" dirty="0"/>
          </a:p>
          <a:p>
            <a:r>
              <a:rPr lang="en-GB" sz="3200" dirty="0" smtClean="0"/>
              <a:t>20/3</a:t>
            </a:r>
            <a:endParaRPr lang="en-GB" sz="3200" dirty="0"/>
          </a:p>
        </p:txBody>
      </p:sp>
    </p:spTree>
    <p:extLst>
      <p:ext uri="{BB962C8B-B14F-4D97-AF65-F5344CB8AC3E}">
        <p14:creationId xmlns:p14="http://schemas.microsoft.com/office/powerpoint/2010/main" val="270747671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be able to convert improper fractions into a mixed </a:t>
            </a:r>
            <a:r>
              <a:rPr lang="en-GB" dirty="0" smtClean="0"/>
              <a:t>number</a:t>
            </a:r>
            <a:endParaRPr lang="en-GB" dirty="0"/>
          </a:p>
        </p:txBody>
      </p:sp>
      <p:graphicFrame>
        <p:nvGraphicFramePr>
          <p:cNvPr id="5" name="Content Placeholder 4"/>
          <p:cNvGraphicFramePr>
            <a:graphicFrameLocks noGrp="1"/>
          </p:cNvGraphicFramePr>
          <p:nvPr>
            <p:ph idx="1"/>
            <p:extLst/>
          </p:nvPr>
        </p:nvGraphicFramePr>
        <p:xfrm>
          <a:off x="381000" y="1825625"/>
          <a:ext cx="11628120" cy="4577080"/>
        </p:xfrm>
        <a:graphic>
          <a:graphicData uri="http://schemas.openxmlformats.org/drawingml/2006/table">
            <a:tbl>
              <a:tblPr firstRow="1" bandRow="1">
                <a:tableStyleId>{21E4AEA4-8DFA-4A89-87EB-49C32662AFE0}</a:tableStyleId>
              </a:tblPr>
              <a:tblGrid>
                <a:gridCol w="3876040">
                  <a:extLst>
                    <a:ext uri="{9D8B030D-6E8A-4147-A177-3AD203B41FA5}">
                      <a16:colId xmlns:a16="http://schemas.microsoft.com/office/drawing/2014/main" val="2175419798"/>
                    </a:ext>
                  </a:extLst>
                </a:gridCol>
                <a:gridCol w="3876040">
                  <a:extLst>
                    <a:ext uri="{9D8B030D-6E8A-4147-A177-3AD203B41FA5}">
                      <a16:colId xmlns:a16="http://schemas.microsoft.com/office/drawing/2014/main" val="3352090494"/>
                    </a:ext>
                  </a:extLst>
                </a:gridCol>
                <a:gridCol w="3876040">
                  <a:extLst>
                    <a:ext uri="{9D8B030D-6E8A-4147-A177-3AD203B41FA5}">
                      <a16:colId xmlns:a16="http://schemas.microsoft.com/office/drawing/2014/main" val="3901210618"/>
                    </a:ext>
                  </a:extLst>
                </a:gridCol>
              </a:tblGrid>
              <a:tr h="370840">
                <a:tc>
                  <a:txBody>
                    <a:bodyPr/>
                    <a:lstStyle/>
                    <a:p>
                      <a:pPr algn="ctr"/>
                      <a:r>
                        <a:rPr lang="en-GB" dirty="0" smtClean="0"/>
                        <a:t>Chilli 1</a:t>
                      </a:r>
                      <a:endParaRPr lang="en-GB" dirty="0"/>
                    </a:p>
                  </a:txBody>
                  <a:tcPr/>
                </a:tc>
                <a:tc>
                  <a:txBody>
                    <a:bodyPr/>
                    <a:lstStyle/>
                    <a:p>
                      <a:pPr algn="ctr"/>
                      <a:r>
                        <a:rPr lang="en-GB" dirty="0" smtClean="0"/>
                        <a:t>Chilli 2</a:t>
                      </a:r>
                      <a:endParaRPr lang="en-GB" dirty="0"/>
                    </a:p>
                  </a:txBody>
                  <a:tcPr/>
                </a:tc>
                <a:tc>
                  <a:txBody>
                    <a:bodyPr/>
                    <a:lstStyle/>
                    <a:p>
                      <a:pPr algn="ctr"/>
                      <a:r>
                        <a:rPr lang="en-GB" dirty="0" smtClean="0"/>
                        <a:t>Chilli 3</a:t>
                      </a:r>
                      <a:endParaRPr lang="en-GB" dirty="0"/>
                    </a:p>
                  </a:txBody>
                  <a:tcPr/>
                </a:tc>
                <a:extLst>
                  <a:ext uri="{0D108BD9-81ED-4DB2-BD59-A6C34878D82A}">
                    <a16:rowId xmlns:a16="http://schemas.microsoft.com/office/drawing/2014/main" val="3950122225"/>
                  </a:ext>
                </a:extLst>
              </a:tr>
              <a:tr h="370840">
                <a:tc>
                  <a:txBody>
                    <a:bodyPr/>
                    <a:lstStyle/>
                    <a:p>
                      <a:r>
                        <a:rPr lang="en-GB" dirty="0" smtClean="0"/>
                        <a:t>Write</a:t>
                      </a:r>
                      <a:r>
                        <a:rPr lang="en-GB" baseline="0" dirty="0" smtClean="0"/>
                        <a:t> these as an improper fraction and then as a mixed number</a:t>
                      </a:r>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a:p>
                  </a:txBody>
                  <a:tcPr/>
                </a:tc>
                <a:tc>
                  <a:txBody>
                    <a:bodyPr/>
                    <a:lstStyle/>
                    <a:p>
                      <a:r>
                        <a:rPr lang="en-GB" sz="2400" dirty="0" smtClean="0"/>
                        <a:t>Change these improper fractions to their mixed</a:t>
                      </a:r>
                      <a:r>
                        <a:rPr lang="en-GB" sz="2400" baseline="0" dirty="0" smtClean="0"/>
                        <a:t> number.</a:t>
                      </a:r>
                    </a:p>
                    <a:p>
                      <a:endParaRPr lang="en-GB" sz="2400" baseline="0" dirty="0" smtClean="0"/>
                    </a:p>
                    <a:p>
                      <a:pPr marL="342900" indent="-342900">
                        <a:buFont typeface="+mj-lt"/>
                        <a:buAutoNum type="arabicParenR"/>
                      </a:pPr>
                      <a:r>
                        <a:rPr lang="en-GB" sz="2400" baseline="0" dirty="0" smtClean="0"/>
                        <a:t>19/6 = __, ?/6</a:t>
                      </a:r>
                    </a:p>
                    <a:p>
                      <a:pPr marL="342900" indent="-342900">
                        <a:buFont typeface="+mj-lt"/>
                        <a:buAutoNum type="arabicParenR"/>
                      </a:pPr>
                      <a:r>
                        <a:rPr lang="en-GB" sz="2400" baseline="0" dirty="0" smtClean="0"/>
                        <a:t>20/6 = __, ?/6</a:t>
                      </a:r>
                    </a:p>
                    <a:p>
                      <a:pPr marL="342900" indent="-342900">
                        <a:buFont typeface="+mj-lt"/>
                        <a:buAutoNum type="arabicParenR"/>
                      </a:pPr>
                      <a:r>
                        <a:rPr lang="en-GB" sz="2400" baseline="0" dirty="0" smtClean="0"/>
                        <a:t>21/6 = __, ?/6</a:t>
                      </a:r>
                    </a:p>
                    <a:p>
                      <a:pPr marL="342900" indent="-342900">
                        <a:buFont typeface="+mj-lt"/>
                        <a:buAutoNum type="arabicParenR"/>
                      </a:pPr>
                      <a:r>
                        <a:rPr lang="en-GB" sz="2400" baseline="0" dirty="0" smtClean="0"/>
                        <a:t>22/6 = __, ?/6</a:t>
                      </a:r>
                    </a:p>
                    <a:p>
                      <a:pPr marL="342900" indent="-342900">
                        <a:buFont typeface="+mj-lt"/>
                        <a:buAutoNum type="arabicParenR"/>
                      </a:pPr>
                      <a:r>
                        <a:rPr lang="en-GB" sz="2400" dirty="0" smtClean="0"/>
                        <a:t>23/6 = __, ?/6</a:t>
                      </a:r>
                      <a:endParaRPr lang="en-GB" sz="2400" dirty="0"/>
                    </a:p>
                  </a:txBody>
                  <a:tcPr/>
                </a:tc>
                <a:tc>
                  <a:txBody>
                    <a:bodyPr/>
                    <a:lstStyle/>
                    <a:p>
                      <a:r>
                        <a:rPr lang="en-GB" sz="2400" dirty="0" smtClean="0"/>
                        <a:t>Change</a:t>
                      </a:r>
                      <a:r>
                        <a:rPr lang="en-GB" sz="2400" baseline="0" dirty="0" smtClean="0"/>
                        <a:t> these improper fractions to their mixed number.</a:t>
                      </a:r>
                    </a:p>
                    <a:p>
                      <a:endParaRPr lang="en-GB" sz="2400" baseline="0" dirty="0" smtClean="0"/>
                    </a:p>
                    <a:p>
                      <a:pPr marL="457200" indent="-457200">
                        <a:buFont typeface="+mj-lt"/>
                        <a:buAutoNum type="arabicParenR"/>
                      </a:pPr>
                      <a:r>
                        <a:rPr lang="en-GB" sz="2400" baseline="0" dirty="0" smtClean="0"/>
                        <a:t>24/4 =</a:t>
                      </a:r>
                    </a:p>
                    <a:p>
                      <a:pPr marL="457200" indent="-457200">
                        <a:buFont typeface="+mj-lt"/>
                        <a:buAutoNum type="arabicParenR"/>
                      </a:pPr>
                      <a:r>
                        <a:rPr lang="en-GB" sz="2400" baseline="0" dirty="0" smtClean="0"/>
                        <a:t>24/5 =</a:t>
                      </a:r>
                    </a:p>
                    <a:p>
                      <a:pPr marL="457200" indent="-457200">
                        <a:buFont typeface="+mj-lt"/>
                        <a:buAutoNum type="arabicParenR"/>
                      </a:pPr>
                      <a:r>
                        <a:rPr lang="en-GB" sz="2400" baseline="0" dirty="0" smtClean="0"/>
                        <a:t>24/6 =</a:t>
                      </a:r>
                    </a:p>
                    <a:p>
                      <a:pPr marL="457200" indent="-457200">
                        <a:buFont typeface="+mj-lt"/>
                        <a:buAutoNum type="arabicParenR"/>
                      </a:pPr>
                      <a:r>
                        <a:rPr lang="en-GB" sz="2400" baseline="0" dirty="0" smtClean="0"/>
                        <a:t>24/7 =</a:t>
                      </a:r>
                    </a:p>
                    <a:p>
                      <a:pPr marL="457200" indent="-457200">
                        <a:buFont typeface="+mj-lt"/>
                        <a:buAutoNum type="arabicParenR"/>
                      </a:pPr>
                      <a:r>
                        <a:rPr lang="en-GB" sz="2400" baseline="0" dirty="0" smtClean="0"/>
                        <a:t>24/8 =</a:t>
                      </a:r>
                      <a:endParaRPr lang="en-GB" sz="2400" dirty="0"/>
                    </a:p>
                  </a:txBody>
                  <a:tcPr/>
                </a:tc>
                <a:extLst>
                  <a:ext uri="{0D108BD9-81ED-4DB2-BD59-A6C34878D82A}">
                    <a16:rowId xmlns:a16="http://schemas.microsoft.com/office/drawing/2014/main" val="3994126324"/>
                  </a:ext>
                </a:extLst>
              </a:tr>
            </a:tbl>
          </a:graphicData>
        </a:graphic>
      </p:graphicFrame>
      <p:pic>
        <p:nvPicPr>
          <p:cNvPr id="6" name="Picture 5"/>
          <p:cNvPicPr>
            <a:picLocks noChangeAspect="1"/>
          </p:cNvPicPr>
          <p:nvPr/>
        </p:nvPicPr>
        <p:blipFill>
          <a:blip r:embed="rId2"/>
          <a:stretch>
            <a:fillRect/>
          </a:stretch>
        </p:blipFill>
        <p:spPr>
          <a:xfrm>
            <a:off x="252879" y="2834640"/>
            <a:ext cx="3955266" cy="3822382"/>
          </a:xfrm>
          <a:prstGeom prst="rect">
            <a:avLst/>
          </a:prstGeom>
        </p:spPr>
      </p:pic>
      <p:sp>
        <p:nvSpPr>
          <p:cNvPr id="7" name="TextBox 6"/>
          <p:cNvSpPr txBox="1"/>
          <p:nvPr/>
        </p:nvSpPr>
        <p:spPr>
          <a:xfrm>
            <a:off x="4526280" y="5821680"/>
            <a:ext cx="7482840" cy="830997"/>
          </a:xfrm>
          <a:prstGeom prst="rect">
            <a:avLst/>
          </a:prstGeom>
          <a:noFill/>
        </p:spPr>
        <p:txBody>
          <a:bodyPr wrap="square" rtlCol="0">
            <a:spAutoFit/>
          </a:bodyPr>
          <a:lstStyle/>
          <a:p>
            <a:r>
              <a:rPr lang="en-GB" sz="2400" dirty="0" smtClean="0"/>
              <a:t>EXT:  Make your own improper fractions up and convert them to mixed numbers.</a:t>
            </a:r>
            <a:endParaRPr lang="en-GB" sz="2400" dirty="0"/>
          </a:p>
        </p:txBody>
      </p:sp>
    </p:spTree>
    <p:extLst>
      <p:ext uri="{BB962C8B-B14F-4D97-AF65-F5344CB8AC3E}">
        <p14:creationId xmlns:p14="http://schemas.microsoft.com/office/powerpoint/2010/main" val="37552756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be </a:t>
            </a:r>
            <a:r>
              <a:rPr lang="en-GB" dirty="0" smtClean="0"/>
              <a:t>able </a:t>
            </a:r>
            <a:r>
              <a:rPr lang="en-GB" dirty="0"/>
              <a:t>to convert improper fractions into a mixed </a:t>
            </a:r>
            <a:r>
              <a:rPr lang="en-GB" dirty="0" smtClean="0"/>
              <a:t>number</a:t>
            </a:r>
            <a:endParaRPr lang="en-GB" dirty="0"/>
          </a:p>
        </p:txBody>
      </p:sp>
      <p:graphicFrame>
        <p:nvGraphicFramePr>
          <p:cNvPr id="5" name="Content Placeholder 4"/>
          <p:cNvGraphicFramePr>
            <a:graphicFrameLocks noGrp="1"/>
          </p:cNvGraphicFramePr>
          <p:nvPr>
            <p:ph idx="1"/>
            <p:extLst/>
          </p:nvPr>
        </p:nvGraphicFramePr>
        <p:xfrm>
          <a:off x="381000" y="1825625"/>
          <a:ext cx="11628120" cy="5125720"/>
        </p:xfrm>
        <a:graphic>
          <a:graphicData uri="http://schemas.openxmlformats.org/drawingml/2006/table">
            <a:tbl>
              <a:tblPr firstRow="1" bandRow="1">
                <a:tableStyleId>{21E4AEA4-8DFA-4A89-87EB-49C32662AFE0}</a:tableStyleId>
              </a:tblPr>
              <a:tblGrid>
                <a:gridCol w="3876040">
                  <a:extLst>
                    <a:ext uri="{9D8B030D-6E8A-4147-A177-3AD203B41FA5}">
                      <a16:colId xmlns:a16="http://schemas.microsoft.com/office/drawing/2014/main" val="2175419798"/>
                    </a:ext>
                  </a:extLst>
                </a:gridCol>
                <a:gridCol w="3876040">
                  <a:extLst>
                    <a:ext uri="{9D8B030D-6E8A-4147-A177-3AD203B41FA5}">
                      <a16:colId xmlns:a16="http://schemas.microsoft.com/office/drawing/2014/main" val="3352090494"/>
                    </a:ext>
                  </a:extLst>
                </a:gridCol>
                <a:gridCol w="3876040">
                  <a:extLst>
                    <a:ext uri="{9D8B030D-6E8A-4147-A177-3AD203B41FA5}">
                      <a16:colId xmlns:a16="http://schemas.microsoft.com/office/drawing/2014/main" val="3901210618"/>
                    </a:ext>
                  </a:extLst>
                </a:gridCol>
              </a:tblGrid>
              <a:tr h="370840">
                <a:tc>
                  <a:txBody>
                    <a:bodyPr/>
                    <a:lstStyle/>
                    <a:p>
                      <a:pPr algn="ctr"/>
                      <a:r>
                        <a:rPr lang="en-GB" dirty="0" smtClean="0"/>
                        <a:t>Chilli 1</a:t>
                      </a:r>
                      <a:endParaRPr lang="en-GB" dirty="0"/>
                    </a:p>
                  </a:txBody>
                  <a:tcPr/>
                </a:tc>
                <a:tc>
                  <a:txBody>
                    <a:bodyPr/>
                    <a:lstStyle/>
                    <a:p>
                      <a:pPr algn="ctr"/>
                      <a:r>
                        <a:rPr lang="en-GB" dirty="0" smtClean="0"/>
                        <a:t>Chilli 2</a:t>
                      </a:r>
                      <a:endParaRPr lang="en-GB" dirty="0"/>
                    </a:p>
                  </a:txBody>
                  <a:tcPr/>
                </a:tc>
                <a:tc>
                  <a:txBody>
                    <a:bodyPr/>
                    <a:lstStyle/>
                    <a:p>
                      <a:pPr algn="ctr"/>
                      <a:r>
                        <a:rPr lang="en-GB" dirty="0" smtClean="0"/>
                        <a:t>Chilli 3</a:t>
                      </a:r>
                      <a:endParaRPr lang="en-GB" dirty="0"/>
                    </a:p>
                  </a:txBody>
                  <a:tcPr/>
                </a:tc>
                <a:extLst>
                  <a:ext uri="{0D108BD9-81ED-4DB2-BD59-A6C34878D82A}">
                    <a16:rowId xmlns:a16="http://schemas.microsoft.com/office/drawing/2014/main" val="3950122225"/>
                  </a:ext>
                </a:extLst>
              </a:tr>
              <a:tr h="370840">
                <a:tc>
                  <a:txBody>
                    <a:bodyPr/>
                    <a:lstStyle/>
                    <a:p>
                      <a:r>
                        <a:rPr lang="en-GB" dirty="0" smtClean="0"/>
                        <a:t>Write</a:t>
                      </a:r>
                      <a:r>
                        <a:rPr lang="en-GB" baseline="0" dirty="0" smtClean="0"/>
                        <a:t> these as an improper fraction and then as a mixed number</a:t>
                      </a:r>
                      <a:endParaRPr lang="en-GB" dirty="0" smtClean="0"/>
                    </a:p>
                    <a:p>
                      <a:endParaRPr lang="en-GB" dirty="0" smtClean="0"/>
                    </a:p>
                    <a:p>
                      <a:r>
                        <a:rPr lang="en-GB" dirty="0" smtClean="0">
                          <a:solidFill>
                            <a:srgbClr val="FF0000"/>
                          </a:solidFill>
                        </a:rPr>
                        <a:t>15/4                                                  3,</a:t>
                      </a:r>
                      <a:r>
                        <a:rPr lang="en-GB" baseline="0" dirty="0" smtClean="0">
                          <a:solidFill>
                            <a:srgbClr val="FF0000"/>
                          </a:solidFill>
                        </a:rPr>
                        <a:t> ¾</a:t>
                      </a:r>
                    </a:p>
                    <a:p>
                      <a:endParaRPr lang="en-GB" dirty="0" smtClean="0">
                        <a:solidFill>
                          <a:srgbClr val="FF0000"/>
                        </a:solidFill>
                      </a:endParaRPr>
                    </a:p>
                    <a:p>
                      <a:endParaRPr lang="en-GB" dirty="0" smtClean="0"/>
                    </a:p>
                    <a:p>
                      <a:endParaRPr lang="en-GB" dirty="0" smtClean="0">
                        <a:solidFill>
                          <a:srgbClr val="FF0000"/>
                        </a:solidFill>
                      </a:endParaRPr>
                    </a:p>
                    <a:p>
                      <a:r>
                        <a:rPr lang="en-GB" dirty="0" smtClean="0">
                          <a:solidFill>
                            <a:srgbClr val="FF0000"/>
                          </a:solidFill>
                        </a:rPr>
                        <a:t>7/2                                                    3, 1/2</a:t>
                      </a:r>
                    </a:p>
                    <a:p>
                      <a:endParaRPr lang="en-GB" dirty="0" smtClean="0"/>
                    </a:p>
                    <a:p>
                      <a:r>
                        <a:rPr lang="en-GB" dirty="0" smtClean="0">
                          <a:solidFill>
                            <a:srgbClr val="FF0000"/>
                          </a:solidFill>
                        </a:rPr>
                        <a:t>16/3                                                  5,</a:t>
                      </a:r>
                      <a:r>
                        <a:rPr lang="en-GB" baseline="0" dirty="0" smtClean="0">
                          <a:solidFill>
                            <a:srgbClr val="FF0000"/>
                          </a:solidFill>
                        </a:rPr>
                        <a:t> 1/3</a:t>
                      </a:r>
                      <a:endParaRPr lang="en-GB" dirty="0" smtClean="0">
                        <a:solidFill>
                          <a:srgbClr val="FF0000"/>
                        </a:solidFill>
                      </a:endParaRPr>
                    </a:p>
                    <a:p>
                      <a:endParaRPr lang="en-GB" dirty="0" smtClean="0"/>
                    </a:p>
                    <a:p>
                      <a:endParaRPr lang="en-GB" dirty="0" smtClean="0"/>
                    </a:p>
                    <a:p>
                      <a:r>
                        <a:rPr lang="en-GB" dirty="0" smtClean="0">
                          <a:solidFill>
                            <a:srgbClr val="FF0000"/>
                          </a:solidFill>
                        </a:rPr>
                        <a:t>13/5                                                  2,</a:t>
                      </a:r>
                      <a:r>
                        <a:rPr lang="en-GB" baseline="0" dirty="0" smtClean="0">
                          <a:solidFill>
                            <a:srgbClr val="FF0000"/>
                          </a:solidFill>
                        </a:rPr>
                        <a:t> 3/5</a:t>
                      </a:r>
                      <a:endParaRPr lang="en-GB" dirty="0" smtClean="0">
                        <a:solidFill>
                          <a:srgbClr val="FF0000"/>
                        </a:solidFill>
                      </a:endParaRPr>
                    </a:p>
                    <a:p>
                      <a:endParaRPr lang="en-GB" dirty="0" smtClean="0"/>
                    </a:p>
                    <a:p>
                      <a:endParaRPr lang="en-GB" dirty="0" smtClean="0"/>
                    </a:p>
                    <a:p>
                      <a:r>
                        <a:rPr lang="en-GB" dirty="0" smtClean="0">
                          <a:solidFill>
                            <a:srgbClr val="FF0000"/>
                          </a:solidFill>
                        </a:rPr>
                        <a:t>19/8                                                  2, 3/8</a:t>
                      </a:r>
                    </a:p>
                    <a:p>
                      <a:endParaRPr lang="en-GB" dirty="0"/>
                    </a:p>
                  </a:txBody>
                  <a:tcPr/>
                </a:tc>
                <a:tc>
                  <a:txBody>
                    <a:bodyPr/>
                    <a:lstStyle/>
                    <a:p>
                      <a:r>
                        <a:rPr lang="en-GB" sz="2400" dirty="0" smtClean="0"/>
                        <a:t>Change these improper fractions to their mixed</a:t>
                      </a:r>
                      <a:r>
                        <a:rPr lang="en-GB" sz="2400" baseline="0" dirty="0" smtClean="0"/>
                        <a:t> number.</a:t>
                      </a:r>
                    </a:p>
                    <a:p>
                      <a:endParaRPr lang="en-GB" sz="2400" baseline="0" dirty="0" smtClean="0"/>
                    </a:p>
                    <a:p>
                      <a:pPr marL="342900" indent="-342900">
                        <a:buFont typeface="+mj-lt"/>
                        <a:buAutoNum type="arabicParenR"/>
                      </a:pPr>
                      <a:r>
                        <a:rPr lang="en-GB" sz="2400" baseline="0" dirty="0" smtClean="0"/>
                        <a:t>19/6 = </a:t>
                      </a:r>
                      <a:r>
                        <a:rPr lang="en-GB" sz="2400" baseline="0" dirty="0" smtClean="0">
                          <a:solidFill>
                            <a:srgbClr val="FF0000"/>
                          </a:solidFill>
                        </a:rPr>
                        <a:t>3</a:t>
                      </a:r>
                      <a:r>
                        <a:rPr lang="en-GB" sz="2400" baseline="0" dirty="0" smtClean="0"/>
                        <a:t>, </a:t>
                      </a:r>
                      <a:r>
                        <a:rPr lang="en-GB" sz="2400" baseline="0" dirty="0" smtClean="0">
                          <a:solidFill>
                            <a:srgbClr val="FF0000"/>
                          </a:solidFill>
                        </a:rPr>
                        <a:t>1</a:t>
                      </a:r>
                      <a:r>
                        <a:rPr lang="en-GB" sz="2400" baseline="0" dirty="0" smtClean="0"/>
                        <a:t>/6</a:t>
                      </a:r>
                    </a:p>
                    <a:p>
                      <a:pPr marL="342900" indent="-342900">
                        <a:buFont typeface="+mj-lt"/>
                        <a:buAutoNum type="arabicParenR"/>
                      </a:pPr>
                      <a:r>
                        <a:rPr lang="en-GB" sz="2400" baseline="0" dirty="0" smtClean="0"/>
                        <a:t>20/6 = </a:t>
                      </a:r>
                      <a:r>
                        <a:rPr lang="en-GB" sz="2400" baseline="0" dirty="0" smtClean="0">
                          <a:solidFill>
                            <a:srgbClr val="FF0000"/>
                          </a:solidFill>
                        </a:rPr>
                        <a:t>3</a:t>
                      </a:r>
                      <a:r>
                        <a:rPr lang="en-GB" sz="2400" baseline="0" dirty="0" smtClean="0"/>
                        <a:t>, </a:t>
                      </a:r>
                      <a:r>
                        <a:rPr lang="en-GB" sz="2400" baseline="0" dirty="0" smtClean="0">
                          <a:solidFill>
                            <a:srgbClr val="FF0000"/>
                          </a:solidFill>
                        </a:rPr>
                        <a:t>2</a:t>
                      </a:r>
                      <a:r>
                        <a:rPr lang="en-GB" sz="2400" baseline="0" dirty="0" smtClean="0"/>
                        <a:t>/6</a:t>
                      </a:r>
                    </a:p>
                    <a:p>
                      <a:pPr marL="342900" indent="-342900">
                        <a:buFont typeface="+mj-lt"/>
                        <a:buAutoNum type="arabicParenR"/>
                      </a:pPr>
                      <a:r>
                        <a:rPr lang="en-GB" sz="2400" baseline="0" dirty="0" smtClean="0"/>
                        <a:t>21/6 = </a:t>
                      </a:r>
                      <a:r>
                        <a:rPr lang="en-GB" sz="2400" baseline="0" dirty="0" smtClean="0">
                          <a:solidFill>
                            <a:srgbClr val="FF0000"/>
                          </a:solidFill>
                        </a:rPr>
                        <a:t>3</a:t>
                      </a:r>
                      <a:r>
                        <a:rPr lang="en-GB" sz="2400" baseline="0" dirty="0" smtClean="0"/>
                        <a:t>, </a:t>
                      </a:r>
                      <a:r>
                        <a:rPr lang="en-GB" sz="2400" baseline="0" dirty="0" smtClean="0">
                          <a:solidFill>
                            <a:srgbClr val="FF0000"/>
                          </a:solidFill>
                        </a:rPr>
                        <a:t>3</a:t>
                      </a:r>
                      <a:r>
                        <a:rPr lang="en-GB" sz="2400" baseline="0" dirty="0" smtClean="0"/>
                        <a:t>/6</a:t>
                      </a:r>
                    </a:p>
                    <a:p>
                      <a:pPr marL="342900" indent="-342900">
                        <a:buFont typeface="+mj-lt"/>
                        <a:buAutoNum type="arabicParenR"/>
                      </a:pPr>
                      <a:r>
                        <a:rPr lang="en-GB" sz="2400" baseline="0" dirty="0" smtClean="0"/>
                        <a:t>22/6 = </a:t>
                      </a:r>
                      <a:r>
                        <a:rPr lang="en-GB" sz="2400" baseline="0" dirty="0" smtClean="0">
                          <a:solidFill>
                            <a:srgbClr val="FF0000"/>
                          </a:solidFill>
                        </a:rPr>
                        <a:t>3</a:t>
                      </a:r>
                      <a:r>
                        <a:rPr lang="en-GB" sz="2400" baseline="0" dirty="0" smtClean="0"/>
                        <a:t>, </a:t>
                      </a:r>
                      <a:r>
                        <a:rPr lang="en-GB" sz="2400" baseline="0" dirty="0" smtClean="0">
                          <a:solidFill>
                            <a:srgbClr val="FF0000"/>
                          </a:solidFill>
                        </a:rPr>
                        <a:t>4</a:t>
                      </a:r>
                      <a:r>
                        <a:rPr lang="en-GB" sz="2400" baseline="0" dirty="0" smtClean="0"/>
                        <a:t>/6</a:t>
                      </a:r>
                    </a:p>
                    <a:p>
                      <a:pPr marL="342900" indent="-342900">
                        <a:buFont typeface="+mj-lt"/>
                        <a:buAutoNum type="arabicParenR"/>
                      </a:pPr>
                      <a:r>
                        <a:rPr lang="en-GB" sz="2400" dirty="0" smtClean="0"/>
                        <a:t>23/6 = </a:t>
                      </a:r>
                      <a:r>
                        <a:rPr lang="en-GB" sz="2400" dirty="0" smtClean="0">
                          <a:solidFill>
                            <a:srgbClr val="FF0000"/>
                          </a:solidFill>
                        </a:rPr>
                        <a:t>3</a:t>
                      </a:r>
                      <a:r>
                        <a:rPr lang="en-GB" sz="2400" dirty="0" smtClean="0"/>
                        <a:t>, </a:t>
                      </a:r>
                      <a:r>
                        <a:rPr lang="en-GB" sz="2400" dirty="0" smtClean="0">
                          <a:solidFill>
                            <a:srgbClr val="FF0000"/>
                          </a:solidFill>
                        </a:rPr>
                        <a:t>5</a:t>
                      </a:r>
                      <a:r>
                        <a:rPr lang="en-GB" sz="2400" dirty="0" smtClean="0"/>
                        <a:t>/6</a:t>
                      </a:r>
                      <a:endParaRPr lang="en-GB" sz="2400" dirty="0"/>
                    </a:p>
                  </a:txBody>
                  <a:tcPr/>
                </a:tc>
                <a:tc>
                  <a:txBody>
                    <a:bodyPr/>
                    <a:lstStyle/>
                    <a:p>
                      <a:r>
                        <a:rPr lang="en-GB" sz="2400" dirty="0" smtClean="0"/>
                        <a:t>Change</a:t>
                      </a:r>
                      <a:r>
                        <a:rPr lang="en-GB" sz="2400" baseline="0" dirty="0" smtClean="0"/>
                        <a:t> these improper fractions to their mixed number.</a:t>
                      </a:r>
                    </a:p>
                    <a:p>
                      <a:endParaRPr lang="en-GB" sz="2400" baseline="0" dirty="0" smtClean="0"/>
                    </a:p>
                    <a:p>
                      <a:pPr marL="457200" indent="-457200">
                        <a:buFont typeface="+mj-lt"/>
                        <a:buAutoNum type="arabicParenR"/>
                      </a:pPr>
                      <a:r>
                        <a:rPr lang="en-GB" sz="2400" baseline="0" dirty="0" smtClean="0"/>
                        <a:t>24/4 = </a:t>
                      </a:r>
                      <a:r>
                        <a:rPr lang="en-GB" sz="2400" baseline="0" dirty="0" smtClean="0">
                          <a:solidFill>
                            <a:srgbClr val="FF0000"/>
                          </a:solidFill>
                        </a:rPr>
                        <a:t>6</a:t>
                      </a:r>
                      <a:endParaRPr lang="en-GB" sz="2400" baseline="0" dirty="0" smtClean="0"/>
                    </a:p>
                    <a:p>
                      <a:pPr marL="457200" indent="-457200">
                        <a:buFont typeface="+mj-lt"/>
                        <a:buAutoNum type="arabicParenR"/>
                      </a:pPr>
                      <a:r>
                        <a:rPr lang="en-GB" sz="2400" baseline="0" dirty="0" smtClean="0"/>
                        <a:t>24/5 = </a:t>
                      </a:r>
                      <a:r>
                        <a:rPr lang="en-GB" sz="2400" baseline="0" dirty="0" smtClean="0">
                          <a:solidFill>
                            <a:srgbClr val="FF0000"/>
                          </a:solidFill>
                        </a:rPr>
                        <a:t>4, 4/5</a:t>
                      </a:r>
                      <a:endParaRPr lang="en-GB" sz="2400" baseline="0" dirty="0" smtClean="0"/>
                    </a:p>
                    <a:p>
                      <a:pPr marL="457200" indent="-457200">
                        <a:buFont typeface="+mj-lt"/>
                        <a:buAutoNum type="arabicParenR"/>
                      </a:pPr>
                      <a:r>
                        <a:rPr lang="en-GB" sz="2400" baseline="0" dirty="0" smtClean="0"/>
                        <a:t>24/6 = </a:t>
                      </a:r>
                      <a:r>
                        <a:rPr lang="en-GB" sz="2400" baseline="0" dirty="0" smtClean="0">
                          <a:solidFill>
                            <a:srgbClr val="FF0000"/>
                          </a:solidFill>
                        </a:rPr>
                        <a:t>4</a:t>
                      </a:r>
                      <a:endParaRPr lang="en-GB" sz="2400" baseline="0" dirty="0" smtClean="0"/>
                    </a:p>
                    <a:p>
                      <a:pPr marL="457200" indent="-457200">
                        <a:buFont typeface="+mj-lt"/>
                        <a:buAutoNum type="arabicParenR"/>
                      </a:pPr>
                      <a:r>
                        <a:rPr lang="en-GB" sz="2400" baseline="0" dirty="0" smtClean="0"/>
                        <a:t>24/7 = </a:t>
                      </a:r>
                      <a:r>
                        <a:rPr lang="en-GB" sz="2400" baseline="0" dirty="0" smtClean="0">
                          <a:solidFill>
                            <a:srgbClr val="FF0000"/>
                          </a:solidFill>
                        </a:rPr>
                        <a:t>3, 3/7</a:t>
                      </a:r>
                      <a:endParaRPr lang="en-GB" sz="2400" baseline="0" dirty="0" smtClean="0"/>
                    </a:p>
                    <a:p>
                      <a:pPr marL="457200" indent="-457200">
                        <a:buFont typeface="+mj-lt"/>
                        <a:buAutoNum type="arabicParenR"/>
                      </a:pPr>
                      <a:r>
                        <a:rPr lang="en-GB" sz="2400" baseline="0" dirty="0" smtClean="0"/>
                        <a:t>24/8 = </a:t>
                      </a:r>
                      <a:r>
                        <a:rPr lang="en-GB" sz="2400" baseline="0" dirty="0" smtClean="0">
                          <a:solidFill>
                            <a:srgbClr val="FF0000"/>
                          </a:solidFill>
                        </a:rPr>
                        <a:t>3</a:t>
                      </a:r>
                      <a:r>
                        <a:rPr lang="en-GB" sz="2400" baseline="0" dirty="0" smtClean="0"/>
                        <a:t> </a:t>
                      </a:r>
                      <a:endParaRPr lang="en-GB" sz="2400" dirty="0">
                        <a:solidFill>
                          <a:srgbClr val="FF0000"/>
                        </a:solidFill>
                      </a:endParaRPr>
                    </a:p>
                  </a:txBody>
                  <a:tcPr/>
                </a:tc>
                <a:extLst>
                  <a:ext uri="{0D108BD9-81ED-4DB2-BD59-A6C34878D82A}">
                    <a16:rowId xmlns:a16="http://schemas.microsoft.com/office/drawing/2014/main" val="3994126324"/>
                  </a:ext>
                </a:extLst>
              </a:tr>
            </a:tbl>
          </a:graphicData>
        </a:graphic>
      </p:graphicFrame>
      <p:pic>
        <p:nvPicPr>
          <p:cNvPr id="6" name="Picture 5"/>
          <p:cNvPicPr>
            <a:picLocks noChangeAspect="1"/>
          </p:cNvPicPr>
          <p:nvPr/>
        </p:nvPicPr>
        <p:blipFill>
          <a:blip r:embed="rId2"/>
          <a:stretch>
            <a:fillRect/>
          </a:stretch>
        </p:blipFill>
        <p:spPr>
          <a:xfrm>
            <a:off x="1188720" y="2834640"/>
            <a:ext cx="2270760" cy="3822382"/>
          </a:xfrm>
          <a:prstGeom prst="rect">
            <a:avLst/>
          </a:prstGeom>
        </p:spPr>
      </p:pic>
    </p:spTree>
    <p:extLst>
      <p:ext uri="{BB962C8B-B14F-4D97-AF65-F5344CB8AC3E}">
        <p14:creationId xmlns:p14="http://schemas.microsoft.com/office/powerpoint/2010/main" val="358783570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be able to convert improper fractions into a mixed </a:t>
            </a:r>
            <a:r>
              <a:rPr lang="en-GB" dirty="0" smtClean="0"/>
              <a:t>number</a:t>
            </a:r>
            <a:endParaRPr lang="en-GB" dirty="0"/>
          </a:p>
        </p:txBody>
      </p:sp>
      <p:pic>
        <p:nvPicPr>
          <p:cNvPr id="4" name="Content Placeholder 3"/>
          <p:cNvPicPr>
            <a:picLocks noGrp="1" noChangeAspect="1"/>
          </p:cNvPicPr>
          <p:nvPr>
            <p:ph idx="1"/>
          </p:nvPr>
        </p:nvPicPr>
        <p:blipFill>
          <a:blip r:embed="rId2"/>
          <a:stretch>
            <a:fillRect/>
          </a:stretch>
        </p:blipFill>
        <p:spPr>
          <a:xfrm>
            <a:off x="6096000" y="1818164"/>
            <a:ext cx="3418523" cy="4795996"/>
          </a:xfrm>
          <a:prstGeom prst="rect">
            <a:avLst/>
          </a:prstGeom>
        </p:spPr>
      </p:pic>
      <p:pic>
        <p:nvPicPr>
          <p:cNvPr id="5" name="Picture 4"/>
          <p:cNvPicPr>
            <a:picLocks noChangeAspect="1"/>
          </p:cNvPicPr>
          <p:nvPr/>
        </p:nvPicPr>
        <p:blipFill>
          <a:blip r:embed="rId3"/>
          <a:stretch>
            <a:fillRect/>
          </a:stretch>
        </p:blipFill>
        <p:spPr>
          <a:xfrm>
            <a:off x="838200" y="1978342"/>
            <a:ext cx="3078480" cy="4523254"/>
          </a:xfrm>
          <a:prstGeom prst="rect">
            <a:avLst/>
          </a:prstGeom>
        </p:spPr>
      </p:pic>
    </p:spTree>
    <p:extLst>
      <p:ext uri="{BB962C8B-B14F-4D97-AF65-F5344CB8AC3E}">
        <p14:creationId xmlns:p14="http://schemas.microsoft.com/office/powerpoint/2010/main" val="12252760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be able to convert improper fractions into a mixed </a:t>
            </a:r>
            <a:r>
              <a:rPr lang="en-GB" dirty="0" smtClean="0"/>
              <a:t>number</a:t>
            </a:r>
            <a:endParaRPr lang="en-GB" dirty="0"/>
          </a:p>
        </p:txBody>
      </p:sp>
      <p:pic>
        <p:nvPicPr>
          <p:cNvPr id="4" name="Content Placeholder 3"/>
          <p:cNvPicPr>
            <a:picLocks noGrp="1" noChangeAspect="1"/>
          </p:cNvPicPr>
          <p:nvPr>
            <p:ph idx="1"/>
          </p:nvPr>
        </p:nvPicPr>
        <p:blipFill>
          <a:blip r:embed="rId2"/>
          <a:stretch>
            <a:fillRect/>
          </a:stretch>
        </p:blipFill>
        <p:spPr>
          <a:xfrm>
            <a:off x="2114550" y="2048669"/>
            <a:ext cx="7962900" cy="3905250"/>
          </a:xfrm>
          <a:prstGeom prst="rect">
            <a:avLst/>
          </a:prstGeom>
        </p:spPr>
      </p:pic>
    </p:spTree>
    <p:extLst>
      <p:ext uri="{BB962C8B-B14F-4D97-AF65-F5344CB8AC3E}">
        <p14:creationId xmlns:p14="http://schemas.microsoft.com/office/powerpoint/2010/main" val="268748258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be able to convert improper fractions into a mixed </a:t>
            </a:r>
            <a:r>
              <a:rPr lang="en-GB" dirty="0" smtClean="0"/>
              <a:t>number</a:t>
            </a:r>
            <a:endParaRPr lang="en-GB" dirty="0"/>
          </a:p>
        </p:txBody>
      </p:sp>
      <p:graphicFrame>
        <p:nvGraphicFramePr>
          <p:cNvPr id="4" name="Content Placeholder 3"/>
          <p:cNvGraphicFramePr>
            <a:graphicFrameLocks noGrp="1"/>
          </p:cNvGraphicFramePr>
          <p:nvPr>
            <p:ph idx="1"/>
          </p:nvPr>
        </p:nvGraphicFramePr>
        <p:xfrm>
          <a:off x="1264920" y="1690687"/>
          <a:ext cx="10088879" cy="4835980"/>
        </p:xfrm>
        <a:graphic>
          <a:graphicData uri="http://schemas.openxmlformats.org/drawingml/2006/table">
            <a:tbl>
              <a:tblPr firstRow="1" firstCol="1" bandRow="1"/>
              <a:tblGrid>
                <a:gridCol w="7959665">
                  <a:extLst>
                    <a:ext uri="{9D8B030D-6E8A-4147-A177-3AD203B41FA5}">
                      <a16:colId xmlns:a16="http://schemas.microsoft.com/office/drawing/2014/main" val="4240231689"/>
                    </a:ext>
                  </a:extLst>
                </a:gridCol>
                <a:gridCol w="2129214">
                  <a:extLst>
                    <a:ext uri="{9D8B030D-6E8A-4147-A177-3AD203B41FA5}">
                      <a16:colId xmlns:a16="http://schemas.microsoft.com/office/drawing/2014/main" val="3598413716"/>
                    </a:ext>
                  </a:extLst>
                </a:gridCol>
              </a:tblGrid>
              <a:tr h="1048263">
                <a:tc>
                  <a:txBody>
                    <a:bodyPr/>
                    <a:lstStyle/>
                    <a:p>
                      <a:pPr algn="ctr">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Top Down</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Self Assessment</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93181313"/>
                  </a:ext>
                </a:extLst>
              </a:tr>
              <a:tr h="1048263">
                <a:tc>
                  <a:txBody>
                    <a:bodyPr/>
                    <a:lstStyle/>
                    <a:p>
                      <a:pPr algn="l">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Some of us will even: I can solve problems and reason about them when involving converting improper fractions into mixed numbers</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 </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87093552"/>
                  </a:ext>
                </a:extLst>
              </a:tr>
              <a:tr h="698842">
                <a:tc>
                  <a:txBody>
                    <a:bodyPr/>
                    <a:lstStyle/>
                    <a:p>
                      <a:pPr algn="l">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Some of us will: I can convert an improper fraction into a mixed number </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 </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09322112"/>
                  </a:ext>
                </a:extLst>
              </a:tr>
              <a:tr h="1048263">
                <a:tc>
                  <a:txBody>
                    <a:bodyPr/>
                    <a:lstStyle/>
                    <a:p>
                      <a:pPr algn="l">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Most of us will: I can convert an improper fraction into a mixed number when the denominator is given</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 </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22650478"/>
                  </a:ext>
                </a:extLst>
              </a:tr>
              <a:tr h="698842">
                <a:tc>
                  <a:txBody>
                    <a:bodyPr/>
                    <a:lstStyle/>
                    <a:p>
                      <a:pPr algn="l">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All of us will: I can convert an improper fraction into a mixed number using a diagram</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4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91621285"/>
                  </a:ext>
                </a:extLst>
              </a:tr>
            </a:tbl>
          </a:graphicData>
        </a:graphic>
      </p:graphicFrame>
    </p:spTree>
    <p:extLst>
      <p:ext uri="{BB962C8B-B14F-4D97-AF65-F5344CB8AC3E}">
        <p14:creationId xmlns:p14="http://schemas.microsoft.com/office/powerpoint/2010/main" val="218376169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REFLECTION - LO</a:t>
            </a:r>
            <a:r>
              <a:rPr lang="en-GB" dirty="0"/>
              <a:t>: To be able to convert improper fractions into a mixed </a:t>
            </a:r>
            <a:r>
              <a:rPr lang="en-GB" dirty="0" smtClean="0"/>
              <a:t>number</a:t>
            </a:r>
            <a:endParaRPr lang="en-GB" dirty="0"/>
          </a:p>
        </p:txBody>
      </p:sp>
      <p:sp>
        <p:nvSpPr>
          <p:cNvPr id="3" name="Content Placeholder 2"/>
          <p:cNvSpPr>
            <a:spLocks noGrp="1"/>
          </p:cNvSpPr>
          <p:nvPr>
            <p:ph idx="1"/>
          </p:nvPr>
        </p:nvSpPr>
        <p:spPr/>
        <p:txBody>
          <a:bodyPr>
            <a:normAutofit/>
          </a:bodyPr>
          <a:lstStyle/>
          <a:p>
            <a:r>
              <a:rPr lang="en-GB" sz="3200" dirty="0" smtClean="0"/>
              <a:t>SELF ASSESSEMENT</a:t>
            </a:r>
            <a:endParaRPr lang="en-GB" sz="3200" dirty="0"/>
          </a:p>
        </p:txBody>
      </p:sp>
    </p:spTree>
    <p:extLst>
      <p:ext uri="{BB962C8B-B14F-4D97-AF65-F5344CB8AC3E}">
        <p14:creationId xmlns:p14="http://schemas.microsoft.com/office/powerpoint/2010/main" val="26299321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Assembly and Break</a:t>
            </a:r>
            <a:endParaRPr lang="en-GB" dirty="0"/>
          </a:p>
        </p:txBody>
      </p:sp>
      <p:sp>
        <p:nvSpPr>
          <p:cNvPr id="3" name="Content Placeholder 2"/>
          <p:cNvSpPr>
            <a:spLocks noGrp="1"/>
          </p:cNvSpPr>
          <p:nvPr>
            <p:ph idx="1"/>
          </p:nvPr>
        </p:nvSpPr>
        <p:spPr/>
        <p:txBody>
          <a:bodyPr>
            <a:normAutofit/>
          </a:bodyPr>
          <a:lstStyle/>
          <a:p>
            <a:endParaRPr lang="en-GB" sz="3200" dirty="0"/>
          </a:p>
        </p:txBody>
      </p:sp>
    </p:spTree>
    <p:extLst>
      <p:ext uri="{BB962C8B-B14F-4D97-AF65-F5344CB8AC3E}">
        <p14:creationId xmlns:p14="http://schemas.microsoft.com/office/powerpoint/2010/main" val="33579004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English – Traditional Tales Lesson </a:t>
            </a:r>
            <a:r>
              <a:rPr lang="en-GB" dirty="0" smtClean="0"/>
              <a:t>6</a:t>
            </a:r>
            <a:endParaRPr lang="en-GB" dirty="0"/>
          </a:p>
        </p:txBody>
      </p:sp>
      <p:sp>
        <p:nvSpPr>
          <p:cNvPr id="3" name="Subtitle 2"/>
          <p:cNvSpPr>
            <a:spLocks noGrp="1"/>
          </p:cNvSpPr>
          <p:nvPr>
            <p:ph type="subTitle" idx="1"/>
          </p:nvPr>
        </p:nvSpPr>
        <p:spPr/>
        <p:txBody>
          <a:bodyPr/>
          <a:lstStyle/>
          <a:p>
            <a:r>
              <a:rPr lang="en-GB" dirty="0" smtClean="0"/>
              <a:t>LO: To be able to use sensory description to describe a </a:t>
            </a:r>
            <a:r>
              <a:rPr lang="en-GB" dirty="0" smtClean="0"/>
              <a:t>character</a:t>
            </a:r>
          </a:p>
          <a:p>
            <a:endParaRPr lang="en-GB" dirty="0"/>
          </a:p>
          <a:p>
            <a:r>
              <a:rPr lang="en-GB" dirty="0" smtClean="0"/>
              <a:t>Read the slides and do the activities</a:t>
            </a:r>
            <a:endParaRPr lang="en-GB" dirty="0"/>
          </a:p>
        </p:txBody>
      </p:sp>
    </p:spTree>
    <p:extLst>
      <p:ext uri="{BB962C8B-B14F-4D97-AF65-F5344CB8AC3E}">
        <p14:creationId xmlns:p14="http://schemas.microsoft.com/office/powerpoint/2010/main" val="40188730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Introduction</a:t>
            </a:r>
            <a:endParaRPr lang="en-GB" dirty="0"/>
          </a:p>
        </p:txBody>
      </p:sp>
      <p:sp>
        <p:nvSpPr>
          <p:cNvPr id="5" name="Content Placeholder 4"/>
          <p:cNvSpPr>
            <a:spLocks noGrp="1"/>
          </p:cNvSpPr>
          <p:nvPr>
            <p:ph idx="1"/>
          </p:nvPr>
        </p:nvSpPr>
        <p:spPr/>
        <p:txBody>
          <a:bodyPr/>
          <a:lstStyle/>
          <a:p>
            <a:r>
              <a:rPr lang="en-GB" dirty="0" smtClean="0"/>
              <a:t>The genre we will be focusing on for 2 weeks is Traditional Tales.</a:t>
            </a:r>
          </a:p>
          <a:p>
            <a:r>
              <a:rPr lang="en-GB" dirty="0" smtClean="0"/>
              <a:t>We will be focusing on the Traditional Tale of the ‘Firebird’.</a:t>
            </a:r>
          </a:p>
          <a:p>
            <a:r>
              <a:rPr lang="en-GB" dirty="0" smtClean="0"/>
              <a:t>We will be focusing on grammar of: Fronted adverbials, parenthesis, relative clauses, Inverted commas and complex sentences and descriptive/figurative language.</a:t>
            </a:r>
          </a:p>
          <a:p>
            <a:r>
              <a:rPr lang="en-GB" dirty="0" smtClean="0"/>
              <a:t>You will be asked to rewrite the story of ‘Firebird’.</a:t>
            </a:r>
          </a:p>
          <a:p>
            <a:r>
              <a:rPr lang="en-GB" dirty="0" smtClean="0"/>
              <a:t>Group A will change: Setting, characters, Firebird and main animal</a:t>
            </a:r>
          </a:p>
          <a:p>
            <a:r>
              <a:rPr lang="en-GB" dirty="0" smtClean="0"/>
              <a:t>Group B will change: Setting and characters</a:t>
            </a:r>
          </a:p>
          <a:p>
            <a:r>
              <a:rPr lang="en-GB" dirty="0" smtClean="0"/>
              <a:t>Group C will rewrite the story.</a:t>
            </a:r>
            <a:endParaRPr lang="en-GB" dirty="0"/>
          </a:p>
        </p:txBody>
      </p:sp>
    </p:spTree>
    <p:extLst>
      <p:ext uri="{BB962C8B-B14F-4D97-AF65-F5344CB8AC3E}">
        <p14:creationId xmlns:p14="http://schemas.microsoft.com/office/powerpoint/2010/main" val="380646935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LO: To be able to identify the features of a traditions tale</a:t>
            </a:r>
            <a:endParaRPr lang="en-GB" dirty="0"/>
          </a:p>
        </p:txBody>
      </p:sp>
      <p:sp>
        <p:nvSpPr>
          <p:cNvPr id="3" name="Content Placeholder 2"/>
          <p:cNvSpPr>
            <a:spLocks noGrp="1"/>
          </p:cNvSpPr>
          <p:nvPr>
            <p:ph idx="1"/>
          </p:nvPr>
        </p:nvSpPr>
        <p:spPr/>
        <p:txBody>
          <a:bodyPr>
            <a:normAutofit/>
          </a:bodyPr>
          <a:lstStyle/>
          <a:p>
            <a:r>
              <a:rPr lang="en-GB" sz="3200" dirty="0" smtClean="0"/>
              <a:t>Traditional tales are stories that have been told and retold for many years. Often they are passed down through generations. Therefore, they become a story that many people know. There are often lots of different versions of the same story.</a:t>
            </a:r>
          </a:p>
          <a:p>
            <a:endParaRPr lang="en-GB" sz="3200" dirty="0" smtClean="0"/>
          </a:p>
          <a:p>
            <a:r>
              <a:rPr lang="en-GB" sz="3200" dirty="0" smtClean="0"/>
              <a:t>Traditional tales are also known as fairy stories or fairy tales.</a:t>
            </a:r>
          </a:p>
          <a:p>
            <a:endParaRPr lang="en-GB" sz="3200" dirty="0"/>
          </a:p>
        </p:txBody>
      </p:sp>
    </p:spTree>
    <p:extLst>
      <p:ext uri="{BB962C8B-B14F-4D97-AF65-F5344CB8AC3E}">
        <p14:creationId xmlns:p14="http://schemas.microsoft.com/office/powerpoint/2010/main" val="259123127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LO: To be able to identify the features of a traditions tale</a:t>
            </a:r>
            <a:endParaRPr lang="en-GB" dirty="0"/>
          </a:p>
        </p:txBody>
      </p:sp>
      <p:sp>
        <p:nvSpPr>
          <p:cNvPr id="3" name="Content Placeholder 2"/>
          <p:cNvSpPr>
            <a:spLocks noGrp="1"/>
          </p:cNvSpPr>
          <p:nvPr>
            <p:ph idx="1"/>
          </p:nvPr>
        </p:nvSpPr>
        <p:spPr/>
        <p:txBody>
          <a:bodyPr>
            <a:normAutofit fontScale="92500" lnSpcReduction="20000"/>
          </a:bodyPr>
          <a:lstStyle/>
          <a:p>
            <a:pPr marL="0" indent="0" algn="ctr">
              <a:lnSpc>
                <a:spcPct val="107000"/>
              </a:lnSpc>
              <a:spcAft>
                <a:spcPts val="800"/>
              </a:spcAft>
              <a:buNone/>
            </a:pPr>
            <a:r>
              <a:rPr lang="en-GB" sz="8800" dirty="0" smtClean="0">
                <a:effectLst/>
                <a:latin typeface="Comic Sans MS" panose="030F0702030302020204" pitchFamily="66" charset="0"/>
                <a:ea typeface="Calibri" panose="020F0502020204030204" pitchFamily="34" charset="0"/>
                <a:cs typeface="Times New Roman" panose="02020603050405020304" pitchFamily="18" charset="0"/>
              </a:rPr>
              <a:t>Traditional Tales</a:t>
            </a: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0" indent="0" algn="ctr">
              <a:lnSpc>
                <a:spcPct val="107000"/>
              </a:lnSpc>
              <a:spcAft>
                <a:spcPts val="800"/>
              </a:spcAft>
              <a:buNone/>
            </a:pPr>
            <a:r>
              <a:rPr lang="en-GB" sz="4400" dirty="0" smtClean="0">
                <a:effectLst/>
                <a:latin typeface="Comic Sans MS" panose="030F0702030302020204" pitchFamily="66" charset="0"/>
                <a:ea typeface="Calibri" panose="020F0502020204030204" pitchFamily="34" charset="0"/>
                <a:cs typeface="Times New Roman" panose="02020603050405020304" pitchFamily="18" charset="0"/>
              </a:rPr>
              <a:t>Core Features</a:t>
            </a: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3200" dirty="0" smtClean="0">
                <a:effectLst/>
                <a:latin typeface="Comic Sans MS" panose="030F0702030302020204" pitchFamily="66" charset="0"/>
                <a:ea typeface="Calibri" panose="020F0502020204030204" pitchFamily="34" charset="0"/>
                <a:cs typeface="Times New Roman" panose="02020603050405020304" pitchFamily="18" charset="0"/>
              </a:rPr>
              <a:t>A simple beginning, series of events in the middle leading to a predictable outcome</a:t>
            </a: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3200" dirty="0" smtClean="0">
                <a:effectLst/>
                <a:latin typeface="Comic Sans MS" panose="030F0702030302020204" pitchFamily="66" charset="0"/>
                <a:ea typeface="Calibri" panose="020F0502020204030204" pitchFamily="34" charset="0"/>
                <a:cs typeface="Times New Roman" panose="02020603050405020304" pitchFamily="18" charset="0"/>
              </a:rPr>
              <a:t>Details and descriptions support the plot</a:t>
            </a: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Symbol" panose="05050102010706020507" pitchFamily="18" charset="2"/>
              <a:buChar char=""/>
            </a:pPr>
            <a:r>
              <a:rPr lang="en-GB" sz="3200" dirty="0" smtClean="0">
                <a:effectLst/>
                <a:latin typeface="Comic Sans MS" panose="030F0702030302020204" pitchFamily="66" charset="0"/>
                <a:ea typeface="Calibri" panose="020F0502020204030204" pitchFamily="34" charset="0"/>
                <a:cs typeface="Times New Roman" panose="02020603050405020304" pitchFamily="18" charset="0"/>
              </a:rPr>
              <a:t>The story is for telling and re-telling</a:t>
            </a: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endParaRPr lang="en-GB" sz="3200" dirty="0"/>
          </a:p>
        </p:txBody>
      </p:sp>
    </p:spTree>
    <p:extLst>
      <p:ext uri="{BB962C8B-B14F-4D97-AF65-F5344CB8AC3E}">
        <p14:creationId xmlns:p14="http://schemas.microsoft.com/office/powerpoint/2010/main" val="224994669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LO: To be able to identify the features of a traditions tale</a:t>
            </a:r>
            <a:endParaRPr lang="en-GB" dirty="0"/>
          </a:p>
        </p:txBody>
      </p:sp>
      <p:sp>
        <p:nvSpPr>
          <p:cNvPr id="3" name="Content Placeholder 2"/>
          <p:cNvSpPr>
            <a:spLocks noGrp="1"/>
          </p:cNvSpPr>
          <p:nvPr>
            <p:ph idx="1"/>
          </p:nvPr>
        </p:nvSpPr>
        <p:spPr/>
        <p:txBody>
          <a:bodyPr>
            <a:normAutofit fontScale="70000" lnSpcReduction="20000"/>
          </a:bodyPr>
          <a:lstStyle/>
          <a:p>
            <a:pPr marL="0" indent="0" algn="ctr">
              <a:buNone/>
            </a:pPr>
            <a:r>
              <a:rPr lang="en-GB" sz="3200" b="1" u="sng" dirty="0" smtClean="0"/>
              <a:t>Language Features</a:t>
            </a:r>
          </a:p>
          <a:p>
            <a:pPr marL="0" indent="0">
              <a:buNone/>
            </a:pPr>
            <a:r>
              <a:rPr lang="en-GB" sz="3200" dirty="0" smtClean="0"/>
              <a:t>•	A simple traditional opening e.g. one day, once upon a time, Long, long ago</a:t>
            </a:r>
          </a:p>
          <a:p>
            <a:pPr marL="0" indent="0">
              <a:buNone/>
            </a:pPr>
            <a:r>
              <a:rPr lang="en-GB" sz="3200" dirty="0" smtClean="0"/>
              <a:t>•	A simple traditional ending e.g. And they lived happily ever after, always keep your promises</a:t>
            </a:r>
          </a:p>
          <a:p>
            <a:pPr marL="0" indent="0">
              <a:buNone/>
            </a:pPr>
            <a:r>
              <a:rPr lang="en-GB" sz="3200" dirty="0" smtClean="0"/>
              <a:t>•	Evil Characters.</a:t>
            </a:r>
          </a:p>
          <a:p>
            <a:pPr marL="0" indent="0">
              <a:buNone/>
            </a:pPr>
            <a:r>
              <a:rPr lang="en-GB" sz="3200" dirty="0" smtClean="0"/>
              <a:t>•	Characters are often foolish or play tricks</a:t>
            </a:r>
          </a:p>
          <a:p>
            <a:pPr marL="0" indent="0">
              <a:buNone/>
            </a:pPr>
            <a:r>
              <a:rPr lang="en-GB" sz="3200" dirty="0" smtClean="0"/>
              <a:t>•	Animals have human attributes</a:t>
            </a:r>
          </a:p>
          <a:p>
            <a:pPr marL="0" indent="0">
              <a:buNone/>
            </a:pPr>
            <a:r>
              <a:rPr lang="en-GB" sz="3200" dirty="0" smtClean="0"/>
              <a:t>•	People are stereotyped e.g. princesses are pretty</a:t>
            </a:r>
          </a:p>
          <a:p>
            <a:pPr marL="0" indent="0">
              <a:buNone/>
            </a:pPr>
            <a:r>
              <a:rPr lang="en-GB" sz="3200" dirty="0" smtClean="0"/>
              <a:t>•	The number 3 is important e.g. three bears</a:t>
            </a:r>
          </a:p>
          <a:p>
            <a:pPr marL="0" indent="0">
              <a:buNone/>
            </a:pPr>
            <a:r>
              <a:rPr lang="en-GB" sz="3200" dirty="0" smtClean="0"/>
              <a:t>•	Magical or supernatural forces e.g. fairies</a:t>
            </a:r>
          </a:p>
          <a:p>
            <a:pPr marL="0" indent="0">
              <a:buNone/>
            </a:pPr>
            <a:r>
              <a:rPr lang="en-GB" sz="3200" dirty="0" smtClean="0"/>
              <a:t>•	Clear values e.g. honesty</a:t>
            </a:r>
          </a:p>
          <a:p>
            <a:pPr marL="0" indent="0">
              <a:buNone/>
            </a:pPr>
            <a:r>
              <a:rPr lang="en-GB" sz="3200" dirty="0" smtClean="0"/>
              <a:t>•	Literal description e.g. red riding hood had a red cloak</a:t>
            </a:r>
          </a:p>
          <a:p>
            <a:pPr marL="0" indent="0">
              <a:buNone/>
            </a:pPr>
            <a:endParaRPr lang="en-GB" sz="3200" dirty="0"/>
          </a:p>
        </p:txBody>
      </p:sp>
    </p:spTree>
    <p:extLst>
      <p:ext uri="{BB962C8B-B14F-4D97-AF65-F5344CB8AC3E}">
        <p14:creationId xmlns:p14="http://schemas.microsoft.com/office/powerpoint/2010/main" val="415426214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be able to use sensory description to describe a </a:t>
            </a:r>
            <a:r>
              <a:rPr lang="en-GB" dirty="0" smtClean="0"/>
              <a:t>character</a:t>
            </a:r>
            <a:endParaRPr lang="en-GB" dirty="0"/>
          </a:p>
        </p:txBody>
      </p:sp>
      <p:sp>
        <p:nvSpPr>
          <p:cNvPr id="3" name="Content Placeholder 2"/>
          <p:cNvSpPr>
            <a:spLocks noGrp="1"/>
          </p:cNvSpPr>
          <p:nvPr>
            <p:ph idx="1"/>
          </p:nvPr>
        </p:nvSpPr>
        <p:spPr/>
        <p:txBody>
          <a:bodyPr>
            <a:normAutofit/>
          </a:bodyPr>
          <a:lstStyle/>
          <a:p>
            <a:r>
              <a:rPr lang="en-GB" sz="3200" dirty="0" smtClean="0"/>
              <a:t>TP:  What are the 5 senses?</a:t>
            </a:r>
            <a:endParaRPr lang="en-GB" sz="3200" dirty="0"/>
          </a:p>
        </p:txBody>
      </p:sp>
    </p:spTree>
    <p:extLst>
      <p:ext uri="{BB962C8B-B14F-4D97-AF65-F5344CB8AC3E}">
        <p14:creationId xmlns:p14="http://schemas.microsoft.com/office/powerpoint/2010/main" val="312103683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be able to use sensory description to describe a </a:t>
            </a:r>
            <a:r>
              <a:rPr lang="en-GB" dirty="0" smtClean="0"/>
              <a:t>character</a:t>
            </a:r>
            <a:endParaRPr lang="en-GB" dirty="0"/>
          </a:p>
        </p:txBody>
      </p:sp>
      <p:sp>
        <p:nvSpPr>
          <p:cNvPr id="3" name="Content Placeholder 2"/>
          <p:cNvSpPr>
            <a:spLocks noGrp="1"/>
          </p:cNvSpPr>
          <p:nvPr>
            <p:ph idx="1"/>
          </p:nvPr>
        </p:nvSpPr>
        <p:spPr/>
        <p:txBody>
          <a:bodyPr>
            <a:normAutofit/>
          </a:bodyPr>
          <a:lstStyle/>
          <a:p>
            <a:pPr marL="0" indent="0">
              <a:buNone/>
            </a:pPr>
            <a:endParaRPr lang="en-GB" sz="3200" dirty="0"/>
          </a:p>
        </p:txBody>
      </p:sp>
      <p:pic>
        <p:nvPicPr>
          <p:cNvPr id="5" name="Picture 4"/>
          <p:cNvPicPr>
            <a:picLocks noChangeAspect="1"/>
          </p:cNvPicPr>
          <p:nvPr/>
        </p:nvPicPr>
        <p:blipFill>
          <a:blip r:embed="rId2"/>
          <a:stretch>
            <a:fillRect/>
          </a:stretch>
        </p:blipFill>
        <p:spPr>
          <a:xfrm>
            <a:off x="838200" y="1690688"/>
            <a:ext cx="9515475" cy="4791075"/>
          </a:xfrm>
          <a:prstGeom prst="rect">
            <a:avLst/>
          </a:prstGeom>
        </p:spPr>
      </p:pic>
    </p:spTree>
    <p:extLst>
      <p:ext uri="{BB962C8B-B14F-4D97-AF65-F5344CB8AC3E}">
        <p14:creationId xmlns:p14="http://schemas.microsoft.com/office/powerpoint/2010/main" val="405424877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be able to use sensory description to describe a </a:t>
            </a:r>
            <a:r>
              <a:rPr lang="en-GB" dirty="0" smtClean="0"/>
              <a:t>character</a:t>
            </a:r>
            <a:endParaRPr lang="en-GB" dirty="0"/>
          </a:p>
        </p:txBody>
      </p:sp>
      <p:sp>
        <p:nvSpPr>
          <p:cNvPr id="3" name="Content Placeholder 2"/>
          <p:cNvSpPr>
            <a:spLocks noGrp="1"/>
          </p:cNvSpPr>
          <p:nvPr>
            <p:ph idx="1"/>
          </p:nvPr>
        </p:nvSpPr>
        <p:spPr/>
        <p:txBody>
          <a:bodyPr>
            <a:normAutofit/>
          </a:bodyPr>
          <a:lstStyle/>
          <a:p>
            <a:r>
              <a:rPr lang="en-GB" sz="3200" dirty="0" smtClean="0"/>
              <a:t>TP:  With your partner, discuss and colour code to show where the 5 senses are referred to the story.</a:t>
            </a:r>
            <a:endParaRPr lang="en-GB" sz="3200" dirty="0"/>
          </a:p>
        </p:txBody>
      </p:sp>
    </p:spTree>
    <p:extLst>
      <p:ext uri="{BB962C8B-B14F-4D97-AF65-F5344CB8AC3E}">
        <p14:creationId xmlns:p14="http://schemas.microsoft.com/office/powerpoint/2010/main" val="280810613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be able to use sensory description to describe a </a:t>
            </a:r>
            <a:r>
              <a:rPr lang="en-GB" dirty="0" smtClean="0"/>
              <a:t>character</a:t>
            </a:r>
            <a:endParaRPr lang="en-GB" dirty="0"/>
          </a:p>
        </p:txBody>
      </p:sp>
      <p:pic>
        <p:nvPicPr>
          <p:cNvPr id="4" name="Content Placeholder 3"/>
          <p:cNvPicPr>
            <a:picLocks noGrp="1" noChangeAspect="1"/>
          </p:cNvPicPr>
          <p:nvPr>
            <p:ph idx="1"/>
          </p:nvPr>
        </p:nvPicPr>
        <p:blipFill>
          <a:blip r:embed="rId2"/>
          <a:stretch>
            <a:fillRect/>
          </a:stretch>
        </p:blipFill>
        <p:spPr>
          <a:xfrm>
            <a:off x="1710549" y="1825625"/>
            <a:ext cx="8770902" cy="4351338"/>
          </a:xfrm>
          <a:prstGeom prst="rect">
            <a:avLst/>
          </a:prstGeom>
        </p:spPr>
      </p:pic>
      <p:sp>
        <p:nvSpPr>
          <p:cNvPr id="5" name="TextBox 4"/>
          <p:cNvSpPr txBox="1"/>
          <p:nvPr/>
        </p:nvSpPr>
        <p:spPr>
          <a:xfrm>
            <a:off x="8275320" y="6004560"/>
            <a:ext cx="2804160" cy="369332"/>
          </a:xfrm>
          <a:prstGeom prst="rect">
            <a:avLst/>
          </a:prstGeom>
          <a:noFill/>
        </p:spPr>
        <p:txBody>
          <a:bodyPr wrap="square" rtlCol="0">
            <a:spAutoFit/>
          </a:bodyPr>
          <a:lstStyle/>
          <a:p>
            <a:r>
              <a:rPr lang="en-GB" dirty="0" smtClean="0"/>
              <a:t>No taste or smell</a:t>
            </a:r>
            <a:endParaRPr lang="en-GB" dirty="0"/>
          </a:p>
        </p:txBody>
      </p:sp>
    </p:spTree>
    <p:extLst>
      <p:ext uri="{BB962C8B-B14F-4D97-AF65-F5344CB8AC3E}">
        <p14:creationId xmlns:p14="http://schemas.microsoft.com/office/powerpoint/2010/main" val="44231132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81E41561-306D-49DF-B130-36DEFB6B7C4F}"/>
              </a:ext>
            </a:extLst>
          </p:cNvPr>
          <p:cNvGrpSpPr/>
          <p:nvPr/>
        </p:nvGrpSpPr>
        <p:grpSpPr>
          <a:xfrm>
            <a:off x="2279649" y="1704395"/>
            <a:ext cx="7632701" cy="478088"/>
            <a:chOff x="755648" y="1599950"/>
            <a:chExt cx="7563954" cy="680468"/>
          </a:xfrm>
        </p:grpSpPr>
        <p:sp>
          <p:nvSpPr>
            <p:cNvPr id="8" name="Rectangle: Top Corners Rounded 7">
              <a:extLst>
                <a:ext uri="{FF2B5EF4-FFF2-40B4-BE49-F238E27FC236}">
                  <a16:creationId xmlns:a16="http://schemas.microsoft.com/office/drawing/2014/main" id="{514D13E4-019F-4C7C-8052-029742669703}"/>
                </a:ext>
              </a:extLst>
            </p:cNvPr>
            <p:cNvSpPr/>
            <p:nvPr/>
          </p:nvSpPr>
          <p:spPr>
            <a:xfrm rot="5400000">
              <a:off x="4197391" y="-1841793"/>
              <a:ext cx="680468" cy="7563954"/>
            </a:xfrm>
            <a:prstGeom prst="round2SameRect">
              <a:avLst>
                <a:gd name="adj1" fmla="val 8183"/>
                <a:gd name="adj2" fmla="val 0"/>
              </a:avLst>
            </a:prstGeom>
            <a:solidFill>
              <a:schemeClr val="bg1"/>
            </a:solidFill>
            <a:ln w="25400">
              <a:solidFill>
                <a:srgbClr val="FAB00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Rectangle 8">
              <a:extLst>
                <a:ext uri="{FF2B5EF4-FFF2-40B4-BE49-F238E27FC236}">
                  <a16:creationId xmlns:a16="http://schemas.microsoft.com/office/drawing/2014/main" id="{20BA7757-1B92-4EA8-9A91-3C365A5936B5}"/>
                </a:ext>
              </a:extLst>
            </p:cNvPr>
            <p:cNvSpPr/>
            <p:nvPr/>
          </p:nvSpPr>
          <p:spPr>
            <a:xfrm>
              <a:off x="755648" y="1599950"/>
              <a:ext cx="82551" cy="680464"/>
            </a:xfrm>
            <a:prstGeom prst="rect">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 name="TextBox 1">
            <a:extLst>
              <a:ext uri="{FF2B5EF4-FFF2-40B4-BE49-F238E27FC236}">
                <a16:creationId xmlns:a16="http://schemas.microsoft.com/office/drawing/2014/main" id="{0D397454-A25B-4068-8FD8-5A486C92B94D}"/>
              </a:ext>
            </a:extLst>
          </p:cNvPr>
          <p:cNvSpPr txBox="1"/>
          <p:nvPr/>
        </p:nvSpPr>
        <p:spPr>
          <a:xfrm>
            <a:off x="2279650" y="728664"/>
            <a:ext cx="7632700" cy="584775"/>
          </a:xfrm>
          <a:prstGeom prst="rect">
            <a:avLst/>
          </a:prstGeom>
          <a:noFill/>
        </p:spPr>
        <p:txBody>
          <a:bodyPr wrap="square" rtlCol="0">
            <a:spAutoFit/>
          </a:bodyPr>
          <a:lstStyle/>
          <a:p>
            <a:pPr algn="ctr"/>
            <a:r>
              <a:rPr lang="en-GB" sz="3200" b="1" dirty="0">
                <a:latin typeface="+mj-lt"/>
              </a:rPr>
              <a:t>Taste</a:t>
            </a:r>
          </a:p>
        </p:txBody>
      </p:sp>
      <p:sp>
        <p:nvSpPr>
          <p:cNvPr id="3" name="Rectangle 2">
            <a:extLst>
              <a:ext uri="{FF2B5EF4-FFF2-40B4-BE49-F238E27FC236}">
                <a16:creationId xmlns:a16="http://schemas.microsoft.com/office/drawing/2014/main" id="{F3D0BF9E-D738-45B5-BFFF-9CFC48149614}"/>
              </a:ext>
            </a:extLst>
          </p:cNvPr>
          <p:cNvSpPr/>
          <p:nvPr/>
        </p:nvSpPr>
        <p:spPr>
          <a:xfrm>
            <a:off x="2362950" y="1764060"/>
            <a:ext cx="7549399" cy="369332"/>
          </a:xfrm>
          <a:prstGeom prst="rect">
            <a:avLst/>
          </a:prstGeom>
        </p:spPr>
        <p:txBody>
          <a:bodyPr wrap="square">
            <a:spAutoFit/>
          </a:bodyPr>
          <a:lstStyle/>
          <a:p>
            <a:r>
              <a:rPr lang="en-GB" dirty="0">
                <a:latin typeface="Twinkl" pitchFamily="50" charset="0"/>
              </a:rPr>
              <a:t>You are going to write your own sensory description about the firebird.</a:t>
            </a:r>
          </a:p>
        </p:txBody>
      </p:sp>
      <p:grpSp>
        <p:nvGrpSpPr>
          <p:cNvPr id="18" name="Group 17">
            <a:extLst>
              <a:ext uri="{FF2B5EF4-FFF2-40B4-BE49-F238E27FC236}">
                <a16:creationId xmlns:a16="http://schemas.microsoft.com/office/drawing/2014/main" id="{3853148A-189E-4FBE-BF6A-E5D04507F535}"/>
              </a:ext>
            </a:extLst>
          </p:cNvPr>
          <p:cNvGrpSpPr/>
          <p:nvPr/>
        </p:nvGrpSpPr>
        <p:grpSpPr>
          <a:xfrm>
            <a:off x="2279648" y="2452070"/>
            <a:ext cx="6645816" cy="774215"/>
            <a:chOff x="755648" y="2452069"/>
            <a:chExt cx="6645816" cy="774215"/>
          </a:xfrm>
        </p:grpSpPr>
        <p:grpSp>
          <p:nvGrpSpPr>
            <p:cNvPr id="10" name="Group 9">
              <a:extLst>
                <a:ext uri="{FF2B5EF4-FFF2-40B4-BE49-F238E27FC236}">
                  <a16:creationId xmlns:a16="http://schemas.microsoft.com/office/drawing/2014/main" id="{F700F26E-9CEA-42B8-8D3C-B09430733E34}"/>
                </a:ext>
              </a:extLst>
            </p:cNvPr>
            <p:cNvGrpSpPr/>
            <p:nvPr/>
          </p:nvGrpSpPr>
          <p:grpSpPr>
            <a:xfrm>
              <a:off x="755648" y="2452069"/>
              <a:ext cx="6645816" cy="774215"/>
              <a:chOff x="755648" y="1599950"/>
              <a:chExt cx="6585958" cy="680469"/>
            </a:xfrm>
          </p:grpSpPr>
          <p:sp>
            <p:nvSpPr>
              <p:cNvPr id="11" name="Rectangle: Top Corners Rounded 10">
                <a:extLst>
                  <a:ext uri="{FF2B5EF4-FFF2-40B4-BE49-F238E27FC236}">
                    <a16:creationId xmlns:a16="http://schemas.microsoft.com/office/drawing/2014/main" id="{2B7EA641-B0AE-4547-BCA5-7691854A81FA}"/>
                  </a:ext>
                </a:extLst>
              </p:cNvPr>
              <p:cNvSpPr/>
              <p:nvPr/>
            </p:nvSpPr>
            <p:spPr>
              <a:xfrm rot="5400000">
                <a:off x="3708393" y="-1352794"/>
                <a:ext cx="680468" cy="6585958"/>
              </a:xfrm>
              <a:prstGeom prst="round2SameRect">
                <a:avLst>
                  <a:gd name="adj1" fmla="val 8183"/>
                  <a:gd name="adj2" fmla="val 0"/>
                </a:avLst>
              </a:prstGeom>
              <a:solidFill>
                <a:schemeClr val="bg1"/>
              </a:solidFill>
              <a:ln w="25400">
                <a:solidFill>
                  <a:srgbClr val="FAB00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Rectangle 11">
                <a:extLst>
                  <a:ext uri="{FF2B5EF4-FFF2-40B4-BE49-F238E27FC236}">
                    <a16:creationId xmlns:a16="http://schemas.microsoft.com/office/drawing/2014/main" id="{747BADAE-59D0-4AA8-B092-65B003187C1F}"/>
                  </a:ext>
                </a:extLst>
              </p:cNvPr>
              <p:cNvSpPr/>
              <p:nvPr/>
            </p:nvSpPr>
            <p:spPr>
              <a:xfrm>
                <a:off x="755648" y="1599950"/>
                <a:ext cx="82551" cy="680464"/>
              </a:xfrm>
              <a:prstGeom prst="rect">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4" name="Rectangle 3">
              <a:extLst>
                <a:ext uri="{FF2B5EF4-FFF2-40B4-BE49-F238E27FC236}">
                  <a16:creationId xmlns:a16="http://schemas.microsoft.com/office/drawing/2014/main" id="{DBF04564-F340-4064-BCF2-9712629C11C1}"/>
                </a:ext>
              </a:extLst>
            </p:cNvPr>
            <p:cNvSpPr/>
            <p:nvPr/>
          </p:nvSpPr>
          <p:spPr>
            <a:xfrm>
              <a:off x="847338" y="2520021"/>
              <a:ext cx="5245939" cy="646331"/>
            </a:xfrm>
            <a:prstGeom prst="rect">
              <a:avLst/>
            </a:prstGeom>
          </p:spPr>
          <p:txBody>
            <a:bodyPr wrap="square">
              <a:spAutoFit/>
            </a:bodyPr>
            <a:lstStyle/>
            <a:p>
              <a:r>
                <a:rPr lang="en-GB" dirty="0">
                  <a:latin typeface="Twinkl" pitchFamily="50" charset="0"/>
                </a:rPr>
                <a:t>You will be generating ideas to write about each of the senses.</a:t>
              </a:r>
            </a:p>
          </p:txBody>
        </p:sp>
      </p:grpSp>
      <p:grpSp>
        <p:nvGrpSpPr>
          <p:cNvPr id="17" name="Group 16">
            <a:extLst>
              <a:ext uri="{FF2B5EF4-FFF2-40B4-BE49-F238E27FC236}">
                <a16:creationId xmlns:a16="http://schemas.microsoft.com/office/drawing/2014/main" id="{1D8A52F7-44FB-4827-ADEA-3C5DEBC5158F}"/>
              </a:ext>
            </a:extLst>
          </p:cNvPr>
          <p:cNvGrpSpPr/>
          <p:nvPr/>
        </p:nvGrpSpPr>
        <p:grpSpPr>
          <a:xfrm>
            <a:off x="2279645" y="4767022"/>
            <a:ext cx="4144159" cy="475357"/>
            <a:chOff x="755644" y="4767021"/>
            <a:chExt cx="4144159" cy="475357"/>
          </a:xfrm>
        </p:grpSpPr>
        <p:sp>
          <p:nvSpPr>
            <p:cNvPr id="16" name="Rectangle: Top Corners Rounded 15">
              <a:extLst>
                <a:ext uri="{FF2B5EF4-FFF2-40B4-BE49-F238E27FC236}">
                  <a16:creationId xmlns:a16="http://schemas.microsoft.com/office/drawing/2014/main" id="{B5FF7117-6510-47FE-A30E-D33C66711D90}"/>
                </a:ext>
              </a:extLst>
            </p:cNvPr>
            <p:cNvSpPr/>
            <p:nvPr/>
          </p:nvSpPr>
          <p:spPr>
            <a:xfrm rot="5400000">
              <a:off x="2590045" y="2932620"/>
              <a:ext cx="475357" cy="4144159"/>
            </a:xfrm>
            <a:prstGeom prst="round2SameRect">
              <a:avLst>
                <a:gd name="adj1" fmla="val 13679"/>
                <a:gd name="adj2" fmla="val 0"/>
              </a:avLst>
            </a:prstGeom>
            <a:solidFill>
              <a:srgbClr val="FAB001"/>
            </a:solidFill>
            <a:ln w="254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5" name="Rectangle 14">
              <a:extLst>
                <a:ext uri="{FF2B5EF4-FFF2-40B4-BE49-F238E27FC236}">
                  <a16:creationId xmlns:a16="http://schemas.microsoft.com/office/drawing/2014/main" id="{A8C608F9-53E2-467A-9CDF-323A4A8D26C9}"/>
                </a:ext>
              </a:extLst>
            </p:cNvPr>
            <p:cNvSpPr/>
            <p:nvPr/>
          </p:nvSpPr>
          <p:spPr>
            <a:xfrm>
              <a:off x="838949" y="4818779"/>
              <a:ext cx="4049507" cy="369332"/>
            </a:xfrm>
            <a:prstGeom prst="rect">
              <a:avLst/>
            </a:prstGeom>
          </p:spPr>
          <p:txBody>
            <a:bodyPr wrap="none">
              <a:spAutoFit/>
            </a:bodyPr>
            <a:lstStyle/>
            <a:p>
              <a:r>
                <a:rPr lang="en-GB" dirty="0">
                  <a:latin typeface="Twinkl SemiBold" pitchFamily="2" charset="0"/>
                </a:rPr>
                <a:t>Let’s start with a tricky one together.</a:t>
              </a:r>
            </a:p>
          </p:txBody>
        </p:sp>
      </p:grpSp>
    </p:spTree>
    <p:extLst>
      <p:ext uri="{BB962C8B-B14F-4D97-AF65-F5344CB8AC3E}">
        <p14:creationId xmlns:p14="http://schemas.microsoft.com/office/powerpoint/2010/main" val="23253485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1000"/>
                                        <p:tgtEl>
                                          <p:spTgt spid="18"/>
                                        </p:tgtEl>
                                      </p:cBhvr>
                                    </p:animEffect>
                                    <p:anim calcmode="lin" valueType="num">
                                      <p:cBhvr>
                                        <p:cTn id="8" dur="1000" fill="hold"/>
                                        <p:tgtEl>
                                          <p:spTgt spid="18"/>
                                        </p:tgtEl>
                                        <p:attrNameLst>
                                          <p:attrName>ppt_x</p:attrName>
                                        </p:attrNameLst>
                                      </p:cBhvr>
                                      <p:tavLst>
                                        <p:tav tm="0">
                                          <p:val>
                                            <p:strVal val="#ppt_x"/>
                                          </p:val>
                                        </p:tav>
                                        <p:tav tm="100000">
                                          <p:val>
                                            <p:strVal val="#ppt_x"/>
                                          </p:val>
                                        </p:tav>
                                      </p:tavLst>
                                    </p:anim>
                                    <p:anim calcmode="lin" valueType="num">
                                      <p:cBhvr>
                                        <p:cTn id="9"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7"/>
                                        </p:tgtEl>
                                        <p:attrNameLst>
                                          <p:attrName>style.visibility</p:attrName>
                                        </p:attrNameLst>
                                      </p:cBhvr>
                                      <p:to>
                                        <p:strVal val="visible"/>
                                      </p:to>
                                    </p:set>
                                    <p:animEffect transition="in" filter="fade">
                                      <p:cBhvr>
                                        <p:cTn id="14" dur="1000"/>
                                        <p:tgtEl>
                                          <p:spTgt spid="17"/>
                                        </p:tgtEl>
                                      </p:cBhvr>
                                    </p:animEffect>
                                    <p:anim calcmode="lin" valueType="num">
                                      <p:cBhvr>
                                        <p:cTn id="15" dur="1000" fill="hold"/>
                                        <p:tgtEl>
                                          <p:spTgt spid="17"/>
                                        </p:tgtEl>
                                        <p:attrNameLst>
                                          <p:attrName>ppt_x</p:attrName>
                                        </p:attrNameLst>
                                      </p:cBhvr>
                                      <p:tavLst>
                                        <p:tav tm="0">
                                          <p:val>
                                            <p:strVal val="#ppt_x"/>
                                          </p:val>
                                        </p:tav>
                                        <p:tav tm="100000">
                                          <p:val>
                                            <p:strVal val="#ppt_x"/>
                                          </p:val>
                                        </p:tav>
                                      </p:tavLst>
                                    </p:anim>
                                    <p:anim calcmode="lin" valueType="num">
                                      <p:cBhvr>
                                        <p:cTn id="16"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 name="Group 31">
            <a:extLst>
              <a:ext uri="{FF2B5EF4-FFF2-40B4-BE49-F238E27FC236}">
                <a16:creationId xmlns:a16="http://schemas.microsoft.com/office/drawing/2014/main" id="{7740C1E9-B9E7-499F-BF9C-08719BA0A036}"/>
              </a:ext>
            </a:extLst>
          </p:cNvPr>
          <p:cNvGrpSpPr/>
          <p:nvPr/>
        </p:nvGrpSpPr>
        <p:grpSpPr>
          <a:xfrm>
            <a:off x="2279647" y="1566372"/>
            <a:ext cx="6349827" cy="816102"/>
            <a:chOff x="755646" y="1599950"/>
            <a:chExt cx="6292635" cy="680469"/>
          </a:xfrm>
        </p:grpSpPr>
        <p:sp>
          <p:nvSpPr>
            <p:cNvPr id="34" name="Rectangle: Top Corners Rounded 33">
              <a:extLst>
                <a:ext uri="{FF2B5EF4-FFF2-40B4-BE49-F238E27FC236}">
                  <a16:creationId xmlns:a16="http://schemas.microsoft.com/office/drawing/2014/main" id="{B8247CCF-8E0F-4960-B469-90D424B1D856}"/>
                </a:ext>
              </a:extLst>
            </p:cNvPr>
            <p:cNvSpPr/>
            <p:nvPr/>
          </p:nvSpPr>
          <p:spPr>
            <a:xfrm rot="5400000">
              <a:off x="3561730" y="-1206133"/>
              <a:ext cx="680468" cy="6292635"/>
            </a:xfrm>
            <a:prstGeom prst="round2SameRect">
              <a:avLst>
                <a:gd name="adj1" fmla="val 8183"/>
                <a:gd name="adj2" fmla="val 0"/>
              </a:avLst>
            </a:prstGeom>
            <a:solidFill>
              <a:schemeClr val="bg1"/>
            </a:solidFill>
            <a:ln w="25400">
              <a:solidFill>
                <a:srgbClr val="FAB00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5" name="Rectangle 34">
              <a:extLst>
                <a:ext uri="{FF2B5EF4-FFF2-40B4-BE49-F238E27FC236}">
                  <a16:creationId xmlns:a16="http://schemas.microsoft.com/office/drawing/2014/main" id="{8EB66F0D-326F-4EAA-9945-FF755094450F}"/>
                </a:ext>
              </a:extLst>
            </p:cNvPr>
            <p:cNvSpPr/>
            <p:nvPr/>
          </p:nvSpPr>
          <p:spPr>
            <a:xfrm>
              <a:off x="755648" y="1599950"/>
              <a:ext cx="82551" cy="680464"/>
            </a:xfrm>
            <a:prstGeom prst="rect">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 name="TextBox 1">
            <a:extLst>
              <a:ext uri="{FF2B5EF4-FFF2-40B4-BE49-F238E27FC236}">
                <a16:creationId xmlns:a16="http://schemas.microsoft.com/office/drawing/2014/main" id="{0D397454-A25B-4068-8FD8-5A486C92B94D}"/>
              </a:ext>
            </a:extLst>
          </p:cNvPr>
          <p:cNvSpPr txBox="1"/>
          <p:nvPr/>
        </p:nvSpPr>
        <p:spPr>
          <a:xfrm>
            <a:off x="2279650" y="728664"/>
            <a:ext cx="7632700" cy="584775"/>
          </a:xfrm>
          <a:prstGeom prst="rect">
            <a:avLst/>
          </a:prstGeom>
          <a:noFill/>
        </p:spPr>
        <p:txBody>
          <a:bodyPr wrap="square" rtlCol="0">
            <a:spAutoFit/>
          </a:bodyPr>
          <a:lstStyle/>
          <a:p>
            <a:pPr algn="ctr"/>
            <a:r>
              <a:rPr lang="en-GB" sz="3200" b="1" dirty="0">
                <a:latin typeface="+mj-lt"/>
              </a:rPr>
              <a:t>Taste</a:t>
            </a:r>
          </a:p>
        </p:txBody>
      </p:sp>
      <p:sp>
        <p:nvSpPr>
          <p:cNvPr id="5" name="Rectangle 4">
            <a:extLst>
              <a:ext uri="{FF2B5EF4-FFF2-40B4-BE49-F238E27FC236}">
                <a16:creationId xmlns:a16="http://schemas.microsoft.com/office/drawing/2014/main" id="{325A8680-2E11-48DE-ACAD-1B3FE03486C0}"/>
              </a:ext>
            </a:extLst>
          </p:cNvPr>
          <p:cNvSpPr/>
          <p:nvPr/>
        </p:nvSpPr>
        <p:spPr>
          <a:xfrm>
            <a:off x="2362949" y="1639136"/>
            <a:ext cx="4676222" cy="646331"/>
          </a:xfrm>
          <a:prstGeom prst="rect">
            <a:avLst/>
          </a:prstGeom>
        </p:spPr>
        <p:txBody>
          <a:bodyPr wrap="square">
            <a:spAutoFit/>
          </a:bodyPr>
          <a:lstStyle/>
          <a:p>
            <a:r>
              <a:rPr lang="en-GB" dirty="0"/>
              <a:t>Ivan is not eating when he sees the </a:t>
            </a:r>
          </a:p>
          <a:p>
            <a:r>
              <a:rPr lang="en-GB" dirty="0"/>
              <a:t>firebird so what could he possibly taste?</a:t>
            </a:r>
          </a:p>
        </p:txBody>
      </p:sp>
      <p:grpSp>
        <p:nvGrpSpPr>
          <p:cNvPr id="19" name="Group 18">
            <a:extLst>
              <a:ext uri="{FF2B5EF4-FFF2-40B4-BE49-F238E27FC236}">
                <a16:creationId xmlns:a16="http://schemas.microsoft.com/office/drawing/2014/main" id="{755E0767-0529-45C9-8453-CCD39EDD8104}"/>
              </a:ext>
            </a:extLst>
          </p:cNvPr>
          <p:cNvGrpSpPr/>
          <p:nvPr/>
        </p:nvGrpSpPr>
        <p:grpSpPr>
          <a:xfrm>
            <a:off x="2830807" y="2996163"/>
            <a:ext cx="1744635" cy="865675"/>
            <a:chOff x="5450966" y="4198976"/>
            <a:chExt cx="1744635" cy="865675"/>
          </a:xfrm>
        </p:grpSpPr>
        <p:sp>
          <p:nvSpPr>
            <p:cNvPr id="20" name="Rectangle 19">
              <a:extLst>
                <a:ext uri="{FF2B5EF4-FFF2-40B4-BE49-F238E27FC236}">
                  <a16:creationId xmlns:a16="http://schemas.microsoft.com/office/drawing/2014/main" id="{FC36FA8E-5182-4F3A-A463-5E175D3F58F5}"/>
                </a:ext>
              </a:extLst>
            </p:cNvPr>
            <p:cNvSpPr/>
            <p:nvPr/>
          </p:nvSpPr>
          <p:spPr>
            <a:xfrm>
              <a:off x="6392777" y="4470389"/>
              <a:ext cx="752146" cy="333498"/>
            </a:xfrm>
            <a:prstGeom prst="rect">
              <a:avLst/>
            </a:prstGeom>
            <a:solidFill>
              <a:srgbClr val="E400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1CABC8AF-F903-481E-9E24-BE552B314E2F}"/>
                </a:ext>
              </a:extLst>
            </p:cNvPr>
            <p:cNvSpPr/>
            <p:nvPr/>
          </p:nvSpPr>
          <p:spPr>
            <a:xfrm>
              <a:off x="5587778" y="4198976"/>
              <a:ext cx="865675" cy="865675"/>
            </a:xfrm>
            <a:prstGeom prst="ellipse">
              <a:avLst/>
            </a:prstGeom>
            <a:solidFill>
              <a:srgbClr val="F7C4C0"/>
            </a:solidFill>
            <a:ln w="57150">
              <a:solidFill>
                <a:srgbClr val="E4004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2" name="TextBox 21">
              <a:extLst>
                <a:ext uri="{FF2B5EF4-FFF2-40B4-BE49-F238E27FC236}">
                  <a16:creationId xmlns:a16="http://schemas.microsoft.com/office/drawing/2014/main" id="{0F5E89B0-1049-4A47-8D6B-2F5D9CED6622}"/>
                </a:ext>
              </a:extLst>
            </p:cNvPr>
            <p:cNvSpPr txBox="1"/>
            <p:nvPr/>
          </p:nvSpPr>
          <p:spPr>
            <a:xfrm>
              <a:off x="6443455" y="4437073"/>
              <a:ext cx="752146" cy="369332"/>
            </a:xfrm>
            <a:prstGeom prst="rect">
              <a:avLst/>
            </a:prstGeom>
            <a:noFill/>
          </p:spPr>
          <p:txBody>
            <a:bodyPr wrap="square" rtlCol="0">
              <a:spAutoFit/>
            </a:bodyPr>
            <a:lstStyle/>
            <a:p>
              <a:r>
                <a:rPr lang="en-GB" b="1" dirty="0">
                  <a:solidFill>
                    <a:schemeClr val="bg1"/>
                  </a:solidFill>
                </a:rPr>
                <a:t>taste</a:t>
              </a:r>
            </a:p>
          </p:txBody>
        </p:sp>
        <p:pic>
          <p:nvPicPr>
            <p:cNvPr id="23" name="Picture 22">
              <a:extLst>
                <a:ext uri="{FF2B5EF4-FFF2-40B4-BE49-F238E27FC236}">
                  <a16:creationId xmlns:a16="http://schemas.microsoft.com/office/drawing/2014/main" id="{6943D298-DB39-42FB-A69B-D374EF6FDDC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50966" y="4322315"/>
              <a:ext cx="803919" cy="685631"/>
            </a:xfrm>
            <a:prstGeom prst="rect">
              <a:avLst/>
            </a:prstGeom>
          </p:spPr>
        </p:pic>
      </p:grpSp>
      <p:grpSp>
        <p:nvGrpSpPr>
          <p:cNvPr id="48" name="Group 47">
            <a:extLst>
              <a:ext uri="{FF2B5EF4-FFF2-40B4-BE49-F238E27FC236}">
                <a16:creationId xmlns:a16="http://schemas.microsoft.com/office/drawing/2014/main" id="{D777FE69-BB8D-4016-94E4-9506A7399D16}"/>
              </a:ext>
            </a:extLst>
          </p:cNvPr>
          <p:cNvGrpSpPr/>
          <p:nvPr/>
        </p:nvGrpSpPr>
        <p:grpSpPr>
          <a:xfrm>
            <a:off x="2286183" y="5316351"/>
            <a:ext cx="7632704" cy="785993"/>
            <a:chOff x="762183" y="5316350"/>
            <a:chExt cx="7632704" cy="785993"/>
          </a:xfrm>
        </p:grpSpPr>
        <p:grpSp>
          <p:nvGrpSpPr>
            <p:cNvPr id="25" name="Group 24">
              <a:extLst>
                <a:ext uri="{FF2B5EF4-FFF2-40B4-BE49-F238E27FC236}">
                  <a16:creationId xmlns:a16="http://schemas.microsoft.com/office/drawing/2014/main" id="{8D9E27F4-24D0-484C-B576-5ECE78B9D481}"/>
                </a:ext>
              </a:extLst>
            </p:cNvPr>
            <p:cNvGrpSpPr/>
            <p:nvPr/>
          </p:nvGrpSpPr>
          <p:grpSpPr>
            <a:xfrm>
              <a:off x="762183" y="5316350"/>
              <a:ext cx="7632704" cy="785993"/>
              <a:chOff x="755649" y="889519"/>
              <a:chExt cx="7632704" cy="1293106"/>
            </a:xfrm>
          </p:grpSpPr>
          <p:sp>
            <p:nvSpPr>
              <p:cNvPr id="27" name="Rectangle: Top Corners Rounded 26">
                <a:extLst>
                  <a:ext uri="{FF2B5EF4-FFF2-40B4-BE49-F238E27FC236}">
                    <a16:creationId xmlns:a16="http://schemas.microsoft.com/office/drawing/2014/main" id="{AA513B8F-545A-44BB-9933-0F16341B275D}"/>
                  </a:ext>
                </a:extLst>
              </p:cNvPr>
              <p:cNvSpPr/>
              <p:nvPr/>
            </p:nvSpPr>
            <p:spPr>
              <a:xfrm rot="5400000">
                <a:off x="3925449" y="-2280278"/>
                <a:ext cx="1293105" cy="7632702"/>
              </a:xfrm>
              <a:prstGeom prst="round2SameRect">
                <a:avLst>
                  <a:gd name="adj1" fmla="val 8183"/>
                  <a:gd name="adj2" fmla="val 1885"/>
                </a:avLst>
              </a:prstGeom>
              <a:solidFill>
                <a:srgbClr val="FFECA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8" name="Rectangle 27">
                <a:extLst>
                  <a:ext uri="{FF2B5EF4-FFF2-40B4-BE49-F238E27FC236}">
                    <a16:creationId xmlns:a16="http://schemas.microsoft.com/office/drawing/2014/main" id="{CB3EFEB5-4A6C-49F3-888A-C7E68E7D9737}"/>
                  </a:ext>
                </a:extLst>
              </p:cNvPr>
              <p:cNvSpPr/>
              <p:nvPr/>
            </p:nvSpPr>
            <p:spPr>
              <a:xfrm>
                <a:off x="755649" y="889519"/>
                <a:ext cx="81538" cy="1293104"/>
              </a:xfrm>
              <a:prstGeom prst="rect">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13" name="Rectangle 12">
              <a:extLst>
                <a:ext uri="{FF2B5EF4-FFF2-40B4-BE49-F238E27FC236}">
                  <a16:creationId xmlns:a16="http://schemas.microsoft.com/office/drawing/2014/main" id="{9CE3E97C-121C-4DFB-849C-E8F1E26B9E7B}"/>
                </a:ext>
              </a:extLst>
            </p:cNvPr>
            <p:cNvSpPr/>
            <p:nvPr/>
          </p:nvSpPr>
          <p:spPr>
            <a:xfrm>
              <a:off x="859872" y="5381070"/>
              <a:ext cx="7528478" cy="646331"/>
            </a:xfrm>
            <a:prstGeom prst="rect">
              <a:avLst/>
            </a:prstGeom>
          </p:spPr>
          <p:txBody>
            <a:bodyPr wrap="square">
              <a:spAutoFit/>
            </a:bodyPr>
            <a:lstStyle/>
            <a:p>
              <a:r>
                <a:rPr lang="en-GB" b="1" dirty="0">
                  <a:latin typeface="+mj-lt"/>
                </a:rPr>
                <a:t>No, figurative language is being used. The word ‘taste’ is used but in fact it is emotions that are being felt.</a:t>
              </a:r>
            </a:p>
          </p:txBody>
        </p:sp>
      </p:grpSp>
      <p:grpSp>
        <p:nvGrpSpPr>
          <p:cNvPr id="47" name="Group 46">
            <a:extLst>
              <a:ext uri="{FF2B5EF4-FFF2-40B4-BE49-F238E27FC236}">
                <a16:creationId xmlns:a16="http://schemas.microsoft.com/office/drawing/2014/main" id="{82777EC1-C054-452F-8943-252872F4542D}"/>
              </a:ext>
            </a:extLst>
          </p:cNvPr>
          <p:cNvGrpSpPr/>
          <p:nvPr/>
        </p:nvGrpSpPr>
        <p:grpSpPr>
          <a:xfrm>
            <a:off x="2279647" y="4538362"/>
            <a:ext cx="6349827" cy="428201"/>
            <a:chOff x="755646" y="4538361"/>
            <a:chExt cx="6349827" cy="428201"/>
          </a:xfrm>
        </p:grpSpPr>
        <p:grpSp>
          <p:nvGrpSpPr>
            <p:cNvPr id="36" name="Group 35">
              <a:extLst>
                <a:ext uri="{FF2B5EF4-FFF2-40B4-BE49-F238E27FC236}">
                  <a16:creationId xmlns:a16="http://schemas.microsoft.com/office/drawing/2014/main" id="{BCB9BD33-50FF-442C-91EA-02B02557E437}"/>
                </a:ext>
              </a:extLst>
            </p:cNvPr>
            <p:cNvGrpSpPr/>
            <p:nvPr/>
          </p:nvGrpSpPr>
          <p:grpSpPr>
            <a:xfrm>
              <a:off x="755646" y="4538361"/>
              <a:ext cx="6349827" cy="428201"/>
              <a:chOff x="755646" y="1599950"/>
              <a:chExt cx="6292635" cy="680469"/>
            </a:xfrm>
          </p:grpSpPr>
          <p:sp>
            <p:nvSpPr>
              <p:cNvPr id="37" name="Rectangle: Top Corners Rounded 36">
                <a:extLst>
                  <a:ext uri="{FF2B5EF4-FFF2-40B4-BE49-F238E27FC236}">
                    <a16:creationId xmlns:a16="http://schemas.microsoft.com/office/drawing/2014/main" id="{72B54AF3-BBF7-44DB-8AF7-386C0DCAAE3E}"/>
                  </a:ext>
                </a:extLst>
              </p:cNvPr>
              <p:cNvSpPr/>
              <p:nvPr/>
            </p:nvSpPr>
            <p:spPr>
              <a:xfrm rot="5400000">
                <a:off x="3561730" y="-1206133"/>
                <a:ext cx="680468" cy="6292635"/>
              </a:xfrm>
              <a:prstGeom prst="round2SameRect">
                <a:avLst>
                  <a:gd name="adj1" fmla="val 8183"/>
                  <a:gd name="adj2" fmla="val 0"/>
                </a:avLst>
              </a:prstGeom>
              <a:solidFill>
                <a:schemeClr val="bg1"/>
              </a:solidFill>
              <a:ln w="25400">
                <a:solidFill>
                  <a:srgbClr val="FAB00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8" name="Rectangle 37">
                <a:extLst>
                  <a:ext uri="{FF2B5EF4-FFF2-40B4-BE49-F238E27FC236}">
                    <a16:creationId xmlns:a16="http://schemas.microsoft.com/office/drawing/2014/main" id="{D6E191A2-9D74-4C8E-ABC4-E7B56888EF93}"/>
                  </a:ext>
                </a:extLst>
              </p:cNvPr>
              <p:cNvSpPr/>
              <p:nvPr/>
            </p:nvSpPr>
            <p:spPr>
              <a:xfrm>
                <a:off x="755648" y="1599950"/>
                <a:ext cx="82551" cy="680464"/>
              </a:xfrm>
              <a:prstGeom prst="rect">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7" name="Rectangle 6">
              <a:extLst>
                <a:ext uri="{FF2B5EF4-FFF2-40B4-BE49-F238E27FC236}">
                  <a16:creationId xmlns:a16="http://schemas.microsoft.com/office/drawing/2014/main" id="{17A1CB77-3281-4D8D-BFA6-4024A05D2269}"/>
                </a:ext>
              </a:extLst>
            </p:cNvPr>
            <p:cNvSpPr/>
            <p:nvPr/>
          </p:nvSpPr>
          <p:spPr>
            <a:xfrm>
              <a:off x="838948" y="4572014"/>
              <a:ext cx="5318630" cy="369332"/>
            </a:xfrm>
            <a:prstGeom prst="rect">
              <a:avLst/>
            </a:prstGeom>
          </p:spPr>
          <p:txBody>
            <a:bodyPr wrap="square">
              <a:spAutoFit/>
            </a:bodyPr>
            <a:lstStyle/>
            <a:p>
              <a:r>
                <a:rPr lang="en-GB" dirty="0"/>
                <a:t>In these cases, can Ivan really taste anything?</a:t>
              </a:r>
            </a:p>
          </p:txBody>
        </p:sp>
      </p:grpSp>
      <p:sp>
        <p:nvSpPr>
          <p:cNvPr id="39" name="Rectangle 38">
            <a:extLst>
              <a:ext uri="{FF2B5EF4-FFF2-40B4-BE49-F238E27FC236}">
                <a16:creationId xmlns:a16="http://schemas.microsoft.com/office/drawing/2014/main" id="{EED7F242-25FE-4053-B41B-D9B78C29800C}"/>
              </a:ext>
            </a:extLst>
          </p:cNvPr>
          <p:cNvSpPr/>
          <p:nvPr/>
        </p:nvSpPr>
        <p:spPr>
          <a:xfrm>
            <a:off x="5233743" y="2689665"/>
            <a:ext cx="974947" cy="369332"/>
          </a:xfrm>
          <a:prstGeom prst="rect">
            <a:avLst/>
          </a:prstGeom>
        </p:spPr>
        <p:txBody>
          <a:bodyPr wrap="none">
            <a:spAutoFit/>
          </a:bodyPr>
          <a:lstStyle/>
          <a:p>
            <a:r>
              <a:rPr lang="en-GB" b="1" dirty="0">
                <a:latin typeface="+mj-lt"/>
              </a:rPr>
              <a:t>success?</a:t>
            </a:r>
          </a:p>
        </p:txBody>
      </p:sp>
      <p:sp>
        <p:nvSpPr>
          <p:cNvPr id="40" name="Rectangle 39">
            <a:extLst>
              <a:ext uri="{FF2B5EF4-FFF2-40B4-BE49-F238E27FC236}">
                <a16:creationId xmlns:a16="http://schemas.microsoft.com/office/drawing/2014/main" id="{B5DED5AB-5FE2-48A8-B783-1B18EA3234C3}"/>
              </a:ext>
            </a:extLst>
          </p:cNvPr>
          <p:cNvSpPr/>
          <p:nvPr/>
        </p:nvSpPr>
        <p:spPr>
          <a:xfrm>
            <a:off x="5578548" y="3819240"/>
            <a:ext cx="1297022" cy="369332"/>
          </a:xfrm>
          <a:prstGeom prst="rect">
            <a:avLst/>
          </a:prstGeom>
        </p:spPr>
        <p:txBody>
          <a:bodyPr wrap="none">
            <a:spAutoFit/>
          </a:bodyPr>
          <a:lstStyle/>
          <a:p>
            <a:r>
              <a:rPr lang="en-GB" b="1" dirty="0">
                <a:latin typeface="+mj-lt"/>
              </a:rPr>
              <a:t>excitement?</a:t>
            </a:r>
          </a:p>
        </p:txBody>
      </p:sp>
      <p:cxnSp>
        <p:nvCxnSpPr>
          <p:cNvPr id="42" name="Straight Arrow Connector 41">
            <a:extLst>
              <a:ext uri="{FF2B5EF4-FFF2-40B4-BE49-F238E27FC236}">
                <a16:creationId xmlns:a16="http://schemas.microsoft.com/office/drawing/2014/main" id="{1D5A1ED5-FC1E-47D0-BCD0-A8C9018D97A9}"/>
              </a:ext>
            </a:extLst>
          </p:cNvPr>
          <p:cNvCxnSpPr>
            <a:cxnSpLocks/>
            <a:stCxn id="22" idx="3"/>
          </p:cNvCxnSpPr>
          <p:nvPr/>
        </p:nvCxnSpPr>
        <p:spPr>
          <a:xfrm flipV="1">
            <a:off x="4575441" y="2996163"/>
            <a:ext cx="731994" cy="422762"/>
          </a:xfrm>
          <a:prstGeom prst="straightConnector1">
            <a:avLst/>
          </a:prstGeom>
          <a:ln w="28575">
            <a:solidFill>
              <a:srgbClr val="E4004F"/>
            </a:solidFill>
            <a:tailEnd type="triangle"/>
          </a:ln>
        </p:spPr>
        <p:style>
          <a:lnRef idx="1">
            <a:schemeClr val="accent1"/>
          </a:lnRef>
          <a:fillRef idx="0">
            <a:schemeClr val="accent1"/>
          </a:fillRef>
          <a:effectRef idx="0">
            <a:schemeClr val="accent1"/>
          </a:effectRef>
          <a:fontRef idx="minor">
            <a:schemeClr val="tx1"/>
          </a:fontRef>
        </p:style>
      </p:cxnSp>
      <p:cxnSp>
        <p:nvCxnSpPr>
          <p:cNvPr id="44" name="Straight Arrow Connector 43">
            <a:extLst>
              <a:ext uri="{FF2B5EF4-FFF2-40B4-BE49-F238E27FC236}">
                <a16:creationId xmlns:a16="http://schemas.microsoft.com/office/drawing/2014/main" id="{B7173314-D8A3-448D-80C4-699C624A97AF}"/>
              </a:ext>
            </a:extLst>
          </p:cNvPr>
          <p:cNvCxnSpPr>
            <a:cxnSpLocks/>
            <a:stCxn id="22" idx="3"/>
            <a:endCxn id="40" idx="1"/>
          </p:cNvCxnSpPr>
          <p:nvPr/>
        </p:nvCxnSpPr>
        <p:spPr>
          <a:xfrm>
            <a:off x="4575442" y="3418926"/>
            <a:ext cx="1003107" cy="584981"/>
          </a:xfrm>
          <a:prstGeom prst="straightConnector1">
            <a:avLst/>
          </a:prstGeom>
          <a:ln w="28575">
            <a:solidFill>
              <a:srgbClr val="E4004F"/>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537863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1000" fill="hold"/>
                                        <p:tgtEl>
                                          <p:spTgt spid="19"/>
                                        </p:tgtEl>
                                        <p:attrNameLst>
                                          <p:attrName>ppt_w</p:attrName>
                                        </p:attrNameLst>
                                      </p:cBhvr>
                                      <p:tavLst>
                                        <p:tav tm="0">
                                          <p:val>
                                            <p:fltVal val="0"/>
                                          </p:val>
                                        </p:tav>
                                        <p:tav tm="100000">
                                          <p:val>
                                            <p:strVal val="#ppt_w"/>
                                          </p:val>
                                        </p:tav>
                                      </p:tavLst>
                                    </p:anim>
                                    <p:anim calcmode="lin" valueType="num">
                                      <p:cBhvr>
                                        <p:cTn id="8" dur="1000" fill="hold"/>
                                        <p:tgtEl>
                                          <p:spTgt spid="19"/>
                                        </p:tgtEl>
                                        <p:attrNameLst>
                                          <p:attrName>ppt_h</p:attrName>
                                        </p:attrNameLst>
                                      </p:cBhvr>
                                      <p:tavLst>
                                        <p:tav tm="0">
                                          <p:val>
                                            <p:fltVal val="0"/>
                                          </p:val>
                                        </p:tav>
                                        <p:tav tm="100000">
                                          <p:val>
                                            <p:strVal val="#ppt_h"/>
                                          </p:val>
                                        </p:tav>
                                      </p:tavLst>
                                    </p:anim>
                                    <p:animEffect transition="in" filter="fade">
                                      <p:cBhvr>
                                        <p:cTn id="9" dur="1000"/>
                                        <p:tgtEl>
                                          <p:spTgt spid="19"/>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42"/>
                                        </p:tgtEl>
                                        <p:attrNameLst>
                                          <p:attrName>style.visibility</p:attrName>
                                        </p:attrNameLst>
                                      </p:cBhvr>
                                      <p:to>
                                        <p:strVal val="visible"/>
                                      </p:to>
                                    </p:set>
                                    <p:animEffect transition="in" filter="wipe(down)">
                                      <p:cBhvr>
                                        <p:cTn id="14" dur="500"/>
                                        <p:tgtEl>
                                          <p:spTgt spid="42"/>
                                        </p:tgtEl>
                                      </p:cBhvr>
                                    </p:animEffect>
                                  </p:childTnLst>
                                </p:cTn>
                              </p:par>
                            </p:childTnLst>
                          </p:cTn>
                        </p:par>
                        <p:par>
                          <p:cTn id="15" fill="hold">
                            <p:stCondLst>
                              <p:cond delay="500"/>
                            </p:stCondLst>
                            <p:childTnLst>
                              <p:par>
                                <p:cTn id="16" presetID="10" presetClass="entr" presetSubtype="0" fill="hold" grpId="0" nodeType="afterEffect">
                                  <p:stCondLst>
                                    <p:cond delay="0"/>
                                  </p:stCondLst>
                                  <p:childTnLst>
                                    <p:set>
                                      <p:cBhvr>
                                        <p:cTn id="17" dur="1" fill="hold">
                                          <p:stCondLst>
                                            <p:cond delay="0"/>
                                          </p:stCondLst>
                                        </p:cTn>
                                        <p:tgtEl>
                                          <p:spTgt spid="39"/>
                                        </p:tgtEl>
                                        <p:attrNameLst>
                                          <p:attrName>style.visibility</p:attrName>
                                        </p:attrNameLst>
                                      </p:cBhvr>
                                      <p:to>
                                        <p:strVal val="visible"/>
                                      </p:to>
                                    </p:set>
                                    <p:animEffect transition="in" filter="fade">
                                      <p:cBhvr>
                                        <p:cTn id="18" dur="500"/>
                                        <p:tgtEl>
                                          <p:spTgt spid="39"/>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1" fill="hold" nodeType="clickEffect">
                                  <p:stCondLst>
                                    <p:cond delay="0"/>
                                  </p:stCondLst>
                                  <p:childTnLst>
                                    <p:set>
                                      <p:cBhvr>
                                        <p:cTn id="22" dur="1" fill="hold">
                                          <p:stCondLst>
                                            <p:cond delay="0"/>
                                          </p:stCondLst>
                                        </p:cTn>
                                        <p:tgtEl>
                                          <p:spTgt spid="44"/>
                                        </p:tgtEl>
                                        <p:attrNameLst>
                                          <p:attrName>style.visibility</p:attrName>
                                        </p:attrNameLst>
                                      </p:cBhvr>
                                      <p:to>
                                        <p:strVal val="visible"/>
                                      </p:to>
                                    </p:set>
                                    <p:animEffect transition="in" filter="wipe(up)">
                                      <p:cBhvr>
                                        <p:cTn id="23" dur="500"/>
                                        <p:tgtEl>
                                          <p:spTgt spid="44"/>
                                        </p:tgtEl>
                                      </p:cBhvr>
                                    </p:animEffect>
                                  </p:childTnLst>
                                </p:cTn>
                              </p:par>
                            </p:childTnLst>
                          </p:cTn>
                        </p:par>
                        <p:par>
                          <p:cTn id="24" fill="hold">
                            <p:stCondLst>
                              <p:cond delay="500"/>
                            </p:stCondLst>
                            <p:childTnLst>
                              <p:par>
                                <p:cTn id="25" presetID="10" presetClass="entr" presetSubtype="0" fill="hold" grpId="0" nodeType="afterEffect">
                                  <p:stCondLst>
                                    <p:cond delay="0"/>
                                  </p:stCondLst>
                                  <p:childTnLst>
                                    <p:set>
                                      <p:cBhvr>
                                        <p:cTn id="26" dur="1" fill="hold">
                                          <p:stCondLst>
                                            <p:cond delay="0"/>
                                          </p:stCondLst>
                                        </p:cTn>
                                        <p:tgtEl>
                                          <p:spTgt spid="40"/>
                                        </p:tgtEl>
                                        <p:attrNameLst>
                                          <p:attrName>style.visibility</p:attrName>
                                        </p:attrNameLst>
                                      </p:cBhvr>
                                      <p:to>
                                        <p:strVal val="visible"/>
                                      </p:to>
                                    </p:set>
                                    <p:animEffect transition="in" filter="fade">
                                      <p:cBhvr>
                                        <p:cTn id="27" dur="500"/>
                                        <p:tgtEl>
                                          <p:spTgt spid="40"/>
                                        </p:tgtEl>
                                      </p:cBhvr>
                                    </p:animEffect>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nodeType="clickEffect">
                                  <p:stCondLst>
                                    <p:cond delay="0"/>
                                  </p:stCondLst>
                                  <p:childTnLst>
                                    <p:set>
                                      <p:cBhvr>
                                        <p:cTn id="31" dur="1" fill="hold">
                                          <p:stCondLst>
                                            <p:cond delay="0"/>
                                          </p:stCondLst>
                                        </p:cTn>
                                        <p:tgtEl>
                                          <p:spTgt spid="47"/>
                                        </p:tgtEl>
                                        <p:attrNameLst>
                                          <p:attrName>style.visibility</p:attrName>
                                        </p:attrNameLst>
                                      </p:cBhvr>
                                      <p:to>
                                        <p:strVal val="visible"/>
                                      </p:to>
                                    </p:set>
                                    <p:animEffect transition="in" filter="fade">
                                      <p:cBhvr>
                                        <p:cTn id="32" dur="1000"/>
                                        <p:tgtEl>
                                          <p:spTgt spid="47"/>
                                        </p:tgtEl>
                                      </p:cBhvr>
                                    </p:animEffect>
                                    <p:anim calcmode="lin" valueType="num">
                                      <p:cBhvr>
                                        <p:cTn id="33" dur="1000" fill="hold"/>
                                        <p:tgtEl>
                                          <p:spTgt spid="47"/>
                                        </p:tgtEl>
                                        <p:attrNameLst>
                                          <p:attrName>ppt_x</p:attrName>
                                        </p:attrNameLst>
                                      </p:cBhvr>
                                      <p:tavLst>
                                        <p:tav tm="0">
                                          <p:val>
                                            <p:strVal val="#ppt_x"/>
                                          </p:val>
                                        </p:tav>
                                        <p:tav tm="100000">
                                          <p:val>
                                            <p:strVal val="#ppt_x"/>
                                          </p:val>
                                        </p:tav>
                                      </p:tavLst>
                                    </p:anim>
                                    <p:anim calcmode="lin" valueType="num">
                                      <p:cBhvr>
                                        <p:cTn id="34" dur="1000" fill="hold"/>
                                        <p:tgtEl>
                                          <p:spTgt spid="47"/>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2" presetClass="entr" presetSubtype="0" fill="hold" nodeType="clickEffect">
                                  <p:stCondLst>
                                    <p:cond delay="0"/>
                                  </p:stCondLst>
                                  <p:childTnLst>
                                    <p:set>
                                      <p:cBhvr>
                                        <p:cTn id="38" dur="1" fill="hold">
                                          <p:stCondLst>
                                            <p:cond delay="0"/>
                                          </p:stCondLst>
                                        </p:cTn>
                                        <p:tgtEl>
                                          <p:spTgt spid="48"/>
                                        </p:tgtEl>
                                        <p:attrNameLst>
                                          <p:attrName>style.visibility</p:attrName>
                                        </p:attrNameLst>
                                      </p:cBhvr>
                                      <p:to>
                                        <p:strVal val="visible"/>
                                      </p:to>
                                    </p:set>
                                    <p:animEffect transition="in" filter="fade">
                                      <p:cBhvr>
                                        <p:cTn id="39" dur="1000"/>
                                        <p:tgtEl>
                                          <p:spTgt spid="48"/>
                                        </p:tgtEl>
                                      </p:cBhvr>
                                    </p:animEffect>
                                    <p:anim calcmode="lin" valueType="num">
                                      <p:cBhvr>
                                        <p:cTn id="40" dur="1000" fill="hold"/>
                                        <p:tgtEl>
                                          <p:spTgt spid="48"/>
                                        </p:tgtEl>
                                        <p:attrNameLst>
                                          <p:attrName>ppt_x</p:attrName>
                                        </p:attrNameLst>
                                      </p:cBhvr>
                                      <p:tavLst>
                                        <p:tav tm="0">
                                          <p:val>
                                            <p:strVal val="#ppt_x"/>
                                          </p:val>
                                        </p:tav>
                                        <p:tav tm="100000">
                                          <p:val>
                                            <p:strVal val="#ppt_x"/>
                                          </p:val>
                                        </p:tav>
                                      </p:tavLst>
                                    </p:anim>
                                    <p:anim calcmode="lin" valueType="num">
                                      <p:cBhvr>
                                        <p:cTn id="41" dur="1000" fill="hold"/>
                                        <p:tgtEl>
                                          <p:spTgt spid="4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0"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be able to use sensory description to describe a </a:t>
            </a:r>
            <a:r>
              <a:rPr lang="en-GB" dirty="0" smtClean="0"/>
              <a:t>character</a:t>
            </a:r>
            <a:endParaRPr lang="en-GB" dirty="0"/>
          </a:p>
        </p:txBody>
      </p:sp>
      <p:sp>
        <p:nvSpPr>
          <p:cNvPr id="3" name="Content Placeholder 2"/>
          <p:cNvSpPr>
            <a:spLocks noGrp="1"/>
          </p:cNvSpPr>
          <p:nvPr>
            <p:ph idx="1"/>
          </p:nvPr>
        </p:nvSpPr>
        <p:spPr/>
        <p:txBody>
          <a:bodyPr>
            <a:normAutofit/>
          </a:bodyPr>
          <a:lstStyle/>
          <a:p>
            <a:r>
              <a:rPr lang="en-GB" sz="3200" dirty="0"/>
              <a:t>It might be that the character is smelling something and it feels like he is tasting it. Also, sometimes the air can have a taste to </a:t>
            </a:r>
            <a:r>
              <a:rPr lang="en-GB" sz="3200" dirty="0" smtClean="0"/>
              <a:t>it</a:t>
            </a:r>
          </a:p>
          <a:p>
            <a:endParaRPr lang="en-GB" sz="3200" dirty="0"/>
          </a:p>
          <a:p>
            <a:r>
              <a:rPr lang="en-GB" sz="3200" dirty="0" smtClean="0"/>
              <a:t>Ivan could taste the fresh night air.</a:t>
            </a:r>
          </a:p>
          <a:p>
            <a:endParaRPr lang="en-GB" sz="3200" dirty="0"/>
          </a:p>
          <a:p>
            <a:r>
              <a:rPr lang="en-GB" sz="3200" dirty="0" smtClean="0"/>
              <a:t>TP:  Have you any ideas for taste?</a:t>
            </a:r>
            <a:endParaRPr lang="en-GB" sz="3200" dirty="0"/>
          </a:p>
        </p:txBody>
      </p:sp>
    </p:spTree>
    <p:extLst>
      <p:ext uri="{BB962C8B-B14F-4D97-AF65-F5344CB8AC3E}">
        <p14:creationId xmlns:p14="http://schemas.microsoft.com/office/powerpoint/2010/main" val="55685408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be able to use sensory description to describe a </a:t>
            </a:r>
            <a:r>
              <a:rPr lang="en-GB" dirty="0" smtClean="0"/>
              <a:t>character</a:t>
            </a:r>
            <a:endParaRPr lang="en-GB" dirty="0"/>
          </a:p>
        </p:txBody>
      </p:sp>
      <p:sp>
        <p:nvSpPr>
          <p:cNvPr id="3" name="Content Placeholder 2"/>
          <p:cNvSpPr>
            <a:spLocks noGrp="1"/>
          </p:cNvSpPr>
          <p:nvPr>
            <p:ph idx="1"/>
          </p:nvPr>
        </p:nvSpPr>
        <p:spPr/>
        <p:txBody>
          <a:bodyPr>
            <a:normAutofit lnSpcReduction="10000"/>
          </a:bodyPr>
          <a:lstStyle/>
          <a:p>
            <a:r>
              <a:rPr lang="en-GB" sz="3200" dirty="0" smtClean="0"/>
              <a:t>Feeling – Again it might not be actually what he feels but it can be used to give an emotion/feeling a person gets e.g.</a:t>
            </a:r>
          </a:p>
          <a:p>
            <a:endParaRPr lang="en-GB" sz="3200" dirty="0"/>
          </a:p>
          <a:p>
            <a:r>
              <a:rPr lang="en-GB" sz="3200" dirty="0" smtClean="0"/>
              <a:t>Ivan felt the cold night air wrapping itself around his body.</a:t>
            </a:r>
          </a:p>
          <a:p>
            <a:endParaRPr lang="en-GB" sz="3200" dirty="0"/>
          </a:p>
          <a:p>
            <a:r>
              <a:rPr lang="en-GB" sz="3200" dirty="0" smtClean="0"/>
              <a:t>This tells us how he is feeling.  How is he feeling?</a:t>
            </a:r>
          </a:p>
          <a:p>
            <a:endParaRPr lang="en-GB" sz="3200" dirty="0"/>
          </a:p>
          <a:p>
            <a:r>
              <a:rPr lang="en-GB" sz="3200" dirty="0" smtClean="0"/>
              <a:t>TP:  Can you think of an example?</a:t>
            </a:r>
            <a:endParaRPr lang="en-GB" sz="3200" dirty="0"/>
          </a:p>
        </p:txBody>
      </p:sp>
    </p:spTree>
    <p:extLst>
      <p:ext uri="{BB962C8B-B14F-4D97-AF65-F5344CB8AC3E}">
        <p14:creationId xmlns:p14="http://schemas.microsoft.com/office/powerpoint/2010/main" val="47098317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be able to use sensory description to describe a </a:t>
            </a:r>
            <a:r>
              <a:rPr lang="en-GB" dirty="0" smtClean="0"/>
              <a:t>character</a:t>
            </a:r>
            <a:endParaRPr lang="en-GB" dirty="0"/>
          </a:p>
        </p:txBody>
      </p:sp>
      <p:sp>
        <p:nvSpPr>
          <p:cNvPr id="3" name="Content Placeholder 2"/>
          <p:cNvSpPr>
            <a:spLocks noGrp="1"/>
          </p:cNvSpPr>
          <p:nvPr>
            <p:ph idx="1"/>
          </p:nvPr>
        </p:nvSpPr>
        <p:spPr/>
        <p:txBody>
          <a:bodyPr>
            <a:normAutofit/>
          </a:bodyPr>
          <a:lstStyle/>
          <a:p>
            <a:pPr marL="0" indent="0">
              <a:buNone/>
            </a:pPr>
            <a:r>
              <a:rPr lang="en-GB" sz="3200" b="1" u="sng" dirty="0" smtClean="0"/>
              <a:t>ACTIVITY</a:t>
            </a:r>
          </a:p>
          <a:p>
            <a:pPr marL="0" indent="0">
              <a:buNone/>
            </a:pPr>
            <a:r>
              <a:rPr lang="en-GB" sz="3200" dirty="0" smtClean="0"/>
              <a:t>Children to think of words and phrases that would describe the firebird in the garden when Ivan first sees it and to put them into sentences.  Some children will use the characters and animals that they have planned for.  To use the sheets as a reference.</a:t>
            </a:r>
          </a:p>
          <a:p>
            <a:pPr marL="0" indent="0">
              <a:buNone/>
            </a:pPr>
            <a:endParaRPr lang="en-GB" sz="3200" dirty="0" smtClean="0"/>
          </a:p>
        </p:txBody>
      </p:sp>
    </p:spTree>
    <p:extLst>
      <p:ext uri="{BB962C8B-B14F-4D97-AF65-F5344CB8AC3E}">
        <p14:creationId xmlns:p14="http://schemas.microsoft.com/office/powerpoint/2010/main" val="225399118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REFLECTION - LO</a:t>
            </a:r>
            <a:r>
              <a:rPr lang="en-GB" dirty="0"/>
              <a:t>: To be able to use sensory description to describe a </a:t>
            </a:r>
            <a:r>
              <a:rPr lang="en-GB" dirty="0" smtClean="0"/>
              <a:t>character</a:t>
            </a:r>
            <a:endParaRPr lang="en-GB" dirty="0"/>
          </a:p>
        </p:txBody>
      </p:sp>
      <p:sp>
        <p:nvSpPr>
          <p:cNvPr id="3" name="Content Placeholder 2"/>
          <p:cNvSpPr>
            <a:spLocks noGrp="1"/>
          </p:cNvSpPr>
          <p:nvPr>
            <p:ph idx="1"/>
          </p:nvPr>
        </p:nvSpPr>
        <p:spPr/>
        <p:txBody>
          <a:bodyPr>
            <a:normAutofit/>
          </a:bodyPr>
          <a:lstStyle/>
          <a:p>
            <a:r>
              <a:rPr lang="en-GB" sz="3200" dirty="0" smtClean="0"/>
              <a:t>PEER ASSESSMENT</a:t>
            </a:r>
          </a:p>
          <a:p>
            <a:r>
              <a:rPr lang="en-GB" sz="3200" dirty="0" smtClean="0"/>
              <a:t>Have they got a descriptive sentence for each sense?  If not, help them create one.</a:t>
            </a:r>
          </a:p>
          <a:p>
            <a:endParaRPr lang="en-GB" sz="3200" dirty="0"/>
          </a:p>
          <a:p>
            <a:r>
              <a:rPr lang="en-GB" sz="3200" dirty="0" smtClean="0"/>
              <a:t>What is your favourite sentence?</a:t>
            </a:r>
            <a:endParaRPr lang="en-GB" sz="3200" dirty="0"/>
          </a:p>
        </p:txBody>
      </p:sp>
    </p:spTree>
    <p:extLst>
      <p:ext uri="{BB962C8B-B14F-4D97-AF65-F5344CB8AC3E}">
        <p14:creationId xmlns:p14="http://schemas.microsoft.com/office/powerpoint/2010/main" val="24322843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normAutofit fontScale="90000"/>
          </a:bodyPr>
          <a:lstStyle/>
          <a:p>
            <a:r>
              <a:rPr lang="en-GB" dirty="0" smtClean="0"/>
              <a:t>Chapter </a:t>
            </a:r>
            <a:r>
              <a:rPr lang="en-GB" dirty="0"/>
              <a:t>4</a:t>
            </a:r>
            <a:r>
              <a:rPr lang="en-GB" dirty="0" smtClean="0"/>
              <a:t> – Mum’s the </a:t>
            </a:r>
            <a:br>
              <a:rPr lang="en-GB" dirty="0" smtClean="0"/>
            </a:br>
            <a:r>
              <a:rPr lang="en-GB" dirty="0" smtClean="0"/>
              <a:t>Word </a:t>
            </a:r>
            <a:br>
              <a:rPr lang="en-GB" dirty="0" smtClean="0"/>
            </a:br>
            <a:r>
              <a:rPr lang="en-GB" dirty="0" smtClean="0"/>
              <a:t>Lesson 12</a:t>
            </a:r>
            <a:endParaRPr lang="en-GB" dirty="0"/>
          </a:p>
        </p:txBody>
      </p:sp>
      <p:sp>
        <p:nvSpPr>
          <p:cNvPr id="5" name="Subtitle 4"/>
          <p:cNvSpPr>
            <a:spLocks noGrp="1"/>
          </p:cNvSpPr>
          <p:nvPr>
            <p:ph type="subTitle" idx="1"/>
          </p:nvPr>
        </p:nvSpPr>
        <p:spPr>
          <a:xfrm>
            <a:off x="1524000" y="3632518"/>
            <a:ext cx="9144000" cy="1655762"/>
          </a:xfrm>
        </p:spPr>
        <p:txBody>
          <a:bodyPr>
            <a:normAutofit lnSpcReduction="10000"/>
          </a:bodyPr>
          <a:lstStyle/>
          <a:p>
            <a:r>
              <a:rPr lang="en-GB" dirty="0"/>
              <a:t>LO: </a:t>
            </a:r>
            <a:r>
              <a:rPr lang="en-GB" dirty="0" smtClean="0"/>
              <a:t>To be able to identify/explain </a:t>
            </a:r>
            <a:r>
              <a:rPr lang="en-GB" dirty="0"/>
              <a:t>how meaning is enhanced through choice of words and phrases</a:t>
            </a:r>
          </a:p>
          <a:p>
            <a:endParaRPr lang="en-GB" dirty="0" smtClean="0"/>
          </a:p>
          <a:p>
            <a:r>
              <a:rPr lang="en-GB" dirty="0" smtClean="0">
                <a:solidFill>
                  <a:srgbClr val="FF0000"/>
                </a:solidFill>
              </a:rPr>
              <a:t>What does waffled mean?</a:t>
            </a:r>
          </a:p>
          <a:p>
            <a:endParaRPr lang="en-GB" dirty="0" smtClean="0">
              <a:solidFill>
                <a:srgbClr val="FF0000"/>
              </a:solidFill>
            </a:endParaRPr>
          </a:p>
          <a:p>
            <a:endParaRPr lang="en-GB" dirty="0"/>
          </a:p>
        </p:txBody>
      </p:sp>
      <p:pic>
        <p:nvPicPr>
          <p:cNvPr id="6" name="Picture 5"/>
          <p:cNvPicPr>
            <a:picLocks noChangeAspect="1"/>
          </p:cNvPicPr>
          <p:nvPr/>
        </p:nvPicPr>
        <p:blipFill>
          <a:blip r:embed="rId2"/>
          <a:stretch>
            <a:fillRect/>
          </a:stretch>
        </p:blipFill>
        <p:spPr>
          <a:xfrm>
            <a:off x="9942022" y="343397"/>
            <a:ext cx="1932562" cy="2914492"/>
          </a:xfrm>
          <a:prstGeom prst="rect">
            <a:avLst/>
          </a:prstGeom>
        </p:spPr>
      </p:pic>
    </p:spTree>
    <p:extLst>
      <p:ext uri="{BB962C8B-B14F-4D97-AF65-F5344CB8AC3E}">
        <p14:creationId xmlns:p14="http://schemas.microsoft.com/office/powerpoint/2010/main" val="384579660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normAutofit fontScale="90000"/>
          </a:bodyPr>
          <a:lstStyle/>
          <a:p>
            <a:r>
              <a:rPr lang="en-GB" dirty="0" smtClean="0"/>
              <a:t>Chapter </a:t>
            </a:r>
            <a:r>
              <a:rPr lang="en-GB" dirty="0"/>
              <a:t>4</a:t>
            </a:r>
            <a:r>
              <a:rPr lang="en-GB" dirty="0" smtClean="0"/>
              <a:t> – Mum’s the </a:t>
            </a:r>
            <a:br>
              <a:rPr lang="en-GB" dirty="0" smtClean="0"/>
            </a:br>
            <a:r>
              <a:rPr lang="en-GB" dirty="0" smtClean="0"/>
              <a:t>Word </a:t>
            </a:r>
            <a:br>
              <a:rPr lang="en-GB" dirty="0" smtClean="0"/>
            </a:br>
            <a:r>
              <a:rPr lang="en-GB" dirty="0" smtClean="0"/>
              <a:t>Lesson 12</a:t>
            </a:r>
            <a:endParaRPr lang="en-GB" dirty="0"/>
          </a:p>
        </p:txBody>
      </p:sp>
      <p:sp>
        <p:nvSpPr>
          <p:cNvPr id="5" name="Subtitle 4"/>
          <p:cNvSpPr>
            <a:spLocks noGrp="1"/>
          </p:cNvSpPr>
          <p:nvPr>
            <p:ph type="subTitle" idx="1"/>
          </p:nvPr>
        </p:nvSpPr>
        <p:spPr>
          <a:xfrm>
            <a:off x="1524000" y="3632518"/>
            <a:ext cx="9144000" cy="1655762"/>
          </a:xfrm>
        </p:spPr>
        <p:txBody>
          <a:bodyPr>
            <a:normAutofit fontScale="85000" lnSpcReduction="20000"/>
          </a:bodyPr>
          <a:lstStyle/>
          <a:p>
            <a:r>
              <a:rPr lang="en-GB" dirty="0"/>
              <a:t>LO: </a:t>
            </a:r>
            <a:r>
              <a:rPr lang="en-GB" dirty="0" smtClean="0"/>
              <a:t>To be able to identify/explain </a:t>
            </a:r>
            <a:r>
              <a:rPr lang="en-GB" dirty="0"/>
              <a:t>how meaning is enhanced through choice of words and phrases</a:t>
            </a:r>
          </a:p>
          <a:p>
            <a:endParaRPr lang="en-GB" dirty="0" smtClean="0"/>
          </a:p>
          <a:p>
            <a:r>
              <a:rPr lang="en-GB" dirty="0" smtClean="0">
                <a:solidFill>
                  <a:srgbClr val="FF0000"/>
                </a:solidFill>
              </a:rPr>
              <a:t>What does waffled mean?</a:t>
            </a:r>
          </a:p>
          <a:p>
            <a:r>
              <a:rPr lang="en-GB" dirty="0" smtClean="0">
                <a:solidFill>
                  <a:srgbClr val="FF0000"/>
                </a:solidFill>
              </a:rPr>
              <a:t>Verb</a:t>
            </a:r>
            <a:r>
              <a:rPr lang="en-GB" dirty="0">
                <a:solidFill>
                  <a:srgbClr val="FF0000"/>
                </a:solidFill>
              </a:rPr>
              <a:t>. to talk or write a lot without giving any useful information or any clear answers</a:t>
            </a:r>
            <a:endParaRPr lang="en-GB" dirty="0" smtClean="0">
              <a:solidFill>
                <a:srgbClr val="FF0000"/>
              </a:solidFill>
            </a:endParaRPr>
          </a:p>
          <a:p>
            <a:endParaRPr lang="en-GB" dirty="0" smtClean="0">
              <a:solidFill>
                <a:srgbClr val="FF0000"/>
              </a:solidFill>
            </a:endParaRPr>
          </a:p>
          <a:p>
            <a:endParaRPr lang="en-GB" dirty="0"/>
          </a:p>
        </p:txBody>
      </p:sp>
      <p:pic>
        <p:nvPicPr>
          <p:cNvPr id="6" name="Picture 5"/>
          <p:cNvPicPr>
            <a:picLocks noChangeAspect="1"/>
          </p:cNvPicPr>
          <p:nvPr/>
        </p:nvPicPr>
        <p:blipFill>
          <a:blip r:embed="rId2"/>
          <a:stretch>
            <a:fillRect/>
          </a:stretch>
        </p:blipFill>
        <p:spPr>
          <a:xfrm>
            <a:off x="9942022" y="343397"/>
            <a:ext cx="1932562" cy="2914492"/>
          </a:xfrm>
          <a:prstGeom prst="rect">
            <a:avLst/>
          </a:prstGeom>
        </p:spPr>
      </p:pic>
    </p:spTree>
    <p:extLst>
      <p:ext uri="{BB962C8B-B14F-4D97-AF65-F5344CB8AC3E}">
        <p14:creationId xmlns:p14="http://schemas.microsoft.com/office/powerpoint/2010/main" val="97097148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LO: To be able to identify/explain how meaning is enhanced through choice of words and </a:t>
            </a:r>
            <a:r>
              <a:rPr lang="en-GB" dirty="0" smtClean="0"/>
              <a:t>phrases</a:t>
            </a:r>
            <a:endParaRPr lang="en-GB" dirty="0"/>
          </a:p>
        </p:txBody>
      </p:sp>
      <p:sp>
        <p:nvSpPr>
          <p:cNvPr id="3" name="Content Placeholder 2"/>
          <p:cNvSpPr>
            <a:spLocks noGrp="1"/>
          </p:cNvSpPr>
          <p:nvPr>
            <p:ph idx="1"/>
          </p:nvPr>
        </p:nvSpPr>
        <p:spPr/>
        <p:txBody>
          <a:bodyPr>
            <a:normAutofit/>
          </a:bodyPr>
          <a:lstStyle/>
          <a:p>
            <a:r>
              <a:rPr lang="en-GB" sz="3200" dirty="0" smtClean="0"/>
              <a:t>What have we been told so far about Mum? Jot down ideas</a:t>
            </a:r>
          </a:p>
          <a:p>
            <a:endParaRPr lang="en-GB" sz="3200" dirty="0"/>
          </a:p>
          <a:p>
            <a:r>
              <a:rPr lang="en-GB" sz="3200" dirty="0" smtClean="0"/>
              <a:t>Read from Page 29 to end of chapter</a:t>
            </a:r>
          </a:p>
          <a:p>
            <a:r>
              <a:rPr lang="en-GB" sz="3200" dirty="0" smtClean="0"/>
              <a:t>P14 – Why has the other put  ‘borrowed’ in inverted commas?</a:t>
            </a:r>
          </a:p>
          <a:p>
            <a:r>
              <a:rPr lang="en-GB" sz="3200" dirty="0" smtClean="0"/>
              <a:t>P25 – Why had the house plunged into darkness?</a:t>
            </a:r>
          </a:p>
          <a:p>
            <a:r>
              <a:rPr lang="en-GB" sz="3200" dirty="0" smtClean="0"/>
              <a:t>End of chapter – Predict what is going to happen next.</a:t>
            </a:r>
            <a:endParaRPr lang="en-GB" sz="3200" dirty="0"/>
          </a:p>
        </p:txBody>
      </p:sp>
    </p:spTree>
    <p:extLst>
      <p:ext uri="{BB962C8B-B14F-4D97-AF65-F5344CB8AC3E}">
        <p14:creationId xmlns:p14="http://schemas.microsoft.com/office/powerpoint/2010/main" val="46503177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5320" y="2413217"/>
            <a:ext cx="10515600" cy="1325563"/>
          </a:xfrm>
        </p:spPr>
        <p:txBody>
          <a:bodyPr/>
          <a:lstStyle/>
          <a:p>
            <a:r>
              <a:rPr lang="en-GB" dirty="0"/>
              <a:t>Mum’s the </a:t>
            </a:r>
            <a:r>
              <a:rPr lang="en-GB" dirty="0" smtClean="0"/>
              <a:t>word – What is an idiom?</a:t>
            </a:r>
            <a:endParaRPr lang="en-GB" dirty="0"/>
          </a:p>
        </p:txBody>
      </p:sp>
      <p:sp>
        <p:nvSpPr>
          <p:cNvPr id="3" name="Content Placeholder 2"/>
          <p:cNvSpPr>
            <a:spLocks noGrp="1"/>
          </p:cNvSpPr>
          <p:nvPr>
            <p:ph idx="1"/>
          </p:nvPr>
        </p:nvSpPr>
        <p:spPr>
          <a:xfrm>
            <a:off x="655320" y="3937669"/>
            <a:ext cx="10515600" cy="2219792"/>
          </a:xfrm>
        </p:spPr>
        <p:txBody>
          <a:bodyPr/>
          <a:lstStyle/>
          <a:p>
            <a:r>
              <a:rPr lang="en-GB" dirty="0"/>
              <a:t>Why do you think the chapter is called this? </a:t>
            </a:r>
          </a:p>
          <a:p>
            <a:r>
              <a:rPr lang="en-GB" dirty="0"/>
              <a:t>What does it mean? </a:t>
            </a:r>
          </a:p>
        </p:txBody>
      </p:sp>
      <p:sp>
        <p:nvSpPr>
          <p:cNvPr id="5" name="Slide Number Placeholder 4"/>
          <p:cNvSpPr>
            <a:spLocks noGrp="1"/>
          </p:cNvSpPr>
          <p:nvPr>
            <p:ph type="sldNum" sz="quarter" idx="12"/>
          </p:nvPr>
        </p:nvSpPr>
        <p:spPr/>
        <p:txBody>
          <a:bodyPr/>
          <a:lstStyle/>
          <a:p>
            <a:fld id="{1846B546-D5AF-48F3-AE7E-6EBE9F16C366}" type="slidenum">
              <a:rPr lang="en-GB" smtClean="0"/>
              <a:pPr/>
              <a:t>43</a:t>
            </a:fld>
            <a:endParaRPr lang="en-GB"/>
          </a:p>
        </p:txBody>
      </p:sp>
      <p:sp>
        <p:nvSpPr>
          <p:cNvPr id="6" name="TextBox 5"/>
          <p:cNvSpPr txBox="1"/>
          <p:nvPr/>
        </p:nvSpPr>
        <p:spPr>
          <a:xfrm>
            <a:off x="8832304" y="5589240"/>
            <a:ext cx="720080" cy="369332"/>
          </a:xfrm>
          <a:prstGeom prst="rect">
            <a:avLst/>
          </a:prstGeom>
          <a:noFill/>
        </p:spPr>
        <p:txBody>
          <a:bodyPr wrap="square" rtlCol="0">
            <a:spAutoFit/>
          </a:bodyPr>
          <a:lstStyle/>
          <a:p>
            <a:r>
              <a:rPr lang="en-GB"/>
              <a:t>2g</a:t>
            </a:r>
          </a:p>
        </p:txBody>
      </p:sp>
      <p:sp>
        <p:nvSpPr>
          <p:cNvPr id="4" name="TextBox 3"/>
          <p:cNvSpPr txBox="1"/>
          <p:nvPr/>
        </p:nvSpPr>
        <p:spPr>
          <a:xfrm>
            <a:off x="868680" y="685800"/>
            <a:ext cx="9418320" cy="1569660"/>
          </a:xfrm>
          <a:prstGeom prst="rect">
            <a:avLst/>
          </a:prstGeom>
          <a:noFill/>
        </p:spPr>
        <p:txBody>
          <a:bodyPr wrap="square" rtlCol="0">
            <a:spAutoFit/>
          </a:bodyPr>
          <a:lstStyle/>
          <a:p>
            <a:r>
              <a:rPr lang="en-GB" sz="3200">
                <a:latin typeface="Comic Sans MS" panose="030F0702030302020204" pitchFamily="66" charset="0"/>
              </a:rPr>
              <a:t>LO: To be able to identify/explain how meaning is enhanced through choice of words and phrases</a:t>
            </a:r>
            <a:endParaRPr lang="en-GB" sz="3200" dirty="0">
              <a:latin typeface="Comic Sans MS" panose="030F0702030302020204" pitchFamily="66" charset="0"/>
            </a:endParaRPr>
          </a:p>
        </p:txBody>
      </p:sp>
    </p:spTree>
    <p:extLst>
      <p:ext uri="{BB962C8B-B14F-4D97-AF65-F5344CB8AC3E}">
        <p14:creationId xmlns:p14="http://schemas.microsoft.com/office/powerpoint/2010/main" val="367453473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Lunch</a:t>
            </a:r>
            <a:endParaRPr lang="en-GB" dirty="0"/>
          </a:p>
        </p:txBody>
      </p:sp>
      <p:sp>
        <p:nvSpPr>
          <p:cNvPr id="3" name="Content Placeholder 2"/>
          <p:cNvSpPr>
            <a:spLocks noGrp="1"/>
          </p:cNvSpPr>
          <p:nvPr>
            <p:ph idx="1"/>
          </p:nvPr>
        </p:nvSpPr>
        <p:spPr/>
        <p:txBody>
          <a:bodyPr>
            <a:normAutofit/>
          </a:bodyPr>
          <a:lstStyle/>
          <a:p>
            <a:endParaRPr lang="en-GB" sz="3200" dirty="0"/>
          </a:p>
        </p:txBody>
      </p:sp>
    </p:spTree>
    <p:extLst>
      <p:ext uri="{BB962C8B-B14F-4D97-AF65-F5344CB8AC3E}">
        <p14:creationId xmlns:p14="http://schemas.microsoft.com/office/powerpoint/2010/main" val="387580984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Take 5</a:t>
            </a:r>
            <a:endParaRPr lang="en-GB" dirty="0"/>
          </a:p>
        </p:txBody>
      </p:sp>
      <p:sp>
        <p:nvSpPr>
          <p:cNvPr id="3" name="Content Placeholder 2"/>
          <p:cNvSpPr>
            <a:spLocks noGrp="1"/>
          </p:cNvSpPr>
          <p:nvPr>
            <p:ph idx="1"/>
          </p:nvPr>
        </p:nvSpPr>
        <p:spPr/>
        <p:txBody>
          <a:bodyPr>
            <a:normAutofit/>
          </a:bodyPr>
          <a:lstStyle/>
          <a:p>
            <a:endParaRPr lang="en-GB" sz="3200" dirty="0"/>
          </a:p>
        </p:txBody>
      </p:sp>
    </p:spTree>
    <p:extLst>
      <p:ext uri="{BB962C8B-B14F-4D97-AF65-F5344CB8AC3E}">
        <p14:creationId xmlns:p14="http://schemas.microsoft.com/office/powerpoint/2010/main" val="137234063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Story</a:t>
            </a:r>
            <a:endParaRPr lang="en-GB" dirty="0"/>
          </a:p>
        </p:txBody>
      </p:sp>
      <p:sp>
        <p:nvSpPr>
          <p:cNvPr id="3" name="Content Placeholder 2"/>
          <p:cNvSpPr>
            <a:spLocks noGrp="1"/>
          </p:cNvSpPr>
          <p:nvPr>
            <p:ph idx="1"/>
          </p:nvPr>
        </p:nvSpPr>
        <p:spPr/>
        <p:txBody>
          <a:bodyPr>
            <a:normAutofit/>
          </a:bodyPr>
          <a:lstStyle/>
          <a:p>
            <a:r>
              <a:rPr lang="en-GB" sz="3200" dirty="0" smtClean="0"/>
              <a:t>Read a traditional story</a:t>
            </a:r>
            <a:endParaRPr lang="en-GB" sz="3200" dirty="0"/>
          </a:p>
        </p:txBody>
      </p:sp>
    </p:spTree>
    <p:extLst>
      <p:ext uri="{BB962C8B-B14F-4D97-AF65-F5344CB8AC3E}">
        <p14:creationId xmlns:p14="http://schemas.microsoft.com/office/powerpoint/2010/main" val="168104980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Handwriting</a:t>
            </a:r>
            <a:endParaRPr lang="en-GB" dirty="0"/>
          </a:p>
        </p:txBody>
      </p:sp>
      <p:sp>
        <p:nvSpPr>
          <p:cNvPr id="3" name="Content Placeholder 2"/>
          <p:cNvSpPr>
            <a:spLocks noGrp="1"/>
          </p:cNvSpPr>
          <p:nvPr>
            <p:ph idx="1"/>
          </p:nvPr>
        </p:nvSpPr>
        <p:spPr/>
        <p:txBody>
          <a:bodyPr>
            <a:normAutofit/>
          </a:bodyPr>
          <a:lstStyle/>
          <a:p>
            <a:r>
              <a:rPr lang="en-GB" sz="3200" dirty="0" smtClean="0"/>
              <a:t>Audience</a:t>
            </a:r>
          </a:p>
          <a:p>
            <a:r>
              <a:rPr lang="en-GB" sz="3200" dirty="0" smtClean="0"/>
              <a:t>Autumn</a:t>
            </a:r>
          </a:p>
          <a:p>
            <a:r>
              <a:rPr lang="en-GB" sz="3200" dirty="0" smtClean="0"/>
              <a:t>Accompany</a:t>
            </a:r>
          </a:p>
          <a:p>
            <a:r>
              <a:rPr lang="en-GB" sz="3200" dirty="0" smtClean="0"/>
              <a:t>according</a:t>
            </a:r>
            <a:endParaRPr lang="en-GB" sz="3200" dirty="0"/>
          </a:p>
        </p:txBody>
      </p:sp>
    </p:spTree>
    <p:extLst>
      <p:ext uri="{BB962C8B-B14F-4D97-AF65-F5344CB8AC3E}">
        <p14:creationId xmlns:p14="http://schemas.microsoft.com/office/powerpoint/2010/main" val="93408856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a:extLst>
              <a:ext uri="{FF2B5EF4-FFF2-40B4-BE49-F238E27FC236}">
                <a16:creationId xmlns:a16="http://schemas.microsoft.com/office/drawing/2014/main" id="{9BCAC1DB-DE6E-4577-9888-5A32AE3578D2}"/>
              </a:ext>
            </a:extLst>
          </p:cNvPr>
          <p:cNvPicPr>
            <a:picLocks noChangeAspect="1"/>
          </p:cNvPicPr>
          <p:nvPr/>
        </p:nvPicPr>
        <p:blipFill>
          <a:blip r:embed="rId2"/>
          <a:stretch>
            <a:fillRect/>
          </a:stretch>
        </p:blipFill>
        <p:spPr>
          <a:xfrm>
            <a:off x="199072" y="3323272"/>
            <a:ext cx="3381375" cy="3381375"/>
          </a:xfrm>
          <a:prstGeom prst="rect">
            <a:avLst/>
          </a:prstGeom>
        </p:spPr>
      </p:pic>
      <p:sp>
        <p:nvSpPr>
          <p:cNvPr id="6" name="Thought Bubble: Cloud 5">
            <a:extLst>
              <a:ext uri="{FF2B5EF4-FFF2-40B4-BE49-F238E27FC236}">
                <a16:creationId xmlns:a16="http://schemas.microsoft.com/office/drawing/2014/main" id="{B687D830-9B21-405B-9945-49022D233980}"/>
              </a:ext>
            </a:extLst>
          </p:cNvPr>
          <p:cNvSpPr/>
          <p:nvPr/>
        </p:nvSpPr>
        <p:spPr>
          <a:xfrm>
            <a:off x="3048000" y="323596"/>
            <a:ext cx="7934960" cy="4077208"/>
          </a:xfrm>
          <a:prstGeom prst="cloudCallout">
            <a:avLst>
              <a:gd name="adj1" fmla="val -42833"/>
              <a:gd name="adj2" fmla="val 52714"/>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200" dirty="0" smtClean="0">
                <a:solidFill>
                  <a:schemeClr val="tx1"/>
                </a:solidFill>
                <a:cs typeface="Calibri"/>
              </a:rPr>
              <a:t>chortled</a:t>
            </a:r>
            <a:endParaRPr lang="en-US" sz="8200" dirty="0">
              <a:solidFill>
                <a:schemeClr val="tx1"/>
              </a:solidFill>
              <a:cs typeface="Calibri"/>
            </a:endParaRPr>
          </a:p>
        </p:txBody>
      </p:sp>
    </p:spTree>
    <p:extLst>
      <p:ext uri="{BB962C8B-B14F-4D97-AF65-F5344CB8AC3E}">
        <p14:creationId xmlns:p14="http://schemas.microsoft.com/office/powerpoint/2010/main" val="25485646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chortled</a:t>
            </a:r>
            <a:endParaRPr lang="en-US" sz="6000" dirty="0">
              <a:cs typeface="Calibri Light"/>
            </a:endParaRP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838200" y="1814080"/>
            <a:ext cx="10515600" cy="4351338"/>
          </a:xfrm>
        </p:spPr>
        <p:txBody>
          <a:bodyPr vert="horz" lIns="91440" tIns="45720" rIns="91440" bIns="45720" rtlCol="0" anchor="t">
            <a:normAutofit/>
          </a:bodyPr>
          <a:lstStyle/>
          <a:p>
            <a:pPr marL="0" algn="ctr">
              <a:buNone/>
            </a:pPr>
            <a:endParaRPr lang="en-US" sz="6000" dirty="0" smtClean="0">
              <a:cs typeface="Calibri"/>
            </a:endParaRPr>
          </a:p>
          <a:p>
            <a:pPr marL="0" algn="ctr">
              <a:buNone/>
            </a:pPr>
            <a:r>
              <a:rPr lang="en-US" sz="6000" dirty="0" smtClean="0">
                <a:cs typeface="Calibri"/>
              </a:rPr>
              <a:t>“All right, darling, you got me,” chortled Charon several octaves lower.</a:t>
            </a:r>
            <a:endParaRPr lang="en-US" sz="6000" dirty="0">
              <a:cs typeface="Calibri"/>
            </a:endParaRPr>
          </a:p>
        </p:txBody>
      </p:sp>
      <p:sp>
        <p:nvSpPr>
          <p:cNvPr id="4" name="Cloud Callout 3"/>
          <p:cNvSpPr/>
          <p:nvPr/>
        </p:nvSpPr>
        <p:spPr>
          <a:xfrm>
            <a:off x="1616364" y="766619"/>
            <a:ext cx="2937163" cy="1468581"/>
          </a:xfrm>
          <a:prstGeom prst="cloudCallout">
            <a:avLst>
              <a:gd name="adj1" fmla="val 86714"/>
              <a:gd name="adj2" fmla="val 9394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What could it mean?</a:t>
            </a:r>
          </a:p>
        </p:txBody>
      </p:sp>
    </p:spTree>
    <p:extLst>
      <p:ext uri="{BB962C8B-B14F-4D97-AF65-F5344CB8AC3E}">
        <p14:creationId xmlns:p14="http://schemas.microsoft.com/office/powerpoint/2010/main" val="3741471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chortled</a:t>
            </a:r>
            <a:endParaRPr lang="en-US" sz="6000" dirty="0">
              <a:cs typeface="Calibri Light"/>
            </a:endParaRP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838200" y="1825625"/>
            <a:ext cx="10515600" cy="4695167"/>
          </a:xfrm>
        </p:spPr>
        <p:txBody>
          <a:bodyPr vert="horz" lIns="91440" tIns="45720" rIns="91440" bIns="45720" rtlCol="0" anchor="t">
            <a:normAutofit fontScale="92500" lnSpcReduction="20000"/>
          </a:bodyPr>
          <a:lstStyle/>
          <a:p>
            <a:pPr marL="0" algn="ctr">
              <a:buNone/>
            </a:pPr>
            <a:r>
              <a:rPr lang="en-US" sz="4400" dirty="0">
                <a:solidFill>
                  <a:srgbClr val="FF0000"/>
                </a:solidFill>
                <a:cs typeface="Calibri"/>
              </a:rPr>
              <a:t>SAY IT AND FEEL THE SYLLABLES</a:t>
            </a:r>
            <a:endParaRPr lang="en-US" dirty="0">
              <a:solidFill>
                <a:srgbClr val="FF0000"/>
              </a:solidFill>
              <a:cs typeface="Calibri"/>
            </a:endParaRPr>
          </a:p>
          <a:p>
            <a:pPr marL="0" algn="ctr">
              <a:buNone/>
            </a:pPr>
            <a:r>
              <a:rPr lang="en-US" sz="4400" dirty="0">
                <a:solidFill>
                  <a:srgbClr val="FF0000"/>
                </a:solidFill>
                <a:cs typeface="Calibri"/>
              </a:rPr>
              <a:t>SAY IT TO THE BIN</a:t>
            </a:r>
          </a:p>
          <a:p>
            <a:pPr marL="0" algn="ctr">
              <a:buNone/>
            </a:pPr>
            <a:r>
              <a:rPr lang="en-US" sz="4400" dirty="0">
                <a:solidFill>
                  <a:srgbClr val="FF0000"/>
                </a:solidFill>
                <a:cs typeface="Calibri"/>
              </a:rPr>
              <a:t>SAY IT TO SOMEONE ON ANOTHER TABLE</a:t>
            </a:r>
          </a:p>
          <a:p>
            <a:pPr marL="0" algn="ctr">
              <a:buNone/>
            </a:pPr>
            <a:r>
              <a:rPr lang="en-US" sz="4400" dirty="0">
                <a:solidFill>
                  <a:srgbClr val="FF0000"/>
                </a:solidFill>
                <a:cs typeface="Calibri"/>
              </a:rPr>
              <a:t>WHISPER IT TO THE FLOOR</a:t>
            </a:r>
          </a:p>
          <a:p>
            <a:pPr marL="0" algn="ctr">
              <a:buNone/>
            </a:pPr>
            <a:r>
              <a:rPr lang="en-US" sz="4400" dirty="0">
                <a:solidFill>
                  <a:srgbClr val="FF0000"/>
                </a:solidFill>
                <a:cs typeface="Calibri"/>
              </a:rPr>
              <a:t>SAY IT TO YOUR BOOK</a:t>
            </a:r>
          </a:p>
          <a:p>
            <a:pPr marL="0" algn="ctr">
              <a:buNone/>
            </a:pPr>
            <a:r>
              <a:rPr lang="en-US" sz="4400" dirty="0">
                <a:solidFill>
                  <a:srgbClr val="FF0000"/>
                </a:solidFill>
                <a:cs typeface="Calibri"/>
              </a:rPr>
              <a:t>REPEAT IT AFTER ME</a:t>
            </a:r>
          </a:p>
          <a:p>
            <a:pPr marL="0" algn="ctr">
              <a:buNone/>
            </a:pPr>
            <a:r>
              <a:rPr lang="en-US" sz="4400" dirty="0">
                <a:solidFill>
                  <a:srgbClr val="FF0000"/>
                </a:solidFill>
                <a:cs typeface="Calibri"/>
              </a:rPr>
              <a:t>SAY IT TO THE WINDOW</a:t>
            </a:r>
          </a:p>
          <a:p>
            <a:pPr marL="0" algn="ctr">
              <a:buNone/>
            </a:pPr>
            <a:r>
              <a:rPr lang="en-US" sz="4400" dirty="0">
                <a:solidFill>
                  <a:srgbClr val="FF0000"/>
                </a:solidFill>
                <a:cs typeface="Calibri"/>
              </a:rPr>
              <a:t>WHISPER IT TO A WALL</a:t>
            </a:r>
            <a:endParaRPr lang="en-US" dirty="0">
              <a:solidFill>
                <a:srgbClr val="FF0000"/>
              </a:solidFill>
              <a:cs typeface="Calibri"/>
            </a:endParaRPr>
          </a:p>
          <a:p>
            <a:pPr marL="0" algn="ctr">
              <a:buNone/>
            </a:pPr>
            <a:endParaRPr lang="en-US" sz="4400" dirty="0">
              <a:solidFill>
                <a:srgbClr val="FF0000"/>
              </a:solidFill>
              <a:cs typeface="Calibri"/>
            </a:endParaRPr>
          </a:p>
          <a:p>
            <a:pPr marL="0" indent="0" algn="ctr">
              <a:buNone/>
            </a:pPr>
            <a:endParaRPr lang="en-US" sz="4400" dirty="0">
              <a:solidFill>
                <a:srgbClr val="FF0000"/>
              </a:solidFill>
              <a:cs typeface="Calibri"/>
            </a:endParaRPr>
          </a:p>
          <a:p>
            <a:pPr marL="0" indent="0" algn="ctr">
              <a:buNone/>
            </a:pPr>
            <a:endParaRPr lang="en-US" dirty="0">
              <a:cs typeface="Calibri"/>
            </a:endParaRPr>
          </a:p>
          <a:p>
            <a:pPr marL="0" indent="0" algn="ctr">
              <a:buNone/>
            </a:pPr>
            <a:endParaRPr lang="en-US" dirty="0">
              <a:cs typeface="Calibri"/>
            </a:endParaRPr>
          </a:p>
        </p:txBody>
      </p:sp>
    </p:spTree>
    <p:extLst>
      <p:ext uri="{BB962C8B-B14F-4D97-AF65-F5344CB8AC3E}">
        <p14:creationId xmlns:p14="http://schemas.microsoft.com/office/powerpoint/2010/main" val="39660951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chortled</a:t>
            </a:r>
            <a:endParaRPr lang="en-US" sz="6000" dirty="0">
              <a:cs typeface="Calibri Light"/>
            </a:endParaRP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838200" y="1690688"/>
            <a:ext cx="10515600" cy="4351338"/>
          </a:xfrm>
        </p:spPr>
        <p:txBody>
          <a:bodyPr vert="horz" lIns="91440" tIns="45720" rIns="91440" bIns="45720" rtlCol="0" anchor="t">
            <a:noAutofit/>
          </a:bodyPr>
          <a:lstStyle/>
          <a:p>
            <a:pPr marL="0" algn="ctr">
              <a:buNone/>
            </a:pPr>
            <a:endParaRPr lang="en-GB" sz="6000" dirty="0">
              <a:cs typeface="Calibri"/>
            </a:endParaRPr>
          </a:p>
          <a:p>
            <a:pPr marL="0" algn="ctr">
              <a:buNone/>
            </a:pPr>
            <a:r>
              <a:rPr lang="en-GB" sz="6000" dirty="0">
                <a:cs typeface="Calibri"/>
              </a:rPr>
              <a:t>Verb. </a:t>
            </a:r>
            <a:r>
              <a:rPr lang="en-GB" sz="6000" dirty="0">
                <a:cs typeface="Calibri"/>
              </a:rPr>
              <a:t>to laugh, showing pleasure and satisfaction</a:t>
            </a:r>
            <a:endParaRPr lang="en-GB" sz="6000" dirty="0">
              <a:cs typeface="Calibri"/>
            </a:endParaRPr>
          </a:p>
        </p:txBody>
      </p:sp>
    </p:spTree>
    <p:extLst>
      <p:ext uri="{BB962C8B-B14F-4D97-AF65-F5344CB8AC3E}">
        <p14:creationId xmlns:p14="http://schemas.microsoft.com/office/powerpoint/2010/main" val="134631921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chortled</a:t>
            </a: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838199" y="1825625"/>
            <a:ext cx="10716491" cy="4351338"/>
          </a:xfrm>
        </p:spPr>
        <p:txBody>
          <a:bodyPr vert="horz" lIns="91440" tIns="45720" rIns="91440" bIns="45720" rtlCol="0" anchor="t">
            <a:normAutofit/>
          </a:bodyPr>
          <a:lstStyle/>
          <a:p>
            <a:pPr marL="0" indent="0" algn="ctr">
              <a:buNone/>
            </a:pPr>
            <a:r>
              <a:rPr lang="en-GB" sz="4000" dirty="0">
                <a:cs typeface="Calibri"/>
              </a:rPr>
              <a:t>She </a:t>
            </a:r>
            <a:r>
              <a:rPr lang="en-GB" sz="4000" dirty="0">
                <a:solidFill>
                  <a:srgbClr val="FF0000"/>
                </a:solidFill>
                <a:cs typeface="Calibri"/>
              </a:rPr>
              <a:t>chortled</a:t>
            </a:r>
            <a:r>
              <a:rPr lang="en-GB" sz="4000" dirty="0">
                <a:cs typeface="Calibri"/>
              </a:rPr>
              <a:t> </a:t>
            </a:r>
            <a:r>
              <a:rPr lang="en-GB" sz="4000" dirty="0" smtClean="0">
                <a:cs typeface="Calibri"/>
              </a:rPr>
              <a:t>with </a:t>
            </a:r>
            <a:r>
              <a:rPr lang="en-GB" sz="4000" dirty="0">
                <a:cs typeface="Calibri"/>
              </a:rPr>
              <a:t>glee at the </a:t>
            </a:r>
            <a:r>
              <a:rPr lang="en-GB" sz="4000" dirty="0" smtClean="0">
                <a:cs typeface="Calibri"/>
              </a:rPr>
              <a:t>news.</a:t>
            </a:r>
          </a:p>
          <a:p>
            <a:pPr marL="0" indent="0" algn="ctr">
              <a:buNone/>
            </a:pPr>
            <a:endParaRPr lang="en-GB" sz="4000" dirty="0">
              <a:cs typeface="Calibri"/>
            </a:endParaRPr>
          </a:p>
          <a:p>
            <a:pPr marL="0" indent="0" algn="ctr">
              <a:buNone/>
            </a:pPr>
            <a:r>
              <a:rPr lang="en-GB" sz="4000" dirty="0">
                <a:cs typeface="Calibri"/>
              </a:rPr>
              <a:t>I thought I heard a </a:t>
            </a:r>
            <a:r>
              <a:rPr lang="en-GB" sz="4000" dirty="0">
                <a:solidFill>
                  <a:srgbClr val="FF0000"/>
                </a:solidFill>
                <a:cs typeface="Calibri"/>
              </a:rPr>
              <a:t>chortle</a:t>
            </a:r>
            <a:r>
              <a:rPr lang="en-GB" sz="4000" dirty="0">
                <a:cs typeface="Calibri"/>
              </a:rPr>
              <a:t> at the back of the room</a:t>
            </a:r>
            <a:r>
              <a:rPr lang="en-GB" sz="4000" dirty="0" smtClean="0">
                <a:cs typeface="Calibri"/>
              </a:rPr>
              <a:t>.</a:t>
            </a:r>
          </a:p>
          <a:p>
            <a:pPr marL="0" indent="0" algn="ctr">
              <a:buNone/>
            </a:pPr>
            <a:endParaRPr lang="en-GB" sz="4000" dirty="0">
              <a:cs typeface="Calibri"/>
            </a:endParaRPr>
          </a:p>
          <a:p>
            <a:pPr marL="0" indent="0" algn="ctr">
              <a:buNone/>
            </a:pPr>
            <a:r>
              <a:rPr lang="en-GB" sz="4000" dirty="0">
                <a:cs typeface="Calibri"/>
              </a:rPr>
              <a:t>She suppressed an embarrassed</a:t>
            </a:r>
            <a:r>
              <a:rPr lang="en-GB" sz="4000" dirty="0">
                <a:solidFill>
                  <a:srgbClr val="FF0000"/>
                </a:solidFill>
                <a:cs typeface="Calibri"/>
              </a:rPr>
              <a:t> chortle</a:t>
            </a:r>
            <a:r>
              <a:rPr lang="en-GB" sz="4000" dirty="0">
                <a:cs typeface="Calibri"/>
              </a:rPr>
              <a:t>.</a:t>
            </a:r>
            <a:endParaRPr lang="en-US" sz="4000" dirty="0">
              <a:cs typeface="Calibri"/>
            </a:endParaRPr>
          </a:p>
        </p:txBody>
      </p:sp>
    </p:spTree>
    <p:extLst>
      <p:ext uri="{BB962C8B-B14F-4D97-AF65-F5344CB8AC3E}">
        <p14:creationId xmlns:p14="http://schemas.microsoft.com/office/powerpoint/2010/main" val="41391620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chortled</a:t>
            </a:r>
            <a:endParaRPr lang="en-US" sz="6000" dirty="0">
              <a:cs typeface="Calibri Light"/>
            </a:endParaRPr>
          </a:p>
        </p:txBody>
      </p:sp>
      <p:sp>
        <p:nvSpPr>
          <p:cNvPr id="4" name="Content Placeholder 2">
            <a:extLst>
              <a:ext uri="{FF2B5EF4-FFF2-40B4-BE49-F238E27FC236}">
                <a16:creationId xmlns:a16="http://schemas.microsoft.com/office/drawing/2014/main" id="{A81833C1-BAB9-4C16-A2B8-F2893153879C}"/>
              </a:ext>
            </a:extLst>
          </p:cNvPr>
          <p:cNvSpPr>
            <a:spLocks noGrp="1"/>
          </p:cNvSpPr>
          <p:nvPr>
            <p:ph idx="1"/>
          </p:nvPr>
        </p:nvSpPr>
        <p:spPr>
          <a:xfrm>
            <a:off x="748607" y="1690688"/>
            <a:ext cx="10515600" cy="4351338"/>
          </a:xfrm>
        </p:spPr>
        <p:txBody>
          <a:bodyPr vert="horz" lIns="91440" tIns="45720" rIns="91440" bIns="45720" rtlCol="0" anchor="t">
            <a:normAutofit/>
          </a:bodyPr>
          <a:lstStyle/>
          <a:p>
            <a:pPr marL="0" indent="0" algn="ctr">
              <a:buNone/>
            </a:pPr>
            <a:r>
              <a:rPr lang="en-US" sz="4000" dirty="0">
                <a:cs typeface="Calibri"/>
              </a:rPr>
              <a:t>Say </a:t>
            </a:r>
            <a:r>
              <a:rPr lang="en-US" sz="4000" dirty="0" smtClean="0">
                <a:solidFill>
                  <a:srgbClr val="FF0000"/>
                </a:solidFill>
                <a:cs typeface="Calibri"/>
              </a:rPr>
              <a:t>chortled </a:t>
            </a:r>
            <a:r>
              <a:rPr lang="en-US" sz="4000" dirty="0">
                <a:cs typeface="Calibri"/>
              </a:rPr>
              <a:t>if you see someone </a:t>
            </a:r>
            <a:r>
              <a:rPr lang="en-US" sz="4000" dirty="0" smtClean="0">
                <a:cs typeface="Calibri"/>
              </a:rPr>
              <a:t>laughing, showing pleasure and satisfaction.</a:t>
            </a:r>
            <a:endParaRPr lang="en-US" sz="4000" dirty="0">
              <a:cs typeface="Calibri"/>
            </a:endParaRPr>
          </a:p>
        </p:txBody>
      </p:sp>
      <p:pic>
        <p:nvPicPr>
          <p:cNvPr id="3" name="Picture 2"/>
          <p:cNvPicPr>
            <a:picLocks noChangeAspect="1"/>
          </p:cNvPicPr>
          <p:nvPr/>
        </p:nvPicPr>
        <p:blipFill>
          <a:blip r:embed="rId2"/>
          <a:stretch>
            <a:fillRect/>
          </a:stretch>
        </p:blipFill>
        <p:spPr>
          <a:xfrm>
            <a:off x="385155" y="2988325"/>
            <a:ext cx="2431473" cy="1756064"/>
          </a:xfrm>
          <a:prstGeom prst="rect">
            <a:avLst/>
          </a:prstGeom>
        </p:spPr>
      </p:pic>
      <p:pic>
        <p:nvPicPr>
          <p:cNvPr id="5" name="Picture 4"/>
          <p:cNvPicPr>
            <a:picLocks noChangeAspect="1"/>
          </p:cNvPicPr>
          <p:nvPr/>
        </p:nvPicPr>
        <p:blipFill>
          <a:blip r:embed="rId3"/>
          <a:stretch>
            <a:fillRect/>
          </a:stretch>
        </p:blipFill>
        <p:spPr>
          <a:xfrm>
            <a:off x="6096000" y="3016251"/>
            <a:ext cx="3016135" cy="1809681"/>
          </a:xfrm>
          <a:prstGeom prst="rect">
            <a:avLst/>
          </a:prstGeom>
        </p:spPr>
      </p:pic>
      <p:pic>
        <p:nvPicPr>
          <p:cNvPr id="6" name="Picture 5"/>
          <p:cNvPicPr>
            <a:picLocks noChangeAspect="1"/>
          </p:cNvPicPr>
          <p:nvPr/>
        </p:nvPicPr>
        <p:blipFill>
          <a:blip r:embed="rId4"/>
          <a:stretch>
            <a:fillRect/>
          </a:stretch>
        </p:blipFill>
        <p:spPr>
          <a:xfrm>
            <a:off x="3087467" y="4605252"/>
            <a:ext cx="2635300" cy="1759700"/>
          </a:xfrm>
          <a:prstGeom prst="rect">
            <a:avLst/>
          </a:prstGeom>
        </p:spPr>
      </p:pic>
      <p:pic>
        <p:nvPicPr>
          <p:cNvPr id="7" name="Picture 6"/>
          <p:cNvPicPr>
            <a:picLocks noChangeAspect="1"/>
          </p:cNvPicPr>
          <p:nvPr/>
        </p:nvPicPr>
        <p:blipFill>
          <a:blip r:embed="rId5"/>
          <a:stretch>
            <a:fillRect/>
          </a:stretch>
        </p:blipFill>
        <p:spPr>
          <a:xfrm>
            <a:off x="8669252" y="4859184"/>
            <a:ext cx="3274752" cy="1842048"/>
          </a:xfrm>
          <a:prstGeom prst="rect">
            <a:avLst/>
          </a:prstGeom>
        </p:spPr>
      </p:pic>
    </p:spTree>
    <p:extLst>
      <p:ext uri="{BB962C8B-B14F-4D97-AF65-F5344CB8AC3E}">
        <p14:creationId xmlns:p14="http://schemas.microsoft.com/office/powerpoint/2010/main" val="2994889545"/>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chortled</a:t>
            </a:r>
          </a:p>
        </p:txBody>
      </p:sp>
      <p:sp>
        <p:nvSpPr>
          <p:cNvPr id="3" name="Content Placeholder 2">
            <a:extLst>
              <a:ext uri="{FF2B5EF4-FFF2-40B4-BE49-F238E27FC236}">
                <a16:creationId xmlns:a16="http://schemas.microsoft.com/office/drawing/2014/main" id="{A81833C1-BAB9-4C16-A2B8-F2893153879C}"/>
              </a:ext>
            </a:extLst>
          </p:cNvPr>
          <p:cNvSpPr>
            <a:spLocks noGrp="1"/>
          </p:cNvSpPr>
          <p:nvPr>
            <p:ph idx="1"/>
          </p:nvPr>
        </p:nvSpPr>
        <p:spPr>
          <a:xfrm>
            <a:off x="838200" y="2106324"/>
            <a:ext cx="10515600" cy="4351338"/>
          </a:xfrm>
        </p:spPr>
        <p:txBody>
          <a:bodyPr vert="horz" lIns="91440" tIns="45720" rIns="91440" bIns="45720" rtlCol="0" anchor="t">
            <a:normAutofit/>
          </a:bodyPr>
          <a:lstStyle/>
          <a:p>
            <a:pPr marL="0" indent="0" algn="ctr">
              <a:buNone/>
            </a:pPr>
            <a:r>
              <a:rPr lang="en-US" sz="4400" dirty="0">
                <a:cs typeface="Calibri"/>
              </a:rPr>
              <a:t>Act it out!</a:t>
            </a:r>
          </a:p>
          <a:p>
            <a:pPr marL="0" indent="0" algn="ctr">
              <a:buNone/>
            </a:pPr>
            <a:endParaRPr lang="en-US" sz="4400" dirty="0">
              <a:cs typeface="Calibri"/>
            </a:endParaRPr>
          </a:p>
          <a:p>
            <a:pPr marL="0" indent="0" algn="ctr">
              <a:buNone/>
            </a:pPr>
            <a:r>
              <a:rPr lang="en-US" sz="4400" dirty="0" smtClean="0">
                <a:cs typeface="Calibri"/>
              </a:rPr>
              <a:t>Can you </a:t>
            </a:r>
            <a:r>
              <a:rPr lang="en-US" sz="4400" dirty="0" smtClean="0">
                <a:solidFill>
                  <a:srgbClr val="FF0000"/>
                </a:solidFill>
                <a:cs typeface="Calibri"/>
              </a:rPr>
              <a:t>chortle</a:t>
            </a:r>
            <a:r>
              <a:rPr lang="en-US" sz="4400" dirty="0" smtClean="0">
                <a:cs typeface="Calibri"/>
              </a:rPr>
              <a:t>?</a:t>
            </a:r>
            <a:endParaRPr lang="en-US" sz="4400" dirty="0">
              <a:cs typeface="Calibri"/>
            </a:endParaRPr>
          </a:p>
        </p:txBody>
      </p:sp>
    </p:spTree>
    <p:extLst>
      <p:ext uri="{BB962C8B-B14F-4D97-AF65-F5344CB8AC3E}">
        <p14:creationId xmlns:p14="http://schemas.microsoft.com/office/powerpoint/2010/main" val="366607391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chortled</a:t>
            </a:r>
            <a:endParaRPr lang="en-US" sz="6000" dirty="0">
              <a:cs typeface="Calibri Light"/>
            </a:endParaRP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838200" y="1649064"/>
            <a:ext cx="10515600" cy="4351338"/>
          </a:xfrm>
        </p:spPr>
        <p:txBody>
          <a:bodyPr vert="horz" lIns="91440" tIns="45720" rIns="91440" bIns="45720" rtlCol="0" anchor="t">
            <a:normAutofit/>
          </a:bodyPr>
          <a:lstStyle/>
          <a:p>
            <a:pPr marL="0" indent="0" algn="ctr">
              <a:buNone/>
            </a:pPr>
            <a:endParaRPr lang="en-US" dirty="0">
              <a:cs typeface="Calibri"/>
            </a:endParaRPr>
          </a:p>
          <a:p>
            <a:pPr marL="0" indent="0" algn="ctr">
              <a:buNone/>
            </a:pPr>
            <a:r>
              <a:rPr lang="en-US" sz="6000" dirty="0">
                <a:cs typeface="Calibri"/>
              </a:rPr>
              <a:t>In your books, write the word, the definition and use it in a sentence/draw a picture.</a:t>
            </a:r>
          </a:p>
        </p:txBody>
      </p:sp>
    </p:spTree>
    <p:extLst>
      <p:ext uri="{BB962C8B-B14F-4D97-AF65-F5344CB8AC3E}">
        <p14:creationId xmlns:p14="http://schemas.microsoft.com/office/powerpoint/2010/main" val="198338262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chortled</a:t>
            </a:r>
            <a:endParaRPr lang="en-US" sz="6000" dirty="0">
              <a:cs typeface="Calibri Light"/>
            </a:endParaRP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838200" y="1690688"/>
            <a:ext cx="10515600" cy="4351338"/>
          </a:xfrm>
        </p:spPr>
        <p:txBody>
          <a:bodyPr vert="horz" lIns="91440" tIns="45720" rIns="91440" bIns="45720" rtlCol="0" anchor="t">
            <a:noAutofit/>
          </a:bodyPr>
          <a:lstStyle/>
          <a:p>
            <a:pPr marL="0" algn="ctr">
              <a:buNone/>
            </a:pPr>
            <a:endParaRPr lang="en-GB" sz="6000" dirty="0">
              <a:cs typeface="Calibri"/>
            </a:endParaRPr>
          </a:p>
          <a:p>
            <a:pPr marL="0" algn="ctr">
              <a:buNone/>
            </a:pPr>
            <a:r>
              <a:rPr lang="en-GB" sz="6000" dirty="0">
                <a:cs typeface="Calibri"/>
              </a:rPr>
              <a:t>Verb. </a:t>
            </a:r>
            <a:r>
              <a:rPr lang="en-GB" sz="6000" dirty="0">
                <a:cs typeface="Calibri"/>
              </a:rPr>
              <a:t>to laugh, showing pleasure and satisfaction</a:t>
            </a:r>
            <a:endParaRPr lang="en-GB" sz="6000" dirty="0">
              <a:cs typeface="Calibri"/>
            </a:endParaRPr>
          </a:p>
        </p:txBody>
      </p:sp>
    </p:spTree>
    <p:extLst>
      <p:ext uri="{BB962C8B-B14F-4D97-AF65-F5344CB8AC3E}">
        <p14:creationId xmlns:p14="http://schemas.microsoft.com/office/powerpoint/2010/main" val="62367242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GB" dirty="0" smtClean="0"/>
              <a:t>D.T. Lesson </a:t>
            </a:r>
            <a:r>
              <a:rPr lang="en-GB" dirty="0" smtClean="0"/>
              <a:t>6</a:t>
            </a:r>
            <a:endParaRPr lang="en-GB" dirty="0"/>
          </a:p>
        </p:txBody>
      </p:sp>
      <p:sp>
        <p:nvSpPr>
          <p:cNvPr id="5" name="Subtitle 4"/>
          <p:cNvSpPr>
            <a:spLocks noGrp="1"/>
          </p:cNvSpPr>
          <p:nvPr>
            <p:ph type="subTitle" idx="1"/>
          </p:nvPr>
        </p:nvSpPr>
        <p:spPr/>
        <p:txBody>
          <a:bodyPr/>
          <a:lstStyle/>
          <a:p>
            <a:r>
              <a:rPr lang="en-GB" dirty="0" smtClean="0"/>
              <a:t>LO: To know how to plan and shop for a </a:t>
            </a:r>
            <a:r>
              <a:rPr lang="en-GB" dirty="0" smtClean="0"/>
              <a:t>meal</a:t>
            </a:r>
          </a:p>
          <a:p>
            <a:r>
              <a:rPr lang="en-GB" dirty="0" smtClean="0"/>
              <a:t>Read the slides and do the activities</a:t>
            </a:r>
            <a:endParaRPr lang="en-GB" dirty="0" smtClean="0"/>
          </a:p>
          <a:p>
            <a:r>
              <a:rPr lang="en-GB" b="1" dirty="0" smtClean="0"/>
              <a:t>Use worksheet B</a:t>
            </a:r>
          </a:p>
          <a:p>
            <a:endParaRPr lang="en-GB" dirty="0"/>
          </a:p>
        </p:txBody>
      </p:sp>
    </p:spTree>
    <p:extLst>
      <p:ext uri="{BB962C8B-B14F-4D97-AF65-F5344CB8AC3E}">
        <p14:creationId xmlns:p14="http://schemas.microsoft.com/office/powerpoint/2010/main" val="243570300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 To know how to plan and shop for a </a:t>
            </a:r>
            <a:r>
              <a:rPr lang="en-GB" dirty="0" smtClean="0"/>
              <a:t>meal</a:t>
            </a:r>
            <a:endParaRPr lang="en-GB" dirty="0"/>
          </a:p>
        </p:txBody>
      </p:sp>
      <p:pic>
        <p:nvPicPr>
          <p:cNvPr id="4" name="Content Placeholder 3"/>
          <p:cNvPicPr>
            <a:picLocks noGrp="1" noChangeAspect="1"/>
          </p:cNvPicPr>
          <p:nvPr>
            <p:ph idx="1"/>
          </p:nvPr>
        </p:nvPicPr>
        <p:blipFill>
          <a:blip r:embed="rId2"/>
          <a:stretch>
            <a:fillRect/>
          </a:stretch>
        </p:blipFill>
        <p:spPr>
          <a:xfrm>
            <a:off x="1529395" y="1690688"/>
            <a:ext cx="9133210" cy="4807650"/>
          </a:xfrm>
          <a:prstGeom prst="rect">
            <a:avLst/>
          </a:prstGeom>
        </p:spPr>
      </p:pic>
    </p:spTree>
    <p:extLst>
      <p:ext uri="{BB962C8B-B14F-4D97-AF65-F5344CB8AC3E}">
        <p14:creationId xmlns:p14="http://schemas.microsoft.com/office/powerpoint/2010/main" val="427463359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 To know how to plan and shop for a </a:t>
            </a:r>
            <a:r>
              <a:rPr lang="en-GB" dirty="0" smtClean="0"/>
              <a:t>meal</a:t>
            </a:r>
            <a:endParaRPr lang="en-GB" dirty="0"/>
          </a:p>
        </p:txBody>
      </p:sp>
      <p:pic>
        <p:nvPicPr>
          <p:cNvPr id="4" name="Content Placeholder 3"/>
          <p:cNvPicPr>
            <a:picLocks noGrp="1" noChangeAspect="1"/>
          </p:cNvPicPr>
          <p:nvPr>
            <p:ph idx="1"/>
          </p:nvPr>
        </p:nvPicPr>
        <p:blipFill>
          <a:blip r:embed="rId2"/>
          <a:stretch>
            <a:fillRect/>
          </a:stretch>
        </p:blipFill>
        <p:spPr>
          <a:xfrm>
            <a:off x="1544762" y="1810125"/>
            <a:ext cx="9102475" cy="4792151"/>
          </a:xfrm>
          <a:prstGeom prst="rect">
            <a:avLst/>
          </a:prstGeom>
        </p:spPr>
      </p:pic>
    </p:spTree>
    <p:extLst>
      <p:ext uri="{BB962C8B-B14F-4D97-AF65-F5344CB8AC3E}">
        <p14:creationId xmlns:p14="http://schemas.microsoft.com/office/powerpoint/2010/main" val="1211678887"/>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 To know how to plan and shop for a </a:t>
            </a:r>
            <a:r>
              <a:rPr lang="en-GB" dirty="0" smtClean="0"/>
              <a:t>meal</a:t>
            </a:r>
            <a:endParaRPr lang="en-GB" dirty="0"/>
          </a:p>
        </p:txBody>
      </p:sp>
      <p:pic>
        <p:nvPicPr>
          <p:cNvPr id="4" name="Content Placeholder 3"/>
          <p:cNvPicPr>
            <a:picLocks noGrp="1" noChangeAspect="1"/>
          </p:cNvPicPr>
          <p:nvPr>
            <p:ph idx="1"/>
          </p:nvPr>
        </p:nvPicPr>
        <p:blipFill>
          <a:blip r:embed="rId2"/>
          <a:stretch>
            <a:fillRect/>
          </a:stretch>
        </p:blipFill>
        <p:spPr>
          <a:xfrm>
            <a:off x="1287651" y="1562153"/>
            <a:ext cx="9120645" cy="5032375"/>
          </a:xfrm>
          <a:prstGeom prst="rect">
            <a:avLst/>
          </a:prstGeom>
        </p:spPr>
      </p:pic>
    </p:spTree>
    <p:extLst>
      <p:ext uri="{BB962C8B-B14F-4D97-AF65-F5344CB8AC3E}">
        <p14:creationId xmlns:p14="http://schemas.microsoft.com/office/powerpoint/2010/main" val="3147209049"/>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 To know how to plan and shop for a </a:t>
            </a:r>
            <a:r>
              <a:rPr lang="en-GB" dirty="0" smtClean="0"/>
              <a:t>meal</a:t>
            </a:r>
            <a:endParaRPr lang="en-GB" dirty="0"/>
          </a:p>
        </p:txBody>
      </p:sp>
      <p:pic>
        <p:nvPicPr>
          <p:cNvPr id="4" name="Content Placeholder 3"/>
          <p:cNvPicPr>
            <a:picLocks noGrp="1" noChangeAspect="1"/>
          </p:cNvPicPr>
          <p:nvPr>
            <p:ph idx="1"/>
          </p:nvPr>
        </p:nvPicPr>
        <p:blipFill>
          <a:blip r:embed="rId2"/>
          <a:stretch>
            <a:fillRect/>
          </a:stretch>
        </p:blipFill>
        <p:spPr>
          <a:xfrm>
            <a:off x="1573530" y="1690688"/>
            <a:ext cx="9044939" cy="4823148"/>
          </a:xfrm>
          <a:prstGeom prst="rect">
            <a:avLst/>
          </a:prstGeom>
        </p:spPr>
      </p:pic>
    </p:spTree>
    <p:extLst>
      <p:ext uri="{BB962C8B-B14F-4D97-AF65-F5344CB8AC3E}">
        <p14:creationId xmlns:p14="http://schemas.microsoft.com/office/powerpoint/2010/main" val="2192112914"/>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 To know how to plan and shop for a </a:t>
            </a:r>
            <a:r>
              <a:rPr lang="en-GB" dirty="0" smtClean="0"/>
              <a:t>meal</a:t>
            </a:r>
            <a:endParaRPr lang="en-GB" dirty="0"/>
          </a:p>
        </p:txBody>
      </p:sp>
      <p:pic>
        <p:nvPicPr>
          <p:cNvPr id="4" name="Content Placeholder 3"/>
          <p:cNvPicPr>
            <a:picLocks noGrp="1" noChangeAspect="1"/>
          </p:cNvPicPr>
          <p:nvPr>
            <p:ph idx="1"/>
          </p:nvPr>
        </p:nvPicPr>
        <p:blipFill>
          <a:blip r:embed="rId2"/>
          <a:stretch>
            <a:fillRect/>
          </a:stretch>
        </p:blipFill>
        <p:spPr>
          <a:xfrm>
            <a:off x="1530453" y="1577651"/>
            <a:ext cx="9131093" cy="4792151"/>
          </a:xfrm>
          <a:prstGeom prst="rect">
            <a:avLst/>
          </a:prstGeom>
        </p:spPr>
      </p:pic>
    </p:spTree>
    <p:extLst>
      <p:ext uri="{BB962C8B-B14F-4D97-AF65-F5344CB8AC3E}">
        <p14:creationId xmlns:p14="http://schemas.microsoft.com/office/powerpoint/2010/main" val="2785577488"/>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 To know how to plan and shop for a </a:t>
            </a:r>
            <a:r>
              <a:rPr lang="en-GB" dirty="0" smtClean="0"/>
              <a:t>meal</a:t>
            </a:r>
            <a:endParaRPr lang="en-GB" dirty="0"/>
          </a:p>
        </p:txBody>
      </p:sp>
      <p:pic>
        <p:nvPicPr>
          <p:cNvPr id="4" name="Content Placeholder 3"/>
          <p:cNvPicPr>
            <a:picLocks noGrp="1" noChangeAspect="1"/>
          </p:cNvPicPr>
          <p:nvPr>
            <p:ph idx="1"/>
          </p:nvPr>
        </p:nvPicPr>
        <p:blipFill>
          <a:blip r:embed="rId2"/>
          <a:stretch>
            <a:fillRect/>
          </a:stretch>
        </p:blipFill>
        <p:spPr>
          <a:xfrm>
            <a:off x="1563853" y="1690688"/>
            <a:ext cx="9064294" cy="4745656"/>
          </a:xfrm>
          <a:prstGeom prst="rect">
            <a:avLst/>
          </a:prstGeom>
        </p:spPr>
      </p:pic>
    </p:spTree>
    <p:extLst>
      <p:ext uri="{BB962C8B-B14F-4D97-AF65-F5344CB8AC3E}">
        <p14:creationId xmlns:p14="http://schemas.microsoft.com/office/powerpoint/2010/main" val="2016407108"/>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 To know how to plan and shop for a </a:t>
            </a:r>
            <a:r>
              <a:rPr lang="en-GB" dirty="0" smtClean="0"/>
              <a:t>meal</a:t>
            </a:r>
            <a:endParaRPr lang="en-GB" dirty="0"/>
          </a:p>
        </p:txBody>
      </p:sp>
      <p:pic>
        <p:nvPicPr>
          <p:cNvPr id="4" name="Content Placeholder 3"/>
          <p:cNvPicPr>
            <a:picLocks noGrp="1" noChangeAspect="1"/>
          </p:cNvPicPr>
          <p:nvPr>
            <p:ph idx="1"/>
          </p:nvPr>
        </p:nvPicPr>
        <p:blipFill>
          <a:blip r:embed="rId2"/>
          <a:stretch>
            <a:fillRect/>
          </a:stretch>
        </p:blipFill>
        <p:spPr>
          <a:xfrm>
            <a:off x="1377332" y="1515659"/>
            <a:ext cx="9437335" cy="4823148"/>
          </a:xfrm>
          <a:prstGeom prst="rect">
            <a:avLst/>
          </a:prstGeom>
        </p:spPr>
      </p:pic>
    </p:spTree>
    <p:extLst>
      <p:ext uri="{BB962C8B-B14F-4D97-AF65-F5344CB8AC3E}">
        <p14:creationId xmlns:p14="http://schemas.microsoft.com/office/powerpoint/2010/main" val="1578431169"/>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 To know how to plan and shop for a </a:t>
            </a:r>
            <a:r>
              <a:rPr lang="en-GB" dirty="0" smtClean="0"/>
              <a:t>meal</a:t>
            </a:r>
            <a:endParaRPr lang="en-GB" dirty="0"/>
          </a:p>
        </p:txBody>
      </p:sp>
      <p:pic>
        <p:nvPicPr>
          <p:cNvPr id="4" name="Content Placeholder 3"/>
          <p:cNvPicPr>
            <a:picLocks noGrp="1" noChangeAspect="1"/>
          </p:cNvPicPr>
          <p:nvPr>
            <p:ph idx="1"/>
          </p:nvPr>
        </p:nvPicPr>
        <p:blipFill>
          <a:blip r:embed="rId2"/>
          <a:stretch>
            <a:fillRect/>
          </a:stretch>
        </p:blipFill>
        <p:spPr>
          <a:xfrm>
            <a:off x="1633286" y="1690688"/>
            <a:ext cx="8925427" cy="4761155"/>
          </a:xfrm>
          <a:prstGeom prst="rect">
            <a:avLst/>
          </a:prstGeom>
        </p:spPr>
      </p:pic>
    </p:spTree>
    <p:extLst>
      <p:ext uri="{BB962C8B-B14F-4D97-AF65-F5344CB8AC3E}">
        <p14:creationId xmlns:p14="http://schemas.microsoft.com/office/powerpoint/2010/main" val="476751649"/>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 To know how to plan and shop for a </a:t>
            </a:r>
            <a:r>
              <a:rPr lang="en-GB" dirty="0" smtClean="0"/>
              <a:t>meal</a:t>
            </a:r>
            <a:endParaRPr lang="en-GB" dirty="0"/>
          </a:p>
        </p:txBody>
      </p:sp>
      <p:pic>
        <p:nvPicPr>
          <p:cNvPr id="4" name="Content Placeholder 3"/>
          <p:cNvPicPr>
            <a:picLocks noGrp="1" noChangeAspect="1"/>
          </p:cNvPicPr>
          <p:nvPr>
            <p:ph idx="1"/>
          </p:nvPr>
        </p:nvPicPr>
        <p:blipFill>
          <a:blip r:embed="rId2"/>
          <a:stretch>
            <a:fillRect/>
          </a:stretch>
        </p:blipFill>
        <p:spPr>
          <a:xfrm>
            <a:off x="1427136" y="1690688"/>
            <a:ext cx="9068000" cy="4838646"/>
          </a:xfrm>
          <a:prstGeom prst="rect">
            <a:avLst/>
          </a:prstGeom>
        </p:spPr>
      </p:pic>
    </p:spTree>
    <p:extLst>
      <p:ext uri="{BB962C8B-B14F-4D97-AF65-F5344CB8AC3E}">
        <p14:creationId xmlns:p14="http://schemas.microsoft.com/office/powerpoint/2010/main" val="1319469348"/>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 To know how to plan and shop for a </a:t>
            </a:r>
            <a:r>
              <a:rPr lang="en-GB" dirty="0" smtClean="0"/>
              <a:t>meal</a:t>
            </a:r>
            <a:endParaRPr lang="en-GB" dirty="0"/>
          </a:p>
        </p:txBody>
      </p:sp>
      <p:pic>
        <p:nvPicPr>
          <p:cNvPr id="4" name="Content Placeholder 3"/>
          <p:cNvPicPr>
            <a:picLocks noGrp="1" noChangeAspect="1"/>
          </p:cNvPicPr>
          <p:nvPr>
            <p:ph idx="1"/>
          </p:nvPr>
        </p:nvPicPr>
        <p:blipFill>
          <a:blip r:embed="rId2"/>
          <a:stretch>
            <a:fillRect/>
          </a:stretch>
        </p:blipFill>
        <p:spPr>
          <a:xfrm>
            <a:off x="1558749" y="1690688"/>
            <a:ext cx="9074502" cy="4761155"/>
          </a:xfrm>
          <a:prstGeom prst="rect">
            <a:avLst/>
          </a:prstGeom>
        </p:spPr>
      </p:pic>
    </p:spTree>
    <p:extLst>
      <p:ext uri="{BB962C8B-B14F-4D97-AF65-F5344CB8AC3E}">
        <p14:creationId xmlns:p14="http://schemas.microsoft.com/office/powerpoint/2010/main" val="3854135796"/>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 To know how to plan and shop for a </a:t>
            </a:r>
            <a:r>
              <a:rPr lang="en-GB" dirty="0" smtClean="0"/>
              <a:t>meal</a:t>
            </a:r>
            <a:endParaRPr lang="en-GB" dirty="0"/>
          </a:p>
        </p:txBody>
      </p:sp>
      <p:pic>
        <p:nvPicPr>
          <p:cNvPr id="4" name="Content Placeholder 3"/>
          <p:cNvPicPr>
            <a:picLocks noGrp="1" noChangeAspect="1"/>
          </p:cNvPicPr>
          <p:nvPr>
            <p:ph idx="1"/>
          </p:nvPr>
        </p:nvPicPr>
        <p:blipFill>
          <a:blip r:embed="rId2"/>
          <a:stretch>
            <a:fillRect/>
          </a:stretch>
        </p:blipFill>
        <p:spPr>
          <a:xfrm>
            <a:off x="1544634" y="1690688"/>
            <a:ext cx="9102732" cy="4761155"/>
          </a:xfrm>
          <a:prstGeom prst="rect">
            <a:avLst/>
          </a:prstGeom>
        </p:spPr>
      </p:pic>
    </p:spTree>
    <p:extLst>
      <p:ext uri="{BB962C8B-B14F-4D97-AF65-F5344CB8AC3E}">
        <p14:creationId xmlns:p14="http://schemas.microsoft.com/office/powerpoint/2010/main" val="2135626834"/>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 To know how to plan and shop for a </a:t>
            </a:r>
            <a:r>
              <a:rPr lang="en-GB" dirty="0" smtClean="0"/>
              <a:t>meal</a:t>
            </a:r>
            <a:endParaRPr lang="en-GB" dirty="0"/>
          </a:p>
        </p:txBody>
      </p:sp>
      <p:pic>
        <p:nvPicPr>
          <p:cNvPr id="4" name="Content Placeholder 3"/>
          <p:cNvPicPr>
            <a:picLocks noGrp="1" noChangeAspect="1"/>
          </p:cNvPicPr>
          <p:nvPr>
            <p:ph idx="1"/>
          </p:nvPr>
        </p:nvPicPr>
        <p:blipFill>
          <a:blip r:embed="rId2"/>
          <a:stretch>
            <a:fillRect/>
          </a:stretch>
        </p:blipFill>
        <p:spPr>
          <a:xfrm>
            <a:off x="1555989" y="1810127"/>
            <a:ext cx="9080021" cy="4730158"/>
          </a:xfrm>
          <a:prstGeom prst="rect">
            <a:avLst/>
          </a:prstGeom>
        </p:spPr>
      </p:pic>
    </p:spTree>
    <p:extLst>
      <p:ext uri="{BB962C8B-B14F-4D97-AF65-F5344CB8AC3E}">
        <p14:creationId xmlns:p14="http://schemas.microsoft.com/office/powerpoint/2010/main" val="2695406643"/>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 To know how to plan and shop for a </a:t>
            </a:r>
            <a:r>
              <a:rPr lang="en-GB" dirty="0" smtClean="0"/>
              <a:t>meal</a:t>
            </a:r>
            <a:endParaRPr lang="en-GB" dirty="0"/>
          </a:p>
        </p:txBody>
      </p:sp>
      <p:pic>
        <p:nvPicPr>
          <p:cNvPr id="4" name="Content Placeholder 3"/>
          <p:cNvPicPr>
            <a:picLocks noGrp="1" noChangeAspect="1"/>
          </p:cNvPicPr>
          <p:nvPr>
            <p:ph idx="1"/>
          </p:nvPr>
        </p:nvPicPr>
        <p:blipFill>
          <a:blip r:embed="rId2"/>
          <a:stretch>
            <a:fillRect/>
          </a:stretch>
        </p:blipFill>
        <p:spPr>
          <a:xfrm>
            <a:off x="1550795" y="1690688"/>
            <a:ext cx="9090410" cy="4792151"/>
          </a:xfrm>
          <a:prstGeom prst="rect">
            <a:avLst/>
          </a:prstGeom>
        </p:spPr>
      </p:pic>
    </p:spTree>
    <p:extLst>
      <p:ext uri="{BB962C8B-B14F-4D97-AF65-F5344CB8AC3E}">
        <p14:creationId xmlns:p14="http://schemas.microsoft.com/office/powerpoint/2010/main" val="1327532627"/>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 To know how to plan and shop for a </a:t>
            </a:r>
            <a:r>
              <a:rPr lang="en-GB" dirty="0" smtClean="0"/>
              <a:t>meal</a:t>
            </a:r>
            <a:endParaRPr lang="en-GB" dirty="0"/>
          </a:p>
        </p:txBody>
      </p:sp>
      <p:pic>
        <p:nvPicPr>
          <p:cNvPr id="4" name="Content Placeholder 3"/>
          <p:cNvPicPr>
            <a:picLocks noGrp="1" noChangeAspect="1"/>
          </p:cNvPicPr>
          <p:nvPr>
            <p:ph idx="1"/>
          </p:nvPr>
        </p:nvPicPr>
        <p:blipFill>
          <a:blip r:embed="rId2"/>
          <a:stretch>
            <a:fillRect/>
          </a:stretch>
        </p:blipFill>
        <p:spPr>
          <a:xfrm>
            <a:off x="1359705" y="1531156"/>
            <a:ext cx="9472590" cy="5032375"/>
          </a:xfrm>
          <a:prstGeom prst="rect">
            <a:avLst/>
          </a:prstGeom>
        </p:spPr>
      </p:pic>
    </p:spTree>
    <p:extLst>
      <p:ext uri="{BB962C8B-B14F-4D97-AF65-F5344CB8AC3E}">
        <p14:creationId xmlns:p14="http://schemas.microsoft.com/office/powerpoint/2010/main" val="2320787393"/>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 To know how to plan and shop for a </a:t>
            </a:r>
            <a:r>
              <a:rPr lang="en-GB" dirty="0" smtClean="0"/>
              <a:t>meal</a:t>
            </a:r>
            <a:endParaRPr lang="en-GB" dirty="0"/>
          </a:p>
        </p:txBody>
      </p:sp>
      <p:sp>
        <p:nvSpPr>
          <p:cNvPr id="3" name="Content Placeholder 2"/>
          <p:cNvSpPr>
            <a:spLocks noGrp="1"/>
          </p:cNvSpPr>
          <p:nvPr>
            <p:ph idx="1"/>
          </p:nvPr>
        </p:nvSpPr>
        <p:spPr/>
        <p:txBody>
          <a:bodyPr>
            <a:normAutofit/>
          </a:bodyPr>
          <a:lstStyle/>
          <a:p>
            <a:pPr marL="0" indent="0">
              <a:buNone/>
            </a:pPr>
            <a:r>
              <a:rPr lang="en-GB" sz="3200" b="1" u="sng" dirty="0" smtClean="0"/>
              <a:t>ACTIVITY</a:t>
            </a:r>
          </a:p>
          <a:p>
            <a:r>
              <a:rPr lang="en-GB" sz="3200" dirty="0" smtClean="0"/>
              <a:t>Children to plan a meal that they think represents great British food.  They are to use cookery books or the internet to research their recipe, including the ingredients and cost.  Children to write down and describe their meal and the reason for their choice.  To say which ingredients need to go in the fridge and whether it is healthy and why.  </a:t>
            </a:r>
            <a:r>
              <a:rPr lang="en-GB" sz="3200" b="1" dirty="0" smtClean="0"/>
              <a:t>Sheet </a:t>
            </a:r>
            <a:r>
              <a:rPr lang="en-GB" sz="3200" b="1" dirty="0" smtClean="0"/>
              <a:t>B</a:t>
            </a:r>
            <a:endParaRPr lang="en-GB" sz="3200" b="1" dirty="0" smtClean="0"/>
          </a:p>
        </p:txBody>
      </p:sp>
    </p:spTree>
    <p:extLst>
      <p:ext uri="{BB962C8B-B14F-4D97-AF65-F5344CB8AC3E}">
        <p14:creationId xmlns:p14="http://schemas.microsoft.com/office/powerpoint/2010/main" val="1494377971"/>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REFLECTION - LO</a:t>
            </a:r>
            <a:r>
              <a:rPr lang="en-GB" dirty="0"/>
              <a:t>: To know how to plan and shop for a </a:t>
            </a:r>
            <a:r>
              <a:rPr lang="en-GB" dirty="0" smtClean="0"/>
              <a:t>meal</a:t>
            </a:r>
            <a:endParaRPr lang="en-GB" dirty="0"/>
          </a:p>
        </p:txBody>
      </p:sp>
      <p:pic>
        <p:nvPicPr>
          <p:cNvPr id="4" name="Content Placeholder 3"/>
          <p:cNvPicPr>
            <a:picLocks noGrp="1" noChangeAspect="1"/>
          </p:cNvPicPr>
          <p:nvPr>
            <p:ph idx="1"/>
          </p:nvPr>
        </p:nvPicPr>
        <p:blipFill>
          <a:blip r:embed="rId2"/>
          <a:stretch>
            <a:fillRect/>
          </a:stretch>
        </p:blipFill>
        <p:spPr>
          <a:xfrm>
            <a:off x="1642821" y="1690688"/>
            <a:ext cx="9351996" cy="5032375"/>
          </a:xfrm>
          <a:prstGeom prst="rect">
            <a:avLst/>
          </a:prstGeom>
        </p:spPr>
      </p:pic>
    </p:spTree>
    <p:extLst>
      <p:ext uri="{BB962C8B-B14F-4D97-AF65-F5344CB8AC3E}">
        <p14:creationId xmlns:p14="http://schemas.microsoft.com/office/powerpoint/2010/main" val="644855303"/>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P.E.</a:t>
            </a:r>
            <a:endParaRPr lang="en-GB" dirty="0"/>
          </a:p>
        </p:txBody>
      </p:sp>
      <p:sp>
        <p:nvSpPr>
          <p:cNvPr id="3" name="Content Placeholder 2"/>
          <p:cNvSpPr>
            <a:spLocks noGrp="1"/>
          </p:cNvSpPr>
          <p:nvPr>
            <p:ph idx="1"/>
          </p:nvPr>
        </p:nvSpPr>
        <p:spPr/>
        <p:txBody>
          <a:bodyPr>
            <a:normAutofit/>
          </a:bodyPr>
          <a:lstStyle/>
          <a:p>
            <a:endParaRPr lang="en-GB" sz="3200" dirty="0"/>
          </a:p>
        </p:txBody>
      </p:sp>
    </p:spTree>
    <p:extLst>
      <p:ext uri="{BB962C8B-B14F-4D97-AF65-F5344CB8AC3E}">
        <p14:creationId xmlns:p14="http://schemas.microsoft.com/office/powerpoint/2010/main" val="45758897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TotalTime>
  <Words>2581</Words>
  <Application>Microsoft Office PowerPoint</Application>
  <PresentationFormat>Widescreen</PresentationFormat>
  <Paragraphs>401</Paragraphs>
  <Slides>74</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74</vt:i4>
      </vt:variant>
    </vt:vector>
  </HeadingPairs>
  <TitlesOfParts>
    <vt:vector size="83" baseType="lpstr">
      <vt:lpstr>Arial</vt:lpstr>
      <vt:lpstr>Calibri</vt:lpstr>
      <vt:lpstr>Calibri Light</vt:lpstr>
      <vt:lpstr>Comic Sans MS</vt:lpstr>
      <vt:lpstr>Symbol</vt:lpstr>
      <vt:lpstr>Times New Roman</vt:lpstr>
      <vt:lpstr>Twinkl</vt:lpstr>
      <vt:lpstr>Twinkl SemiBold</vt:lpstr>
      <vt:lpstr>Office Theme</vt:lpstr>
      <vt:lpstr>Good Morning</vt:lpstr>
      <vt:lpstr>Getting Granny’s New Glasses – Part 3</vt:lpstr>
      <vt:lpstr>Spelling – Look/Cover/Spell/Check</vt:lpstr>
      <vt:lpstr>Maths</vt:lpstr>
      <vt:lpstr>RECALL</vt:lpstr>
      <vt:lpstr>RECALL</vt:lpstr>
      <vt:lpstr>RECALL</vt:lpstr>
      <vt:lpstr>RECALL</vt:lpstr>
      <vt:lpstr>LO: To be able to convert improper fractions into a mixed number</vt:lpstr>
      <vt:lpstr>LO: To be able to convert improper fractions into a mixed number</vt:lpstr>
      <vt:lpstr>LO: To be able to convert improper fractions into a mixed number</vt:lpstr>
      <vt:lpstr>LO: To be able to convert improper fractions into a mixed number</vt:lpstr>
      <vt:lpstr>LO: To be able to convert improper fractions into a mixed number</vt:lpstr>
      <vt:lpstr>LO: To be able to convert improper fractions into a mixed number</vt:lpstr>
      <vt:lpstr>LO: To be able to convert improper fractions into a mixed number</vt:lpstr>
      <vt:lpstr>LO: To be able to convert improper fractions into a mixed number</vt:lpstr>
      <vt:lpstr>LO: To be able to convert improper fractions into a mixed number</vt:lpstr>
      <vt:lpstr>LO: To be able to convert improper fractions into a mixed number</vt:lpstr>
      <vt:lpstr>LO: To be able to convert improper fractions into a mixed number</vt:lpstr>
      <vt:lpstr>LO: To be able to convert improper fractions into a mixed number</vt:lpstr>
      <vt:lpstr>LO: To be able to convert improper fractions into a mixed number</vt:lpstr>
      <vt:lpstr>LO: To be able to convert improper fractions into a mixed number</vt:lpstr>
      <vt:lpstr>REFLECTION - LO: To be able to convert improper fractions into a mixed number</vt:lpstr>
      <vt:lpstr>Assembly and Break</vt:lpstr>
      <vt:lpstr>English – Traditional Tales Lesson 6</vt:lpstr>
      <vt:lpstr>Introduction</vt:lpstr>
      <vt:lpstr>LO: To be able to identify the features of a traditions tale</vt:lpstr>
      <vt:lpstr>LO: To be able to identify the features of a traditions tale</vt:lpstr>
      <vt:lpstr>LO: To be able to identify the features of a traditions tale</vt:lpstr>
      <vt:lpstr>LO: To be able to use sensory description to describe a character</vt:lpstr>
      <vt:lpstr>LO: To be able to use sensory description to describe a character</vt:lpstr>
      <vt:lpstr>LO: To be able to use sensory description to describe a character</vt:lpstr>
      <vt:lpstr>LO: To be able to use sensory description to describe a character</vt:lpstr>
      <vt:lpstr>PowerPoint Presentation</vt:lpstr>
      <vt:lpstr>PowerPoint Presentation</vt:lpstr>
      <vt:lpstr>LO: To be able to use sensory description to describe a character</vt:lpstr>
      <vt:lpstr>LO: To be able to use sensory description to describe a character</vt:lpstr>
      <vt:lpstr>LO: To be able to use sensory description to describe a character</vt:lpstr>
      <vt:lpstr>REFLECTION - LO: To be able to use sensory description to describe a character</vt:lpstr>
      <vt:lpstr>Chapter 4 – Mum’s the  Word  Lesson 12</vt:lpstr>
      <vt:lpstr>Chapter 4 – Mum’s the  Word  Lesson 12</vt:lpstr>
      <vt:lpstr>LO: To be able to identify/explain how meaning is enhanced through choice of words and phrases</vt:lpstr>
      <vt:lpstr>Mum’s the word – What is an idiom?</vt:lpstr>
      <vt:lpstr>Lunch</vt:lpstr>
      <vt:lpstr>Take 5</vt:lpstr>
      <vt:lpstr>Story</vt:lpstr>
      <vt:lpstr>Handwriting</vt:lpstr>
      <vt:lpstr>PowerPoint Presentation</vt:lpstr>
      <vt:lpstr>chortled</vt:lpstr>
      <vt:lpstr>chortled</vt:lpstr>
      <vt:lpstr>chortled</vt:lpstr>
      <vt:lpstr>chortled</vt:lpstr>
      <vt:lpstr>chortled</vt:lpstr>
      <vt:lpstr>chortled</vt:lpstr>
      <vt:lpstr>chortled</vt:lpstr>
      <vt:lpstr>chortled</vt:lpstr>
      <vt:lpstr>D.T. Lesson 6</vt:lpstr>
      <vt:lpstr>LO: To know how to plan and shop for a meal</vt:lpstr>
      <vt:lpstr>LO: To know how to plan and shop for a meal</vt:lpstr>
      <vt:lpstr>LO: To know how to plan and shop for a meal</vt:lpstr>
      <vt:lpstr>LO: To know how to plan and shop for a meal</vt:lpstr>
      <vt:lpstr>LO: To know how to plan and shop for a meal</vt:lpstr>
      <vt:lpstr>LO: To know how to plan and shop for a meal</vt:lpstr>
      <vt:lpstr>LO: To know how to plan and shop for a meal</vt:lpstr>
      <vt:lpstr>LO: To know how to plan and shop for a meal</vt:lpstr>
      <vt:lpstr>LO: To know how to plan and shop for a meal</vt:lpstr>
      <vt:lpstr>LO: To know how to plan and shop for a meal</vt:lpstr>
      <vt:lpstr>LO: To know how to plan and shop for a meal</vt:lpstr>
      <vt:lpstr>LO: To know how to plan and shop for a meal</vt:lpstr>
      <vt:lpstr>LO: To know how to plan and shop for a meal</vt:lpstr>
      <vt:lpstr>LO: To know how to plan and shop for a meal</vt:lpstr>
      <vt:lpstr>LO: To know how to plan and shop for a meal</vt:lpstr>
      <vt:lpstr>REFLECTION - LO: To know how to plan and shop for a meal</vt:lpstr>
      <vt:lpstr>P.E.</vt:lpstr>
    </vt:vector>
  </TitlesOfParts>
  <Company>Langold-Dyscarr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Good Morning</dc:title>
  <dc:creator>Andrea Davison</dc:creator>
  <cp:lastModifiedBy>Andrea Davison</cp:lastModifiedBy>
  <cp:revision>4</cp:revision>
  <dcterms:created xsi:type="dcterms:W3CDTF">2021-02-15T11:47:19Z</dcterms:created>
  <dcterms:modified xsi:type="dcterms:W3CDTF">2021-02-15T12:11:32Z</dcterms:modified>
</cp:coreProperties>
</file>