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  <p:sldMasterId id="2147483676" r:id="rId3"/>
    <p:sldMasterId id="2147483688" r:id="rId4"/>
  </p:sldMasterIdLst>
  <p:handoutMasterIdLst>
    <p:handoutMasterId r:id="rId28"/>
  </p:handoutMasterIdLst>
  <p:sldIdLst>
    <p:sldId id="316" r:id="rId5"/>
    <p:sldId id="303" r:id="rId6"/>
    <p:sldId id="259" r:id="rId7"/>
    <p:sldId id="258" r:id="rId8"/>
    <p:sldId id="289" r:id="rId9"/>
    <p:sldId id="297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268" r:id="rId19"/>
    <p:sldId id="269" r:id="rId20"/>
    <p:sldId id="270" r:id="rId21"/>
    <p:sldId id="271" r:id="rId22"/>
    <p:sldId id="315" r:id="rId23"/>
    <p:sldId id="312" r:id="rId24"/>
    <p:sldId id="313" r:id="rId25"/>
    <p:sldId id="314" r:id="rId26"/>
    <p:sldId id="274" r:id="rId2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86861" autoAdjust="0"/>
  </p:normalViewPr>
  <p:slideViewPr>
    <p:cSldViewPr snapToGrid="0">
      <p:cViewPr varScale="1">
        <p:scale>
          <a:sx n="63" d="100"/>
          <a:sy n="63" d="100"/>
        </p:scale>
        <p:origin x="10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F7D60-5CCD-4CC6-AD70-DB4F19FBF5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CB1FE-4B36-4404-9559-645ED93A7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185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969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70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750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59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71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544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9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1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0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95573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296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854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6124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6046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6004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6159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0875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0528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8448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3569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1025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60800" y="1120776"/>
            <a:ext cx="7518400" cy="14700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60800" y="2590800"/>
            <a:ext cx="7518400" cy="1752600"/>
          </a:xfrm>
        </p:spPr>
        <p:txBody>
          <a:bodyPr/>
          <a:lstStyle>
            <a:lvl1pPr marL="0" indent="0" algn="ctr">
              <a:buFontTx/>
              <a:buNone/>
              <a:defRPr i="1"/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 sz="1400" i="0">
                <a:solidFill>
                  <a:schemeClr val="tx1"/>
                </a:solidFill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DDEFF56-FFE3-4357-9E99-96BA8D7B8D1F}" type="datetime3">
              <a:rPr lang="en-GB" altLang="en-US"/>
              <a:pPr>
                <a:defRPr/>
              </a:pPr>
              <a:t>19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810EC-65B2-4AD9-9E4F-68B7559CDE1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747860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D9C50-78B3-4379-B64E-98D58DF92709}" type="datetime3">
              <a:rPr lang="en-GB" altLang="en-US"/>
              <a:pPr>
                <a:defRPr/>
              </a:pPr>
              <a:t>19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971881-5DE7-4834-8D23-099801C7D1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225913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D7762-E159-451C-A23E-0167BA810A82}" type="datetime3">
              <a:rPr lang="en-GB" altLang="en-US"/>
              <a:pPr>
                <a:defRPr/>
              </a:pPr>
              <a:t>19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144C2A-3B69-48B3-A0EA-8BCB23D9D9A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0381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6CB583-79D7-42B1-BB88-6F7F036FE340}" type="datetime3">
              <a:rPr lang="en-GB" altLang="en-US"/>
              <a:pPr>
                <a:defRPr/>
              </a:pPr>
              <a:t>19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6BE86-B09B-4690-8C37-B61A5A8D37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34074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3B78AF-D844-4E5A-B34B-8E865DCF1831}" type="datetime3">
              <a:rPr lang="en-GB" altLang="en-US"/>
              <a:pPr>
                <a:defRPr/>
              </a:pPr>
              <a:t>19 January, 2021</a:t>
            </a:fld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AD4F04-353E-4B01-BE47-6FBFF94BDE7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77914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A3429-6AB4-46E8-BF7E-1F7F0D3C9ECD}" type="datetime3">
              <a:rPr lang="en-GB" altLang="en-US"/>
              <a:pPr>
                <a:defRPr/>
              </a:pPr>
              <a:t>19 January, 2021</a:t>
            </a:fld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5BE59-D899-4A18-9EEA-8BF972E25F2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773477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64588-A475-4719-B231-3B2008EC74E1}" type="datetime3">
              <a:rPr lang="en-GB" altLang="en-US"/>
              <a:pPr>
                <a:defRPr/>
              </a:pPr>
              <a:t>19 January, 2021</a:t>
            </a:fld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35F6AE-10D8-4E46-B5F8-5ACF7AA54EA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01371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E267BC-F3ED-4F07-BB87-11838B71CB19}" type="datetime3">
              <a:rPr lang="en-GB" altLang="en-US"/>
              <a:pPr>
                <a:defRPr/>
              </a:pPr>
              <a:t>19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9C34B9-420A-45E3-83DE-859D5FF152E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371077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B4F208-C419-4D41-9364-CAFAC9867A09}" type="datetime3">
              <a:rPr lang="en-GB" altLang="en-US"/>
              <a:pPr>
                <a:defRPr/>
              </a:pPr>
              <a:t>19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1505A2-B2CC-41A9-B658-94048E84C2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577421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6D6F0-67A5-457E-A06F-96924F61020C}" type="datetime3">
              <a:rPr lang="en-GB" altLang="en-US"/>
              <a:pPr>
                <a:defRPr/>
              </a:pPr>
              <a:t>19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B0C352-E960-4884-B8B0-1B3780A6E30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704495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9A9724-7537-4218-B3CB-8409ED2AE744}" type="datetime3">
              <a:rPr lang="en-GB" altLang="en-US"/>
              <a:pPr>
                <a:defRPr/>
              </a:pPr>
              <a:t>19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563F91-91D2-4930-9D07-FF27C38C894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3760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66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358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577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446405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2400" i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+mn-lt"/>
              </a:defRPr>
            </a:lvl1pPr>
          </a:lstStyle>
          <a:p>
            <a:pPr>
              <a:defRPr/>
            </a:pPr>
            <a:fld id="{F0D31D78-A9DE-45DF-89EE-D214A5838469}" type="datetime3">
              <a:rPr lang="en-GB" altLang="en-US"/>
              <a:pPr>
                <a:defRPr/>
              </a:pPr>
              <a:t>19 January, 2021</a:t>
            </a:fld>
            <a:endParaRPr lang="en-GB" alt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76184" y="6589714"/>
            <a:ext cx="38608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DFEB4E1B-F93E-4381-95C3-D29F302F9A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247" name="Text Box 7"/>
          <p:cNvSpPr txBox="1">
            <a:spLocks noChangeArrowheads="1"/>
          </p:cNvSpPr>
          <p:nvPr userDrawn="1"/>
        </p:nvSpPr>
        <p:spPr bwMode="auto">
          <a:xfrm>
            <a:off x="11135784" y="1"/>
            <a:ext cx="1056216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sz="1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22:19</a:t>
            </a:r>
          </a:p>
        </p:txBody>
      </p:sp>
    </p:spTree>
    <p:extLst>
      <p:ext uri="{BB962C8B-B14F-4D97-AF65-F5344CB8AC3E}">
        <p14:creationId xmlns:p14="http://schemas.microsoft.com/office/powerpoint/2010/main" val="2094602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i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Relationship Id="rId9" Type="http://schemas.openxmlformats.org/officeDocument/2006/relationships/image" Target="../media/image11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tags" Target="../tags/tag4.xml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4" Type="http://schemas.openxmlformats.org/officeDocument/2006/relationships/tags" Target="../tags/tag5.xml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16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E55B0F-029D-4D6D-B67B-B6962129E8F1}" type="datetime3">
              <a:rPr lang="en-GB" altLang="en-US">
                <a:solidFill>
                  <a:srgbClr val="FFFFFF"/>
                </a:solidFill>
                <a:latin typeface="Impact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 January, 2021</a:t>
            </a:fld>
            <a:endParaRPr lang="en-GB" altLang="en-US" dirty="0">
              <a:solidFill>
                <a:srgbClr val="FFFFFF"/>
              </a:solidFill>
              <a:latin typeface="Impact"/>
            </a:endParaRPr>
          </a:p>
        </p:txBody>
      </p:sp>
      <p:sp>
        <p:nvSpPr>
          <p:cNvPr id="10243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>
                <a:solidFill>
                  <a:srgbClr val="FFFFFF"/>
                </a:solidFill>
                <a:latin typeface="Arial" panose="020B0604020202020204" pitchFamily="34" charset="0"/>
              </a:rPr>
              <a:t>S Thompson</a:t>
            </a:r>
          </a:p>
        </p:txBody>
      </p:sp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>
          <a:xfrm>
            <a:off x="3503614" y="44450"/>
            <a:ext cx="4835525" cy="647700"/>
          </a:xfrm>
        </p:spPr>
        <p:txBody>
          <a:bodyPr/>
          <a:lstStyle/>
          <a:p>
            <a:pPr eaLnBrk="1" hangingPunct="1"/>
            <a:r>
              <a:rPr lang="en-GB" altLang="en-US" sz="4000"/>
              <a:t>Challenge 4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2313" y="692150"/>
            <a:ext cx="8229600" cy="5976938"/>
          </a:xfrm>
        </p:spPr>
        <p:txBody>
          <a:bodyPr/>
          <a:lstStyle/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72 ÷ 6 =		9 x 6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36 ÷ 6 =		2 x 6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18 ÷ 6 =		30 ÷ 6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66 ÷ 6 =		6 ÷ 6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3 x 6 =		42 ÷ 6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6 x 6 =		48 ÷ 6 =	</a:t>
            </a:r>
          </a:p>
        </p:txBody>
      </p:sp>
    </p:spTree>
    <p:extLst>
      <p:ext uri="{BB962C8B-B14F-4D97-AF65-F5344CB8AC3E}">
        <p14:creationId xmlns:p14="http://schemas.microsoft.com/office/powerpoint/2010/main" val="3797242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8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16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80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38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96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B060618B-FB96-B849-8329-8A35866551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3391" y="3704175"/>
            <a:ext cx="42926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7E21F4-654F-3946-87B0-01EAB1BBBE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2209" y="1142931"/>
            <a:ext cx="7848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4277755" y="4271551"/>
            <a:ext cx="105875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ACCB703A-8E54-544E-82A9-4632CB5641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4560" y="1931922"/>
            <a:ext cx="3441700" cy="1397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86A1C5-8804-C641-896C-F61FDD157A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4996" y="1956334"/>
            <a:ext cx="26162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EABA074-A05E-1442-B116-EEA45B48D0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30135" y="3679763"/>
            <a:ext cx="26162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1928299-E4CE-8541-A51A-E06BF4C083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16260" y="4564313"/>
            <a:ext cx="1663700" cy="8763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840172-B4A6-7343-9E11-47462B03A8D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73209" y="5547290"/>
            <a:ext cx="2387600" cy="8763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4E51F7A-D8CE-1A42-A0F1-1C25687C80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98961" y="654673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558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7" y="0"/>
            <a:ext cx="10502518" cy="1492132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L.O. 	</a:t>
            </a:r>
            <a:r>
              <a:rPr lang="en-GB" sz="2800" u="sng" dirty="0" smtClean="0">
                <a:solidFill>
                  <a:srgbClr val="7030A0"/>
                </a:solidFill>
              </a:rPr>
              <a:t>- to recognise 7 times table multiplication and division facts </a:t>
            </a:r>
            <a:r>
              <a:rPr lang="en-GB" dirty="0"/>
              <a:t/>
            </a:r>
            <a:br>
              <a:rPr lang="en-GB" dirty="0"/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1677" y="1492132"/>
            <a:ext cx="10502518" cy="3498673"/>
          </a:xfrm>
        </p:spPr>
        <p:txBody>
          <a:bodyPr>
            <a:noAutofit/>
          </a:bodyPr>
          <a:lstStyle/>
          <a:p>
            <a:r>
              <a:rPr lang="en-GB" sz="2400" dirty="0"/>
              <a:t>SOME WILL EVEN: </a:t>
            </a:r>
            <a:r>
              <a:rPr lang="en-GB" sz="2400" dirty="0" smtClean="0"/>
              <a:t> Use the given digit cards to create two fact families for the 7 times tables; Explain whether calculations of money are correct or not using known facts of the 7 times table.</a:t>
            </a:r>
          </a:p>
          <a:p>
            <a:r>
              <a:rPr lang="en-GB" sz="2400" dirty="0" smtClean="0"/>
              <a:t>SOME </a:t>
            </a:r>
            <a:r>
              <a:rPr lang="en-GB" sz="2400" dirty="0"/>
              <a:t>WILL</a:t>
            </a:r>
            <a:r>
              <a:rPr lang="en-GB" sz="2400" dirty="0" smtClean="0"/>
              <a:t>: Solve calculations using known facts of the 7 times tables to find division facts using non-standard multiples.</a:t>
            </a:r>
          </a:p>
          <a:p>
            <a:r>
              <a:rPr lang="en-GB" sz="2400" dirty="0" smtClean="0"/>
              <a:t>MOST </a:t>
            </a:r>
            <a:r>
              <a:rPr lang="en-GB" sz="2400" dirty="0"/>
              <a:t>WILL</a:t>
            </a:r>
            <a:r>
              <a:rPr lang="en-GB" sz="2400" dirty="0" smtClean="0"/>
              <a:t>:  Solve calculation using known facts of the 7 times table to find division facts using multiples of 10 and 100.</a:t>
            </a:r>
          </a:p>
          <a:p>
            <a:r>
              <a:rPr lang="en-GB" sz="2400" dirty="0" smtClean="0"/>
              <a:t>ALL </a:t>
            </a:r>
            <a:r>
              <a:rPr lang="en-GB" sz="2400" dirty="0"/>
              <a:t>WILL</a:t>
            </a:r>
            <a:r>
              <a:rPr lang="en-GB" sz="2400" dirty="0" smtClean="0"/>
              <a:t>: Solve calculations using known facts of the 7 times tables with pictorial support.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048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8391" y="885008"/>
            <a:ext cx="98964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4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7305" y="828675"/>
            <a:ext cx="9963150" cy="60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1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02518" cy="700827"/>
          </a:xfrm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en-GB" sz="8000" u="sng" dirty="0">
                <a:solidFill>
                  <a:srgbClr val="7030A0"/>
                </a:solidFill>
              </a:rPr>
              <a:t>GUIDED </a:t>
            </a:r>
            <a:r>
              <a:rPr lang="en-GB" sz="8000" u="sng" dirty="0" smtClean="0">
                <a:solidFill>
                  <a:srgbClr val="7030A0"/>
                </a:solidFill>
              </a:rPr>
              <a:t>PRACTICE: </a:t>
            </a:r>
            <a:r>
              <a:rPr lang="en-GB" sz="8000" dirty="0">
                <a:solidFill>
                  <a:srgbClr val="7030A0"/>
                </a:solidFill>
              </a:rPr>
              <a:t/>
            </a:r>
            <a:br>
              <a:rPr lang="en-GB" sz="8000" dirty="0">
                <a:solidFill>
                  <a:srgbClr val="7030A0"/>
                </a:solidFill>
              </a:rPr>
            </a:br>
            <a:r>
              <a:rPr lang="en-GB" sz="8000" dirty="0" smtClean="0">
                <a:solidFill>
                  <a:srgbClr val="7030A0"/>
                </a:solidFill>
              </a:rPr>
              <a:t/>
            </a:r>
            <a:br>
              <a:rPr lang="en-GB" sz="8000" dirty="0" smtClean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/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/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> </a:t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 smtClean="0">
                <a:solidFill>
                  <a:srgbClr val="7030A0"/>
                </a:solidFill>
              </a:rPr>
              <a:t/>
            </a:r>
            <a:br>
              <a:rPr lang="en-GB" sz="2800" u="sng" dirty="0" smtClean="0">
                <a:solidFill>
                  <a:srgbClr val="7030A0"/>
                </a:solidFill>
              </a:rPr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3" name="SMARTInkShape-1"/>
          <p:cNvSpPr/>
          <p:nvPr>
            <p:custDataLst>
              <p:tags r:id="rId1"/>
            </p:custDataLst>
          </p:nvPr>
        </p:nvSpPr>
        <p:spPr>
          <a:xfrm>
            <a:off x="452438" y="5298324"/>
            <a:ext cx="511969" cy="202365"/>
          </a:xfrm>
          <a:custGeom>
            <a:avLst/>
            <a:gdLst/>
            <a:ahLst/>
            <a:cxnLst/>
            <a:rect l="0" t="0" r="0" b="0"/>
            <a:pathLst>
              <a:path w="511969" h="202365">
                <a:moveTo>
                  <a:pt x="511968" y="202364"/>
                </a:moveTo>
                <a:lnTo>
                  <a:pt x="511968" y="202364"/>
                </a:lnTo>
                <a:lnTo>
                  <a:pt x="505648" y="202364"/>
                </a:lnTo>
                <a:lnTo>
                  <a:pt x="446410" y="148614"/>
                </a:lnTo>
                <a:lnTo>
                  <a:pt x="422723" y="127642"/>
                </a:lnTo>
                <a:lnTo>
                  <a:pt x="386889" y="111561"/>
                </a:lnTo>
                <a:lnTo>
                  <a:pt x="330670" y="90802"/>
                </a:lnTo>
                <a:lnTo>
                  <a:pt x="315416" y="79579"/>
                </a:lnTo>
                <a:lnTo>
                  <a:pt x="309496" y="72882"/>
                </a:lnTo>
                <a:lnTo>
                  <a:pt x="295862" y="65441"/>
                </a:lnTo>
                <a:lnTo>
                  <a:pt x="241988" y="49586"/>
                </a:lnTo>
                <a:lnTo>
                  <a:pt x="188013" y="36490"/>
                </a:lnTo>
                <a:lnTo>
                  <a:pt x="174842" y="34715"/>
                </a:lnTo>
                <a:lnTo>
                  <a:pt x="159990" y="26278"/>
                </a:lnTo>
                <a:lnTo>
                  <a:pt x="147211" y="16723"/>
                </a:lnTo>
                <a:lnTo>
                  <a:pt x="135046" y="13304"/>
                </a:lnTo>
                <a:lnTo>
                  <a:pt x="77186" y="11864"/>
                </a:lnTo>
                <a:lnTo>
                  <a:pt x="75270" y="10540"/>
                </a:lnTo>
                <a:lnTo>
                  <a:pt x="73992" y="8336"/>
                </a:lnTo>
                <a:lnTo>
                  <a:pt x="71587" y="448"/>
                </a:lnTo>
                <a:lnTo>
                  <a:pt x="61199" y="0"/>
                </a:lnTo>
                <a:lnTo>
                  <a:pt x="48158" y="11374"/>
                </a:lnTo>
                <a:lnTo>
                  <a:pt x="37420" y="11820"/>
                </a:lnTo>
                <a:lnTo>
                  <a:pt x="36853" y="13158"/>
                </a:lnTo>
                <a:lnTo>
                  <a:pt x="36054" y="18715"/>
                </a:lnTo>
                <a:lnTo>
                  <a:pt x="35763" y="13027"/>
                </a:lnTo>
                <a:lnTo>
                  <a:pt x="23855" y="23729"/>
                </a:lnTo>
                <a:lnTo>
                  <a:pt x="12397" y="23769"/>
                </a:lnTo>
                <a:lnTo>
                  <a:pt x="23671" y="23770"/>
                </a:lnTo>
                <a:lnTo>
                  <a:pt x="12392" y="23770"/>
                </a:lnTo>
                <a:lnTo>
                  <a:pt x="11918" y="35185"/>
                </a:lnTo>
                <a:lnTo>
                  <a:pt x="0" y="35676"/>
                </a:lnTo>
                <a:lnTo>
                  <a:pt x="0" y="42535"/>
                </a:lnTo>
                <a:lnTo>
                  <a:pt x="0" y="35685"/>
                </a:lnTo>
                <a:lnTo>
                  <a:pt x="11905" y="35676"/>
                </a:lnTo>
                <a:lnTo>
                  <a:pt x="23811" y="47581"/>
                </a:lnTo>
                <a:lnTo>
                  <a:pt x="34063" y="47582"/>
                </a:lnTo>
                <a:lnTo>
                  <a:pt x="34615" y="46259"/>
                </a:lnTo>
                <a:lnTo>
                  <a:pt x="35228" y="41262"/>
                </a:lnTo>
                <a:lnTo>
                  <a:pt x="36714" y="39400"/>
                </a:lnTo>
                <a:lnTo>
                  <a:pt x="47121" y="35821"/>
                </a:lnTo>
                <a:lnTo>
                  <a:pt x="47611" y="47095"/>
                </a:lnTo>
                <a:lnTo>
                  <a:pt x="102124" y="48902"/>
                </a:lnTo>
                <a:lnTo>
                  <a:pt x="116101" y="55764"/>
                </a:lnTo>
                <a:lnTo>
                  <a:pt x="135089" y="59708"/>
                </a:lnTo>
                <a:lnTo>
                  <a:pt x="149681" y="68667"/>
                </a:lnTo>
                <a:lnTo>
                  <a:pt x="205871" y="111096"/>
                </a:lnTo>
                <a:lnTo>
                  <a:pt x="214312" y="13092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32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r>
              <a:rPr lang="en-US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Use your knowledge of the 7 times table to answer the questions as quickly possible.</a:t>
            </a: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defTabSz="457200">
              <a:defRPr/>
            </a:pPr>
            <a:endParaRPr lang="en-US" sz="24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1EB7A53-EF49-4848-ABE1-C1C486F46A6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768783" y="1704207"/>
          <a:ext cx="1764000" cy="40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0000">
                  <a:extLst>
                    <a:ext uri="{9D8B030D-6E8A-4147-A177-3AD203B41FA5}">
                      <a16:colId xmlns:a16="http://schemas.microsoft.com/office/drawing/2014/main" val="342237446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364992728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 x 7 =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7690474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91856198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 x 7 =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27831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4842017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 x 7 = 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190929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7744498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 x 7 = 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858534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7336069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 x 7 =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50403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571423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 x 7 = 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9453337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0FD522E-D8D2-41CF-8CBC-CA8F2B85420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659217" y="1704207"/>
          <a:ext cx="1764000" cy="40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0000">
                  <a:extLst>
                    <a:ext uri="{9D8B030D-6E8A-4147-A177-3AD203B41FA5}">
                      <a16:colId xmlns:a16="http://schemas.microsoft.com/office/drawing/2014/main" val="342237446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364992728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21 ÷ 7 =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7690474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91856198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63 ÷ 7 =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27831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4842017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28 ÷ 7 = 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190929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7744498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49 ÷ 7 = 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858534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7336069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84 ÷ 7 =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50403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571423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70  ÷  7 = 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9453337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3E1E2061-6259-461B-AA7A-4AB8BEC71850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8CAFAAB-4261-448E-92C1-D661CA0F11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A0D1A620-1DA0-48F8-924E-D0AF1D5D2917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defTabSz="457200">
                <a:defRPr/>
              </a:pPr>
              <a:r>
                <a:rPr lang="en-GB" altLang="en-US" sz="5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670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r>
              <a:rPr lang="en-US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Use your knowledge of the 7 times table to answer the questions as quickly possible.</a:t>
            </a: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defTabSz="457200">
              <a:defRPr/>
            </a:pPr>
            <a:endParaRPr lang="en-US" sz="24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235F29D-3C3F-49B9-8E8A-3AF453A27C16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D6DE3D3-131E-47A5-9DBE-2A6551A556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256C40EE-BD1A-4316-BDCB-B3207F708F6A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defTabSz="457200">
                <a:defRPr/>
              </a:pPr>
              <a:r>
                <a:rPr lang="en-GB" altLang="en-US" sz="5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90F33386-9E2B-4AFD-8496-F6EE64F5FF1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768783" y="1704207"/>
          <a:ext cx="1764000" cy="40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0000">
                  <a:extLst>
                    <a:ext uri="{9D8B030D-6E8A-4147-A177-3AD203B41FA5}">
                      <a16:colId xmlns:a16="http://schemas.microsoft.com/office/drawing/2014/main" val="342237446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364992728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 x 7 =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7690474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91856198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 x 7 =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27831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endParaRPr lang="en-GB" sz="8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4842017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 x 7 = 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190929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endParaRPr lang="en-GB" sz="8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7744498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 x 7 = 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858534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7336069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 x 7 =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50403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571423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 x 7 = 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945333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5C83F02F-6424-4CFD-9E1F-BC51B42FAE4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659217" y="1704207"/>
          <a:ext cx="1764000" cy="40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0000">
                  <a:extLst>
                    <a:ext uri="{9D8B030D-6E8A-4147-A177-3AD203B41FA5}">
                      <a16:colId xmlns:a16="http://schemas.microsoft.com/office/drawing/2014/main" val="342237446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364992728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21 ÷ 7 =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7690474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91856198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63 ÷ 7 =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27831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4842017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28 ÷ 7 = 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190929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7744498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49 ÷ 7 = 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858534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7336069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84 ÷ 7 =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50403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571423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70  ÷  7 = </a:t>
                      </a:r>
                    </a:p>
                  </a:txBody>
                  <a:tcPr marL="45720" marR="4572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9453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245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r>
              <a:rPr lang="en-US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calculations below. </a:t>
            </a: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defTabSz="457200">
              <a:defRPr/>
            </a:pPr>
            <a:endParaRPr lang="en-US" sz="24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235F29D-3C3F-49B9-8E8A-3AF453A27C16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D6DE3D3-131E-47A5-9DBE-2A6551A556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256C40EE-BD1A-4316-BDCB-B3207F708F6A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defTabSz="457200">
                <a:defRPr/>
              </a:pPr>
              <a:r>
                <a:rPr lang="en-GB" altLang="en-US" sz="5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FB39F75-0826-4008-B1A5-81C17DE96145}"/>
              </a:ext>
            </a:extLst>
          </p:cNvPr>
          <p:cNvGrpSpPr/>
          <p:nvPr/>
        </p:nvGrpSpPr>
        <p:grpSpPr>
          <a:xfrm>
            <a:off x="2794089" y="1579420"/>
            <a:ext cx="6603820" cy="4246449"/>
            <a:chOff x="786195" y="1579419"/>
            <a:chExt cx="6603820" cy="4246449"/>
          </a:xfrm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B083F7FB-404C-4D4E-BACB-CAC5DBC0CE95}"/>
                </a:ext>
              </a:extLst>
            </p:cNvPr>
            <p:cNvSpPr/>
            <p:nvPr/>
          </p:nvSpPr>
          <p:spPr>
            <a:xfrm>
              <a:off x="1427016" y="1579419"/>
              <a:ext cx="5962999" cy="1238596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457200"/>
              <a:r>
                <a:rPr lang="en-GB" sz="32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       5 x 7 =  </a:t>
              </a: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BA82EA46-88B1-4C4D-B486-13C1A5DE38A5}"/>
                </a:ext>
              </a:extLst>
            </p:cNvPr>
            <p:cNvSpPr txBox="1"/>
            <p:nvPr/>
          </p:nvSpPr>
          <p:spPr>
            <a:xfrm>
              <a:off x="786195" y="1998662"/>
              <a:ext cx="44595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A.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360F11BE-6DB4-4842-A430-1A74F817021F}"/>
                </a:ext>
              </a:extLst>
            </p:cNvPr>
            <p:cNvSpPr/>
            <p:nvPr/>
          </p:nvSpPr>
          <p:spPr>
            <a:xfrm>
              <a:off x="1427016" y="3083345"/>
              <a:ext cx="5962999" cy="1238596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457200"/>
              <a:r>
                <a:rPr lang="en-GB" sz="32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       50 x  7 = 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4CCFECC-805F-4F0A-8A38-C71DF36F4A73}"/>
                </a:ext>
              </a:extLst>
            </p:cNvPr>
            <p:cNvSpPr txBox="1"/>
            <p:nvPr/>
          </p:nvSpPr>
          <p:spPr>
            <a:xfrm>
              <a:off x="786195" y="3502588"/>
              <a:ext cx="40588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B.</a:t>
              </a: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215F44EE-3E00-4BB3-B0CE-0C517D977D3A}"/>
                </a:ext>
              </a:extLst>
            </p:cNvPr>
            <p:cNvSpPr/>
            <p:nvPr/>
          </p:nvSpPr>
          <p:spPr>
            <a:xfrm>
              <a:off x="1427016" y="4587272"/>
              <a:ext cx="5962999" cy="1238596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457200"/>
              <a:r>
                <a:rPr lang="en-GB" sz="32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       500 x 7 = 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71B4922-B589-4D03-85B6-6AEBC0E19B43}"/>
                </a:ext>
              </a:extLst>
            </p:cNvPr>
            <p:cNvSpPr txBox="1"/>
            <p:nvPr/>
          </p:nvSpPr>
          <p:spPr>
            <a:xfrm>
              <a:off x="786195" y="5006515"/>
              <a:ext cx="463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C.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691CD8F-A988-44DF-B1B1-D1164831971E}"/>
                </a:ext>
              </a:extLst>
            </p:cNvPr>
            <p:cNvSpPr/>
            <p:nvPr/>
          </p:nvSpPr>
          <p:spPr>
            <a:xfrm>
              <a:off x="4191000" y="1778013"/>
              <a:ext cx="3000895" cy="841409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 b="1" dirty="0">
                <a:solidFill>
                  <a:srgbClr val="FF0000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CFCF815-0511-434B-AE9A-7B2AB4DFD2F2}"/>
                </a:ext>
              </a:extLst>
            </p:cNvPr>
            <p:cNvSpPr/>
            <p:nvPr/>
          </p:nvSpPr>
          <p:spPr>
            <a:xfrm>
              <a:off x="4191000" y="3281939"/>
              <a:ext cx="3000895" cy="841409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 b="1" dirty="0">
                <a:solidFill>
                  <a:srgbClr val="FF0000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FE9C98CB-57A6-4E2F-B909-399F6F58B65E}"/>
                </a:ext>
              </a:extLst>
            </p:cNvPr>
            <p:cNvSpPr/>
            <p:nvPr/>
          </p:nvSpPr>
          <p:spPr>
            <a:xfrm>
              <a:off x="4191000" y="4785866"/>
              <a:ext cx="3000895" cy="841409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 b="1" dirty="0">
                <a:solidFill>
                  <a:srgbClr val="FF0000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607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 err="1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</a:t>
            </a: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d Fluency 1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r>
              <a:rPr lang="en-US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calculations below. </a:t>
            </a: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algn="ctr" defTabSz="457200">
              <a:defRPr/>
            </a:pPr>
            <a:endParaRPr lang="en-US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marL="88900" defTabSz="457200">
              <a:defRPr/>
            </a:pPr>
            <a:endParaRPr lang="en-US" sz="24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235F29D-3C3F-49B9-8E8A-3AF453A27C16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D6DE3D3-131E-47A5-9DBE-2A6551A556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256C40EE-BD1A-4316-BDCB-B3207F708F6A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defTabSz="457200">
                <a:defRPr/>
              </a:pPr>
              <a:r>
                <a:rPr lang="en-GB" altLang="en-US" sz="5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FB39F75-0826-4008-B1A5-81C17DE96145}"/>
              </a:ext>
            </a:extLst>
          </p:cNvPr>
          <p:cNvGrpSpPr/>
          <p:nvPr/>
        </p:nvGrpSpPr>
        <p:grpSpPr>
          <a:xfrm>
            <a:off x="2794089" y="1579420"/>
            <a:ext cx="6603820" cy="4246449"/>
            <a:chOff x="786195" y="1579419"/>
            <a:chExt cx="6603820" cy="4246449"/>
          </a:xfrm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B083F7FB-404C-4D4E-BACB-CAC5DBC0CE95}"/>
                </a:ext>
              </a:extLst>
            </p:cNvPr>
            <p:cNvSpPr/>
            <p:nvPr/>
          </p:nvSpPr>
          <p:spPr>
            <a:xfrm>
              <a:off x="1427016" y="1579419"/>
              <a:ext cx="5962999" cy="1238596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457200"/>
              <a:r>
                <a:rPr lang="en-GB" sz="32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       5 x 7 =  </a:t>
              </a: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BA82EA46-88B1-4C4D-B486-13C1A5DE38A5}"/>
                </a:ext>
              </a:extLst>
            </p:cNvPr>
            <p:cNvSpPr txBox="1"/>
            <p:nvPr/>
          </p:nvSpPr>
          <p:spPr>
            <a:xfrm>
              <a:off x="786195" y="1998662"/>
              <a:ext cx="44595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A.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360F11BE-6DB4-4842-A430-1A74F817021F}"/>
                </a:ext>
              </a:extLst>
            </p:cNvPr>
            <p:cNvSpPr/>
            <p:nvPr/>
          </p:nvSpPr>
          <p:spPr>
            <a:xfrm>
              <a:off x="1427016" y="3083345"/>
              <a:ext cx="5962999" cy="1238596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457200"/>
              <a:r>
                <a:rPr lang="en-GB" sz="32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       50 x  7 = 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4CCFECC-805F-4F0A-8A38-C71DF36F4A73}"/>
                </a:ext>
              </a:extLst>
            </p:cNvPr>
            <p:cNvSpPr txBox="1"/>
            <p:nvPr/>
          </p:nvSpPr>
          <p:spPr>
            <a:xfrm>
              <a:off x="786195" y="3502588"/>
              <a:ext cx="40588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B.</a:t>
              </a: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215F44EE-3E00-4BB3-B0CE-0C517D977D3A}"/>
                </a:ext>
              </a:extLst>
            </p:cNvPr>
            <p:cNvSpPr/>
            <p:nvPr/>
          </p:nvSpPr>
          <p:spPr>
            <a:xfrm>
              <a:off x="1427016" y="4587272"/>
              <a:ext cx="5962999" cy="1238596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457200"/>
              <a:r>
                <a:rPr lang="en-GB" sz="32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       500 x 7 = 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71B4922-B589-4D03-85B6-6AEBC0E19B43}"/>
                </a:ext>
              </a:extLst>
            </p:cNvPr>
            <p:cNvSpPr txBox="1"/>
            <p:nvPr/>
          </p:nvSpPr>
          <p:spPr>
            <a:xfrm>
              <a:off x="786195" y="5006515"/>
              <a:ext cx="463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C.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691CD8F-A988-44DF-B1B1-D1164831971E}"/>
                </a:ext>
              </a:extLst>
            </p:cNvPr>
            <p:cNvSpPr/>
            <p:nvPr/>
          </p:nvSpPr>
          <p:spPr>
            <a:xfrm>
              <a:off x="4191000" y="1778013"/>
              <a:ext cx="3000895" cy="841409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32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35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CFCF815-0511-434B-AE9A-7B2AB4DFD2F2}"/>
                </a:ext>
              </a:extLst>
            </p:cNvPr>
            <p:cNvSpPr/>
            <p:nvPr/>
          </p:nvSpPr>
          <p:spPr>
            <a:xfrm>
              <a:off x="4191000" y="3281939"/>
              <a:ext cx="3000895" cy="841409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32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350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FE9C98CB-57A6-4E2F-B909-399F6F58B65E}"/>
                </a:ext>
              </a:extLst>
            </p:cNvPr>
            <p:cNvSpPr/>
            <p:nvPr/>
          </p:nvSpPr>
          <p:spPr>
            <a:xfrm>
              <a:off x="4191000" y="4785866"/>
              <a:ext cx="3000895" cy="841409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32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3,500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9121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Match the calculations to the correct answers.</a:t>
            </a:r>
          </a:p>
          <a:p>
            <a:pPr algn="ctr" defTabSz="457200"/>
            <a:endParaRPr lang="en-GB" sz="2000" u="sng" dirty="0">
              <a:solidFill>
                <a:srgbClr val="E7E6E6">
                  <a:lumMod val="50000"/>
                </a:srgb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012D475-DE29-4120-9F6E-59565CB134D0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0034FBA-216E-478F-BAB4-32FE1C5352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D9B176A9-AA9D-48A7-94C3-B3125695BDE0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defTabSz="457200">
                <a:defRPr/>
              </a:pPr>
              <a:r>
                <a:rPr lang="en-GB" altLang="en-US" sz="5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4" name="Table 10">
            <a:extLst>
              <a:ext uri="{FF2B5EF4-FFF2-40B4-BE49-F238E27FC236}">
                <a16:creationId xmlns:a16="http://schemas.microsoft.com/office/drawing/2014/main" id="{89D9CAC8-34AE-49D9-8875-DEB14659058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397208" y="2053228"/>
          <a:ext cx="7397584" cy="23699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7589">
                  <a:extLst>
                    <a:ext uri="{9D8B030D-6E8A-4147-A177-3AD203B41FA5}">
                      <a16:colId xmlns:a16="http://schemas.microsoft.com/office/drawing/2014/main" val="2160386734"/>
                    </a:ext>
                  </a:extLst>
                </a:gridCol>
                <a:gridCol w="69700">
                  <a:extLst>
                    <a:ext uri="{9D8B030D-6E8A-4147-A177-3AD203B41FA5}">
                      <a16:colId xmlns:a16="http://schemas.microsoft.com/office/drawing/2014/main" val="1256707302"/>
                    </a:ext>
                  </a:extLst>
                </a:gridCol>
                <a:gridCol w="1328322">
                  <a:extLst>
                    <a:ext uri="{9D8B030D-6E8A-4147-A177-3AD203B41FA5}">
                      <a16:colId xmlns:a16="http://schemas.microsoft.com/office/drawing/2014/main" val="672587316"/>
                    </a:ext>
                  </a:extLst>
                </a:gridCol>
                <a:gridCol w="298450">
                  <a:extLst>
                    <a:ext uri="{9D8B030D-6E8A-4147-A177-3AD203B41FA5}">
                      <a16:colId xmlns:a16="http://schemas.microsoft.com/office/drawing/2014/main" val="2400333371"/>
                    </a:ext>
                  </a:extLst>
                </a:gridCol>
                <a:gridCol w="696986">
                  <a:extLst>
                    <a:ext uri="{9D8B030D-6E8A-4147-A177-3AD203B41FA5}">
                      <a16:colId xmlns:a16="http://schemas.microsoft.com/office/drawing/2014/main" val="2805025609"/>
                    </a:ext>
                  </a:extLst>
                </a:gridCol>
                <a:gridCol w="696986">
                  <a:extLst>
                    <a:ext uri="{9D8B030D-6E8A-4147-A177-3AD203B41FA5}">
                      <a16:colId xmlns:a16="http://schemas.microsoft.com/office/drawing/2014/main" val="3078019598"/>
                    </a:ext>
                  </a:extLst>
                </a:gridCol>
                <a:gridCol w="2771407">
                  <a:extLst>
                    <a:ext uri="{9D8B030D-6E8A-4147-A177-3AD203B41FA5}">
                      <a16:colId xmlns:a16="http://schemas.microsoft.com/office/drawing/2014/main" val="1322603871"/>
                    </a:ext>
                  </a:extLst>
                </a:gridCol>
                <a:gridCol w="978144">
                  <a:extLst>
                    <a:ext uri="{9D8B030D-6E8A-4147-A177-3AD203B41FA5}">
                      <a16:colId xmlns:a16="http://schemas.microsoft.com/office/drawing/2014/main" val="4057016511"/>
                    </a:ext>
                  </a:extLst>
                </a:gridCol>
              </a:tblGrid>
              <a:tr h="78997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840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87348039"/>
                  </a:ext>
                </a:extLst>
              </a:tr>
              <a:tr h="78997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8,400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2239849"/>
                  </a:ext>
                </a:extLst>
              </a:tr>
              <a:tr h="78997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1,200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29199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776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Match the calculations to the correct answers.</a:t>
            </a:r>
          </a:p>
          <a:p>
            <a:pPr algn="ctr" defTabSz="457200"/>
            <a:endParaRPr lang="en-GB" sz="2000" u="sng" dirty="0">
              <a:solidFill>
                <a:srgbClr val="E7E6E6">
                  <a:lumMod val="50000"/>
                </a:srgb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012D475-DE29-4120-9F6E-59565CB134D0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0034FBA-216E-478F-BAB4-32FE1C5352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D9B176A9-AA9D-48A7-94C3-B3125695BDE0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defTabSz="457200">
                <a:defRPr/>
              </a:pPr>
              <a:r>
                <a:rPr lang="en-GB" altLang="en-US" sz="5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4" name="Table 10">
            <a:extLst>
              <a:ext uri="{FF2B5EF4-FFF2-40B4-BE49-F238E27FC236}">
                <a16:creationId xmlns:a16="http://schemas.microsoft.com/office/drawing/2014/main" id="{89D9CAC8-34AE-49D9-8875-DEB146590582}"/>
              </a:ext>
            </a:extLst>
          </p:cNvPr>
          <p:cNvGraphicFramePr>
            <a:graphicFrameLocks noGrp="1"/>
          </p:cNvGraphicFramePr>
          <p:nvPr/>
        </p:nvGraphicFramePr>
        <p:xfrm>
          <a:off x="2397208" y="2053228"/>
          <a:ext cx="7397584" cy="23699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7589">
                  <a:extLst>
                    <a:ext uri="{9D8B030D-6E8A-4147-A177-3AD203B41FA5}">
                      <a16:colId xmlns:a16="http://schemas.microsoft.com/office/drawing/2014/main" val="2160386734"/>
                    </a:ext>
                  </a:extLst>
                </a:gridCol>
                <a:gridCol w="69700">
                  <a:extLst>
                    <a:ext uri="{9D8B030D-6E8A-4147-A177-3AD203B41FA5}">
                      <a16:colId xmlns:a16="http://schemas.microsoft.com/office/drawing/2014/main" val="1256707302"/>
                    </a:ext>
                  </a:extLst>
                </a:gridCol>
                <a:gridCol w="1328322">
                  <a:extLst>
                    <a:ext uri="{9D8B030D-6E8A-4147-A177-3AD203B41FA5}">
                      <a16:colId xmlns:a16="http://schemas.microsoft.com/office/drawing/2014/main" val="672587316"/>
                    </a:ext>
                  </a:extLst>
                </a:gridCol>
                <a:gridCol w="298450">
                  <a:extLst>
                    <a:ext uri="{9D8B030D-6E8A-4147-A177-3AD203B41FA5}">
                      <a16:colId xmlns:a16="http://schemas.microsoft.com/office/drawing/2014/main" val="2400333371"/>
                    </a:ext>
                  </a:extLst>
                </a:gridCol>
                <a:gridCol w="696986">
                  <a:extLst>
                    <a:ext uri="{9D8B030D-6E8A-4147-A177-3AD203B41FA5}">
                      <a16:colId xmlns:a16="http://schemas.microsoft.com/office/drawing/2014/main" val="2805025609"/>
                    </a:ext>
                  </a:extLst>
                </a:gridCol>
                <a:gridCol w="696986">
                  <a:extLst>
                    <a:ext uri="{9D8B030D-6E8A-4147-A177-3AD203B41FA5}">
                      <a16:colId xmlns:a16="http://schemas.microsoft.com/office/drawing/2014/main" val="3078019598"/>
                    </a:ext>
                  </a:extLst>
                </a:gridCol>
                <a:gridCol w="2771407">
                  <a:extLst>
                    <a:ext uri="{9D8B030D-6E8A-4147-A177-3AD203B41FA5}">
                      <a16:colId xmlns:a16="http://schemas.microsoft.com/office/drawing/2014/main" val="1322603871"/>
                    </a:ext>
                  </a:extLst>
                </a:gridCol>
                <a:gridCol w="978144">
                  <a:extLst>
                    <a:ext uri="{9D8B030D-6E8A-4147-A177-3AD203B41FA5}">
                      <a16:colId xmlns:a16="http://schemas.microsoft.com/office/drawing/2014/main" val="4057016511"/>
                    </a:ext>
                  </a:extLst>
                </a:gridCol>
              </a:tblGrid>
              <a:tr h="78997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840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87348039"/>
                  </a:ext>
                </a:extLst>
              </a:tr>
              <a:tr h="78997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8,400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2239849"/>
                  </a:ext>
                </a:extLst>
              </a:tr>
              <a:tr h="78997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1,200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2919920"/>
                  </a:ext>
                </a:extLst>
              </a:tr>
            </a:tbl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2F50738-1779-4F8B-B052-3DD87EEA7D6A}"/>
              </a:ext>
            </a:extLst>
          </p:cNvPr>
          <p:cNvCxnSpPr>
            <a:cxnSpLocks/>
          </p:cNvCxnSpPr>
          <p:nvPr/>
        </p:nvCxnSpPr>
        <p:spPr>
          <a:xfrm>
            <a:off x="5850518" y="2503568"/>
            <a:ext cx="3203474" cy="152838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0B4659B-A0D0-4B42-B36E-12A0C2F3D531}"/>
              </a:ext>
            </a:extLst>
          </p:cNvPr>
          <p:cNvCxnSpPr>
            <a:cxnSpLocks/>
          </p:cNvCxnSpPr>
          <p:nvPr/>
        </p:nvCxnSpPr>
        <p:spPr>
          <a:xfrm flipV="1">
            <a:off x="5886440" y="2503567"/>
            <a:ext cx="3042173" cy="7435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FEA8458-0A16-475A-8C45-A458C4084DD4}"/>
              </a:ext>
            </a:extLst>
          </p:cNvPr>
          <p:cNvCxnSpPr>
            <a:cxnSpLocks/>
          </p:cNvCxnSpPr>
          <p:nvPr/>
        </p:nvCxnSpPr>
        <p:spPr>
          <a:xfrm flipV="1">
            <a:off x="5850519" y="3247107"/>
            <a:ext cx="2951861" cy="79744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476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Tick the number sentences that can be solved using the information in the bar model.</a:t>
            </a:r>
          </a:p>
          <a:p>
            <a:pPr algn="ctr" defTabSz="457200"/>
            <a:endParaRPr lang="en-GB" sz="2000" u="sng" dirty="0">
              <a:solidFill>
                <a:srgbClr val="E7E6E6">
                  <a:lumMod val="50000"/>
                </a:srgb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012D475-DE29-4120-9F6E-59565CB134D0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0034FBA-216E-478F-BAB4-32FE1C5352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D9B176A9-AA9D-48A7-94C3-B3125695BDE0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defTabSz="457200">
                <a:defRPr/>
              </a:pPr>
              <a:r>
                <a:rPr lang="en-GB" altLang="en-US" sz="5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F7C2EB7B-195B-4555-BCD4-C36BCF1E380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94367" y="1619695"/>
          <a:ext cx="5603268" cy="14287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0817">
                  <a:extLst>
                    <a:ext uri="{9D8B030D-6E8A-4147-A177-3AD203B41FA5}">
                      <a16:colId xmlns:a16="http://schemas.microsoft.com/office/drawing/2014/main" val="1688280616"/>
                    </a:ext>
                  </a:extLst>
                </a:gridCol>
                <a:gridCol w="1400817">
                  <a:extLst>
                    <a:ext uri="{9D8B030D-6E8A-4147-A177-3AD203B41FA5}">
                      <a16:colId xmlns:a16="http://schemas.microsoft.com/office/drawing/2014/main" val="2386761782"/>
                    </a:ext>
                  </a:extLst>
                </a:gridCol>
                <a:gridCol w="1400817">
                  <a:extLst>
                    <a:ext uri="{9D8B030D-6E8A-4147-A177-3AD203B41FA5}">
                      <a16:colId xmlns:a16="http://schemas.microsoft.com/office/drawing/2014/main" val="3968887930"/>
                    </a:ext>
                  </a:extLst>
                </a:gridCol>
                <a:gridCol w="1400817">
                  <a:extLst>
                    <a:ext uri="{9D8B030D-6E8A-4147-A177-3AD203B41FA5}">
                      <a16:colId xmlns:a16="http://schemas.microsoft.com/office/drawing/2014/main" val="1641341820"/>
                    </a:ext>
                  </a:extLst>
                </a:gridCol>
              </a:tblGrid>
              <a:tr h="714376">
                <a:tc grid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4012274"/>
                  </a:ext>
                </a:extLst>
              </a:tr>
              <a:tr h="71437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820461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6FA1CE5-DB0D-4D97-B192-C2CF30A6D7F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64125" y="3334786"/>
          <a:ext cx="3463750" cy="26144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502">
                  <a:extLst>
                    <a:ext uri="{9D8B030D-6E8A-4147-A177-3AD203B41FA5}">
                      <a16:colId xmlns:a16="http://schemas.microsoft.com/office/drawing/2014/main" val="447624004"/>
                    </a:ext>
                  </a:extLst>
                </a:gridCol>
                <a:gridCol w="709502">
                  <a:extLst>
                    <a:ext uri="{9D8B030D-6E8A-4147-A177-3AD203B41FA5}">
                      <a16:colId xmlns:a16="http://schemas.microsoft.com/office/drawing/2014/main" val="2262218185"/>
                    </a:ext>
                  </a:extLst>
                </a:gridCol>
                <a:gridCol w="709502">
                  <a:extLst>
                    <a:ext uri="{9D8B030D-6E8A-4147-A177-3AD203B41FA5}">
                      <a16:colId xmlns:a16="http://schemas.microsoft.com/office/drawing/2014/main" val="2913689950"/>
                    </a:ext>
                  </a:extLst>
                </a:gridCol>
                <a:gridCol w="709502">
                  <a:extLst>
                    <a:ext uri="{9D8B030D-6E8A-4147-A177-3AD203B41FA5}">
                      <a16:colId xmlns:a16="http://schemas.microsoft.com/office/drawing/2014/main" val="1012210798"/>
                    </a:ext>
                  </a:extLst>
                </a:gridCol>
                <a:gridCol w="625742">
                  <a:extLst>
                    <a:ext uri="{9D8B030D-6E8A-4147-A177-3AD203B41FA5}">
                      <a16:colId xmlns:a16="http://schemas.microsoft.com/office/drawing/2014/main" val="1231617350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18579256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84094089"/>
                  </a:ext>
                </a:extLst>
              </a:tr>
              <a:tr h="55065"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21746469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8604876"/>
                  </a:ext>
                </a:extLst>
              </a:tr>
              <a:tr h="55065"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00109317"/>
                  </a:ext>
                </a:extLst>
              </a:tr>
              <a:tr h="56030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280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785704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044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Tick the number sentences that can be solved using the information in the bar model.</a:t>
            </a:r>
          </a:p>
          <a:p>
            <a:pPr algn="ctr" defTabSz="457200"/>
            <a:endParaRPr lang="en-GB" sz="2000" u="sng" dirty="0">
              <a:solidFill>
                <a:srgbClr val="E7E6E6">
                  <a:lumMod val="50000"/>
                </a:srgb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CD10E09-615E-4E28-B07E-1B15B3BFA6F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94367" y="1619695"/>
          <a:ext cx="5603268" cy="14287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0817">
                  <a:extLst>
                    <a:ext uri="{9D8B030D-6E8A-4147-A177-3AD203B41FA5}">
                      <a16:colId xmlns:a16="http://schemas.microsoft.com/office/drawing/2014/main" val="1688280616"/>
                    </a:ext>
                  </a:extLst>
                </a:gridCol>
                <a:gridCol w="1400817">
                  <a:extLst>
                    <a:ext uri="{9D8B030D-6E8A-4147-A177-3AD203B41FA5}">
                      <a16:colId xmlns:a16="http://schemas.microsoft.com/office/drawing/2014/main" val="2386761782"/>
                    </a:ext>
                  </a:extLst>
                </a:gridCol>
                <a:gridCol w="1400817">
                  <a:extLst>
                    <a:ext uri="{9D8B030D-6E8A-4147-A177-3AD203B41FA5}">
                      <a16:colId xmlns:a16="http://schemas.microsoft.com/office/drawing/2014/main" val="3968887930"/>
                    </a:ext>
                  </a:extLst>
                </a:gridCol>
                <a:gridCol w="1400817">
                  <a:extLst>
                    <a:ext uri="{9D8B030D-6E8A-4147-A177-3AD203B41FA5}">
                      <a16:colId xmlns:a16="http://schemas.microsoft.com/office/drawing/2014/main" val="1641341820"/>
                    </a:ext>
                  </a:extLst>
                </a:gridCol>
              </a:tblGrid>
              <a:tr h="714376">
                <a:tc gridSpan="4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4012274"/>
                  </a:ext>
                </a:extLst>
              </a:tr>
              <a:tr h="71437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820461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F020361-07FF-430A-9A86-11256DF4E31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64125" y="3334786"/>
          <a:ext cx="3463750" cy="26144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9502">
                  <a:extLst>
                    <a:ext uri="{9D8B030D-6E8A-4147-A177-3AD203B41FA5}">
                      <a16:colId xmlns:a16="http://schemas.microsoft.com/office/drawing/2014/main" val="447624004"/>
                    </a:ext>
                  </a:extLst>
                </a:gridCol>
                <a:gridCol w="709502">
                  <a:extLst>
                    <a:ext uri="{9D8B030D-6E8A-4147-A177-3AD203B41FA5}">
                      <a16:colId xmlns:a16="http://schemas.microsoft.com/office/drawing/2014/main" val="2262218185"/>
                    </a:ext>
                  </a:extLst>
                </a:gridCol>
                <a:gridCol w="709502">
                  <a:extLst>
                    <a:ext uri="{9D8B030D-6E8A-4147-A177-3AD203B41FA5}">
                      <a16:colId xmlns:a16="http://schemas.microsoft.com/office/drawing/2014/main" val="2913689950"/>
                    </a:ext>
                  </a:extLst>
                </a:gridCol>
                <a:gridCol w="709502">
                  <a:extLst>
                    <a:ext uri="{9D8B030D-6E8A-4147-A177-3AD203B41FA5}">
                      <a16:colId xmlns:a16="http://schemas.microsoft.com/office/drawing/2014/main" val="1012210798"/>
                    </a:ext>
                  </a:extLst>
                </a:gridCol>
                <a:gridCol w="625742">
                  <a:extLst>
                    <a:ext uri="{9D8B030D-6E8A-4147-A177-3AD203B41FA5}">
                      <a16:colId xmlns:a16="http://schemas.microsoft.com/office/drawing/2014/main" val="1231617350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18579256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84094089"/>
                  </a:ext>
                </a:extLst>
              </a:tr>
              <a:tr h="55065"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21746469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8604876"/>
                  </a:ext>
                </a:extLst>
              </a:tr>
              <a:tr h="55065"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00109317"/>
                  </a:ext>
                </a:extLst>
              </a:tr>
              <a:tr h="56030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280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78570435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9012D475-DE29-4120-9F6E-59565CB134D0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27814" y="6454317"/>
            <a:chExt cx="1231337" cy="403587"/>
          </a:xfrm>
        </p:grpSpPr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0034FBA-216E-478F-BAB4-32FE1C5352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D9B176A9-AA9D-48A7-94C3-B3125695BDE0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defTabSz="457200">
                <a:defRPr/>
              </a:pPr>
              <a:r>
                <a:rPr lang="en-GB" altLang="en-US" sz="5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E7D259F9-9E02-4A4A-AFF6-363B4E1C8592}"/>
              </a:ext>
            </a:extLst>
          </p:cNvPr>
          <p:cNvSpPr txBox="1"/>
          <p:nvPr/>
        </p:nvSpPr>
        <p:spPr>
          <a:xfrm>
            <a:off x="7849744" y="3375703"/>
            <a:ext cx="5068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</a:t>
            </a:r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A76668-267D-486C-BD0A-4B6010A0376F}"/>
              </a:ext>
            </a:extLst>
          </p:cNvPr>
          <p:cNvSpPr txBox="1"/>
          <p:nvPr/>
        </p:nvSpPr>
        <p:spPr>
          <a:xfrm>
            <a:off x="7849744" y="5396341"/>
            <a:ext cx="5068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</a:t>
            </a:r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A406EE2-E06C-464E-B443-C24951D4EBA5}"/>
              </a:ext>
            </a:extLst>
          </p:cNvPr>
          <p:cNvSpPr txBox="1"/>
          <p:nvPr/>
        </p:nvSpPr>
        <p:spPr>
          <a:xfrm>
            <a:off x="7849744" y="3960478"/>
            <a:ext cx="5068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</a:t>
            </a:r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633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717654"/>
              </p:ext>
            </p:extLst>
          </p:nvPr>
        </p:nvGraphicFramePr>
        <p:xfrm>
          <a:off x="1555812" y="261258"/>
          <a:ext cx="10358844" cy="6828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496388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calculations below.</a:t>
                      </a:r>
                      <a:endParaRPr lang="en-GB" sz="1600" b="0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calculations below.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calculations below.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152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531222">
                <a:tc>
                  <a:txBody>
                    <a:bodyPr/>
                    <a:lstStyle/>
                    <a:p>
                      <a:r>
                        <a:rPr lang="en-GB" sz="1600" u="sng" dirty="0" smtClean="0"/>
                        <a:t>Match</a:t>
                      </a:r>
                      <a:r>
                        <a:rPr lang="en-GB" sz="1600" u="sng" baseline="0" dirty="0" smtClean="0"/>
                        <a:t> the calculation below to the correct answer.</a:t>
                      </a:r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Match</a:t>
                      </a:r>
                      <a:r>
                        <a:rPr lang="en-GB" sz="1600" u="sng" baseline="0" dirty="0" smtClean="0"/>
                        <a:t> the calculation below to the correct answer.</a:t>
                      </a: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Complete</a:t>
                      </a:r>
                      <a:r>
                        <a:rPr lang="en-GB" sz="1600" u="sng" baseline="0" dirty="0" smtClean="0"/>
                        <a:t> the calculation and match to the answer.</a:t>
                      </a: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28886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456425">
                <a:tc>
                  <a:txBody>
                    <a:bodyPr/>
                    <a:lstStyle/>
                    <a:p>
                      <a:r>
                        <a:rPr lang="en-GB" sz="1600" b="0" u="sng" baseline="0" dirty="0" smtClean="0">
                          <a:latin typeface="+mn-lt"/>
                        </a:rPr>
                        <a:t>Which number sentences that can be solved using in the bar model below</a:t>
                      </a:r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baseline="0" dirty="0" smtClean="0">
                          <a:latin typeface="+mn-lt"/>
                        </a:rPr>
                        <a:t>Which number sentences that can be solved using in the bar model below</a:t>
                      </a:r>
                      <a:endParaRPr lang="en-GB" sz="1600" b="0" u="sng" dirty="0" smtClean="0">
                        <a:latin typeface="+mn-lt"/>
                      </a:endParaRPr>
                    </a:p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baseline="0" dirty="0" smtClean="0">
                          <a:latin typeface="+mn-lt"/>
                        </a:rPr>
                        <a:t>Which number sentences that can be solved using in the bar model below</a:t>
                      </a:r>
                      <a:endParaRPr lang="en-GB" sz="1600" b="0" u="sng" dirty="0" smtClean="0">
                        <a:latin typeface="+mn-lt"/>
                      </a:endParaRPr>
                    </a:p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36398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1190" y="1322373"/>
            <a:ext cx="3493610" cy="14224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0434" y="3429001"/>
            <a:ext cx="3540065" cy="14792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9878" y="5606708"/>
            <a:ext cx="3483384" cy="11754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26775" y="1282080"/>
            <a:ext cx="3416918" cy="14896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39318" y="3428668"/>
            <a:ext cx="3442721" cy="15052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49422" y="5596818"/>
            <a:ext cx="3514584" cy="12143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87281" y="1275108"/>
            <a:ext cx="3441959" cy="149063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07842" y="3428668"/>
            <a:ext cx="3457703" cy="15052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579384" y="5569737"/>
            <a:ext cx="3349856" cy="1268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8697" y="901337"/>
            <a:ext cx="8601389" cy="5682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2754" y="1304924"/>
            <a:ext cx="8843555" cy="5240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5817" y="1343025"/>
            <a:ext cx="9026434" cy="5241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4564238"/>
              </p:ext>
            </p:extLst>
          </p:nvPr>
        </p:nvGraphicFramePr>
        <p:xfrm>
          <a:off x="1555812" y="201692"/>
          <a:ext cx="10358844" cy="65496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032582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calculations below.</a:t>
                      </a:r>
                      <a:endParaRPr lang="en-GB" sz="1600" b="0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calculations below.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calculations below.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3680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 = 21, B = 35, C 56</a:t>
                      </a:r>
                      <a:r>
                        <a:rPr lang="pt-B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 = 42, B = 420, C = 4,200</a:t>
                      </a:r>
                      <a:r>
                        <a:rPr lang="pt-B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 = 35, B = 105, C 140</a:t>
                      </a:r>
                      <a:r>
                        <a:rPr lang="pt-B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796563">
                <a:tc>
                  <a:txBody>
                    <a:bodyPr/>
                    <a:lstStyle/>
                    <a:p>
                      <a:r>
                        <a:rPr lang="en-GB" sz="1600" u="sng" dirty="0" smtClean="0"/>
                        <a:t>Match</a:t>
                      </a:r>
                      <a:r>
                        <a:rPr lang="en-GB" sz="1600" u="sng" baseline="0" dirty="0" smtClean="0"/>
                        <a:t> the calculation below to the correct answer.</a:t>
                      </a:r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Match</a:t>
                      </a:r>
                      <a:r>
                        <a:rPr lang="en-GB" sz="1600" u="sng" baseline="0" dirty="0" smtClean="0"/>
                        <a:t> the calculation below to the correct answer.</a:t>
                      </a: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Complete</a:t>
                      </a:r>
                      <a:r>
                        <a:rPr lang="en-GB" sz="1600" u="sng" baseline="0" dirty="0" smtClean="0"/>
                        <a:t> the calculation and match to the answer.</a:t>
                      </a: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3276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 = 49, B = 490, C = 4,900</a:t>
                      </a:r>
                      <a:r>
                        <a:rPr lang="pt-B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 = 5 x 7 = 35, B = 50 x 7 = 350, C 500 x 7 = 3,500</a:t>
                      </a:r>
                      <a:r>
                        <a:rPr lang="pt-B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796563">
                <a:tc>
                  <a:txBody>
                    <a:bodyPr/>
                    <a:lstStyle/>
                    <a:p>
                      <a:r>
                        <a:rPr lang="en-GB" sz="1600" b="0" u="sng" baseline="0" dirty="0" smtClean="0">
                          <a:latin typeface="+mn-lt"/>
                        </a:rPr>
                        <a:t>Which number sentences that can be solved using in the bar model below</a:t>
                      </a:r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baseline="0" dirty="0" smtClean="0">
                          <a:latin typeface="+mn-lt"/>
                        </a:rPr>
                        <a:t>Which number sentences that can be solved using in the bar model below</a:t>
                      </a:r>
                      <a:endParaRPr lang="en-GB" sz="1600" b="0" u="sng" dirty="0" smtClean="0">
                        <a:latin typeface="+mn-lt"/>
                      </a:endParaRPr>
                    </a:p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baseline="0" dirty="0" smtClean="0">
                          <a:latin typeface="+mn-lt"/>
                        </a:rPr>
                        <a:t>Which number sentences that can be solved using in the bar model below</a:t>
                      </a:r>
                      <a:endParaRPr lang="en-GB" sz="1600" b="0" u="sng" dirty="0" smtClean="0">
                        <a:latin typeface="+mn-lt"/>
                      </a:endParaRPr>
                    </a:p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0377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A, B and D 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A, B, and D should be ticked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B and D should be ticked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07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2571" y="849086"/>
            <a:ext cx="8791303" cy="5735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8880" y="1328737"/>
            <a:ext cx="8725989" cy="5216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079" y="1323974"/>
            <a:ext cx="9150172" cy="5377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pic>
        <p:nvPicPr>
          <p:cNvPr id="1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6936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77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2061778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718" y="207752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49240" y="369366"/>
            <a:ext cx="6217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</p:txBody>
      </p:sp>
      <p:pic>
        <p:nvPicPr>
          <p:cNvPr id="1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564311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565808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380" y="565714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468" y="565620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0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Custom 1">
      <a:majorFont>
        <a:latin typeface="Berlin Sans FB"/>
        <a:ea typeface=""/>
        <a:cs typeface=""/>
      </a:majorFont>
      <a:minorFont>
        <a:latin typeface="Berlin Sans FB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 w="38100">
          <a:solidFill>
            <a:srgbClr val="FFFF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erecat">
  <a:themeElements>
    <a:clrScheme name="Merec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erecat">
      <a:majorFont>
        <a:latin typeface="Impact"/>
        <a:ea typeface=""/>
        <a:cs typeface=""/>
      </a:majorFont>
      <a:minorFont>
        <a:latin typeface="Impac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erec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884</Words>
  <Application>Microsoft Office PowerPoint</Application>
  <PresentationFormat>Widescreen</PresentationFormat>
  <Paragraphs>271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23</vt:i4>
      </vt:variant>
    </vt:vector>
  </HeadingPairs>
  <TitlesOfParts>
    <vt:vector size="37" baseType="lpstr">
      <vt:lpstr>Arial</vt:lpstr>
      <vt:lpstr>Bariol</vt:lpstr>
      <vt:lpstr>Berlin Sans FB</vt:lpstr>
      <vt:lpstr>Calibri</vt:lpstr>
      <vt:lpstr>Calibri Light</vt:lpstr>
      <vt:lpstr>Century Gothic</vt:lpstr>
      <vt:lpstr>Gill Sans MT</vt:lpstr>
      <vt:lpstr>Impact</vt:lpstr>
      <vt:lpstr>SassoonCRInfantMedium</vt:lpstr>
      <vt:lpstr>Wingdings</vt:lpstr>
      <vt:lpstr>Badge</vt:lpstr>
      <vt:lpstr>Office Theme</vt:lpstr>
      <vt:lpstr>1_Office Theme</vt:lpstr>
      <vt:lpstr>Merecat</vt:lpstr>
      <vt:lpstr>Challenge 4</vt:lpstr>
      <vt:lpstr>PowerPoint Presentation</vt:lpstr>
      <vt:lpstr>L.O.  - to recognise 7 times table multiplication and division facts  </vt:lpstr>
      <vt:lpstr>Recall:  </vt:lpstr>
      <vt:lpstr>Recall:  </vt:lpstr>
      <vt:lpstr>GUIDED PRACTICE: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Thompson</dc:creator>
  <cp:lastModifiedBy>Sarah Thompson</cp:lastModifiedBy>
  <cp:revision>37</cp:revision>
  <cp:lastPrinted>2021-01-13T18:59:32Z</cp:lastPrinted>
  <dcterms:created xsi:type="dcterms:W3CDTF">2020-08-21T17:24:32Z</dcterms:created>
  <dcterms:modified xsi:type="dcterms:W3CDTF">2021-01-19T07:50:00Z</dcterms:modified>
</cp:coreProperties>
</file>