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256" r:id="rId2"/>
    <p:sldId id="257" r:id="rId3"/>
    <p:sldId id="266" r:id="rId4"/>
    <p:sldId id="258" r:id="rId5"/>
    <p:sldId id="267"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59" r:id="rId20"/>
    <p:sldId id="281" r:id="rId21"/>
    <p:sldId id="282" r:id="rId22"/>
    <p:sldId id="283" r:id="rId23"/>
    <p:sldId id="284" r:id="rId24"/>
    <p:sldId id="285" r:id="rId25"/>
    <p:sldId id="286" r:id="rId26"/>
    <p:sldId id="287" r:id="rId27"/>
    <p:sldId id="288" r:id="rId28"/>
    <p:sldId id="289" r:id="rId29"/>
    <p:sldId id="290" r:id="rId30"/>
    <p:sldId id="291" r:id="rId31"/>
    <p:sldId id="260" r:id="rId32"/>
    <p:sldId id="261"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06" r:id="rId48"/>
    <p:sldId id="262" r:id="rId49"/>
    <p:sldId id="307" r:id="rId50"/>
    <p:sldId id="308" r:id="rId51"/>
    <p:sldId id="309" r:id="rId52"/>
    <p:sldId id="310" r:id="rId53"/>
    <p:sldId id="311" r:id="rId54"/>
    <p:sldId id="312" r:id="rId55"/>
    <p:sldId id="313" r:id="rId56"/>
    <p:sldId id="314" r:id="rId57"/>
    <p:sldId id="315" r:id="rId58"/>
    <p:sldId id="316"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F0C891-7EA4-4F81-9E3B-0DDA60BFCAE6}" type="datetimeFigureOut">
              <a:rPr lang="en-GB" smtClean="0"/>
              <a:t>22/01/2021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FF7BB6-3B63-43C0-AF56-EB36CA367FE1}" type="slidenum">
              <a:rPr lang="en-GB" smtClean="0"/>
              <a:t>‹#›</a:t>
            </a:fld>
            <a:endParaRPr lang="en-GB"/>
          </a:p>
        </p:txBody>
      </p:sp>
    </p:spTree>
    <p:extLst>
      <p:ext uri="{BB962C8B-B14F-4D97-AF65-F5344CB8AC3E}">
        <p14:creationId xmlns:p14="http://schemas.microsoft.com/office/powerpoint/2010/main" val="4073201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2"/>
        <p:cNvGrpSpPr/>
        <p:nvPr/>
      </p:nvGrpSpPr>
      <p:grpSpPr>
        <a:xfrm>
          <a:off x="0" y="0"/>
          <a:ext cx="0" cy="0"/>
          <a:chOff x="0" y="0"/>
          <a:chExt cx="0" cy="0"/>
        </a:xfrm>
      </p:grpSpPr>
      <p:sp>
        <p:nvSpPr>
          <p:cNvPr id="773" name="Google Shape;773;g179ba5fd00_1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4" name="Google Shape;774;g179ba5fd00_1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864665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E8ED8B8-77AB-4C26-A0C6-DB96B1BB08CD}" type="slidenum">
              <a:rPr lang="en-GB" smtClean="0"/>
              <a:t>43</a:t>
            </a:fld>
            <a:endParaRPr lang="en-GB"/>
          </a:p>
        </p:txBody>
      </p:sp>
    </p:spTree>
    <p:extLst>
      <p:ext uri="{BB962C8B-B14F-4D97-AF65-F5344CB8AC3E}">
        <p14:creationId xmlns:p14="http://schemas.microsoft.com/office/powerpoint/2010/main" val="17336126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E8ED8B8-77AB-4C26-A0C6-DB96B1BB08CD}" type="slidenum">
              <a:rPr lang="en-GB" smtClean="0"/>
              <a:t>47</a:t>
            </a:fld>
            <a:endParaRPr lang="en-GB"/>
          </a:p>
        </p:txBody>
      </p:sp>
    </p:spTree>
    <p:extLst>
      <p:ext uri="{BB962C8B-B14F-4D97-AF65-F5344CB8AC3E}">
        <p14:creationId xmlns:p14="http://schemas.microsoft.com/office/powerpoint/2010/main" val="514749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7A680FB-F8E7-404D-BEB0-B53CE23B095A}"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B32E0B-2D45-4C69-806F-A9A83C88B92E}" type="slidenum">
              <a:rPr lang="en-GB" smtClean="0"/>
              <a:t>‹#›</a:t>
            </a:fld>
            <a:endParaRPr lang="en-GB"/>
          </a:p>
        </p:txBody>
      </p:sp>
    </p:spTree>
    <p:extLst>
      <p:ext uri="{BB962C8B-B14F-4D97-AF65-F5344CB8AC3E}">
        <p14:creationId xmlns:p14="http://schemas.microsoft.com/office/powerpoint/2010/main" val="2645733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7A680FB-F8E7-404D-BEB0-B53CE23B095A}"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B32E0B-2D45-4C69-806F-A9A83C88B92E}" type="slidenum">
              <a:rPr lang="en-GB" smtClean="0"/>
              <a:t>‹#›</a:t>
            </a:fld>
            <a:endParaRPr lang="en-GB"/>
          </a:p>
        </p:txBody>
      </p:sp>
    </p:spTree>
    <p:extLst>
      <p:ext uri="{BB962C8B-B14F-4D97-AF65-F5344CB8AC3E}">
        <p14:creationId xmlns:p14="http://schemas.microsoft.com/office/powerpoint/2010/main" val="3224688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7A680FB-F8E7-404D-BEB0-B53CE23B095A}"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B32E0B-2D45-4C69-806F-A9A83C88B92E}" type="slidenum">
              <a:rPr lang="en-GB" smtClean="0"/>
              <a:t>‹#›</a:t>
            </a:fld>
            <a:endParaRPr lang="en-GB"/>
          </a:p>
        </p:txBody>
      </p:sp>
    </p:spTree>
    <p:extLst>
      <p:ext uri="{BB962C8B-B14F-4D97-AF65-F5344CB8AC3E}">
        <p14:creationId xmlns:p14="http://schemas.microsoft.com/office/powerpoint/2010/main" val="374365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7A680FB-F8E7-404D-BEB0-B53CE23B095A}"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B32E0B-2D45-4C69-806F-A9A83C88B92E}" type="slidenum">
              <a:rPr lang="en-GB" smtClean="0"/>
              <a:t>‹#›</a:t>
            </a:fld>
            <a:endParaRPr lang="en-GB"/>
          </a:p>
        </p:txBody>
      </p:sp>
    </p:spTree>
    <p:extLst>
      <p:ext uri="{BB962C8B-B14F-4D97-AF65-F5344CB8AC3E}">
        <p14:creationId xmlns:p14="http://schemas.microsoft.com/office/powerpoint/2010/main" val="3585922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7A680FB-F8E7-404D-BEB0-B53CE23B095A}" type="datetimeFigureOut">
              <a:rPr lang="en-GB" smtClean="0"/>
              <a:t>22/01/2021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B32E0B-2D45-4C69-806F-A9A83C88B92E}" type="slidenum">
              <a:rPr lang="en-GB" smtClean="0"/>
              <a:t>‹#›</a:t>
            </a:fld>
            <a:endParaRPr lang="en-GB"/>
          </a:p>
        </p:txBody>
      </p:sp>
    </p:spTree>
    <p:extLst>
      <p:ext uri="{BB962C8B-B14F-4D97-AF65-F5344CB8AC3E}">
        <p14:creationId xmlns:p14="http://schemas.microsoft.com/office/powerpoint/2010/main" val="2207654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7A680FB-F8E7-404D-BEB0-B53CE23B095A}" type="datetimeFigureOut">
              <a:rPr lang="en-GB" smtClean="0"/>
              <a:t>22/01/2021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B32E0B-2D45-4C69-806F-A9A83C88B92E}" type="slidenum">
              <a:rPr lang="en-GB" smtClean="0"/>
              <a:t>‹#›</a:t>
            </a:fld>
            <a:endParaRPr lang="en-GB"/>
          </a:p>
        </p:txBody>
      </p:sp>
    </p:spTree>
    <p:extLst>
      <p:ext uri="{BB962C8B-B14F-4D97-AF65-F5344CB8AC3E}">
        <p14:creationId xmlns:p14="http://schemas.microsoft.com/office/powerpoint/2010/main" val="19226275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A680FB-F8E7-404D-BEB0-B53CE23B095A}" type="datetimeFigureOut">
              <a:rPr lang="en-GB" smtClean="0"/>
              <a:t>22/01/2021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B32E0B-2D45-4C69-806F-A9A83C88B92E}" type="slidenum">
              <a:rPr lang="en-GB" smtClean="0"/>
              <a:t>‹#›</a:t>
            </a:fld>
            <a:endParaRPr lang="en-GB"/>
          </a:p>
        </p:txBody>
      </p:sp>
    </p:spTree>
    <p:extLst>
      <p:ext uri="{BB962C8B-B14F-4D97-AF65-F5344CB8AC3E}">
        <p14:creationId xmlns:p14="http://schemas.microsoft.com/office/powerpoint/2010/main" val="4115694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7A680FB-F8E7-404D-BEB0-B53CE23B095A}"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B32E0B-2D45-4C69-806F-A9A83C88B92E}" type="slidenum">
              <a:rPr lang="en-GB" smtClean="0"/>
              <a:t>‹#›</a:t>
            </a:fld>
            <a:endParaRPr lang="en-GB"/>
          </a:p>
        </p:txBody>
      </p:sp>
    </p:spTree>
    <p:extLst>
      <p:ext uri="{BB962C8B-B14F-4D97-AF65-F5344CB8AC3E}">
        <p14:creationId xmlns:p14="http://schemas.microsoft.com/office/powerpoint/2010/main" val="41746251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7A680FB-F8E7-404D-BEB0-B53CE23B095A}"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B32E0B-2D45-4C69-806F-A9A83C88B92E}" type="slidenum">
              <a:rPr lang="en-GB" smtClean="0"/>
              <a:t>‹#›</a:t>
            </a:fld>
            <a:endParaRPr lang="en-GB"/>
          </a:p>
        </p:txBody>
      </p:sp>
    </p:spTree>
    <p:extLst>
      <p:ext uri="{BB962C8B-B14F-4D97-AF65-F5344CB8AC3E}">
        <p14:creationId xmlns:p14="http://schemas.microsoft.com/office/powerpoint/2010/main" val="2767999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7A680FB-F8E7-404D-BEB0-B53CE23B095A}"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B32E0B-2D45-4C69-806F-A9A83C88B92E}" type="slidenum">
              <a:rPr lang="en-GB" smtClean="0"/>
              <a:t>‹#›</a:t>
            </a:fld>
            <a:endParaRPr lang="en-GB"/>
          </a:p>
        </p:txBody>
      </p:sp>
    </p:spTree>
    <p:extLst>
      <p:ext uri="{BB962C8B-B14F-4D97-AF65-F5344CB8AC3E}">
        <p14:creationId xmlns:p14="http://schemas.microsoft.com/office/powerpoint/2010/main" val="2231363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7A680FB-F8E7-404D-BEB0-B53CE23B095A}"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B32E0B-2D45-4C69-806F-A9A83C88B92E}" type="slidenum">
              <a:rPr lang="en-GB" smtClean="0"/>
              <a:t>‹#›</a:t>
            </a:fld>
            <a:endParaRPr lang="en-GB"/>
          </a:p>
        </p:txBody>
      </p:sp>
    </p:spTree>
    <p:extLst>
      <p:ext uri="{BB962C8B-B14F-4D97-AF65-F5344CB8AC3E}">
        <p14:creationId xmlns:p14="http://schemas.microsoft.com/office/powerpoint/2010/main" val="6324993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455872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190843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A680FB-F8E7-404D-BEB0-B53CE23B095A}" type="datetimeFigureOut">
              <a:rPr lang="en-GB" smtClean="0"/>
              <a:t>22/01/2021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B32E0B-2D45-4C69-806F-A9A83C88B92E}" type="slidenum">
              <a:rPr lang="en-GB" smtClean="0"/>
              <a:t>‹#›</a:t>
            </a:fld>
            <a:endParaRPr lang="en-GB"/>
          </a:p>
        </p:txBody>
      </p:sp>
    </p:spTree>
    <p:extLst>
      <p:ext uri="{BB962C8B-B14F-4D97-AF65-F5344CB8AC3E}">
        <p14:creationId xmlns:p14="http://schemas.microsoft.com/office/powerpoint/2010/main" val="3824274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Tuesday 26</a:t>
            </a:r>
            <a:r>
              <a:rPr lang="en-GB" baseline="30000" dirty="0" smtClean="0"/>
              <a:t>th</a:t>
            </a:r>
            <a:r>
              <a:rPr lang="en-GB" dirty="0" smtClean="0"/>
              <a:t> January</a:t>
            </a:r>
            <a:endParaRPr lang="en-GB" dirty="0"/>
          </a:p>
        </p:txBody>
      </p:sp>
    </p:spTree>
    <p:extLst>
      <p:ext uri="{BB962C8B-B14F-4D97-AF65-F5344CB8AC3E}">
        <p14:creationId xmlns:p14="http://schemas.microsoft.com/office/powerpoint/2010/main" val="115878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75"/>
        <p:cNvGrpSpPr/>
        <p:nvPr/>
      </p:nvGrpSpPr>
      <p:grpSpPr>
        <a:xfrm>
          <a:off x="0" y="0"/>
          <a:ext cx="0" cy="0"/>
          <a:chOff x="0" y="0"/>
          <a:chExt cx="0" cy="0"/>
        </a:xfrm>
      </p:grpSpPr>
      <p:pic>
        <p:nvPicPr>
          <p:cNvPr id="776" name="Google Shape;776;p131"/>
          <p:cNvPicPr preferRelativeResize="0"/>
          <p:nvPr/>
        </p:nvPicPr>
        <p:blipFill>
          <a:blip r:embed="rId3">
            <a:alphaModFix/>
          </a:blip>
          <a:stretch>
            <a:fillRect/>
          </a:stretch>
        </p:blipFill>
        <p:spPr>
          <a:xfrm>
            <a:off x="1055067" y="838933"/>
            <a:ext cx="4833301" cy="4391400"/>
          </a:xfrm>
          <a:prstGeom prst="rect">
            <a:avLst/>
          </a:prstGeom>
          <a:noFill/>
          <a:ln>
            <a:noFill/>
          </a:ln>
        </p:spPr>
      </p:pic>
      <p:grpSp>
        <p:nvGrpSpPr>
          <p:cNvPr id="777" name="Google Shape;777;p131"/>
          <p:cNvGrpSpPr/>
          <p:nvPr/>
        </p:nvGrpSpPr>
        <p:grpSpPr>
          <a:xfrm>
            <a:off x="6889061" y="109297"/>
            <a:ext cx="5140271" cy="6133680"/>
            <a:chOff x="5166925" y="81975"/>
            <a:chExt cx="3855300" cy="4600375"/>
          </a:xfrm>
        </p:grpSpPr>
        <p:pic>
          <p:nvPicPr>
            <p:cNvPr id="778" name="Google Shape;778;p131"/>
            <p:cNvPicPr preferRelativeResize="0"/>
            <p:nvPr/>
          </p:nvPicPr>
          <p:blipFill>
            <a:blip r:embed="rId4">
              <a:alphaModFix/>
            </a:blip>
            <a:stretch>
              <a:fillRect/>
            </a:stretch>
          </p:blipFill>
          <p:spPr>
            <a:xfrm>
              <a:off x="5186525" y="138075"/>
              <a:ext cx="987975" cy="945100"/>
            </a:xfrm>
            <a:prstGeom prst="rect">
              <a:avLst/>
            </a:prstGeom>
            <a:noFill/>
            <a:ln>
              <a:noFill/>
            </a:ln>
          </p:spPr>
        </p:pic>
        <p:pic>
          <p:nvPicPr>
            <p:cNvPr id="779" name="Google Shape;779;p131"/>
            <p:cNvPicPr preferRelativeResize="0"/>
            <p:nvPr/>
          </p:nvPicPr>
          <p:blipFill>
            <a:blip r:embed="rId5">
              <a:alphaModFix/>
            </a:blip>
            <a:stretch>
              <a:fillRect/>
            </a:stretch>
          </p:blipFill>
          <p:spPr>
            <a:xfrm>
              <a:off x="5238400" y="1814425"/>
              <a:ext cx="1027175" cy="1095800"/>
            </a:xfrm>
            <a:prstGeom prst="rect">
              <a:avLst/>
            </a:prstGeom>
            <a:noFill/>
            <a:ln>
              <a:noFill/>
            </a:ln>
          </p:spPr>
        </p:pic>
        <p:pic>
          <p:nvPicPr>
            <p:cNvPr id="780" name="Google Shape;780;p131"/>
            <p:cNvPicPr preferRelativeResize="0"/>
            <p:nvPr/>
          </p:nvPicPr>
          <p:blipFill>
            <a:blip r:embed="rId6">
              <a:alphaModFix/>
            </a:blip>
            <a:stretch>
              <a:fillRect/>
            </a:stretch>
          </p:blipFill>
          <p:spPr>
            <a:xfrm>
              <a:off x="5166925" y="3404100"/>
              <a:ext cx="1027175" cy="1033975"/>
            </a:xfrm>
            <a:prstGeom prst="rect">
              <a:avLst/>
            </a:prstGeom>
            <a:noFill/>
            <a:ln>
              <a:noFill/>
            </a:ln>
          </p:spPr>
        </p:pic>
        <p:sp>
          <p:nvSpPr>
            <p:cNvPr id="781" name="Google Shape;781;p131"/>
            <p:cNvSpPr txBox="1"/>
            <p:nvPr/>
          </p:nvSpPr>
          <p:spPr>
            <a:xfrm>
              <a:off x="6232525" y="81975"/>
              <a:ext cx="2789700" cy="1400400"/>
            </a:xfrm>
            <a:prstGeom prst="rect">
              <a:avLst/>
            </a:prstGeom>
            <a:noFill/>
            <a:ln>
              <a:noFill/>
            </a:ln>
          </p:spPr>
          <p:txBody>
            <a:bodyPr spcFirstLastPara="1" wrap="square" lIns="121900" tIns="121900" rIns="121900" bIns="121900" anchor="t" anchorCtr="0">
              <a:noAutofit/>
            </a:bodyPr>
            <a:lstStyle/>
            <a:p>
              <a:pPr marL="0" lvl="0" indent="0" algn="l" rtl="0">
                <a:spcBef>
                  <a:spcPts val="0"/>
                </a:spcBef>
                <a:spcAft>
                  <a:spcPts val="0"/>
                </a:spcAft>
                <a:buNone/>
              </a:pPr>
              <a:r>
                <a:rPr lang="en-GB" sz="1900">
                  <a:latin typeface="Comic Sans MS"/>
                  <a:ea typeface="Comic Sans MS"/>
                  <a:cs typeface="Comic Sans MS"/>
                  <a:sym typeface="Comic Sans MS"/>
                </a:rPr>
                <a:t>What room are these people in?</a:t>
              </a:r>
              <a:endParaRPr sz="1900">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p:txBody>
        </p:sp>
        <p:sp>
          <p:nvSpPr>
            <p:cNvPr id="782" name="Google Shape;782;p131"/>
            <p:cNvSpPr txBox="1"/>
            <p:nvPr/>
          </p:nvSpPr>
          <p:spPr>
            <a:xfrm>
              <a:off x="6344125" y="3446350"/>
              <a:ext cx="2451000" cy="1236000"/>
            </a:xfrm>
            <a:prstGeom prst="rect">
              <a:avLst/>
            </a:prstGeom>
            <a:noFill/>
            <a:ln>
              <a:noFill/>
            </a:ln>
          </p:spPr>
          <p:txBody>
            <a:bodyPr spcFirstLastPara="1" wrap="square" lIns="121900" tIns="121900" rIns="121900" bIns="121900" anchor="t" anchorCtr="0">
              <a:noAutofit/>
            </a:bodyPr>
            <a:lstStyle/>
            <a:p>
              <a:pPr marL="0" lvl="0" indent="0" algn="l" rtl="0">
                <a:spcBef>
                  <a:spcPts val="0"/>
                </a:spcBef>
                <a:spcAft>
                  <a:spcPts val="0"/>
                </a:spcAft>
                <a:buNone/>
              </a:pPr>
              <a:r>
                <a:rPr lang="en-GB" sz="1900">
                  <a:latin typeface="Comic Sans MS"/>
                  <a:ea typeface="Comic Sans MS"/>
                  <a:cs typeface="Comic Sans MS"/>
                  <a:sym typeface="Comic Sans MS"/>
                </a:rPr>
                <a:t>What language choices has the illustrator made?</a:t>
              </a:r>
              <a:endParaRPr sz="1900">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p:txBody>
        </p:sp>
        <p:sp>
          <p:nvSpPr>
            <p:cNvPr id="783" name="Google Shape;783;p131"/>
            <p:cNvSpPr txBox="1"/>
            <p:nvPr/>
          </p:nvSpPr>
          <p:spPr>
            <a:xfrm>
              <a:off x="6261775" y="1227225"/>
              <a:ext cx="2615700" cy="1683000"/>
            </a:xfrm>
            <a:prstGeom prst="rect">
              <a:avLst/>
            </a:prstGeom>
            <a:noFill/>
            <a:ln>
              <a:noFill/>
            </a:ln>
          </p:spPr>
          <p:txBody>
            <a:bodyPr spcFirstLastPara="1" wrap="square" lIns="121900" tIns="121900" rIns="121900" bIns="121900" anchor="t" anchorCtr="0">
              <a:noAutofit/>
            </a:bodyPr>
            <a:lstStyle/>
            <a:p>
              <a:pPr marL="0" lvl="0" indent="0" algn="l" rtl="0">
                <a:spcBef>
                  <a:spcPts val="0"/>
                </a:spcBef>
                <a:spcAft>
                  <a:spcPts val="0"/>
                </a:spcAft>
                <a:buNone/>
              </a:pPr>
              <a:r>
                <a:rPr lang="en-GB" sz="1900">
                  <a:solidFill>
                    <a:schemeClr val="dk1"/>
                  </a:solidFill>
                  <a:latin typeface="Comic Sans MS"/>
                  <a:ea typeface="Comic Sans MS"/>
                  <a:cs typeface="Comic Sans MS"/>
                  <a:sym typeface="Comic Sans MS"/>
                </a:rPr>
                <a:t>How are these people related?</a:t>
              </a:r>
              <a:endParaRPr sz="190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900">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GB" sz="1900">
                  <a:solidFill>
                    <a:schemeClr val="dk1"/>
                  </a:solidFill>
                  <a:latin typeface="Comic Sans MS"/>
                  <a:ea typeface="Comic Sans MS"/>
                  <a:cs typeface="Comic Sans MS"/>
                  <a:sym typeface="Comic Sans MS"/>
                </a:rPr>
                <a:t>Why is the duck on the floor?</a:t>
              </a:r>
              <a:endParaRPr sz="190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900">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GB" sz="1900">
                  <a:solidFill>
                    <a:schemeClr val="dk1"/>
                  </a:solidFill>
                  <a:latin typeface="Comic Sans MS"/>
                  <a:ea typeface="Comic Sans MS"/>
                  <a:cs typeface="Comic Sans MS"/>
                  <a:sym typeface="Comic Sans MS"/>
                </a:rPr>
                <a:t>How often does this child take a bath? How do you know?</a:t>
              </a:r>
              <a:endParaRPr sz="190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900">
                <a:solidFill>
                  <a:schemeClr val="dk1"/>
                </a:solidFill>
                <a:latin typeface="Comic Sans MS"/>
                <a:ea typeface="Comic Sans MS"/>
                <a:cs typeface="Comic Sans MS"/>
                <a:sym typeface="Comic Sans MS"/>
              </a:endParaRPr>
            </a:p>
          </p:txBody>
        </p:sp>
      </p:grpSp>
    </p:spTree>
    <p:extLst>
      <p:ext uri="{BB962C8B-B14F-4D97-AF65-F5344CB8AC3E}">
        <p14:creationId xmlns:p14="http://schemas.microsoft.com/office/powerpoint/2010/main" val="3765348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Spellings – Look/Cover/Spell/Check</a:t>
            </a:r>
            <a:endParaRPr lang="en-GB" dirty="0"/>
          </a:p>
        </p:txBody>
      </p:sp>
      <p:sp>
        <p:nvSpPr>
          <p:cNvPr id="5" name="Content Placeholder 4"/>
          <p:cNvSpPr>
            <a:spLocks noGrp="1"/>
          </p:cNvSpPr>
          <p:nvPr>
            <p:ph sz="half" idx="1"/>
          </p:nvPr>
        </p:nvSpPr>
        <p:spPr/>
        <p:txBody>
          <a:bodyPr/>
          <a:lstStyle/>
          <a:p>
            <a:r>
              <a:rPr lang="en-GB" dirty="0" smtClean="0"/>
              <a:t>Alicia, Elliot, Lente, Jack</a:t>
            </a:r>
          </a:p>
          <a:p>
            <a:endParaRPr lang="en-GB" dirty="0" smtClean="0"/>
          </a:p>
          <a:p>
            <a:endParaRPr lang="en-GB" dirty="0"/>
          </a:p>
        </p:txBody>
      </p:sp>
      <p:sp>
        <p:nvSpPr>
          <p:cNvPr id="6" name="Content Placeholder 5"/>
          <p:cNvSpPr>
            <a:spLocks noGrp="1"/>
          </p:cNvSpPr>
          <p:nvPr>
            <p:ph sz="half" idx="2"/>
          </p:nvPr>
        </p:nvSpPr>
        <p:spPr/>
        <p:txBody>
          <a:bodyPr/>
          <a:lstStyle/>
          <a:p>
            <a:r>
              <a:rPr lang="en-GB" dirty="0" smtClean="0"/>
              <a:t>Rest</a:t>
            </a:r>
            <a:endParaRPr lang="en-GB" dirty="0"/>
          </a:p>
        </p:txBody>
      </p:sp>
      <p:graphicFrame>
        <p:nvGraphicFramePr>
          <p:cNvPr id="9" name="Table 8"/>
          <p:cNvGraphicFramePr>
            <a:graphicFrameLocks noGrp="1"/>
          </p:cNvGraphicFramePr>
          <p:nvPr>
            <p:extLst/>
          </p:nvPr>
        </p:nvGraphicFramePr>
        <p:xfrm>
          <a:off x="677334" y="2680809"/>
          <a:ext cx="3346026" cy="3913510"/>
        </p:xfrm>
        <a:graphic>
          <a:graphicData uri="http://schemas.openxmlformats.org/drawingml/2006/table">
            <a:tbl>
              <a:tblPr firstRow="1" firstCol="1" bandRow="1"/>
              <a:tblGrid>
                <a:gridCol w="3346026">
                  <a:extLst>
                    <a:ext uri="{9D8B030D-6E8A-4147-A177-3AD203B41FA5}">
                      <a16:colId xmlns:a16="http://schemas.microsoft.com/office/drawing/2014/main" val="2592350911"/>
                    </a:ext>
                  </a:extLst>
                </a:gridCol>
              </a:tblGrid>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column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8797018"/>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concentration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083969"/>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conclusion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3591765"/>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consequence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2887064"/>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continuous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6744924"/>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3463253"/>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9924673"/>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55053961"/>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130707"/>
                  </a:ext>
                </a:extLst>
              </a:tr>
              <a:tr h="359074">
                <a:tc>
                  <a:txBody>
                    <a:bodyPr/>
                    <a:lstStyle/>
                    <a:p>
                      <a:pPr marL="457200">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916852"/>
                  </a:ext>
                </a:extLst>
              </a:tr>
            </a:tbl>
          </a:graphicData>
        </a:graphic>
      </p:graphicFrame>
      <p:graphicFrame>
        <p:nvGraphicFramePr>
          <p:cNvPr id="10" name="Table 9"/>
          <p:cNvGraphicFramePr>
            <a:graphicFrameLocks noGrp="1"/>
          </p:cNvGraphicFramePr>
          <p:nvPr>
            <p:extLst/>
          </p:nvPr>
        </p:nvGraphicFramePr>
        <p:xfrm>
          <a:off x="5411628" y="2680809"/>
          <a:ext cx="3862373" cy="3913510"/>
        </p:xfrm>
        <a:graphic>
          <a:graphicData uri="http://schemas.openxmlformats.org/drawingml/2006/table">
            <a:tbl>
              <a:tblPr firstRow="1" firstCol="1" bandRow="1"/>
              <a:tblGrid>
                <a:gridCol w="3862373">
                  <a:extLst>
                    <a:ext uri="{9D8B030D-6E8A-4147-A177-3AD203B41FA5}">
                      <a16:colId xmlns:a16="http://schemas.microsoft.com/office/drawing/2014/main" val="3182312388"/>
                    </a:ext>
                  </a:extLst>
                </a:gridCol>
              </a:tblGrid>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0379712"/>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9400234"/>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0102952"/>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41520783"/>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7493590"/>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accident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57014208"/>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accidentally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9296176"/>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actual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4962214"/>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actually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2180279"/>
                  </a:ext>
                </a:extLst>
              </a:tr>
              <a:tr h="359074">
                <a:tc>
                  <a:txBody>
                    <a:bodyPr/>
                    <a:lstStyle/>
                    <a:p>
                      <a:pPr marL="457200">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address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7035885"/>
                  </a:ext>
                </a:extLst>
              </a:tr>
            </a:tbl>
          </a:graphicData>
        </a:graphic>
      </p:graphicFrame>
    </p:spTree>
    <p:extLst>
      <p:ext uri="{BB962C8B-B14F-4D97-AF65-F5344CB8AC3E}">
        <p14:creationId xmlns:p14="http://schemas.microsoft.com/office/powerpoint/2010/main" val="2081616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GB" dirty="0" smtClean="0"/>
              <a:t>Maths</a:t>
            </a:r>
            <a:endParaRPr lang="en-GB" dirty="0"/>
          </a:p>
        </p:txBody>
      </p:sp>
      <p:sp>
        <p:nvSpPr>
          <p:cNvPr id="7" name="Subtitle 6"/>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42827472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a:t>
            </a:r>
            <a:r>
              <a:rPr lang="en-GB" dirty="0"/>
              <a:t>To be able to calculate the area of a shape by counting </a:t>
            </a:r>
            <a:r>
              <a:rPr lang="en-GB" dirty="0" smtClean="0"/>
              <a:t>squares</a:t>
            </a:r>
            <a:endParaRPr lang="en-GB" dirty="0"/>
          </a:p>
        </p:txBody>
      </p:sp>
      <p:sp>
        <p:nvSpPr>
          <p:cNvPr id="3" name="Content Placeholder 2"/>
          <p:cNvSpPr>
            <a:spLocks noGrp="1"/>
          </p:cNvSpPr>
          <p:nvPr>
            <p:ph idx="1"/>
          </p:nvPr>
        </p:nvSpPr>
        <p:spPr/>
        <p:txBody>
          <a:bodyPr>
            <a:normAutofit/>
          </a:bodyPr>
          <a:lstStyle/>
          <a:p>
            <a:r>
              <a:rPr lang="en-GB" sz="3200" dirty="0" smtClean="0"/>
              <a:t>TP:  What is area?</a:t>
            </a:r>
          </a:p>
          <a:p>
            <a:r>
              <a:rPr lang="en-GB" sz="3200" dirty="0" smtClean="0"/>
              <a:t>TP:  What unit of measurement do we use when calculating the area of a shape?</a:t>
            </a:r>
          </a:p>
          <a:p>
            <a:r>
              <a:rPr lang="en-GB" sz="3200" dirty="0" smtClean="0"/>
              <a:t>TP:  What symbol do we use to show this?</a:t>
            </a:r>
          </a:p>
          <a:p>
            <a:r>
              <a:rPr lang="en-GB" sz="3200" dirty="0" smtClean="0"/>
              <a:t>TP: How do we find the area of a rectangle/square?</a:t>
            </a:r>
            <a:endParaRPr lang="en-GB" sz="3200" dirty="0"/>
          </a:p>
        </p:txBody>
      </p:sp>
    </p:spTree>
    <p:extLst>
      <p:ext uri="{BB962C8B-B14F-4D97-AF65-F5344CB8AC3E}">
        <p14:creationId xmlns:p14="http://schemas.microsoft.com/office/powerpoint/2010/main" val="11744992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4" name="Content Placeholder 3"/>
          <p:cNvSpPr>
            <a:spLocks noGrp="1"/>
          </p:cNvSpPr>
          <p:nvPr>
            <p:ph sz="half" idx="1"/>
          </p:nvPr>
        </p:nvSpPr>
        <p:spPr/>
        <p:txBody>
          <a:bodyPr/>
          <a:lstStyle/>
          <a:p>
            <a:r>
              <a:rPr lang="en-GB" sz="3200" dirty="0" smtClean="0"/>
              <a:t>Find the area of these rectangles</a:t>
            </a:r>
          </a:p>
          <a:p>
            <a:pPr marL="342900" indent="-342900">
              <a:buFont typeface="+mj-lt"/>
              <a:buAutoNum type="arabicPeriod"/>
            </a:pPr>
            <a:r>
              <a:rPr lang="en-GB" sz="3200" dirty="0"/>
              <a:t>Length 9cm  Width 3cm </a:t>
            </a:r>
          </a:p>
          <a:p>
            <a:pPr marL="342900" lvl="0" indent="-342900">
              <a:lnSpc>
                <a:spcPct val="100000"/>
              </a:lnSpc>
              <a:spcBef>
                <a:spcPts val="0"/>
              </a:spcBef>
              <a:buFont typeface="+mj-lt"/>
              <a:buAutoNum type="arabicPeriod"/>
              <a:defRPr/>
            </a:pPr>
            <a:r>
              <a:rPr lang="en-GB" sz="3200" dirty="0"/>
              <a:t>Length 9cm    Width 4cm </a:t>
            </a:r>
          </a:p>
          <a:p>
            <a:pPr marL="342900" lvl="0" indent="-342900">
              <a:lnSpc>
                <a:spcPct val="100000"/>
              </a:lnSpc>
              <a:spcBef>
                <a:spcPts val="0"/>
              </a:spcBef>
              <a:buFont typeface="+mj-lt"/>
              <a:buAutoNum type="arabicPeriod"/>
              <a:defRPr/>
            </a:pPr>
            <a:r>
              <a:rPr lang="en-GB" sz="3200" dirty="0"/>
              <a:t>Length 9cm    Width 5cm</a:t>
            </a:r>
          </a:p>
          <a:p>
            <a:pPr marL="342900" lvl="0" indent="-342900">
              <a:lnSpc>
                <a:spcPct val="100000"/>
              </a:lnSpc>
              <a:spcBef>
                <a:spcPts val="0"/>
              </a:spcBef>
              <a:buFont typeface="+mj-lt"/>
              <a:buAutoNum type="arabicPeriod"/>
              <a:defRPr/>
            </a:pPr>
            <a:r>
              <a:rPr lang="en-GB" sz="3200" dirty="0"/>
              <a:t>Length 9cm  Width 6cm  </a:t>
            </a:r>
          </a:p>
          <a:p>
            <a:pPr marL="342900" lvl="0" indent="-342900">
              <a:lnSpc>
                <a:spcPct val="100000"/>
              </a:lnSpc>
              <a:spcBef>
                <a:spcPts val="0"/>
              </a:spcBef>
              <a:buFont typeface="+mj-lt"/>
              <a:buAutoNum type="arabicPeriod"/>
              <a:defRPr/>
            </a:pPr>
            <a:r>
              <a:rPr lang="en-GB" sz="3200" dirty="0"/>
              <a:t>Length 9cm    Width 7cm</a:t>
            </a:r>
            <a:endParaRPr lang="en-GB" sz="3200" dirty="0">
              <a:solidFill>
                <a:prstClr val="black"/>
              </a:solidFill>
            </a:endParaRPr>
          </a:p>
          <a:p>
            <a:endParaRPr lang="en-GB" dirty="0" smtClean="0"/>
          </a:p>
          <a:p>
            <a:endParaRPr lang="en-GB" dirty="0"/>
          </a:p>
        </p:txBody>
      </p:sp>
      <p:sp>
        <p:nvSpPr>
          <p:cNvPr id="5" name="Content Placeholder 4"/>
          <p:cNvSpPr>
            <a:spLocks noGrp="1"/>
          </p:cNvSpPr>
          <p:nvPr>
            <p:ph sz="half" idx="2"/>
          </p:nvPr>
        </p:nvSpPr>
        <p:spPr/>
        <p:txBody>
          <a:bodyPr>
            <a:normAutofit/>
          </a:bodyPr>
          <a:lstStyle/>
          <a:p>
            <a:r>
              <a:rPr lang="en-GB" sz="3200" dirty="0" smtClean="0"/>
              <a:t>What is the width?</a:t>
            </a:r>
          </a:p>
          <a:p>
            <a:pPr marL="342900" indent="-342900">
              <a:buFont typeface="+mj-lt"/>
              <a:buAutoNum type="arabicPeriod"/>
            </a:pPr>
            <a:r>
              <a:rPr lang="en-GB" sz="3200" dirty="0"/>
              <a:t>Area 27cm²    Length 9cm</a:t>
            </a:r>
          </a:p>
          <a:p>
            <a:pPr marL="342900" indent="-342900">
              <a:buFont typeface="+mj-lt"/>
              <a:buAutoNum type="arabicPeriod"/>
            </a:pPr>
            <a:r>
              <a:rPr lang="en-GB" sz="3200" dirty="0"/>
              <a:t>Area 36cm²    Length 9cm</a:t>
            </a:r>
          </a:p>
          <a:p>
            <a:pPr marL="342900" indent="-342900">
              <a:buFont typeface="+mj-lt"/>
              <a:buAutoNum type="arabicPeriod"/>
            </a:pPr>
            <a:r>
              <a:rPr lang="en-GB" sz="3200" dirty="0"/>
              <a:t>Area 45cm²    Length 9cm</a:t>
            </a:r>
          </a:p>
          <a:p>
            <a:endParaRPr lang="en-GB" sz="3200" dirty="0"/>
          </a:p>
          <a:p>
            <a:endParaRPr lang="en-GB" sz="3200" dirty="0"/>
          </a:p>
        </p:txBody>
      </p:sp>
    </p:spTree>
    <p:extLst>
      <p:ext uri="{BB962C8B-B14F-4D97-AF65-F5344CB8AC3E}">
        <p14:creationId xmlns:p14="http://schemas.microsoft.com/office/powerpoint/2010/main" val="2065377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find the area of compound </a:t>
            </a:r>
            <a:r>
              <a:rPr lang="en-GB" dirty="0" smtClean="0"/>
              <a:t>shapes</a:t>
            </a:r>
            <a:endParaRPr lang="en-GB" dirty="0"/>
          </a:p>
        </p:txBody>
      </p:sp>
      <p:graphicFrame>
        <p:nvGraphicFramePr>
          <p:cNvPr id="4" name="Content Placeholder 3"/>
          <p:cNvGraphicFramePr>
            <a:graphicFrameLocks noGrp="1"/>
          </p:cNvGraphicFramePr>
          <p:nvPr>
            <p:ph idx="1"/>
            <p:extLst/>
          </p:nvPr>
        </p:nvGraphicFramePr>
        <p:xfrm>
          <a:off x="1064029" y="1928553"/>
          <a:ext cx="10289771" cy="4172988"/>
        </p:xfrm>
        <a:graphic>
          <a:graphicData uri="http://schemas.openxmlformats.org/drawingml/2006/table">
            <a:tbl>
              <a:tblPr firstRow="1" firstCol="1" bandRow="1"/>
              <a:tblGrid>
                <a:gridCol w="8118159">
                  <a:extLst>
                    <a:ext uri="{9D8B030D-6E8A-4147-A177-3AD203B41FA5}">
                      <a16:colId xmlns:a16="http://schemas.microsoft.com/office/drawing/2014/main" val="4063050064"/>
                    </a:ext>
                  </a:extLst>
                </a:gridCol>
                <a:gridCol w="2171612">
                  <a:extLst>
                    <a:ext uri="{9D8B030D-6E8A-4147-A177-3AD203B41FA5}">
                      <a16:colId xmlns:a16="http://schemas.microsoft.com/office/drawing/2014/main" val="2598489987"/>
                    </a:ext>
                  </a:extLst>
                </a:gridCol>
              </a:tblGrid>
              <a:tr h="1043247">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7096799"/>
                  </a:ext>
                </a:extLst>
              </a:tr>
              <a:tr h="69549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about compound shapes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3865994"/>
                  </a:ext>
                </a:extLst>
              </a:tr>
              <a:tr h="69549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draw a compound shape when given an area</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6438371"/>
                  </a:ext>
                </a:extLst>
              </a:tr>
              <a:tr h="1043247">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find the area of a compound shape by deciding where to split the shape into rectangles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7683980"/>
                  </a:ext>
                </a:extLst>
              </a:tr>
              <a:tr h="69549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find the area of a compound shape when it is already split into rectangles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9997192"/>
                  </a:ext>
                </a:extLst>
              </a:tr>
            </a:tbl>
          </a:graphicData>
        </a:graphic>
      </p:graphicFrame>
    </p:spTree>
    <p:extLst>
      <p:ext uri="{BB962C8B-B14F-4D97-AF65-F5344CB8AC3E}">
        <p14:creationId xmlns:p14="http://schemas.microsoft.com/office/powerpoint/2010/main" val="16809841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find the area of compound </a:t>
            </a:r>
            <a:r>
              <a:rPr lang="en-GB" dirty="0" smtClean="0"/>
              <a:t>shapes</a:t>
            </a:r>
            <a:endParaRPr lang="en-GB" dirty="0"/>
          </a:p>
        </p:txBody>
      </p:sp>
      <p:pic>
        <p:nvPicPr>
          <p:cNvPr id="6" name="Content Placeholder 5"/>
          <p:cNvPicPr>
            <a:picLocks noGrp="1" noChangeAspect="1"/>
          </p:cNvPicPr>
          <p:nvPr>
            <p:ph sz="half" idx="1"/>
          </p:nvPr>
        </p:nvPicPr>
        <p:blipFill>
          <a:blip r:embed="rId2"/>
          <a:stretch>
            <a:fillRect/>
          </a:stretch>
        </p:blipFill>
        <p:spPr>
          <a:xfrm>
            <a:off x="532015" y="2078182"/>
            <a:ext cx="3773285" cy="4098781"/>
          </a:xfrm>
          <a:prstGeom prst="rect">
            <a:avLst/>
          </a:prstGeom>
        </p:spPr>
      </p:pic>
      <p:sp>
        <p:nvSpPr>
          <p:cNvPr id="5" name="Content Placeholder 4"/>
          <p:cNvSpPr>
            <a:spLocks noGrp="1"/>
          </p:cNvSpPr>
          <p:nvPr>
            <p:ph sz="half" idx="2"/>
          </p:nvPr>
        </p:nvSpPr>
        <p:spPr/>
        <p:txBody>
          <a:bodyPr>
            <a:normAutofit fontScale="92500"/>
          </a:bodyPr>
          <a:lstStyle/>
          <a:p>
            <a:r>
              <a:rPr lang="en-GB" sz="3200" dirty="0" smtClean="0"/>
              <a:t>TP: How could you find the area of this compound shape?</a:t>
            </a:r>
          </a:p>
          <a:p>
            <a:endParaRPr lang="en-GB" sz="3200" dirty="0" smtClean="0"/>
          </a:p>
          <a:p>
            <a:r>
              <a:rPr lang="en-GB" sz="3200" dirty="0" smtClean="0"/>
              <a:t>TP: Can you see any rectangles in the compound shape?</a:t>
            </a:r>
          </a:p>
          <a:p>
            <a:r>
              <a:rPr lang="en-GB" sz="3200" dirty="0" smtClean="0"/>
              <a:t>TP: How could you split the shape?</a:t>
            </a:r>
          </a:p>
          <a:p>
            <a:r>
              <a:rPr lang="en-GB" sz="3200" dirty="0" smtClean="0"/>
              <a:t>TP: Is there more than one way?</a:t>
            </a:r>
            <a:endParaRPr lang="en-GB" sz="3200" dirty="0"/>
          </a:p>
        </p:txBody>
      </p:sp>
    </p:spTree>
    <p:extLst>
      <p:ext uri="{BB962C8B-B14F-4D97-AF65-F5344CB8AC3E}">
        <p14:creationId xmlns:p14="http://schemas.microsoft.com/office/powerpoint/2010/main" val="2290466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find the area of compound </a:t>
            </a:r>
            <a:r>
              <a:rPr lang="en-GB" dirty="0" smtClean="0"/>
              <a:t>shapes</a:t>
            </a:r>
            <a:endParaRPr lang="en-GB" dirty="0"/>
          </a:p>
        </p:txBody>
      </p:sp>
      <p:pic>
        <p:nvPicPr>
          <p:cNvPr id="6" name="Content Placeholder 5"/>
          <p:cNvPicPr>
            <a:picLocks noGrp="1" noChangeAspect="1"/>
          </p:cNvPicPr>
          <p:nvPr>
            <p:ph sz="half" idx="1"/>
          </p:nvPr>
        </p:nvPicPr>
        <p:blipFill>
          <a:blip r:embed="rId2"/>
          <a:stretch>
            <a:fillRect/>
          </a:stretch>
        </p:blipFill>
        <p:spPr>
          <a:xfrm>
            <a:off x="448887" y="1825625"/>
            <a:ext cx="5486400" cy="3378142"/>
          </a:xfrm>
          <a:prstGeom prst="rect">
            <a:avLst/>
          </a:prstGeom>
        </p:spPr>
      </p:pic>
      <p:sp>
        <p:nvSpPr>
          <p:cNvPr id="5" name="Content Placeholder 4"/>
          <p:cNvSpPr>
            <a:spLocks noGrp="1"/>
          </p:cNvSpPr>
          <p:nvPr>
            <p:ph sz="half" idx="2"/>
          </p:nvPr>
        </p:nvSpPr>
        <p:spPr/>
        <p:txBody>
          <a:bodyPr/>
          <a:lstStyle/>
          <a:p>
            <a:r>
              <a:rPr lang="en-GB" dirty="0" smtClean="0"/>
              <a:t>TP:  What is the problem?  What do we need to do first?</a:t>
            </a:r>
            <a:endParaRPr lang="en-GB" dirty="0"/>
          </a:p>
        </p:txBody>
      </p:sp>
    </p:spTree>
    <p:extLst>
      <p:ext uri="{BB962C8B-B14F-4D97-AF65-F5344CB8AC3E}">
        <p14:creationId xmlns:p14="http://schemas.microsoft.com/office/powerpoint/2010/main" val="4166834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4747248"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28094" y="532799"/>
            <a:ext cx="700156" cy="700156"/>
          </a:xfrm>
          <a:prstGeom prst="rect">
            <a:avLst/>
          </a:prstGeom>
        </p:spPr>
      </p:pic>
      <p:sp>
        <p:nvSpPr>
          <p:cNvPr id="96" name="Rectangle 95"/>
          <p:cNvSpPr/>
          <p:nvPr/>
        </p:nvSpPr>
        <p:spPr>
          <a:xfrm>
            <a:off x="1971430" y="670981"/>
            <a:ext cx="2623045"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Area of Compound Shapes</a:t>
            </a:r>
          </a:p>
        </p:txBody>
      </p:sp>
      <p:cxnSp>
        <p:nvCxnSpPr>
          <p:cNvPr id="103" name="Straight Connector 102"/>
          <p:cNvCxnSpPr/>
          <p:nvPr/>
        </p:nvCxnSpPr>
        <p:spPr>
          <a:xfrm>
            <a:off x="474724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11603"/>
          <a:stretch/>
        </p:blipFill>
        <p:spPr>
          <a:xfrm>
            <a:off x="2063750" y="1232956"/>
            <a:ext cx="8064500" cy="5040845"/>
          </a:xfrm>
          <a:prstGeom prst="rect">
            <a:avLst/>
          </a:prstGeom>
        </p:spPr>
      </p:pic>
      <p:grpSp>
        <p:nvGrpSpPr>
          <p:cNvPr id="10" name="Group 9"/>
          <p:cNvGrpSpPr/>
          <p:nvPr/>
        </p:nvGrpSpPr>
        <p:grpSpPr>
          <a:xfrm rot="5400000">
            <a:off x="5032358" y="2805558"/>
            <a:ext cx="3516486" cy="2075003"/>
            <a:chOff x="3473042" y="2944536"/>
            <a:chExt cx="3212984" cy="1895912"/>
          </a:xfrm>
        </p:grpSpPr>
        <p:sp>
          <p:nvSpPr>
            <p:cNvPr id="7" name="Rectangle 6"/>
            <p:cNvSpPr/>
            <p:nvPr/>
          </p:nvSpPr>
          <p:spPr>
            <a:xfrm>
              <a:off x="3473042" y="2944536"/>
              <a:ext cx="3212984" cy="1895912"/>
            </a:xfrm>
            <a:prstGeom prst="rect">
              <a:avLst/>
            </a:prstGeom>
            <a:solidFill>
              <a:srgbClr val="7FBAA6"/>
            </a:solidFill>
            <a:ln w="12700">
              <a:solidFill>
                <a:schemeClr val="tx1">
                  <a:lumMod val="90000"/>
                  <a:lumOff val="10000"/>
                </a:schemeClr>
              </a:solidFill>
            </a:ln>
            <a:effectLst>
              <a:outerShdw blurRad="25400" dist="38100" dir="12900000" algn="ctr" rotWithShape="0">
                <a:srgbClr val="000000">
                  <a:alpha val="2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473042" y="2944536"/>
              <a:ext cx="3212984" cy="1895912"/>
            </a:xfrm>
            <a:prstGeom prst="rect">
              <a:avLst/>
            </a:prstGeom>
            <a:blipFill dpi="0" rotWithShape="1">
              <a:blip r:embed="rId4">
                <a:alphaModFix amt="34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 name="Group 14"/>
          <p:cNvGrpSpPr/>
          <p:nvPr/>
        </p:nvGrpSpPr>
        <p:grpSpPr>
          <a:xfrm rot="212861">
            <a:off x="5950402" y="3897960"/>
            <a:ext cx="2971575" cy="1727036"/>
            <a:chOff x="3473042" y="2944536"/>
            <a:chExt cx="3212984" cy="1895912"/>
          </a:xfrm>
        </p:grpSpPr>
        <p:sp>
          <p:nvSpPr>
            <p:cNvPr id="16" name="Rectangle 15"/>
            <p:cNvSpPr/>
            <p:nvPr/>
          </p:nvSpPr>
          <p:spPr>
            <a:xfrm>
              <a:off x="3473042" y="2944536"/>
              <a:ext cx="3212984" cy="1895912"/>
            </a:xfrm>
            <a:prstGeom prst="rect">
              <a:avLst/>
            </a:prstGeom>
            <a:solidFill>
              <a:srgbClr val="7FBAA6"/>
            </a:solidFill>
            <a:ln w="12700">
              <a:solidFill>
                <a:schemeClr val="tx1">
                  <a:lumMod val="90000"/>
                  <a:lumOff val="10000"/>
                </a:schemeClr>
              </a:solidFill>
            </a:ln>
            <a:effectLst>
              <a:outerShdw blurRad="12700" dist="38100" dir="14340000" algn="ctr" rotWithShape="0">
                <a:srgbClr val="000000">
                  <a:alpha val="1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3473042" y="2944536"/>
              <a:ext cx="3212984" cy="1895912"/>
            </a:xfrm>
            <a:prstGeom prst="rect">
              <a:avLst/>
            </a:prstGeom>
            <a:blipFill dpi="0" rotWithShape="1">
              <a:blip r:embed="rId4">
                <a:alphaModFix amt="34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56335"/>
          <a:stretch/>
        </p:blipFill>
        <p:spPr>
          <a:xfrm>
            <a:off x="2063750" y="1366062"/>
            <a:ext cx="1833900" cy="3133235"/>
          </a:xfrm>
          <a:prstGeom prst="rect">
            <a:avLst/>
          </a:prstGeom>
          <a:effectLst>
            <a:outerShdw blurRad="50800" dist="25400" dir="20520000" algn="ctr" rotWithShape="0">
              <a:srgbClr val="000000">
                <a:alpha val="23000"/>
              </a:srgbClr>
            </a:outerShdw>
          </a:effectLst>
        </p:spPr>
      </p:pic>
      <p:grpSp>
        <p:nvGrpSpPr>
          <p:cNvPr id="19" name="Group 18"/>
          <p:cNvGrpSpPr/>
          <p:nvPr/>
        </p:nvGrpSpPr>
        <p:grpSpPr>
          <a:xfrm>
            <a:off x="1314086" y="5022334"/>
            <a:ext cx="3018428" cy="793103"/>
            <a:chOff x="-209914" y="5022333"/>
            <a:chExt cx="3018428" cy="793103"/>
          </a:xfrm>
        </p:grpSpPr>
        <p:sp>
          <p:nvSpPr>
            <p:cNvPr id="14" name="Pentagon 13"/>
            <p:cNvSpPr/>
            <p:nvPr/>
          </p:nvSpPr>
          <p:spPr>
            <a:xfrm>
              <a:off x="-209914" y="5022333"/>
              <a:ext cx="3018428" cy="793103"/>
            </a:xfrm>
            <a:prstGeom prst="homePlate">
              <a:avLst>
                <a:gd name="adj" fmla="val 27647"/>
              </a:avLst>
            </a:prstGeom>
            <a:solidFill>
              <a:srgbClr val="00A7E6"/>
            </a:solidFill>
            <a:ln>
              <a:noFill/>
            </a:ln>
            <a:effectLst>
              <a:outerShdw blurRad="38100" dist="38100" dir="4680000" algn="ctr" rotWithShape="0">
                <a:srgbClr val="000000">
                  <a:alpha val="1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554096" y="5082786"/>
              <a:ext cx="2067806" cy="646331"/>
            </a:xfrm>
            <a:prstGeom prst="rect">
              <a:avLst/>
            </a:prstGeom>
          </p:spPr>
          <p:txBody>
            <a:bodyPr wrap="square">
              <a:spAutoFit/>
            </a:bodyPr>
            <a:lstStyle/>
            <a:p>
              <a:r>
                <a:rPr lang="en-GB" dirty="0">
                  <a:solidFill>
                    <a:schemeClr val="bg1"/>
                  </a:solidFill>
                </a:rPr>
                <a:t>Calculate the area of this shape:</a:t>
              </a:r>
            </a:p>
          </p:txBody>
        </p:sp>
      </p:grpSp>
      <p:pic>
        <p:nvPicPr>
          <p:cNvPr id="21" name="Picture 20"/>
          <p:cNvPicPr>
            <a:picLocks noChangeAspect="1"/>
          </p:cNvPicPr>
          <p:nvPr/>
        </p:nvPicPr>
        <p:blipFill rotWithShape="1">
          <a:blip r:embed="rId6" cstate="print">
            <a:extLst>
              <a:ext uri="{28A0092B-C50C-407E-A947-70E740481C1C}">
                <a14:useLocalDpi xmlns:a14="http://schemas.microsoft.com/office/drawing/2010/main" val="0"/>
              </a:ext>
            </a:extLst>
          </a:blip>
          <a:srcRect r="74814" b="76586"/>
          <a:stretch/>
        </p:blipFill>
        <p:spPr>
          <a:xfrm>
            <a:off x="3948099" y="2932679"/>
            <a:ext cx="928174" cy="1006389"/>
          </a:xfrm>
          <a:prstGeom prst="rect">
            <a:avLst/>
          </a:prstGeom>
          <a:effectLst>
            <a:outerShdw blurRad="12700" dist="101600" dir="7200000" algn="ctr" rotWithShape="0">
              <a:srgbClr val="000000">
                <a:alpha val="15000"/>
              </a:srgbClr>
            </a:outerShdw>
          </a:effectLst>
        </p:spPr>
      </p:pic>
      <p:sp>
        <p:nvSpPr>
          <p:cNvPr id="27" name="Freeform 26"/>
          <p:cNvSpPr/>
          <p:nvPr/>
        </p:nvSpPr>
        <p:spPr>
          <a:xfrm rot="5400000">
            <a:off x="5543803" y="2228796"/>
            <a:ext cx="3658459" cy="3314513"/>
          </a:xfrm>
          <a:custGeom>
            <a:avLst/>
            <a:gdLst>
              <a:gd name="connsiteX0" fmla="*/ 0 w 3658459"/>
              <a:gd name="connsiteY0" fmla="*/ 3314513 h 3314513"/>
              <a:gd name="connsiteX1" fmla="*/ 0 w 3658459"/>
              <a:gd name="connsiteY1" fmla="*/ 1140479 h 3314513"/>
              <a:gd name="connsiteX2" fmla="*/ 1824298 w 3658459"/>
              <a:gd name="connsiteY2" fmla="*/ 1140479 h 3314513"/>
              <a:gd name="connsiteX3" fmla="*/ 1824298 w 3658459"/>
              <a:gd name="connsiteY3" fmla="*/ 0 h 3314513"/>
              <a:gd name="connsiteX4" fmla="*/ 3658459 w 3658459"/>
              <a:gd name="connsiteY4" fmla="*/ 0 h 3314513"/>
              <a:gd name="connsiteX5" fmla="*/ 3658459 w 3658459"/>
              <a:gd name="connsiteY5" fmla="*/ 1140479 h 3314513"/>
              <a:gd name="connsiteX6" fmla="*/ 3658459 w 3658459"/>
              <a:gd name="connsiteY6" fmla="*/ 1140479 h 3314513"/>
              <a:gd name="connsiteX7" fmla="*/ 3658459 w 3658459"/>
              <a:gd name="connsiteY7" fmla="*/ 3314513 h 3314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58459" h="3314513">
                <a:moveTo>
                  <a:pt x="0" y="3314513"/>
                </a:moveTo>
                <a:lnTo>
                  <a:pt x="0" y="1140479"/>
                </a:lnTo>
                <a:lnTo>
                  <a:pt x="1824298" y="1140479"/>
                </a:lnTo>
                <a:lnTo>
                  <a:pt x="1824298" y="0"/>
                </a:lnTo>
                <a:lnTo>
                  <a:pt x="3658459" y="0"/>
                </a:lnTo>
                <a:lnTo>
                  <a:pt x="3658459" y="1140479"/>
                </a:lnTo>
                <a:lnTo>
                  <a:pt x="3658459" y="1140479"/>
                </a:lnTo>
                <a:lnTo>
                  <a:pt x="3658459" y="3314513"/>
                </a:lnTo>
                <a:close/>
              </a:path>
            </a:pathLst>
          </a:custGeom>
          <a:solidFill>
            <a:srgbClr val="AFDEF8"/>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4" name="Straight Arrow Connector 23"/>
          <p:cNvCxnSpPr/>
          <p:nvPr/>
        </p:nvCxnSpPr>
        <p:spPr>
          <a:xfrm>
            <a:off x="5715776" y="1996208"/>
            <a:ext cx="2177275" cy="0"/>
          </a:xfrm>
          <a:prstGeom prst="straightConnector1">
            <a:avLst/>
          </a:prstGeom>
          <a:ln w="19050">
            <a:solidFill>
              <a:schemeClr val="tx1">
                <a:lumMod val="90000"/>
                <a:lumOff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V="1">
            <a:off x="7962900" y="2063173"/>
            <a:ext cx="6350" cy="1750853"/>
          </a:xfrm>
          <a:prstGeom prst="straightConnector1">
            <a:avLst/>
          </a:prstGeom>
          <a:ln w="19050">
            <a:solidFill>
              <a:schemeClr val="tx1">
                <a:lumMod val="90000"/>
                <a:lumOff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7969250" y="3823261"/>
            <a:ext cx="1061038" cy="0"/>
          </a:xfrm>
          <a:prstGeom prst="straightConnector1">
            <a:avLst/>
          </a:prstGeom>
          <a:ln w="19050">
            <a:solidFill>
              <a:schemeClr val="tx1">
                <a:lumMod val="90000"/>
                <a:lumOff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V="1">
            <a:off x="9108025" y="3886053"/>
            <a:ext cx="0" cy="1829229"/>
          </a:xfrm>
          <a:prstGeom prst="straightConnector1">
            <a:avLst/>
          </a:prstGeom>
          <a:ln w="19050">
            <a:solidFill>
              <a:schemeClr val="tx1">
                <a:lumMod val="90000"/>
                <a:lumOff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36" name="Group 35"/>
          <p:cNvGrpSpPr/>
          <p:nvPr/>
        </p:nvGrpSpPr>
        <p:grpSpPr>
          <a:xfrm>
            <a:off x="6436008" y="1485189"/>
            <a:ext cx="709187" cy="391320"/>
            <a:chOff x="5254907" y="1383589"/>
            <a:chExt cx="709187" cy="391320"/>
          </a:xfrm>
        </p:grpSpPr>
        <p:sp>
          <p:nvSpPr>
            <p:cNvPr id="32" name="Oval 31"/>
            <p:cNvSpPr/>
            <p:nvPr/>
          </p:nvSpPr>
          <p:spPr>
            <a:xfrm>
              <a:off x="5254907" y="1386289"/>
              <a:ext cx="709187" cy="38862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p:txBody>
        </p:sp>
        <p:sp>
          <p:nvSpPr>
            <p:cNvPr id="34" name="Rectangle 33"/>
            <p:cNvSpPr/>
            <p:nvPr/>
          </p:nvSpPr>
          <p:spPr>
            <a:xfrm>
              <a:off x="5307976" y="1383589"/>
              <a:ext cx="603050" cy="369332"/>
            </a:xfrm>
            <a:prstGeom prst="rect">
              <a:avLst/>
            </a:prstGeom>
          </p:spPr>
          <p:txBody>
            <a:bodyPr wrap="none">
              <a:spAutoFit/>
            </a:bodyPr>
            <a:lstStyle/>
            <a:p>
              <a:pPr algn="ctr"/>
              <a:r>
                <a:rPr lang="en-GB" dirty="0"/>
                <a:t>13m</a:t>
              </a:r>
            </a:p>
          </p:txBody>
        </p:sp>
      </p:grpSp>
      <p:grpSp>
        <p:nvGrpSpPr>
          <p:cNvPr id="42" name="Group 41"/>
          <p:cNvGrpSpPr/>
          <p:nvPr/>
        </p:nvGrpSpPr>
        <p:grpSpPr>
          <a:xfrm>
            <a:off x="8049734" y="2218937"/>
            <a:ext cx="709187" cy="391320"/>
            <a:chOff x="5254907" y="1383589"/>
            <a:chExt cx="709187" cy="391320"/>
          </a:xfrm>
        </p:grpSpPr>
        <p:sp>
          <p:nvSpPr>
            <p:cNvPr id="43" name="Oval 42"/>
            <p:cNvSpPr/>
            <p:nvPr/>
          </p:nvSpPr>
          <p:spPr>
            <a:xfrm>
              <a:off x="5254907" y="1386289"/>
              <a:ext cx="709187" cy="38862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p:txBody>
        </p:sp>
        <p:sp>
          <p:nvSpPr>
            <p:cNvPr id="44" name="Rectangle 43"/>
            <p:cNvSpPr/>
            <p:nvPr/>
          </p:nvSpPr>
          <p:spPr>
            <a:xfrm>
              <a:off x="5364080" y="1383589"/>
              <a:ext cx="490840" cy="369332"/>
            </a:xfrm>
            <a:prstGeom prst="rect">
              <a:avLst/>
            </a:prstGeom>
          </p:spPr>
          <p:txBody>
            <a:bodyPr wrap="none">
              <a:spAutoFit/>
            </a:bodyPr>
            <a:lstStyle/>
            <a:p>
              <a:pPr algn="ctr"/>
              <a:r>
                <a:rPr lang="en-GB" dirty="0"/>
                <a:t>7m</a:t>
              </a:r>
            </a:p>
          </p:txBody>
        </p:sp>
      </p:grpSp>
      <p:grpSp>
        <p:nvGrpSpPr>
          <p:cNvPr id="45" name="Group 44"/>
          <p:cNvGrpSpPr/>
          <p:nvPr/>
        </p:nvGrpSpPr>
        <p:grpSpPr>
          <a:xfrm>
            <a:off x="8359970" y="3372195"/>
            <a:ext cx="709187" cy="391320"/>
            <a:chOff x="5254907" y="1383589"/>
            <a:chExt cx="709187" cy="391320"/>
          </a:xfrm>
        </p:grpSpPr>
        <p:sp>
          <p:nvSpPr>
            <p:cNvPr id="46" name="Oval 45"/>
            <p:cNvSpPr/>
            <p:nvPr/>
          </p:nvSpPr>
          <p:spPr>
            <a:xfrm>
              <a:off x="5254907" y="1386289"/>
              <a:ext cx="709187" cy="38862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p:txBody>
        </p:sp>
        <p:sp>
          <p:nvSpPr>
            <p:cNvPr id="47" name="Rectangle 46"/>
            <p:cNvSpPr/>
            <p:nvPr/>
          </p:nvSpPr>
          <p:spPr>
            <a:xfrm>
              <a:off x="5360875" y="1383589"/>
              <a:ext cx="497251" cy="369332"/>
            </a:xfrm>
            <a:prstGeom prst="rect">
              <a:avLst/>
            </a:prstGeom>
          </p:spPr>
          <p:txBody>
            <a:bodyPr wrap="none">
              <a:spAutoFit/>
            </a:bodyPr>
            <a:lstStyle/>
            <a:p>
              <a:pPr algn="ctr"/>
              <a:r>
                <a:rPr lang="en-GB" dirty="0"/>
                <a:t>3m</a:t>
              </a:r>
            </a:p>
          </p:txBody>
        </p:sp>
      </p:grpSp>
      <p:grpSp>
        <p:nvGrpSpPr>
          <p:cNvPr id="48" name="Group 47"/>
          <p:cNvGrpSpPr/>
          <p:nvPr/>
        </p:nvGrpSpPr>
        <p:grpSpPr>
          <a:xfrm>
            <a:off x="9177004" y="4605006"/>
            <a:ext cx="709187" cy="391320"/>
            <a:chOff x="5254907" y="1383589"/>
            <a:chExt cx="709187" cy="391320"/>
          </a:xfrm>
        </p:grpSpPr>
        <p:sp>
          <p:nvSpPr>
            <p:cNvPr id="49" name="Oval 48"/>
            <p:cNvSpPr/>
            <p:nvPr/>
          </p:nvSpPr>
          <p:spPr>
            <a:xfrm>
              <a:off x="5254907" y="1386289"/>
              <a:ext cx="709187" cy="38862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p:txBody>
        </p:sp>
        <p:sp>
          <p:nvSpPr>
            <p:cNvPr id="50" name="Rectangle 49"/>
            <p:cNvSpPr/>
            <p:nvPr/>
          </p:nvSpPr>
          <p:spPr>
            <a:xfrm>
              <a:off x="5356867" y="1383589"/>
              <a:ext cx="505267" cy="369332"/>
            </a:xfrm>
            <a:prstGeom prst="rect">
              <a:avLst/>
            </a:prstGeom>
          </p:spPr>
          <p:txBody>
            <a:bodyPr wrap="none">
              <a:spAutoFit/>
            </a:bodyPr>
            <a:lstStyle/>
            <a:p>
              <a:pPr algn="ctr"/>
              <a:r>
                <a:rPr lang="en-GB" dirty="0"/>
                <a:t>6m</a:t>
              </a:r>
            </a:p>
          </p:txBody>
        </p:sp>
      </p:grpSp>
      <p:grpSp>
        <p:nvGrpSpPr>
          <p:cNvPr id="41" name="Group 40"/>
          <p:cNvGrpSpPr/>
          <p:nvPr/>
        </p:nvGrpSpPr>
        <p:grpSpPr>
          <a:xfrm>
            <a:off x="4017687" y="3006579"/>
            <a:ext cx="858586" cy="858586"/>
            <a:chOff x="2493687" y="3006579"/>
            <a:chExt cx="858586" cy="858586"/>
          </a:xfrm>
        </p:grpSpPr>
        <p:sp>
          <p:nvSpPr>
            <p:cNvPr id="37" name="Oval 36"/>
            <p:cNvSpPr/>
            <p:nvPr/>
          </p:nvSpPr>
          <p:spPr>
            <a:xfrm>
              <a:off x="2493687" y="3006579"/>
              <a:ext cx="858586" cy="858586"/>
            </a:xfrm>
            <a:prstGeom prst="ellipse">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2528070" y="3257556"/>
              <a:ext cx="817853" cy="369332"/>
            </a:xfrm>
            <a:prstGeom prst="rect">
              <a:avLst/>
            </a:prstGeom>
          </p:spPr>
          <p:txBody>
            <a:bodyPr wrap="none">
              <a:spAutoFit/>
            </a:bodyPr>
            <a:lstStyle/>
            <a:p>
              <a:r>
                <a:rPr lang="en-GB" b="1" dirty="0">
                  <a:solidFill>
                    <a:srgbClr val="87BD31"/>
                  </a:solidFill>
                </a:rPr>
                <a:t>187m²</a:t>
              </a:r>
              <a:endParaRPr lang="en-GB" dirty="0">
                <a:solidFill>
                  <a:srgbClr val="87BD31"/>
                </a:solidFill>
              </a:endParaRPr>
            </a:p>
          </p:txBody>
        </p:sp>
      </p:grpSp>
      <p:cxnSp>
        <p:nvCxnSpPr>
          <p:cNvPr id="52" name="Straight Connector 51"/>
          <p:cNvCxnSpPr>
            <a:stCxn id="27" idx="2"/>
            <a:endCxn id="27" idx="5"/>
          </p:cNvCxnSpPr>
          <p:nvPr/>
        </p:nvCxnSpPr>
        <p:spPr>
          <a:xfrm>
            <a:off x="7889809" y="3881121"/>
            <a:ext cx="0" cy="1834161"/>
          </a:xfrm>
          <a:prstGeom prst="line">
            <a:avLst/>
          </a:prstGeom>
          <a:ln w="19050">
            <a:solidFill>
              <a:srgbClr val="87BD31"/>
            </a:solidFill>
            <a:prstDash val="sysDash"/>
          </a:ln>
        </p:spPr>
        <p:style>
          <a:lnRef idx="1">
            <a:schemeClr val="accent1"/>
          </a:lnRef>
          <a:fillRef idx="0">
            <a:schemeClr val="accent1"/>
          </a:fillRef>
          <a:effectRef idx="0">
            <a:schemeClr val="accent1"/>
          </a:effectRef>
          <a:fontRef idx="minor">
            <a:schemeClr val="tx1"/>
          </a:fontRef>
        </p:style>
      </p:cxnSp>
      <p:grpSp>
        <p:nvGrpSpPr>
          <p:cNvPr id="56" name="Group 55"/>
          <p:cNvGrpSpPr/>
          <p:nvPr/>
        </p:nvGrpSpPr>
        <p:grpSpPr>
          <a:xfrm>
            <a:off x="1323176" y="5008533"/>
            <a:ext cx="3759002" cy="983783"/>
            <a:chOff x="-209914" y="5050041"/>
            <a:chExt cx="3759002" cy="983783"/>
          </a:xfrm>
        </p:grpSpPr>
        <p:sp>
          <p:nvSpPr>
            <p:cNvPr id="57" name="Pentagon 56"/>
            <p:cNvSpPr/>
            <p:nvPr/>
          </p:nvSpPr>
          <p:spPr>
            <a:xfrm>
              <a:off x="-209914" y="5050041"/>
              <a:ext cx="3759002" cy="983783"/>
            </a:xfrm>
            <a:prstGeom prst="homePlate">
              <a:avLst>
                <a:gd name="adj" fmla="val 27647"/>
              </a:avLst>
            </a:prstGeom>
            <a:solidFill>
              <a:srgbClr val="00A7E6"/>
            </a:solidFill>
            <a:ln>
              <a:noFill/>
            </a:ln>
            <a:effectLst>
              <a:outerShdw blurRad="38100" dist="38100" dir="4680000" algn="ctr" rotWithShape="0">
                <a:srgbClr val="000000">
                  <a:alpha val="1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p:cNvSpPr/>
            <p:nvPr/>
          </p:nvSpPr>
          <p:spPr>
            <a:xfrm>
              <a:off x="554096" y="5082786"/>
              <a:ext cx="2898218" cy="923330"/>
            </a:xfrm>
            <a:prstGeom prst="rect">
              <a:avLst/>
            </a:prstGeom>
          </p:spPr>
          <p:txBody>
            <a:bodyPr wrap="square">
              <a:spAutoFit/>
            </a:bodyPr>
            <a:lstStyle/>
            <a:p>
              <a:r>
                <a:rPr lang="en-GB" dirty="0">
                  <a:solidFill>
                    <a:schemeClr val="bg1"/>
                  </a:solidFill>
                </a:rPr>
                <a:t>Is there another way you could split this shape to work out its area?</a:t>
              </a:r>
            </a:p>
          </p:txBody>
        </p:sp>
      </p:grpSp>
      <p:cxnSp>
        <p:nvCxnSpPr>
          <p:cNvPr id="59" name="Straight Connector 58"/>
          <p:cNvCxnSpPr/>
          <p:nvPr/>
        </p:nvCxnSpPr>
        <p:spPr>
          <a:xfrm flipH="1">
            <a:off x="5723705" y="3876207"/>
            <a:ext cx="2142395" cy="12056"/>
          </a:xfrm>
          <a:prstGeom prst="line">
            <a:avLst/>
          </a:prstGeom>
          <a:ln w="19050">
            <a:solidFill>
              <a:srgbClr val="87BD31"/>
            </a:solidFill>
            <a:prstDash val="sysDash"/>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flipV="1">
            <a:off x="5622137" y="2056823"/>
            <a:ext cx="0" cy="3658458"/>
          </a:xfrm>
          <a:prstGeom prst="straightConnector1">
            <a:avLst/>
          </a:prstGeom>
          <a:ln w="38100">
            <a:solidFill>
              <a:srgbClr val="87BD31"/>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53" name="Group 52"/>
          <p:cNvGrpSpPr/>
          <p:nvPr/>
        </p:nvGrpSpPr>
        <p:grpSpPr>
          <a:xfrm>
            <a:off x="4826065" y="4207150"/>
            <a:ext cx="709187" cy="388620"/>
            <a:chOff x="5254907" y="1377053"/>
            <a:chExt cx="709187" cy="388620"/>
          </a:xfrm>
        </p:grpSpPr>
        <p:sp>
          <p:nvSpPr>
            <p:cNvPr id="54" name="Oval 53"/>
            <p:cNvSpPr/>
            <p:nvPr/>
          </p:nvSpPr>
          <p:spPr>
            <a:xfrm>
              <a:off x="5254907" y="1377053"/>
              <a:ext cx="709187" cy="388620"/>
            </a:xfrm>
            <a:prstGeom prst="ellipse">
              <a:avLst/>
            </a:prstGeom>
            <a:solidFill>
              <a:schemeClr val="bg1"/>
            </a:solidFill>
            <a:ln w="1905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p:txBody>
        </p:sp>
        <p:sp>
          <p:nvSpPr>
            <p:cNvPr id="55" name="Rectangle 54"/>
            <p:cNvSpPr/>
            <p:nvPr/>
          </p:nvSpPr>
          <p:spPr>
            <a:xfrm>
              <a:off x="5306372" y="1383589"/>
              <a:ext cx="606256" cy="369332"/>
            </a:xfrm>
            <a:prstGeom prst="rect">
              <a:avLst/>
            </a:prstGeom>
          </p:spPr>
          <p:txBody>
            <a:bodyPr wrap="none">
              <a:spAutoFit/>
            </a:bodyPr>
            <a:lstStyle/>
            <a:p>
              <a:pPr algn="ctr"/>
              <a:r>
                <a:rPr lang="en-GB" b="1" dirty="0">
                  <a:solidFill>
                    <a:srgbClr val="87BD31"/>
                  </a:solidFill>
                </a:rPr>
                <a:t>13m</a:t>
              </a:r>
            </a:p>
          </p:txBody>
        </p:sp>
      </p:grpSp>
      <p:sp>
        <p:nvSpPr>
          <p:cNvPr id="3" name="TextBox 2"/>
          <p:cNvSpPr txBox="1"/>
          <p:nvPr/>
        </p:nvSpPr>
        <p:spPr>
          <a:xfrm>
            <a:off x="7897080" y="4565395"/>
            <a:ext cx="1158488" cy="646331"/>
          </a:xfrm>
          <a:prstGeom prst="rect">
            <a:avLst/>
          </a:prstGeom>
          <a:noFill/>
        </p:spPr>
        <p:txBody>
          <a:bodyPr wrap="square" rtlCol="0">
            <a:spAutoFit/>
          </a:bodyPr>
          <a:lstStyle/>
          <a:p>
            <a:pPr algn="ctr"/>
            <a:r>
              <a:rPr lang="en-GB" b="1" dirty="0">
                <a:solidFill>
                  <a:srgbClr val="87BD31"/>
                </a:solidFill>
              </a:rPr>
              <a:t>6m × 3m = 18m</a:t>
            </a:r>
            <a:r>
              <a:rPr lang="en-GB" b="1" baseline="30000" dirty="0">
                <a:solidFill>
                  <a:srgbClr val="87BD31"/>
                </a:solidFill>
              </a:rPr>
              <a:t>2</a:t>
            </a:r>
          </a:p>
        </p:txBody>
      </p:sp>
      <p:sp>
        <p:nvSpPr>
          <p:cNvPr id="60" name="TextBox 59"/>
          <p:cNvSpPr txBox="1"/>
          <p:nvPr/>
        </p:nvSpPr>
        <p:spPr>
          <a:xfrm>
            <a:off x="6092838" y="2719926"/>
            <a:ext cx="1386982" cy="646331"/>
          </a:xfrm>
          <a:prstGeom prst="rect">
            <a:avLst/>
          </a:prstGeom>
          <a:noFill/>
        </p:spPr>
        <p:txBody>
          <a:bodyPr wrap="square" rtlCol="0">
            <a:spAutoFit/>
          </a:bodyPr>
          <a:lstStyle/>
          <a:p>
            <a:pPr algn="ctr"/>
            <a:r>
              <a:rPr lang="en-GB" b="1" dirty="0">
                <a:solidFill>
                  <a:srgbClr val="87BD31"/>
                </a:solidFill>
              </a:rPr>
              <a:t>13m × 13m = 169m</a:t>
            </a:r>
            <a:r>
              <a:rPr lang="en-GB" b="1" baseline="30000" dirty="0">
                <a:solidFill>
                  <a:srgbClr val="87BD31"/>
                </a:solidFill>
              </a:rPr>
              <a:t>2</a:t>
            </a:r>
          </a:p>
        </p:txBody>
      </p:sp>
      <p:sp>
        <p:nvSpPr>
          <p:cNvPr id="61" name="TextBox 60"/>
          <p:cNvSpPr txBox="1"/>
          <p:nvPr/>
        </p:nvSpPr>
        <p:spPr>
          <a:xfrm>
            <a:off x="6361608" y="4651348"/>
            <a:ext cx="2136048" cy="369332"/>
          </a:xfrm>
          <a:prstGeom prst="rect">
            <a:avLst/>
          </a:prstGeom>
          <a:noFill/>
        </p:spPr>
        <p:txBody>
          <a:bodyPr wrap="square" rtlCol="0">
            <a:spAutoFit/>
          </a:bodyPr>
          <a:lstStyle/>
          <a:p>
            <a:pPr algn="ctr"/>
            <a:r>
              <a:rPr lang="en-GB" b="1" dirty="0">
                <a:solidFill>
                  <a:srgbClr val="87BD31"/>
                </a:solidFill>
              </a:rPr>
              <a:t>16m × 6m = 96m</a:t>
            </a:r>
            <a:r>
              <a:rPr lang="en-GB" b="1" baseline="30000" dirty="0">
                <a:solidFill>
                  <a:srgbClr val="87BD31"/>
                </a:solidFill>
              </a:rPr>
              <a:t>2</a:t>
            </a:r>
          </a:p>
        </p:txBody>
      </p:sp>
      <p:sp>
        <p:nvSpPr>
          <p:cNvPr id="62" name="TextBox 61"/>
          <p:cNvSpPr txBox="1"/>
          <p:nvPr/>
        </p:nvSpPr>
        <p:spPr>
          <a:xfrm>
            <a:off x="6109349" y="2724556"/>
            <a:ext cx="1246904" cy="646331"/>
          </a:xfrm>
          <a:prstGeom prst="rect">
            <a:avLst/>
          </a:prstGeom>
          <a:noFill/>
        </p:spPr>
        <p:txBody>
          <a:bodyPr wrap="square" rtlCol="0">
            <a:spAutoFit/>
          </a:bodyPr>
          <a:lstStyle/>
          <a:p>
            <a:pPr algn="ctr"/>
            <a:r>
              <a:rPr lang="en-GB" b="1" dirty="0">
                <a:solidFill>
                  <a:srgbClr val="87BD31"/>
                </a:solidFill>
              </a:rPr>
              <a:t>13m × 7m = 91m</a:t>
            </a:r>
            <a:r>
              <a:rPr lang="en-GB" b="1" baseline="30000" dirty="0">
                <a:solidFill>
                  <a:srgbClr val="87BD31"/>
                </a:solidFill>
              </a:rPr>
              <a:t>2</a:t>
            </a:r>
          </a:p>
        </p:txBody>
      </p:sp>
    </p:spTree>
    <p:extLst>
      <p:ext uri="{BB962C8B-B14F-4D97-AF65-F5344CB8AC3E}">
        <p14:creationId xmlns:p14="http://schemas.microsoft.com/office/powerpoint/2010/main" val="2209356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par>
                                <p:cTn id="17" presetID="10" presetClass="entr" presetSubtype="0"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par>
                                <p:cTn id="20" presetID="10" presetClass="entr" presetSubtype="0"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500"/>
                                        <p:tgtEl>
                                          <p:spTgt spid="35"/>
                                        </p:tgtEl>
                                      </p:cBhvr>
                                    </p:animEffect>
                                  </p:childTnLst>
                                </p:cTn>
                              </p:par>
                              <p:par>
                                <p:cTn id="26" presetID="10" presetClass="entr" presetSubtype="0"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10"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par>
                                <p:cTn id="32" presetID="10" presetClass="entr" presetSubtype="0" fill="hold" nodeType="with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500"/>
                                        <p:tgtEl>
                                          <p:spTgt spid="45"/>
                                        </p:tgtEl>
                                      </p:cBhvr>
                                    </p:animEffect>
                                  </p:childTnLst>
                                </p:cTn>
                              </p:par>
                              <p:par>
                                <p:cTn id="35" presetID="10" presetClass="entr" presetSubtype="0" fill="hold" nodeType="with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500"/>
                                        <p:tgtEl>
                                          <p:spTgt spid="48"/>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wipe(up)">
                                      <p:cBhvr>
                                        <p:cTn id="42" dur="500"/>
                                        <p:tgtEl>
                                          <p:spTgt spid="5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fade">
                                      <p:cBhvr>
                                        <p:cTn id="47" dur="500"/>
                                        <p:tgtEl>
                                          <p:spTgt spid="51"/>
                                        </p:tgtEl>
                                      </p:cBhvr>
                                    </p:animEffect>
                                  </p:childTnLst>
                                </p:cTn>
                              </p:par>
                              <p:par>
                                <p:cTn id="48" presetID="10" presetClass="entr" presetSubtype="0" fill="hold" nodeType="with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fade">
                                      <p:cBhvr>
                                        <p:cTn id="50" dur="500"/>
                                        <p:tgtEl>
                                          <p:spTgt spid="53"/>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fade">
                                      <p:cBhvr>
                                        <p:cTn id="55" dur="500"/>
                                        <p:tgtEl>
                                          <p:spTgt spid="3"/>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60"/>
                                        </p:tgtEl>
                                        <p:attrNameLst>
                                          <p:attrName>style.visibility</p:attrName>
                                        </p:attrNameLst>
                                      </p:cBhvr>
                                      <p:to>
                                        <p:strVal val="visible"/>
                                      </p:to>
                                    </p:set>
                                    <p:animEffect transition="in" filter="fade">
                                      <p:cBhvr>
                                        <p:cTn id="60" dur="500"/>
                                        <p:tgtEl>
                                          <p:spTgt spid="6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fade">
                                      <p:cBhvr>
                                        <p:cTn id="65" dur="500"/>
                                        <p:tgtEl>
                                          <p:spTgt spid="41"/>
                                        </p:tgtEl>
                                      </p:cBhvr>
                                    </p:animEffect>
                                  </p:childTnLst>
                                </p:cTn>
                              </p:par>
                            </p:childTnLst>
                          </p:cTn>
                        </p:par>
                      </p:childTnLst>
                    </p:cTn>
                  </p:par>
                  <p:par>
                    <p:cTn id="66" fill="hold">
                      <p:stCondLst>
                        <p:cond delay="indefinite"/>
                      </p:stCondLst>
                      <p:childTnLst>
                        <p:par>
                          <p:cTn id="67" fill="hold">
                            <p:stCondLst>
                              <p:cond delay="0"/>
                            </p:stCondLst>
                            <p:childTnLst>
                              <p:par>
                                <p:cTn id="68" presetID="2" presetClass="exit" presetSubtype="8" fill="hold" nodeType="clickEffect">
                                  <p:stCondLst>
                                    <p:cond delay="0"/>
                                  </p:stCondLst>
                                  <p:childTnLst>
                                    <p:anim calcmode="lin" valueType="num">
                                      <p:cBhvr additive="base">
                                        <p:cTn id="69" dur="500"/>
                                        <p:tgtEl>
                                          <p:spTgt spid="19"/>
                                        </p:tgtEl>
                                        <p:attrNameLst>
                                          <p:attrName>ppt_x</p:attrName>
                                        </p:attrNameLst>
                                      </p:cBhvr>
                                      <p:tavLst>
                                        <p:tav tm="0">
                                          <p:val>
                                            <p:strVal val="ppt_x"/>
                                          </p:val>
                                        </p:tav>
                                        <p:tav tm="100000">
                                          <p:val>
                                            <p:strVal val="0-ppt_w/2"/>
                                          </p:val>
                                        </p:tav>
                                      </p:tavLst>
                                    </p:anim>
                                    <p:anim calcmode="lin" valueType="num">
                                      <p:cBhvr additive="base">
                                        <p:cTn id="70" dur="500"/>
                                        <p:tgtEl>
                                          <p:spTgt spid="19"/>
                                        </p:tgtEl>
                                        <p:attrNameLst>
                                          <p:attrName>ppt_y</p:attrName>
                                        </p:attrNameLst>
                                      </p:cBhvr>
                                      <p:tavLst>
                                        <p:tav tm="0">
                                          <p:val>
                                            <p:strVal val="ppt_y"/>
                                          </p:val>
                                        </p:tav>
                                        <p:tav tm="100000">
                                          <p:val>
                                            <p:strVal val="ppt_y"/>
                                          </p:val>
                                        </p:tav>
                                      </p:tavLst>
                                    </p:anim>
                                    <p:set>
                                      <p:cBhvr>
                                        <p:cTn id="71" dur="1" fill="hold">
                                          <p:stCondLst>
                                            <p:cond delay="499"/>
                                          </p:stCondLst>
                                        </p:cTn>
                                        <p:tgtEl>
                                          <p:spTgt spid="19"/>
                                        </p:tgtEl>
                                        <p:attrNameLst>
                                          <p:attrName>style.visibility</p:attrName>
                                        </p:attrNameLst>
                                      </p:cBhvr>
                                      <p:to>
                                        <p:strVal val="hidden"/>
                                      </p:to>
                                    </p:set>
                                  </p:childTnLst>
                                </p:cTn>
                              </p:par>
                            </p:childTnLst>
                          </p:cTn>
                        </p:par>
                        <p:par>
                          <p:cTn id="72" fill="hold">
                            <p:stCondLst>
                              <p:cond delay="500"/>
                            </p:stCondLst>
                            <p:childTnLst>
                              <p:par>
                                <p:cTn id="73" presetID="2" presetClass="entr" presetSubtype="8" fill="hold" nodeType="afterEffect">
                                  <p:stCondLst>
                                    <p:cond delay="0"/>
                                  </p:stCondLst>
                                  <p:childTnLst>
                                    <p:set>
                                      <p:cBhvr>
                                        <p:cTn id="74" dur="1" fill="hold">
                                          <p:stCondLst>
                                            <p:cond delay="0"/>
                                          </p:stCondLst>
                                        </p:cTn>
                                        <p:tgtEl>
                                          <p:spTgt spid="56"/>
                                        </p:tgtEl>
                                        <p:attrNameLst>
                                          <p:attrName>style.visibility</p:attrName>
                                        </p:attrNameLst>
                                      </p:cBhvr>
                                      <p:to>
                                        <p:strVal val="visible"/>
                                      </p:to>
                                    </p:set>
                                    <p:anim calcmode="lin" valueType="num">
                                      <p:cBhvr additive="base">
                                        <p:cTn id="75" dur="750" fill="hold"/>
                                        <p:tgtEl>
                                          <p:spTgt spid="56"/>
                                        </p:tgtEl>
                                        <p:attrNameLst>
                                          <p:attrName>ppt_x</p:attrName>
                                        </p:attrNameLst>
                                      </p:cBhvr>
                                      <p:tavLst>
                                        <p:tav tm="0">
                                          <p:val>
                                            <p:strVal val="0-#ppt_w/2"/>
                                          </p:val>
                                        </p:tav>
                                        <p:tav tm="100000">
                                          <p:val>
                                            <p:strVal val="#ppt_x"/>
                                          </p:val>
                                        </p:tav>
                                      </p:tavLst>
                                    </p:anim>
                                    <p:anim calcmode="lin" valueType="num">
                                      <p:cBhvr additive="base">
                                        <p:cTn id="76" dur="750" fill="hold"/>
                                        <p:tgtEl>
                                          <p:spTgt spid="56"/>
                                        </p:tgtEl>
                                        <p:attrNameLst>
                                          <p:attrName>ppt_y</p:attrName>
                                        </p:attrNameLst>
                                      </p:cBhvr>
                                      <p:tavLst>
                                        <p:tav tm="0">
                                          <p:val>
                                            <p:strVal val="#ppt_y"/>
                                          </p:val>
                                        </p:tav>
                                        <p:tav tm="100000">
                                          <p:val>
                                            <p:strVal val="#ppt_y"/>
                                          </p:val>
                                        </p:tav>
                                      </p:tavLst>
                                    </p:anim>
                                  </p:childTnLst>
                                </p:cTn>
                              </p:par>
                            </p:childTnLst>
                          </p:cTn>
                        </p:par>
                        <p:par>
                          <p:cTn id="77" fill="hold">
                            <p:stCondLst>
                              <p:cond delay="1250"/>
                            </p:stCondLst>
                            <p:childTnLst>
                              <p:par>
                                <p:cTn id="78" presetID="10" presetClass="exit" presetSubtype="0" fill="hold" nodeType="afterEffect">
                                  <p:stCondLst>
                                    <p:cond delay="0"/>
                                  </p:stCondLst>
                                  <p:childTnLst>
                                    <p:animEffect transition="out" filter="fade">
                                      <p:cBhvr>
                                        <p:cTn id="79" dur="500"/>
                                        <p:tgtEl>
                                          <p:spTgt spid="52"/>
                                        </p:tgtEl>
                                      </p:cBhvr>
                                    </p:animEffect>
                                    <p:set>
                                      <p:cBhvr>
                                        <p:cTn id="80" dur="1" fill="hold">
                                          <p:stCondLst>
                                            <p:cond delay="499"/>
                                          </p:stCondLst>
                                        </p:cTn>
                                        <p:tgtEl>
                                          <p:spTgt spid="52"/>
                                        </p:tgtEl>
                                        <p:attrNameLst>
                                          <p:attrName>style.visibility</p:attrName>
                                        </p:attrNameLst>
                                      </p:cBhvr>
                                      <p:to>
                                        <p:strVal val="hidden"/>
                                      </p:to>
                                    </p:set>
                                  </p:childTnLst>
                                </p:cTn>
                              </p:par>
                              <p:par>
                                <p:cTn id="81" presetID="10" presetClass="exit" presetSubtype="0" fill="hold" grpId="1" nodeType="withEffect">
                                  <p:stCondLst>
                                    <p:cond delay="0"/>
                                  </p:stCondLst>
                                  <p:childTnLst>
                                    <p:animEffect transition="out" filter="fade">
                                      <p:cBhvr>
                                        <p:cTn id="82" dur="500"/>
                                        <p:tgtEl>
                                          <p:spTgt spid="3"/>
                                        </p:tgtEl>
                                      </p:cBhvr>
                                    </p:animEffect>
                                    <p:set>
                                      <p:cBhvr>
                                        <p:cTn id="83" dur="1" fill="hold">
                                          <p:stCondLst>
                                            <p:cond delay="499"/>
                                          </p:stCondLst>
                                        </p:cTn>
                                        <p:tgtEl>
                                          <p:spTgt spid="3"/>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60"/>
                                        </p:tgtEl>
                                      </p:cBhvr>
                                    </p:animEffect>
                                    <p:set>
                                      <p:cBhvr>
                                        <p:cTn id="86" dur="1" fill="hold">
                                          <p:stCondLst>
                                            <p:cond delay="499"/>
                                          </p:stCondLst>
                                        </p:cTn>
                                        <p:tgtEl>
                                          <p:spTgt spid="60"/>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22" presetClass="entr" presetSubtype="2" fill="hold" nodeType="click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wipe(right)">
                                      <p:cBhvr>
                                        <p:cTn id="91" dur="500"/>
                                        <p:tgtEl>
                                          <p:spTgt spid="59"/>
                                        </p:tgtEl>
                                      </p:cBhvr>
                                    </p:animEffect>
                                  </p:childTnLst>
                                </p:cTn>
                              </p:par>
                            </p:childTnLst>
                          </p:cTn>
                        </p:par>
                        <p:par>
                          <p:cTn id="92" fill="hold">
                            <p:stCondLst>
                              <p:cond delay="500"/>
                            </p:stCondLst>
                            <p:childTnLst>
                              <p:par>
                                <p:cTn id="93" presetID="10" presetClass="entr" presetSubtype="0" fill="hold" grpId="0" nodeType="afterEffect">
                                  <p:stCondLst>
                                    <p:cond delay="0"/>
                                  </p:stCondLst>
                                  <p:childTnLst>
                                    <p:set>
                                      <p:cBhvr>
                                        <p:cTn id="94" dur="1" fill="hold">
                                          <p:stCondLst>
                                            <p:cond delay="0"/>
                                          </p:stCondLst>
                                        </p:cTn>
                                        <p:tgtEl>
                                          <p:spTgt spid="61"/>
                                        </p:tgtEl>
                                        <p:attrNameLst>
                                          <p:attrName>style.visibility</p:attrName>
                                        </p:attrNameLst>
                                      </p:cBhvr>
                                      <p:to>
                                        <p:strVal val="visible"/>
                                      </p:to>
                                    </p:set>
                                    <p:animEffect transition="in" filter="fade">
                                      <p:cBhvr>
                                        <p:cTn id="95" dur="500"/>
                                        <p:tgtEl>
                                          <p:spTgt spid="61"/>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62"/>
                                        </p:tgtEl>
                                        <p:attrNameLst>
                                          <p:attrName>style.visibility</p:attrName>
                                        </p:attrNameLst>
                                      </p:cBhvr>
                                      <p:to>
                                        <p:strVal val="visible"/>
                                      </p:to>
                                    </p:set>
                                    <p:animEffect transition="in" filter="fade">
                                      <p:cBhvr>
                                        <p:cTn id="98"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 grpId="0"/>
      <p:bldP spid="3" grpId="1"/>
      <p:bldP spid="60" grpId="0"/>
      <p:bldP spid="60" grpId="1"/>
      <p:bldP spid="61" grpId="0"/>
      <p:bldP spid="6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find the area of compound </a:t>
            </a:r>
            <a:r>
              <a:rPr lang="en-GB" dirty="0" smtClean="0"/>
              <a:t>shapes</a:t>
            </a:r>
            <a:endParaRPr lang="en-GB" dirty="0"/>
          </a:p>
        </p:txBody>
      </p:sp>
      <p:pic>
        <p:nvPicPr>
          <p:cNvPr id="6" name="Content Placeholder 5"/>
          <p:cNvPicPr>
            <a:picLocks noGrp="1" noChangeAspect="1"/>
          </p:cNvPicPr>
          <p:nvPr>
            <p:ph sz="half" idx="1"/>
          </p:nvPr>
        </p:nvPicPr>
        <p:blipFill>
          <a:blip r:embed="rId2"/>
          <a:stretch>
            <a:fillRect/>
          </a:stretch>
        </p:blipFill>
        <p:spPr>
          <a:xfrm>
            <a:off x="498764" y="2011680"/>
            <a:ext cx="5419898" cy="3607724"/>
          </a:xfrm>
          <a:prstGeom prst="rect">
            <a:avLst/>
          </a:prstGeom>
        </p:spPr>
      </p:pic>
      <p:sp>
        <p:nvSpPr>
          <p:cNvPr id="5" name="Content Placeholder 4"/>
          <p:cNvSpPr>
            <a:spLocks noGrp="1"/>
          </p:cNvSpPr>
          <p:nvPr>
            <p:ph sz="half" idx="2"/>
          </p:nvPr>
        </p:nvSpPr>
        <p:spPr/>
        <p:txBody>
          <a:bodyPr>
            <a:normAutofit/>
          </a:bodyPr>
          <a:lstStyle/>
          <a:p>
            <a:r>
              <a:rPr lang="en-GB" sz="3200" dirty="0" smtClean="0"/>
              <a:t>TP: How would I find the area of these symmetrical shapes?</a:t>
            </a:r>
            <a:endParaRPr lang="en-GB" sz="3200" dirty="0"/>
          </a:p>
        </p:txBody>
      </p:sp>
    </p:spTree>
    <p:extLst>
      <p:ext uri="{BB962C8B-B14F-4D97-AF65-F5344CB8AC3E}">
        <p14:creationId xmlns:p14="http://schemas.microsoft.com/office/powerpoint/2010/main" val="3864368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find the area of compound </a:t>
            </a:r>
            <a:r>
              <a:rPr lang="en-GB" dirty="0" smtClean="0"/>
              <a:t>shapes</a:t>
            </a:r>
            <a:endParaRPr lang="en-GB" dirty="0"/>
          </a:p>
        </p:txBody>
      </p:sp>
      <p:sp>
        <p:nvSpPr>
          <p:cNvPr id="5" name="Content Placeholder 4"/>
          <p:cNvSpPr>
            <a:spLocks noGrp="1"/>
          </p:cNvSpPr>
          <p:nvPr>
            <p:ph sz="half" idx="2"/>
          </p:nvPr>
        </p:nvSpPr>
        <p:spPr/>
        <p:txBody>
          <a:bodyPr>
            <a:normAutofit/>
          </a:bodyPr>
          <a:lstStyle/>
          <a:p>
            <a:r>
              <a:rPr lang="en-GB" sz="3200" dirty="0" smtClean="0"/>
              <a:t>TP: How would I find the area of the area shaded white?</a:t>
            </a:r>
            <a:endParaRPr lang="en-GB" sz="3200" dirty="0"/>
          </a:p>
        </p:txBody>
      </p:sp>
      <p:pic>
        <p:nvPicPr>
          <p:cNvPr id="4" name="Content Placeholder 3"/>
          <p:cNvPicPr>
            <a:picLocks noGrp="1" noChangeAspect="1"/>
          </p:cNvPicPr>
          <p:nvPr>
            <p:ph sz="half" idx="1"/>
          </p:nvPr>
        </p:nvPicPr>
        <p:blipFill>
          <a:blip r:embed="rId2"/>
          <a:stretch>
            <a:fillRect/>
          </a:stretch>
        </p:blipFill>
        <p:spPr>
          <a:xfrm>
            <a:off x="382385" y="1825625"/>
            <a:ext cx="4761115" cy="4176164"/>
          </a:xfrm>
          <a:prstGeom prst="rect">
            <a:avLst/>
          </a:prstGeom>
        </p:spPr>
      </p:pic>
    </p:spTree>
    <p:extLst>
      <p:ext uri="{BB962C8B-B14F-4D97-AF65-F5344CB8AC3E}">
        <p14:creationId xmlns:p14="http://schemas.microsoft.com/office/powerpoint/2010/main" val="13731453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26250" y="532799"/>
            <a:ext cx="702000" cy="702000"/>
          </a:xfrm>
          <a:prstGeom prst="rect">
            <a:avLst/>
          </a:prstGeom>
        </p:spPr>
      </p:pic>
      <p:sp>
        <p:nvSpPr>
          <p:cNvPr id="12" name="Rectangle 11"/>
          <p:cNvSpPr/>
          <p:nvPr/>
        </p:nvSpPr>
        <p:spPr>
          <a:xfrm>
            <a:off x="1971430" y="670659"/>
            <a:ext cx="2623045"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Area of Compound Shapes</a:t>
            </a:r>
          </a:p>
        </p:txBody>
      </p:sp>
      <p:sp>
        <p:nvSpPr>
          <p:cNvPr id="10" name="Rectangle 9"/>
          <p:cNvSpPr/>
          <p:nvPr/>
        </p:nvSpPr>
        <p:spPr>
          <a:xfrm>
            <a:off x="4776320"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477631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b="11636"/>
          <a:stretch/>
        </p:blipFill>
        <p:spPr>
          <a:xfrm>
            <a:off x="2063750" y="1234800"/>
            <a:ext cx="8064500" cy="5039001"/>
          </a:xfrm>
          <a:prstGeom prst="rect">
            <a:avLst/>
          </a:prstGeom>
        </p:spPr>
      </p:pic>
      <p:grpSp>
        <p:nvGrpSpPr>
          <p:cNvPr id="27" name="Group 26"/>
          <p:cNvGrpSpPr/>
          <p:nvPr/>
        </p:nvGrpSpPr>
        <p:grpSpPr>
          <a:xfrm>
            <a:off x="2179782" y="1963526"/>
            <a:ext cx="3243188" cy="1366780"/>
            <a:chOff x="655782" y="2154335"/>
            <a:chExt cx="3243188" cy="1366780"/>
          </a:xfrm>
        </p:grpSpPr>
        <p:sp>
          <p:nvSpPr>
            <p:cNvPr id="24" name="Pentagon 23"/>
            <p:cNvSpPr/>
            <p:nvPr/>
          </p:nvSpPr>
          <p:spPr>
            <a:xfrm rot="10800000">
              <a:off x="655782" y="2154335"/>
              <a:ext cx="3243188" cy="1366780"/>
            </a:xfrm>
            <a:prstGeom prst="homePlate">
              <a:avLst>
                <a:gd name="adj" fmla="val 11064"/>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818784" y="2226162"/>
              <a:ext cx="2896756" cy="1200329"/>
            </a:xfrm>
            <a:prstGeom prst="rect">
              <a:avLst/>
            </a:prstGeom>
          </p:spPr>
          <p:txBody>
            <a:bodyPr wrap="square">
              <a:spAutoFit/>
            </a:bodyPr>
            <a:lstStyle/>
            <a:p>
              <a:r>
                <a:rPr lang="en-GB" dirty="0">
                  <a:solidFill>
                    <a:schemeClr val="bg1"/>
                  </a:solidFill>
                </a:rPr>
                <a:t>I could cut this shape </a:t>
              </a:r>
              <a:br>
                <a:rPr lang="en-GB" dirty="0">
                  <a:solidFill>
                    <a:schemeClr val="bg1"/>
                  </a:solidFill>
                </a:rPr>
              </a:br>
              <a:r>
                <a:rPr lang="en-GB" dirty="0">
                  <a:solidFill>
                    <a:schemeClr val="bg1"/>
                  </a:solidFill>
                </a:rPr>
                <a:t>into two rectangles, </a:t>
              </a:r>
              <a:br>
                <a:rPr lang="en-GB" dirty="0">
                  <a:solidFill>
                    <a:schemeClr val="bg1"/>
                  </a:solidFill>
                </a:rPr>
              </a:br>
              <a:r>
                <a:rPr lang="en-GB" dirty="0">
                  <a:solidFill>
                    <a:schemeClr val="bg1"/>
                  </a:solidFill>
                </a:rPr>
                <a:t>using either the green or the yellow dotted line.</a:t>
              </a:r>
            </a:p>
          </p:txBody>
        </p:sp>
      </p:grpSp>
      <p:grpSp>
        <p:nvGrpSpPr>
          <p:cNvPr id="44" name="Group 43"/>
          <p:cNvGrpSpPr/>
          <p:nvPr/>
        </p:nvGrpSpPr>
        <p:grpSpPr>
          <a:xfrm>
            <a:off x="2179782" y="3479405"/>
            <a:ext cx="3243188" cy="1366780"/>
            <a:chOff x="655782" y="2154335"/>
            <a:chExt cx="3243188" cy="1366780"/>
          </a:xfrm>
        </p:grpSpPr>
        <p:sp>
          <p:nvSpPr>
            <p:cNvPr id="45" name="Pentagon 44"/>
            <p:cNvSpPr/>
            <p:nvPr/>
          </p:nvSpPr>
          <p:spPr>
            <a:xfrm rot="10800000">
              <a:off x="655782" y="2154335"/>
              <a:ext cx="3243188" cy="1366780"/>
            </a:xfrm>
            <a:prstGeom prst="homePlate">
              <a:avLst>
                <a:gd name="adj" fmla="val 11064"/>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818784" y="2226162"/>
              <a:ext cx="2650474" cy="1200329"/>
            </a:xfrm>
            <a:prstGeom prst="rect">
              <a:avLst/>
            </a:prstGeom>
          </p:spPr>
          <p:txBody>
            <a:bodyPr wrap="square">
              <a:spAutoFit/>
            </a:bodyPr>
            <a:lstStyle/>
            <a:p>
              <a:r>
                <a:rPr lang="en-GB" dirty="0">
                  <a:solidFill>
                    <a:schemeClr val="bg1"/>
                  </a:solidFill>
                </a:rPr>
                <a:t>Discuss with a partner how the purple dotted lines could also help you find the area.</a:t>
              </a:r>
            </a:p>
          </p:txBody>
        </p:sp>
      </p:grpSp>
      <p:grpSp>
        <p:nvGrpSpPr>
          <p:cNvPr id="54" name="Group 53"/>
          <p:cNvGrpSpPr/>
          <p:nvPr/>
        </p:nvGrpSpPr>
        <p:grpSpPr>
          <a:xfrm>
            <a:off x="2179782" y="4995284"/>
            <a:ext cx="3243188" cy="995157"/>
            <a:chOff x="655782" y="2198785"/>
            <a:chExt cx="3243188" cy="995157"/>
          </a:xfrm>
        </p:grpSpPr>
        <p:sp>
          <p:nvSpPr>
            <p:cNvPr id="55" name="Pentagon 54"/>
            <p:cNvSpPr/>
            <p:nvPr/>
          </p:nvSpPr>
          <p:spPr>
            <a:xfrm rot="10800000">
              <a:off x="655782" y="2198785"/>
              <a:ext cx="3243188" cy="995157"/>
            </a:xfrm>
            <a:prstGeom prst="homePlate">
              <a:avLst>
                <a:gd name="adj" fmla="val 16807"/>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6" name="Rectangle 55"/>
            <p:cNvSpPr/>
            <p:nvPr/>
          </p:nvSpPr>
          <p:spPr>
            <a:xfrm>
              <a:off x="818784" y="2226162"/>
              <a:ext cx="2650474" cy="923330"/>
            </a:xfrm>
            <a:prstGeom prst="rect">
              <a:avLst/>
            </a:prstGeom>
          </p:spPr>
          <p:txBody>
            <a:bodyPr wrap="square">
              <a:spAutoFit/>
            </a:bodyPr>
            <a:lstStyle/>
            <a:p>
              <a:r>
                <a:rPr lang="en-GB" dirty="0">
                  <a:solidFill>
                    <a:schemeClr val="bg1"/>
                  </a:solidFill>
                </a:rPr>
                <a:t>19m × 13m = </a:t>
              </a:r>
              <a:r>
                <a:rPr lang="en-GB" b="1" dirty="0">
                  <a:solidFill>
                    <a:schemeClr val="bg1"/>
                  </a:solidFill>
                </a:rPr>
                <a:t>247m²</a:t>
              </a:r>
            </a:p>
            <a:p>
              <a:r>
                <a:rPr lang="en-GB" dirty="0">
                  <a:solidFill>
                    <a:schemeClr val="bg1"/>
                  </a:solidFill>
                </a:rPr>
                <a:t>7m × 3m = </a:t>
              </a:r>
              <a:r>
                <a:rPr lang="en-GB" b="1" dirty="0">
                  <a:solidFill>
                    <a:schemeClr val="bg1"/>
                  </a:solidFill>
                </a:rPr>
                <a:t>21m²</a:t>
              </a:r>
            </a:p>
            <a:p>
              <a:r>
                <a:rPr lang="en-GB" dirty="0">
                  <a:solidFill>
                    <a:schemeClr val="bg1"/>
                  </a:solidFill>
                </a:rPr>
                <a:t>247m² – 21m² </a:t>
              </a:r>
              <a:r>
                <a:rPr lang="en-GB">
                  <a:solidFill>
                    <a:schemeClr val="bg1"/>
                  </a:solidFill>
                </a:rPr>
                <a:t>= </a:t>
              </a:r>
              <a:r>
                <a:rPr lang="en-GB" b="1">
                  <a:solidFill>
                    <a:schemeClr val="bg1"/>
                  </a:solidFill>
                </a:rPr>
                <a:t>226m²</a:t>
              </a:r>
              <a:endParaRPr lang="en-GB" b="1" dirty="0">
                <a:solidFill>
                  <a:schemeClr val="bg1"/>
                </a:solidFill>
              </a:endParaRPr>
            </a:p>
          </p:txBody>
        </p:sp>
      </p:grpSp>
      <p:pic>
        <p:nvPicPr>
          <p:cNvPr id="7" name="Picture 41"/>
          <p:cNvPicPr>
            <a:picLocks noChangeAspect="1"/>
          </p:cNvPicPr>
          <p:nvPr/>
        </p:nvPicPr>
        <p:blipFill>
          <a:blip r:embed="rId4">
            <a:extLst>
              <a:ext uri="{28A0092B-C50C-407E-A947-70E740481C1C}">
                <a14:useLocalDpi xmlns:a14="http://schemas.microsoft.com/office/drawing/2010/main" val="0"/>
              </a:ext>
            </a:extLst>
          </a:blip>
          <a:srcRect l="-2" t="-2" r="-639" b="31831"/>
          <a:stretch>
            <a:fillRect/>
          </a:stretch>
        </p:blipFill>
        <p:spPr bwMode="auto">
          <a:xfrm flipH="1">
            <a:off x="5200650" y="1533526"/>
            <a:ext cx="4581525" cy="4740275"/>
          </a:xfrm>
          <a:prstGeom prst="rect">
            <a:avLst/>
          </a:prstGeom>
          <a:noFill/>
          <a:ln>
            <a:noFill/>
          </a:ln>
          <a:effectLst>
            <a:outerShdw blurRad="25400" dist="50800" dir="12240000" algn="ctr" rotWithShape="0">
              <a:srgbClr val="000000">
                <a:alpha val="24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Freeform 24"/>
          <p:cNvSpPr/>
          <p:nvPr/>
        </p:nvSpPr>
        <p:spPr>
          <a:xfrm>
            <a:off x="6206835" y="2807856"/>
            <a:ext cx="2641600" cy="2860395"/>
          </a:xfrm>
          <a:custGeom>
            <a:avLst/>
            <a:gdLst>
              <a:gd name="connsiteX0" fmla="*/ 0 w 2641600"/>
              <a:gd name="connsiteY0" fmla="*/ 0 h 2860395"/>
              <a:gd name="connsiteX1" fmla="*/ 2050473 w 2641600"/>
              <a:gd name="connsiteY1" fmla="*/ 0 h 2860395"/>
              <a:gd name="connsiteX2" fmla="*/ 2050473 w 2641600"/>
              <a:gd name="connsiteY2" fmla="*/ 1415186 h 2860395"/>
              <a:gd name="connsiteX3" fmla="*/ 2641600 w 2641600"/>
              <a:gd name="connsiteY3" fmla="*/ 1415186 h 2860395"/>
              <a:gd name="connsiteX4" fmla="*/ 2641600 w 2641600"/>
              <a:gd name="connsiteY4" fmla="*/ 2860395 h 2860395"/>
              <a:gd name="connsiteX5" fmla="*/ 2050473 w 2641600"/>
              <a:gd name="connsiteY5" fmla="*/ 2860395 h 2860395"/>
              <a:gd name="connsiteX6" fmla="*/ 1018743 w 2641600"/>
              <a:gd name="connsiteY6" fmla="*/ 2860395 h 2860395"/>
              <a:gd name="connsiteX7" fmla="*/ 0 w 2641600"/>
              <a:gd name="connsiteY7" fmla="*/ 2860395 h 286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1600" h="2860395">
                <a:moveTo>
                  <a:pt x="0" y="0"/>
                </a:moveTo>
                <a:lnTo>
                  <a:pt x="2050473" y="0"/>
                </a:lnTo>
                <a:lnTo>
                  <a:pt x="2050473" y="1415186"/>
                </a:lnTo>
                <a:lnTo>
                  <a:pt x="2641600" y="1415186"/>
                </a:lnTo>
                <a:lnTo>
                  <a:pt x="2641600" y="2860395"/>
                </a:lnTo>
                <a:lnTo>
                  <a:pt x="2050473" y="2860395"/>
                </a:lnTo>
                <a:lnTo>
                  <a:pt x="1018743" y="2860395"/>
                </a:lnTo>
                <a:lnTo>
                  <a:pt x="0" y="2860395"/>
                </a:lnTo>
                <a:close/>
              </a:path>
            </a:pathLst>
          </a:custGeom>
          <a:solidFill>
            <a:srgbClr val="AFDEF8"/>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 name="Straight Arrow Connector 3"/>
          <p:cNvCxnSpPr/>
          <p:nvPr/>
        </p:nvCxnSpPr>
        <p:spPr>
          <a:xfrm>
            <a:off x="6206837" y="2667000"/>
            <a:ext cx="2050473" cy="0"/>
          </a:xfrm>
          <a:prstGeom prst="straightConnector1">
            <a:avLst/>
          </a:prstGeom>
          <a:ln w="12700">
            <a:solidFill>
              <a:schemeClr val="tx1">
                <a:lumMod val="90000"/>
                <a:lumOff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6768379" y="2339001"/>
            <a:ext cx="914400" cy="369332"/>
          </a:xfrm>
          <a:prstGeom prst="rect">
            <a:avLst/>
          </a:prstGeom>
          <a:noFill/>
        </p:spPr>
        <p:txBody>
          <a:bodyPr wrap="square" rtlCol="0">
            <a:spAutoFit/>
          </a:bodyPr>
          <a:lstStyle/>
          <a:p>
            <a:pPr algn="ctr"/>
            <a:r>
              <a:rPr lang="en-GB" dirty="0"/>
              <a:t>16m</a:t>
            </a:r>
          </a:p>
        </p:txBody>
      </p:sp>
      <p:cxnSp>
        <p:nvCxnSpPr>
          <p:cNvPr id="13" name="Straight Arrow Connector 12"/>
          <p:cNvCxnSpPr/>
          <p:nvPr/>
        </p:nvCxnSpPr>
        <p:spPr>
          <a:xfrm>
            <a:off x="8366126" y="4124325"/>
            <a:ext cx="488661" cy="0"/>
          </a:xfrm>
          <a:prstGeom prst="straightConnector1">
            <a:avLst/>
          </a:prstGeom>
          <a:ln w="12700">
            <a:solidFill>
              <a:schemeClr val="tx1">
                <a:lumMod val="90000"/>
                <a:lumOff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8334236" y="3785041"/>
            <a:ext cx="528783" cy="369332"/>
          </a:xfrm>
          <a:prstGeom prst="rect">
            <a:avLst/>
          </a:prstGeom>
          <a:noFill/>
        </p:spPr>
        <p:txBody>
          <a:bodyPr wrap="square" rtlCol="0">
            <a:spAutoFit/>
          </a:bodyPr>
          <a:lstStyle/>
          <a:p>
            <a:pPr algn="ctr"/>
            <a:r>
              <a:rPr lang="en-GB" dirty="0"/>
              <a:t>3m</a:t>
            </a:r>
          </a:p>
        </p:txBody>
      </p:sp>
      <p:cxnSp>
        <p:nvCxnSpPr>
          <p:cNvPr id="16" name="Straight Arrow Connector 15"/>
          <p:cNvCxnSpPr/>
          <p:nvPr/>
        </p:nvCxnSpPr>
        <p:spPr>
          <a:xfrm flipV="1">
            <a:off x="8991525" y="4223042"/>
            <a:ext cx="0" cy="1445208"/>
          </a:xfrm>
          <a:prstGeom prst="straightConnector1">
            <a:avLst/>
          </a:prstGeom>
          <a:ln w="12700">
            <a:solidFill>
              <a:schemeClr val="tx1">
                <a:lumMod val="90000"/>
                <a:lumOff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8953860" y="4726645"/>
            <a:ext cx="505259" cy="369332"/>
          </a:xfrm>
          <a:prstGeom prst="rect">
            <a:avLst/>
          </a:prstGeom>
          <a:noFill/>
        </p:spPr>
        <p:txBody>
          <a:bodyPr wrap="square" rtlCol="0">
            <a:spAutoFit/>
          </a:bodyPr>
          <a:lstStyle/>
          <a:p>
            <a:pPr algn="ctr"/>
            <a:r>
              <a:rPr lang="en-GB" dirty="0"/>
              <a:t>6m</a:t>
            </a:r>
          </a:p>
        </p:txBody>
      </p:sp>
      <p:cxnSp>
        <p:nvCxnSpPr>
          <p:cNvPr id="19" name="Straight Arrow Connector 18"/>
          <p:cNvCxnSpPr/>
          <p:nvPr/>
        </p:nvCxnSpPr>
        <p:spPr>
          <a:xfrm flipV="1">
            <a:off x="8359341" y="2807857"/>
            <a:ext cx="0" cy="1293089"/>
          </a:xfrm>
          <a:prstGeom prst="straightConnector1">
            <a:avLst/>
          </a:prstGeom>
          <a:ln w="12700">
            <a:solidFill>
              <a:schemeClr val="tx1">
                <a:lumMod val="90000"/>
                <a:lumOff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8141426" y="3179491"/>
            <a:ext cx="914400" cy="369332"/>
          </a:xfrm>
          <a:prstGeom prst="rect">
            <a:avLst/>
          </a:prstGeom>
          <a:noFill/>
        </p:spPr>
        <p:txBody>
          <a:bodyPr wrap="square" rtlCol="0">
            <a:spAutoFit/>
          </a:bodyPr>
          <a:lstStyle/>
          <a:p>
            <a:pPr algn="ctr"/>
            <a:r>
              <a:rPr lang="en-GB" dirty="0"/>
              <a:t>7m</a:t>
            </a:r>
          </a:p>
        </p:txBody>
      </p:sp>
      <p:cxnSp>
        <p:nvCxnSpPr>
          <p:cNvPr id="31" name="Straight Connector 30"/>
          <p:cNvCxnSpPr/>
          <p:nvPr/>
        </p:nvCxnSpPr>
        <p:spPr>
          <a:xfrm flipH="1">
            <a:off x="6206836" y="4218278"/>
            <a:ext cx="2050473" cy="0"/>
          </a:xfrm>
          <a:prstGeom prst="line">
            <a:avLst/>
          </a:prstGeom>
          <a:ln w="28575" cap="flat">
            <a:solidFill>
              <a:srgbClr val="87BD31"/>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endCxn id="25" idx="5"/>
          </p:cNvCxnSpPr>
          <p:nvPr/>
        </p:nvCxnSpPr>
        <p:spPr>
          <a:xfrm flipH="1">
            <a:off x="8257308" y="4245196"/>
            <a:ext cx="2" cy="1423055"/>
          </a:xfrm>
          <a:prstGeom prst="line">
            <a:avLst/>
          </a:prstGeom>
          <a:ln w="28575" cap="flat">
            <a:solidFill>
              <a:srgbClr val="FFC000"/>
            </a:solidFill>
            <a:prstDash val="sysDot"/>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H="1">
            <a:off x="8259690" y="2812617"/>
            <a:ext cx="603329" cy="0"/>
          </a:xfrm>
          <a:prstGeom prst="line">
            <a:avLst/>
          </a:prstGeom>
          <a:ln w="28575" cap="flat">
            <a:solidFill>
              <a:schemeClr val="accent6">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8850667" y="2843213"/>
            <a:ext cx="0" cy="1368694"/>
          </a:xfrm>
          <a:prstGeom prst="line">
            <a:avLst/>
          </a:prstGeom>
          <a:ln w="28575" cap="flat">
            <a:solidFill>
              <a:schemeClr val="accent6">
                <a:lumMod val="75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6854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ppt_x</p:attrName>
                                        </p:attrNameLst>
                                      </p:cBhvr>
                                      <p:tavLst>
                                        <p:tav tm="0">
                                          <p:val>
                                            <p:strVal val="#ppt_x+#ppt_w*1.125000"/>
                                          </p:val>
                                        </p:tav>
                                        <p:tav tm="100000">
                                          <p:val>
                                            <p:strVal val="#ppt_x"/>
                                          </p:val>
                                        </p:tav>
                                      </p:tavLst>
                                    </p:anim>
                                    <p:animEffect transition="in" filter="wipe(left)">
                                      <p:cBhvr>
                                        <p:cTn id="8" dur="500"/>
                                        <p:tgtEl>
                                          <p:spTgt spid="27"/>
                                        </p:tgtEl>
                                      </p:cBhvr>
                                    </p:animEffect>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right)">
                                      <p:cBhvr>
                                        <p:cTn id="12" dur="1000"/>
                                        <p:tgtEl>
                                          <p:spTgt spid="31"/>
                                        </p:tgtEl>
                                      </p:cBhvr>
                                    </p:animEffect>
                                  </p:childTnLst>
                                </p:cTn>
                              </p:par>
                              <p:par>
                                <p:cTn id="13" presetID="22" presetClass="entr" presetSubtype="1"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up)">
                                      <p:cBhvr>
                                        <p:cTn id="15" dur="1000"/>
                                        <p:tgtEl>
                                          <p:spTgt spid="33"/>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2" fill="hold" nodeType="clickEffect">
                                  <p:stCondLst>
                                    <p:cond delay="0"/>
                                  </p:stCondLst>
                                  <p:childTnLst>
                                    <p:set>
                                      <p:cBhvr>
                                        <p:cTn id="19" dur="1" fill="hold">
                                          <p:stCondLst>
                                            <p:cond delay="0"/>
                                          </p:stCondLst>
                                        </p:cTn>
                                        <p:tgtEl>
                                          <p:spTgt spid="44"/>
                                        </p:tgtEl>
                                        <p:attrNameLst>
                                          <p:attrName>style.visibility</p:attrName>
                                        </p:attrNameLst>
                                      </p:cBhvr>
                                      <p:to>
                                        <p:strVal val="visible"/>
                                      </p:to>
                                    </p:set>
                                    <p:anim calcmode="lin" valueType="num">
                                      <p:cBhvr additive="base">
                                        <p:cTn id="20" dur="500"/>
                                        <p:tgtEl>
                                          <p:spTgt spid="44"/>
                                        </p:tgtEl>
                                        <p:attrNameLst>
                                          <p:attrName>ppt_x</p:attrName>
                                        </p:attrNameLst>
                                      </p:cBhvr>
                                      <p:tavLst>
                                        <p:tav tm="0">
                                          <p:val>
                                            <p:strVal val="#ppt_x+#ppt_w*1.125000"/>
                                          </p:val>
                                        </p:tav>
                                        <p:tav tm="100000">
                                          <p:val>
                                            <p:strVal val="#ppt_x"/>
                                          </p:val>
                                        </p:tav>
                                      </p:tavLst>
                                    </p:anim>
                                    <p:animEffect transition="in" filter="wipe(left)">
                                      <p:cBhvr>
                                        <p:cTn id="21" dur="500"/>
                                        <p:tgtEl>
                                          <p:spTgt spid="44"/>
                                        </p:tgtEl>
                                      </p:cBhvr>
                                    </p:animEffect>
                                  </p:childTnLst>
                                </p:cTn>
                              </p:par>
                            </p:childTnLst>
                          </p:cTn>
                        </p:par>
                        <p:par>
                          <p:cTn id="22" fill="hold">
                            <p:stCondLst>
                              <p:cond delay="500"/>
                            </p:stCondLst>
                            <p:childTnLst>
                              <p:par>
                                <p:cTn id="23" presetID="22" presetClass="entr" presetSubtype="8" fill="hold"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wipe(left)">
                                      <p:cBhvr>
                                        <p:cTn id="25" dur="750"/>
                                        <p:tgtEl>
                                          <p:spTgt spid="47"/>
                                        </p:tgtEl>
                                      </p:cBhvr>
                                    </p:animEffect>
                                  </p:childTnLst>
                                </p:cTn>
                              </p:par>
                              <p:par>
                                <p:cTn id="26" presetID="22" presetClass="entr" presetSubtype="4"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wipe(down)">
                                      <p:cBhvr>
                                        <p:cTn id="28" dur="750"/>
                                        <p:tgtEl>
                                          <p:spTgt spid="50"/>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2" fill="hold" nodeType="clickEffect">
                                  <p:stCondLst>
                                    <p:cond delay="0"/>
                                  </p:stCondLst>
                                  <p:childTnLst>
                                    <p:set>
                                      <p:cBhvr>
                                        <p:cTn id="32" dur="1" fill="hold">
                                          <p:stCondLst>
                                            <p:cond delay="0"/>
                                          </p:stCondLst>
                                        </p:cTn>
                                        <p:tgtEl>
                                          <p:spTgt spid="54"/>
                                        </p:tgtEl>
                                        <p:attrNameLst>
                                          <p:attrName>style.visibility</p:attrName>
                                        </p:attrNameLst>
                                      </p:cBhvr>
                                      <p:to>
                                        <p:strVal val="visible"/>
                                      </p:to>
                                    </p:set>
                                    <p:anim calcmode="lin" valueType="num">
                                      <p:cBhvr additive="base">
                                        <p:cTn id="33" dur="500"/>
                                        <p:tgtEl>
                                          <p:spTgt spid="54"/>
                                        </p:tgtEl>
                                        <p:attrNameLst>
                                          <p:attrName>ppt_x</p:attrName>
                                        </p:attrNameLst>
                                      </p:cBhvr>
                                      <p:tavLst>
                                        <p:tav tm="0">
                                          <p:val>
                                            <p:strVal val="#ppt_x+#ppt_w*1.125000"/>
                                          </p:val>
                                        </p:tav>
                                        <p:tav tm="100000">
                                          <p:val>
                                            <p:strVal val="#ppt_x"/>
                                          </p:val>
                                        </p:tav>
                                      </p:tavLst>
                                    </p:anim>
                                    <p:animEffect transition="in" filter="wipe(left)">
                                      <p:cBhvr>
                                        <p:cTn id="3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find the area of compound </a:t>
            </a:r>
            <a:r>
              <a:rPr lang="en-GB" dirty="0" smtClean="0"/>
              <a:t>shapes</a:t>
            </a:r>
            <a:endParaRPr lang="en-GB" dirty="0"/>
          </a:p>
        </p:txBody>
      </p:sp>
      <p:graphicFrame>
        <p:nvGraphicFramePr>
          <p:cNvPr id="4" name="Content Placeholder 3"/>
          <p:cNvGraphicFramePr>
            <a:graphicFrameLocks noGrp="1"/>
          </p:cNvGraphicFramePr>
          <p:nvPr>
            <p:ph idx="1"/>
            <p:extLst/>
          </p:nvPr>
        </p:nvGraphicFramePr>
        <p:xfrm>
          <a:off x="838200" y="1825625"/>
          <a:ext cx="10515600" cy="4577080"/>
        </p:xfrm>
        <a:graphic>
          <a:graphicData uri="http://schemas.openxmlformats.org/drawingml/2006/table">
            <a:tbl>
              <a:tblPr firstRow="1" bandRow="1">
                <a:tableStyleId>{00A15C55-8517-42AA-B614-E9B94910E393}</a:tableStyleId>
              </a:tblPr>
              <a:tblGrid>
                <a:gridCol w="3505200">
                  <a:extLst>
                    <a:ext uri="{9D8B030D-6E8A-4147-A177-3AD203B41FA5}">
                      <a16:colId xmlns:a16="http://schemas.microsoft.com/office/drawing/2014/main" val="2580673450"/>
                    </a:ext>
                  </a:extLst>
                </a:gridCol>
                <a:gridCol w="3505200">
                  <a:extLst>
                    <a:ext uri="{9D8B030D-6E8A-4147-A177-3AD203B41FA5}">
                      <a16:colId xmlns:a16="http://schemas.microsoft.com/office/drawing/2014/main" val="1756520153"/>
                    </a:ext>
                  </a:extLst>
                </a:gridCol>
                <a:gridCol w="3505200">
                  <a:extLst>
                    <a:ext uri="{9D8B030D-6E8A-4147-A177-3AD203B41FA5}">
                      <a16:colId xmlns:a16="http://schemas.microsoft.com/office/drawing/2014/main" val="2932841894"/>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3923751233"/>
                  </a:ext>
                </a:extLst>
              </a:tr>
              <a:tr h="370840">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a:txBody>
                    <a:bodyPr/>
                    <a:lstStyle/>
                    <a:p>
                      <a:endParaRPr lang="en-GB" dirty="0"/>
                    </a:p>
                  </a:txBody>
                  <a:tcPr/>
                </a:tc>
                <a:tc>
                  <a:txBody>
                    <a:bodyPr/>
                    <a:lstStyle/>
                    <a:p>
                      <a:endParaRPr lang="en-GB" sz="1800" b="0" i="0" u="none" strike="noStrike" kern="1200" baseline="0" dirty="0" smtClean="0">
                        <a:solidFill>
                          <a:schemeClr val="dk1"/>
                        </a:solidFill>
                        <a:latin typeface="+mn-lt"/>
                        <a:ea typeface="+mn-ea"/>
                        <a:cs typeface="+mn-cs"/>
                      </a:endParaRPr>
                    </a:p>
                    <a:p>
                      <a:r>
                        <a:rPr lang="en-GB" sz="1800" b="0" i="0" u="none" strike="noStrike" kern="1200" baseline="0" dirty="0" smtClean="0">
                          <a:solidFill>
                            <a:schemeClr val="dk1"/>
                          </a:solidFill>
                          <a:latin typeface="+mn-lt"/>
                          <a:ea typeface="+mn-ea"/>
                          <a:cs typeface="+mn-cs"/>
                        </a:rPr>
                        <a:t>Draw 3 different compound shapes, each with an area of 45cm².</a:t>
                      </a:r>
                    </a:p>
                    <a:p>
                      <a:endParaRPr lang="en-GB" dirty="0"/>
                    </a:p>
                  </a:txBody>
                  <a:tcPr/>
                </a:tc>
                <a:extLst>
                  <a:ext uri="{0D108BD9-81ED-4DB2-BD59-A6C34878D82A}">
                    <a16:rowId xmlns:a16="http://schemas.microsoft.com/office/drawing/2014/main" val="2981024893"/>
                  </a:ext>
                </a:extLst>
              </a:tr>
            </a:tbl>
          </a:graphicData>
        </a:graphic>
      </p:graphicFrame>
      <p:pic>
        <p:nvPicPr>
          <p:cNvPr id="5" name="Picture 4"/>
          <p:cNvPicPr>
            <a:picLocks noChangeAspect="1"/>
          </p:cNvPicPr>
          <p:nvPr/>
        </p:nvPicPr>
        <p:blipFill>
          <a:blip r:embed="rId2"/>
          <a:stretch>
            <a:fillRect/>
          </a:stretch>
        </p:blipFill>
        <p:spPr>
          <a:xfrm>
            <a:off x="0" y="2225375"/>
            <a:ext cx="4278457" cy="4177329"/>
          </a:xfrm>
          <a:prstGeom prst="rect">
            <a:avLst/>
          </a:prstGeom>
        </p:spPr>
      </p:pic>
      <p:pic>
        <p:nvPicPr>
          <p:cNvPr id="6" name="Picture 5"/>
          <p:cNvPicPr>
            <a:picLocks noChangeAspect="1"/>
          </p:cNvPicPr>
          <p:nvPr/>
        </p:nvPicPr>
        <p:blipFill>
          <a:blip r:embed="rId3"/>
          <a:stretch>
            <a:fillRect/>
          </a:stretch>
        </p:blipFill>
        <p:spPr>
          <a:xfrm>
            <a:off x="4467085" y="2360815"/>
            <a:ext cx="3257829" cy="1237470"/>
          </a:xfrm>
          <a:prstGeom prst="rect">
            <a:avLst/>
          </a:prstGeom>
        </p:spPr>
      </p:pic>
      <p:pic>
        <p:nvPicPr>
          <p:cNvPr id="7" name="Picture 6"/>
          <p:cNvPicPr>
            <a:picLocks noChangeAspect="1"/>
          </p:cNvPicPr>
          <p:nvPr/>
        </p:nvPicPr>
        <p:blipFill>
          <a:blip r:embed="rId4"/>
          <a:stretch>
            <a:fillRect/>
          </a:stretch>
        </p:blipFill>
        <p:spPr>
          <a:xfrm>
            <a:off x="5143493" y="4647622"/>
            <a:ext cx="1905012" cy="1415040"/>
          </a:xfrm>
          <a:prstGeom prst="rect">
            <a:avLst/>
          </a:prstGeom>
        </p:spPr>
      </p:pic>
      <p:sp>
        <p:nvSpPr>
          <p:cNvPr id="8" name="TextBox 7"/>
          <p:cNvSpPr txBox="1"/>
          <p:nvPr/>
        </p:nvSpPr>
        <p:spPr>
          <a:xfrm>
            <a:off x="7976564" y="3598285"/>
            <a:ext cx="3125585" cy="2585323"/>
          </a:xfrm>
          <a:prstGeom prst="rect">
            <a:avLst/>
          </a:prstGeom>
          <a:noFill/>
        </p:spPr>
        <p:txBody>
          <a:bodyPr wrap="square" rtlCol="0">
            <a:spAutoFit/>
          </a:bodyPr>
          <a:lstStyle/>
          <a:p>
            <a:r>
              <a:rPr lang="en-GB" dirty="0" smtClean="0"/>
              <a:t>EXT:</a:t>
            </a:r>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a:p>
        </p:txBody>
      </p:sp>
      <p:pic>
        <p:nvPicPr>
          <p:cNvPr id="9" name="Picture 8"/>
          <p:cNvPicPr>
            <a:picLocks noChangeAspect="1"/>
          </p:cNvPicPr>
          <p:nvPr/>
        </p:nvPicPr>
        <p:blipFill>
          <a:blip r:embed="rId5"/>
          <a:stretch>
            <a:fillRect/>
          </a:stretch>
        </p:blipFill>
        <p:spPr>
          <a:xfrm>
            <a:off x="8309989" y="3968060"/>
            <a:ext cx="2458734" cy="1845772"/>
          </a:xfrm>
          <a:prstGeom prst="rect">
            <a:avLst/>
          </a:prstGeom>
        </p:spPr>
      </p:pic>
    </p:spTree>
    <p:extLst>
      <p:ext uri="{BB962C8B-B14F-4D97-AF65-F5344CB8AC3E}">
        <p14:creationId xmlns:p14="http://schemas.microsoft.com/office/powerpoint/2010/main" val="37661750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find the area of compound </a:t>
            </a:r>
            <a:r>
              <a:rPr lang="en-GB" dirty="0" smtClean="0"/>
              <a:t>shapes</a:t>
            </a:r>
            <a:endParaRPr lang="en-GB" dirty="0"/>
          </a:p>
        </p:txBody>
      </p:sp>
      <p:graphicFrame>
        <p:nvGraphicFramePr>
          <p:cNvPr id="4" name="Content Placeholder 3"/>
          <p:cNvGraphicFramePr>
            <a:graphicFrameLocks noGrp="1"/>
          </p:cNvGraphicFramePr>
          <p:nvPr>
            <p:ph idx="1"/>
            <p:extLst/>
          </p:nvPr>
        </p:nvGraphicFramePr>
        <p:xfrm>
          <a:off x="838200" y="1825625"/>
          <a:ext cx="10515600" cy="4577080"/>
        </p:xfrm>
        <a:graphic>
          <a:graphicData uri="http://schemas.openxmlformats.org/drawingml/2006/table">
            <a:tbl>
              <a:tblPr firstRow="1" bandRow="1">
                <a:tableStyleId>{00A15C55-8517-42AA-B614-E9B94910E393}</a:tableStyleId>
              </a:tblPr>
              <a:tblGrid>
                <a:gridCol w="3505200">
                  <a:extLst>
                    <a:ext uri="{9D8B030D-6E8A-4147-A177-3AD203B41FA5}">
                      <a16:colId xmlns:a16="http://schemas.microsoft.com/office/drawing/2014/main" val="2580673450"/>
                    </a:ext>
                  </a:extLst>
                </a:gridCol>
                <a:gridCol w="3505200">
                  <a:extLst>
                    <a:ext uri="{9D8B030D-6E8A-4147-A177-3AD203B41FA5}">
                      <a16:colId xmlns:a16="http://schemas.microsoft.com/office/drawing/2014/main" val="1756520153"/>
                    </a:ext>
                  </a:extLst>
                </a:gridCol>
                <a:gridCol w="3505200">
                  <a:extLst>
                    <a:ext uri="{9D8B030D-6E8A-4147-A177-3AD203B41FA5}">
                      <a16:colId xmlns:a16="http://schemas.microsoft.com/office/drawing/2014/main" val="2932841894"/>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3923751233"/>
                  </a:ext>
                </a:extLst>
              </a:tr>
              <a:tr h="370840">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a:txBody>
                    <a:bodyPr/>
                    <a:lstStyle/>
                    <a:p>
                      <a:endParaRPr lang="en-GB" dirty="0"/>
                    </a:p>
                  </a:txBody>
                  <a:tcPr/>
                </a:tc>
                <a:tc>
                  <a:txBody>
                    <a:bodyPr/>
                    <a:lstStyle/>
                    <a:p>
                      <a:endParaRPr lang="en-GB" sz="1800" b="0" i="0" u="none" strike="noStrike" kern="1200" baseline="0" dirty="0" smtClean="0">
                        <a:solidFill>
                          <a:schemeClr val="dk1"/>
                        </a:solidFill>
                        <a:latin typeface="+mn-lt"/>
                        <a:ea typeface="+mn-ea"/>
                        <a:cs typeface="+mn-cs"/>
                      </a:endParaRPr>
                    </a:p>
                    <a:p>
                      <a:r>
                        <a:rPr lang="en-GB" sz="1800" b="0" i="0" u="none" strike="noStrike" kern="1200" baseline="0" dirty="0" smtClean="0">
                          <a:solidFill>
                            <a:schemeClr val="dk1"/>
                          </a:solidFill>
                          <a:latin typeface="+mn-lt"/>
                          <a:ea typeface="+mn-ea"/>
                          <a:cs typeface="+mn-cs"/>
                        </a:rPr>
                        <a:t>Draw 3 different compound shapes, each with an area of 45cm².</a:t>
                      </a:r>
                    </a:p>
                    <a:p>
                      <a:endParaRPr lang="en-GB" dirty="0"/>
                    </a:p>
                  </a:txBody>
                  <a:tcPr/>
                </a:tc>
                <a:extLst>
                  <a:ext uri="{0D108BD9-81ED-4DB2-BD59-A6C34878D82A}">
                    <a16:rowId xmlns:a16="http://schemas.microsoft.com/office/drawing/2014/main" val="2981024893"/>
                  </a:ext>
                </a:extLst>
              </a:tr>
            </a:tbl>
          </a:graphicData>
        </a:graphic>
      </p:graphicFrame>
      <p:pic>
        <p:nvPicPr>
          <p:cNvPr id="7" name="Picture 6"/>
          <p:cNvPicPr>
            <a:picLocks noChangeAspect="1"/>
          </p:cNvPicPr>
          <p:nvPr/>
        </p:nvPicPr>
        <p:blipFill>
          <a:blip r:embed="rId2"/>
          <a:stretch>
            <a:fillRect/>
          </a:stretch>
        </p:blipFill>
        <p:spPr>
          <a:xfrm>
            <a:off x="5143493" y="4647622"/>
            <a:ext cx="1905012" cy="1415040"/>
          </a:xfrm>
          <a:prstGeom prst="rect">
            <a:avLst/>
          </a:prstGeom>
        </p:spPr>
      </p:pic>
      <p:sp>
        <p:nvSpPr>
          <p:cNvPr id="8" name="TextBox 7"/>
          <p:cNvSpPr txBox="1"/>
          <p:nvPr/>
        </p:nvSpPr>
        <p:spPr>
          <a:xfrm>
            <a:off x="7976564" y="3598285"/>
            <a:ext cx="3125585" cy="2585323"/>
          </a:xfrm>
          <a:prstGeom prst="rect">
            <a:avLst/>
          </a:prstGeom>
          <a:noFill/>
        </p:spPr>
        <p:txBody>
          <a:bodyPr wrap="square" rtlCol="0">
            <a:spAutoFit/>
          </a:bodyPr>
          <a:lstStyle/>
          <a:p>
            <a:r>
              <a:rPr lang="en-GB" dirty="0" smtClean="0"/>
              <a:t>EXT: </a:t>
            </a:r>
            <a:r>
              <a:rPr lang="en-GB" dirty="0" smtClean="0">
                <a:solidFill>
                  <a:srgbClr val="FF0000"/>
                </a:solidFill>
              </a:rPr>
              <a:t>71m²</a:t>
            </a:r>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a:p>
        </p:txBody>
      </p:sp>
      <p:pic>
        <p:nvPicPr>
          <p:cNvPr id="9" name="Picture 8"/>
          <p:cNvPicPr>
            <a:picLocks noChangeAspect="1"/>
          </p:cNvPicPr>
          <p:nvPr/>
        </p:nvPicPr>
        <p:blipFill>
          <a:blip r:embed="rId3"/>
          <a:stretch>
            <a:fillRect/>
          </a:stretch>
        </p:blipFill>
        <p:spPr>
          <a:xfrm>
            <a:off x="8309989" y="3968060"/>
            <a:ext cx="2458734" cy="1845772"/>
          </a:xfrm>
          <a:prstGeom prst="rect">
            <a:avLst/>
          </a:prstGeom>
        </p:spPr>
      </p:pic>
      <p:pic>
        <p:nvPicPr>
          <p:cNvPr id="3" name="Picture 2"/>
          <p:cNvPicPr>
            <a:picLocks noChangeAspect="1"/>
          </p:cNvPicPr>
          <p:nvPr/>
        </p:nvPicPr>
        <p:blipFill>
          <a:blip r:embed="rId4"/>
          <a:stretch>
            <a:fillRect/>
          </a:stretch>
        </p:blipFill>
        <p:spPr>
          <a:xfrm>
            <a:off x="0" y="2194560"/>
            <a:ext cx="4421908" cy="4663440"/>
          </a:xfrm>
          <a:prstGeom prst="rect">
            <a:avLst/>
          </a:prstGeom>
        </p:spPr>
      </p:pic>
      <p:sp>
        <p:nvSpPr>
          <p:cNvPr id="10" name="TextBox 9"/>
          <p:cNvSpPr txBox="1"/>
          <p:nvPr/>
        </p:nvSpPr>
        <p:spPr>
          <a:xfrm>
            <a:off x="6301047" y="6183608"/>
            <a:ext cx="1675517" cy="646331"/>
          </a:xfrm>
          <a:prstGeom prst="rect">
            <a:avLst/>
          </a:prstGeom>
          <a:noFill/>
        </p:spPr>
        <p:txBody>
          <a:bodyPr wrap="square" rtlCol="0">
            <a:spAutoFit/>
          </a:bodyPr>
          <a:lstStyle/>
          <a:p>
            <a:r>
              <a:rPr lang="en-GB" b="1" dirty="0" smtClean="0">
                <a:solidFill>
                  <a:srgbClr val="FF0000"/>
                </a:solidFill>
              </a:rPr>
              <a:t>23 </a:t>
            </a:r>
            <a:r>
              <a:rPr lang="en-GB" b="1" dirty="0">
                <a:solidFill>
                  <a:srgbClr val="FF0000"/>
                </a:solidFill>
              </a:rPr>
              <a:t>625mm² or 236.25cm² </a:t>
            </a:r>
            <a:endParaRPr lang="en-GB" dirty="0">
              <a:solidFill>
                <a:srgbClr val="FF0000"/>
              </a:solidFill>
            </a:endParaRPr>
          </a:p>
        </p:txBody>
      </p:sp>
      <p:pic>
        <p:nvPicPr>
          <p:cNvPr id="11" name="Picture 10"/>
          <p:cNvPicPr>
            <a:picLocks noChangeAspect="1"/>
          </p:cNvPicPr>
          <p:nvPr/>
        </p:nvPicPr>
        <p:blipFill>
          <a:blip r:embed="rId5"/>
          <a:stretch>
            <a:fillRect/>
          </a:stretch>
        </p:blipFill>
        <p:spPr>
          <a:xfrm>
            <a:off x="4421908" y="2194560"/>
            <a:ext cx="3350577" cy="1773500"/>
          </a:xfrm>
          <a:prstGeom prst="rect">
            <a:avLst/>
          </a:prstGeom>
        </p:spPr>
      </p:pic>
    </p:spTree>
    <p:extLst>
      <p:ext uri="{BB962C8B-B14F-4D97-AF65-F5344CB8AC3E}">
        <p14:creationId xmlns:p14="http://schemas.microsoft.com/office/powerpoint/2010/main" val="21091929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find the area of compound </a:t>
            </a:r>
            <a:r>
              <a:rPr lang="en-GB" dirty="0" smtClean="0"/>
              <a:t>shapes</a:t>
            </a:r>
            <a:endParaRPr lang="en-GB" dirty="0"/>
          </a:p>
        </p:txBody>
      </p:sp>
      <p:pic>
        <p:nvPicPr>
          <p:cNvPr id="4" name="Content Placeholder 3"/>
          <p:cNvPicPr>
            <a:picLocks noGrp="1" noChangeAspect="1"/>
          </p:cNvPicPr>
          <p:nvPr>
            <p:ph idx="1"/>
          </p:nvPr>
        </p:nvPicPr>
        <p:blipFill>
          <a:blip r:embed="rId2"/>
          <a:stretch>
            <a:fillRect/>
          </a:stretch>
        </p:blipFill>
        <p:spPr>
          <a:xfrm>
            <a:off x="329219" y="1813575"/>
            <a:ext cx="3760881" cy="1578019"/>
          </a:xfrm>
          <a:prstGeom prst="rect">
            <a:avLst/>
          </a:prstGeom>
        </p:spPr>
      </p:pic>
      <p:pic>
        <p:nvPicPr>
          <p:cNvPr id="5" name="Picture 4"/>
          <p:cNvPicPr>
            <a:picLocks noChangeAspect="1"/>
          </p:cNvPicPr>
          <p:nvPr/>
        </p:nvPicPr>
        <p:blipFill>
          <a:blip r:embed="rId3"/>
          <a:stretch>
            <a:fillRect/>
          </a:stretch>
        </p:blipFill>
        <p:spPr>
          <a:xfrm>
            <a:off x="4230572" y="1813575"/>
            <a:ext cx="2600325" cy="2352675"/>
          </a:xfrm>
          <a:prstGeom prst="rect">
            <a:avLst/>
          </a:prstGeom>
        </p:spPr>
      </p:pic>
      <p:pic>
        <p:nvPicPr>
          <p:cNvPr id="6" name="Picture 5"/>
          <p:cNvPicPr>
            <a:picLocks noChangeAspect="1"/>
          </p:cNvPicPr>
          <p:nvPr/>
        </p:nvPicPr>
        <p:blipFill>
          <a:blip r:embed="rId4"/>
          <a:stretch>
            <a:fillRect/>
          </a:stretch>
        </p:blipFill>
        <p:spPr>
          <a:xfrm>
            <a:off x="6861983" y="1690688"/>
            <a:ext cx="2590800" cy="3857625"/>
          </a:xfrm>
          <a:prstGeom prst="rect">
            <a:avLst/>
          </a:prstGeom>
        </p:spPr>
      </p:pic>
      <p:pic>
        <p:nvPicPr>
          <p:cNvPr id="7" name="Picture 6"/>
          <p:cNvPicPr>
            <a:picLocks noChangeAspect="1"/>
          </p:cNvPicPr>
          <p:nvPr/>
        </p:nvPicPr>
        <p:blipFill>
          <a:blip r:embed="rId5"/>
          <a:stretch>
            <a:fillRect/>
          </a:stretch>
        </p:blipFill>
        <p:spPr>
          <a:xfrm>
            <a:off x="687618" y="4166250"/>
            <a:ext cx="3542954" cy="2114108"/>
          </a:xfrm>
          <a:prstGeom prst="rect">
            <a:avLst/>
          </a:prstGeom>
        </p:spPr>
      </p:pic>
    </p:spTree>
    <p:extLst>
      <p:ext uri="{BB962C8B-B14F-4D97-AF65-F5344CB8AC3E}">
        <p14:creationId xmlns:p14="http://schemas.microsoft.com/office/powerpoint/2010/main" val="14131705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find the area of compound </a:t>
            </a:r>
            <a:r>
              <a:rPr lang="en-GB" dirty="0" smtClean="0"/>
              <a:t>shapes</a:t>
            </a:r>
            <a:endParaRPr lang="en-GB" dirty="0"/>
          </a:p>
        </p:txBody>
      </p:sp>
      <p:pic>
        <p:nvPicPr>
          <p:cNvPr id="4" name="Content Placeholder 3"/>
          <p:cNvPicPr>
            <a:picLocks noGrp="1" noChangeAspect="1"/>
          </p:cNvPicPr>
          <p:nvPr>
            <p:ph idx="1"/>
          </p:nvPr>
        </p:nvPicPr>
        <p:blipFill>
          <a:blip r:embed="rId2"/>
          <a:stretch>
            <a:fillRect/>
          </a:stretch>
        </p:blipFill>
        <p:spPr>
          <a:xfrm>
            <a:off x="504825" y="1903282"/>
            <a:ext cx="5591175" cy="638175"/>
          </a:xfrm>
          <a:prstGeom prst="rect">
            <a:avLst/>
          </a:prstGeom>
        </p:spPr>
      </p:pic>
      <p:pic>
        <p:nvPicPr>
          <p:cNvPr id="5" name="Picture 4"/>
          <p:cNvPicPr>
            <a:picLocks noChangeAspect="1"/>
          </p:cNvPicPr>
          <p:nvPr/>
        </p:nvPicPr>
        <p:blipFill>
          <a:blip r:embed="rId3"/>
          <a:stretch>
            <a:fillRect/>
          </a:stretch>
        </p:blipFill>
        <p:spPr>
          <a:xfrm>
            <a:off x="233535" y="2754051"/>
            <a:ext cx="7934325" cy="3886200"/>
          </a:xfrm>
          <a:prstGeom prst="rect">
            <a:avLst/>
          </a:prstGeom>
        </p:spPr>
      </p:pic>
      <p:pic>
        <p:nvPicPr>
          <p:cNvPr id="6" name="Picture 5"/>
          <p:cNvPicPr>
            <a:picLocks noChangeAspect="1"/>
          </p:cNvPicPr>
          <p:nvPr/>
        </p:nvPicPr>
        <p:blipFill>
          <a:blip r:embed="rId4"/>
          <a:stretch>
            <a:fillRect/>
          </a:stretch>
        </p:blipFill>
        <p:spPr>
          <a:xfrm>
            <a:off x="5860040" y="1903281"/>
            <a:ext cx="6124575" cy="638175"/>
          </a:xfrm>
          <a:prstGeom prst="rect">
            <a:avLst/>
          </a:prstGeom>
        </p:spPr>
      </p:pic>
    </p:spTree>
    <p:extLst>
      <p:ext uri="{BB962C8B-B14F-4D97-AF65-F5344CB8AC3E}">
        <p14:creationId xmlns:p14="http://schemas.microsoft.com/office/powerpoint/2010/main" val="2048589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find the area of compound </a:t>
            </a:r>
            <a:r>
              <a:rPr lang="en-GB" dirty="0" smtClean="0"/>
              <a:t>shapes</a:t>
            </a:r>
            <a:endParaRPr lang="en-GB" dirty="0"/>
          </a:p>
        </p:txBody>
      </p:sp>
      <p:graphicFrame>
        <p:nvGraphicFramePr>
          <p:cNvPr id="4" name="Content Placeholder 3"/>
          <p:cNvGraphicFramePr>
            <a:graphicFrameLocks noGrp="1"/>
          </p:cNvGraphicFramePr>
          <p:nvPr>
            <p:ph idx="1"/>
          </p:nvPr>
        </p:nvGraphicFramePr>
        <p:xfrm>
          <a:off x="1064029" y="1928553"/>
          <a:ext cx="10289771" cy="4172988"/>
        </p:xfrm>
        <a:graphic>
          <a:graphicData uri="http://schemas.openxmlformats.org/drawingml/2006/table">
            <a:tbl>
              <a:tblPr firstRow="1" firstCol="1" bandRow="1"/>
              <a:tblGrid>
                <a:gridCol w="8118159">
                  <a:extLst>
                    <a:ext uri="{9D8B030D-6E8A-4147-A177-3AD203B41FA5}">
                      <a16:colId xmlns:a16="http://schemas.microsoft.com/office/drawing/2014/main" val="4063050064"/>
                    </a:ext>
                  </a:extLst>
                </a:gridCol>
                <a:gridCol w="2171612">
                  <a:extLst>
                    <a:ext uri="{9D8B030D-6E8A-4147-A177-3AD203B41FA5}">
                      <a16:colId xmlns:a16="http://schemas.microsoft.com/office/drawing/2014/main" val="2598489987"/>
                    </a:ext>
                  </a:extLst>
                </a:gridCol>
              </a:tblGrid>
              <a:tr h="1043247">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7096799"/>
                  </a:ext>
                </a:extLst>
              </a:tr>
              <a:tr h="69549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about compound shapes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3865994"/>
                  </a:ext>
                </a:extLst>
              </a:tr>
              <a:tr h="69549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draw a compound shape when given an area</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6438371"/>
                  </a:ext>
                </a:extLst>
              </a:tr>
              <a:tr h="1043247">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find the area of a compound shape by deciding where to split the shape into rectangles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7683980"/>
                  </a:ext>
                </a:extLst>
              </a:tr>
              <a:tr h="69549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find the area of a compound shape when it is already split into rectangles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9997192"/>
                  </a:ext>
                </a:extLst>
              </a:tr>
            </a:tbl>
          </a:graphicData>
        </a:graphic>
      </p:graphicFrame>
    </p:spTree>
    <p:extLst>
      <p:ext uri="{BB962C8B-B14F-4D97-AF65-F5344CB8AC3E}">
        <p14:creationId xmlns:p14="http://schemas.microsoft.com/office/powerpoint/2010/main" val="8272118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692992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fontScale="70000" lnSpcReduction="20000"/>
          </a:bodyPr>
          <a:lstStyle/>
          <a:p>
            <a:r>
              <a:rPr lang="en-GB" sz="3200" dirty="0" smtClean="0"/>
              <a:t>Myths are part of the oral tradition of story-telling.  They were told long ago and written down later</a:t>
            </a:r>
            <a:r>
              <a:rPr lang="en-GB" sz="3200" dirty="0"/>
              <a:t>. </a:t>
            </a:r>
            <a:r>
              <a:rPr lang="en-GB" sz="3200" dirty="0" smtClean="0"/>
              <a:t>They are </a:t>
            </a:r>
            <a:r>
              <a:rPr lang="en-GB" sz="3200" dirty="0"/>
              <a:t>based in religions of ancient times</a:t>
            </a:r>
            <a:r>
              <a:rPr lang="en-GB" sz="3200" dirty="0" smtClean="0"/>
              <a:t>.  They can tell </a:t>
            </a:r>
            <a:r>
              <a:rPr lang="en-GB" sz="3200" dirty="0"/>
              <a:t>of gods and </a:t>
            </a:r>
            <a:r>
              <a:rPr lang="en-GB" sz="3200" dirty="0" smtClean="0"/>
              <a:t>goddesses often </a:t>
            </a:r>
            <a:r>
              <a:rPr lang="en-GB" sz="3200" dirty="0"/>
              <a:t>explain how or why things are as they are e.g. creation, </a:t>
            </a:r>
            <a:r>
              <a:rPr lang="en-GB" sz="3200" dirty="0" smtClean="0"/>
              <a:t>weather.</a:t>
            </a:r>
          </a:p>
          <a:p>
            <a:pPr marL="0" indent="0">
              <a:buNone/>
            </a:pPr>
            <a:r>
              <a:rPr lang="en-GB" b="1" u="sng" dirty="0" smtClean="0"/>
              <a:t>Features:</a:t>
            </a:r>
            <a:endParaRPr lang="en-GB" b="1" u="sng" dirty="0"/>
          </a:p>
          <a:p>
            <a:pPr lvl="0"/>
            <a:r>
              <a:rPr lang="en-GB" dirty="0"/>
              <a:t>Basic story structure – Introduction, build-up, problem, action, conclusion</a:t>
            </a:r>
          </a:p>
          <a:p>
            <a:pPr lvl="0"/>
            <a:r>
              <a:rPr lang="en-GB" dirty="0"/>
              <a:t>Gods and goddesses</a:t>
            </a:r>
          </a:p>
          <a:p>
            <a:pPr lvl="0"/>
            <a:r>
              <a:rPr lang="en-GB" dirty="0"/>
              <a:t>Kings and queens</a:t>
            </a:r>
          </a:p>
          <a:p>
            <a:pPr lvl="0"/>
            <a:r>
              <a:rPr lang="en-GB" dirty="0"/>
              <a:t>Heroes and villains</a:t>
            </a:r>
          </a:p>
          <a:p>
            <a:pPr lvl="0"/>
            <a:r>
              <a:rPr lang="en-GB" dirty="0"/>
              <a:t>Witches and wizards</a:t>
            </a:r>
          </a:p>
          <a:p>
            <a:pPr lvl="0"/>
            <a:r>
              <a:rPr lang="en-GB" dirty="0"/>
              <a:t>Fairies and ‘little people’</a:t>
            </a:r>
          </a:p>
          <a:p>
            <a:pPr lvl="0"/>
            <a:r>
              <a:rPr lang="en-GB" dirty="0"/>
              <a:t>Monster, ogres and giants</a:t>
            </a:r>
          </a:p>
          <a:p>
            <a:pPr lvl="0"/>
            <a:r>
              <a:rPr lang="en-GB" dirty="0"/>
              <a:t>Talking Animals</a:t>
            </a:r>
          </a:p>
          <a:p>
            <a:endParaRPr lang="en-GB" sz="3200" dirty="0"/>
          </a:p>
          <a:p>
            <a:endParaRPr lang="en-GB" sz="3200" dirty="0" smtClean="0"/>
          </a:p>
          <a:p>
            <a:endParaRPr lang="en-GB" sz="3200" dirty="0"/>
          </a:p>
        </p:txBody>
      </p:sp>
    </p:spTree>
    <p:extLst>
      <p:ext uri="{BB962C8B-B14F-4D97-AF65-F5344CB8AC3E}">
        <p14:creationId xmlns:p14="http://schemas.microsoft.com/office/powerpoint/2010/main" val="26376419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We are looking at an Ancient Greek myth called Theseus and the Minotaur.  Let us re-read it to remind ourselves of the story.</a:t>
            </a:r>
          </a:p>
          <a:p>
            <a:endParaRPr lang="en-GB" sz="3200" dirty="0"/>
          </a:p>
          <a:p>
            <a:r>
              <a:rPr lang="en-GB" sz="3200" dirty="0" smtClean="0"/>
              <a:t>For the next 5 lessons, you are going to rewrite the myth of Theseus and the Minotaur using all the grammatical features we have been rehearsing and inverted commas.</a:t>
            </a:r>
          </a:p>
          <a:p>
            <a:endParaRPr lang="en-GB" sz="3200" dirty="0"/>
          </a:p>
          <a:p>
            <a:r>
              <a:rPr lang="en-GB" sz="3200" dirty="0" smtClean="0"/>
              <a:t>Today, we are going to concentrate on the build up.</a:t>
            </a:r>
            <a:endParaRPr lang="en-GB" sz="3200" dirty="0"/>
          </a:p>
        </p:txBody>
      </p:sp>
    </p:spTree>
    <p:extLst>
      <p:ext uri="{BB962C8B-B14F-4D97-AF65-F5344CB8AC3E}">
        <p14:creationId xmlns:p14="http://schemas.microsoft.com/office/powerpoint/2010/main" val="13881808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rewrite a myth that describes settings, characters and atmosphere and integrates dialogue to convey character and advance the action </a:t>
            </a:r>
          </a:p>
        </p:txBody>
      </p:sp>
      <p:graphicFrame>
        <p:nvGraphicFramePr>
          <p:cNvPr id="4" name="Content Placeholder 3"/>
          <p:cNvGraphicFramePr>
            <a:graphicFrameLocks noGrp="1"/>
          </p:cNvGraphicFramePr>
          <p:nvPr>
            <p:ph idx="1"/>
          </p:nvPr>
        </p:nvGraphicFramePr>
        <p:xfrm>
          <a:off x="1752600" y="1889759"/>
          <a:ext cx="8762999" cy="4418846"/>
        </p:xfrm>
        <a:graphic>
          <a:graphicData uri="http://schemas.openxmlformats.org/drawingml/2006/table">
            <a:tbl>
              <a:tblPr firstRow="1" firstCol="1" bandRow="1"/>
              <a:tblGrid>
                <a:gridCol w="6913606">
                  <a:extLst>
                    <a:ext uri="{9D8B030D-6E8A-4147-A177-3AD203B41FA5}">
                      <a16:colId xmlns:a16="http://schemas.microsoft.com/office/drawing/2014/main" val="3746277985"/>
                    </a:ext>
                  </a:extLst>
                </a:gridCol>
                <a:gridCol w="1849393">
                  <a:extLst>
                    <a:ext uri="{9D8B030D-6E8A-4147-A177-3AD203B41FA5}">
                      <a16:colId xmlns:a16="http://schemas.microsoft.com/office/drawing/2014/main" val="2968764510"/>
                    </a:ext>
                  </a:extLst>
                </a:gridCol>
              </a:tblGrid>
              <a:tr h="74181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5095014"/>
                  </a:ext>
                </a:extLst>
              </a:tr>
              <a:tr h="76655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a:t>
                      </a:r>
                      <a:r>
                        <a:rPr lang="en-GB" sz="2000">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omic Sans MS" panose="030F0702030302020204" pitchFamily="66" charset="0"/>
                          <a:ea typeface="Calibri" panose="020F0502020204030204" pitchFamily="34" charset="0"/>
                          <a:cs typeface="Times New Roman" panose="02020603050405020304" pitchFamily="18" charset="0"/>
                        </a:rPr>
                        <a:t>I am able to sustain a dialogue between two or more characters without losing the flow of the story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052628"/>
                  </a:ext>
                </a:extLst>
              </a:tr>
              <a:tr h="74181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create and maintain an appropriate atmosphere throughout the whole piece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1229705"/>
                  </a:ext>
                </a:extLst>
              </a:tr>
              <a:tr h="49454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make links in fiction between the opening and ending of a story (Y5)</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4085788"/>
                  </a:ext>
                </a:extLst>
              </a:tr>
              <a:tr h="98908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make sure my writing does not jump from one idea to another and I try to build on ideas through the piece of work, making connections between paragraphs (Y4)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5436395"/>
                  </a:ext>
                </a:extLst>
              </a:tr>
            </a:tbl>
          </a:graphicData>
        </a:graphic>
      </p:graphicFrame>
    </p:spTree>
    <p:extLst>
      <p:ext uri="{BB962C8B-B14F-4D97-AF65-F5344CB8AC3E}">
        <p14:creationId xmlns:p14="http://schemas.microsoft.com/office/powerpoint/2010/main" val="2892704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
            </a:r>
            <a:br>
              <a:rPr lang="en-GB" sz="3600" dirty="0" smtClean="0"/>
            </a:br>
            <a:r>
              <a:rPr lang="en-GB" sz="3600" dirty="0" smtClean="0"/>
              <a:t>LO</a:t>
            </a:r>
            <a:r>
              <a:rPr lang="en-GB" sz="3600" dirty="0"/>
              <a:t>: To be able to rewrite a myth that describes settings, characters and atmosphere and integrates dialogue to convey character and advance the action </a:t>
            </a:r>
            <a:r>
              <a:rPr lang="en-GB" dirty="0"/>
              <a:t/>
            </a:r>
            <a:br>
              <a:rPr lang="en-GB" dirty="0"/>
            </a:br>
            <a:endParaRPr lang="en-GB" dirty="0"/>
          </a:p>
        </p:txBody>
      </p:sp>
      <p:sp>
        <p:nvSpPr>
          <p:cNvPr id="3" name="Content Placeholder 2"/>
          <p:cNvSpPr>
            <a:spLocks noGrp="1"/>
          </p:cNvSpPr>
          <p:nvPr>
            <p:ph idx="1"/>
          </p:nvPr>
        </p:nvSpPr>
        <p:spPr/>
        <p:txBody>
          <a:bodyPr/>
          <a:lstStyle/>
          <a:p>
            <a:pPr marL="0" indent="0">
              <a:buNone/>
            </a:pPr>
            <a:r>
              <a:rPr lang="en-GB" b="1" dirty="0"/>
              <a:t>Paragraphs</a:t>
            </a:r>
          </a:p>
          <a:p>
            <a:r>
              <a:rPr lang="en-GB" dirty="0"/>
              <a:t>A paragraph is a group of sentences about the same thing/subject.</a:t>
            </a:r>
          </a:p>
          <a:p>
            <a:r>
              <a:rPr lang="en-GB" dirty="0"/>
              <a:t>Fiction – You change a paragraph when the time, place, action or place </a:t>
            </a:r>
            <a:r>
              <a:rPr lang="en-GB" dirty="0" smtClean="0"/>
              <a:t>changes</a:t>
            </a:r>
          </a:p>
          <a:p>
            <a:endParaRPr lang="en-GB" dirty="0"/>
          </a:p>
          <a:p>
            <a:r>
              <a:rPr lang="en-GB" dirty="0" smtClean="0"/>
              <a:t>Look at our plan of the story from Theseus and the Minotaur.  How many paragraphs could our build up have?  Dilemma have?</a:t>
            </a:r>
            <a:endParaRPr lang="en-GB" dirty="0"/>
          </a:p>
        </p:txBody>
      </p:sp>
    </p:spTree>
    <p:extLst>
      <p:ext uri="{BB962C8B-B14F-4D97-AF65-F5344CB8AC3E}">
        <p14:creationId xmlns:p14="http://schemas.microsoft.com/office/powerpoint/2010/main" val="41800243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rewrite a myth that describes settings, characters and atmosphere and integrates dialogue to convey character and advance the action </a:t>
            </a:r>
            <a:endParaRPr lang="en-GB" sz="3200" dirty="0"/>
          </a:p>
        </p:txBody>
      </p:sp>
      <p:sp>
        <p:nvSpPr>
          <p:cNvPr id="3" name="Content Placeholder 2"/>
          <p:cNvSpPr>
            <a:spLocks noGrp="1"/>
          </p:cNvSpPr>
          <p:nvPr>
            <p:ph sz="half" idx="1"/>
          </p:nvPr>
        </p:nvSpPr>
        <p:spPr/>
        <p:txBody>
          <a:bodyPr>
            <a:normAutofit fontScale="47500" lnSpcReduction="20000"/>
          </a:bodyPr>
          <a:lstStyle/>
          <a:p>
            <a:r>
              <a:rPr lang="en-GB" sz="3200" dirty="0"/>
              <a:t>Prince Theseus, son of King Aegeus, knew the importance of keeping his word.  However, he also knew what his father was doing was wrong so he went to his father with an idea.</a:t>
            </a:r>
          </a:p>
          <a:p>
            <a:r>
              <a:rPr lang="en-GB" sz="3200" dirty="0"/>
              <a:t>“Father, I know it is important to keep your word when you say you will do something but many of the people of Athens are extremely upset that their children are being sent to be brutally devoured by a monster,” said Theseus with sincerity.</a:t>
            </a:r>
          </a:p>
          <a:p>
            <a:r>
              <a:rPr lang="en-GB" sz="3200" dirty="0"/>
              <a:t>“I know, it is a horrible thing to do but what else can I do?” replied his father sadly.</a:t>
            </a:r>
          </a:p>
          <a:p>
            <a:r>
              <a:rPr lang="en-GB" sz="3200" dirty="0"/>
              <a:t>“ I have an idea,” Theseus responded boldly.  “I shall go to Crete as the seventh boy and when I am put in the labyrinth, I shall kill the monster and end the terror of the citizens of Athens,”  King Aegeus pondered this idea for a few moments and soon replied,</a:t>
            </a:r>
          </a:p>
          <a:p>
            <a:r>
              <a:rPr lang="en-GB" sz="3200" dirty="0"/>
              <a:t>“No son, I shall not risk losing my only son to that terrible monster.  It is out of the question.”  But Theseus told him he was going to go with or without his consent and repeated this again and again.  Eventually, the King relented and told his son,</a:t>
            </a:r>
          </a:p>
          <a:p>
            <a:r>
              <a:rPr lang="en-GB" sz="3200" dirty="0"/>
              <a:t>“Fine.  You can go.  Only on one condition.  When you return, you must  replace the black sail of your ship with white sails.”  To this Theseus agreed. </a:t>
            </a:r>
          </a:p>
        </p:txBody>
      </p:sp>
      <p:sp>
        <p:nvSpPr>
          <p:cNvPr id="4" name="Content Placeholder 3"/>
          <p:cNvSpPr>
            <a:spLocks noGrp="1"/>
          </p:cNvSpPr>
          <p:nvPr>
            <p:ph sz="half" idx="2"/>
          </p:nvPr>
        </p:nvSpPr>
        <p:spPr/>
        <p:txBody>
          <a:bodyPr>
            <a:normAutofit fontScale="47500" lnSpcReduction="20000"/>
          </a:bodyPr>
          <a:lstStyle/>
          <a:p>
            <a:r>
              <a:rPr lang="en-GB" dirty="0" smtClean="0"/>
              <a:t>What have I used for this part of the build up to tell the story but to keep the action moving?</a:t>
            </a:r>
            <a:endParaRPr lang="en-GB" dirty="0"/>
          </a:p>
        </p:txBody>
      </p:sp>
    </p:spTree>
    <p:extLst>
      <p:ext uri="{BB962C8B-B14F-4D97-AF65-F5344CB8AC3E}">
        <p14:creationId xmlns:p14="http://schemas.microsoft.com/office/powerpoint/2010/main" val="10118743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rewrite a myth that describes settings, characters and atmosphere and integrates dialogue to convey character and advance the action </a:t>
            </a:r>
            <a:endParaRPr lang="en-GB" sz="3200" dirty="0"/>
          </a:p>
        </p:txBody>
      </p:sp>
      <p:sp>
        <p:nvSpPr>
          <p:cNvPr id="3" name="Content Placeholder 2"/>
          <p:cNvSpPr>
            <a:spLocks noGrp="1"/>
          </p:cNvSpPr>
          <p:nvPr>
            <p:ph sz="half" idx="1"/>
          </p:nvPr>
        </p:nvSpPr>
        <p:spPr/>
        <p:txBody>
          <a:bodyPr>
            <a:normAutofit/>
          </a:bodyPr>
          <a:lstStyle/>
          <a:p>
            <a:r>
              <a:rPr lang="en-GB" sz="3200" dirty="0"/>
              <a:t>The prince took his place alongside the other six boys and seven girls and sailed towards Crete.</a:t>
            </a:r>
          </a:p>
          <a:p>
            <a:endParaRPr lang="en-GB" sz="3200" dirty="0"/>
          </a:p>
        </p:txBody>
      </p:sp>
      <p:sp>
        <p:nvSpPr>
          <p:cNvPr id="4" name="Content Placeholder 3"/>
          <p:cNvSpPr>
            <a:spLocks noGrp="1"/>
          </p:cNvSpPr>
          <p:nvPr>
            <p:ph sz="half" idx="2"/>
          </p:nvPr>
        </p:nvSpPr>
        <p:spPr/>
        <p:txBody>
          <a:bodyPr/>
          <a:lstStyle/>
          <a:p>
            <a:r>
              <a:rPr lang="en-GB" dirty="0" smtClean="0"/>
              <a:t>To improve this story further, and to convey an atmosphere of fear, I need to describe how the other boys and girls on the boat are behaving.</a:t>
            </a:r>
          </a:p>
          <a:p>
            <a:endParaRPr lang="en-GB" dirty="0"/>
          </a:p>
          <a:p>
            <a:r>
              <a:rPr lang="en-GB" dirty="0" smtClean="0"/>
              <a:t>Can you write sentences that will help to do this?</a:t>
            </a:r>
            <a:endParaRPr lang="en-GB" dirty="0"/>
          </a:p>
        </p:txBody>
      </p:sp>
    </p:spTree>
    <p:extLst>
      <p:ext uri="{BB962C8B-B14F-4D97-AF65-F5344CB8AC3E}">
        <p14:creationId xmlns:p14="http://schemas.microsoft.com/office/powerpoint/2010/main" val="18677717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rewrite a myth that describes settings, characters and atmosphere and integrates dialogue to convey character and advance the action </a:t>
            </a:r>
            <a:endParaRPr lang="en-GB" sz="3200" dirty="0"/>
          </a:p>
        </p:txBody>
      </p:sp>
      <p:sp>
        <p:nvSpPr>
          <p:cNvPr id="4" name="Content Placeholder 3"/>
          <p:cNvSpPr>
            <a:spLocks noGrp="1"/>
          </p:cNvSpPr>
          <p:nvPr>
            <p:ph sz="half" idx="1"/>
          </p:nvPr>
        </p:nvSpPr>
        <p:spPr/>
        <p:txBody>
          <a:bodyPr/>
          <a:lstStyle/>
          <a:p>
            <a:r>
              <a:rPr lang="en-GB" dirty="0"/>
              <a:t>When the prince and the children arrived on the island of Crete, King Minos and his daughter, Princess Ariadne, came to greet them and welcomed them into their palace. The king told the children they would not be eaten until the next day and in the meantime, they should enjoy themselves in the palace.</a:t>
            </a:r>
          </a:p>
          <a:p>
            <a:endParaRPr lang="en-GB" dirty="0"/>
          </a:p>
        </p:txBody>
      </p:sp>
      <p:sp>
        <p:nvSpPr>
          <p:cNvPr id="5" name="Content Placeholder 4"/>
          <p:cNvSpPr>
            <a:spLocks noGrp="1"/>
          </p:cNvSpPr>
          <p:nvPr>
            <p:ph sz="half" idx="2"/>
          </p:nvPr>
        </p:nvSpPr>
        <p:spPr/>
        <p:txBody>
          <a:bodyPr/>
          <a:lstStyle/>
          <a:p>
            <a:r>
              <a:rPr lang="en-GB" dirty="0" smtClean="0"/>
              <a:t>What could I had to this sentence to show that the children were not happy about the situation that they found themselves in and continue to create the atmosphere of fear?</a:t>
            </a:r>
          </a:p>
          <a:p>
            <a:endParaRPr lang="en-GB" dirty="0"/>
          </a:p>
          <a:p>
            <a:r>
              <a:rPr lang="en-GB" dirty="0" smtClean="0"/>
              <a:t>Could I use description?</a:t>
            </a:r>
          </a:p>
          <a:p>
            <a:r>
              <a:rPr lang="en-GB" dirty="0" smtClean="0"/>
              <a:t>Could I use a rhetorical question?</a:t>
            </a:r>
            <a:endParaRPr lang="en-GB" dirty="0"/>
          </a:p>
        </p:txBody>
      </p:sp>
    </p:spTree>
    <p:extLst>
      <p:ext uri="{BB962C8B-B14F-4D97-AF65-F5344CB8AC3E}">
        <p14:creationId xmlns:p14="http://schemas.microsoft.com/office/powerpoint/2010/main" val="28682210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rewrite a myth that describes settings, characters and atmosphere and integrates dialogue to convey character and advance the action </a:t>
            </a:r>
            <a:endParaRPr lang="en-GB" sz="3200" dirty="0"/>
          </a:p>
        </p:txBody>
      </p:sp>
      <p:sp>
        <p:nvSpPr>
          <p:cNvPr id="4" name="Content Placeholder 3"/>
          <p:cNvSpPr>
            <a:spLocks noGrp="1"/>
          </p:cNvSpPr>
          <p:nvPr>
            <p:ph sz="half" idx="1"/>
          </p:nvPr>
        </p:nvSpPr>
        <p:spPr/>
        <p:txBody>
          <a:bodyPr>
            <a:normAutofit fontScale="92500"/>
          </a:bodyPr>
          <a:lstStyle/>
          <a:p>
            <a:pPr marL="0" indent="0">
              <a:buNone/>
            </a:pPr>
            <a:r>
              <a:rPr lang="en-GB" dirty="0"/>
              <a:t>As Minos led the children to the palace to be cleaned and prepared, Ariadne pulled Theseus to one side. Desperate to escape from the world that her father had built, she offered to aid him in his quest in exchange for safe passage to Athens.</a:t>
            </a:r>
          </a:p>
          <a:p>
            <a:endParaRPr lang="en-GB" dirty="0"/>
          </a:p>
          <a:p>
            <a:pPr marL="0" indent="0">
              <a:buNone/>
            </a:pPr>
            <a:r>
              <a:rPr lang="en-GB" dirty="0"/>
              <a:t>Ariadne took Theseus to meet Daedalus, the inventor of the labyrinth which held the minotaur. </a:t>
            </a:r>
          </a:p>
          <a:p>
            <a:endParaRPr lang="en-GB" dirty="0"/>
          </a:p>
        </p:txBody>
      </p:sp>
      <p:sp>
        <p:nvSpPr>
          <p:cNvPr id="5" name="Content Placeholder 4"/>
          <p:cNvSpPr>
            <a:spLocks noGrp="1"/>
          </p:cNvSpPr>
          <p:nvPr>
            <p:ph sz="half" idx="2"/>
          </p:nvPr>
        </p:nvSpPr>
        <p:spPr/>
        <p:txBody>
          <a:bodyPr>
            <a:normAutofit fontScale="92500"/>
          </a:bodyPr>
          <a:lstStyle/>
          <a:p>
            <a:r>
              <a:rPr lang="en-GB" dirty="0" smtClean="0"/>
              <a:t>Could you use a conversation here to move the story forward?  Think about what you have already done in the lessons</a:t>
            </a:r>
            <a:endParaRPr lang="en-GB" dirty="0"/>
          </a:p>
        </p:txBody>
      </p:sp>
    </p:spTree>
    <p:extLst>
      <p:ext uri="{BB962C8B-B14F-4D97-AF65-F5344CB8AC3E}">
        <p14:creationId xmlns:p14="http://schemas.microsoft.com/office/powerpoint/2010/main" val="37627550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rewrite a myth that describes settings, characters and atmosphere and integrates dialogue to convey character and advance the action </a:t>
            </a:r>
            <a:endParaRPr lang="en-GB" sz="3200" dirty="0"/>
          </a:p>
        </p:txBody>
      </p:sp>
      <p:sp>
        <p:nvSpPr>
          <p:cNvPr id="3" name="Content Placeholder 2"/>
          <p:cNvSpPr>
            <a:spLocks noGrp="1"/>
          </p:cNvSpPr>
          <p:nvPr>
            <p:ph idx="1"/>
          </p:nvPr>
        </p:nvSpPr>
        <p:spPr/>
        <p:txBody>
          <a:bodyPr>
            <a:normAutofit lnSpcReduction="10000"/>
          </a:bodyPr>
          <a:lstStyle/>
          <a:p>
            <a:pPr marL="0" indent="0">
              <a:buNone/>
            </a:pPr>
            <a:r>
              <a:rPr lang="en-GB" sz="3200" dirty="0"/>
              <a:t>At the entrance to the labyrinth, Daedalus gave Theseus some string and told the prince to trail it behind him as he entered so he could find his way back out once he had defeated the Minotaur. </a:t>
            </a:r>
            <a:endParaRPr lang="en-GB" sz="3200" dirty="0" smtClean="0"/>
          </a:p>
          <a:p>
            <a:pPr marL="0" indent="0">
              <a:buNone/>
            </a:pPr>
            <a:endParaRPr lang="en-GB" sz="3200" dirty="0"/>
          </a:p>
          <a:p>
            <a:pPr marL="0" indent="0">
              <a:buNone/>
              <a:defRPr/>
            </a:pPr>
            <a:r>
              <a:rPr lang="en-GB" sz="3200" dirty="0">
                <a:latin typeface="Twinkl" pitchFamily="2" charset="0"/>
              </a:rPr>
              <a:t>Ariadne then gave Theseus a fine sword. Theseus thanked her for her kindness. </a:t>
            </a:r>
          </a:p>
          <a:p>
            <a:pPr marL="0" indent="0">
              <a:buNone/>
              <a:defRPr/>
            </a:pPr>
            <a:r>
              <a:rPr lang="en-GB" sz="3200" dirty="0" smtClean="0">
                <a:latin typeface="Twinkl" pitchFamily="2" charset="0"/>
              </a:rPr>
              <a:t>“</a:t>
            </a:r>
            <a:r>
              <a:rPr lang="en-GB" sz="3200" dirty="0">
                <a:latin typeface="Twinkl" pitchFamily="2" charset="0"/>
              </a:rPr>
              <a:t>But don’t forget,” the princess warned, “you must take me with you when you leave.”</a:t>
            </a:r>
          </a:p>
          <a:p>
            <a:pPr marL="0" indent="0">
              <a:buNone/>
            </a:pPr>
            <a:endParaRPr lang="en-GB" sz="3200" dirty="0"/>
          </a:p>
          <a:p>
            <a:endParaRPr lang="en-GB" sz="3200" dirty="0"/>
          </a:p>
        </p:txBody>
      </p:sp>
    </p:spTree>
    <p:extLst>
      <p:ext uri="{BB962C8B-B14F-4D97-AF65-F5344CB8AC3E}">
        <p14:creationId xmlns:p14="http://schemas.microsoft.com/office/powerpoint/2010/main" val="3620266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rewrite a myth that describes settings, characters and atmosphere and integrates dialogue to convey character and advance the action </a:t>
            </a:r>
            <a:endParaRPr lang="en-GB" sz="3200" dirty="0"/>
          </a:p>
        </p:txBody>
      </p:sp>
      <p:sp>
        <p:nvSpPr>
          <p:cNvPr id="3" name="Content Placeholder 2"/>
          <p:cNvSpPr>
            <a:spLocks noGrp="1"/>
          </p:cNvSpPr>
          <p:nvPr>
            <p:ph idx="1"/>
          </p:nvPr>
        </p:nvSpPr>
        <p:spPr/>
        <p:txBody>
          <a:bodyPr>
            <a:normAutofit/>
          </a:bodyPr>
          <a:lstStyle/>
          <a:p>
            <a:pPr marL="0" indent="0">
              <a:buNone/>
            </a:pPr>
            <a:r>
              <a:rPr lang="en-GB" sz="3200" b="1" dirty="0" smtClean="0"/>
              <a:t>ACTIVITY</a:t>
            </a:r>
          </a:p>
          <a:p>
            <a:pPr marL="0" indent="0">
              <a:buNone/>
            </a:pPr>
            <a:r>
              <a:rPr lang="en-GB" sz="3200" dirty="0" smtClean="0"/>
              <a:t>Children to use their plans to write the build up of the story.  To use conversation to move the story forward where appropriate and to use descriptive devices to convey characters feelings.</a:t>
            </a:r>
            <a:endParaRPr lang="en-GB" sz="3200" dirty="0"/>
          </a:p>
          <a:p>
            <a:endParaRPr lang="en-GB" sz="3200" dirty="0"/>
          </a:p>
        </p:txBody>
      </p:sp>
    </p:spTree>
    <p:extLst>
      <p:ext uri="{BB962C8B-B14F-4D97-AF65-F5344CB8AC3E}">
        <p14:creationId xmlns:p14="http://schemas.microsoft.com/office/powerpoint/2010/main" val="30403008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rewrite a myth that describes settings, characters and atmosphere and integrates dialogue to convey character and advance the action </a:t>
            </a:r>
          </a:p>
        </p:txBody>
      </p:sp>
      <p:graphicFrame>
        <p:nvGraphicFramePr>
          <p:cNvPr id="4" name="Content Placeholder 3"/>
          <p:cNvGraphicFramePr>
            <a:graphicFrameLocks noGrp="1"/>
          </p:cNvGraphicFramePr>
          <p:nvPr>
            <p:ph idx="1"/>
          </p:nvPr>
        </p:nvGraphicFramePr>
        <p:xfrm>
          <a:off x="1752600" y="1889759"/>
          <a:ext cx="8762999" cy="4418846"/>
        </p:xfrm>
        <a:graphic>
          <a:graphicData uri="http://schemas.openxmlformats.org/drawingml/2006/table">
            <a:tbl>
              <a:tblPr firstRow="1" firstCol="1" bandRow="1"/>
              <a:tblGrid>
                <a:gridCol w="6913606">
                  <a:extLst>
                    <a:ext uri="{9D8B030D-6E8A-4147-A177-3AD203B41FA5}">
                      <a16:colId xmlns:a16="http://schemas.microsoft.com/office/drawing/2014/main" val="3746277985"/>
                    </a:ext>
                  </a:extLst>
                </a:gridCol>
                <a:gridCol w="1849393">
                  <a:extLst>
                    <a:ext uri="{9D8B030D-6E8A-4147-A177-3AD203B41FA5}">
                      <a16:colId xmlns:a16="http://schemas.microsoft.com/office/drawing/2014/main" val="2968764510"/>
                    </a:ext>
                  </a:extLst>
                </a:gridCol>
              </a:tblGrid>
              <a:tr h="74181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5095014"/>
                  </a:ext>
                </a:extLst>
              </a:tr>
              <a:tr h="76655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a:t>
                      </a:r>
                      <a:r>
                        <a:rPr lang="en-GB" sz="2000">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omic Sans MS" panose="030F0702030302020204" pitchFamily="66" charset="0"/>
                          <a:ea typeface="Calibri" panose="020F0502020204030204" pitchFamily="34" charset="0"/>
                          <a:cs typeface="Times New Roman" panose="02020603050405020304" pitchFamily="18" charset="0"/>
                        </a:rPr>
                        <a:t>I am able to sustain a dialogue between two or more characters without losing the flow of the story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052628"/>
                  </a:ext>
                </a:extLst>
              </a:tr>
              <a:tr h="74181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create and maintain an appropriate atmosphere throughout the whole piece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1229705"/>
                  </a:ext>
                </a:extLst>
              </a:tr>
              <a:tr h="49454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make links in fiction between the opening and ending of a story (Y5)</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4085788"/>
                  </a:ext>
                </a:extLst>
              </a:tr>
              <a:tr h="98908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make sure my writing does not jump from one idea to another and I try to build on ideas through the piece of work, making connections between paragraphs (Y4)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5436395"/>
                  </a:ext>
                </a:extLst>
              </a:tr>
            </a:tbl>
          </a:graphicData>
        </a:graphic>
      </p:graphicFrame>
    </p:spTree>
    <p:extLst>
      <p:ext uri="{BB962C8B-B14F-4D97-AF65-F5344CB8AC3E}">
        <p14:creationId xmlns:p14="http://schemas.microsoft.com/office/powerpoint/2010/main" val="13082974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Reading Comprehension</a:t>
            </a:r>
            <a:endParaRPr lang="en-GB" dirty="0"/>
          </a:p>
        </p:txBody>
      </p:sp>
      <p:sp>
        <p:nvSpPr>
          <p:cNvPr id="5" name="Subtitle 4"/>
          <p:cNvSpPr>
            <a:spLocks noGrp="1"/>
          </p:cNvSpPr>
          <p:nvPr>
            <p:ph type="subTitle" idx="1"/>
          </p:nvPr>
        </p:nvSpPr>
        <p:spPr/>
        <p:txBody>
          <a:bodyPr/>
          <a:lstStyle/>
          <a:p>
            <a:r>
              <a:rPr lang="en-GB" dirty="0" smtClean="0"/>
              <a:t>LO: To answer questions about a non-fiction text - Cold</a:t>
            </a:r>
            <a:endParaRPr lang="en-GB" dirty="0"/>
          </a:p>
        </p:txBody>
      </p:sp>
    </p:spTree>
    <p:extLst>
      <p:ext uri="{BB962C8B-B14F-4D97-AF65-F5344CB8AC3E}">
        <p14:creationId xmlns:p14="http://schemas.microsoft.com/office/powerpoint/2010/main" val="33989062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4" name="Content Placeholder 3"/>
          <p:cNvPicPr>
            <a:picLocks noGrp="1" noChangeAspect="1"/>
          </p:cNvPicPr>
          <p:nvPr>
            <p:ph idx="1"/>
          </p:nvPr>
        </p:nvPicPr>
        <p:blipFill>
          <a:blip r:embed="rId2"/>
          <a:stretch>
            <a:fillRect/>
          </a:stretch>
        </p:blipFill>
        <p:spPr>
          <a:xfrm>
            <a:off x="3586988" y="1292224"/>
            <a:ext cx="5770372" cy="5034309"/>
          </a:xfrm>
          <a:prstGeom prst="rect">
            <a:avLst/>
          </a:prstGeom>
        </p:spPr>
      </p:pic>
    </p:spTree>
    <p:extLst>
      <p:ext uri="{BB962C8B-B14F-4D97-AF65-F5344CB8AC3E}">
        <p14:creationId xmlns:p14="http://schemas.microsoft.com/office/powerpoint/2010/main" val="40460064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5" name="Content Placeholder 4"/>
          <p:cNvPicPr>
            <a:picLocks noGrp="1" noChangeAspect="1"/>
          </p:cNvPicPr>
          <p:nvPr>
            <p:ph idx="1"/>
          </p:nvPr>
        </p:nvPicPr>
        <p:blipFill>
          <a:blip r:embed="rId2"/>
          <a:stretch>
            <a:fillRect/>
          </a:stretch>
        </p:blipFill>
        <p:spPr>
          <a:xfrm>
            <a:off x="2148840" y="1774163"/>
            <a:ext cx="8427720" cy="4755224"/>
          </a:xfrm>
          <a:prstGeom prst="rect">
            <a:avLst/>
          </a:prstGeom>
        </p:spPr>
      </p:pic>
    </p:spTree>
    <p:extLst>
      <p:ext uri="{BB962C8B-B14F-4D97-AF65-F5344CB8AC3E}">
        <p14:creationId xmlns:p14="http://schemas.microsoft.com/office/powerpoint/2010/main" val="388817382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4" name="Content Placeholder 3"/>
          <p:cNvPicPr>
            <a:picLocks noGrp="1" noChangeAspect="1"/>
          </p:cNvPicPr>
          <p:nvPr>
            <p:ph idx="1"/>
          </p:nvPr>
        </p:nvPicPr>
        <p:blipFill>
          <a:blip r:embed="rId2"/>
          <a:stretch>
            <a:fillRect/>
          </a:stretch>
        </p:blipFill>
        <p:spPr>
          <a:xfrm>
            <a:off x="2468880" y="1877219"/>
            <a:ext cx="6365557" cy="4937458"/>
          </a:xfrm>
          <a:prstGeom prst="rect">
            <a:avLst/>
          </a:prstGeom>
        </p:spPr>
      </p:pic>
    </p:spTree>
    <p:extLst>
      <p:ext uri="{BB962C8B-B14F-4D97-AF65-F5344CB8AC3E}">
        <p14:creationId xmlns:p14="http://schemas.microsoft.com/office/powerpoint/2010/main" val="31661185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4" name="Content Placeholder 3"/>
          <p:cNvPicPr>
            <a:picLocks noGrp="1" noChangeAspect="1"/>
          </p:cNvPicPr>
          <p:nvPr>
            <p:ph idx="1"/>
          </p:nvPr>
        </p:nvPicPr>
        <p:blipFill>
          <a:blip r:embed="rId2"/>
          <a:stretch>
            <a:fillRect/>
          </a:stretch>
        </p:blipFill>
        <p:spPr>
          <a:xfrm>
            <a:off x="2331720" y="1526872"/>
            <a:ext cx="8168640" cy="5369596"/>
          </a:xfrm>
          <a:prstGeom prst="rect">
            <a:avLst/>
          </a:prstGeom>
        </p:spPr>
      </p:pic>
    </p:spTree>
    <p:extLst>
      <p:ext uri="{BB962C8B-B14F-4D97-AF65-F5344CB8AC3E}">
        <p14:creationId xmlns:p14="http://schemas.microsoft.com/office/powerpoint/2010/main" val="37613496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4" name="Content Placeholder 3"/>
          <p:cNvPicPr>
            <a:picLocks noGrp="1" noChangeAspect="1"/>
          </p:cNvPicPr>
          <p:nvPr>
            <p:ph idx="1"/>
          </p:nvPr>
        </p:nvPicPr>
        <p:blipFill>
          <a:blip r:embed="rId2"/>
          <a:stretch>
            <a:fillRect/>
          </a:stretch>
        </p:blipFill>
        <p:spPr>
          <a:xfrm>
            <a:off x="340259" y="1690688"/>
            <a:ext cx="4988761" cy="4351338"/>
          </a:xfrm>
          <a:prstGeom prst="rect">
            <a:avLst/>
          </a:prstGeom>
        </p:spPr>
      </p:pic>
      <p:pic>
        <p:nvPicPr>
          <p:cNvPr id="5" name="Picture 4"/>
          <p:cNvPicPr>
            <a:picLocks noChangeAspect="1"/>
          </p:cNvPicPr>
          <p:nvPr/>
        </p:nvPicPr>
        <p:blipFill>
          <a:blip r:embed="rId3"/>
          <a:stretch>
            <a:fillRect/>
          </a:stretch>
        </p:blipFill>
        <p:spPr>
          <a:xfrm>
            <a:off x="5329020" y="1547019"/>
            <a:ext cx="6229350" cy="4638675"/>
          </a:xfrm>
          <a:prstGeom prst="rect">
            <a:avLst/>
          </a:prstGeom>
        </p:spPr>
      </p:pic>
    </p:spTree>
    <p:extLst>
      <p:ext uri="{BB962C8B-B14F-4D97-AF65-F5344CB8AC3E}">
        <p14:creationId xmlns:p14="http://schemas.microsoft.com/office/powerpoint/2010/main" val="24163730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5" name="Content Placeholder 4"/>
          <p:cNvPicPr>
            <a:picLocks noGrp="1" noChangeAspect="1"/>
          </p:cNvPicPr>
          <p:nvPr>
            <p:ph idx="1"/>
          </p:nvPr>
        </p:nvPicPr>
        <p:blipFill>
          <a:blip r:embed="rId2"/>
          <a:stretch>
            <a:fillRect/>
          </a:stretch>
        </p:blipFill>
        <p:spPr>
          <a:xfrm>
            <a:off x="214241" y="1901825"/>
            <a:ext cx="7709678" cy="4351338"/>
          </a:xfrm>
          <a:prstGeom prst="rect">
            <a:avLst/>
          </a:prstGeom>
        </p:spPr>
      </p:pic>
      <p:pic>
        <p:nvPicPr>
          <p:cNvPr id="6" name="Picture 5"/>
          <p:cNvPicPr>
            <a:picLocks noChangeAspect="1"/>
          </p:cNvPicPr>
          <p:nvPr/>
        </p:nvPicPr>
        <p:blipFill>
          <a:blip r:embed="rId3"/>
          <a:stretch>
            <a:fillRect/>
          </a:stretch>
        </p:blipFill>
        <p:spPr>
          <a:xfrm>
            <a:off x="3519487" y="1027906"/>
            <a:ext cx="8607968" cy="1410494"/>
          </a:xfrm>
          <a:prstGeom prst="rect">
            <a:avLst/>
          </a:prstGeom>
        </p:spPr>
      </p:pic>
    </p:spTree>
    <p:extLst>
      <p:ext uri="{BB962C8B-B14F-4D97-AF65-F5344CB8AC3E}">
        <p14:creationId xmlns:p14="http://schemas.microsoft.com/office/powerpoint/2010/main" val="19231776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4" name="Content Placeholder 3"/>
          <p:cNvPicPr>
            <a:picLocks noGrp="1" noChangeAspect="1"/>
          </p:cNvPicPr>
          <p:nvPr>
            <p:ph idx="1"/>
          </p:nvPr>
        </p:nvPicPr>
        <p:blipFill>
          <a:blip r:embed="rId2"/>
          <a:stretch>
            <a:fillRect/>
          </a:stretch>
        </p:blipFill>
        <p:spPr>
          <a:xfrm>
            <a:off x="289524" y="1690688"/>
            <a:ext cx="5608391" cy="4351338"/>
          </a:xfrm>
          <a:prstGeom prst="rect">
            <a:avLst/>
          </a:prstGeom>
        </p:spPr>
      </p:pic>
      <p:pic>
        <p:nvPicPr>
          <p:cNvPr id="5" name="Picture 4"/>
          <p:cNvPicPr>
            <a:picLocks noChangeAspect="1"/>
          </p:cNvPicPr>
          <p:nvPr/>
        </p:nvPicPr>
        <p:blipFill>
          <a:blip r:embed="rId3"/>
          <a:stretch>
            <a:fillRect/>
          </a:stretch>
        </p:blipFill>
        <p:spPr>
          <a:xfrm>
            <a:off x="5897915" y="1228725"/>
            <a:ext cx="6010275" cy="1962150"/>
          </a:xfrm>
          <a:prstGeom prst="rect">
            <a:avLst/>
          </a:prstGeom>
        </p:spPr>
      </p:pic>
      <p:pic>
        <p:nvPicPr>
          <p:cNvPr id="6" name="Picture 5"/>
          <p:cNvPicPr>
            <a:picLocks noChangeAspect="1"/>
          </p:cNvPicPr>
          <p:nvPr/>
        </p:nvPicPr>
        <p:blipFill>
          <a:blip r:embed="rId4"/>
          <a:stretch>
            <a:fillRect/>
          </a:stretch>
        </p:blipFill>
        <p:spPr>
          <a:xfrm>
            <a:off x="5897915" y="2910683"/>
            <a:ext cx="6143625" cy="1000125"/>
          </a:xfrm>
          <a:prstGeom prst="rect">
            <a:avLst/>
          </a:prstGeom>
        </p:spPr>
      </p:pic>
    </p:spTree>
    <p:extLst>
      <p:ext uri="{BB962C8B-B14F-4D97-AF65-F5344CB8AC3E}">
        <p14:creationId xmlns:p14="http://schemas.microsoft.com/office/powerpoint/2010/main" val="472333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a non-fiction text - Cold</a:t>
            </a:r>
            <a:endParaRPr lang="en-GB" dirty="0"/>
          </a:p>
        </p:txBody>
      </p:sp>
      <p:pic>
        <p:nvPicPr>
          <p:cNvPr id="4" name="Content Placeholder 3"/>
          <p:cNvPicPr>
            <a:picLocks noGrp="1" noChangeAspect="1"/>
          </p:cNvPicPr>
          <p:nvPr>
            <p:ph idx="1"/>
          </p:nvPr>
        </p:nvPicPr>
        <p:blipFill>
          <a:blip r:embed="rId2"/>
          <a:stretch>
            <a:fillRect/>
          </a:stretch>
        </p:blipFill>
        <p:spPr>
          <a:xfrm>
            <a:off x="317931" y="1690688"/>
            <a:ext cx="5674350" cy="3730674"/>
          </a:xfrm>
          <a:prstGeom prst="rect">
            <a:avLst/>
          </a:prstGeom>
        </p:spPr>
      </p:pic>
      <p:pic>
        <p:nvPicPr>
          <p:cNvPr id="5" name="Picture 4"/>
          <p:cNvPicPr>
            <a:picLocks noChangeAspect="1"/>
          </p:cNvPicPr>
          <p:nvPr/>
        </p:nvPicPr>
        <p:blipFill>
          <a:blip r:embed="rId3"/>
          <a:stretch>
            <a:fillRect/>
          </a:stretch>
        </p:blipFill>
        <p:spPr>
          <a:xfrm>
            <a:off x="5886450" y="1690688"/>
            <a:ext cx="6305550" cy="4124325"/>
          </a:xfrm>
          <a:prstGeom prst="rect">
            <a:avLst/>
          </a:prstGeom>
        </p:spPr>
      </p:pic>
    </p:spTree>
    <p:extLst>
      <p:ext uri="{BB962C8B-B14F-4D97-AF65-F5344CB8AC3E}">
        <p14:creationId xmlns:p14="http://schemas.microsoft.com/office/powerpoint/2010/main" val="41227301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048000" y="323596"/>
            <a:ext cx="7934960" cy="4077208"/>
          </a:xfrm>
          <a:prstGeom prst="cloudCallout">
            <a:avLst>
              <a:gd name="adj1" fmla="val -42623"/>
              <a:gd name="adj2" fmla="val 5434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ushering</a:t>
            </a:r>
            <a:endParaRPr lang="en-US" sz="8200" dirty="0">
              <a:solidFill>
                <a:schemeClr val="tx1"/>
              </a:solidFill>
              <a:cs typeface="Calibri"/>
            </a:endParaRPr>
          </a:p>
        </p:txBody>
      </p:sp>
    </p:spTree>
    <p:extLst>
      <p:ext uri="{BB962C8B-B14F-4D97-AF65-F5344CB8AC3E}">
        <p14:creationId xmlns:p14="http://schemas.microsoft.com/office/powerpoint/2010/main" val="816007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ushering</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“Can I get you some tea?” Josie asked kindly </a:t>
            </a:r>
            <a:r>
              <a:rPr lang="en-US" sz="6000" dirty="0" smtClean="0">
                <a:solidFill>
                  <a:srgbClr val="FF0000"/>
                </a:solidFill>
                <a:cs typeface="Calibri"/>
              </a:rPr>
              <a:t>ushering</a:t>
            </a:r>
            <a:r>
              <a:rPr lang="en-US" sz="6000" dirty="0" smtClean="0">
                <a:cs typeface="Calibri"/>
              </a:rPr>
              <a:t> her guest through to the kitchen.</a:t>
            </a:r>
            <a:endParaRPr lang="en-US" sz="6000" dirty="0">
              <a:solidFill>
                <a:srgbClr val="FF0000"/>
              </a:solidFill>
              <a:cs typeface="Calibri"/>
            </a:endParaRPr>
          </a:p>
        </p:txBody>
      </p:sp>
      <p:sp>
        <p:nvSpPr>
          <p:cNvPr id="4" name="Cloud Callout 3"/>
          <p:cNvSpPr/>
          <p:nvPr/>
        </p:nvSpPr>
        <p:spPr>
          <a:xfrm>
            <a:off x="336204" y="492299"/>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21047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ushering</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1208821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ushering</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6000" dirty="0" smtClean="0">
                <a:cs typeface="Calibri"/>
              </a:rPr>
              <a:t>Verb</a:t>
            </a:r>
            <a:r>
              <a:rPr lang="en-GB" sz="6000" dirty="0">
                <a:cs typeface="Calibri"/>
              </a:rPr>
              <a:t>. to show someone where they should go, or to make someone go where you want them to go</a:t>
            </a:r>
          </a:p>
        </p:txBody>
      </p:sp>
    </p:spTree>
    <p:extLst>
      <p:ext uri="{BB962C8B-B14F-4D97-AF65-F5344CB8AC3E}">
        <p14:creationId xmlns:p14="http://schemas.microsoft.com/office/powerpoint/2010/main" val="2256873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ushering</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fontScale="92500"/>
          </a:bodyPr>
          <a:lstStyle/>
          <a:p>
            <a:pPr marL="0" indent="0" algn="ctr">
              <a:buNone/>
            </a:pPr>
            <a:r>
              <a:rPr lang="en-GB" sz="4000" dirty="0">
                <a:cs typeface="Calibri"/>
              </a:rPr>
              <a:t>She </a:t>
            </a:r>
            <a:r>
              <a:rPr lang="en-GB" sz="4000" dirty="0">
                <a:solidFill>
                  <a:srgbClr val="FF0000"/>
                </a:solidFill>
                <a:cs typeface="Calibri"/>
              </a:rPr>
              <a:t>ushered</a:t>
            </a:r>
            <a:r>
              <a:rPr lang="en-GB" sz="4000" dirty="0">
                <a:cs typeface="Calibri"/>
              </a:rPr>
              <a:t> us into her office and offered us coffee</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Officials quickly </a:t>
            </a:r>
            <a:r>
              <a:rPr lang="en-GB" sz="4000" dirty="0">
                <a:solidFill>
                  <a:srgbClr val="FF0000"/>
                </a:solidFill>
                <a:cs typeface="Calibri"/>
              </a:rPr>
              <a:t>ushered</a:t>
            </a:r>
            <a:r>
              <a:rPr lang="en-GB" sz="4000" dirty="0">
                <a:cs typeface="Calibri"/>
              </a:rPr>
              <a:t> the protesters out of the hall</a:t>
            </a:r>
            <a:r>
              <a:rPr lang="en-GB" sz="4000" dirty="0" smtClean="0">
                <a:cs typeface="Calibri"/>
              </a:rPr>
              <a:t>.</a:t>
            </a:r>
          </a:p>
          <a:p>
            <a:pPr marL="0" indent="0" algn="ctr">
              <a:buNone/>
            </a:pPr>
            <a:endParaRPr lang="en-GB" sz="4000" dirty="0">
              <a:cs typeface="Calibri"/>
            </a:endParaRPr>
          </a:p>
          <a:p>
            <a:pPr marL="0" indent="0" algn="ctr">
              <a:buNone/>
            </a:pPr>
            <a:r>
              <a:rPr lang="en-GB" sz="4000" dirty="0" smtClean="0">
                <a:cs typeface="Calibri"/>
              </a:rPr>
              <a:t>The bride’s nephew </a:t>
            </a:r>
            <a:r>
              <a:rPr lang="en-GB" sz="4000" dirty="0" smtClean="0">
                <a:solidFill>
                  <a:srgbClr val="FF0000"/>
                </a:solidFill>
                <a:cs typeface="Calibri"/>
              </a:rPr>
              <a:t>ushered</a:t>
            </a:r>
            <a:r>
              <a:rPr lang="en-GB" sz="4000" dirty="0" smtClean="0">
                <a:cs typeface="Calibri"/>
              </a:rPr>
              <a:t> people to their seats in the church.</a:t>
            </a:r>
            <a:endParaRPr lang="en-US" sz="4000" dirty="0">
              <a:cs typeface="Calibri"/>
            </a:endParaRPr>
          </a:p>
        </p:txBody>
      </p:sp>
    </p:spTree>
    <p:extLst>
      <p:ext uri="{BB962C8B-B14F-4D97-AF65-F5344CB8AC3E}">
        <p14:creationId xmlns:p14="http://schemas.microsoft.com/office/powerpoint/2010/main" val="245934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ushering</a:t>
            </a: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a:cs typeface="Calibri"/>
              </a:rPr>
              <a:t>Say </a:t>
            </a:r>
            <a:r>
              <a:rPr lang="en-US" sz="4000" dirty="0" smtClean="0">
                <a:solidFill>
                  <a:srgbClr val="FF0000"/>
                </a:solidFill>
                <a:cs typeface="Calibri"/>
              </a:rPr>
              <a:t>ushering </a:t>
            </a:r>
            <a:r>
              <a:rPr lang="en-US" sz="4000" dirty="0">
                <a:cs typeface="Calibri"/>
              </a:rPr>
              <a:t>if you see someone </a:t>
            </a:r>
            <a:r>
              <a:rPr lang="en-US" sz="4000" dirty="0" smtClean="0">
                <a:cs typeface="Calibri"/>
              </a:rPr>
              <a:t>showing someone where to go.</a:t>
            </a:r>
            <a:endParaRPr lang="en-US" sz="4000" dirty="0">
              <a:cs typeface="Calibri"/>
            </a:endParaRPr>
          </a:p>
        </p:txBody>
      </p:sp>
      <p:pic>
        <p:nvPicPr>
          <p:cNvPr id="8" name="Picture 7"/>
          <p:cNvPicPr>
            <a:picLocks noChangeAspect="1"/>
          </p:cNvPicPr>
          <p:nvPr/>
        </p:nvPicPr>
        <p:blipFill>
          <a:blip r:embed="rId2"/>
          <a:stretch>
            <a:fillRect/>
          </a:stretch>
        </p:blipFill>
        <p:spPr>
          <a:xfrm>
            <a:off x="4714701" y="2885902"/>
            <a:ext cx="2265218" cy="1510145"/>
          </a:xfrm>
          <a:prstGeom prst="rect">
            <a:avLst/>
          </a:prstGeom>
        </p:spPr>
      </p:pic>
      <p:pic>
        <p:nvPicPr>
          <p:cNvPr id="5" name="Picture 4"/>
          <p:cNvPicPr>
            <a:picLocks noChangeAspect="1"/>
          </p:cNvPicPr>
          <p:nvPr/>
        </p:nvPicPr>
        <p:blipFill>
          <a:blip r:embed="rId3"/>
          <a:stretch>
            <a:fillRect/>
          </a:stretch>
        </p:blipFill>
        <p:spPr>
          <a:xfrm>
            <a:off x="838200" y="2516426"/>
            <a:ext cx="2367739" cy="1879621"/>
          </a:xfrm>
          <a:prstGeom prst="rect">
            <a:avLst/>
          </a:prstGeom>
        </p:spPr>
      </p:pic>
      <p:pic>
        <p:nvPicPr>
          <p:cNvPr id="6" name="Picture 5"/>
          <p:cNvPicPr>
            <a:picLocks noChangeAspect="1"/>
          </p:cNvPicPr>
          <p:nvPr/>
        </p:nvPicPr>
        <p:blipFill>
          <a:blip r:embed="rId4"/>
          <a:stretch>
            <a:fillRect/>
          </a:stretch>
        </p:blipFill>
        <p:spPr>
          <a:xfrm>
            <a:off x="7980219" y="2885902"/>
            <a:ext cx="3890356" cy="2188325"/>
          </a:xfrm>
          <a:prstGeom prst="rect">
            <a:avLst/>
          </a:prstGeom>
        </p:spPr>
      </p:pic>
      <p:pic>
        <p:nvPicPr>
          <p:cNvPr id="7" name="Picture 6"/>
          <p:cNvPicPr>
            <a:picLocks noChangeAspect="1"/>
          </p:cNvPicPr>
          <p:nvPr/>
        </p:nvPicPr>
        <p:blipFill>
          <a:blip r:embed="rId5"/>
          <a:stretch>
            <a:fillRect/>
          </a:stretch>
        </p:blipFill>
        <p:spPr>
          <a:xfrm>
            <a:off x="3126713" y="4616098"/>
            <a:ext cx="2466366" cy="1950326"/>
          </a:xfrm>
          <a:prstGeom prst="rect">
            <a:avLst/>
          </a:prstGeom>
        </p:spPr>
      </p:pic>
    </p:spTree>
    <p:extLst>
      <p:ext uri="{BB962C8B-B14F-4D97-AF65-F5344CB8AC3E}">
        <p14:creationId xmlns:p14="http://schemas.microsoft.com/office/powerpoint/2010/main" val="324634685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ushering</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use it in a sentence/draw a picture.</a:t>
            </a:r>
          </a:p>
        </p:txBody>
      </p:sp>
    </p:spTree>
    <p:extLst>
      <p:ext uri="{BB962C8B-B14F-4D97-AF65-F5344CB8AC3E}">
        <p14:creationId xmlns:p14="http://schemas.microsoft.com/office/powerpoint/2010/main" val="28390943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ushering</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6000" dirty="0" smtClean="0">
                <a:cs typeface="Calibri"/>
              </a:rPr>
              <a:t>Verb</a:t>
            </a:r>
            <a:r>
              <a:rPr lang="en-GB" sz="6000" dirty="0">
                <a:cs typeface="Calibri"/>
              </a:rPr>
              <a:t>. to show someone where they should go, or to make someone go where you want them to go</a:t>
            </a:r>
          </a:p>
        </p:txBody>
      </p:sp>
    </p:spTree>
    <p:extLst>
      <p:ext uri="{BB962C8B-B14F-4D97-AF65-F5344CB8AC3E}">
        <p14:creationId xmlns:p14="http://schemas.microsoft.com/office/powerpoint/2010/main" val="31940221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2763347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Lesson 3 – Why I choose not to use!</a:t>
            </a:r>
            <a:endParaRPr lang="en-GB" dirty="0"/>
          </a:p>
        </p:txBody>
      </p:sp>
      <p:sp>
        <p:nvSpPr>
          <p:cNvPr id="5" name="Subtitle 4"/>
          <p:cNvSpPr>
            <a:spLocks noGrp="1"/>
          </p:cNvSpPr>
          <p:nvPr>
            <p:ph type="subTitle" idx="1"/>
          </p:nvPr>
        </p:nvSpPr>
        <p:spPr/>
        <p:txBody>
          <a:bodyPr/>
          <a:lstStyle/>
          <a:p>
            <a:r>
              <a:rPr lang="en-GB" dirty="0"/>
              <a:t>LO: </a:t>
            </a:r>
            <a:r>
              <a:rPr lang="en-GB" dirty="0" smtClean="0"/>
              <a:t>To know what the positive </a:t>
            </a:r>
            <a:r>
              <a:rPr lang="en-GB" dirty="0"/>
              <a:t>benefits of a drug-free life </a:t>
            </a:r>
            <a:r>
              <a:rPr lang="en-GB" dirty="0" smtClean="0"/>
              <a:t>are</a:t>
            </a:r>
            <a:endParaRPr lang="en-GB" dirty="0"/>
          </a:p>
        </p:txBody>
      </p:sp>
    </p:spTree>
    <p:extLst>
      <p:ext uri="{BB962C8B-B14F-4D97-AF65-F5344CB8AC3E}">
        <p14:creationId xmlns:p14="http://schemas.microsoft.com/office/powerpoint/2010/main" val="19847520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what the positive benefits of a drug-free life are</a:t>
            </a:r>
          </a:p>
        </p:txBody>
      </p:sp>
      <p:sp>
        <p:nvSpPr>
          <p:cNvPr id="3" name="Content Placeholder 2"/>
          <p:cNvSpPr>
            <a:spLocks noGrp="1"/>
          </p:cNvSpPr>
          <p:nvPr>
            <p:ph idx="1"/>
          </p:nvPr>
        </p:nvSpPr>
        <p:spPr/>
        <p:txBody>
          <a:bodyPr>
            <a:normAutofit fontScale="92500" lnSpcReduction="20000"/>
          </a:bodyPr>
          <a:lstStyle/>
          <a:p>
            <a:pPr marL="0" indent="0">
              <a:buNone/>
            </a:pPr>
            <a:r>
              <a:rPr lang="en-GB" sz="3200" dirty="0"/>
              <a:t>Jed has started to realise that making choices is not just about what you choose to do, it’s </a:t>
            </a:r>
            <a:r>
              <a:rPr lang="en-GB" sz="3200" dirty="0" smtClean="0"/>
              <a:t>also about </a:t>
            </a:r>
            <a:r>
              <a:rPr lang="en-GB" sz="3200" dirty="0"/>
              <a:t>what you choose not to do. “My body is like my most amazing possession - it belongs to </a:t>
            </a:r>
            <a:r>
              <a:rPr lang="en-GB" sz="3200" dirty="0" smtClean="0"/>
              <a:t>me, it’s </a:t>
            </a:r>
            <a:r>
              <a:rPr lang="en-GB" sz="3200" dirty="0"/>
              <a:t>my job to take care of it!” said Jed to Ted that night. “If only more people knew how great </a:t>
            </a:r>
            <a:r>
              <a:rPr lang="en-GB" sz="3200" dirty="0" smtClean="0"/>
              <a:t>healthy felt</a:t>
            </a:r>
            <a:r>
              <a:rPr lang="en-GB" sz="3200" dirty="0"/>
              <a:t>,” he thought</a:t>
            </a:r>
            <a:r>
              <a:rPr lang="en-GB" sz="3200" dirty="0" smtClean="0"/>
              <a:t>.</a:t>
            </a:r>
          </a:p>
          <a:p>
            <a:pPr marL="0" indent="0">
              <a:buNone/>
            </a:pPr>
            <a:endParaRPr lang="en-GB" sz="3200" dirty="0"/>
          </a:p>
          <a:p>
            <a:pPr marL="0" indent="0">
              <a:buNone/>
            </a:pPr>
            <a:r>
              <a:rPr lang="en-GB" sz="3200" dirty="0"/>
              <a:t>Then Jed had an idea! He decided to start a Healthy Me / Boss of Me campaign as part of </a:t>
            </a:r>
            <a:r>
              <a:rPr lang="en-GB" sz="3200" dirty="0" smtClean="0"/>
              <a:t>the school’s Drug Aware </a:t>
            </a:r>
            <a:r>
              <a:rPr lang="en-GB" sz="3200" dirty="0"/>
              <a:t>lessons. Next day he told the class and everybody thought it was an </a:t>
            </a:r>
            <a:r>
              <a:rPr lang="en-GB" sz="3200" dirty="0" smtClean="0"/>
              <a:t>amazing idea </a:t>
            </a:r>
            <a:r>
              <a:rPr lang="en-GB" sz="3200" dirty="0"/>
              <a:t>and so did the teacher. His friends all wanted to take part – even the Trouble Twins didn’t </a:t>
            </a:r>
            <a:r>
              <a:rPr lang="en-GB" sz="3200" dirty="0" smtClean="0"/>
              <a:t>want to </a:t>
            </a:r>
            <a:r>
              <a:rPr lang="en-GB" sz="3200" dirty="0"/>
              <a:t>be left out!</a:t>
            </a:r>
          </a:p>
        </p:txBody>
      </p:sp>
    </p:spTree>
    <p:extLst>
      <p:ext uri="{BB962C8B-B14F-4D97-AF65-F5344CB8AC3E}">
        <p14:creationId xmlns:p14="http://schemas.microsoft.com/office/powerpoint/2010/main" val="39585461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what the positive benefits of a drug-free life are</a:t>
            </a:r>
          </a:p>
        </p:txBody>
      </p:sp>
      <p:sp>
        <p:nvSpPr>
          <p:cNvPr id="4" name="Content Placeholder 3"/>
          <p:cNvSpPr>
            <a:spLocks noGrp="1"/>
          </p:cNvSpPr>
          <p:nvPr>
            <p:ph idx="1"/>
          </p:nvPr>
        </p:nvSpPr>
        <p:spPr/>
        <p:txBody>
          <a:bodyPr>
            <a:normAutofit/>
          </a:bodyPr>
          <a:lstStyle/>
          <a:p>
            <a:pPr marL="0" indent="0">
              <a:buNone/>
            </a:pPr>
            <a:r>
              <a:rPr lang="en-GB" b="1" u="sng" dirty="0"/>
              <a:t>Activity 1: Choosing your campaign focus</a:t>
            </a:r>
          </a:p>
          <a:p>
            <a:r>
              <a:rPr lang="en-GB" dirty="0" smtClean="0"/>
              <a:t> </a:t>
            </a:r>
            <a:r>
              <a:rPr lang="en-GB" dirty="0"/>
              <a:t>In </a:t>
            </a:r>
            <a:r>
              <a:rPr lang="en-GB" dirty="0" smtClean="0"/>
              <a:t>groups, </a:t>
            </a:r>
            <a:r>
              <a:rPr lang="en-GB" dirty="0"/>
              <a:t>choose a positive choice health campaign based on one of the following:</a:t>
            </a:r>
          </a:p>
          <a:p>
            <a:pPr marL="0" indent="0">
              <a:buNone/>
            </a:pPr>
            <a:r>
              <a:rPr lang="en-GB" dirty="0" smtClean="0">
                <a:solidFill>
                  <a:srgbClr val="FF0000"/>
                </a:solidFill>
              </a:rPr>
              <a:t>     smoking</a:t>
            </a:r>
            <a:r>
              <a:rPr lang="en-GB" dirty="0">
                <a:solidFill>
                  <a:srgbClr val="FF0000"/>
                </a:solidFill>
              </a:rPr>
              <a:t>, alcohol, medication </a:t>
            </a:r>
            <a:r>
              <a:rPr lang="en-GB" dirty="0" smtClean="0">
                <a:solidFill>
                  <a:srgbClr val="FF0000"/>
                </a:solidFill>
              </a:rPr>
              <a:t>or caffeine</a:t>
            </a:r>
          </a:p>
          <a:p>
            <a:endParaRPr lang="en-GB" dirty="0"/>
          </a:p>
          <a:p>
            <a:r>
              <a:rPr lang="en-GB" dirty="0" smtClean="0"/>
              <a:t>Using </a:t>
            </a:r>
            <a:r>
              <a:rPr lang="en-GB" dirty="0"/>
              <a:t>the drug information sheets, research the effects and statistics </a:t>
            </a:r>
            <a:r>
              <a:rPr lang="en-GB" dirty="0" smtClean="0"/>
              <a:t>provided</a:t>
            </a:r>
            <a:endParaRPr lang="en-GB" dirty="0"/>
          </a:p>
        </p:txBody>
      </p:sp>
    </p:spTree>
    <p:extLst>
      <p:ext uri="{BB962C8B-B14F-4D97-AF65-F5344CB8AC3E}">
        <p14:creationId xmlns:p14="http://schemas.microsoft.com/office/powerpoint/2010/main" val="9461070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what the positive benefits of a drug-free life are</a:t>
            </a:r>
          </a:p>
        </p:txBody>
      </p:sp>
      <p:sp>
        <p:nvSpPr>
          <p:cNvPr id="4" name="Content Placeholder 3"/>
          <p:cNvSpPr>
            <a:spLocks noGrp="1"/>
          </p:cNvSpPr>
          <p:nvPr>
            <p:ph sz="half" idx="1"/>
          </p:nvPr>
        </p:nvSpPr>
        <p:spPr/>
        <p:txBody>
          <a:bodyPr>
            <a:normAutofit/>
          </a:bodyPr>
          <a:lstStyle/>
          <a:p>
            <a:pPr marL="0" indent="0">
              <a:buNone/>
            </a:pPr>
            <a:r>
              <a:rPr lang="en-GB" b="1" u="sng" dirty="0"/>
              <a:t>Activity 1: Choosing your campaign focus</a:t>
            </a:r>
          </a:p>
          <a:p>
            <a:r>
              <a:rPr lang="en-GB" dirty="0" smtClean="0"/>
              <a:t>Using </a:t>
            </a:r>
            <a:r>
              <a:rPr lang="en-GB" dirty="0"/>
              <a:t>the Positive Spin sheet ask them to reframe the information into a range of </a:t>
            </a:r>
            <a:r>
              <a:rPr lang="en-GB" dirty="0" smtClean="0"/>
              <a:t>positive messages</a:t>
            </a:r>
            <a:endParaRPr lang="en-GB" dirty="0"/>
          </a:p>
          <a:p>
            <a:r>
              <a:rPr lang="en-GB" dirty="0" smtClean="0"/>
              <a:t>Choose </a:t>
            </a:r>
            <a:r>
              <a:rPr lang="en-GB" dirty="0"/>
              <a:t>key positive messages to use in the campaign</a:t>
            </a:r>
          </a:p>
        </p:txBody>
      </p:sp>
      <p:pic>
        <p:nvPicPr>
          <p:cNvPr id="3" name="Content Placeholder 2"/>
          <p:cNvPicPr>
            <a:picLocks noGrp="1" noChangeAspect="1"/>
          </p:cNvPicPr>
          <p:nvPr>
            <p:ph sz="half" idx="2"/>
          </p:nvPr>
        </p:nvPicPr>
        <p:blipFill>
          <a:blip r:embed="rId2"/>
          <a:stretch>
            <a:fillRect/>
          </a:stretch>
        </p:blipFill>
        <p:spPr>
          <a:xfrm>
            <a:off x="6476680" y="1825626"/>
            <a:ext cx="5227639" cy="4224654"/>
          </a:xfrm>
          <a:prstGeom prst="rect">
            <a:avLst/>
          </a:prstGeom>
        </p:spPr>
      </p:pic>
    </p:spTree>
    <p:extLst>
      <p:ext uri="{BB962C8B-B14F-4D97-AF65-F5344CB8AC3E}">
        <p14:creationId xmlns:p14="http://schemas.microsoft.com/office/powerpoint/2010/main" val="40566838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what the positive benefits of a drug-free life are</a:t>
            </a:r>
          </a:p>
        </p:txBody>
      </p:sp>
      <p:sp>
        <p:nvSpPr>
          <p:cNvPr id="4" name="Content Placeholder 3"/>
          <p:cNvSpPr>
            <a:spLocks noGrp="1"/>
          </p:cNvSpPr>
          <p:nvPr>
            <p:ph sz="half" idx="1"/>
          </p:nvPr>
        </p:nvSpPr>
        <p:spPr/>
        <p:txBody>
          <a:bodyPr>
            <a:normAutofit/>
          </a:bodyPr>
          <a:lstStyle/>
          <a:p>
            <a:pPr marL="0" indent="0">
              <a:buNone/>
            </a:pPr>
            <a:r>
              <a:rPr lang="en-GB" b="1" u="sng" dirty="0"/>
              <a:t>Activity 1: Choosing your campaign focus</a:t>
            </a:r>
          </a:p>
          <a:p>
            <a:r>
              <a:rPr lang="en-GB" dirty="0" smtClean="0"/>
              <a:t>Using </a:t>
            </a:r>
            <a:r>
              <a:rPr lang="en-GB" dirty="0"/>
              <a:t>the Positive Spin sheet ask them to reframe the information into a range of </a:t>
            </a:r>
            <a:r>
              <a:rPr lang="en-GB" dirty="0" smtClean="0"/>
              <a:t>positive messages</a:t>
            </a:r>
          </a:p>
          <a:p>
            <a:pPr marL="0" indent="0">
              <a:buNone/>
            </a:pPr>
            <a:endParaRPr lang="en-GB" dirty="0"/>
          </a:p>
          <a:p>
            <a:r>
              <a:rPr lang="en-GB" dirty="0" smtClean="0">
                <a:solidFill>
                  <a:srgbClr val="FF0000"/>
                </a:solidFill>
              </a:rPr>
              <a:t>Choose </a:t>
            </a:r>
            <a:r>
              <a:rPr lang="en-GB" dirty="0">
                <a:solidFill>
                  <a:srgbClr val="FF0000"/>
                </a:solidFill>
              </a:rPr>
              <a:t>key positive messages to use in the campaign</a:t>
            </a:r>
          </a:p>
        </p:txBody>
      </p:sp>
      <p:pic>
        <p:nvPicPr>
          <p:cNvPr id="6" name="Content Placeholder 5"/>
          <p:cNvPicPr>
            <a:picLocks noGrp="1" noChangeAspect="1"/>
          </p:cNvPicPr>
          <p:nvPr>
            <p:ph sz="half" idx="2"/>
          </p:nvPr>
        </p:nvPicPr>
        <p:blipFill>
          <a:blip r:embed="rId2"/>
          <a:stretch>
            <a:fillRect/>
          </a:stretch>
        </p:blipFill>
        <p:spPr>
          <a:xfrm>
            <a:off x="6568440" y="1825625"/>
            <a:ext cx="3764280" cy="4351338"/>
          </a:xfrm>
          <a:prstGeom prst="rect">
            <a:avLst/>
          </a:prstGeom>
        </p:spPr>
      </p:pic>
    </p:spTree>
    <p:extLst>
      <p:ext uri="{BB962C8B-B14F-4D97-AF65-F5344CB8AC3E}">
        <p14:creationId xmlns:p14="http://schemas.microsoft.com/office/powerpoint/2010/main" val="13800432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what the positive benefits of a drug-free life are</a:t>
            </a:r>
          </a:p>
        </p:txBody>
      </p:sp>
      <p:pic>
        <p:nvPicPr>
          <p:cNvPr id="6" name="Content Placeholder 5"/>
          <p:cNvPicPr>
            <a:picLocks noGrp="1" noChangeAspect="1"/>
          </p:cNvPicPr>
          <p:nvPr>
            <p:ph sz="half" idx="1"/>
          </p:nvPr>
        </p:nvPicPr>
        <p:blipFill>
          <a:blip r:embed="rId2"/>
          <a:stretch>
            <a:fillRect/>
          </a:stretch>
        </p:blipFill>
        <p:spPr>
          <a:xfrm>
            <a:off x="1142681" y="2286554"/>
            <a:ext cx="4572638" cy="3429479"/>
          </a:xfrm>
          <a:prstGeom prst="rect">
            <a:avLst/>
          </a:prstGeom>
        </p:spPr>
      </p:pic>
      <p:sp>
        <p:nvSpPr>
          <p:cNvPr id="5" name="Content Placeholder 4"/>
          <p:cNvSpPr>
            <a:spLocks noGrp="1"/>
          </p:cNvSpPr>
          <p:nvPr>
            <p:ph sz="half" idx="2"/>
          </p:nvPr>
        </p:nvSpPr>
        <p:spPr/>
        <p:txBody>
          <a:bodyPr>
            <a:normAutofit/>
          </a:bodyPr>
          <a:lstStyle/>
          <a:p>
            <a:pPr marL="0" indent="0">
              <a:buNone/>
            </a:pPr>
            <a:r>
              <a:rPr lang="en-GB" b="1" u="sng" dirty="0"/>
              <a:t>Activity 2: Choosing your key messages</a:t>
            </a:r>
          </a:p>
          <a:p>
            <a:r>
              <a:rPr lang="en-GB" dirty="0" smtClean="0"/>
              <a:t>Use </a:t>
            </a:r>
            <a:r>
              <a:rPr lang="en-GB" dirty="0"/>
              <a:t>the graffiti wall brick to collect and think of key messages to use in the campaign </a:t>
            </a:r>
            <a:endParaRPr lang="en-GB" dirty="0" smtClean="0"/>
          </a:p>
          <a:p>
            <a:endParaRPr lang="en-GB" dirty="0"/>
          </a:p>
          <a:p>
            <a:r>
              <a:rPr lang="en-GB" dirty="0" smtClean="0"/>
              <a:t>We will build </a:t>
            </a:r>
            <a:r>
              <a:rPr lang="en-GB" dirty="0"/>
              <a:t>the bricks into an ‘inspiration wall’ in the classroom or even hall or foyer of the school.</a:t>
            </a:r>
          </a:p>
        </p:txBody>
      </p:sp>
    </p:spTree>
    <p:extLst>
      <p:ext uri="{BB962C8B-B14F-4D97-AF65-F5344CB8AC3E}">
        <p14:creationId xmlns:p14="http://schemas.microsoft.com/office/powerpoint/2010/main" val="41991786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what the positive benefits of a drug-free life are</a:t>
            </a:r>
          </a:p>
        </p:txBody>
      </p:sp>
      <p:sp>
        <p:nvSpPr>
          <p:cNvPr id="3" name="Content Placeholder 2"/>
          <p:cNvSpPr>
            <a:spLocks noGrp="1"/>
          </p:cNvSpPr>
          <p:nvPr>
            <p:ph idx="1"/>
          </p:nvPr>
        </p:nvSpPr>
        <p:spPr/>
        <p:txBody>
          <a:bodyPr>
            <a:normAutofit/>
          </a:bodyPr>
          <a:lstStyle/>
          <a:p>
            <a:pPr marL="0" indent="0">
              <a:buNone/>
            </a:pPr>
            <a:r>
              <a:rPr lang="en-GB" sz="3200" b="1" u="sng" dirty="0"/>
              <a:t>Activity 3: Creating your materials</a:t>
            </a:r>
          </a:p>
          <a:p>
            <a:r>
              <a:rPr lang="en-GB" sz="3200" dirty="0" smtClean="0"/>
              <a:t>Design </a:t>
            </a:r>
            <a:r>
              <a:rPr lang="en-GB" sz="3200" dirty="0"/>
              <a:t>the materials </a:t>
            </a:r>
            <a:r>
              <a:rPr lang="en-GB" sz="3200" dirty="0" smtClean="0"/>
              <a:t>- poster</a:t>
            </a:r>
            <a:r>
              <a:rPr lang="en-GB" sz="3200" dirty="0"/>
              <a:t>, t-shirt, leaflet, </a:t>
            </a:r>
            <a:endParaRPr lang="en-GB" sz="3200" dirty="0" smtClean="0"/>
          </a:p>
          <a:p>
            <a:endParaRPr lang="en-GB" sz="3200" dirty="0"/>
          </a:p>
          <a:p>
            <a:r>
              <a:rPr lang="en-GB" sz="3200" dirty="0" smtClean="0">
                <a:solidFill>
                  <a:srgbClr val="FF0000"/>
                </a:solidFill>
              </a:rPr>
              <a:t>REMEMBER </a:t>
            </a:r>
            <a:r>
              <a:rPr lang="en-GB" sz="3200" dirty="0">
                <a:solidFill>
                  <a:srgbClr val="FF0000"/>
                </a:solidFill>
              </a:rPr>
              <a:t>it must be a </a:t>
            </a:r>
            <a:r>
              <a:rPr lang="en-GB" sz="3200" dirty="0" smtClean="0">
                <a:solidFill>
                  <a:srgbClr val="FF0000"/>
                </a:solidFill>
              </a:rPr>
              <a:t>positive message</a:t>
            </a:r>
            <a:endParaRPr lang="en-GB" sz="3200" dirty="0">
              <a:solidFill>
                <a:srgbClr val="FF0000"/>
              </a:solidFill>
            </a:endParaRPr>
          </a:p>
        </p:txBody>
      </p:sp>
    </p:spTree>
    <p:extLst>
      <p:ext uri="{BB962C8B-B14F-4D97-AF65-F5344CB8AC3E}">
        <p14:creationId xmlns:p14="http://schemas.microsoft.com/office/powerpoint/2010/main" val="397153989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what the positive benefits of a drug-free life are</a:t>
            </a:r>
          </a:p>
        </p:txBody>
      </p:sp>
      <p:sp>
        <p:nvSpPr>
          <p:cNvPr id="3" name="Content Placeholder 2"/>
          <p:cNvSpPr>
            <a:spLocks noGrp="1"/>
          </p:cNvSpPr>
          <p:nvPr>
            <p:ph idx="1"/>
          </p:nvPr>
        </p:nvSpPr>
        <p:spPr/>
        <p:txBody>
          <a:bodyPr>
            <a:normAutofit/>
          </a:bodyPr>
          <a:lstStyle/>
          <a:p>
            <a:pPr marL="0" indent="0">
              <a:buNone/>
            </a:pPr>
            <a:r>
              <a:rPr lang="en-GB" sz="3200" b="1" u="sng" dirty="0"/>
              <a:t>Activity 4: Make a plan to roll out the campaign/s to the school or local community</a:t>
            </a:r>
          </a:p>
          <a:p>
            <a:pPr marL="0" indent="0">
              <a:buNone/>
            </a:pPr>
            <a:r>
              <a:rPr lang="en-GB" sz="3200" dirty="0"/>
              <a:t>Some ideas are:</a:t>
            </a:r>
          </a:p>
          <a:p>
            <a:pPr marL="0" indent="0">
              <a:buNone/>
            </a:pPr>
            <a:r>
              <a:rPr lang="en-GB" sz="3200" dirty="0"/>
              <a:t>• Hold a poster competition judged as part of a special assembly</a:t>
            </a:r>
          </a:p>
          <a:p>
            <a:pPr marL="0" indent="0">
              <a:buNone/>
            </a:pPr>
            <a:r>
              <a:rPr lang="en-GB" sz="3200" dirty="0"/>
              <a:t>• Display work at a special themed assembly</a:t>
            </a:r>
          </a:p>
          <a:p>
            <a:pPr marL="0" indent="0">
              <a:buNone/>
            </a:pPr>
            <a:r>
              <a:rPr lang="en-GB" sz="3200" dirty="0"/>
              <a:t>• </a:t>
            </a:r>
            <a:r>
              <a:rPr lang="en-GB" sz="3200" dirty="0" smtClean="0"/>
              <a:t>Make </a:t>
            </a:r>
            <a:r>
              <a:rPr lang="en-GB" sz="3200" dirty="0"/>
              <a:t>signs for the school</a:t>
            </a:r>
          </a:p>
          <a:p>
            <a:pPr marL="0" indent="0">
              <a:buNone/>
            </a:pPr>
            <a:r>
              <a:rPr lang="en-GB" sz="3200" dirty="0"/>
              <a:t>• </a:t>
            </a:r>
            <a:r>
              <a:rPr lang="en-GB" sz="3200" dirty="0" smtClean="0"/>
              <a:t>Put </a:t>
            </a:r>
            <a:r>
              <a:rPr lang="en-GB" sz="3200" dirty="0"/>
              <a:t>it on your school newsletter, website or cable channel</a:t>
            </a:r>
          </a:p>
        </p:txBody>
      </p:sp>
    </p:spTree>
    <p:extLst>
      <p:ext uri="{BB962C8B-B14F-4D97-AF65-F5344CB8AC3E}">
        <p14:creationId xmlns:p14="http://schemas.microsoft.com/office/powerpoint/2010/main" val="310013100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42466" y="30480"/>
            <a:ext cx="2749534" cy="2109399"/>
          </a:xfrm>
          <a:prstGeom prst="rect">
            <a:avLst/>
          </a:prstGeom>
        </p:spPr>
      </p:pic>
      <p:sp>
        <p:nvSpPr>
          <p:cNvPr id="8" name="Title 7"/>
          <p:cNvSpPr>
            <a:spLocks noGrp="1"/>
          </p:cNvSpPr>
          <p:nvPr>
            <p:ph type="ctrTitle"/>
          </p:nvPr>
        </p:nvSpPr>
        <p:spPr/>
        <p:txBody>
          <a:bodyPr/>
          <a:lstStyle/>
          <a:p>
            <a:r>
              <a:rPr lang="en-GB" dirty="0" smtClean="0"/>
              <a:t>Lesson </a:t>
            </a:r>
            <a:r>
              <a:rPr lang="en-GB" dirty="0"/>
              <a:t>7</a:t>
            </a:r>
          </a:p>
        </p:txBody>
      </p:sp>
      <p:sp>
        <p:nvSpPr>
          <p:cNvPr id="9" name="Subtitle 8"/>
          <p:cNvSpPr>
            <a:spLocks noGrp="1"/>
          </p:cNvSpPr>
          <p:nvPr>
            <p:ph type="subTitle" idx="1"/>
          </p:nvPr>
        </p:nvSpPr>
        <p:spPr/>
        <p:txBody>
          <a:bodyPr/>
          <a:lstStyle/>
          <a:p>
            <a:r>
              <a:rPr lang="en-GB" dirty="0" smtClean="0"/>
              <a:t>LO: To make a Viking Longboat using design brief</a:t>
            </a:r>
            <a:endParaRPr lang="en-GB" dirty="0"/>
          </a:p>
        </p:txBody>
      </p:sp>
    </p:spTree>
    <p:extLst>
      <p:ext uri="{BB962C8B-B14F-4D97-AF65-F5344CB8AC3E}">
        <p14:creationId xmlns:p14="http://schemas.microsoft.com/office/powerpoint/2010/main" val="22279184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42466" y="30480"/>
            <a:ext cx="2749534" cy="2109399"/>
          </a:xfrm>
          <a:prstGeom prst="rect">
            <a:avLst/>
          </a:prstGeom>
        </p:spPr>
      </p:pic>
      <p:sp>
        <p:nvSpPr>
          <p:cNvPr id="2" name="Title 1"/>
          <p:cNvSpPr>
            <a:spLocks noGrp="1"/>
          </p:cNvSpPr>
          <p:nvPr>
            <p:ph type="title"/>
          </p:nvPr>
        </p:nvSpPr>
        <p:spPr/>
        <p:txBody>
          <a:bodyPr>
            <a:normAutofit/>
          </a:bodyPr>
          <a:lstStyle/>
          <a:p>
            <a:r>
              <a:rPr lang="en-GB" dirty="0"/>
              <a:t>LO: To make a Viking Longboat using design </a:t>
            </a:r>
            <a:r>
              <a:rPr lang="en-GB" dirty="0" smtClean="0"/>
              <a:t>brief</a:t>
            </a:r>
            <a:endParaRPr lang="en-GB" dirty="0"/>
          </a:p>
        </p:txBody>
      </p:sp>
      <p:sp>
        <p:nvSpPr>
          <p:cNvPr id="3" name="Content Placeholder 2"/>
          <p:cNvSpPr>
            <a:spLocks noGrp="1"/>
          </p:cNvSpPr>
          <p:nvPr>
            <p:ph idx="1"/>
          </p:nvPr>
        </p:nvSpPr>
        <p:spPr/>
        <p:txBody>
          <a:bodyPr>
            <a:normAutofit/>
          </a:bodyPr>
          <a:lstStyle/>
          <a:p>
            <a:r>
              <a:rPr lang="en-GB" sz="3200" dirty="0" smtClean="0"/>
              <a:t>Make your Viking Longboat</a:t>
            </a:r>
          </a:p>
          <a:p>
            <a:endParaRPr lang="en-GB" sz="3200" dirty="0"/>
          </a:p>
          <a:p>
            <a:r>
              <a:rPr lang="en-GB" sz="3200" dirty="0" smtClean="0"/>
              <a:t>Did you have to amend your plans?</a:t>
            </a:r>
            <a:endParaRPr lang="en-GB" sz="3200" dirty="0"/>
          </a:p>
        </p:txBody>
      </p:sp>
    </p:spTree>
    <p:extLst>
      <p:ext uri="{BB962C8B-B14F-4D97-AF65-F5344CB8AC3E}">
        <p14:creationId xmlns:p14="http://schemas.microsoft.com/office/powerpoint/2010/main" val="19125771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2798</Words>
  <Application>Microsoft Office PowerPoint</Application>
  <PresentationFormat>Widescreen</PresentationFormat>
  <Paragraphs>336</Paragraphs>
  <Slides>58</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58</vt:i4>
      </vt:variant>
    </vt:vector>
  </HeadingPairs>
  <TitlesOfParts>
    <vt:vector size="65" baseType="lpstr">
      <vt:lpstr>Arial</vt:lpstr>
      <vt:lpstr>Calibri</vt:lpstr>
      <vt:lpstr>Calibri Light</vt:lpstr>
      <vt:lpstr>Comic Sans MS</vt:lpstr>
      <vt:lpstr>Times New Roman</vt:lpstr>
      <vt:lpstr>Twinkl</vt:lpstr>
      <vt:lpstr>Office Theme</vt:lpstr>
      <vt:lpstr>Good Morning</vt:lpstr>
      <vt:lpstr>PowerPoint Presentation</vt:lpstr>
      <vt:lpstr>Spellings – Look/Cover/Spell/Check</vt:lpstr>
      <vt:lpstr>Maths</vt:lpstr>
      <vt:lpstr>LO:  To be able to calculate the area of a shape by counting squares</vt:lpstr>
      <vt:lpstr>RECALL</vt:lpstr>
      <vt:lpstr>LO: To be able to find the area of compound shapes</vt:lpstr>
      <vt:lpstr>LO: To be able to find the area of compound shapes</vt:lpstr>
      <vt:lpstr>LO: To be able to find the area of compound shapes</vt:lpstr>
      <vt:lpstr>PowerPoint Presentation</vt:lpstr>
      <vt:lpstr>LO: To be able to find the area of compound shapes</vt:lpstr>
      <vt:lpstr>LO: To be able to find the area of compound shapes</vt:lpstr>
      <vt:lpstr>PowerPoint Presentation</vt:lpstr>
      <vt:lpstr>LO: To be able to find the area of compound shapes</vt:lpstr>
      <vt:lpstr>LO: To be able to find the area of compound shapes</vt:lpstr>
      <vt:lpstr>LO: To be able to find the area of compound shapes</vt:lpstr>
      <vt:lpstr>LO: To be able to find the area of compound shapes</vt:lpstr>
      <vt:lpstr>LO: To be able to find the area of compound shapes</vt:lpstr>
      <vt:lpstr>Break</vt:lpstr>
      <vt:lpstr>Introduction</vt:lpstr>
      <vt:lpstr>Introduction</vt:lpstr>
      <vt:lpstr>LO: To be able to rewrite a myth that describes settings, characters and atmosphere and integrates dialogue to convey character and advance the action </vt:lpstr>
      <vt:lpstr> 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Reading Comprehension</vt:lpstr>
      <vt:lpstr>LO: To answer questions about a non-fiction text - Cold</vt:lpstr>
      <vt:lpstr>LO: To answer questions about a non-fiction text - Cold</vt:lpstr>
      <vt:lpstr>LO: To answer questions about a non-fiction text - Cold</vt:lpstr>
      <vt:lpstr>LO: To answer questions about a non-fiction text - Cold</vt:lpstr>
      <vt:lpstr>LO: To answer questions about a non-fiction text - Cold</vt:lpstr>
      <vt:lpstr>LO: To answer questions about a non-fiction text - Cold</vt:lpstr>
      <vt:lpstr>LO: To answer questions about a non-fiction text - Cold</vt:lpstr>
      <vt:lpstr>LO: To answer questions about a non-fiction text - Cold</vt:lpstr>
      <vt:lpstr>PowerPoint Presentation</vt:lpstr>
      <vt:lpstr>ushering</vt:lpstr>
      <vt:lpstr>ushering</vt:lpstr>
      <vt:lpstr>ushering</vt:lpstr>
      <vt:lpstr>ushering</vt:lpstr>
      <vt:lpstr>ushering</vt:lpstr>
      <vt:lpstr>ushering</vt:lpstr>
      <vt:lpstr>ushering</vt:lpstr>
      <vt:lpstr>Lunch</vt:lpstr>
      <vt:lpstr>Lesson 3 – Why I choose not to use!</vt:lpstr>
      <vt:lpstr>LO: To know what the positive benefits of a drug-free life are</vt:lpstr>
      <vt:lpstr>LO: To know what the positive benefits of a drug-free life are</vt:lpstr>
      <vt:lpstr>LO: To know what the positive benefits of a drug-free life are</vt:lpstr>
      <vt:lpstr>LO: To know what the positive benefits of a drug-free life are</vt:lpstr>
      <vt:lpstr>LO: To know what the positive benefits of a drug-free life are</vt:lpstr>
      <vt:lpstr>LO: To know what the positive benefits of a drug-free life are</vt:lpstr>
      <vt:lpstr>LO: To know what the positive benefits of a drug-free life are</vt:lpstr>
      <vt:lpstr>Lesson 7</vt:lpstr>
      <vt:lpstr>LO: To make a Viking Longboat using design brief</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7</cp:revision>
  <dcterms:created xsi:type="dcterms:W3CDTF">2021-01-19T13:32:40Z</dcterms:created>
  <dcterms:modified xsi:type="dcterms:W3CDTF">2021-01-22T15:37:02Z</dcterms:modified>
</cp:coreProperties>
</file>