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cy Barnes" initials="LB" lastIdx="1" clrIdx="0">
    <p:extLst>
      <p:ext uri="{19B8F6BF-5375-455C-9EA6-DF929625EA0E}">
        <p15:presenceInfo xmlns:p15="http://schemas.microsoft.com/office/powerpoint/2012/main" userId="17a2ffb25a7d523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A8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FED7CB3-EA05-4385-A343-EE9C3925A8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1879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66E0C5-5602-4775-BC1F-2AA7BC7302E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501879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7D5C8C0C-C9A8-431C-8F21-14B9C7C0FA6A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F65E41-1A57-45F4-9181-6D3B379D30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00961"/>
            <a:ext cx="2982119" cy="501878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250ED-8EA5-49A2-A136-F35A769E07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98102" y="9500961"/>
            <a:ext cx="2982119" cy="501878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DDCF51D2-BCC8-45F1-916C-5EC12CF55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34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6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45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625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11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84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32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496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01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72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002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428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8E7E1-F2D4-4C2E-9EBA-75E2602B47F5}" type="datetimeFigureOut">
              <a:rPr lang="en-GB" smtClean="0"/>
              <a:t>02/12/2017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9B4A2-50F3-41B9-93BA-4627F6383C63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2494" y="6201888"/>
            <a:ext cx="900067" cy="64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78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2" Type="http://schemas.openxmlformats.org/officeDocument/2006/relationships/image" Target="../media/image2.png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" Target="slide2.xml"/><Relationship Id="rId7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1469FB-DB79-4648-94B9-7DA2A9C85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01" y="1506070"/>
            <a:ext cx="5735243" cy="32272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986EB3-D459-48F5-A7ED-9D49734C3A6E}"/>
              </a:ext>
            </a:extLst>
          </p:cNvPr>
          <p:cNvSpPr txBox="1"/>
          <p:nvPr/>
        </p:nvSpPr>
        <p:spPr>
          <a:xfrm>
            <a:off x="4374776" y="25101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SATS Revision Christmas Countdown!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B50190-2361-4361-9482-C1BB2408F1D5}"/>
              </a:ext>
            </a:extLst>
          </p:cNvPr>
          <p:cNvSpPr txBox="1"/>
          <p:nvPr/>
        </p:nvSpPr>
        <p:spPr>
          <a:xfrm>
            <a:off x="6037282" y="884163"/>
            <a:ext cx="5628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Click on one picture every day to reveal a hidden SATS question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Great for introductions, plenaries and early morning activities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Click the         to return to the calendar screen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 Ask children to demonstrate their workings using Santa’s Scratch Pad!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 Rounded MT Bold" panose="020F07040305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We hope you have a wonderful Christmas break!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Share your experiences via our social media following…</a:t>
            </a:r>
          </a:p>
        </p:txBody>
      </p:sp>
      <p:pic>
        <p:nvPicPr>
          <p:cNvPr id="7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CA77687D-56EB-4A4A-90A9-2A8A53CE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60813"/>
            <a:ext cx="1510145" cy="1072203"/>
          </a:xfrm>
          <a:prstGeom prst="rect">
            <a:avLst/>
          </a:prstGeom>
        </p:spPr>
      </p:pic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2C676EB8-D7BA-4C87-9932-A4E52BCA9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55" y="2443019"/>
            <a:ext cx="457571" cy="516381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F1EE2BD9-341D-4DF9-9CD5-61393477B9CF}"/>
              </a:ext>
            </a:extLst>
          </p:cNvPr>
          <p:cNvGrpSpPr/>
          <p:nvPr/>
        </p:nvGrpSpPr>
        <p:grpSpPr>
          <a:xfrm>
            <a:off x="9417132" y="3482439"/>
            <a:ext cx="926276" cy="673925"/>
            <a:chOff x="7117641" y="2221753"/>
            <a:chExt cx="4353603" cy="3953414"/>
          </a:xfrm>
        </p:grpSpPr>
        <p:pic>
          <p:nvPicPr>
            <p:cNvPr id="15" name="Picture 14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F1CADD66-108A-4DF0-9D11-44B9EB08DE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16" name="Picture 15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62967B90-884B-4B71-B2EA-4C8AFB9839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9591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1469FB-DB79-4648-94B9-7DA2A9C85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95"/>
            <a:ext cx="12192000" cy="6860595"/>
          </a:xfrm>
          <a:prstGeom prst="rect">
            <a:avLst/>
          </a:prstGeom>
        </p:spPr>
      </p:pic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id="{FEDF8D20-B901-4A4C-B1DA-4A8ED7E12A5B}"/>
              </a:ext>
            </a:extLst>
          </p:cNvPr>
          <p:cNvSpPr/>
          <p:nvPr/>
        </p:nvSpPr>
        <p:spPr>
          <a:xfrm>
            <a:off x="1062842" y="1205345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AF0F96-9372-4ACD-84F6-D6D8D780B7A2}"/>
              </a:ext>
            </a:extLst>
          </p:cNvPr>
          <p:cNvSpPr/>
          <p:nvPr/>
        </p:nvSpPr>
        <p:spPr>
          <a:xfrm>
            <a:off x="2395847" y="1048986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  <a:extLst>
              <a:ext uri="{FF2B5EF4-FFF2-40B4-BE49-F238E27FC236}">
                <a16:creationId xmlns:a16="http://schemas.microsoft.com/office/drawing/2014/main" id="{DE5E519B-9800-4CBB-81E9-70D25E17E794}"/>
              </a:ext>
            </a:extLst>
          </p:cNvPr>
          <p:cNvSpPr/>
          <p:nvPr/>
        </p:nvSpPr>
        <p:spPr>
          <a:xfrm>
            <a:off x="2438401" y="1048986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4E1170BF-5468-4BED-9C93-E7927FDE7E75}"/>
              </a:ext>
            </a:extLst>
          </p:cNvPr>
          <p:cNvSpPr/>
          <p:nvPr/>
        </p:nvSpPr>
        <p:spPr>
          <a:xfrm>
            <a:off x="3944588" y="1298368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3EDE650-B323-45D4-93AE-EDD72EC89AFA}"/>
              </a:ext>
            </a:extLst>
          </p:cNvPr>
          <p:cNvSpPr/>
          <p:nvPr/>
        </p:nvSpPr>
        <p:spPr>
          <a:xfrm>
            <a:off x="5397336" y="1704109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752B4F-9746-491A-A029-077A1FA3B65A}"/>
              </a:ext>
            </a:extLst>
          </p:cNvPr>
          <p:cNvSpPr/>
          <p:nvPr/>
        </p:nvSpPr>
        <p:spPr>
          <a:xfrm>
            <a:off x="5397335" y="1704109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46CC33-79EE-4ABB-AF11-08C5F2FD79EE}"/>
              </a:ext>
            </a:extLst>
          </p:cNvPr>
          <p:cNvSpPr/>
          <p:nvPr/>
        </p:nvSpPr>
        <p:spPr>
          <a:xfrm>
            <a:off x="5397334" y="1704109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6279F1-60F3-4FA8-BED3-621CBF5A4D6E}"/>
              </a:ext>
            </a:extLst>
          </p:cNvPr>
          <p:cNvSpPr/>
          <p:nvPr/>
        </p:nvSpPr>
        <p:spPr>
          <a:xfrm>
            <a:off x="5397333" y="1704109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6" action="ppaction://hlinksldjump"/>
            <a:extLst>
              <a:ext uri="{FF2B5EF4-FFF2-40B4-BE49-F238E27FC236}">
                <a16:creationId xmlns:a16="http://schemas.microsoft.com/office/drawing/2014/main" id="{FA111242-FD44-483C-AD11-A1E7C81862D3}"/>
              </a:ext>
            </a:extLst>
          </p:cNvPr>
          <p:cNvSpPr/>
          <p:nvPr/>
        </p:nvSpPr>
        <p:spPr>
          <a:xfrm>
            <a:off x="5397332" y="1704109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7" action="ppaction://hlinksldjump"/>
            <a:extLst>
              <a:ext uri="{FF2B5EF4-FFF2-40B4-BE49-F238E27FC236}">
                <a16:creationId xmlns:a16="http://schemas.microsoft.com/office/drawing/2014/main" id="{8E680981-A639-47E1-8FE4-6A6F4D692C31}"/>
              </a:ext>
            </a:extLst>
          </p:cNvPr>
          <p:cNvSpPr/>
          <p:nvPr/>
        </p:nvSpPr>
        <p:spPr>
          <a:xfrm>
            <a:off x="6653152" y="1411184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8" action="ppaction://hlinksldjump"/>
            <a:extLst>
              <a:ext uri="{FF2B5EF4-FFF2-40B4-BE49-F238E27FC236}">
                <a16:creationId xmlns:a16="http://schemas.microsoft.com/office/drawing/2014/main" id="{AACA4F9C-D3CC-4CAC-A80F-9F2A8F7F3538}"/>
              </a:ext>
            </a:extLst>
          </p:cNvPr>
          <p:cNvSpPr/>
          <p:nvPr/>
        </p:nvSpPr>
        <p:spPr>
          <a:xfrm>
            <a:off x="8105896" y="1298368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9" action="ppaction://hlinksldjump"/>
            <a:extLst>
              <a:ext uri="{FF2B5EF4-FFF2-40B4-BE49-F238E27FC236}">
                <a16:creationId xmlns:a16="http://schemas.microsoft.com/office/drawing/2014/main" id="{CB6C2A57-4665-4FA1-9659-CFAD403907BF}"/>
              </a:ext>
            </a:extLst>
          </p:cNvPr>
          <p:cNvSpPr/>
          <p:nvPr/>
        </p:nvSpPr>
        <p:spPr>
          <a:xfrm>
            <a:off x="9753599" y="1205345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0" action="ppaction://hlinksldjump"/>
            <a:extLst>
              <a:ext uri="{FF2B5EF4-FFF2-40B4-BE49-F238E27FC236}">
                <a16:creationId xmlns:a16="http://schemas.microsoft.com/office/drawing/2014/main" id="{BF194E5D-CB6A-4995-8061-99BF1D56C1A9}"/>
              </a:ext>
            </a:extLst>
          </p:cNvPr>
          <p:cNvSpPr/>
          <p:nvPr/>
        </p:nvSpPr>
        <p:spPr>
          <a:xfrm>
            <a:off x="11237518" y="1326076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1" action="ppaction://hlinksldjump"/>
            <a:extLst>
              <a:ext uri="{FF2B5EF4-FFF2-40B4-BE49-F238E27FC236}">
                <a16:creationId xmlns:a16="http://schemas.microsoft.com/office/drawing/2014/main" id="{42EAA2F2-A9CC-4AB8-B303-1D364D501F30}"/>
              </a:ext>
            </a:extLst>
          </p:cNvPr>
          <p:cNvSpPr/>
          <p:nvPr/>
        </p:nvSpPr>
        <p:spPr>
          <a:xfrm>
            <a:off x="999009" y="3532908"/>
            <a:ext cx="540327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2" action="ppaction://hlinksldjump"/>
            <a:extLst>
              <a:ext uri="{FF2B5EF4-FFF2-40B4-BE49-F238E27FC236}">
                <a16:creationId xmlns:a16="http://schemas.microsoft.com/office/drawing/2014/main" id="{B5A21181-D831-4DF9-BBB7-5DA2BE838418}"/>
              </a:ext>
            </a:extLst>
          </p:cNvPr>
          <p:cNvSpPr/>
          <p:nvPr/>
        </p:nvSpPr>
        <p:spPr>
          <a:xfrm>
            <a:off x="2268181" y="3358736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3" action="ppaction://hlinksldjump"/>
            <a:extLst>
              <a:ext uri="{FF2B5EF4-FFF2-40B4-BE49-F238E27FC236}">
                <a16:creationId xmlns:a16="http://schemas.microsoft.com/office/drawing/2014/main" id="{E1B39066-4599-43D4-BE0E-AC8C40BDE6B2}"/>
              </a:ext>
            </a:extLst>
          </p:cNvPr>
          <p:cNvSpPr/>
          <p:nvPr/>
        </p:nvSpPr>
        <p:spPr>
          <a:xfrm>
            <a:off x="3808018" y="3532908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14" action="ppaction://hlinksldjump"/>
            <a:extLst>
              <a:ext uri="{FF2B5EF4-FFF2-40B4-BE49-F238E27FC236}">
                <a16:creationId xmlns:a16="http://schemas.microsoft.com/office/drawing/2014/main" id="{D863CF92-0980-4117-BB82-F9767F32D8D5}"/>
              </a:ext>
            </a:extLst>
          </p:cNvPr>
          <p:cNvSpPr/>
          <p:nvPr/>
        </p:nvSpPr>
        <p:spPr>
          <a:xfrm>
            <a:off x="5058886" y="4017816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hlinkClick r:id="rId15" action="ppaction://hlinksldjump"/>
            <a:extLst>
              <a:ext uri="{FF2B5EF4-FFF2-40B4-BE49-F238E27FC236}">
                <a16:creationId xmlns:a16="http://schemas.microsoft.com/office/drawing/2014/main" id="{AFE07804-CBB2-4750-B1F4-A858B32B1BEC}"/>
              </a:ext>
            </a:extLst>
          </p:cNvPr>
          <p:cNvSpPr/>
          <p:nvPr/>
        </p:nvSpPr>
        <p:spPr>
          <a:xfrm>
            <a:off x="6315691" y="3427702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6" action="ppaction://hlinksldjump"/>
            <a:extLst>
              <a:ext uri="{FF2B5EF4-FFF2-40B4-BE49-F238E27FC236}">
                <a16:creationId xmlns:a16="http://schemas.microsoft.com/office/drawing/2014/main" id="{49D15BF6-8335-4E27-B197-20825777E445}"/>
              </a:ext>
            </a:extLst>
          </p:cNvPr>
          <p:cNvSpPr/>
          <p:nvPr/>
        </p:nvSpPr>
        <p:spPr>
          <a:xfrm>
            <a:off x="7699163" y="3677084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17" action="ppaction://hlinksldjump"/>
            <a:extLst>
              <a:ext uri="{FF2B5EF4-FFF2-40B4-BE49-F238E27FC236}">
                <a16:creationId xmlns:a16="http://schemas.microsoft.com/office/drawing/2014/main" id="{F62A0125-88F3-435B-BF1A-30B8BE771A16}"/>
              </a:ext>
            </a:extLst>
          </p:cNvPr>
          <p:cNvSpPr/>
          <p:nvPr/>
        </p:nvSpPr>
        <p:spPr>
          <a:xfrm>
            <a:off x="9082635" y="3857500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18" action="ppaction://hlinksldjump"/>
            <a:extLst>
              <a:ext uri="{FF2B5EF4-FFF2-40B4-BE49-F238E27FC236}">
                <a16:creationId xmlns:a16="http://schemas.microsoft.com/office/drawing/2014/main" id="{0678C8B2-25B2-462C-A7D8-C492C3A00749}"/>
              </a:ext>
            </a:extLst>
          </p:cNvPr>
          <p:cNvSpPr/>
          <p:nvPr/>
        </p:nvSpPr>
        <p:spPr>
          <a:xfrm>
            <a:off x="10637317" y="3591976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19" action="ppaction://hlinksldjump"/>
            <a:extLst>
              <a:ext uri="{FF2B5EF4-FFF2-40B4-BE49-F238E27FC236}">
                <a16:creationId xmlns:a16="http://schemas.microsoft.com/office/drawing/2014/main" id="{F5B405F8-5864-40EF-AE1C-F815F5028CE1}"/>
              </a:ext>
            </a:extLst>
          </p:cNvPr>
          <p:cNvSpPr/>
          <p:nvPr/>
        </p:nvSpPr>
        <p:spPr>
          <a:xfrm>
            <a:off x="789703" y="5195454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0" action="ppaction://hlinksldjump"/>
            <a:extLst>
              <a:ext uri="{FF2B5EF4-FFF2-40B4-BE49-F238E27FC236}">
                <a16:creationId xmlns:a16="http://schemas.microsoft.com/office/drawing/2014/main" id="{188289DF-97EB-4BA7-B1C1-474C0B011D51}"/>
              </a:ext>
            </a:extLst>
          </p:cNvPr>
          <p:cNvSpPr/>
          <p:nvPr/>
        </p:nvSpPr>
        <p:spPr>
          <a:xfrm>
            <a:off x="2191981" y="5559632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21" action="ppaction://hlinksldjump"/>
            <a:extLst>
              <a:ext uri="{FF2B5EF4-FFF2-40B4-BE49-F238E27FC236}">
                <a16:creationId xmlns:a16="http://schemas.microsoft.com/office/drawing/2014/main" id="{91087947-AF69-4312-8D96-7FA709D96993}"/>
              </a:ext>
            </a:extLst>
          </p:cNvPr>
          <p:cNvSpPr/>
          <p:nvPr/>
        </p:nvSpPr>
        <p:spPr>
          <a:xfrm>
            <a:off x="3537855" y="5559632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22" action="ppaction://hlinksldjump"/>
            <a:extLst>
              <a:ext uri="{FF2B5EF4-FFF2-40B4-BE49-F238E27FC236}">
                <a16:creationId xmlns:a16="http://schemas.microsoft.com/office/drawing/2014/main" id="{4C2E1AD3-B0EC-4ADD-BEEB-42E3640B7F92}"/>
              </a:ext>
            </a:extLst>
          </p:cNvPr>
          <p:cNvSpPr/>
          <p:nvPr/>
        </p:nvSpPr>
        <p:spPr>
          <a:xfrm>
            <a:off x="4717471" y="5973902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hlinkClick r:id="rId23" action="ppaction://hlinksldjump"/>
            <a:extLst>
              <a:ext uri="{FF2B5EF4-FFF2-40B4-BE49-F238E27FC236}">
                <a16:creationId xmlns:a16="http://schemas.microsoft.com/office/drawing/2014/main" id="{D17DEF30-23D2-40C9-90EA-005E23E2391C}"/>
              </a:ext>
            </a:extLst>
          </p:cNvPr>
          <p:cNvSpPr/>
          <p:nvPr/>
        </p:nvSpPr>
        <p:spPr>
          <a:xfrm>
            <a:off x="5937659" y="5805051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hlinkClick r:id="rId24" action="ppaction://hlinksldjump"/>
            <a:extLst>
              <a:ext uri="{FF2B5EF4-FFF2-40B4-BE49-F238E27FC236}">
                <a16:creationId xmlns:a16="http://schemas.microsoft.com/office/drawing/2014/main" id="{29A188D4-50C6-488A-B347-4DE5C8EA0340}"/>
              </a:ext>
            </a:extLst>
          </p:cNvPr>
          <p:cNvSpPr/>
          <p:nvPr/>
        </p:nvSpPr>
        <p:spPr>
          <a:xfrm>
            <a:off x="7458194" y="5642755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hlinkClick r:id="rId25" action="ppaction://hlinksldjump"/>
            <a:extLst>
              <a:ext uri="{FF2B5EF4-FFF2-40B4-BE49-F238E27FC236}">
                <a16:creationId xmlns:a16="http://schemas.microsoft.com/office/drawing/2014/main" id="{62139097-9C2A-413B-9273-6505F49A0726}"/>
              </a:ext>
            </a:extLst>
          </p:cNvPr>
          <p:cNvSpPr/>
          <p:nvPr/>
        </p:nvSpPr>
        <p:spPr>
          <a:xfrm>
            <a:off x="9186553" y="5694218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hlinkClick r:id="rId26" action="ppaction://hlinksldjump"/>
            <a:extLst>
              <a:ext uri="{FF2B5EF4-FFF2-40B4-BE49-F238E27FC236}">
                <a16:creationId xmlns:a16="http://schemas.microsoft.com/office/drawing/2014/main" id="{8DCDBED9-98C4-41AF-B07B-BF271DBC787F}"/>
              </a:ext>
            </a:extLst>
          </p:cNvPr>
          <p:cNvSpPr/>
          <p:nvPr/>
        </p:nvSpPr>
        <p:spPr>
          <a:xfrm>
            <a:off x="10830785" y="6054433"/>
            <a:ext cx="813466" cy="498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54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st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8" name="Picture 7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53A04626-29AF-4106-8D5C-86F71EBF8C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2D4C402-9AC6-47FD-BB73-E81039480F3D}"/>
              </a:ext>
            </a:extLst>
          </p:cNvPr>
          <p:cNvGrpSpPr/>
          <p:nvPr/>
        </p:nvGrpSpPr>
        <p:grpSpPr>
          <a:xfrm>
            <a:off x="2097741" y="1731800"/>
            <a:ext cx="7294824" cy="2902341"/>
            <a:chOff x="0" y="0"/>
            <a:chExt cx="6260242" cy="23672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224645A-4C93-444A-BBD1-90FC470C4885}"/>
                </a:ext>
              </a:extLst>
            </p:cNvPr>
            <p:cNvSpPr/>
            <p:nvPr/>
          </p:nvSpPr>
          <p:spPr>
            <a:xfrm>
              <a:off x="9525" y="0"/>
              <a:ext cx="6250717" cy="226439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1DCC0D-2791-401E-9271-BE0CA0EF9A80}"/>
                </a:ext>
              </a:extLst>
            </p:cNvPr>
            <p:cNvSpPr/>
            <p:nvPr/>
          </p:nvSpPr>
          <p:spPr>
            <a:xfrm>
              <a:off x="0" y="9525"/>
              <a:ext cx="676526" cy="225910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3" name="Text Box 2">
              <a:extLst>
                <a:ext uri="{FF2B5EF4-FFF2-40B4-BE49-F238E27FC236}">
                  <a16:creationId xmlns:a16="http://schemas.microsoft.com/office/drawing/2014/main" id="{33B5B624-14D1-4D94-AB7D-5D8FEA7A0E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" y="114300"/>
              <a:ext cx="542924" cy="265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C314FB6-8C8A-4A4E-9938-0B9D36E62763}"/>
                </a:ext>
              </a:extLst>
            </p:cNvPr>
            <p:cNvCxnSpPr/>
            <p:nvPr/>
          </p:nvCxnSpPr>
          <p:spPr>
            <a:xfrm>
              <a:off x="676275" y="15049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8775985-7EB0-4B63-92BE-368D2C3645DE}"/>
                </a:ext>
              </a:extLst>
            </p:cNvPr>
            <p:cNvCxnSpPr/>
            <p:nvPr/>
          </p:nvCxnSpPr>
          <p:spPr>
            <a:xfrm>
              <a:off x="676275" y="7429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7FC4E45-37F7-4FC7-AF01-9A9B5ADB9B60}"/>
                </a:ext>
              </a:extLst>
            </p:cNvPr>
            <p:cNvCxnSpPr/>
            <p:nvPr/>
          </p:nvCxnSpPr>
          <p:spPr>
            <a:xfrm>
              <a:off x="923925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95B84C8-8E15-4272-A398-C36309F2908E}"/>
                </a:ext>
              </a:extLst>
            </p:cNvPr>
            <p:cNvCxnSpPr/>
            <p:nvPr/>
          </p:nvCxnSpPr>
          <p:spPr>
            <a:xfrm>
              <a:off x="1171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EE2000D-2EAC-4EFA-A340-E562508D2734}"/>
                </a:ext>
              </a:extLst>
            </p:cNvPr>
            <p:cNvCxnSpPr/>
            <p:nvPr/>
          </p:nvCxnSpPr>
          <p:spPr>
            <a:xfrm>
              <a:off x="1409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D56C972-7C81-4969-8E01-6BDA6D8F2317}"/>
                </a:ext>
              </a:extLst>
            </p:cNvPr>
            <p:cNvCxnSpPr/>
            <p:nvPr/>
          </p:nvCxnSpPr>
          <p:spPr>
            <a:xfrm>
              <a:off x="16478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43D1DEB-4CBF-4C00-AB3F-1F2FC3C5BCAD}"/>
                </a:ext>
              </a:extLst>
            </p:cNvPr>
            <p:cNvCxnSpPr/>
            <p:nvPr/>
          </p:nvCxnSpPr>
          <p:spPr>
            <a:xfrm>
              <a:off x="18954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C512730C-5C35-4DCF-98DB-310FB24D4B6C}"/>
                </a:ext>
              </a:extLst>
            </p:cNvPr>
            <p:cNvCxnSpPr/>
            <p:nvPr/>
          </p:nvCxnSpPr>
          <p:spPr>
            <a:xfrm>
              <a:off x="2133600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FFAE6E4-C2B9-46D9-9F80-415FCCC0FBDC}"/>
                </a:ext>
              </a:extLst>
            </p:cNvPr>
            <p:cNvCxnSpPr/>
            <p:nvPr/>
          </p:nvCxnSpPr>
          <p:spPr>
            <a:xfrm>
              <a:off x="23907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D139D71-B941-4D5A-ACF9-CF1E397DAC17}"/>
                </a:ext>
              </a:extLst>
            </p:cNvPr>
            <p:cNvCxnSpPr/>
            <p:nvPr/>
          </p:nvCxnSpPr>
          <p:spPr>
            <a:xfrm>
              <a:off x="2638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E6EB728-5E20-45FE-83D2-09448415B2D0}"/>
                </a:ext>
              </a:extLst>
            </p:cNvPr>
            <p:cNvCxnSpPr/>
            <p:nvPr/>
          </p:nvCxnSpPr>
          <p:spPr>
            <a:xfrm>
              <a:off x="28765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EC43FB6-9240-4839-A5F8-89A9747DF451}"/>
                </a:ext>
              </a:extLst>
            </p:cNvPr>
            <p:cNvCxnSpPr/>
            <p:nvPr/>
          </p:nvCxnSpPr>
          <p:spPr>
            <a:xfrm>
              <a:off x="311467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9DBD114-4D95-4073-9F63-28B5043604E1}"/>
                </a:ext>
              </a:extLst>
            </p:cNvPr>
            <p:cNvCxnSpPr/>
            <p:nvPr/>
          </p:nvCxnSpPr>
          <p:spPr>
            <a:xfrm>
              <a:off x="33623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F5AF41D-9700-422C-969E-5B0AC59E3B68}"/>
                </a:ext>
              </a:extLst>
            </p:cNvPr>
            <p:cNvCxnSpPr/>
            <p:nvPr/>
          </p:nvCxnSpPr>
          <p:spPr>
            <a:xfrm>
              <a:off x="35909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0C539672-E8F2-4786-8472-B45230EEABF6}"/>
                </a:ext>
              </a:extLst>
            </p:cNvPr>
            <p:cNvCxnSpPr/>
            <p:nvPr/>
          </p:nvCxnSpPr>
          <p:spPr>
            <a:xfrm>
              <a:off x="3838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18D5675-BE2A-4014-AF83-AC94EA5DA082}"/>
                </a:ext>
              </a:extLst>
            </p:cNvPr>
            <p:cNvCxnSpPr/>
            <p:nvPr/>
          </p:nvCxnSpPr>
          <p:spPr>
            <a:xfrm>
              <a:off x="4076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04BCFB0-998E-4963-A7A3-683E6B8967D7}"/>
                </a:ext>
              </a:extLst>
            </p:cNvPr>
            <p:cNvCxnSpPr/>
            <p:nvPr/>
          </p:nvCxnSpPr>
          <p:spPr>
            <a:xfrm>
              <a:off x="43243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BEA173F-A678-43E7-AC75-979CE0C6CDF4}"/>
                </a:ext>
              </a:extLst>
            </p:cNvPr>
            <p:cNvCxnSpPr/>
            <p:nvPr/>
          </p:nvCxnSpPr>
          <p:spPr>
            <a:xfrm>
              <a:off x="45529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4874925-F018-4F8C-AD6A-A744D5C8599D}"/>
                </a:ext>
              </a:extLst>
            </p:cNvPr>
            <p:cNvCxnSpPr/>
            <p:nvPr/>
          </p:nvCxnSpPr>
          <p:spPr>
            <a:xfrm>
              <a:off x="48101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856CF65-313D-4919-B1CE-8C48705DCB71}"/>
                </a:ext>
              </a:extLst>
            </p:cNvPr>
            <p:cNvCxnSpPr/>
            <p:nvPr/>
          </p:nvCxnSpPr>
          <p:spPr>
            <a:xfrm>
              <a:off x="50387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7C83965-6037-42F5-A7B3-C9284E4F4729}"/>
                </a:ext>
              </a:extLst>
            </p:cNvPr>
            <p:cNvCxnSpPr/>
            <p:nvPr/>
          </p:nvCxnSpPr>
          <p:spPr>
            <a:xfrm>
              <a:off x="5305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13A2CE76-BB36-4736-AA1B-0BA974BDD895}"/>
                </a:ext>
              </a:extLst>
            </p:cNvPr>
            <p:cNvCxnSpPr/>
            <p:nvPr/>
          </p:nvCxnSpPr>
          <p:spPr>
            <a:xfrm>
              <a:off x="666750" y="9906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 Box 2">
              <a:extLst>
                <a:ext uri="{FF2B5EF4-FFF2-40B4-BE49-F238E27FC236}">
                  <a16:creationId xmlns:a16="http://schemas.microsoft.com/office/drawing/2014/main" id="{C538FFF4-6157-4B9E-B6CA-0F657769D6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85725"/>
              <a:ext cx="2292268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35</a:t>
              </a:r>
              <a:r>
                <a:rPr lang="en-GB" sz="1800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x 8 =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D3F3E28-FFB1-46F5-B3AD-0DD4D5BA2C4F}"/>
                </a:ext>
              </a:extLst>
            </p:cNvPr>
            <p:cNvCxnSpPr/>
            <p:nvPr/>
          </p:nvCxnSpPr>
          <p:spPr>
            <a:xfrm>
              <a:off x="676275" y="124777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32DF800-16AE-4767-A4EF-096861AAAC14}"/>
                </a:ext>
              </a:extLst>
            </p:cNvPr>
            <p:cNvCxnSpPr/>
            <p:nvPr/>
          </p:nvCxnSpPr>
          <p:spPr>
            <a:xfrm>
              <a:off x="676275" y="17526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525597E-B3AC-4209-91E4-96E875B7177E}"/>
                </a:ext>
              </a:extLst>
            </p:cNvPr>
            <p:cNvCxnSpPr/>
            <p:nvPr/>
          </p:nvCxnSpPr>
          <p:spPr>
            <a:xfrm>
              <a:off x="676275" y="20097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AD90B1D-FE74-4119-818F-1D19BBC42FEE}"/>
                </a:ext>
              </a:extLst>
            </p:cNvPr>
            <p:cNvSpPr/>
            <p:nvPr/>
          </p:nvSpPr>
          <p:spPr>
            <a:xfrm>
              <a:off x="4086225" y="1504950"/>
              <a:ext cx="1215522" cy="509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489DF56-3B7A-4603-9598-9327B22A3F88}"/>
                </a:ext>
              </a:extLst>
            </p:cNvPr>
            <p:cNvSpPr/>
            <p:nvPr/>
          </p:nvSpPr>
          <p:spPr>
            <a:xfrm>
              <a:off x="5534025" y="9525"/>
              <a:ext cx="721294" cy="225869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FDEB826D-6236-4439-9F19-F3B61465BB0F}"/>
                </a:ext>
              </a:extLst>
            </p:cNvPr>
            <p:cNvGrpSpPr/>
            <p:nvPr/>
          </p:nvGrpSpPr>
          <p:grpSpPr>
            <a:xfrm>
              <a:off x="5619750" y="1590675"/>
              <a:ext cx="618489" cy="776606"/>
              <a:chOff x="0" y="0"/>
              <a:chExt cx="619102" cy="777239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0F04297D-3B84-4F5C-9868-E42459C783A7}"/>
                  </a:ext>
                </a:extLst>
              </p:cNvPr>
              <p:cNvSpPr/>
              <p:nvPr/>
            </p:nvSpPr>
            <p:spPr>
              <a:xfrm>
                <a:off x="123825" y="0"/>
                <a:ext cx="341441" cy="30673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44" name="Text Box 2">
                <a:extLst>
                  <a:ext uri="{FF2B5EF4-FFF2-40B4-BE49-F238E27FC236}">
                    <a16:creationId xmlns:a16="http://schemas.microsoft.com/office/drawing/2014/main" id="{800B1258-66CF-491F-AFBE-50E362F23C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390525"/>
                <a:ext cx="619102" cy="3867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1100" dirty="0">
                    <a:solidFill>
                      <a:srgbClr val="FFFFFF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mark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10" name="Picture 9" descr="Snow, Snowman, Cold, Winter, Frozen, Gloves, Scarf">
            <a:extLst>
              <a:ext uri="{FF2B5EF4-FFF2-40B4-BE49-F238E27FC236}">
                <a16:creationId xmlns:a16="http://schemas.microsoft.com/office/drawing/2014/main" id="{52972ABF-A315-49F4-9F48-EC53E093256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5255" y="3240018"/>
            <a:ext cx="1045210" cy="13658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750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-4853"/>
            <a:ext cx="12192000" cy="61751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E08EEB-BB98-4B3D-BC6C-503899AF55B3}"/>
              </a:ext>
            </a:extLst>
          </p:cNvPr>
          <p:cNvSpPr txBox="1"/>
          <p:nvPr/>
        </p:nvSpPr>
        <p:spPr>
          <a:xfrm>
            <a:off x="-1828799" y="20055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nd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8" name="Picture 7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37E01B87-A187-4261-BF29-21FDFEE10C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46C50315-A979-4A7B-8C10-6E12F737A9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911" y="1172155"/>
            <a:ext cx="995349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5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Santa needs to order new shoes for the elves. There are 135 elves in total.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5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15 pairs of shoes in each box.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5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25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E6F639-D8F3-41D6-B8AA-0A99E5D162E5}"/>
              </a:ext>
            </a:extLst>
          </p:cNvPr>
          <p:cNvSpPr/>
          <p:nvPr/>
        </p:nvSpPr>
        <p:spPr>
          <a:xfrm>
            <a:off x="570753" y="3928545"/>
            <a:ext cx="1980565" cy="51371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695D842-0DFA-4205-934C-EFB23EFF41CC}"/>
              </a:ext>
            </a:extLst>
          </p:cNvPr>
          <p:cNvGrpSpPr/>
          <p:nvPr/>
        </p:nvGrpSpPr>
        <p:grpSpPr>
          <a:xfrm>
            <a:off x="570753" y="3171927"/>
            <a:ext cx="5392420" cy="379393"/>
            <a:chOff x="570753" y="3171927"/>
            <a:chExt cx="5392420" cy="379393"/>
          </a:xfrm>
        </p:grpSpPr>
        <p:sp>
          <p:nvSpPr>
            <p:cNvPr id="16" name="Rounded Rectangle 2303">
              <a:extLst>
                <a:ext uri="{FF2B5EF4-FFF2-40B4-BE49-F238E27FC236}">
                  <a16:creationId xmlns:a16="http://schemas.microsoft.com/office/drawing/2014/main" id="{36F55696-5407-4F7C-ADC6-0DACAE01B2A0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0392318D-0C6F-4C19-95DF-6A0894E0B7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How many boxes does Santa need to order? 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AD75E76-6B4F-4109-84ED-A10F354257A9}"/>
              </a:ext>
            </a:extLst>
          </p:cNvPr>
          <p:cNvGrpSpPr/>
          <p:nvPr/>
        </p:nvGrpSpPr>
        <p:grpSpPr>
          <a:xfrm>
            <a:off x="7117641" y="2221753"/>
            <a:ext cx="4353603" cy="4009854"/>
            <a:chOff x="7117641" y="2221753"/>
            <a:chExt cx="4353603" cy="4009854"/>
          </a:xfrm>
        </p:grpSpPr>
        <p:pic>
          <p:nvPicPr>
            <p:cNvPr id="18" name="Picture 17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69C79362-104E-4432-A064-8702384E6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3" name="Picture 2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2F872920-8CE0-46F5-B191-24B8A5D530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EFDC0BE-B521-47FC-BB84-F3487E86128E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4D5052F4-25FF-4AB3-AB8B-D674837DDF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659" y="2655197"/>
            <a:ext cx="1283170" cy="6415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1BDA7F0-5750-4870-9BF1-C649328A24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071" y="2813331"/>
            <a:ext cx="1283170" cy="64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62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1C8B7C-8B7F-4358-AA25-D7D1A888C05E}"/>
              </a:ext>
            </a:extLst>
          </p:cNvPr>
          <p:cNvSpPr txBox="1"/>
          <p:nvPr/>
        </p:nvSpPr>
        <p:spPr>
          <a:xfrm>
            <a:off x="-1828799" y="20055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3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rd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7" name="Picture 6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C70532FE-4DB4-471E-98B1-DEDE94448E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622B5C1-775C-44F9-B0BC-B153A46F991E}"/>
              </a:ext>
            </a:extLst>
          </p:cNvPr>
          <p:cNvGrpSpPr/>
          <p:nvPr/>
        </p:nvGrpSpPr>
        <p:grpSpPr>
          <a:xfrm>
            <a:off x="1623238" y="1764121"/>
            <a:ext cx="6546972" cy="2588895"/>
            <a:chOff x="-864100" y="0"/>
            <a:chExt cx="5955969" cy="2589376"/>
          </a:xfrm>
        </p:grpSpPr>
        <p:sp>
          <p:nvSpPr>
            <p:cNvPr id="14" name="Text Box 2">
              <a:extLst>
                <a:ext uri="{FF2B5EF4-FFF2-40B4-BE49-F238E27FC236}">
                  <a16:creationId xmlns:a16="http://schemas.microsoft.com/office/drawing/2014/main" id="{7E70546D-847E-4D07-9DEC-1EF4CF10B4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5069" y="0"/>
              <a:ext cx="10668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</a:t>
              </a:r>
              <a:r>
                <a:rPr lang="en-GB" sz="1400" b="1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one</a:t>
              </a:r>
              <a:endParaRPr lang="en-GB" sz="11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2">
              <a:extLst>
                <a:ext uri="{FF2B5EF4-FFF2-40B4-BE49-F238E27FC236}">
                  <a16:creationId xmlns:a16="http://schemas.microsoft.com/office/drawing/2014/main" id="{43122BF6-80A9-4A40-BFE7-D64C5AB05E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864100" y="367470"/>
              <a:ext cx="5027898" cy="2221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 </a:t>
              </a:r>
              <a:r>
                <a:rPr lang="en-GB" dirty="0" err="1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christmas</a:t>
              </a: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lights in London are impressive</a:t>
              </a: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 Christmas lights in London are impressive.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 </a:t>
              </a:r>
              <a:r>
                <a:rPr lang="en-GB" dirty="0" err="1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christmas</a:t>
              </a: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lights in </a:t>
              </a:r>
              <a:r>
                <a:rPr lang="en-GB" dirty="0" err="1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london</a:t>
              </a: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are impressive.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 Christmas lights in </a:t>
              </a:r>
              <a:r>
                <a:rPr lang="en-GB" dirty="0" err="1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london</a:t>
              </a: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are impressive.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0C4C7D1-D890-400F-ABC9-5E87C0AF8A80}"/>
                </a:ext>
              </a:extLst>
            </p:cNvPr>
            <p:cNvSpPr/>
            <p:nvPr/>
          </p:nvSpPr>
          <p:spPr>
            <a:xfrm>
              <a:off x="4230168" y="376015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BBA9460-3D1F-41FD-A595-7DB71A0F26D1}"/>
                </a:ext>
              </a:extLst>
            </p:cNvPr>
            <p:cNvSpPr/>
            <p:nvPr/>
          </p:nvSpPr>
          <p:spPr>
            <a:xfrm>
              <a:off x="4230168" y="100840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427D6CB-D7D9-46BE-8F83-3E73FE46FEC8}"/>
                </a:ext>
              </a:extLst>
            </p:cNvPr>
            <p:cNvSpPr/>
            <p:nvPr/>
          </p:nvSpPr>
          <p:spPr>
            <a:xfrm>
              <a:off x="4230168" y="159806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ECE5CC1-AB6B-4017-9DEB-A07C976CFA03}"/>
                </a:ext>
              </a:extLst>
            </p:cNvPr>
            <p:cNvSpPr/>
            <p:nvPr/>
          </p:nvSpPr>
          <p:spPr>
            <a:xfrm>
              <a:off x="4238714" y="218772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DF508CB-01F8-401A-B1C7-E04F60685374}"/>
              </a:ext>
            </a:extLst>
          </p:cNvPr>
          <p:cNvGrpSpPr/>
          <p:nvPr/>
        </p:nvGrpSpPr>
        <p:grpSpPr>
          <a:xfrm>
            <a:off x="1757628" y="1099508"/>
            <a:ext cx="5392420" cy="379393"/>
            <a:chOff x="570753" y="3171927"/>
            <a:chExt cx="5392420" cy="379393"/>
          </a:xfrm>
        </p:grpSpPr>
        <p:sp>
          <p:nvSpPr>
            <p:cNvPr id="21" name="Rounded Rectangle 2303">
              <a:extLst>
                <a:ext uri="{FF2B5EF4-FFF2-40B4-BE49-F238E27FC236}">
                  <a16:creationId xmlns:a16="http://schemas.microsoft.com/office/drawing/2014/main" id="{EC9BBA4A-EA94-41AC-B7BF-07F347E82FC3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2" name="Text Box 2">
              <a:extLst>
                <a:ext uri="{FF2B5EF4-FFF2-40B4-BE49-F238E27FC236}">
                  <a16:creationId xmlns:a16="http://schemas.microsoft.com/office/drawing/2014/main" id="{9657B0C1-A562-4679-8925-BFA76D59F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Which sentence uses capital letters correctly?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5714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4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5D446268-DAE9-44D9-8992-35BCFAE712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5D1E9A1-ACF7-4ED7-B2B5-EEFD45443A2F}"/>
              </a:ext>
            </a:extLst>
          </p:cNvPr>
          <p:cNvGrpSpPr/>
          <p:nvPr/>
        </p:nvGrpSpPr>
        <p:grpSpPr>
          <a:xfrm>
            <a:off x="2330824" y="1697317"/>
            <a:ext cx="7755703" cy="2944889"/>
            <a:chOff x="0" y="0"/>
            <a:chExt cx="6260242" cy="236728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B00D3C6-03A8-4189-B2EB-352C68771392}"/>
                </a:ext>
              </a:extLst>
            </p:cNvPr>
            <p:cNvSpPr/>
            <p:nvPr/>
          </p:nvSpPr>
          <p:spPr>
            <a:xfrm>
              <a:off x="9525" y="0"/>
              <a:ext cx="6250717" cy="226439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9E50F4A-7971-4EC2-A25B-315479B4FC4E}"/>
                </a:ext>
              </a:extLst>
            </p:cNvPr>
            <p:cNvSpPr/>
            <p:nvPr/>
          </p:nvSpPr>
          <p:spPr>
            <a:xfrm>
              <a:off x="0" y="9525"/>
              <a:ext cx="676526" cy="225910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5A33272-002A-463F-98BD-8CCA6D88FBC8}"/>
                </a:ext>
              </a:extLst>
            </p:cNvPr>
            <p:cNvCxnSpPr/>
            <p:nvPr/>
          </p:nvCxnSpPr>
          <p:spPr>
            <a:xfrm>
              <a:off x="676275" y="15049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A075CCE-1771-4EAA-993A-5D3026EE374B}"/>
                </a:ext>
              </a:extLst>
            </p:cNvPr>
            <p:cNvCxnSpPr/>
            <p:nvPr/>
          </p:nvCxnSpPr>
          <p:spPr>
            <a:xfrm>
              <a:off x="676275" y="7429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DA601CC-90EA-470E-9017-0A54C5B9D8D0}"/>
                </a:ext>
              </a:extLst>
            </p:cNvPr>
            <p:cNvCxnSpPr/>
            <p:nvPr/>
          </p:nvCxnSpPr>
          <p:spPr>
            <a:xfrm>
              <a:off x="923925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5BE2071-272D-4C1B-A918-40AE110F8D88}"/>
                </a:ext>
              </a:extLst>
            </p:cNvPr>
            <p:cNvCxnSpPr/>
            <p:nvPr/>
          </p:nvCxnSpPr>
          <p:spPr>
            <a:xfrm>
              <a:off x="1171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156AD20-1663-424B-BBFD-898B7F4B1051}"/>
                </a:ext>
              </a:extLst>
            </p:cNvPr>
            <p:cNvCxnSpPr/>
            <p:nvPr/>
          </p:nvCxnSpPr>
          <p:spPr>
            <a:xfrm>
              <a:off x="1409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73FBB6A-7026-44F8-A90A-4ED9285D453C}"/>
                </a:ext>
              </a:extLst>
            </p:cNvPr>
            <p:cNvCxnSpPr/>
            <p:nvPr/>
          </p:nvCxnSpPr>
          <p:spPr>
            <a:xfrm>
              <a:off x="16478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46B059F-8F12-4394-8EA2-D1F469AF0535}"/>
                </a:ext>
              </a:extLst>
            </p:cNvPr>
            <p:cNvCxnSpPr/>
            <p:nvPr/>
          </p:nvCxnSpPr>
          <p:spPr>
            <a:xfrm>
              <a:off x="18954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78B76-6AA8-425C-AB2A-CA39B0BB934C}"/>
                </a:ext>
              </a:extLst>
            </p:cNvPr>
            <p:cNvCxnSpPr/>
            <p:nvPr/>
          </p:nvCxnSpPr>
          <p:spPr>
            <a:xfrm>
              <a:off x="2133600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56A8684-7BBE-4BBD-9167-F447253437AD}"/>
                </a:ext>
              </a:extLst>
            </p:cNvPr>
            <p:cNvCxnSpPr/>
            <p:nvPr/>
          </p:nvCxnSpPr>
          <p:spPr>
            <a:xfrm>
              <a:off x="23907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5360FD5-FB33-43A4-9B7B-23E47D84E837}"/>
                </a:ext>
              </a:extLst>
            </p:cNvPr>
            <p:cNvCxnSpPr/>
            <p:nvPr/>
          </p:nvCxnSpPr>
          <p:spPr>
            <a:xfrm>
              <a:off x="2638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5DC64B7-8BE3-4C32-A0D1-27F9599E84E0}"/>
                </a:ext>
              </a:extLst>
            </p:cNvPr>
            <p:cNvCxnSpPr/>
            <p:nvPr/>
          </p:nvCxnSpPr>
          <p:spPr>
            <a:xfrm>
              <a:off x="28765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29F0B7D-169D-4CBC-AB05-C85D00403FB8}"/>
                </a:ext>
              </a:extLst>
            </p:cNvPr>
            <p:cNvCxnSpPr/>
            <p:nvPr/>
          </p:nvCxnSpPr>
          <p:spPr>
            <a:xfrm>
              <a:off x="311467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CF19820-CD4E-42E1-8BD0-7C42D5A6AE3B}"/>
                </a:ext>
              </a:extLst>
            </p:cNvPr>
            <p:cNvCxnSpPr/>
            <p:nvPr/>
          </p:nvCxnSpPr>
          <p:spPr>
            <a:xfrm>
              <a:off x="33623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676CD10-26DD-4768-A338-C1ADF40349BD}"/>
                </a:ext>
              </a:extLst>
            </p:cNvPr>
            <p:cNvCxnSpPr/>
            <p:nvPr/>
          </p:nvCxnSpPr>
          <p:spPr>
            <a:xfrm>
              <a:off x="35909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59D61CB-DCFF-4FAA-B891-434F4469B019}"/>
                </a:ext>
              </a:extLst>
            </p:cNvPr>
            <p:cNvCxnSpPr/>
            <p:nvPr/>
          </p:nvCxnSpPr>
          <p:spPr>
            <a:xfrm>
              <a:off x="3838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B42073F-3203-4A3A-8034-385D869398B2}"/>
                </a:ext>
              </a:extLst>
            </p:cNvPr>
            <p:cNvCxnSpPr/>
            <p:nvPr/>
          </p:nvCxnSpPr>
          <p:spPr>
            <a:xfrm>
              <a:off x="4076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C5E6E1F-7F6A-483F-A313-1D25EF4C5380}"/>
                </a:ext>
              </a:extLst>
            </p:cNvPr>
            <p:cNvCxnSpPr/>
            <p:nvPr/>
          </p:nvCxnSpPr>
          <p:spPr>
            <a:xfrm>
              <a:off x="43243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0937811-C675-4C15-9730-2B56FD9B6DB4}"/>
                </a:ext>
              </a:extLst>
            </p:cNvPr>
            <p:cNvCxnSpPr/>
            <p:nvPr/>
          </p:nvCxnSpPr>
          <p:spPr>
            <a:xfrm>
              <a:off x="45529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EC10C48-6299-43C2-912B-1E8E62A09F6E}"/>
                </a:ext>
              </a:extLst>
            </p:cNvPr>
            <p:cNvCxnSpPr/>
            <p:nvPr/>
          </p:nvCxnSpPr>
          <p:spPr>
            <a:xfrm>
              <a:off x="48101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731BF60-719D-4F1C-8D52-428C59DD1189}"/>
                </a:ext>
              </a:extLst>
            </p:cNvPr>
            <p:cNvCxnSpPr/>
            <p:nvPr/>
          </p:nvCxnSpPr>
          <p:spPr>
            <a:xfrm>
              <a:off x="50387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C483E2C-7B8A-4832-812D-AF9C011E8A7A}"/>
                </a:ext>
              </a:extLst>
            </p:cNvPr>
            <p:cNvCxnSpPr/>
            <p:nvPr/>
          </p:nvCxnSpPr>
          <p:spPr>
            <a:xfrm>
              <a:off x="5305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36558C3-AE97-4661-A186-EAEF62D32D12}"/>
                </a:ext>
              </a:extLst>
            </p:cNvPr>
            <p:cNvCxnSpPr/>
            <p:nvPr/>
          </p:nvCxnSpPr>
          <p:spPr>
            <a:xfrm>
              <a:off x="666750" y="9906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 Box 2">
              <a:extLst>
                <a:ext uri="{FF2B5EF4-FFF2-40B4-BE49-F238E27FC236}">
                  <a16:creationId xmlns:a16="http://schemas.microsoft.com/office/drawing/2014/main" id="{8B0E8D18-A2CA-4923-84F8-92EAB9B4B4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85725"/>
              <a:ext cx="2292268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4</a:t>
              </a:r>
              <a:r>
                <a:rPr lang="en-GB" sz="1800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1,949 + 2,174 =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A207667-25DD-4B54-BFEE-96C381B3FAB0}"/>
                </a:ext>
              </a:extLst>
            </p:cNvPr>
            <p:cNvCxnSpPr/>
            <p:nvPr/>
          </p:nvCxnSpPr>
          <p:spPr>
            <a:xfrm>
              <a:off x="676275" y="124777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64DC989-082B-426F-B767-54EBE55ED437}"/>
                </a:ext>
              </a:extLst>
            </p:cNvPr>
            <p:cNvCxnSpPr/>
            <p:nvPr/>
          </p:nvCxnSpPr>
          <p:spPr>
            <a:xfrm>
              <a:off x="676275" y="17526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1E2AE18-BF0B-4EB7-8558-01013313A40D}"/>
                </a:ext>
              </a:extLst>
            </p:cNvPr>
            <p:cNvCxnSpPr/>
            <p:nvPr/>
          </p:nvCxnSpPr>
          <p:spPr>
            <a:xfrm>
              <a:off x="676275" y="20097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376ED0D-B459-4E49-9E46-A496EC6F0190}"/>
                </a:ext>
              </a:extLst>
            </p:cNvPr>
            <p:cNvSpPr/>
            <p:nvPr/>
          </p:nvSpPr>
          <p:spPr>
            <a:xfrm>
              <a:off x="4086225" y="1504950"/>
              <a:ext cx="1215522" cy="509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78E69FF-3E11-42AE-A0AD-E002E2D88F27}"/>
                </a:ext>
              </a:extLst>
            </p:cNvPr>
            <p:cNvSpPr/>
            <p:nvPr/>
          </p:nvSpPr>
          <p:spPr>
            <a:xfrm>
              <a:off x="5534025" y="9525"/>
              <a:ext cx="721294" cy="225869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E585A062-5403-4B22-8148-F496D2303E19}"/>
                </a:ext>
              </a:extLst>
            </p:cNvPr>
            <p:cNvGrpSpPr/>
            <p:nvPr/>
          </p:nvGrpSpPr>
          <p:grpSpPr>
            <a:xfrm>
              <a:off x="5619750" y="1590675"/>
              <a:ext cx="618489" cy="776606"/>
              <a:chOff x="0" y="0"/>
              <a:chExt cx="619102" cy="77723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6AAE36E2-C70F-4B4F-8238-6331C3ED51F8}"/>
                  </a:ext>
                </a:extLst>
              </p:cNvPr>
              <p:cNvSpPr/>
              <p:nvPr/>
            </p:nvSpPr>
            <p:spPr>
              <a:xfrm>
                <a:off x="123825" y="0"/>
                <a:ext cx="341441" cy="30673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41" name="Text Box 2">
                <a:extLst>
                  <a:ext uri="{FF2B5EF4-FFF2-40B4-BE49-F238E27FC236}">
                    <a16:creationId xmlns:a16="http://schemas.microsoft.com/office/drawing/2014/main" id="{44726957-60A6-456A-A268-7E9D0E6C0C0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390525"/>
                <a:ext cx="619102" cy="3867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1100">
                    <a:solidFill>
                      <a:srgbClr val="FFFFFF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mark</a:t>
                </a:r>
                <a:endPara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3" name="Picture 2" descr="A close up of a logo&#10;&#10;Description generated with high confidence">
            <a:extLst>
              <a:ext uri="{FF2B5EF4-FFF2-40B4-BE49-F238E27FC236}">
                <a16:creationId xmlns:a16="http://schemas.microsoft.com/office/drawing/2014/main" id="{7B04AD06-E453-4F01-9162-E52C1543B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437" y="1981785"/>
            <a:ext cx="2552726" cy="289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8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-440875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5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7A8E9175-8C26-40D3-BACB-39C94E935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136EA6A-AC72-4512-8DF5-13FF523CC3B3}"/>
              </a:ext>
            </a:extLst>
          </p:cNvPr>
          <p:cNvGrpSpPr/>
          <p:nvPr/>
        </p:nvGrpSpPr>
        <p:grpSpPr>
          <a:xfrm>
            <a:off x="1134664" y="1448660"/>
            <a:ext cx="5661863" cy="4495009"/>
            <a:chOff x="58618" y="0"/>
            <a:chExt cx="4391461" cy="3622675"/>
          </a:xfrm>
        </p:grpSpPr>
        <p:sp>
          <p:nvSpPr>
            <p:cNvPr id="8" name="Text Box 2">
              <a:extLst>
                <a:ext uri="{FF2B5EF4-FFF2-40B4-BE49-F238E27FC236}">
                  <a16:creationId xmlns:a16="http://schemas.microsoft.com/office/drawing/2014/main" id="{D2A5E35C-DD46-40C1-A4C2-30629CCC01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8150" y="228600"/>
              <a:ext cx="771490" cy="800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50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x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99DAFE0-ECA1-4B84-825E-96E4CA635063}"/>
                </a:ext>
              </a:extLst>
            </p:cNvPr>
            <p:cNvCxnSpPr/>
            <p:nvPr/>
          </p:nvCxnSpPr>
          <p:spPr>
            <a:xfrm>
              <a:off x="1143000" y="0"/>
              <a:ext cx="0" cy="36195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D364EB2-9519-4749-9B79-AFB276A34BD6}"/>
                </a:ext>
              </a:extLst>
            </p:cNvPr>
            <p:cNvCxnSpPr/>
            <p:nvPr/>
          </p:nvCxnSpPr>
          <p:spPr>
            <a:xfrm>
              <a:off x="333375" y="1104900"/>
              <a:ext cx="411670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10" descr="Bauble, Christmas, Decoration, Ornament, Star, Tree">
              <a:extLst>
                <a:ext uri="{FF2B5EF4-FFF2-40B4-BE49-F238E27FC236}">
                  <a16:creationId xmlns:a16="http://schemas.microsoft.com/office/drawing/2014/main" id="{51956112-759D-4641-83AB-04B6AE4B51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250" y="1314450"/>
              <a:ext cx="981075" cy="107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Picture 11" descr="Bauble, Christmas, Decoration, Ornament, Star, Tree">
              <a:extLst>
                <a:ext uri="{FF2B5EF4-FFF2-40B4-BE49-F238E27FC236}">
                  <a16:creationId xmlns:a16="http://schemas.microsoft.com/office/drawing/2014/main" id="{987DA4F9-2C55-4461-B231-8CD954621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8725" y="2514600"/>
              <a:ext cx="1009650" cy="1108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Picture 12" descr="Bauble, Christmas, Decoration, Ornament, Star, Tree">
              <a:extLst>
                <a:ext uri="{FF2B5EF4-FFF2-40B4-BE49-F238E27FC236}">
                  <a16:creationId xmlns:a16="http://schemas.microsoft.com/office/drawing/2014/main" id="{1FCD15B7-5FC3-4EED-B5D7-475AFD4D4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725" y="1304925"/>
              <a:ext cx="1000125" cy="10991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Picture 13" descr="Bauble, Christmas, Decoration, Ornament, Star, Tree">
              <a:extLst>
                <a:ext uri="{FF2B5EF4-FFF2-40B4-BE49-F238E27FC236}">
                  <a16:creationId xmlns:a16="http://schemas.microsoft.com/office/drawing/2014/main" id="{E6328348-4AC7-417E-8A64-ED3949209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725" y="2514600"/>
              <a:ext cx="1000125" cy="10991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Picture 14" descr="Bauble, Christmas, Decoration, Ornament, Star, Tree">
              <a:extLst>
                <a:ext uri="{FF2B5EF4-FFF2-40B4-BE49-F238E27FC236}">
                  <a16:creationId xmlns:a16="http://schemas.microsoft.com/office/drawing/2014/main" id="{FCE9747E-8CE9-438E-BA27-B407FB45C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725" y="0"/>
              <a:ext cx="981075" cy="107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Picture 15" descr="Bauble, Christmas, Decoration, Ornament, Star, Tree">
              <a:extLst>
                <a:ext uri="{FF2B5EF4-FFF2-40B4-BE49-F238E27FC236}">
                  <a16:creationId xmlns:a16="http://schemas.microsoft.com/office/drawing/2014/main" id="{E551F194-C766-4688-B1FE-BD931C529D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8725" y="28575"/>
              <a:ext cx="981075" cy="107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Picture 16" descr="Bauble, Christmas, Decoration, Ornament, Star, Tree">
              <a:extLst>
                <a:ext uri="{FF2B5EF4-FFF2-40B4-BE49-F238E27FC236}">
                  <a16:creationId xmlns:a16="http://schemas.microsoft.com/office/drawing/2014/main" id="{B71B5C7D-C458-4AD0-AD2F-70B205FCA3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18" y="1314450"/>
              <a:ext cx="981075" cy="107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Picture 17" descr="Bauble, Christmas, Decoration, Ornament, Star, Tree">
              <a:extLst>
                <a:ext uri="{FF2B5EF4-FFF2-40B4-BE49-F238E27FC236}">
                  <a16:creationId xmlns:a16="http://schemas.microsoft.com/office/drawing/2014/main" id="{2A20E990-0BE9-4F90-A8D4-98C159C31D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18" y="2514600"/>
              <a:ext cx="981075" cy="10763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0558E57-F107-4BC7-B99F-BE1764F74C4F}"/>
              </a:ext>
            </a:extLst>
          </p:cNvPr>
          <p:cNvGrpSpPr/>
          <p:nvPr/>
        </p:nvGrpSpPr>
        <p:grpSpPr>
          <a:xfrm>
            <a:off x="7625641" y="2220356"/>
            <a:ext cx="4353603" cy="4009854"/>
            <a:chOff x="7117641" y="2221753"/>
            <a:chExt cx="4353603" cy="4009854"/>
          </a:xfrm>
        </p:grpSpPr>
        <p:pic>
          <p:nvPicPr>
            <p:cNvPr id="20" name="Picture 19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A6DB3D2C-6577-455C-9AF7-F714123E8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21" name="Picture 20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92924A76-46AA-445A-85BA-43B34C357D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E660CD4-8DD5-40B7-B6F3-57C973765FEE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462F74F-2726-4976-9EC8-711766A6B448}"/>
              </a:ext>
            </a:extLst>
          </p:cNvPr>
          <p:cNvGrpSpPr/>
          <p:nvPr/>
        </p:nvGrpSpPr>
        <p:grpSpPr>
          <a:xfrm>
            <a:off x="877413" y="839166"/>
            <a:ext cx="5887943" cy="379393"/>
            <a:chOff x="570753" y="3171927"/>
            <a:chExt cx="5392420" cy="379393"/>
          </a:xfrm>
        </p:grpSpPr>
        <p:sp>
          <p:nvSpPr>
            <p:cNvPr id="24" name="Rounded Rectangle 2303">
              <a:extLst>
                <a:ext uri="{FF2B5EF4-FFF2-40B4-BE49-F238E27FC236}">
                  <a16:creationId xmlns:a16="http://schemas.microsoft.com/office/drawing/2014/main" id="{AB763C6D-7C16-4492-932E-AC3956775A02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5" name="Text Box 2">
              <a:extLst>
                <a:ext uri="{FF2B5EF4-FFF2-40B4-BE49-F238E27FC236}">
                  <a16:creationId xmlns:a16="http://schemas.microsoft.com/office/drawing/2014/main" id="{818B6623-1630-42E0-A95C-ADBB9B7105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Write the missing numbers to make this </a:t>
              </a:r>
              <a:r>
                <a:rPr lang="en-GB" sz="1400" b="1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multiplication</a:t>
              </a: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grid correct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94FEA65-F267-415D-BC33-9D812D454C88}"/>
              </a:ext>
            </a:extLst>
          </p:cNvPr>
          <p:cNvGrpSpPr/>
          <p:nvPr/>
        </p:nvGrpSpPr>
        <p:grpSpPr>
          <a:xfrm>
            <a:off x="3078113" y="1985380"/>
            <a:ext cx="697645" cy="642266"/>
            <a:chOff x="0" y="19050"/>
            <a:chExt cx="529747" cy="434326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0F07BE9-EB25-4324-ADB3-AC47B376A12E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8" name="Text Box 2">
              <a:extLst>
                <a:ext uri="{FF2B5EF4-FFF2-40B4-BE49-F238E27FC236}">
                  <a16:creationId xmlns:a16="http://schemas.microsoft.com/office/drawing/2014/main" id="{12003DDA-3718-47AA-B01B-D353F7F6A1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97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7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8B1E8C1-FF91-4DBE-8801-1A8CBBDAADD4}"/>
              </a:ext>
            </a:extLst>
          </p:cNvPr>
          <p:cNvGrpSpPr/>
          <p:nvPr/>
        </p:nvGrpSpPr>
        <p:grpSpPr>
          <a:xfrm>
            <a:off x="1513604" y="5089282"/>
            <a:ext cx="677368" cy="642266"/>
            <a:chOff x="-33489" y="19050"/>
            <a:chExt cx="514350" cy="434326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B58F8FC-24FD-4BDE-B291-C19243AB9217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" name="Text Box 2">
              <a:extLst>
                <a:ext uri="{FF2B5EF4-FFF2-40B4-BE49-F238E27FC236}">
                  <a16:creationId xmlns:a16="http://schemas.microsoft.com/office/drawing/2014/main" id="{7F6F732D-524D-45C9-BF00-3EEB170B26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489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r>
                <a:rPr lang="en-GB" b="1" dirty="0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CBD6B6B-F03A-44DB-A2A0-910D8336F80E}"/>
              </a:ext>
            </a:extLst>
          </p:cNvPr>
          <p:cNvGrpSpPr/>
          <p:nvPr/>
        </p:nvGrpSpPr>
        <p:grpSpPr>
          <a:xfrm>
            <a:off x="3051591" y="3575546"/>
            <a:ext cx="677368" cy="642266"/>
            <a:chOff x="-33489" y="19050"/>
            <a:chExt cx="514350" cy="434326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5EFF847-38BE-4187-88DE-0E8064548545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4" name="Text Box 2">
              <a:extLst>
                <a:ext uri="{FF2B5EF4-FFF2-40B4-BE49-F238E27FC236}">
                  <a16:creationId xmlns:a16="http://schemas.microsoft.com/office/drawing/2014/main" id="{9851988F-94B6-41E5-8E17-18D1F42BEC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489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28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C4EFC09-57F0-4C7F-A352-787F4009C571}"/>
              </a:ext>
            </a:extLst>
          </p:cNvPr>
          <p:cNvGrpSpPr/>
          <p:nvPr/>
        </p:nvGrpSpPr>
        <p:grpSpPr>
          <a:xfrm>
            <a:off x="4502400" y="3579176"/>
            <a:ext cx="677368" cy="642266"/>
            <a:chOff x="-33489" y="19050"/>
            <a:chExt cx="514350" cy="43432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11B87FB-091B-499A-9F9E-0CE1F96AA9CC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7" name="Text Box 2">
              <a:extLst>
                <a:ext uri="{FF2B5EF4-FFF2-40B4-BE49-F238E27FC236}">
                  <a16:creationId xmlns:a16="http://schemas.microsoft.com/office/drawing/2014/main" id="{8EE3756C-31AA-41C3-A89E-EB11436645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489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rgbClr val="FF00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BBD0D0E-4AF9-44F4-BE4B-036589AB4DAF}"/>
              </a:ext>
            </a:extLst>
          </p:cNvPr>
          <p:cNvGrpSpPr/>
          <p:nvPr/>
        </p:nvGrpSpPr>
        <p:grpSpPr>
          <a:xfrm>
            <a:off x="4540646" y="1966822"/>
            <a:ext cx="697979" cy="654618"/>
            <a:chOff x="11752" y="23450"/>
            <a:chExt cx="530001" cy="442679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76572A9-FC13-4D75-98FA-7A7A061732CE}"/>
                </a:ext>
              </a:extLst>
            </p:cNvPr>
            <p:cNvSpPr/>
            <p:nvPr/>
          </p:nvSpPr>
          <p:spPr>
            <a:xfrm>
              <a:off x="11752" y="234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0" name="Text Box 2">
              <a:extLst>
                <a:ext uri="{FF2B5EF4-FFF2-40B4-BE49-F238E27FC236}">
                  <a16:creationId xmlns:a16="http://schemas.microsoft.com/office/drawing/2014/main" id="{E745B976-E279-4FA3-8989-D870389F56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403" y="75604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rgbClr val="FF00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FD7627C-EE1A-4968-807E-905CC14DCDFB}"/>
              </a:ext>
            </a:extLst>
          </p:cNvPr>
          <p:cNvGrpSpPr/>
          <p:nvPr/>
        </p:nvGrpSpPr>
        <p:grpSpPr>
          <a:xfrm>
            <a:off x="1545588" y="3599414"/>
            <a:ext cx="689486" cy="640589"/>
            <a:chOff x="0" y="19050"/>
            <a:chExt cx="523552" cy="43319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9FCAA56-2144-4278-AB08-47F83515A185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3" name="Text Box 2">
              <a:extLst>
                <a:ext uri="{FF2B5EF4-FFF2-40B4-BE49-F238E27FC236}">
                  <a16:creationId xmlns:a16="http://schemas.microsoft.com/office/drawing/2014/main" id="{B8D5EF35-A8BB-4F36-8CFC-9DCF37A826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02" y="61717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rgbClr val="FF00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7000493-97EE-4575-B210-9A596E8ACC2A}"/>
              </a:ext>
            </a:extLst>
          </p:cNvPr>
          <p:cNvGrpSpPr/>
          <p:nvPr/>
        </p:nvGrpSpPr>
        <p:grpSpPr>
          <a:xfrm>
            <a:off x="4477160" y="5087102"/>
            <a:ext cx="677368" cy="642266"/>
            <a:chOff x="-33489" y="19050"/>
            <a:chExt cx="514350" cy="434326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4DF52FE-1FB5-464B-93E9-D911A7A7D1AD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6" name="Text Box 2">
              <a:extLst>
                <a:ext uri="{FF2B5EF4-FFF2-40B4-BE49-F238E27FC236}">
                  <a16:creationId xmlns:a16="http://schemas.microsoft.com/office/drawing/2014/main" id="{66A8A667-4CC9-4350-9F4E-9FD9B7BD6F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489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96</a:t>
              </a:r>
              <a:endParaRPr lang="en-GB" sz="1100" dirty="0">
                <a:solidFill>
                  <a:srgbClr val="FF00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8A9948B-D98A-484A-B328-3D307BAF98A6}"/>
              </a:ext>
            </a:extLst>
          </p:cNvPr>
          <p:cNvGrpSpPr/>
          <p:nvPr/>
        </p:nvGrpSpPr>
        <p:grpSpPr>
          <a:xfrm>
            <a:off x="2982258" y="5083996"/>
            <a:ext cx="677368" cy="642266"/>
            <a:chOff x="-33489" y="19050"/>
            <a:chExt cx="514350" cy="434326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DCA040C-AE3F-43FC-9D88-86F462CAACA8}"/>
                </a:ext>
              </a:extLst>
            </p:cNvPr>
            <p:cNvSpPr/>
            <p:nvPr/>
          </p:nvSpPr>
          <p:spPr>
            <a:xfrm>
              <a:off x="0" y="19050"/>
              <a:ext cx="371475" cy="342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9" name="Text Box 2">
              <a:extLst>
                <a:ext uri="{FF2B5EF4-FFF2-40B4-BE49-F238E27FC236}">
                  <a16:creationId xmlns:a16="http://schemas.microsoft.com/office/drawing/2014/main" id="{39B43BAB-BF0C-4408-9FB4-E02BBEFA80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489" y="62851"/>
              <a:ext cx="514350" cy="39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b="1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9099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-15034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6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756B843-6679-4CF4-8783-4DFFB5A7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A1E9B50-0C28-446D-B8C9-D9CE7A512682}"/>
              </a:ext>
            </a:extLst>
          </p:cNvPr>
          <p:cNvGrpSpPr/>
          <p:nvPr/>
        </p:nvGrpSpPr>
        <p:grpSpPr>
          <a:xfrm>
            <a:off x="1081741" y="1092420"/>
            <a:ext cx="5392420" cy="379393"/>
            <a:chOff x="570753" y="3171927"/>
            <a:chExt cx="5392420" cy="379393"/>
          </a:xfrm>
        </p:grpSpPr>
        <p:sp>
          <p:nvSpPr>
            <p:cNvPr id="8" name="Rounded Rectangle 2303">
              <a:extLst>
                <a:ext uri="{FF2B5EF4-FFF2-40B4-BE49-F238E27FC236}">
                  <a16:creationId xmlns:a16="http://schemas.microsoft.com/office/drawing/2014/main" id="{C0E77F80-2399-4503-A336-75FCB73B6580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9" name="Text Box 2">
              <a:extLst>
                <a:ext uri="{FF2B5EF4-FFF2-40B4-BE49-F238E27FC236}">
                  <a16:creationId xmlns:a16="http://schemas.microsoft.com/office/drawing/2014/main" id="{4DBFF767-2621-41C3-85E2-6E8F477B07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the sentence that must end with a </a:t>
              </a:r>
              <a:r>
                <a:rPr lang="en-GB" sz="1400" b="1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question mark</a:t>
              </a: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AFA7F61-920E-45F3-BCDD-B85672A002FA}"/>
              </a:ext>
            </a:extLst>
          </p:cNvPr>
          <p:cNvGrpSpPr/>
          <p:nvPr/>
        </p:nvGrpSpPr>
        <p:grpSpPr>
          <a:xfrm>
            <a:off x="1793358" y="1622354"/>
            <a:ext cx="7071513" cy="2588895"/>
            <a:chOff x="-1341290" y="0"/>
            <a:chExt cx="6433159" cy="2589376"/>
          </a:xfrm>
        </p:grpSpPr>
        <p:sp>
          <p:nvSpPr>
            <p:cNvPr id="11" name="Text Box 2">
              <a:extLst>
                <a:ext uri="{FF2B5EF4-FFF2-40B4-BE49-F238E27FC236}">
                  <a16:creationId xmlns:a16="http://schemas.microsoft.com/office/drawing/2014/main" id="{9B9CF353-C3A4-46ED-A29C-539C6D3724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5069" y="0"/>
              <a:ext cx="10668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</a:t>
              </a:r>
              <a:r>
                <a:rPr lang="en-GB" sz="1400" b="1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one</a:t>
              </a:r>
              <a:endParaRPr lang="en-GB" sz="11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">
              <a:extLst>
                <a:ext uri="{FF2B5EF4-FFF2-40B4-BE49-F238E27FC236}">
                  <a16:creationId xmlns:a16="http://schemas.microsoft.com/office/drawing/2014/main" id="{D06E249C-F11F-4736-AF40-31F1093E4F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341290" y="367470"/>
              <a:ext cx="5505089" cy="2221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What ever the magic elf touched, turned to gold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How Santa could fit down the chimney was a mystery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Why Rudolph wouldn’t fly was anyone’s guess.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When do the toys need to be ready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1717D95-6BA1-43F3-B112-08E625F8B2DF}"/>
                </a:ext>
              </a:extLst>
            </p:cNvPr>
            <p:cNvSpPr/>
            <p:nvPr/>
          </p:nvSpPr>
          <p:spPr>
            <a:xfrm>
              <a:off x="4230168" y="376015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AE85B93-E246-47D9-93E2-2F42D04DDD94}"/>
                </a:ext>
              </a:extLst>
            </p:cNvPr>
            <p:cNvSpPr/>
            <p:nvPr/>
          </p:nvSpPr>
          <p:spPr>
            <a:xfrm>
              <a:off x="4230168" y="100840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F9FD0D5-D235-49AC-A27A-F165E31B90A3}"/>
                </a:ext>
              </a:extLst>
            </p:cNvPr>
            <p:cNvSpPr/>
            <p:nvPr/>
          </p:nvSpPr>
          <p:spPr>
            <a:xfrm>
              <a:off x="4230168" y="159806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34E5BFA-5A47-45B8-A908-40F3B5863A5B}"/>
                </a:ext>
              </a:extLst>
            </p:cNvPr>
            <p:cNvSpPr/>
            <p:nvPr/>
          </p:nvSpPr>
          <p:spPr>
            <a:xfrm>
              <a:off x="4238714" y="218772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9863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7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B1594ED3-2156-4FD1-BAEF-2BDF456DFF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4E31F4D-1E1D-4E13-8470-5A0E14657223}"/>
              </a:ext>
            </a:extLst>
          </p:cNvPr>
          <p:cNvGrpSpPr/>
          <p:nvPr/>
        </p:nvGrpSpPr>
        <p:grpSpPr>
          <a:xfrm>
            <a:off x="2331860" y="1386542"/>
            <a:ext cx="7528279" cy="3015685"/>
            <a:chOff x="2331860" y="986118"/>
            <a:chExt cx="7528279" cy="301568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A295CDA-41D6-4024-907F-C2C7B4D592CE}"/>
                </a:ext>
              </a:extLst>
            </p:cNvPr>
            <p:cNvGrpSpPr/>
            <p:nvPr/>
          </p:nvGrpSpPr>
          <p:grpSpPr>
            <a:xfrm>
              <a:off x="2331860" y="986118"/>
              <a:ext cx="7528279" cy="3015685"/>
              <a:chOff x="0" y="0"/>
              <a:chExt cx="6260242" cy="227203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2050B9D8-4496-434D-848A-BDCCF14FA0A4}"/>
                  </a:ext>
                </a:extLst>
              </p:cNvPr>
              <p:cNvSpPr/>
              <p:nvPr/>
            </p:nvSpPr>
            <p:spPr>
              <a:xfrm>
                <a:off x="9525" y="0"/>
                <a:ext cx="6250717" cy="226439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231DFD16-D1BA-4E47-B7A8-E02826FF1360}"/>
                  </a:ext>
                </a:extLst>
              </p:cNvPr>
              <p:cNvSpPr/>
              <p:nvPr/>
            </p:nvSpPr>
            <p:spPr>
              <a:xfrm>
                <a:off x="0" y="9525"/>
                <a:ext cx="676526" cy="2259107"/>
              </a:xfrm>
              <a:prstGeom prst="rect">
                <a:avLst/>
              </a:prstGeom>
              <a:solidFill>
                <a:srgbClr val="00B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11" name="Text Box 2">
                <a:extLst>
                  <a:ext uri="{FF2B5EF4-FFF2-40B4-BE49-F238E27FC236}">
                    <a16:creationId xmlns:a16="http://schemas.microsoft.com/office/drawing/2014/main" id="{A671F297-E7EC-475F-9B48-A5F7EC8E52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200" y="114300"/>
                <a:ext cx="542924" cy="1999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21DB0333-4D73-4892-8127-396D948BB317}"/>
                  </a:ext>
                </a:extLst>
              </p:cNvPr>
              <p:cNvCxnSpPr/>
              <p:nvPr/>
            </p:nvCxnSpPr>
            <p:spPr>
              <a:xfrm>
                <a:off x="676275" y="1504950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122A6DE5-3FCD-4797-870E-79E842471D12}"/>
                  </a:ext>
                </a:extLst>
              </p:cNvPr>
              <p:cNvCxnSpPr/>
              <p:nvPr/>
            </p:nvCxnSpPr>
            <p:spPr>
              <a:xfrm>
                <a:off x="676275" y="742950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D7CF1802-D7F8-43E1-B37E-AF6E21855372}"/>
                  </a:ext>
                </a:extLst>
              </p:cNvPr>
              <p:cNvCxnSpPr/>
              <p:nvPr/>
            </p:nvCxnSpPr>
            <p:spPr>
              <a:xfrm>
                <a:off x="923925" y="742950"/>
                <a:ext cx="0" cy="1519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F2938EA1-ABE8-4407-B0FE-CA68300A4BBE}"/>
                  </a:ext>
                </a:extLst>
              </p:cNvPr>
              <p:cNvCxnSpPr/>
              <p:nvPr/>
            </p:nvCxnSpPr>
            <p:spPr>
              <a:xfrm>
                <a:off x="11715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9C4D524A-1E62-4B27-941E-AA7725901903}"/>
                  </a:ext>
                </a:extLst>
              </p:cNvPr>
              <p:cNvCxnSpPr/>
              <p:nvPr/>
            </p:nvCxnSpPr>
            <p:spPr>
              <a:xfrm>
                <a:off x="140970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D6C70043-3F1D-441A-90B7-51FF6441CF8D}"/>
                  </a:ext>
                </a:extLst>
              </p:cNvPr>
              <p:cNvCxnSpPr/>
              <p:nvPr/>
            </p:nvCxnSpPr>
            <p:spPr>
              <a:xfrm>
                <a:off x="164782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DE7AE8EA-FA4F-4526-AE04-A28B16FB7114}"/>
                  </a:ext>
                </a:extLst>
              </p:cNvPr>
              <p:cNvCxnSpPr/>
              <p:nvPr/>
            </p:nvCxnSpPr>
            <p:spPr>
              <a:xfrm>
                <a:off x="18954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27494C61-1F7D-45BA-AB4E-2EACEEE4D081}"/>
                  </a:ext>
                </a:extLst>
              </p:cNvPr>
              <p:cNvCxnSpPr/>
              <p:nvPr/>
            </p:nvCxnSpPr>
            <p:spPr>
              <a:xfrm>
                <a:off x="2133600" y="742950"/>
                <a:ext cx="0" cy="1519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3C71A9DB-2550-4AF7-BEA7-248D3053E2A8}"/>
                  </a:ext>
                </a:extLst>
              </p:cNvPr>
              <p:cNvCxnSpPr/>
              <p:nvPr/>
            </p:nvCxnSpPr>
            <p:spPr>
              <a:xfrm>
                <a:off x="23907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DE1ACF65-2726-4749-9458-E46EA6553933}"/>
                  </a:ext>
                </a:extLst>
              </p:cNvPr>
              <p:cNvCxnSpPr/>
              <p:nvPr/>
            </p:nvCxnSpPr>
            <p:spPr>
              <a:xfrm>
                <a:off x="26384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186D135E-DD28-4ECC-B5BA-3D3DCA0055AF}"/>
                  </a:ext>
                </a:extLst>
              </p:cNvPr>
              <p:cNvCxnSpPr/>
              <p:nvPr/>
            </p:nvCxnSpPr>
            <p:spPr>
              <a:xfrm>
                <a:off x="28765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FA76F984-E326-4AE8-9C96-B04D35DC7EF1}"/>
                  </a:ext>
                </a:extLst>
              </p:cNvPr>
              <p:cNvCxnSpPr/>
              <p:nvPr/>
            </p:nvCxnSpPr>
            <p:spPr>
              <a:xfrm>
                <a:off x="311467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832E65C7-82E3-43E4-BA1E-EAF9B3A987AF}"/>
                  </a:ext>
                </a:extLst>
              </p:cNvPr>
              <p:cNvCxnSpPr/>
              <p:nvPr/>
            </p:nvCxnSpPr>
            <p:spPr>
              <a:xfrm>
                <a:off x="33623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80F031A9-11B0-43FC-8E0A-F0FA75BB4321}"/>
                  </a:ext>
                </a:extLst>
              </p:cNvPr>
              <p:cNvCxnSpPr/>
              <p:nvPr/>
            </p:nvCxnSpPr>
            <p:spPr>
              <a:xfrm>
                <a:off x="359092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CEADA30-2422-4856-933E-D4D39F051104}"/>
                  </a:ext>
                </a:extLst>
              </p:cNvPr>
              <p:cNvCxnSpPr/>
              <p:nvPr/>
            </p:nvCxnSpPr>
            <p:spPr>
              <a:xfrm>
                <a:off x="38385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3AC6ADF-280A-4601-AF42-949E46234143}"/>
                  </a:ext>
                </a:extLst>
              </p:cNvPr>
              <p:cNvCxnSpPr/>
              <p:nvPr/>
            </p:nvCxnSpPr>
            <p:spPr>
              <a:xfrm>
                <a:off x="407670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48BDC94B-BF8B-47D7-81A5-80A465FA7CE5}"/>
                  </a:ext>
                </a:extLst>
              </p:cNvPr>
              <p:cNvCxnSpPr/>
              <p:nvPr/>
            </p:nvCxnSpPr>
            <p:spPr>
              <a:xfrm>
                <a:off x="43243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59C43DA4-09C9-48FF-BCBC-E7BEE60BAF34}"/>
                  </a:ext>
                </a:extLst>
              </p:cNvPr>
              <p:cNvCxnSpPr/>
              <p:nvPr/>
            </p:nvCxnSpPr>
            <p:spPr>
              <a:xfrm>
                <a:off x="45529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75AB4E5A-B420-47B4-95D2-838955E61CD2}"/>
                  </a:ext>
                </a:extLst>
              </p:cNvPr>
              <p:cNvCxnSpPr/>
              <p:nvPr/>
            </p:nvCxnSpPr>
            <p:spPr>
              <a:xfrm>
                <a:off x="48101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CED706AE-5899-432B-B51F-E7ACC1693EC3}"/>
                  </a:ext>
                </a:extLst>
              </p:cNvPr>
              <p:cNvCxnSpPr/>
              <p:nvPr/>
            </p:nvCxnSpPr>
            <p:spPr>
              <a:xfrm>
                <a:off x="50387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5220FF9D-A5E7-45C1-84D1-B3E5B1E18E55}"/>
                  </a:ext>
                </a:extLst>
              </p:cNvPr>
              <p:cNvCxnSpPr/>
              <p:nvPr/>
            </p:nvCxnSpPr>
            <p:spPr>
              <a:xfrm>
                <a:off x="53054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7338597C-8ABF-40A0-AA12-7B3C7275F652}"/>
                  </a:ext>
                </a:extLst>
              </p:cNvPr>
              <p:cNvCxnSpPr/>
              <p:nvPr/>
            </p:nvCxnSpPr>
            <p:spPr>
              <a:xfrm>
                <a:off x="666750" y="990600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B725DAD7-D6B5-4E6C-BFD4-E465B7B03D1E}"/>
                  </a:ext>
                </a:extLst>
              </p:cNvPr>
              <p:cNvCxnSpPr/>
              <p:nvPr/>
            </p:nvCxnSpPr>
            <p:spPr>
              <a:xfrm>
                <a:off x="676275" y="1247775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DAC7EACC-CB20-421D-869B-EC9055787470}"/>
                  </a:ext>
                </a:extLst>
              </p:cNvPr>
              <p:cNvCxnSpPr/>
              <p:nvPr/>
            </p:nvCxnSpPr>
            <p:spPr>
              <a:xfrm>
                <a:off x="676275" y="1752600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D97F3BEE-2359-4DE8-B7FB-0991DACF02CE}"/>
                  </a:ext>
                </a:extLst>
              </p:cNvPr>
              <p:cNvCxnSpPr/>
              <p:nvPr/>
            </p:nvCxnSpPr>
            <p:spPr>
              <a:xfrm>
                <a:off x="676275" y="2009775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2B557F64-041C-49BB-B9EB-43DD6D419F2C}"/>
                  </a:ext>
                </a:extLst>
              </p:cNvPr>
              <p:cNvSpPr/>
              <p:nvPr/>
            </p:nvSpPr>
            <p:spPr>
              <a:xfrm>
                <a:off x="4086225" y="1504950"/>
                <a:ext cx="1215522" cy="50900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A264FAE4-40F5-4E5B-9C9E-CFFF80D0CA74}"/>
                  </a:ext>
                </a:extLst>
              </p:cNvPr>
              <p:cNvSpPr/>
              <p:nvPr/>
            </p:nvSpPr>
            <p:spPr>
              <a:xfrm>
                <a:off x="5534025" y="9525"/>
                <a:ext cx="721294" cy="2258695"/>
              </a:xfrm>
              <a:prstGeom prst="rect">
                <a:avLst/>
              </a:prstGeom>
              <a:solidFill>
                <a:srgbClr val="00B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 Box 2">
                  <a:extLst>
                    <a:ext uri="{FF2B5EF4-FFF2-40B4-BE49-F238E27FC236}">
                      <a16:creationId xmlns:a16="http://schemas.microsoft.com/office/drawing/2014/main" id="{0034B87C-CDD9-4EBB-BFD4-CC358D37A7D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161612" y="1064442"/>
                  <a:ext cx="579130" cy="8629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07000"/>
                    </a:lnSpc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den>
                        </m:f>
                      </m:oMath>
                    </m:oMathPara>
                  </a14:m>
                  <a:endParaRPr lang="en-GB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42" name="Text Box 2">
                  <a:extLst>
                    <a:ext uri="{FF2B5EF4-FFF2-40B4-BE49-F238E27FC236}">
                      <a16:creationId xmlns:a16="http://schemas.microsoft.com/office/drawing/2014/main" id="{0034B87C-CDD9-4EBB-BFD4-CC358D37A7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161612" y="1064442"/>
                  <a:ext cx="579130" cy="8629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 Box 2">
                  <a:extLst>
                    <a:ext uri="{FF2B5EF4-FFF2-40B4-BE49-F238E27FC236}">
                      <a16:creationId xmlns:a16="http://schemas.microsoft.com/office/drawing/2014/main" id="{A789CB52-A1C4-460D-B592-9E4F73ABEC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822597" y="1064441"/>
                  <a:ext cx="579130" cy="8629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07000"/>
                    </a:lnSpc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8</m:t>
                            </m:r>
                          </m:den>
                        </m:f>
                      </m:oMath>
                    </m:oMathPara>
                  </a14:m>
                  <a:endParaRPr lang="en-GB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43" name="Text Box 2">
                  <a:extLst>
                    <a:ext uri="{FF2B5EF4-FFF2-40B4-BE49-F238E27FC236}">
                      <a16:creationId xmlns:a16="http://schemas.microsoft.com/office/drawing/2014/main" id="{A789CB52-A1C4-460D-B592-9E4F73ABECA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822597" y="1064441"/>
                  <a:ext cx="579130" cy="86296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0E6E4F9-4F7C-42D5-833B-C4CF72EFEBA2}"/>
                </a:ext>
              </a:extLst>
            </p:cNvPr>
            <p:cNvSpPr txBox="1"/>
            <p:nvPr/>
          </p:nvSpPr>
          <p:spPr>
            <a:xfrm>
              <a:off x="3613213" y="1223268"/>
              <a:ext cx="7231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x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BC0BC08-9890-4128-8640-A2C2E65B7722}"/>
                </a:ext>
              </a:extLst>
            </p:cNvPr>
            <p:cNvSpPr txBox="1"/>
            <p:nvPr/>
          </p:nvSpPr>
          <p:spPr>
            <a:xfrm>
              <a:off x="4273157" y="1217640"/>
              <a:ext cx="7231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=</a:t>
              </a:r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9A21DDA9-A117-4494-B83D-ABB8802706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650" y="3429000"/>
            <a:ext cx="2932192" cy="242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66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-18629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182623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8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E91CD15-6387-4CA7-94DA-F80CBF9987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777A631-9623-40C9-9368-A93D108809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3216" y="1491971"/>
            <a:ext cx="5685679" cy="1236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 Box 2">
            <a:extLst>
              <a:ext uri="{FF2B5EF4-FFF2-40B4-BE49-F238E27FC236}">
                <a16:creationId xmlns:a16="http://schemas.microsoft.com/office/drawing/2014/main" id="{0A13B342-1A88-4CB6-A2F0-01A4592AC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448" y="919244"/>
            <a:ext cx="9291787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the morning timetable for Santa’s elves to follow</a:t>
            </a:r>
            <a:r>
              <a:rPr lang="en-GB" sz="14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during the months of November and December.</a:t>
            </a: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chemeClr val="bg1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9FE0DF7-261B-4063-A030-AC4D73283B8D}"/>
              </a:ext>
            </a:extLst>
          </p:cNvPr>
          <p:cNvGrpSpPr/>
          <p:nvPr/>
        </p:nvGrpSpPr>
        <p:grpSpPr>
          <a:xfrm>
            <a:off x="197222" y="3049607"/>
            <a:ext cx="6759389" cy="379393"/>
            <a:chOff x="570753" y="3171927"/>
            <a:chExt cx="5392420" cy="379393"/>
          </a:xfrm>
        </p:grpSpPr>
        <p:sp>
          <p:nvSpPr>
            <p:cNvPr id="15" name="Rounded Rectangle 2303">
              <a:extLst>
                <a:ext uri="{FF2B5EF4-FFF2-40B4-BE49-F238E27FC236}">
                  <a16:creationId xmlns:a16="http://schemas.microsoft.com/office/drawing/2014/main" id="{482E741D-53F3-43B0-8D3D-124833DAE341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6" name="Text Box 2">
              <a:extLst>
                <a:ext uri="{FF2B5EF4-FFF2-40B4-BE49-F238E27FC236}">
                  <a16:creationId xmlns:a16="http://schemas.microsoft.com/office/drawing/2014/main" id="{C2828B04-032D-45A4-9D71-344E01FA0E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What is the total number of hours for ‘Present Wrapping’ on this timetable?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702BA03-6E0F-4945-B621-EC5C8AA1828E}"/>
              </a:ext>
            </a:extLst>
          </p:cNvPr>
          <p:cNvGrpSpPr/>
          <p:nvPr/>
        </p:nvGrpSpPr>
        <p:grpSpPr>
          <a:xfrm>
            <a:off x="7625641" y="2220356"/>
            <a:ext cx="4353603" cy="4009854"/>
            <a:chOff x="7117641" y="2221753"/>
            <a:chExt cx="4353603" cy="4009854"/>
          </a:xfrm>
        </p:grpSpPr>
        <p:pic>
          <p:nvPicPr>
            <p:cNvPr id="18" name="Picture 17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77DBFA22-7A7C-4E06-8D15-BCAD9DB5B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19" name="Picture 18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E7DB975F-422B-43C9-B337-39183A71C9F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D9B4AD2-71CC-47E2-A630-8A771CF43DA7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32894104-8EF1-43AB-9ACE-32F046AEEF8E}"/>
              </a:ext>
            </a:extLst>
          </p:cNvPr>
          <p:cNvSpPr/>
          <p:nvPr/>
        </p:nvSpPr>
        <p:spPr>
          <a:xfrm>
            <a:off x="5019659" y="3540716"/>
            <a:ext cx="1892103" cy="677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Text Box 2">
            <a:extLst>
              <a:ext uri="{FF2B5EF4-FFF2-40B4-BE49-F238E27FC236}">
                <a16:creationId xmlns:a16="http://schemas.microsoft.com/office/drawing/2014/main" id="{823A4188-70E3-4225-83B5-FA1B12FE2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7953" y="3932893"/>
            <a:ext cx="799341" cy="322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hours</a:t>
            </a:r>
            <a:endParaRPr lang="en-GB" sz="11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7A104AB-2CFB-4222-A463-B9DEFFEA9DF1}"/>
              </a:ext>
            </a:extLst>
          </p:cNvPr>
          <p:cNvGrpSpPr/>
          <p:nvPr/>
        </p:nvGrpSpPr>
        <p:grpSpPr>
          <a:xfrm>
            <a:off x="212756" y="4424517"/>
            <a:ext cx="7740397" cy="379393"/>
            <a:chOff x="570753" y="3171927"/>
            <a:chExt cx="5392420" cy="379393"/>
          </a:xfrm>
        </p:grpSpPr>
        <p:sp>
          <p:nvSpPr>
            <p:cNvPr id="24" name="Rounded Rectangle 2303">
              <a:extLst>
                <a:ext uri="{FF2B5EF4-FFF2-40B4-BE49-F238E27FC236}">
                  <a16:creationId xmlns:a16="http://schemas.microsoft.com/office/drawing/2014/main" id="{56BECC00-0658-431F-92A9-B3691CCBCD55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5" name="Text Box 2">
              <a:extLst>
                <a:ext uri="{FF2B5EF4-FFF2-40B4-BE49-F238E27FC236}">
                  <a16:creationId xmlns:a16="http://schemas.microsoft.com/office/drawing/2014/main" id="{6438F070-9C4E-4DFA-AA3E-1B8472AE2E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How many minutes do the elves spend ‘Reindeer Training’ and ‘Decorating’ together?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D8803C92-C3AC-4474-A32F-F3D85C7AD03A}"/>
              </a:ext>
            </a:extLst>
          </p:cNvPr>
          <p:cNvSpPr/>
          <p:nvPr/>
        </p:nvSpPr>
        <p:spPr>
          <a:xfrm>
            <a:off x="5064508" y="5066440"/>
            <a:ext cx="1892103" cy="677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0ACCBD84-9686-4592-93AD-726CCCA94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249" y="5456240"/>
            <a:ext cx="1021976" cy="322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minute</a:t>
            </a:r>
            <a:r>
              <a:rPr lang="en-GB" sz="1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11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574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900517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9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2B0E2CDE-B6B6-4FEE-B909-44C04EFE58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20B1ADBD-0921-4967-B54F-1505E83B6962}"/>
              </a:ext>
            </a:extLst>
          </p:cNvPr>
          <p:cNvGrpSpPr/>
          <p:nvPr/>
        </p:nvGrpSpPr>
        <p:grpSpPr>
          <a:xfrm>
            <a:off x="1742317" y="1594486"/>
            <a:ext cx="8265102" cy="3442392"/>
            <a:chOff x="0" y="0"/>
            <a:chExt cx="6928293" cy="2883535"/>
          </a:xfrm>
        </p:grpSpPr>
        <p:sp>
          <p:nvSpPr>
            <p:cNvPr id="8" name="Text Box 2">
              <a:extLst>
                <a:ext uri="{FF2B5EF4-FFF2-40B4-BE49-F238E27FC236}">
                  <a16:creationId xmlns:a16="http://schemas.microsoft.com/office/drawing/2014/main" id="{149F70FB-D864-4646-BA1B-A7CE0FE25B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7025" y="11034"/>
              <a:ext cx="2133600" cy="427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Modal verb indicates</a:t>
              </a:r>
              <a:r>
                <a:rPr lang="en-GB" sz="1200" b="1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certainty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 Box 2">
              <a:extLst>
                <a:ext uri="{FF2B5EF4-FFF2-40B4-BE49-F238E27FC236}">
                  <a16:creationId xmlns:a16="http://schemas.microsoft.com/office/drawing/2014/main" id="{FD40E605-5C24-4457-BD98-5A97CFBF55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21643" y="19050"/>
              <a:ext cx="2406650" cy="427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Modal verb indicates</a:t>
              </a:r>
              <a:r>
                <a:rPr lang="en-GB" sz="1200" b="1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possibility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29BFB7A6-C9B3-446E-A2F8-30EC62A84D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3900" y="19050"/>
              <a:ext cx="2133600" cy="427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b="1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Sentence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2">
              <a:extLst>
                <a:ext uri="{FF2B5EF4-FFF2-40B4-BE49-F238E27FC236}">
                  <a16:creationId xmlns:a16="http://schemas.microsoft.com/office/drawing/2014/main" id="{A0CC7D3F-3E40-42D0-9B13-A8C029570C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33375"/>
              <a:ext cx="2133600" cy="58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If it snows, we can get the sledge out.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">
              <a:extLst>
                <a:ext uri="{FF2B5EF4-FFF2-40B4-BE49-F238E27FC236}">
                  <a16:creationId xmlns:a16="http://schemas.microsoft.com/office/drawing/2014/main" id="{43546DC4-9C77-474C-B5E3-DE22333516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286000"/>
              <a:ext cx="2238375" cy="58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There might be a chocolate inside the door of your advent calendar.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2">
              <a:extLst>
                <a:ext uri="{FF2B5EF4-FFF2-40B4-BE49-F238E27FC236}">
                  <a16:creationId xmlns:a16="http://schemas.microsoft.com/office/drawing/2014/main" id="{F7249D17-B497-4AFE-B49B-2349663A8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1" y="1009650"/>
              <a:ext cx="2229516" cy="58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You may be on Santa’s ‘naughty’ list!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2">
              <a:extLst>
                <a:ext uri="{FF2B5EF4-FFF2-40B4-BE49-F238E27FC236}">
                  <a16:creationId xmlns:a16="http://schemas.microsoft.com/office/drawing/2014/main" id="{8CFBCA7D-871C-4F0B-A04E-F70A241CC7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638300"/>
              <a:ext cx="2004695" cy="58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2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 elves have been working hard all year.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6D17348-680E-4DE2-BF57-237D3389F15B}"/>
                </a:ext>
              </a:extLst>
            </p:cNvPr>
            <p:cNvCxnSpPr/>
            <p:nvPr/>
          </p:nvCxnSpPr>
          <p:spPr>
            <a:xfrm>
              <a:off x="2233947" y="0"/>
              <a:ext cx="0" cy="2874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2356416-DFFF-4F21-9821-A94FE347D3F1}"/>
                </a:ext>
              </a:extLst>
            </p:cNvPr>
            <p:cNvCxnSpPr/>
            <p:nvPr/>
          </p:nvCxnSpPr>
          <p:spPr>
            <a:xfrm>
              <a:off x="4467225" y="9525"/>
              <a:ext cx="0" cy="2874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2CF36D7-4763-4906-A78B-FC3242AB4993}"/>
                </a:ext>
              </a:extLst>
            </p:cNvPr>
            <p:cNvCxnSpPr/>
            <p:nvPr/>
          </p:nvCxnSpPr>
          <p:spPr>
            <a:xfrm>
              <a:off x="95250" y="923925"/>
              <a:ext cx="652653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19704480-3B74-406A-A088-FE55730D1D56}"/>
                </a:ext>
              </a:extLst>
            </p:cNvPr>
            <p:cNvCxnSpPr/>
            <p:nvPr/>
          </p:nvCxnSpPr>
          <p:spPr>
            <a:xfrm>
              <a:off x="95250" y="1657350"/>
              <a:ext cx="652653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5F4FA84-30C4-4999-8866-AF52BCDEE514}"/>
                </a:ext>
              </a:extLst>
            </p:cNvPr>
            <p:cNvCxnSpPr/>
            <p:nvPr/>
          </p:nvCxnSpPr>
          <p:spPr>
            <a:xfrm>
              <a:off x="95250" y="2286000"/>
              <a:ext cx="652653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313654F-7AC2-4A19-B387-56125E7D2889}"/>
                </a:ext>
              </a:extLst>
            </p:cNvPr>
            <p:cNvCxnSpPr/>
            <p:nvPr/>
          </p:nvCxnSpPr>
          <p:spPr>
            <a:xfrm>
              <a:off x="95250" y="342900"/>
              <a:ext cx="652653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AB22931-9CFC-4839-916F-65C7E083A820}"/>
                </a:ext>
              </a:extLst>
            </p:cNvPr>
            <p:cNvCxnSpPr/>
            <p:nvPr/>
          </p:nvCxnSpPr>
          <p:spPr>
            <a:xfrm>
              <a:off x="95250" y="2876550"/>
              <a:ext cx="652653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DE157B5-905F-4915-8129-31D9440AD8EB}"/>
              </a:ext>
            </a:extLst>
          </p:cNvPr>
          <p:cNvGrpSpPr/>
          <p:nvPr/>
        </p:nvGrpSpPr>
        <p:grpSpPr>
          <a:xfrm>
            <a:off x="842681" y="904468"/>
            <a:ext cx="8056280" cy="379393"/>
            <a:chOff x="570753" y="3171927"/>
            <a:chExt cx="5392420" cy="379393"/>
          </a:xfrm>
        </p:grpSpPr>
        <p:sp>
          <p:nvSpPr>
            <p:cNvPr id="23" name="Rounded Rectangle 2303">
              <a:extLst>
                <a:ext uri="{FF2B5EF4-FFF2-40B4-BE49-F238E27FC236}">
                  <a16:creationId xmlns:a16="http://schemas.microsoft.com/office/drawing/2014/main" id="{057733B3-D280-4FC3-B8CB-7EE48515668C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4" name="Text Box 2">
              <a:extLst>
                <a:ext uri="{FF2B5EF4-FFF2-40B4-BE49-F238E27FC236}">
                  <a16:creationId xmlns:a16="http://schemas.microsoft.com/office/drawing/2014/main" id="{F7EC7E3D-2E1D-41EA-A72C-F5B0ED34A2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1275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one box in each row to show how the modal verb affects the meaning of the sentence.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585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10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B1A0BCBA-CB61-408D-9FDA-62CD13835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67C9FE9-B617-4FDF-8310-A53B3F962B7A}"/>
              </a:ext>
            </a:extLst>
          </p:cNvPr>
          <p:cNvGrpSpPr/>
          <p:nvPr/>
        </p:nvGrpSpPr>
        <p:grpSpPr>
          <a:xfrm>
            <a:off x="1729272" y="1540455"/>
            <a:ext cx="7996517" cy="3064439"/>
            <a:chOff x="0" y="0"/>
            <a:chExt cx="6260242" cy="227203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CB32D09-F03B-4F0F-8D4F-D72AB7E7C471}"/>
                </a:ext>
              </a:extLst>
            </p:cNvPr>
            <p:cNvSpPr/>
            <p:nvPr/>
          </p:nvSpPr>
          <p:spPr>
            <a:xfrm>
              <a:off x="9525" y="0"/>
              <a:ext cx="6250717" cy="226439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A64CB24-34B6-4681-A08B-C51B956386DB}"/>
                </a:ext>
              </a:extLst>
            </p:cNvPr>
            <p:cNvSpPr/>
            <p:nvPr/>
          </p:nvSpPr>
          <p:spPr>
            <a:xfrm>
              <a:off x="0" y="9525"/>
              <a:ext cx="676526" cy="225910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E2EF54F-8187-4053-A246-2A358EFD9E2F}"/>
                </a:ext>
              </a:extLst>
            </p:cNvPr>
            <p:cNvCxnSpPr/>
            <p:nvPr/>
          </p:nvCxnSpPr>
          <p:spPr>
            <a:xfrm>
              <a:off x="676275" y="15049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6C4C03A-B84B-4847-89F9-A7A92A2F6491}"/>
                </a:ext>
              </a:extLst>
            </p:cNvPr>
            <p:cNvCxnSpPr/>
            <p:nvPr/>
          </p:nvCxnSpPr>
          <p:spPr>
            <a:xfrm>
              <a:off x="676275" y="7429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3F49E03-B116-48C5-8985-E6FEC3FCE74B}"/>
                </a:ext>
              </a:extLst>
            </p:cNvPr>
            <p:cNvCxnSpPr/>
            <p:nvPr/>
          </p:nvCxnSpPr>
          <p:spPr>
            <a:xfrm>
              <a:off x="923925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1994C09-FE7E-4120-866E-867DAEC8498E}"/>
                </a:ext>
              </a:extLst>
            </p:cNvPr>
            <p:cNvCxnSpPr/>
            <p:nvPr/>
          </p:nvCxnSpPr>
          <p:spPr>
            <a:xfrm>
              <a:off x="1171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AF06D60-91FE-4D27-9EEE-62074A4E8A7D}"/>
                </a:ext>
              </a:extLst>
            </p:cNvPr>
            <p:cNvCxnSpPr/>
            <p:nvPr/>
          </p:nvCxnSpPr>
          <p:spPr>
            <a:xfrm>
              <a:off x="1409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F07E685-3B8E-4C15-84E3-BA6351859CC9}"/>
                </a:ext>
              </a:extLst>
            </p:cNvPr>
            <p:cNvCxnSpPr/>
            <p:nvPr/>
          </p:nvCxnSpPr>
          <p:spPr>
            <a:xfrm>
              <a:off x="16478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E7A56B0-61A2-4404-A42C-304FF114828D}"/>
                </a:ext>
              </a:extLst>
            </p:cNvPr>
            <p:cNvCxnSpPr/>
            <p:nvPr/>
          </p:nvCxnSpPr>
          <p:spPr>
            <a:xfrm>
              <a:off x="18954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E5A1DEF-A3E5-43C3-9BD0-EB8FBE73F6E1}"/>
                </a:ext>
              </a:extLst>
            </p:cNvPr>
            <p:cNvCxnSpPr/>
            <p:nvPr/>
          </p:nvCxnSpPr>
          <p:spPr>
            <a:xfrm>
              <a:off x="2133600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107AFF1-1833-45C4-91FB-C0787E092337}"/>
                </a:ext>
              </a:extLst>
            </p:cNvPr>
            <p:cNvCxnSpPr/>
            <p:nvPr/>
          </p:nvCxnSpPr>
          <p:spPr>
            <a:xfrm>
              <a:off x="23907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24E55D3-7178-4464-837B-A6EC21F1BC12}"/>
                </a:ext>
              </a:extLst>
            </p:cNvPr>
            <p:cNvCxnSpPr/>
            <p:nvPr/>
          </p:nvCxnSpPr>
          <p:spPr>
            <a:xfrm>
              <a:off x="2638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0FB6495-1830-4C24-9B90-B8DF85187526}"/>
                </a:ext>
              </a:extLst>
            </p:cNvPr>
            <p:cNvCxnSpPr/>
            <p:nvPr/>
          </p:nvCxnSpPr>
          <p:spPr>
            <a:xfrm>
              <a:off x="28765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E479F80-E417-432C-B469-3FF2DCBDF571}"/>
                </a:ext>
              </a:extLst>
            </p:cNvPr>
            <p:cNvCxnSpPr/>
            <p:nvPr/>
          </p:nvCxnSpPr>
          <p:spPr>
            <a:xfrm>
              <a:off x="311467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379B6DF-F7A9-4C07-B98C-347849BCD878}"/>
                </a:ext>
              </a:extLst>
            </p:cNvPr>
            <p:cNvCxnSpPr/>
            <p:nvPr/>
          </p:nvCxnSpPr>
          <p:spPr>
            <a:xfrm>
              <a:off x="33623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2B0AC58-07B3-442A-AF77-6C98FCF7E0D4}"/>
                </a:ext>
              </a:extLst>
            </p:cNvPr>
            <p:cNvCxnSpPr/>
            <p:nvPr/>
          </p:nvCxnSpPr>
          <p:spPr>
            <a:xfrm>
              <a:off x="35909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EB23BBE-B3EE-4D61-989D-2ED398A2A909}"/>
                </a:ext>
              </a:extLst>
            </p:cNvPr>
            <p:cNvCxnSpPr/>
            <p:nvPr/>
          </p:nvCxnSpPr>
          <p:spPr>
            <a:xfrm>
              <a:off x="3838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650FF79-60FE-4CC5-B346-9437B5C7DE64}"/>
                </a:ext>
              </a:extLst>
            </p:cNvPr>
            <p:cNvCxnSpPr/>
            <p:nvPr/>
          </p:nvCxnSpPr>
          <p:spPr>
            <a:xfrm>
              <a:off x="4076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1075D37-E1EB-4FDB-831E-EE1E8D7373EB}"/>
                </a:ext>
              </a:extLst>
            </p:cNvPr>
            <p:cNvCxnSpPr/>
            <p:nvPr/>
          </p:nvCxnSpPr>
          <p:spPr>
            <a:xfrm>
              <a:off x="43243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C6156E4-C408-4D3C-AEF2-B6D670B35831}"/>
                </a:ext>
              </a:extLst>
            </p:cNvPr>
            <p:cNvCxnSpPr/>
            <p:nvPr/>
          </p:nvCxnSpPr>
          <p:spPr>
            <a:xfrm>
              <a:off x="45529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D5B1FB32-9451-4D69-9CFF-B92A313C038C}"/>
                </a:ext>
              </a:extLst>
            </p:cNvPr>
            <p:cNvCxnSpPr/>
            <p:nvPr/>
          </p:nvCxnSpPr>
          <p:spPr>
            <a:xfrm>
              <a:off x="48101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0EF58CCA-AFD4-4ED9-A74F-1BFABD53E28F}"/>
                </a:ext>
              </a:extLst>
            </p:cNvPr>
            <p:cNvCxnSpPr/>
            <p:nvPr/>
          </p:nvCxnSpPr>
          <p:spPr>
            <a:xfrm>
              <a:off x="50387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410C8F0-BD43-4A79-8350-382F99E90146}"/>
                </a:ext>
              </a:extLst>
            </p:cNvPr>
            <p:cNvCxnSpPr/>
            <p:nvPr/>
          </p:nvCxnSpPr>
          <p:spPr>
            <a:xfrm>
              <a:off x="5305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730D574-7C9B-47E5-8526-1519C3AD6E20}"/>
                </a:ext>
              </a:extLst>
            </p:cNvPr>
            <p:cNvCxnSpPr/>
            <p:nvPr/>
          </p:nvCxnSpPr>
          <p:spPr>
            <a:xfrm>
              <a:off x="666750" y="9906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DE3E267-C0DD-4A71-9432-F810F7B1A5D2}"/>
                </a:ext>
              </a:extLst>
            </p:cNvPr>
            <p:cNvCxnSpPr/>
            <p:nvPr/>
          </p:nvCxnSpPr>
          <p:spPr>
            <a:xfrm>
              <a:off x="676275" y="124777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5566A1A-EE3A-4B13-BCB7-A8F7BC608549}"/>
                </a:ext>
              </a:extLst>
            </p:cNvPr>
            <p:cNvCxnSpPr/>
            <p:nvPr/>
          </p:nvCxnSpPr>
          <p:spPr>
            <a:xfrm>
              <a:off x="676275" y="17526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D6B3F6F-14FA-4BCE-A095-1F73767F5281}"/>
                </a:ext>
              </a:extLst>
            </p:cNvPr>
            <p:cNvCxnSpPr/>
            <p:nvPr/>
          </p:nvCxnSpPr>
          <p:spPr>
            <a:xfrm>
              <a:off x="676275" y="20097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1DF7EF6F-F5E4-4B48-96BE-DE0CAA52A6CE}"/>
                </a:ext>
              </a:extLst>
            </p:cNvPr>
            <p:cNvSpPr/>
            <p:nvPr/>
          </p:nvSpPr>
          <p:spPr>
            <a:xfrm>
              <a:off x="4086225" y="1504950"/>
              <a:ext cx="1215522" cy="509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6101B92-152E-454F-93D6-DA76C0046601}"/>
                </a:ext>
              </a:extLst>
            </p:cNvPr>
            <p:cNvSpPr/>
            <p:nvPr/>
          </p:nvSpPr>
          <p:spPr>
            <a:xfrm>
              <a:off x="5534025" y="9525"/>
              <a:ext cx="721294" cy="225869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8" name="Text Box 2">
            <a:extLst>
              <a:ext uri="{FF2B5EF4-FFF2-40B4-BE49-F238E27FC236}">
                <a16:creationId xmlns:a16="http://schemas.microsoft.com/office/drawing/2014/main" id="{33F54F47-DC92-43A5-A0A5-22BF483D6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4313" y="1656895"/>
            <a:ext cx="2926999" cy="1164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GB" sz="1800" dirty="0">
                <a:effectLst/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 – </a:t>
            </a:r>
            <a:r>
              <a:rPr lang="en-GB" dirty="0"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800" dirty="0">
                <a:effectLst/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.692 =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300" baseline="-25000" dirty="0">
                <a:effectLst/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logo&#10;&#10;Description generated with high confidence">
            <a:extLst>
              <a:ext uri="{FF2B5EF4-FFF2-40B4-BE49-F238E27FC236}">
                <a16:creationId xmlns:a16="http://schemas.microsoft.com/office/drawing/2014/main" id="{D2444F21-EE50-4AE9-9FB4-34EAE51AE8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99" y="2351840"/>
            <a:ext cx="1688899" cy="24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75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11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BF81F05-85E4-46B1-9840-4CD0A83529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EB714FA8-7216-458C-B958-8D641D7244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448" y="919244"/>
            <a:ext cx="9291787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Lucy’s Christmas present was in the shape of a cuboid. </a:t>
            </a:r>
            <a:endParaRPr lang="en-GB" sz="1100" dirty="0">
              <a:solidFill>
                <a:schemeClr val="bg1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FC46A30-5A20-4107-9BE7-9DC5BE6F8F8B}"/>
              </a:ext>
            </a:extLst>
          </p:cNvPr>
          <p:cNvGrpSpPr/>
          <p:nvPr/>
        </p:nvGrpSpPr>
        <p:grpSpPr>
          <a:xfrm>
            <a:off x="1555612" y="1542132"/>
            <a:ext cx="3058222" cy="2067657"/>
            <a:chOff x="1950059" y="1834775"/>
            <a:chExt cx="2352999" cy="1972237"/>
          </a:xfrm>
        </p:grpSpPr>
        <p:pic>
          <p:nvPicPr>
            <p:cNvPr id="3" name="Picture 2" descr="A close up of a bag&#10;&#10;Description generated with high confidence">
              <a:extLst>
                <a:ext uri="{FF2B5EF4-FFF2-40B4-BE49-F238E27FC236}">
                  <a16:creationId xmlns:a16="http://schemas.microsoft.com/office/drawing/2014/main" id="{05B3DD48-93E9-4D3A-8C32-07886389E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07326" y="1834775"/>
              <a:ext cx="2295732" cy="1893387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555B6F65-AECB-4943-9AE8-89C793BF8F03}"/>
                </a:ext>
              </a:extLst>
            </p:cNvPr>
            <p:cNvCxnSpPr/>
            <p:nvPr/>
          </p:nvCxnSpPr>
          <p:spPr>
            <a:xfrm flipV="1">
              <a:off x="3155192" y="3556000"/>
              <a:ext cx="998071" cy="251012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3591DB95-5312-4684-BCC0-299F48403155}"/>
                </a:ext>
              </a:extLst>
            </p:cNvPr>
            <p:cNvCxnSpPr>
              <a:cxnSpLocks/>
            </p:cNvCxnSpPr>
            <p:nvPr/>
          </p:nvCxnSpPr>
          <p:spPr>
            <a:xfrm>
              <a:off x="1974840" y="3244475"/>
              <a:ext cx="1043279" cy="519138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C151A1C-BE36-4BBE-8207-A27D276BC8CB}"/>
                </a:ext>
              </a:extLst>
            </p:cNvPr>
            <p:cNvCxnSpPr>
              <a:cxnSpLocks/>
            </p:cNvCxnSpPr>
            <p:nvPr/>
          </p:nvCxnSpPr>
          <p:spPr>
            <a:xfrm>
              <a:off x="1950059" y="2103717"/>
              <a:ext cx="0" cy="1093694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60B2B08-5DA4-4F51-92D5-0D7DB385208E}"/>
              </a:ext>
            </a:extLst>
          </p:cNvPr>
          <p:cNvGrpSpPr/>
          <p:nvPr/>
        </p:nvGrpSpPr>
        <p:grpSpPr>
          <a:xfrm>
            <a:off x="808448" y="4052573"/>
            <a:ext cx="4552443" cy="383712"/>
            <a:chOff x="570753" y="3171927"/>
            <a:chExt cx="5392420" cy="383712"/>
          </a:xfrm>
        </p:grpSpPr>
        <p:sp>
          <p:nvSpPr>
            <p:cNvPr id="19" name="Rounded Rectangle 2303">
              <a:extLst>
                <a:ext uri="{FF2B5EF4-FFF2-40B4-BE49-F238E27FC236}">
                  <a16:creationId xmlns:a16="http://schemas.microsoft.com/office/drawing/2014/main" id="{2DB82EBB-588A-4A6C-A410-4CAE649D57F6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0" name="Text Box 2">
              <a:extLst>
                <a:ext uri="{FF2B5EF4-FFF2-40B4-BE49-F238E27FC236}">
                  <a16:creationId xmlns:a16="http://schemas.microsoft.com/office/drawing/2014/main" id="{29040287-5224-4E95-BE36-D02584BC06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5594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Calculate the </a:t>
              </a:r>
              <a:r>
                <a:rPr lang="en-GB" sz="1400" b="1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volume</a:t>
              </a: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of Lucy’s Christmas present.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E2725EE-969E-42B9-A8C5-786C851A218B}"/>
              </a:ext>
            </a:extLst>
          </p:cNvPr>
          <p:cNvGrpSpPr/>
          <p:nvPr/>
        </p:nvGrpSpPr>
        <p:grpSpPr>
          <a:xfrm>
            <a:off x="7625641" y="2220356"/>
            <a:ext cx="4353603" cy="4009854"/>
            <a:chOff x="7117641" y="2221753"/>
            <a:chExt cx="4353603" cy="4009854"/>
          </a:xfrm>
        </p:grpSpPr>
        <p:pic>
          <p:nvPicPr>
            <p:cNvPr id="22" name="Picture 21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FC5A334E-2923-48A4-A26F-592B21D9A0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23" name="Picture 22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FDEE4E95-0C02-49A1-9828-ABC74834DA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1E88B09-9EDE-47A0-B2D0-4CE69F91E36D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726A15C4-67CA-45C2-88CA-062962C22B8E}"/>
              </a:ext>
            </a:extLst>
          </p:cNvPr>
          <p:cNvSpPr/>
          <p:nvPr/>
        </p:nvSpPr>
        <p:spPr>
          <a:xfrm>
            <a:off x="3313256" y="5122595"/>
            <a:ext cx="1892103" cy="677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6" name="Text Box 2">
            <a:extLst>
              <a:ext uri="{FF2B5EF4-FFF2-40B4-BE49-F238E27FC236}">
                <a16:creationId xmlns:a16="http://schemas.microsoft.com/office/drawing/2014/main" id="{94BA85C4-A686-419E-ACC9-79C104AA2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0267" y="5524092"/>
            <a:ext cx="799341" cy="322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cm³</a:t>
            </a:r>
            <a:endParaRPr lang="en-GB" sz="11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CACC4F00-D259-4616-B46D-144366BF8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855" y="2153614"/>
            <a:ext cx="1268376" cy="41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 </a:t>
            </a:r>
            <a:endParaRPr lang="en-GB" sz="1100" dirty="0">
              <a:solidFill>
                <a:schemeClr val="bg1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B7338E6C-A8F8-4F64-B0CF-3D4AD4453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6347" y="3272988"/>
            <a:ext cx="1268376" cy="41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 </a:t>
            </a:r>
            <a:endParaRPr lang="en-GB" sz="1100" dirty="0">
              <a:solidFill>
                <a:schemeClr val="bg1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2">
            <a:extLst>
              <a:ext uri="{FF2B5EF4-FFF2-40B4-BE49-F238E27FC236}">
                <a16:creationId xmlns:a16="http://schemas.microsoft.com/office/drawing/2014/main" id="{04B21629-88EE-48BE-8F4B-0C4C66780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2694" y="3475819"/>
            <a:ext cx="1268376" cy="41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7cm </a:t>
            </a:r>
            <a:endParaRPr lang="en-GB" sz="1100" dirty="0">
              <a:solidFill>
                <a:schemeClr val="bg1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9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-19703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12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333AE82-3CB7-412F-806B-6AAF56E021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B5FE17-DD01-467B-ACCC-3CA41249B563}"/>
              </a:ext>
            </a:extLst>
          </p:cNvPr>
          <p:cNvSpPr/>
          <p:nvPr/>
        </p:nvSpPr>
        <p:spPr>
          <a:xfrm>
            <a:off x="1803493" y="3421865"/>
            <a:ext cx="1980565" cy="51371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EF37EE-05D2-47A6-8E4C-2A6597E3AF69}"/>
              </a:ext>
            </a:extLst>
          </p:cNvPr>
          <p:cNvSpPr/>
          <p:nvPr/>
        </p:nvSpPr>
        <p:spPr>
          <a:xfrm>
            <a:off x="4692817" y="3421864"/>
            <a:ext cx="1980565" cy="51371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320D32C1-928A-447C-BD8F-6867E20FA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853" y="2376933"/>
            <a:ext cx="10901082" cy="513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3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Eddie the elf</a:t>
            </a: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300" b="1" u="sng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hates</a:t>
            </a: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tidying up. He </a:t>
            </a:r>
            <a:r>
              <a:rPr lang="en-GB" sz="2300" b="1" u="sng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makes</a:t>
            </a: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all of the other elves do it instead!.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­­­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23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757452-D2E3-4E57-9D13-980FA7A8E33E}"/>
              </a:ext>
            </a:extLst>
          </p:cNvPr>
          <p:cNvGrpSpPr/>
          <p:nvPr/>
        </p:nvGrpSpPr>
        <p:grpSpPr>
          <a:xfrm>
            <a:off x="478117" y="1577481"/>
            <a:ext cx="8892989" cy="383712"/>
            <a:chOff x="570753" y="3171927"/>
            <a:chExt cx="5392420" cy="383712"/>
          </a:xfrm>
        </p:grpSpPr>
        <p:sp>
          <p:nvSpPr>
            <p:cNvPr id="11" name="Rounded Rectangle 2303">
              <a:extLst>
                <a:ext uri="{FF2B5EF4-FFF2-40B4-BE49-F238E27FC236}">
                  <a16:creationId xmlns:a16="http://schemas.microsoft.com/office/drawing/2014/main" id="{56C3B595-BE32-4FA6-927E-319A18545613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2" name="Text Box 2">
              <a:extLst>
                <a:ext uri="{FF2B5EF4-FFF2-40B4-BE49-F238E27FC236}">
                  <a16:creationId xmlns:a16="http://schemas.microsoft.com/office/drawing/2014/main" id="{B75950B8-22FD-4078-B59D-4BB4D77EEE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5594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Rewrite the underlined verbs in the sentence below so that they are in the present progressive form.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72E1E40A-26C8-477E-A185-4363A4440893}"/>
              </a:ext>
            </a:extLst>
          </p:cNvPr>
          <p:cNvCxnSpPr/>
          <p:nvPr/>
        </p:nvCxnSpPr>
        <p:spPr>
          <a:xfrm>
            <a:off x="2713318" y="2801613"/>
            <a:ext cx="0" cy="53253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4FC4848-ACBA-4F9A-BB83-4F3BBD24FF13}"/>
              </a:ext>
            </a:extLst>
          </p:cNvPr>
          <p:cNvCxnSpPr/>
          <p:nvPr/>
        </p:nvCxnSpPr>
        <p:spPr>
          <a:xfrm>
            <a:off x="5614894" y="2824608"/>
            <a:ext cx="0" cy="53253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6305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13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856E2B6A-BB7C-4818-8548-11D33EF644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0646071-6298-4E91-B466-7EE6FAFC1F55}"/>
              </a:ext>
            </a:extLst>
          </p:cNvPr>
          <p:cNvGrpSpPr/>
          <p:nvPr/>
        </p:nvGrpSpPr>
        <p:grpSpPr>
          <a:xfrm>
            <a:off x="1593679" y="1477680"/>
            <a:ext cx="8421130" cy="3090252"/>
            <a:chOff x="-133131" y="0"/>
            <a:chExt cx="6393373" cy="227203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4CE61BB-856C-428D-A20E-C7D72F31B5DC}"/>
                </a:ext>
              </a:extLst>
            </p:cNvPr>
            <p:cNvSpPr/>
            <p:nvPr/>
          </p:nvSpPr>
          <p:spPr>
            <a:xfrm>
              <a:off x="9525" y="0"/>
              <a:ext cx="6250717" cy="226439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4520053-4831-40F7-8927-10B46ED9E6F5}"/>
                </a:ext>
              </a:extLst>
            </p:cNvPr>
            <p:cNvSpPr/>
            <p:nvPr/>
          </p:nvSpPr>
          <p:spPr>
            <a:xfrm>
              <a:off x="0" y="9525"/>
              <a:ext cx="676526" cy="225910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B1C7E5-92AA-4B68-962A-942C1B710ECC}"/>
                </a:ext>
              </a:extLst>
            </p:cNvPr>
            <p:cNvCxnSpPr/>
            <p:nvPr/>
          </p:nvCxnSpPr>
          <p:spPr>
            <a:xfrm>
              <a:off x="676275" y="15049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CE626C9-749C-4A4B-8BCE-429AD1024657}"/>
                </a:ext>
              </a:extLst>
            </p:cNvPr>
            <p:cNvCxnSpPr/>
            <p:nvPr/>
          </p:nvCxnSpPr>
          <p:spPr>
            <a:xfrm>
              <a:off x="676275" y="7429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C5A14C8-4810-4BE1-84B1-884A11EF28B2}"/>
                </a:ext>
              </a:extLst>
            </p:cNvPr>
            <p:cNvCxnSpPr/>
            <p:nvPr/>
          </p:nvCxnSpPr>
          <p:spPr>
            <a:xfrm>
              <a:off x="923925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1C9AC4-3D52-4B7F-B5F5-18C946966C21}"/>
                </a:ext>
              </a:extLst>
            </p:cNvPr>
            <p:cNvCxnSpPr/>
            <p:nvPr/>
          </p:nvCxnSpPr>
          <p:spPr>
            <a:xfrm>
              <a:off x="1171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A4E60A1-810A-4518-81C4-C8FB40476101}"/>
                </a:ext>
              </a:extLst>
            </p:cNvPr>
            <p:cNvCxnSpPr/>
            <p:nvPr/>
          </p:nvCxnSpPr>
          <p:spPr>
            <a:xfrm>
              <a:off x="1409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28E52F6-5DBD-4417-A679-E4EB649386D6}"/>
                </a:ext>
              </a:extLst>
            </p:cNvPr>
            <p:cNvCxnSpPr/>
            <p:nvPr/>
          </p:nvCxnSpPr>
          <p:spPr>
            <a:xfrm>
              <a:off x="16478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BBB7F07-C7E5-47C6-9746-C59D3E97AE11}"/>
                </a:ext>
              </a:extLst>
            </p:cNvPr>
            <p:cNvCxnSpPr/>
            <p:nvPr/>
          </p:nvCxnSpPr>
          <p:spPr>
            <a:xfrm>
              <a:off x="18954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1B457D1-4CE4-4241-B29B-781BC622E4E8}"/>
                </a:ext>
              </a:extLst>
            </p:cNvPr>
            <p:cNvCxnSpPr/>
            <p:nvPr/>
          </p:nvCxnSpPr>
          <p:spPr>
            <a:xfrm>
              <a:off x="2133600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8A062E9-CCE7-435A-B165-A1D9CF578C92}"/>
                </a:ext>
              </a:extLst>
            </p:cNvPr>
            <p:cNvCxnSpPr/>
            <p:nvPr/>
          </p:nvCxnSpPr>
          <p:spPr>
            <a:xfrm>
              <a:off x="23907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819F676-9D43-4EB2-9E54-1FB7420B3856}"/>
                </a:ext>
              </a:extLst>
            </p:cNvPr>
            <p:cNvCxnSpPr/>
            <p:nvPr/>
          </p:nvCxnSpPr>
          <p:spPr>
            <a:xfrm>
              <a:off x="2638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0B914EB-E7C8-4EC2-AE39-FFF09094FBE8}"/>
                </a:ext>
              </a:extLst>
            </p:cNvPr>
            <p:cNvCxnSpPr/>
            <p:nvPr/>
          </p:nvCxnSpPr>
          <p:spPr>
            <a:xfrm>
              <a:off x="28765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6DD89EB-4CB4-420E-90A8-BF8DC669EA94}"/>
                </a:ext>
              </a:extLst>
            </p:cNvPr>
            <p:cNvCxnSpPr/>
            <p:nvPr/>
          </p:nvCxnSpPr>
          <p:spPr>
            <a:xfrm>
              <a:off x="311467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210AF439-C2A5-401A-B208-39AC872C6CFA}"/>
                </a:ext>
              </a:extLst>
            </p:cNvPr>
            <p:cNvCxnSpPr/>
            <p:nvPr/>
          </p:nvCxnSpPr>
          <p:spPr>
            <a:xfrm>
              <a:off x="33623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7CB668A-9361-41B3-B213-36505677DA51}"/>
                </a:ext>
              </a:extLst>
            </p:cNvPr>
            <p:cNvCxnSpPr/>
            <p:nvPr/>
          </p:nvCxnSpPr>
          <p:spPr>
            <a:xfrm>
              <a:off x="35909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FC378FF-C5E6-4BE4-AA4F-1C94D1A4193C}"/>
                </a:ext>
              </a:extLst>
            </p:cNvPr>
            <p:cNvCxnSpPr/>
            <p:nvPr/>
          </p:nvCxnSpPr>
          <p:spPr>
            <a:xfrm>
              <a:off x="3838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3F7955B-5434-49E1-98DA-384A3B8F6D30}"/>
                </a:ext>
              </a:extLst>
            </p:cNvPr>
            <p:cNvCxnSpPr/>
            <p:nvPr/>
          </p:nvCxnSpPr>
          <p:spPr>
            <a:xfrm>
              <a:off x="4076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85A4C86-3552-4EAB-A6DB-DA0352D3F496}"/>
                </a:ext>
              </a:extLst>
            </p:cNvPr>
            <p:cNvCxnSpPr/>
            <p:nvPr/>
          </p:nvCxnSpPr>
          <p:spPr>
            <a:xfrm>
              <a:off x="43243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7D85193-331C-4739-9CE4-EA2DB1298076}"/>
                </a:ext>
              </a:extLst>
            </p:cNvPr>
            <p:cNvCxnSpPr/>
            <p:nvPr/>
          </p:nvCxnSpPr>
          <p:spPr>
            <a:xfrm>
              <a:off x="45529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A3A0987-EACB-4ACC-86DB-494B8E44FB9F}"/>
                </a:ext>
              </a:extLst>
            </p:cNvPr>
            <p:cNvCxnSpPr/>
            <p:nvPr/>
          </p:nvCxnSpPr>
          <p:spPr>
            <a:xfrm>
              <a:off x="48101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93C4CE2-6CB2-4FC0-A72C-93E053758A22}"/>
                </a:ext>
              </a:extLst>
            </p:cNvPr>
            <p:cNvCxnSpPr/>
            <p:nvPr/>
          </p:nvCxnSpPr>
          <p:spPr>
            <a:xfrm>
              <a:off x="50387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0CCFDA6-04B3-4C90-8AE7-8E6B124808EA}"/>
                </a:ext>
              </a:extLst>
            </p:cNvPr>
            <p:cNvCxnSpPr/>
            <p:nvPr/>
          </p:nvCxnSpPr>
          <p:spPr>
            <a:xfrm>
              <a:off x="5305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F5DA312-A184-406C-B63D-10F4090C9A02}"/>
                </a:ext>
              </a:extLst>
            </p:cNvPr>
            <p:cNvCxnSpPr/>
            <p:nvPr/>
          </p:nvCxnSpPr>
          <p:spPr>
            <a:xfrm>
              <a:off x="666750" y="9906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 Box 2">
              <a:extLst>
                <a:ext uri="{FF2B5EF4-FFF2-40B4-BE49-F238E27FC236}">
                  <a16:creationId xmlns:a16="http://schemas.microsoft.com/office/drawing/2014/main" id="{E59B2AAE-4CE2-4ADC-9524-66849B21B8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33131" y="59603"/>
              <a:ext cx="3561911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                13,000 – 165 = 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1934093-88BC-45C7-B95A-E9D336B8987E}"/>
                </a:ext>
              </a:extLst>
            </p:cNvPr>
            <p:cNvCxnSpPr/>
            <p:nvPr/>
          </p:nvCxnSpPr>
          <p:spPr>
            <a:xfrm>
              <a:off x="676275" y="124777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5800126-A624-434B-ABDF-40ABDC8AD65B}"/>
                </a:ext>
              </a:extLst>
            </p:cNvPr>
            <p:cNvCxnSpPr/>
            <p:nvPr/>
          </p:nvCxnSpPr>
          <p:spPr>
            <a:xfrm>
              <a:off x="676275" y="17526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25B758B-A980-425F-9B5D-101D2F540556}"/>
                </a:ext>
              </a:extLst>
            </p:cNvPr>
            <p:cNvCxnSpPr/>
            <p:nvPr/>
          </p:nvCxnSpPr>
          <p:spPr>
            <a:xfrm>
              <a:off x="676275" y="20097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9F6EA90-6FF1-440F-A1F7-9406E1378E22}"/>
                </a:ext>
              </a:extLst>
            </p:cNvPr>
            <p:cNvSpPr/>
            <p:nvPr/>
          </p:nvSpPr>
          <p:spPr>
            <a:xfrm>
              <a:off x="4086225" y="1504950"/>
              <a:ext cx="1215522" cy="509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154D7E6-F017-4E29-ABEA-6368029B232D}"/>
                </a:ext>
              </a:extLst>
            </p:cNvPr>
            <p:cNvSpPr/>
            <p:nvPr/>
          </p:nvSpPr>
          <p:spPr>
            <a:xfrm>
              <a:off x="5534025" y="9525"/>
              <a:ext cx="721294" cy="225869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53BAC110-2684-4013-872A-A5D4F9EDF936}"/>
              </a:ext>
            </a:extLst>
          </p:cNvPr>
          <p:cNvSpPr/>
          <p:nvPr/>
        </p:nvSpPr>
        <p:spPr>
          <a:xfrm>
            <a:off x="4501735" y="1545794"/>
            <a:ext cx="1282592" cy="44614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3" name="Picture 2" descr="A close up of a flower&#10;&#10;Description generated with high confidence">
            <a:extLst>
              <a:ext uri="{FF2B5EF4-FFF2-40B4-BE49-F238E27FC236}">
                <a16:creationId xmlns:a16="http://schemas.microsoft.com/office/drawing/2014/main" id="{4B806635-CDE7-4A73-B199-3566F396C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627" y="2712952"/>
            <a:ext cx="2996559" cy="299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87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14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87D18A60-6317-4A84-85C7-AA34FC91B9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5113CC77-EEAF-4ABD-8115-264B0FECE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753" y="955102"/>
            <a:ext cx="818776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Santa</a:t>
            </a: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given lots of drinks at each house on his Christmas Eve, global delivery run.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No. 42 Fleet Street, Greta Sanderson has left him half a litre of warm milk.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endParaRPr lang="en-GB" sz="1900" dirty="0">
              <a:solidFill>
                <a:schemeClr val="bg1"/>
              </a:solidFill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endParaRPr lang="en-GB" sz="1900" dirty="0">
              <a:solidFill>
                <a:schemeClr val="bg1"/>
              </a:solidFill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endParaRPr lang="en-GB" sz="1900" dirty="0">
              <a:solidFill>
                <a:schemeClr val="bg1"/>
              </a:solidFill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Santa drinks 120ml of it and gives 175ml to his reindeer, on the rooftop.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D171391-6317-4EF5-9D68-0054B27B7D2D}"/>
              </a:ext>
            </a:extLst>
          </p:cNvPr>
          <p:cNvGrpSpPr/>
          <p:nvPr/>
        </p:nvGrpSpPr>
        <p:grpSpPr>
          <a:xfrm>
            <a:off x="884517" y="4472655"/>
            <a:ext cx="4034118" cy="383712"/>
            <a:chOff x="570753" y="3171927"/>
            <a:chExt cx="5392420" cy="383712"/>
          </a:xfrm>
        </p:grpSpPr>
        <p:sp>
          <p:nvSpPr>
            <p:cNvPr id="9" name="Rounded Rectangle 2303">
              <a:extLst>
                <a:ext uri="{FF2B5EF4-FFF2-40B4-BE49-F238E27FC236}">
                  <a16:creationId xmlns:a16="http://schemas.microsoft.com/office/drawing/2014/main" id="{2E9E3477-A0AD-4336-9049-5F06AF1611CF}"/>
                </a:ext>
              </a:extLst>
            </p:cNvPr>
            <p:cNvSpPr/>
            <p:nvPr/>
          </p:nvSpPr>
          <p:spPr>
            <a:xfrm>
              <a:off x="570753" y="3171927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41F9F515-AFB9-4D3B-9AF1-8A24E4BD3A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753" y="3195594"/>
              <a:ext cx="5392420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How many millilitres did Santa leave behind?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053647D-A382-4379-91EE-D08B5F9ACE53}"/>
              </a:ext>
            </a:extLst>
          </p:cNvPr>
          <p:cNvGrpSpPr/>
          <p:nvPr/>
        </p:nvGrpSpPr>
        <p:grpSpPr>
          <a:xfrm>
            <a:off x="7625641" y="2220356"/>
            <a:ext cx="4353603" cy="4009854"/>
            <a:chOff x="7117641" y="2221753"/>
            <a:chExt cx="4353603" cy="4009854"/>
          </a:xfrm>
        </p:grpSpPr>
        <p:pic>
          <p:nvPicPr>
            <p:cNvPr id="12" name="Picture 11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07C59D7D-B47E-47A7-9C50-C7301D437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13" name="Picture 12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1F612403-78DB-423F-B7C3-8684CC395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A91398B-F685-447B-90ED-4D49AA80D04A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33F0EB6-BFDB-4B83-A5E8-1481DA81BAA7}"/>
              </a:ext>
            </a:extLst>
          </p:cNvPr>
          <p:cNvSpPr/>
          <p:nvPr/>
        </p:nvSpPr>
        <p:spPr>
          <a:xfrm>
            <a:off x="3161554" y="5122595"/>
            <a:ext cx="2043806" cy="677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" name="Text Box 2">
            <a:extLst>
              <a:ext uri="{FF2B5EF4-FFF2-40B4-BE49-F238E27FC236}">
                <a16:creationId xmlns:a16="http://schemas.microsoft.com/office/drawing/2014/main" id="{79F1858C-3E57-4DAA-AFAC-5553082C1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688" y="5524092"/>
            <a:ext cx="799341" cy="322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ml</a:t>
            </a:r>
            <a:endParaRPr lang="en-GB" sz="11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E30AE-24E3-4562-8C82-29E389439F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072" y="2163482"/>
            <a:ext cx="1842017" cy="146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52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15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0C3546D7-112B-4B75-A0F4-CF40B1FD28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156744F-4A09-4CC2-9764-840D75DC1E34}"/>
              </a:ext>
            </a:extLst>
          </p:cNvPr>
          <p:cNvGrpSpPr/>
          <p:nvPr/>
        </p:nvGrpSpPr>
        <p:grpSpPr>
          <a:xfrm>
            <a:off x="1148389" y="1206683"/>
            <a:ext cx="5391983" cy="360045"/>
            <a:chOff x="605642" y="11876"/>
            <a:chExt cx="5392420" cy="360045"/>
          </a:xfrm>
        </p:grpSpPr>
        <p:sp>
          <p:nvSpPr>
            <p:cNvPr id="18" name="Rounded Rectangle 2303">
              <a:extLst>
                <a:ext uri="{FF2B5EF4-FFF2-40B4-BE49-F238E27FC236}">
                  <a16:creationId xmlns:a16="http://schemas.microsoft.com/office/drawing/2014/main" id="{E062515E-497B-443D-8F7D-43B0C2A9F04D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19" name="Text Box 2">
              <a:extLst>
                <a:ext uri="{FF2B5EF4-FFF2-40B4-BE49-F238E27FC236}">
                  <a16:creationId xmlns:a16="http://schemas.microsoft.com/office/drawing/2014/main" id="{AFB4E2B7-8B21-4DAD-BA1B-9E79B418A1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Which sentence is an </a:t>
              </a:r>
              <a:r>
                <a:rPr lang="en-GB" sz="1400" b="1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exclamation</a:t>
              </a: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?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39F8E75-19AC-4130-B728-B71CE1BAE496}"/>
              </a:ext>
            </a:extLst>
          </p:cNvPr>
          <p:cNvGrpSpPr/>
          <p:nvPr/>
        </p:nvGrpSpPr>
        <p:grpSpPr>
          <a:xfrm>
            <a:off x="1081741" y="1695672"/>
            <a:ext cx="6282464" cy="2597151"/>
            <a:chOff x="-679659" y="0"/>
            <a:chExt cx="5771528" cy="2597921"/>
          </a:xfrm>
        </p:grpSpPr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5496D51E-2B3E-4ED0-BD99-5C92A3F511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5069" y="0"/>
              <a:ext cx="10668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</a:t>
              </a:r>
              <a:r>
                <a:rPr lang="en-GB" sz="1400" b="1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one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2">
              <a:extLst>
                <a:ext uri="{FF2B5EF4-FFF2-40B4-BE49-F238E27FC236}">
                  <a16:creationId xmlns:a16="http://schemas.microsoft.com/office/drawing/2014/main" id="{27FF2517-4D4F-4DF1-92DD-C04A4029C9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79659" y="376015"/>
              <a:ext cx="4814048" cy="2221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When will the family arrive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David and Olivia helped to stuff the turkey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That is the best Christmas tree I’ve ever seen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Ed opened day 15 on his advent calendar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F93CD70-B125-443F-95E7-E7D0A6AF9F7F}"/>
                </a:ext>
              </a:extLst>
            </p:cNvPr>
            <p:cNvSpPr/>
            <p:nvPr/>
          </p:nvSpPr>
          <p:spPr>
            <a:xfrm>
              <a:off x="4230168" y="376015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E9E6A9-0518-44D4-A511-76ECEA2EEE4E}"/>
                </a:ext>
              </a:extLst>
            </p:cNvPr>
            <p:cNvSpPr/>
            <p:nvPr/>
          </p:nvSpPr>
          <p:spPr>
            <a:xfrm>
              <a:off x="4230168" y="100840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DFB3B93-016A-4320-9934-87BAE2708E0C}"/>
                </a:ext>
              </a:extLst>
            </p:cNvPr>
            <p:cNvSpPr/>
            <p:nvPr/>
          </p:nvSpPr>
          <p:spPr>
            <a:xfrm>
              <a:off x="4230168" y="159806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AEF03B6-5135-4B8E-AC48-6E8FC2757537}"/>
                </a:ext>
              </a:extLst>
            </p:cNvPr>
            <p:cNvSpPr/>
            <p:nvPr/>
          </p:nvSpPr>
          <p:spPr>
            <a:xfrm>
              <a:off x="4238714" y="218772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74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72363" y="235868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16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306A34BC-0BA9-4C94-BD26-57FF869438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0BABBBB5-A2E6-4946-B1D6-6BCFC4DC68ED}"/>
              </a:ext>
            </a:extLst>
          </p:cNvPr>
          <p:cNvGrpSpPr/>
          <p:nvPr/>
        </p:nvGrpSpPr>
        <p:grpSpPr>
          <a:xfrm>
            <a:off x="1943389" y="1362637"/>
            <a:ext cx="7528279" cy="3015685"/>
            <a:chOff x="2331860" y="986118"/>
            <a:chExt cx="7528279" cy="301568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51DD24A-D556-4581-B483-3FB7934B0D8A}"/>
                </a:ext>
              </a:extLst>
            </p:cNvPr>
            <p:cNvGrpSpPr/>
            <p:nvPr/>
          </p:nvGrpSpPr>
          <p:grpSpPr>
            <a:xfrm>
              <a:off x="2331860" y="986118"/>
              <a:ext cx="7528279" cy="3015685"/>
              <a:chOff x="0" y="0"/>
              <a:chExt cx="6260242" cy="22720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E116FA3-126F-4FBA-97D0-D3228B5A93F7}"/>
                  </a:ext>
                </a:extLst>
              </p:cNvPr>
              <p:cNvSpPr/>
              <p:nvPr/>
            </p:nvSpPr>
            <p:spPr>
              <a:xfrm>
                <a:off x="9525" y="0"/>
                <a:ext cx="6250717" cy="226439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AB24E58-D8BC-45ED-9781-9715266D716F}"/>
                  </a:ext>
                </a:extLst>
              </p:cNvPr>
              <p:cNvSpPr/>
              <p:nvPr/>
            </p:nvSpPr>
            <p:spPr>
              <a:xfrm>
                <a:off x="0" y="9525"/>
                <a:ext cx="676526" cy="2259107"/>
              </a:xfrm>
              <a:prstGeom prst="rect">
                <a:avLst/>
              </a:prstGeom>
              <a:solidFill>
                <a:srgbClr val="00B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18" name="Text Box 2">
                <a:extLst>
                  <a:ext uri="{FF2B5EF4-FFF2-40B4-BE49-F238E27FC236}">
                    <a16:creationId xmlns:a16="http://schemas.microsoft.com/office/drawing/2014/main" id="{CF68B0B3-0B42-460B-85D1-F0A2CED5686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200" y="114300"/>
                <a:ext cx="542924" cy="1999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ACE387C8-5C60-4D06-948F-E3061DA5D818}"/>
                  </a:ext>
                </a:extLst>
              </p:cNvPr>
              <p:cNvCxnSpPr/>
              <p:nvPr/>
            </p:nvCxnSpPr>
            <p:spPr>
              <a:xfrm>
                <a:off x="676275" y="1504950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C62732D3-A394-4B42-83A5-CA5A57590EE1}"/>
                  </a:ext>
                </a:extLst>
              </p:cNvPr>
              <p:cNvCxnSpPr/>
              <p:nvPr/>
            </p:nvCxnSpPr>
            <p:spPr>
              <a:xfrm>
                <a:off x="676275" y="742950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63B827D9-1FDC-426E-A8AE-A9FFC42BAF48}"/>
                  </a:ext>
                </a:extLst>
              </p:cNvPr>
              <p:cNvCxnSpPr/>
              <p:nvPr/>
            </p:nvCxnSpPr>
            <p:spPr>
              <a:xfrm>
                <a:off x="923925" y="742950"/>
                <a:ext cx="0" cy="1519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5497A702-D227-439E-8FAD-16A2504C9C9A}"/>
                  </a:ext>
                </a:extLst>
              </p:cNvPr>
              <p:cNvCxnSpPr/>
              <p:nvPr/>
            </p:nvCxnSpPr>
            <p:spPr>
              <a:xfrm>
                <a:off x="11715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DA97983F-F279-4626-A368-1096841FCE9A}"/>
                  </a:ext>
                </a:extLst>
              </p:cNvPr>
              <p:cNvCxnSpPr/>
              <p:nvPr/>
            </p:nvCxnSpPr>
            <p:spPr>
              <a:xfrm>
                <a:off x="140970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2A5EF0F0-F4F1-4303-A137-4EF0866B9DA2}"/>
                  </a:ext>
                </a:extLst>
              </p:cNvPr>
              <p:cNvCxnSpPr/>
              <p:nvPr/>
            </p:nvCxnSpPr>
            <p:spPr>
              <a:xfrm>
                <a:off x="164782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05C63011-EBC1-4AE1-B4C3-FF182FB7891A}"/>
                  </a:ext>
                </a:extLst>
              </p:cNvPr>
              <p:cNvCxnSpPr/>
              <p:nvPr/>
            </p:nvCxnSpPr>
            <p:spPr>
              <a:xfrm>
                <a:off x="18954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641798A6-8E7C-42E2-AE4B-329D36D85316}"/>
                  </a:ext>
                </a:extLst>
              </p:cNvPr>
              <p:cNvCxnSpPr/>
              <p:nvPr/>
            </p:nvCxnSpPr>
            <p:spPr>
              <a:xfrm>
                <a:off x="2133600" y="742950"/>
                <a:ext cx="0" cy="15199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F771475B-F627-40BD-9E3E-814525BB7319}"/>
                  </a:ext>
                </a:extLst>
              </p:cNvPr>
              <p:cNvCxnSpPr/>
              <p:nvPr/>
            </p:nvCxnSpPr>
            <p:spPr>
              <a:xfrm>
                <a:off x="23907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BD91F932-9BE5-4643-9653-022FD7ACFBFD}"/>
                  </a:ext>
                </a:extLst>
              </p:cNvPr>
              <p:cNvCxnSpPr/>
              <p:nvPr/>
            </p:nvCxnSpPr>
            <p:spPr>
              <a:xfrm>
                <a:off x="26384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03D798FB-C377-484C-B1D5-D7B08D55AA0D}"/>
                  </a:ext>
                </a:extLst>
              </p:cNvPr>
              <p:cNvCxnSpPr/>
              <p:nvPr/>
            </p:nvCxnSpPr>
            <p:spPr>
              <a:xfrm>
                <a:off x="28765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AE71CF10-815C-4B0E-916D-C792D6A45189}"/>
                  </a:ext>
                </a:extLst>
              </p:cNvPr>
              <p:cNvCxnSpPr/>
              <p:nvPr/>
            </p:nvCxnSpPr>
            <p:spPr>
              <a:xfrm>
                <a:off x="311467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90A19613-AE54-455E-9001-7E7ED1C36412}"/>
                  </a:ext>
                </a:extLst>
              </p:cNvPr>
              <p:cNvCxnSpPr/>
              <p:nvPr/>
            </p:nvCxnSpPr>
            <p:spPr>
              <a:xfrm>
                <a:off x="33623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21A83C30-8A0F-4935-94FF-3FF861F25170}"/>
                  </a:ext>
                </a:extLst>
              </p:cNvPr>
              <p:cNvCxnSpPr/>
              <p:nvPr/>
            </p:nvCxnSpPr>
            <p:spPr>
              <a:xfrm>
                <a:off x="3590925" y="742950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8C656E25-A71B-4752-B59D-1DCD5F7EDEB4}"/>
                  </a:ext>
                </a:extLst>
              </p:cNvPr>
              <p:cNvCxnSpPr/>
              <p:nvPr/>
            </p:nvCxnSpPr>
            <p:spPr>
              <a:xfrm>
                <a:off x="383857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72EFF343-120C-4B33-86C4-F2E4D7049452}"/>
                  </a:ext>
                </a:extLst>
              </p:cNvPr>
              <p:cNvCxnSpPr/>
              <p:nvPr/>
            </p:nvCxnSpPr>
            <p:spPr>
              <a:xfrm>
                <a:off x="407670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1EA3241A-56A0-4A76-BEC3-2E3057FF64FE}"/>
                  </a:ext>
                </a:extLst>
              </p:cNvPr>
              <p:cNvCxnSpPr/>
              <p:nvPr/>
            </p:nvCxnSpPr>
            <p:spPr>
              <a:xfrm>
                <a:off x="43243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E8791802-4E17-4A80-94F4-84A575697857}"/>
                  </a:ext>
                </a:extLst>
              </p:cNvPr>
              <p:cNvCxnSpPr/>
              <p:nvPr/>
            </p:nvCxnSpPr>
            <p:spPr>
              <a:xfrm>
                <a:off x="4552950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EE1AF2A3-4740-4E08-AF8B-E37A000E6424}"/>
                  </a:ext>
                </a:extLst>
              </p:cNvPr>
              <p:cNvCxnSpPr/>
              <p:nvPr/>
            </p:nvCxnSpPr>
            <p:spPr>
              <a:xfrm>
                <a:off x="48101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75ABDF1B-1C6C-4C23-A846-5FFF86DC72B6}"/>
                  </a:ext>
                </a:extLst>
              </p:cNvPr>
              <p:cNvCxnSpPr/>
              <p:nvPr/>
            </p:nvCxnSpPr>
            <p:spPr>
              <a:xfrm>
                <a:off x="50387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E98BEE12-49A6-48C7-A16D-6517B7EB332D}"/>
                  </a:ext>
                </a:extLst>
              </p:cNvPr>
              <p:cNvCxnSpPr/>
              <p:nvPr/>
            </p:nvCxnSpPr>
            <p:spPr>
              <a:xfrm>
                <a:off x="5305425" y="752475"/>
                <a:ext cx="0" cy="1519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BBFD8693-3201-4CEB-A525-62D2A45A4403}"/>
                  </a:ext>
                </a:extLst>
              </p:cNvPr>
              <p:cNvCxnSpPr/>
              <p:nvPr/>
            </p:nvCxnSpPr>
            <p:spPr>
              <a:xfrm>
                <a:off x="666750" y="990600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6A2F4E63-5EF1-410B-BE29-1CDFE96758F2}"/>
                  </a:ext>
                </a:extLst>
              </p:cNvPr>
              <p:cNvCxnSpPr/>
              <p:nvPr/>
            </p:nvCxnSpPr>
            <p:spPr>
              <a:xfrm>
                <a:off x="676275" y="1247775"/>
                <a:ext cx="489948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CC215B01-DDFB-4D58-B5DA-33E566B42994}"/>
                  </a:ext>
                </a:extLst>
              </p:cNvPr>
              <p:cNvCxnSpPr/>
              <p:nvPr/>
            </p:nvCxnSpPr>
            <p:spPr>
              <a:xfrm>
                <a:off x="676275" y="1752600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9B9AEB81-4799-4F59-AE07-3C9785301E77}"/>
                  </a:ext>
                </a:extLst>
              </p:cNvPr>
              <p:cNvCxnSpPr/>
              <p:nvPr/>
            </p:nvCxnSpPr>
            <p:spPr>
              <a:xfrm>
                <a:off x="676275" y="2009775"/>
                <a:ext cx="490003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1B734382-A710-4D52-9123-F91608F65F55}"/>
                  </a:ext>
                </a:extLst>
              </p:cNvPr>
              <p:cNvSpPr/>
              <p:nvPr/>
            </p:nvSpPr>
            <p:spPr>
              <a:xfrm>
                <a:off x="4086225" y="1504950"/>
                <a:ext cx="1215522" cy="50900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9ECFEFA-252E-4995-8709-0E5256CEE599}"/>
                  </a:ext>
                </a:extLst>
              </p:cNvPr>
              <p:cNvSpPr/>
              <p:nvPr/>
            </p:nvSpPr>
            <p:spPr>
              <a:xfrm>
                <a:off x="5534025" y="9525"/>
                <a:ext cx="721294" cy="2258695"/>
              </a:xfrm>
              <a:prstGeom prst="rect">
                <a:avLst/>
              </a:prstGeom>
              <a:solidFill>
                <a:srgbClr val="00B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 Box 2">
                  <a:extLst>
                    <a:ext uri="{FF2B5EF4-FFF2-40B4-BE49-F238E27FC236}">
                      <a16:creationId xmlns:a16="http://schemas.microsoft.com/office/drawing/2014/main" id="{9C410690-D775-481E-A75A-83B72147DAA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161612" y="1064442"/>
                  <a:ext cx="579130" cy="8629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07000"/>
                    </a:lnSpc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den>
                        </m:f>
                      </m:oMath>
                    </m:oMathPara>
                  </a14:m>
                  <a:endParaRPr lang="en-GB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2" name="Text Box 2">
                  <a:extLst>
                    <a:ext uri="{FF2B5EF4-FFF2-40B4-BE49-F238E27FC236}">
                      <a16:creationId xmlns:a16="http://schemas.microsoft.com/office/drawing/2014/main" id="{9C410690-D775-481E-A75A-83B72147DAA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161612" y="1064442"/>
                  <a:ext cx="579130" cy="86296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 Box 2">
                  <a:extLst>
                    <a:ext uri="{FF2B5EF4-FFF2-40B4-BE49-F238E27FC236}">
                      <a16:creationId xmlns:a16="http://schemas.microsoft.com/office/drawing/2014/main" id="{BD338B35-1B64-43D3-97D4-B6E664EFA3E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822597" y="1064441"/>
                  <a:ext cx="579130" cy="8629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07000"/>
                    </a:lnSpc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GB" sz="2000" b="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12</m:t>
                            </m:r>
                          </m:den>
                        </m:f>
                      </m:oMath>
                    </m:oMathPara>
                  </a14:m>
                  <a:endParaRPr lang="en-GB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3" name="Text Box 2">
                  <a:extLst>
                    <a:ext uri="{FF2B5EF4-FFF2-40B4-BE49-F238E27FC236}">
                      <a16:creationId xmlns:a16="http://schemas.microsoft.com/office/drawing/2014/main" id="{BD338B35-1B64-43D3-97D4-B6E664EFA3E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822597" y="1064441"/>
                  <a:ext cx="579130" cy="86296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9E68BBA-9601-4973-BF6D-9E36417FCF6F}"/>
                </a:ext>
              </a:extLst>
            </p:cNvPr>
            <p:cNvSpPr txBox="1"/>
            <p:nvPr/>
          </p:nvSpPr>
          <p:spPr>
            <a:xfrm>
              <a:off x="3613213" y="1223268"/>
              <a:ext cx="7231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+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DA06D20-6B5A-42AA-BEBC-007999282A6C}"/>
                </a:ext>
              </a:extLst>
            </p:cNvPr>
            <p:cNvSpPr txBox="1"/>
            <p:nvPr/>
          </p:nvSpPr>
          <p:spPr>
            <a:xfrm>
              <a:off x="4273157" y="1217640"/>
              <a:ext cx="7231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=</a:t>
              </a:r>
            </a:p>
          </p:txBody>
        </p:sp>
      </p:grpSp>
      <p:pic>
        <p:nvPicPr>
          <p:cNvPr id="3" name="Picture 2" descr="A close up of a logo&#10;&#10;Description generated with high confidence">
            <a:extLst>
              <a:ext uri="{FF2B5EF4-FFF2-40B4-BE49-F238E27FC236}">
                <a16:creationId xmlns:a16="http://schemas.microsoft.com/office/drawing/2014/main" id="{7BEFDE6D-D389-4482-A50F-D96086F24A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873" y="2636071"/>
            <a:ext cx="2438622" cy="2836523"/>
          </a:xfrm>
          <a:prstGeom prst="rect">
            <a:avLst/>
          </a:prstGeom>
        </p:spPr>
      </p:pic>
      <p:sp>
        <p:nvSpPr>
          <p:cNvPr id="49" name="Text Box 2">
            <a:extLst>
              <a:ext uri="{FF2B5EF4-FFF2-40B4-BE49-F238E27FC236}">
                <a16:creationId xmlns:a16="http://schemas.microsoft.com/office/drawing/2014/main" id="{F5655BF4-C2B2-421D-A423-B2100E171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0817" y="2145525"/>
            <a:ext cx="4048914" cy="25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solidFill>
                  <a:srgbClr val="C00000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your answer as a mixed number and in its lowest form</a:t>
            </a:r>
            <a:endParaRPr lang="en-GB" sz="11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759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17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27826867-015A-4703-ABE8-F471EC93E1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33C47A0D-C739-412B-8B32-3872075EF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070" y="799890"/>
            <a:ext cx="10351906" cy="1490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Archie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wanted a remote controlled car for Christmas. It was in the shop for £</a:t>
            </a: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68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shop had a sale and reduced the price by </a:t>
            </a: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%.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new price of the car?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DEB5CAD-83DF-4FD2-B9E9-82A4C89A6C6F}"/>
              </a:ext>
            </a:extLst>
          </p:cNvPr>
          <p:cNvGrpSpPr/>
          <p:nvPr/>
        </p:nvGrpSpPr>
        <p:grpSpPr>
          <a:xfrm>
            <a:off x="2420471" y="2127624"/>
            <a:ext cx="7239205" cy="2884524"/>
            <a:chOff x="0" y="0"/>
            <a:chExt cx="6260242" cy="229222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192FAC0-194B-450E-8C35-8FFF75C5E2E9}"/>
                </a:ext>
              </a:extLst>
            </p:cNvPr>
            <p:cNvSpPr/>
            <p:nvPr/>
          </p:nvSpPr>
          <p:spPr>
            <a:xfrm>
              <a:off x="9525" y="19050"/>
              <a:ext cx="6250717" cy="226438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44A8BEE-5A4C-4B38-945C-1B6A4494CB26}"/>
                </a:ext>
              </a:extLst>
            </p:cNvPr>
            <p:cNvCxnSpPr/>
            <p:nvPr/>
          </p:nvCxnSpPr>
          <p:spPr>
            <a:xfrm>
              <a:off x="676275" y="20383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DC88621D-1AB2-403B-9041-0363601C3669}"/>
                </a:ext>
              </a:extLst>
            </p:cNvPr>
            <p:cNvCxnSpPr/>
            <p:nvPr/>
          </p:nvCxnSpPr>
          <p:spPr>
            <a:xfrm>
              <a:off x="923925" y="9525"/>
              <a:ext cx="0" cy="227215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246B099-CDD4-49EE-B6C9-5769074DDA0E}"/>
                </a:ext>
              </a:extLst>
            </p:cNvPr>
            <p:cNvCxnSpPr/>
            <p:nvPr/>
          </p:nvCxnSpPr>
          <p:spPr>
            <a:xfrm>
              <a:off x="1171575" y="19050"/>
              <a:ext cx="0" cy="22731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83748DD-E8CE-4858-8088-7D55120A9181}"/>
                </a:ext>
              </a:extLst>
            </p:cNvPr>
            <p:cNvCxnSpPr/>
            <p:nvPr/>
          </p:nvCxnSpPr>
          <p:spPr>
            <a:xfrm>
              <a:off x="1409700" y="9525"/>
              <a:ext cx="0" cy="22772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6A0C5E1-1209-41D8-8976-DCD0620565D5}"/>
                </a:ext>
              </a:extLst>
            </p:cNvPr>
            <p:cNvCxnSpPr/>
            <p:nvPr/>
          </p:nvCxnSpPr>
          <p:spPr>
            <a:xfrm>
              <a:off x="1647825" y="19050"/>
              <a:ext cx="0" cy="226130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15332A8-2627-4CD5-9271-BA9D9EA57D56}"/>
                </a:ext>
              </a:extLst>
            </p:cNvPr>
            <p:cNvCxnSpPr/>
            <p:nvPr/>
          </p:nvCxnSpPr>
          <p:spPr>
            <a:xfrm>
              <a:off x="1885950" y="19050"/>
              <a:ext cx="5286" cy="22672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4061E7A-ACC5-4C88-A2CB-29584EB42AE5}"/>
                </a:ext>
              </a:extLst>
            </p:cNvPr>
            <p:cNvCxnSpPr/>
            <p:nvPr/>
          </p:nvCxnSpPr>
          <p:spPr>
            <a:xfrm>
              <a:off x="2133600" y="9525"/>
              <a:ext cx="0" cy="22717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9A9C9A2-AA00-4370-8E9C-92EC77999D48}"/>
                </a:ext>
              </a:extLst>
            </p:cNvPr>
            <p:cNvCxnSpPr/>
            <p:nvPr/>
          </p:nvCxnSpPr>
          <p:spPr>
            <a:xfrm>
              <a:off x="2390775" y="9525"/>
              <a:ext cx="0" cy="22772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BFC358F-FE93-4350-A434-23A70A86A09F}"/>
                </a:ext>
              </a:extLst>
            </p:cNvPr>
            <p:cNvCxnSpPr/>
            <p:nvPr/>
          </p:nvCxnSpPr>
          <p:spPr>
            <a:xfrm>
              <a:off x="2638425" y="19050"/>
              <a:ext cx="0" cy="22672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9106B37-ECCF-43D3-AB30-EE6CD1E79E50}"/>
                </a:ext>
              </a:extLst>
            </p:cNvPr>
            <p:cNvCxnSpPr/>
            <p:nvPr/>
          </p:nvCxnSpPr>
          <p:spPr>
            <a:xfrm>
              <a:off x="2876550" y="19050"/>
              <a:ext cx="0" cy="22672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D779083-1DE4-4CCA-AD15-2FC2D84E0A74}"/>
                </a:ext>
              </a:extLst>
            </p:cNvPr>
            <p:cNvCxnSpPr/>
            <p:nvPr/>
          </p:nvCxnSpPr>
          <p:spPr>
            <a:xfrm>
              <a:off x="3362325" y="0"/>
              <a:ext cx="1" cy="22867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01672E9-206C-4B67-B1BC-66F5602FBBAC}"/>
                </a:ext>
              </a:extLst>
            </p:cNvPr>
            <p:cNvCxnSpPr/>
            <p:nvPr/>
          </p:nvCxnSpPr>
          <p:spPr>
            <a:xfrm flipH="1">
              <a:off x="3114675" y="19050"/>
              <a:ext cx="14135" cy="226084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2B70930-2EF6-4E65-837A-F5F49D4653D7}"/>
                </a:ext>
              </a:extLst>
            </p:cNvPr>
            <p:cNvCxnSpPr/>
            <p:nvPr/>
          </p:nvCxnSpPr>
          <p:spPr>
            <a:xfrm>
              <a:off x="3590925" y="9525"/>
              <a:ext cx="0" cy="227129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366C7A8-BFD3-4CB1-A1FE-BE469BC014E0}"/>
                </a:ext>
              </a:extLst>
            </p:cNvPr>
            <p:cNvCxnSpPr/>
            <p:nvPr/>
          </p:nvCxnSpPr>
          <p:spPr>
            <a:xfrm>
              <a:off x="3838575" y="19050"/>
              <a:ext cx="0" cy="22674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FC5D6-817F-402B-A574-49AA537F8D2F}"/>
                </a:ext>
              </a:extLst>
            </p:cNvPr>
            <p:cNvCxnSpPr/>
            <p:nvPr/>
          </p:nvCxnSpPr>
          <p:spPr>
            <a:xfrm>
              <a:off x="4076700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8FFA23B-6BED-463C-AF9B-1EBFE267B0EE}"/>
                </a:ext>
              </a:extLst>
            </p:cNvPr>
            <p:cNvCxnSpPr/>
            <p:nvPr/>
          </p:nvCxnSpPr>
          <p:spPr>
            <a:xfrm>
              <a:off x="4324350" y="19050"/>
              <a:ext cx="0" cy="226741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B8E815E-94AA-4298-8190-EF5D6A178993}"/>
                </a:ext>
              </a:extLst>
            </p:cNvPr>
            <p:cNvCxnSpPr/>
            <p:nvPr/>
          </p:nvCxnSpPr>
          <p:spPr>
            <a:xfrm>
              <a:off x="4552950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02DFDF31-8DE7-4FE9-AED9-56D75408DE53}"/>
                </a:ext>
              </a:extLst>
            </p:cNvPr>
            <p:cNvCxnSpPr/>
            <p:nvPr/>
          </p:nvCxnSpPr>
          <p:spPr>
            <a:xfrm>
              <a:off x="4810125" y="19050"/>
              <a:ext cx="0" cy="2267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9EF80C6-730F-4B89-9257-63DE2FAD114D}"/>
                </a:ext>
              </a:extLst>
            </p:cNvPr>
            <p:cNvCxnSpPr/>
            <p:nvPr/>
          </p:nvCxnSpPr>
          <p:spPr>
            <a:xfrm>
              <a:off x="5038725" y="19050"/>
              <a:ext cx="0" cy="22674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07212DB-009E-40A0-B8ED-E1E47B1FA0A2}"/>
                </a:ext>
              </a:extLst>
            </p:cNvPr>
            <p:cNvCxnSpPr/>
            <p:nvPr/>
          </p:nvCxnSpPr>
          <p:spPr>
            <a:xfrm>
              <a:off x="5305425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B4D0F5E-E878-497D-A38F-4841D98852CF}"/>
                </a:ext>
              </a:extLst>
            </p:cNvPr>
            <p:cNvCxnSpPr/>
            <p:nvPr/>
          </p:nvCxnSpPr>
          <p:spPr>
            <a:xfrm>
              <a:off x="676275" y="7620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800FC37-0104-4D12-813F-6CB2875189D8}"/>
                </a:ext>
              </a:extLst>
            </p:cNvPr>
            <p:cNvSpPr/>
            <p:nvPr/>
          </p:nvSpPr>
          <p:spPr>
            <a:xfrm>
              <a:off x="0" y="19050"/>
              <a:ext cx="676526" cy="225909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AF1807F2-2DD7-4E66-B147-5A8448418770}"/>
                </a:ext>
              </a:extLst>
            </p:cNvPr>
            <p:cNvCxnSpPr/>
            <p:nvPr/>
          </p:nvCxnSpPr>
          <p:spPr>
            <a:xfrm>
              <a:off x="666750" y="10096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9F3FA56-FB02-4AFD-8A12-AD8D292E5531}"/>
                </a:ext>
              </a:extLst>
            </p:cNvPr>
            <p:cNvCxnSpPr/>
            <p:nvPr/>
          </p:nvCxnSpPr>
          <p:spPr>
            <a:xfrm>
              <a:off x="676275" y="126682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EBB1C7A-FB8A-4B06-9A85-0D5889E5E891}"/>
                </a:ext>
              </a:extLst>
            </p:cNvPr>
            <p:cNvCxnSpPr/>
            <p:nvPr/>
          </p:nvCxnSpPr>
          <p:spPr>
            <a:xfrm>
              <a:off x="676275" y="15240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58FD67C-7064-465F-8681-1713F3A787DA}"/>
                </a:ext>
              </a:extLst>
            </p:cNvPr>
            <p:cNvCxnSpPr/>
            <p:nvPr/>
          </p:nvCxnSpPr>
          <p:spPr>
            <a:xfrm>
              <a:off x="676275" y="17811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FF6BD25E-7137-4403-8718-ECACBFB4486F}"/>
                </a:ext>
              </a:extLst>
            </p:cNvPr>
            <p:cNvCxnSpPr/>
            <p:nvPr/>
          </p:nvCxnSpPr>
          <p:spPr>
            <a:xfrm>
              <a:off x="666750" y="285750"/>
              <a:ext cx="4869141" cy="999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B8DF56C-38D3-4289-BFF4-0EEA30573AA4}"/>
                </a:ext>
              </a:extLst>
            </p:cNvPr>
            <p:cNvCxnSpPr/>
            <p:nvPr/>
          </p:nvCxnSpPr>
          <p:spPr>
            <a:xfrm>
              <a:off x="676275" y="514350"/>
              <a:ext cx="4861560" cy="146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 Box 2">
              <a:extLst>
                <a:ext uri="{FF2B5EF4-FFF2-40B4-BE49-F238E27FC236}">
                  <a16:creationId xmlns:a16="http://schemas.microsoft.com/office/drawing/2014/main" id="{2D1F0ECF-1443-473F-A607-28822BB0F4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" y="762000"/>
              <a:ext cx="676275" cy="1512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Show your method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103379D-0ABF-4C01-90E6-2A5AA4F08143}"/>
                </a:ext>
              </a:extLst>
            </p:cNvPr>
            <p:cNvSpPr/>
            <p:nvPr/>
          </p:nvSpPr>
          <p:spPr>
            <a:xfrm>
              <a:off x="5534025" y="28575"/>
              <a:ext cx="721294" cy="225868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E15A249-FCB7-495B-8852-CF989CAF804C}"/>
                </a:ext>
              </a:extLst>
            </p:cNvPr>
            <p:cNvSpPr/>
            <p:nvPr/>
          </p:nvSpPr>
          <p:spPr>
            <a:xfrm>
              <a:off x="4086225" y="1533525"/>
              <a:ext cx="1215522" cy="50899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9" name="Text Box 2">
            <a:extLst>
              <a:ext uri="{FF2B5EF4-FFF2-40B4-BE49-F238E27FC236}">
                <a16:creationId xmlns:a16="http://schemas.microsoft.com/office/drawing/2014/main" id="{DCF0B7A6-9991-46F6-99C3-4E39764D4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20" y="4105124"/>
            <a:ext cx="1008260" cy="981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£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E65A2-C70B-4258-8648-6C75F88943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865" y="4076742"/>
            <a:ext cx="2622909" cy="162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50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-8905" y="-1643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18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DF71A24E-7B08-4292-B6D6-A9133712C8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A82CFBF-5546-474D-8F1A-E5C26B5D7C39}"/>
              </a:ext>
            </a:extLst>
          </p:cNvPr>
          <p:cNvGrpSpPr/>
          <p:nvPr/>
        </p:nvGrpSpPr>
        <p:grpSpPr>
          <a:xfrm>
            <a:off x="1549908" y="5200317"/>
            <a:ext cx="1229995" cy="462989"/>
            <a:chOff x="0" y="17092"/>
            <a:chExt cx="1230541" cy="463550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F4283D8-3BE7-43BA-9624-1F7EF4751BB5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41" name="Text Box 2">
              <a:extLst>
                <a:ext uri="{FF2B5EF4-FFF2-40B4-BE49-F238E27FC236}">
                  <a16:creationId xmlns:a16="http://schemas.microsoft.com/office/drawing/2014/main" id="{EE704ED6-25B3-42D0-810F-2E5F9912AA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286" y="45481"/>
              <a:ext cx="89725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CD1C5FE-1BB1-4F69-9D4B-963820125746}"/>
              </a:ext>
            </a:extLst>
          </p:cNvPr>
          <p:cNvGrpSpPr/>
          <p:nvPr/>
        </p:nvGrpSpPr>
        <p:grpSpPr>
          <a:xfrm>
            <a:off x="1590485" y="3319193"/>
            <a:ext cx="1148840" cy="462989"/>
            <a:chOff x="0" y="17092"/>
            <a:chExt cx="1149350" cy="46355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EF5674B-79AE-4B08-A117-1757309EF162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39" name="Text Box 2">
              <a:extLst>
                <a:ext uri="{FF2B5EF4-FFF2-40B4-BE49-F238E27FC236}">
                  <a16:creationId xmlns:a16="http://schemas.microsoft.com/office/drawing/2014/main" id="{0AD96F63-09AB-4730-8F5C-E1B1A5AB38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318" y="29645"/>
              <a:ext cx="89725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non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8F4C9B7-5519-42D4-9E33-49222BF03D8A}"/>
              </a:ext>
            </a:extLst>
          </p:cNvPr>
          <p:cNvGrpSpPr/>
          <p:nvPr/>
        </p:nvGrpSpPr>
        <p:grpSpPr>
          <a:xfrm>
            <a:off x="1585785" y="2378706"/>
            <a:ext cx="1253864" cy="462915"/>
            <a:chOff x="1540514" y="2446401"/>
            <a:chExt cx="1253864" cy="46291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B65AC63-6AE2-4642-ACCB-C6F85E555674}"/>
                </a:ext>
              </a:extLst>
            </p:cNvPr>
            <p:cNvSpPr/>
            <p:nvPr/>
          </p:nvSpPr>
          <p:spPr>
            <a:xfrm>
              <a:off x="1540514" y="2446401"/>
              <a:ext cx="1148080" cy="46291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04EAF158-11ED-4534-BF74-4623250B20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98393" y="2472416"/>
              <a:ext cx="895985" cy="417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 err="1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il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3254A68-7D11-4E1D-86BC-6E8331BB6AA8}"/>
              </a:ext>
            </a:extLst>
          </p:cNvPr>
          <p:cNvGrpSpPr/>
          <p:nvPr/>
        </p:nvGrpSpPr>
        <p:grpSpPr>
          <a:xfrm>
            <a:off x="1558292" y="4259754"/>
            <a:ext cx="1213227" cy="462989"/>
            <a:chOff x="0" y="17092"/>
            <a:chExt cx="1213766" cy="46355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7FF760E-E9DE-4312-A224-114F1B365790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7" name="Text Box 2">
              <a:extLst>
                <a:ext uri="{FF2B5EF4-FFF2-40B4-BE49-F238E27FC236}">
                  <a16:creationId xmlns:a16="http://schemas.microsoft.com/office/drawing/2014/main" id="{F1798F86-2D87-4DE2-8EB5-70E28EC4F8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511" y="39634"/>
              <a:ext cx="89725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</a:t>
              </a: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DB68D23-9330-486E-BF32-DD214E1CA0AC}"/>
              </a:ext>
            </a:extLst>
          </p:cNvPr>
          <p:cNvGrpSpPr/>
          <p:nvPr/>
        </p:nvGrpSpPr>
        <p:grpSpPr>
          <a:xfrm>
            <a:off x="1558163" y="1448322"/>
            <a:ext cx="1213485" cy="462915"/>
            <a:chOff x="1521702" y="1460482"/>
            <a:chExt cx="1213485" cy="46291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09901D1-9000-45BC-9A8E-3E873A0B68DE}"/>
                </a:ext>
              </a:extLst>
            </p:cNvPr>
            <p:cNvSpPr/>
            <p:nvPr/>
          </p:nvSpPr>
          <p:spPr>
            <a:xfrm>
              <a:off x="1521702" y="1460482"/>
              <a:ext cx="1148715" cy="46291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3" name="Text Box 2">
              <a:extLst>
                <a:ext uri="{FF2B5EF4-FFF2-40B4-BE49-F238E27FC236}">
                  <a16:creationId xmlns:a16="http://schemas.microsoft.com/office/drawing/2014/main" id="{A713F16A-DCCA-4798-9F6B-58723234A6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8567" y="1478722"/>
              <a:ext cx="896620" cy="417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 err="1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1FFB38D-227B-49B1-B843-5542F3880E7A}"/>
              </a:ext>
            </a:extLst>
          </p:cNvPr>
          <p:cNvGrpSpPr/>
          <p:nvPr/>
        </p:nvGrpSpPr>
        <p:grpSpPr>
          <a:xfrm>
            <a:off x="5569802" y="5222580"/>
            <a:ext cx="2263399" cy="463550"/>
            <a:chOff x="0" y="17092"/>
            <a:chExt cx="1308300" cy="46355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C7E3A76-631F-4668-BAF8-B55A6E49426E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35" name="Text Box 2">
              <a:extLst>
                <a:ext uri="{FF2B5EF4-FFF2-40B4-BE49-F238E27FC236}">
                  <a16:creationId xmlns:a16="http://schemas.microsoft.com/office/drawing/2014/main" id="{BFCDF831-02CB-4B72-AEDF-FF2645CAE1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27" y="39353"/>
              <a:ext cx="1061073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patient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E611F65-1A37-4ED6-9FD9-630E32AAA191}"/>
              </a:ext>
            </a:extLst>
          </p:cNvPr>
          <p:cNvGrpSpPr/>
          <p:nvPr/>
        </p:nvGrpSpPr>
        <p:grpSpPr>
          <a:xfrm>
            <a:off x="5583346" y="4259734"/>
            <a:ext cx="1988815" cy="463550"/>
            <a:chOff x="0" y="17092"/>
            <a:chExt cx="1149350" cy="46355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4CB629C-E661-461C-AB8D-CB0978080F56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33" name="Text Box 2">
              <a:extLst>
                <a:ext uri="{FF2B5EF4-FFF2-40B4-BE49-F238E27FC236}">
                  <a16:creationId xmlns:a16="http://schemas.microsoft.com/office/drawing/2014/main" id="{781CD26F-2BB9-4C5D-B2B7-EAFD9E02FD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1006" y="34380"/>
              <a:ext cx="89725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essential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9EFC4CF-5B4C-4B34-9EEB-4CDACCC6D1F4}"/>
              </a:ext>
            </a:extLst>
          </p:cNvPr>
          <p:cNvGrpSpPr/>
          <p:nvPr/>
        </p:nvGrpSpPr>
        <p:grpSpPr>
          <a:xfrm>
            <a:off x="5583346" y="1448004"/>
            <a:ext cx="1988185" cy="463550"/>
            <a:chOff x="9608" y="23682"/>
            <a:chExt cx="1149350" cy="46355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7FB120F-EB60-4181-92D8-933F54ACA587}"/>
                </a:ext>
              </a:extLst>
            </p:cNvPr>
            <p:cNvSpPr/>
            <p:nvPr/>
          </p:nvSpPr>
          <p:spPr>
            <a:xfrm>
              <a:off x="9608" y="2368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31" name="Text Box 2">
              <a:extLst>
                <a:ext uri="{FF2B5EF4-FFF2-40B4-BE49-F238E27FC236}">
                  <a16:creationId xmlns:a16="http://schemas.microsoft.com/office/drawing/2014/main" id="{49243FB9-DC33-49EB-82ED-6B4D4B3F8D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8876" y="31282"/>
              <a:ext cx="89725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organise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34F5965-1049-4EE2-A575-F5CF39B064E8}"/>
              </a:ext>
            </a:extLst>
          </p:cNvPr>
          <p:cNvGrpSpPr/>
          <p:nvPr/>
        </p:nvGrpSpPr>
        <p:grpSpPr>
          <a:xfrm>
            <a:off x="5566726" y="2351330"/>
            <a:ext cx="1988185" cy="463550"/>
            <a:chOff x="0" y="17092"/>
            <a:chExt cx="1149350" cy="46355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E7F34A9-1650-401F-A8AD-3471C4B57B6A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29" name="Text Box 2">
              <a:extLst>
                <a:ext uri="{FF2B5EF4-FFF2-40B4-BE49-F238E27FC236}">
                  <a16:creationId xmlns:a16="http://schemas.microsoft.com/office/drawing/2014/main" id="{5E5104CA-B628-47F4-9AAA-C3FFC88D2D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6685" y="28690"/>
              <a:ext cx="961635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definitely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34F061-985F-4D1B-922C-DA3B75A9D1A2}"/>
              </a:ext>
            </a:extLst>
          </p:cNvPr>
          <p:cNvGrpSpPr/>
          <p:nvPr/>
        </p:nvGrpSpPr>
        <p:grpSpPr>
          <a:xfrm>
            <a:off x="5566726" y="3314176"/>
            <a:ext cx="2374133" cy="463550"/>
            <a:chOff x="0" y="17092"/>
            <a:chExt cx="1372261" cy="46355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DE784DB-4AF4-4897-94B9-A7B158294E84}"/>
                </a:ext>
              </a:extLst>
            </p:cNvPr>
            <p:cNvSpPr/>
            <p:nvPr/>
          </p:nvSpPr>
          <p:spPr>
            <a:xfrm>
              <a:off x="0" y="17092"/>
              <a:ext cx="1149350" cy="4635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27" name="Text Box 2">
              <a:extLst>
                <a:ext uri="{FF2B5EF4-FFF2-40B4-BE49-F238E27FC236}">
                  <a16:creationId xmlns:a16="http://schemas.microsoft.com/office/drawing/2014/main" id="{55A594E4-B604-4DBB-957E-275571552E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514" y="30967"/>
              <a:ext cx="1088747" cy="418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logical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1" name="Picture 20" descr="Mail, Christmas, Holly, Xmas, Decoration">
            <a:extLst>
              <a:ext uri="{FF2B5EF4-FFF2-40B4-BE49-F238E27FC236}">
                <a16:creationId xmlns:a16="http://schemas.microsoft.com/office/drawing/2014/main" id="{E685D5F3-0E77-4813-B379-96E51C75C01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8677" y="6035795"/>
            <a:ext cx="666750" cy="6197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8BD5460A-23D5-4EC4-992A-6FB96911E645}"/>
              </a:ext>
            </a:extLst>
          </p:cNvPr>
          <p:cNvGrpSpPr/>
          <p:nvPr/>
        </p:nvGrpSpPr>
        <p:grpSpPr>
          <a:xfrm>
            <a:off x="915306" y="834281"/>
            <a:ext cx="7338199" cy="360045"/>
            <a:chOff x="605642" y="11876"/>
            <a:chExt cx="5392420" cy="360045"/>
          </a:xfrm>
        </p:grpSpPr>
        <p:sp>
          <p:nvSpPr>
            <p:cNvPr id="43" name="Rounded Rectangle 2303">
              <a:extLst>
                <a:ext uri="{FF2B5EF4-FFF2-40B4-BE49-F238E27FC236}">
                  <a16:creationId xmlns:a16="http://schemas.microsoft.com/office/drawing/2014/main" id="{DC46B6BC-73A6-45D4-8630-68399BB1BCFA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44" name="Text Box 2">
              <a:extLst>
                <a:ext uri="{FF2B5EF4-FFF2-40B4-BE49-F238E27FC236}">
                  <a16:creationId xmlns:a16="http://schemas.microsoft.com/office/drawing/2014/main" id="{5636EAEA-5505-4769-B914-B5E416B72D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Draw a line to match each </a:t>
              </a:r>
              <a:r>
                <a:rPr lang="en-GB" sz="1400" b="1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prefix </a:t>
              </a:r>
              <a:r>
                <a:rPr lang="en-GB" sz="1400" dirty="0">
                  <a:solidFill>
                    <a:srgbClr val="FFFFFF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 the correct word so that it makes a new word.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0" name="Picture 19" descr="Mail, Christmas, Holly, Xmas, Decoration">
            <a:extLst>
              <a:ext uri="{FF2B5EF4-FFF2-40B4-BE49-F238E27FC236}">
                <a16:creationId xmlns:a16="http://schemas.microsoft.com/office/drawing/2014/main" id="{EF94A0CC-741D-42D1-B3E4-949FE141A33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816" y="1105950"/>
            <a:ext cx="666750" cy="6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647BD3A4-C0B7-4EC4-B71F-4674FE2BC9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319" y="5308579"/>
            <a:ext cx="2857735" cy="151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04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19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89A01860-FAB4-46C6-859F-297A2DB300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0626E361-70EC-4AA1-A58B-61C776254A6F}"/>
              </a:ext>
            </a:extLst>
          </p:cNvPr>
          <p:cNvGrpSpPr/>
          <p:nvPr/>
        </p:nvGrpSpPr>
        <p:grpSpPr>
          <a:xfrm>
            <a:off x="2085788" y="1584431"/>
            <a:ext cx="7594339" cy="3015258"/>
            <a:chOff x="0" y="-4008"/>
            <a:chExt cx="6260242" cy="22760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9BBAD5-F170-4347-B475-D2CCB3AE5D44}"/>
                </a:ext>
              </a:extLst>
            </p:cNvPr>
            <p:cNvSpPr/>
            <p:nvPr/>
          </p:nvSpPr>
          <p:spPr>
            <a:xfrm>
              <a:off x="9525" y="0"/>
              <a:ext cx="6250717" cy="226439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139BCAB-F91D-42E7-AB76-79832FA75A1E}"/>
                </a:ext>
              </a:extLst>
            </p:cNvPr>
            <p:cNvSpPr/>
            <p:nvPr/>
          </p:nvSpPr>
          <p:spPr>
            <a:xfrm>
              <a:off x="0" y="-4008"/>
              <a:ext cx="676526" cy="225910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D6668C8-46BC-4CC9-B546-B76CCDC837B6}"/>
                </a:ext>
              </a:extLst>
            </p:cNvPr>
            <p:cNvCxnSpPr/>
            <p:nvPr/>
          </p:nvCxnSpPr>
          <p:spPr>
            <a:xfrm>
              <a:off x="676275" y="15049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D50E9394-DFAB-41E3-86F2-2DD267B2D893}"/>
                </a:ext>
              </a:extLst>
            </p:cNvPr>
            <p:cNvCxnSpPr/>
            <p:nvPr/>
          </p:nvCxnSpPr>
          <p:spPr>
            <a:xfrm>
              <a:off x="676275" y="7429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1E5AA1F-5BE3-4A26-BB94-2D8CE2491735}"/>
                </a:ext>
              </a:extLst>
            </p:cNvPr>
            <p:cNvCxnSpPr/>
            <p:nvPr/>
          </p:nvCxnSpPr>
          <p:spPr>
            <a:xfrm>
              <a:off x="923925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DDA3FDB-C010-4047-B247-DA3909670CC7}"/>
                </a:ext>
              </a:extLst>
            </p:cNvPr>
            <p:cNvCxnSpPr/>
            <p:nvPr/>
          </p:nvCxnSpPr>
          <p:spPr>
            <a:xfrm>
              <a:off x="1171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EB9A8A9-CC41-4BA4-81B6-5B0C8FB241A7}"/>
                </a:ext>
              </a:extLst>
            </p:cNvPr>
            <p:cNvCxnSpPr/>
            <p:nvPr/>
          </p:nvCxnSpPr>
          <p:spPr>
            <a:xfrm>
              <a:off x="1409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E2CDA2D-A869-4049-9477-2372599CFD9D}"/>
                </a:ext>
              </a:extLst>
            </p:cNvPr>
            <p:cNvCxnSpPr/>
            <p:nvPr/>
          </p:nvCxnSpPr>
          <p:spPr>
            <a:xfrm>
              <a:off x="16478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3A99B7D-7958-4C13-BFC8-8DC57DDB9B09}"/>
                </a:ext>
              </a:extLst>
            </p:cNvPr>
            <p:cNvCxnSpPr/>
            <p:nvPr/>
          </p:nvCxnSpPr>
          <p:spPr>
            <a:xfrm>
              <a:off x="18954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0780ADB-11F7-4797-AF71-9674EFC41615}"/>
                </a:ext>
              </a:extLst>
            </p:cNvPr>
            <p:cNvCxnSpPr/>
            <p:nvPr/>
          </p:nvCxnSpPr>
          <p:spPr>
            <a:xfrm>
              <a:off x="2133600" y="742950"/>
              <a:ext cx="0" cy="15199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4D8989C-7B17-471B-BFA5-D606EEF2F5BC}"/>
                </a:ext>
              </a:extLst>
            </p:cNvPr>
            <p:cNvCxnSpPr/>
            <p:nvPr/>
          </p:nvCxnSpPr>
          <p:spPr>
            <a:xfrm>
              <a:off x="23907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94F164B-5D44-4561-AA74-6CC3F6C04158}"/>
                </a:ext>
              </a:extLst>
            </p:cNvPr>
            <p:cNvCxnSpPr/>
            <p:nvPr/>
          </p:nvCxnSpPr>
          <p:spPr>
            <a:xfrm>
              <a:off x="2638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3D1735F-C6B8-482B-A7E8-15D3F7C18ACF}"/>
                </a:ext>
              </a:extLst>
            </p:cNvPr>
            <p:cNvCxnSpPr/>
            <p:nvPr/>
          </p:nvCxnSpPr>
          <p:spPr>
            <a:xfrm>
              <a:off x="28765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7FB1E40-ECD2-48D8-8B75-B9F138EF295D}"/>
                </a:ext>
              </a:extLst>
            </p:cNvPr>
            <p:cNvCxnSpPr/>
            <p:nvPr/>
          </p:nvCxnSpPr>
          <p:spPr>
            <a:xfrm>
              <a:off x="311467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CB28ACD-780D-4D74-8C8B-9C3F175A4D31}"/>
                </a:ext>
              </a:extLst>
            </p:cNvPr>
            <p:cNvCxnSpPr/>
            <p:nvPr/>
          </p:nvCxnSpPr>
          <p:spPr>
            <a:xfrm>
              <a:off x="33623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3FB75E0-B7BB-4D8E-AF3E-500C4A85D274}"/>
                </a:ext>
              </a:extLst>
            </p:cNvPr>
            <p:cNvCxnSpPr/>
            <p:nvPr/>
          </p:nvCxnSpPr>
          <p:spPr>
            <a:xfrm>
              <a:off x="3590925" y="742950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F72D922-6600-4FC4-9D6A-0E507D5A049B}"/>
                </a:ext>
              </a:extLst>
            </p:cNvPr>
            <p:cNvCxnSpPr/>
            <p:nvPr/>
          </p:nvCxnSpPr>
          <p:spPr>
            <a:xfrm>
              <a:off x="383857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F321FDE-C631-4B24-A20E-030FD0C6AEDD}"/>
                </a:ext>
              </a:extLst>
            </p:cNvPr>
            <p:cNvCxnSpPr/>
            <p:nvPr/>
          </p:nvCxnSpPr>
          <p:spPr>
            <a:xfrm>
              <a:off x="407670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6D13E1A-9F2B-45AE-974F-261E77A0CB4F}"/>
                </a:ext>
              </a:extLst>
            </p:cNvPr>
            <p:cNvCxnSpPr/>
            <p:nvPr/>
          </p:nvCxnSpPr>
          <p:spPr>
            <a:xfrm>
              <a:off x="43243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1A0D11B-7423-4186-97A8-0A79D54E2FF2}"/>
                </a:ext>
              </a:extLst>
            </p:cNvPr>
            <p:cNvCxnSpPr/>
            <p:nvPr/>
          </p:nvCxnSpPr>
          <p:spPr>
            <a:xfrm>
              <a:off x="4552950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2EAE55-C2A6-40BC-A4A8-7203B541B677}"/>
                </a:ext>
              </a:extLst>
            </p:cNvPr>
            <p:cNvCxnSpPr/>
            <p:nvPr/>
          </p:nvCxnSpPr>
          <p:spPr>
            <a:xfrm>
              <a:off x="48101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9CCEE69-645F-4777-BB91-A29AFF2E5107}"/>
                </a:ext>
              </a:extLst>
            </p:cNvPr>
            <p:cNvCxnSpPr/>
            <p:nvPr/>
          </p:nvCxnSpPr>
          <p:spPr>
            <a:xfrm>
              <a:off x="50387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76B88C8-96B9-4D83-B57A-BA121289F5D8}"/>
                </a:ext>
              </a:extLst>
            </p:cNvPr>
            <p:cNvCxnSpPr/>
            <p:nvPr/>
          </p:nvCxnSpPr>
          <p:spPr>
            <a:xfrm>
              <a:off x="5305425" y="752475"/>
              <a:ext cx="0" cy="151955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B42DF5F-7DF1-4C81-A174-C831102F804F}"/>
                </a:ext>
              </a:extLst>
            </p:cNvPr>
            <p:cNvCxnSpPr/>
            <p:nvPr/>
          </p:nvCxnSpPr>
          <p:spPr>
            <a:xfrm>
              <a:off x="666750" y="9906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 Box 2">
              <a:extLst>
                <a:ext uri="{FF2B5EF4-FFF2-40B4-BE49-F238E27FC236}">
                  <a16:creationId xmlns:a16="http://schemas.microsoft.com/office/drawing/2014/main" id="{4FD85707-F058-49F2-B2E1-712E0922AD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85725"/>
              <a:ext cx="2292268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75</a:t>
              </a:r>
              <a:r>
                <a:rPr lang="en-GB" sz="1800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% of </a:t>
              </a:r>
              <a:r>
                <a:rPr lang="en-GB" dirty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380</a:t>
              </a:r>
              <a:r>
                <a:rPr lang="en-GB" sz="1800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=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ABFB14F-A778-4F42-8797-B87BCDEC7273}"/>
                </a:ext>
              </a:extLst>
            </p:cNvPr>
            <p:cNvCxnSpPr/>
            <p:nvPr/>
          </p:nvCxnSpPr>
          <p:spPr>
            <a:xfrm>
              <a:off x="676275" y="124777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9D718DD-BFAA-4141-B96D-07087F199C1B}"/>
                </a:ext>
              </a:extLst>
            </p:cNvPr>
            <p:cNvCxnSpPr/>
            <p:nvPr/>
          </p:nvCxnSpPr>
          <p:spPr>
            <a:xfrm>
              <a:off x="676275" y="17526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5DF0A30-9E24-4516-ADF0-564CFD4E1BE2}"/>
                </a:ext>
              </a:extLst>
            </p:cNvPr>
            <p:cNvCxnSpPr/>
            <p:nvPr/>
          </p:nvCxnSpPr>
          <p:spPr>
            <a:xfrm>
              <a:off x="676275" y="20097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891946C-18C9-41B2-A9E2-A6BCE1CB7DDA}"/>
                </a:ext>
              </a:extLst>
            </p:cNvPr>
            <p:cNvSpPr/>
            <p:nvPr/>
          </p:nvSpPr>
          <p:spPr>
            <a:xfrm>
              <a:off x="4086225" y="1504950"/>
              <a:ext cx="1215522" cy="5090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3A91E0B-71C6-4494-8DEF-B5648EDA16F9}"/>
                </a:ext>
              </a:extLst>
            </p:cNvPr>
            <p:cNvSpPr/>
            <p:nvPr/>
          </p:nvSpPr>
          <p:spPr>
            <a:xfrm>
              <a:off x="5534025" y="9525"/>
              <a:ext cx="721294" cy="225869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37EF17B3-E71D-49B7-8FD5-5ED09AE9E5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372" y="54019"/>
            <a:ext cx="3027081" cy="454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653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20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1BB2CB8D-B7C7-48DD-90B6-7055114E5E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B28E28-8896-459D-B1E5-43526B4F2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011" y="3228331"/>
            <a:ext cx="4210860" cy="3083578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BED7E821-A881-4BE0-AE86-BF4203651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683" y="844458"/>
            <a:ext cx="6966941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Frank is waiting for the bus </a:t>
            </a: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Helsinki to L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apland.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needs to arrive in Lapland by </a:t>
            </a:r>
            <a:r>
              <a:rPr lang="en-GB" sz="1900" b="1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900" b="1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:45 pm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EA8B6D-A445-48AA-B522-228B87A71A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4093" y="2531961"/>
            <a:ext cx="2737918" cy="17120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3ED11C6-3D13-4264-A0EE-D73C92D675EE}"/>
              </a:ext>
            </a:extLst>
          </p:cNvPr>
          <p:cNvGrpSpPr/>
          <p:nvPr/>
        </p:nvGrpSpPr>
        <p:grpSpPr>
          <a:xfrm>
            <a:off x="748683" y="1940087"/>
            <a:ext cx="7338199" cy="360045"/>
            <a:chOff x="605642" y="11876"/>
            <a:chExt cx="5392420" cy="360045"/>
          </a:xfrm>
        </p:grpSpPr>
        <p:sp>
          <p:nvSpPr>
            <p:cNvPr id="14" name="Rounded Rectangle 2303">
              <a:extLst>
                <a:ext uri="{FF2B5EF4-FFF2-40B4-BE49-F238E27FC236}">
                  <a16:creationId xmlns:a16="http://schemas.microsoft.com/office/drawing/2014/main" id="{8DF86B5D-4730-46F3-B1FB-1F9BC6C41E8B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15" name="Text Box 2">
              <a:extLst>
                <a:ext uri="{FF2B5EF4-FFF2-40B4-BE49-F238E27FC236}">
                  <a16:creationId xmlns:a16="http://schemas.microsoft.com/office/drawing/2014/main" id="{0645DBCE-8565-4444-82BB-E072EFD129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Circle the </a:t>
              </a:r>
              <a:r>
                <a:rPr lang="en-GB" sz="1400" b="1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latest</a:t>
              </a: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time that Frank can leave Helsinki.</a:t>
              </a:r>
              <a:endParaRPr lang="en-GB" sz="11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3468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21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st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0F53A735-C1F5-4F22-BC08-8C62C44403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F4BD4C8E-D7D4-44BE-B33B-7862CB78C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492" y="2387624"/>
            <a:ext cx="8959179" cy="1454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900" b="1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 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the new reindeer training ground will be of great benefit to Rudolph and his friends.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22EA16-6337-4296-A278-9A3FFA4E3752}"/>
              </a:ext>
            </a:extLst>
          </p:cNvPr>
          <p:cNvGrpSpPr/>
          <p:nvPr/>
        </p:nvGrpSpPr>
        <p:grpSpPr>
          <a:xfrm>
            <a:off x="776492" y="1391064"/>
            <a:ext cx="7338199" cy="360045"/>
            <a:chOff x="605642" y="11876"/>
            <a:chExt cx="5392420" cy="360045"/>
          </a:xfrm>
        </p:grpSpPr>
        <p:sp>
          <p:nvSpPr>
            <p:cNvPr id="14" name="Rounded Rectangle 2303">
              <a:extLst>
                <a:ext uri="{FF2B5EF4-FFF2-40B4-BE49-F238E27FC236}">
                  <a16:creationId xmlns:a16="http://schemas.microsoft.com/office/drawing/2014/main" id="{EC385C80-9379-4AB4-BAA9-6747C1B82705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15" name="Text Box 2">
              <a:extLst>
                <a:ext uri="{FF2B5EF4-FFF2-40B4-BE49-F238E27FC236}">
                  <a16:creationId xmlns:a16="http://schemas.microsoft.com/office/drawing/2014/main" id="{FF15995D-5527-486B-B3E6-ADB643578A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Complete the sentence below with a noun formed from the verb </a:t>
              </a:r>
              <a:r>
                <a:rPr lang="en-GB" sz="1400" b="1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create</a:t>
              </a: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 descr="A picture containing table&#10;&#10;Description generated with high confidence">
            <a:extLst>
              <a:ext uri="{FF2B5EF4-FFF2-40B4-BE49-F238E27FC236}">
                <a16:creationId xmlns:a16="http://schemas.microsoft.com/office/drawing/2014/main" id="{02291CCC-D25A-4D5D-AE88-668ED77863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691" y="3667809"/>
            <a:ext cx="16192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762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92941" y="20055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22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nd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C3F796FC-47C3-4EDB-9C2B-EE2C19EF6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13932D4B-AA31-46A0-AB3D-D2F24277CE81}"/>
              </a:ext>
            </a:extLst>
          </p:cNvPr>
          <p:cNvGrpSpPr/>
          <p:nvPr/>
        </p:nvGrpSpPr>
        <p:grpSpPr>
          <a:xfrm>
            <a:off x="1667435" y="1499993"/>
            <a:ext cx="8568503" cy="3385548"/>
            <a:chOff x="0" y="0"/>
            <a:chExt cx="6260242" cy="229222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61BF5B8-7C3A-4A50-A739-B40F26F2CAAD}"/>
                </a:ext>
              </a:extLst>
            </p:cNvPr>
            <p:cNvSpPr/>
            <p:nvPr/>
          </p:nvSpPr>
          <p:spPr>
            <a:xfrm>
              <a:off x="9525" y="19050"/>
              <a:ext cx="6250717" cy="226438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05C108A-229A-4E47-86E5-782C8A7595CC}"/>
                </a:ext>
              </a:extLst>
            </p:cNvPr>
            <p:cNvCxnSpPr/>
            <p:nvPr/>
          </p:nvCxnSpPr>
          <p:spPr>
            <a:xfrm>
              <a:off x="676275" y="203835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AD6ABDA-C3F9-4C59-8CA0-6F339088C57E}"/>
                </a:ext>
              </a:extLst>
            </p:cNvPr>
            <p:cNvCxnSpPr/>
            <p:nvPr/>
          </p:nvCxnSpPr>
          <p:spPr>
            <a:xfrm>
              <a:off x="923925" y="9525"/>
              <a:ext cx="0" cy="227215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2D3AE8C-4AC9-46D6-A05C-BC3742100C48}"/>
                </a:ext>
              </a:extLst>
            </p:cNvPr>
            <p:cNvCxnSpPr/>
            <p:nvPr/>
          </p:nvCxnSpPr>
          <p:spPr>
            <a:xfrm>
              <a:off x="1171575" y="19050"/>
              <a:ext cx="0" cy="22731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B6A6F27-14E6-49C7-9F10-5063805C7884}"/>
                </a:ext>
              </a:extLst>
            </p:cNvPr>
            <p:cNvCxnSpPr/>
            <p:nvPr/>
          </p:nvCxnSpPr>
          <p:spPr>
            <a:xfrm>
              <a:off x="1409700" y="9525"/>
              <a:ext cx="0" cy="22772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A0E1659-54F6-4B2D-8E1A-173E24F0899D}"/>
                </a:ext>
              </a:extLst>
            </p:cNvPr>
            <p:cNvCxnSpPr/>
            <p:nvPr/>
          </p:nvCxnSpPr>
          <p:spPr>
            <a:xfrm>
              <a:off x="1647825" y="19050"/>
              <a:ext cx="0" cy="226130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BCABBAD-8CE1-4530-AF62-5EEB7BDAB872}"/>
                </a:ext>
              </a:extLst>
            </p:cNvPr>
            <p:cNvCxnSpPr/>
            <p:nvPr/>
          </p:nvCxnSpPr>
          <p:spPr>
            <a:xfrm>
              <a:off x="1885950" y="19050"/>
              <a:ext cx="5286" cy="22672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A4070B3-210D-41EF-BEC8-703D72A55AFA}"/>
                </a:ext>
              </a:extLst>
            </p:cNvPr>
            <p:cNvCxnSpPr/>
            <p:nvPr/>
          </p:nvCxnSpPr>
          <p:spPr>
            <a:xfrm>
              <a:off x="2133600" y="9525"/>
              <a:ext cx="0" cy="22717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3A49A63-7580-4539-A0FF-C08EB0D07DC1}"/>
                </a:ext>
              </a:extLst>
            </p:cNvPr>
            <p:cNvCxnSpPr/>
            <p:nvPr/>
          </p:nvCxnSpPr>
          <p:spPr>
            <a:xfrm>
              <a:off x="2390775" y="9525"/>
              <a:ext cx="0" cy="22772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D36E1341-F22E-4011-B0E6-8567FD5ADC36}"/>
                </a:ext>
              </a:extLst>
            </p:cNvPr>
            <p:cNvCxnSpPr/>
            <p:nvPr/>
          </p:nvCxnSpPr>
          <p:spPr>
            <a:xfrm>
              <a:off x="2638425" y="19050"/>
              <a:ext cx="0" cy="22672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E4BD185-50FF-42BB-A006-5506B82477AB}"/>
                </a:ext>
              </a:extLst>
            </p:cNvPr>
            <p:cNvCxnSpPr/>
            <p:nvPr/>
          </p:nvCxnSpPr>
          <p:spPr>
            <a:xfrm>
              <a:off x="2876550" y="19050"/>
              <a:ext cx="0" cy="22672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0F9CE03-D1DE-4867-AE94-EA4A947DD780}"/>
                </a:ext>
              </a:extLst>
            </p:cNvPr>
            <p:cNvCxnSpPr/>
            <p:nvPr/>
          </p:nvCxnSpPr>
          <p:spPr>
            <a:xfrm>
              <a:off x="3362325" y="0"/>
              <a:ext cx="1" cy="22867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41C00B9-CFFE-422D-B979-CF42F88D58D3}"/>
                </a:ext>
              </a:extLst>
            </p:cNvPr>
            <p:cNvCxnSpPr/>
            <p:nvPr/>
          </p:nvCxnSpPr>
          <p:spPr>
            <a:xfrm flipH="1">
              <a:off x="3114675" y="19050"/>
              <a:ext cx="14135" cy="226084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A49A4D2-5412-431F-B294-2B90A0BD2667}"/>
                </a:ext>
              </a:extLst>
            </p:cNvPr>
            <p:cNvCxnSpPr/>
            <p:nvPr/>
          </p:nvCxnSpPr>
          <p:spPr>
            <a:xfrm>
              <a:off x="3590925" y="9525"/>
              <a:ext cx="0" cy="227129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AECA5C2-B1BD-4104-984A-E754879BB1D8}"/>
                </a:ext>
              </a:extLst>
            </p:cNvPr>
            <p:cNvCxnSpPr/>
            <p:nvPr/>
          </p:nvCxnSpPr>
          <p:spPr>
            <a:xfrm>
              <a:off x="3838575" y="19050"/>
              <a:ext cx="0" cy="22674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DE10F90-C9E4-4C45-B84F-5FD72F9FAF9C}"/>
                </a:ext>
              </a:extLst>
            </p:cNvPr>
            <p:cNvCxnSpPr/>
            <p:nvPr/>
          </p:nvCxnSpPr>
          <p:spPr>
            <a:xfrm>
              <a:off x="4076700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4463D02-0EBA-4B9F-8802-62AB961BFF2D}"/>
                </a:ext>
              </a:extLst>
            </p:cNvPr>
            <p:cNvCxnSpPr/>
            <p:nvPr/>
          </p:nvCxnSpPr>
          <p:spPr>
            <a:xfrm>
              <a:off x="4324350" y="19050"/>
              <a:ext cx="0" cy="226741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C773F0B-4292-4899-9620-5071122E01BA}"/>
                </a:ext>
              </a:extLst>
            </p:cNvPr>
            <p:cNvCxnSpPr/>
            <p:nvPr/>
          </p:nvCxnSpPr>
          <p:spPr>
            <a:xfrm>
              <a:off x="4552950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C08EE35-1316-470F-B53A-5F9FA32AE6B6}"/>
                </a:ext>
              </a:extLst>
            </p:cNvPr>
            <p:cNvCxnSpPr/>
            <p:nvPr/>
          </p:nvCxnSpPr>
          <p:spPr>
            <a:xfrm>
              <a:off x="4810125" y="19050"/>
              <a:ext cx="0" cy="2267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72489AD-6E9C-40A3-9691-80C1BCD85075}"/>
                </a:ext>
              </a:extLst>
            </p:cNvPr>
            <p:cNvCxnSpPr/>
            <p:nvPr/>
          </p:nvCxnSpPr>
          <p:spPr>
            <a:xfrm>
              <a:off x="5038725" y="19050"/>
              <a:ext cx="0" cy="22674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A8C655A-AE7A-4C75-B4D6-B51B095A015E}"/>
                </a:ext>
              </a:extLst>
            </p:cNvPr>
            <p:cNvCxnSpPr/>
            <p:nvPr/>
          </p:nvCxnSpPr>
          <p:spPr>
            <a:xfrm>
              <a:off x="5305425" y="9525"/>
              <a:ext cx="0" cy="22773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F49EB25-030B-43F7-921E-639AED79246A}"/>
                </a:ext>
              </a:extLst>
            </p:cNvPr>
            <p:cNvCxnSpPr/>
            <p:nvPr/>
          </p:nvCxnSpPr>
          <p:spPr>
            <a:xfrm>
              <a:off x="676275" y="76200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0E5C118-4A9C-4174-9530-C531DB44D93B}"/>
                </a:ext>
              </a:extLst>
            </p:cNvPr>
            <p:cNvSpPr/>
            <p:nvPr/>
          </p:nvSpPr>
          <p:spPr>
            <a:xfrm>
              <a:off x="0" y="19050"/>
              <a:ext cx="676526" cy="2259097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2647D29-AE5B-421F-AE36-866E422735C4}"/>
                </a:ext>
              </a:extLst>
            </p:cNvPr>
            <p:cNvCxnSpPr/>
            <p:nvPr/>
          </p:nvCxnSpPr>
          <p:spPr>
            <a:xfrm>
              <a:off x="666750" y="1009650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F586A01-A1B9-4613-8FFE-06A65DD30D44}"/>
                </a:ext>
              </a:extLst>
            </p:cNvPr>
            <p:cNvCxnSpPr/>
            <p:nvPr/>
          </p:nvCxnSpPr>
          <p:spPr>
            <a:xfrm>
              <a:off x="676275" y="1266825"/>
              <a:ext cx="489948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1ED9816-E6C7-4FBB-B4CD-E9E0DB005302}"/>
                </a:ext>
              </a:extLst>
            </p:cNvPr>
            <p:cNvCxnSpPr/>
            <p:nvPr/>
          </p:nvCxnSpPr>
          <p:spPr>
            <a:xfrm>
              <a:off x="676275" y="1524000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FFDF798-4908-4EC2-9555-D95B416CCDF5}"/>
                </a:ext>
              </a:extLst>
            </p:cNvPr>
            <p:cNvCxnSpPr/>
            <p:nvPr/>
          </p:nvCxnSpPr>
          <p:spPr>
            <a:xfrm>
              <a:off x="676275" y="1781175"/>
              <a:ext cx="490003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8B36201-A34C-4EF2-A0BE-87D535260801}"/>
                </a:ext>
              </a:extLst>
            </p:cNvPr>
            <p:cNvCxnSpPr/>
            <p:nvPr/>
          </p:nvCxnSpPr>
          <p:spPr>
            <a:xfrm>
              <a:off x="666750" y="285750"/>
              <a:ext cx="4869141" cy="999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1051E78-8D96-4F35-A56C-5B62F2155BBA}"/>
                </a:ext>
              </a:extLst>
            </p:cNvPr>
            <p:cNvCxnSpPr/>
            <p:nvPr/>
          </p:nvCxnSpPr>
          <p:spPr>
            <a:xfrm>
              <a:off x="676275" y="514350"/>
              <a:ext cx="4861560" cy="146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 Box 2">
              <a:extLst>
                <a:ext uri="{FF2B5EF4-FFF2-40B4-BE49-F238E27FC236}">
                  <a16:creationId xmlns:a16="http://schemas.microsoft.com/office/drawing/2014/main" id="{CD0032BF-33A0-4F2E-AC7F-C5586E4176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" y="762000"/>
              <a:ext cx="676275" cy="1512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Show your method</a:t>
              </a:r>
            </a:p>
          </p:txBody>
        </p:sp>
        <p:sp>
          <p:nvSpPr>
            <p:cNvPr id="43" name="Text Box 2">
              <a:extLst>
                <a:ext uri="{FF2B5EF4-FFF2-40B4-BE49-F238E27FC236}">
                  <a16:creationId xmlns:a16="http://schemas.microsoft.com/office/drawing/2014/main" id="{14685EE6-4F19-4F5A-BF18-A215CD4080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6660" y="261497"/>
              <a:ext cx="274320" cy="274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000" dirty="0"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</a:t>
              </a:r>
              <a:endParaRPr lang="en-GB" sz="20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 Box 2">
              <a:extLst>
                <a:ext uri="{FF2B5EF4-FFF2-40B4-BE49-F238E27FC236}">
                  <a16:creationId xmlns:a16="http://schemas.microsoft.com/office/drawing/2014/main" id="{D747BD08-383A-491E-A75F-ED236DF5A9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1178" y="506590"/>
              <a:ext cx="274320" cy="2631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800" dirty="0"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x</a:t>
              </a: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0BC2CC7-0F5B-4B13-A2AE-23FFD82AA87A}"/>
                </a:ext>
              </a:extLst>
            </p:cNvPr>
            <p:cNvSpPr/>
            <p:nvPr/>
          </p:nvSpPr>
          <p:spPr>
            <a:xfrm>
              <a:off x="5534025" y="28575"/>
              <a:ext cx="721294" cy="2258685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5F5C834-6760-44C3-89C1-50D8B87119C8}"/>
                </a:ext>
              </a:extLst>
            </p:cNvPr>
            <p:cNvSpPr/>
            <p:nvPr/>
          </p:nvSpPr>
          <p:spPr>
            <a:xfrm>
              <a:off x="4086225" y="1533525"/>
              <a:ext cx="1215522" cy="50899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6946A043-7A64-400C-A666-AE9A1F697810}"/>
                </a:ext>
              </a:extLst>
            </p:cNvPr>
            <p:cNvCxnSpPr/>
            <p:nvPr/>
          </p:nvCxnSpPr>
          <p:spPr>
            <a:xfrm>
              <a:off x="1176791" y="769761"/>
              <a:ext cx="969645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4" name="Text Box 2">
            <a:extLst>
              <a:ext uri="{FF2B5EF4-FFF2-40B4-BE49-F238E27FC236}">
                <a16:creationId xmlns:a16="http://schemas.microsoft.com/office/drawing/2014/main" id="{602DA06F-C938-469E-9C3C-C421F8239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9901" y="1876281"/>
            <a:ext cx="375467" cy="40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55" name="Text Box 2">
            <a:extLst>
              <a:ext uri="{FF2B5EF4-FFF2-40B4-BE49-F238E27FC236}">
                <a16:creationId xmlns:a16="http://schemas.microsoft.com/office/drawing/2014/main" id="{F67B0C7B-9F22-4CBF-BEAF-B1CB22C8B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4901" y="2255568"/>
            <a:ext cx="375467" cy="40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en-GB" sz="20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Text Box 2">
            <a:extLst>
              <a:ext uri="{FF2B5EF4-FFF2-40B4-BE49-F238E27FC236}">
                <a16:creationId xmlns:a16="http://schemas.microsoft.com/office/drawing/2014/main" id="{78A2220D-0453-41FC-BA2B-B257DFBBF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9832" y="2247231"/>
            <a:ext cx="375467" cy="40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</a:p>
        </p:txBody>
      </p:sp>
      <p:pic>
        <p:nvPicPr>
          <p:cNvPr id="3" name="Picture 2" descr="A picture containing red, indoor, sitting, small&#10;&#10;Description generated with high confidence">
            <a:extLst>
              <a:ext uri="{FF2B5EF4-FFF2-40B4-BE49-F238E27FC236}">
                <a16:creationId xmlns:a16="http://schemas.microsoft.com/office/drawing/2014/main" id="{FACA337C-CF02-4C44-B277-55A71512D5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397" y="-95410"/>
            <a:ext cx="3892428" cy="216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085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45129" y="21848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23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rd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DD62D697-D7FF-4959-94F2-27E67641E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14D51F42-F7E5-432A-8944-9D62EB251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494" y="1422862"/>
            <a:ext cx="6966941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Santa’s Christmas wreath has a </a:t>
            </a:r>
            <a:r>
              <a:rPr lang="en-GB" sz="1900" b="1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diameter</a:t>
            </a: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48cm.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4973320" algn="l"/>
              </a:tabLst>
            </a:pPr>
            <a:r>
              <a:rPr lang="en-GB" sz="19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70052B2-6CDE-4ECB-B241-BC61391C3C14}"/>
              </a:ext>
            </a:extLst>
          </p:cNvPr>
          <p:cNvGrpSpPr/>
          <p:nvPr/>
        </p:nvGrpSpPr>
        <p:grpSpPr>
          <a:xfrm>
            <a:off x="868212" y="2086591"/>
            <a:ext cx="4606235" cy="360045"/>
            <a:chOff x="605642" y="11876"/>
            <a:chExt cx="5392420" cy="360045"/>
          </a:xfrm>
        </p:grpSpPr>
        <p:sp>
          <p:nvSpPr>
            <p:cNvPr id="9" name="Rounded Rectangle 2303">
              <a:extLst>
                <a:ext uri="{FF2B5EF4-FFF2-40B4-BE49-F238E27FC236}">
                  <a16:creationId xmlns:a16="http://schemas.microsoft.com/office/drawing/2014/main" id="{B299A39B-1646-472B-8313-05BB3BF51FD4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59DF0890-92D3-4E34-BFC0-E34D8C808D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What is the radius of Santa’s Christmas wreath?</a:t>
              </a:r>
              <a:endParaRPr lang="en-GB" sz="11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A83EDAA-728D-450F-B265-3DE734ECEF58}"/>
              </a:ext>
            </a:extLst>
          </p:cNvPr>
          <p:cNvGrpSpPr/>
          <p:nvPr/>
        </p:nvGrpSpPr>
        <p:grpSpPr>
          <a:xfrm>
            <a:off x="7654390" y="2252378"/>
            <a:ext cx="4353603" cy="4009854"/>
            <a:chOff x="7117641" y="2221753"/>
            <a:chExt cx="4353603" cy="4009854"/>
          </a:xfrm>
        </p:grpSpPr>
        <p:pic>
          <p:nvPicPr>
            <p:cNvPr id="12" name="Picture 11" descr="A drawing of a cartoon character&#10;&#10;Description generated with high confidence">
              <a:extLst>
                <a:ext uri="{FF2B5EF4-FFF2-40B4-BE49-F238E27FC236}">
                  <a16:creationId xmlns:a16="http://schemas.microsoft.com/office/drawing/2014/main" id="{4C194334-777E-4B05-A5D7-315EA6B3F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641" y="4409463"/>
              <a:ext cx="3336763" cy="1765704"/>
            </a:xfrm>
            <a:prstGeom prst="rect">
              <a:avLst/>
            </a:prstGeom>
          </p:spPr>
        </p:pic>
        <p:pic>
          <p:nvPicPr>
            <p:cNvPr id="13" name="Picture 12" descr="A screen shot of a social media post&#10;&#10;Description generated with high confidence">
              <a:extLst>
                <a:ext uri="{FF2B5EF4-FFF2-40B4-BE49-F238E27FC236}">
                  <a16:creationId xmlns:a16="http://schemas.microsoft.com/office/drawing/2014/main" id="{D1A87485-CFE9-4EC4-9857-B7EEBB77E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2135" y="2221753"/>
              <a:ext cx="3179109" cy="3840534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5ABAA8B-D7EA-48B9-A5AC-109DB4D1CFCC}"/>
                </a:ext>
              </a:extLst>
            </p:cNvPr>
            <p:cNvSpPr txBox="1"/>
            <p:nvPr/>
          </p:nvSpPr>
          <p:spPr>
            <a:xfrm>
              <a:off x="7697358" y="5862275"/>
              <a:ext cx="2487503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Arial Rounded MT Bold" panose="020F0704030504030204" pitchFamily="34" charset="0"/>
                </a:rPr>
                <a:t>Santa’s Scratch Pad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1C54CF01-87B6-4840-9D6A-312C20F1D1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212" y="2266613"/>
            <a:ext cx="4066428" cy="4589072"/>
          </a:xfrm>
          <a:prstGeom prst="rect">
            <a:avLst/>
          </a:prstGeom>
        </p:spPr>
      </p:pic>
      <p:pic>
        <p:nvPicPr>
          <p:cNvPr id="3" name="Picture 2" descr="A picture containing doughnut, indoor, sitting, chocolate&#10;&#10;Description generated with high confidence">
            <a:extLst>
              <a:ext uri="{FF2B5EF4-FFF2-40B4-BE49-F238E27FC236}">
                <a16:creationId xmlns:a16="http://schemas.microsoft.com/office/drawing/2014/main" id="{A481C327-2782-4374-A703-00169DA93E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78" y="3754804"/>
            <a:ext cx="1556846" cy="155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10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-41836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745129" y="21848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24</a:t>
            </a:r>
            <a:r>
              <a:rPr lang="en-GB" sz="3000" baseline="30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December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120EAB6-65AC-48C0-A10F-6EF7687193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36A86213-8C9C-4C01-9EBC-903843205B04}"/>
              </a:ext>
            </a:extLst>
          </p:cNvPr>
          <p:cNvGrpSpPr/>
          <p:nvPr/>
        </p:nvGrpSpPr>
        <p:grpSpPr>
          <a:xfrm>
            <a:off x="1344707" y="1518970"/>
            <a:ext cx="6565768" cy="3420108"/>
            <a:chOff x="-1474465" y="0"/>
            <a:chExt cx="6566334" cy="2812118"/>
          </a:xfrm>
        </p:grpSpPr>
        <p:sp>
          <p:nvSpPr>
            <p:cNvPr id="13" name="Text Box 2">
              <a:extLst>
                <a:ext uri="{FF2B5EF4-FFF2-40B4-BE49-F238E27FC236}">
                  <a16:creationId xmlns:a16="http://schemas.microsoft.com/office/drawing/2014/main" id="{7DC715F3-E947-4E79-B36B-BB860831A7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5069" y="0"/>
              <a:ext cx="10668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Tick </a:t>
              </a:r>
              <a:r>
                <a:rPr lang="en-GB" sz="1400" b="1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one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40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2">
              <a:extLst>
                <a:ext uri="{FF2B5EF4-FFF2-40B4-BE49-F238E27FC236}">
                  <a16:creationId xmlns:a16="http://schemas.microsoft.com/office/drawing/2014/main" id="{1DB8A830-A1DF-448B-92FC-78400D6DA9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474465" y="367470"/>
              <a:ext cx="5386066" cy="2444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“Yes Its Christmas Eve!” exclaimed Charlie.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6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Yes! “It’s Christmas Eve,” exclaimed Charlie</a:t>
              </a: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6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6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6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“Yes! It’s Christmas Eve!” exclaimed Charlie.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18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  <a:tabLst>
                  <a:tab pos="4973320" algn="l"/>
                </a:tabLst>
              </a:pPr>
              <a:r>
                <a:rPr lang="en-GB" sz="600" dirty="0">
                  <a:solidFill>
                    <a:schemeClr val="bg1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tabLst>
                  <a:tab pos="4973320" algn="l"/>
                </a:tabLst>
              </a:pPr>
              <a:r>
                <a:rPr lang="en-GB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“Yes. It’s Christmas Eve”! exclaimed Charlie.</a:t>
              </a:r>
              <a:endParaRPr lang="en-GB" sz="1100" dirty="0">
                <a:solidFill>
                  <a:schemeClr val="bg1"/>
                </a:solidFill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A07D95C-7FD9-4466-A5E5-A0490B2C2903}"/>
                </a:ext>
              </a:extLst>
            </p:cNvPr>
            <p:cNvSpPr/>
            <p:nvPr/>
          </p:nvSpPr>
          <p:spPr>
            <a:xfrm>
              <a:off x="4230168" y="376015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5990374-AFC4-49F8-819D-C826672F7A8F}"/>
                </a:ext>
              </a:extLst>
            </p:cNvPr>
            <p:cNvSpPr/>
            <p:nvPr/>
          </p:nvSpPr>
          <p:spPr>
            <a:xfrm>
              <a:off x="4230168" y="100840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71977C4-E0C5-49D3-A7EE-F5A59067E2E5}"/>
                </a:ext>
              </a:extLst>
            </p:cNvPr>
            <p:cNvSpPr/>
            <p:nvPr/>
          </p:nvSpPr>
          <p:spPr>
            <a:xfrm>
              <a:off x="4230168" y="159806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EF677D0-3DC1-4B18-B627-588FA57523F8}"/>
                </a:ext>
              </a:extLst>
            </p:cNvPr>
            <p:cNvSpPr/>
            <p:nvPr/>
          </p:nvSpPr>
          <p:spPr>
            <a:xfrm>
              <a:off x="4238714" y="2187724"/>
              <a:ext cx="341441" cy="3067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chemeClr val="bg1"/>
                </a:solidFill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9F9CD4C-4089-4B93-B3F5-430FA5402A7D}"/>
              </a:ext>
            </a:extLst>
          </p:cNvPr>
          <p:cNvGrpSpPr/>
          <p:nvPr/>
        </p:nvGrpSpPr>
        <p:grpSpPr>
          <a:xfrm>
            <a:off x="1447929" y="1049133"/>
            <a:ext cx="4606235" cy="360045"/>
            <a:chOff x="605642" y="11876"/>
            <a:chExt cx="5392420" cy="360045"/>
          </a:xfrm>
        </p:grpSpPr>
        <p:sp>
          <p:nvSpPr>
            <p:cNvPr id="20" name="Rounded Rectangle 2303">
              <a:extLst>
                <a:ext uri="{FF2B5EF4-FFF2-40B4-BE49-F238E27FC236}">
                  <a16:creationId xmlns:a16="http://schemas.microsoft.com/office/drawing/2014/main" id="{2B839F1D-B70D-43B0-A24D-2DB911B56562}"/>
                </a:ext>
              </a:extLst>
            </p:cNvPr>
            <p:cNvSpPr/>
            <p:nvPr/>
          </p:nvSpPr>
          <p:spPr>
            <a:xfrm>
              <a:off x="605642" y="11876"/>
              <a:ext cx="5392420" cy="360045"/>
            </a:xfrm>
            <a:prstGeom prst="roundRect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latin typeface="Arial Rounded MT Bold" panose="020F0704030504030204" pitchFamily="34" charset="0"/>
              </a:endParaRPr>
            </a:p>
          </p:txBody>
        </p:sp>
        <p:sp>
          <p:nvSpPr>
            <p:cNvPr id="21" name="Text Box 2">
              <a:extLst>
                <a:ext uri="{FF2B5EF4-FFF2-40B4-BE49-F238E27FC236}">
                  <a16:creationId xmlns:a16="http://schemas.microsoft.com/office/drawing/2014/main" id="{1B49EF7C-51BB-4189-9C70-3593D934F8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517" y="11876"/>
              <a:ext cx="5248275" cy="360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dirty="0">
                  <a:solidFill>
                    <a:srgbClr val="FFFFFF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Which sentence is punctuated correctly?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0786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2190730" y="26917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Answers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120EAB6-65AC-48C0-A10F-6EF7687193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E75CDB-3584-4890-B080-CE983D09F6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1330" y="312613"/>
            <a:ext cx="2613141" cy="2529823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840F3C7-C475-4B79-A0E4-DF97C7960EFB}"/>
                  </a:ext>
                </a:extLst>
              </p:cNvPr>
              <p:cNvSpPr txBox="1"/>
              <p:nvPr/>
            </p:nvSpPr>
            <p:spPr>
              <a:xfrm>
                <a:off x="570753" y="654786"/>
                <a:ext cx="6883130" cy="49241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Arial Rounded MT Bold" panose="020F0704030504030204" pitchFamily="34" charset="0"/>
                  </a:rPr>
                  <a:t>1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st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280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nd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9 Boxes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3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rd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The Christmas lights in London are impressive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4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44,123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5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Picture A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6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When do the toys need to be ready?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7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21</m:t>
                        </m:r>
                      </m:num>
                      <m:den>
                        <m:r>
                          <a:rPr lang="en-GB" sz="1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den>
                    </m:f>
                  </m:oMath>
                </a14:m>
                <a:endParaRPr lang="en-GB" sz="1600" dirty="0">
                  <a:solidFill>
                    <a:schemeClr val="bg1"/>
                  </a:solidFill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8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Present wrapping = 3 hours. Reindeer Training &amp; Decorating = 270 minutes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9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Picture B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10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7.508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11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378cm³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12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Eddie the elf </a:t>
                </a:r>
                <a:r>
                  <a:rPr lang="en-GB" sz="1600" u="sng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is hating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 tidying up. He </a:t>
                </a:r>
                <a:r>
                  <a:rPr lang="en-GB" sz="1600" u="sng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is making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 all of the other elves do it instead!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13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12,835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14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205ml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</a:t>
                </a:r>
                <a:r>
                  <a:rPr lang="en-GB" sz="1600" baseline="30000" dirty="0"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That is the best Christmas tree </a:t>
                </a:r>
                <a:r>
                  <a:rPr lang="en-GB" sz="1600">
                    <a:solidFill>
                      <a:schemeClr val="bg1"/>
                    </a:solidFill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I’ve ever seen!</a:t>
                </a:r>
                <a:endParaRPr lang="en-GB" sz="1050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GB" sz="1600" dirty="0">
                  <a:solidFill>
                    <a:schemeClr val="bg1"/>
                  </a:solidFill>
                  <a:latin typeface="Arial Rounded MT Bold" panose="020F0704030504030204" pitchFamily="34" charset="0"/>
                </a:endParaRPr>
              </a:p>
              <a:p>
                <a:endParaRPr lang="en-GB" sz="1600" dirty="0">
                  <a:solidFill>
                    <a:schemeClr val="bg1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840F3C7-C475-4B79-A0E4-DF97C7960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53" y="654786"/>
                <a:ext cx="6883130" cy="4924169"/>
              </a:xfrm>
              <a:prstGeom prst="rect">
                <a:avLst/>
              </a:prstGeom>
              <a:blipFill>
                <a:blip r:embed="rId6"/>
                <a:stretch>
                  <a:fillRect l="-531" t="-3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BFC89D31-01F5-421E-8A97-2F5A786E9756}"/>
              </a:ext>
            </a:extLst>
          </p:cNvPr>
          <p:cNvSpPr txBox="1"/>
          <p:nvPr/>
        </p:nvSpPr>
        <p:spPr>
          <a:xfrm>
            <a:off x="7436682" y="100788"/>
            <a:ext cx="6692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468E5-FAFE-4D40-A170-9FB9E97659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71330" y="3574862"/>
            <a:ext cx="4179485" cy="19294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E1BB29-3BF5-4857-8996-9E84BB424CC8}"/>
              </a:ext>
            </a:extLst>
          </p:cNvPr>
          <p:cNvSpPr txBox="1"/>
          <p:nvPr/>
        </p:nvSpPr>
        <p:spPr>
          <a:xfrm>
            <a:off x="7436682" y="3283138"/>
            <a:ext cx="6692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1658271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nature&#10;&#10;Description generated with very high confidence">
            <a:extLst>
              <a:ext uri="{FF2B5EF4-FFF2-40B4-BE49-F238E27FC236}">
                <a16:creationId xmlns:a16="http://schemas.microsoft.com/office/drawing/2014/main" id="{A96D920A-F4EA-4653-A7AD-185FD9AE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3333"/>
          <a:stretch/>
        </p:blipFill>
        <p:spPr>
          <a:xfrm>
            <a:off x="0" y="0"/>
            <a:ext cx="12192000" cy="6175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3B773B-E698-44B8-8F2E-202349C6A33C}"/>
              </a:ext>
            </a:extLst>
          </p:cNvPr>
          <p:cNvSpPr txBox="1"/>
          <p:nvPr/>
        </p:nvSpPr>
        <p:spPr>
          <a:xfrm>
            <a:off x="-1079106" y="26162"/>
            <a:ext cx="79965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Answers Continued…</a:t>
            </a:r>
          </a:p>
        </p:txBody>
      </p:sp>
      <p:pic>
        <p:nvPicPr>
          <p:cNvPr id="4" name="Picture 3" descr="A close up of a sign&#10;&#10;Description generated with very high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F120EAB6-65AC-48C0-A10F-6EF7687193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" y="5685569"/>
            <a:ext cx="1021976" cy="11533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840F3C7-C475-4B79-A0E4-DF97C7960EFB}"/>
                  </a:ext>
                </a:extLst>
              </p:cNvPr>
              <p:cNvSpPr txBox="1"/>
              <p:nvPr/>
            </p:nvSpPr>
            <p:spPr>
              <a:xfrm>
                <a:off x="388471" y="859139"/>
                <a:ext cx="11678023" cy="2952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latin typeface="Arial Rounded MT Bold" panose="020F0704030504030204" pitchFamily="34" charset="0"/>
                  </a:rPr>
                  <a:t>16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1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1600" dirty="0"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17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£54.40</a:t>
                </a:r>
                <a:endParaRPr lang="en-GB" sz="1600" dirty="0"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18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impatient, illogical, nonessential, reorganise &amp; indefinitely</a:t>
                </a:r>
                <a:endParaRPr lang="en-GB" sz="1600" dirty="0"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19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285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20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07:02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21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st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The creation of the new reindeer training ground will be of great benefit to Rudolph and his friends.</a:t>
                </a:r>
                <a:endParaRPr lang="en-GB" sz="1600" dirty="0"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22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nd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1,152</a:t>
                </a:r>
                <a:endParaRPr lang="en-GB" sz="1600" dirty="0">
                  <a:latin typeface="Arial Rounded MT Bold" panose="020F0704030504030204" pitchFamily="34" charset="0"/>
                </a:endParaRP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23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rd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</a:rPr>
                  <a:t>24cm</a:t>
                </a:r>
              </a:p>
              <a:p>
                <a:r>
                  <a:rPr lang="en-GB" sz="1600" dirty="0">
                    <a:latin typeface="Arial Rounded MT Bold" panose="020F0704030504030204" pitchFamily="34" charset="0"/>
                  </a:rPr>
                  <a:t>24</a:t>
                </a:r>
                <a:r>
                  <a:rPr lang="en-GB" sz="1600" baseline="30000" dirty="0">
                    <a:latin typeface="Arial Rounded MT Bold" panose="020F0704030504030204" pitchFamily="34" charset="0"/>
                  </a:rPr>
                  <a:t>th</a:t>
                </a:r>
                <a:r>
                  <a:rPr lang="en-GB" sz="1600" dirty="0">
                    <a:latin typeface="Arial Rounded MT Bold" panose="020F0704030504030204" pitchFamily="34" charset="0"/>
                  </a:rPr>
                  <a:t> December: </a:t>
                </a:r>
                <a:r>
                  <a:rPr lang="en-GB" sz="1600" dirty="0">
                    <a:solidFill>
                      <a:schemeClr val="bg1"/>
                    </a:solidFill>
                    <a:latin typeface="Arial Rounded MT Bold" panose="020F07040305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“Yes! It’s Christmas Eve!” exclaimed Charlie.</a:t>
                </a:r>
                <a:endParaRPr lang="en-GB" sz="1050" dirty="0">
                  <a:solidFill>
                    <a:schemeClr val="bg1"/>
                  </a:solidFill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GB" sz="1600" dirty="0">
                  <a:latin typeface="Arial Rounded MT Bold" panose="020F0704030504030204" pitchFamily="34" charset="0"/>
                </a:endParaRPr>
              </a:p>
              <a:p>
                <a:endParaRPr lang="en-GB" sz="1600" dirty="0">
                  <a:solidFill>
                    <a:schemeClr val="bg1"/>
                  </a:solidFill>
                  <a:latin typeface="Arial Rounded MT Bold" panose="020F070403050403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840F3C7-C475-4B79-A0E4-DF97C7960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471" y="859139"/>
                <a:ext cx="11678023" cy="2952347"/>
              </a:xfrm>
              <a:prstGeom prst="rect">
                <a:avLst/>
              </a:prstGeom>
              <a:blipFill>
                <a:blip r:embed="rId5"/>
                <a:stretch>
                  <a:fillRect l="-3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0F23914D-FF0D-46D2-9A44-E751B10760A1}"/>
              </a:ext>
            </a:extLst>
          </p:cNvPr>
          <p:cNvSpPr txBox="1"/>
          <p:nvPr/>
        </p:nvSpPr>
        <p:spPr>
          <a:xfrm>
            <a:off x="4810705" y="5770442"/>
            <a:ext cx="7996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Arial Rounded MT Bold" panose="020F0704030504030204" pitchFamily="34" charset="0"/>
              </a:rPr>
              <a:t>Merry Christmas!</a:t>
            </a:r>
          </a:p>
          <a:p>
            <a:pPr algn="ctr"/>
            <a:r>
              <a:rPr lang="en-GB" sz="2500" dirty="0">
                <a:latin typeface="Arial Rounded MT Bold" panose="020F0704030504030204" pitchFamily="34" charset="0"/>
              </a:rPr>
              <a:t> From </a:t>
            </a:r>
            <a:r>
              <a:rPr lang="en-GB" sz="2500" dirty="0" err="1">
                <a:latin typeface="Arial Rounded MT Bold" panose="020F0704030504030204" pitchFamily="34" charset="0"/>
              </a:rPr>
              <a:t>Tutortastic</a:t>
            </a:r>
            <a:endParaRPr lang="en-GB" sz="2500" dirty="0">
              <a:latin typeface="Arial Rounded MT Bold" panose="020F07040305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E6DBFB-ECA2-4391-B16D-EB4828DC2399}"/>
              </a:ext>
            </a:extLst>
          </p:cNvPr>
          <p:cNvSpPr txBox="1"/>
          <p:nvPr/>
        </p:nvSpPr>
        <p:spPr>
          <a:xfrm>
            <a:off x="1702941" y="3653267"/>
            <a:ext cx="79965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dirty="0">
                <a:latin typeface="Arial Rounded MT Bold" panose="020F0704030504030204" pitchFamily="34" charset="0"/>
              </a:rPr>
              <a:t>Did you find these questions useful?</a:t>
            </a:r>
          </a:p>
          <a:p>
            <a:pPr algn="ctr"/>
            <a:r>
              <a:rPr lang="en-GB" sz="1500" dirty="0">
                <a:latin typeface="Arial Rounded MT Bold" panose="020F0704030504030204" pitchFamily="34" charset="0"/>
              </a:rPr>
              <a:t>Visit our resources shop for our full Y6 SATS Christmas Revision Booklet.</a:t>
            </a:r>
          </a:p>
          <a:p>
            <a:pPr algn="ctr"/>
            <a:r>
              <a:rPr lang="en-GB" sz="1500" dirty="0">
                <a:latin typeface="Arial Rounded MT Bold" panose="020F0704030504030204" pitchFamily="34" charset="0"/>
              </a:rPr>
              <a:t>‘The Twelve Days of Christmas’</a:t>
            </a:r>
          </a:p>
          <a:p>
            <a:pPr algn="ctr"/>
            <a:r>
              <a:rPr lang="en-GB" sz="1500" dirty="0">
                <a:latin typeface="Arial Rounded MT Bold" panose="020F0704030504030204" pitchFamily="34" charset="0"/>
              </a:rPr>
              <a:t>On our website and in our TES shop</a:t>
            </a:r>
          </a:p>
        </p:txBody>
      </p:sp>
    </p:spTree>
    <p:extLst>
      <p:ext uri="{BB962C8B-B14F-4D97-AF65-F5344CB8AC3E}">
        <p14:creationId xmlns:p14="http://schemas.microsoft.com/office/powerpoint/2010/main" val="3611157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620FAEA6-2C75-407D-9DDC-8BE3B6ED057F}" vid="{103E5234-2614-438B-800F-324AF247B1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Tutortastic</Template>
  <TotalTime>609</TotalTime>
  <Words>931</Words>
  <Application>Microsoft Office PowerPoint</Application>
  <PresentationFormat>Widescreen</PresentationFormat>
  <Paragraphs>237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Rounded MT Bold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Shakespeare</dc:title>
  <dc:creator>Lucy Barnes</dc:creator>
  <cp:lastModifiedBy>lucinda.thompson@sportsrevolution.co.uk</cp:lastModifiedBy>
  <cp:revision>78</cp:revision>
  <cp:lastPrinted>2017-12-02T00:21:30Z</cp:lastPrinted>
  <dcterms:created xsi:type="dcterms:W3CDTF">2017-03-26T22:21:40Z</dcterms:created>
  <dcterms:modified xsi:type="dcterms:W3CDTF">2017-12-02T15:36:39Z</dcterms:modified>
</cp:coreProperties>
</file>