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275C2E-F115-42B2-85D1-FAC4B0503F10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3D221A-D3ED-47F0-926B-A5F623B46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07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5</a:t>
            </a:r>
          </a:p>
          <a:p>
            <a:r>
              <a:rPr lang="en-GB" dirty="0"/>
              <a:t>feedforward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457144">
              <a:defRPr/>
            </a:pPr>
            <a:fld id="{ED3B185B-87E6-454E-8A75-B278F923B6EC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457144">
                <a:defRPr/>
              </a:pPr>
              <a:t>3</a:t>
            </a:fld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198041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feedforward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457144">
              <a:defRPr/>
            </a:pPr>
            <a:fld id="{ED3B185B-87E6-454E-8A75-B278F923B6EC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457144">
                <a:defRPr/>
              </a:pPr>
              <a:t>4</a:t>
            </a:fld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877413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8669A-3E6A-4360-912F-77A52A5E02D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DAA4D-38D7-4ADE-94C6-DE428A7914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575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8669A-3E6A-4360-912F-77A52A5E02D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DAA4D-38D7-4ADE-94C6-DE428A7914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259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8669A-3E6A-4360-912F-77A52A5E02D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DAA4D-38D7-4ADE-94C6-DE428A7914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164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8669A-3E6A-4360-912F-77A52A5E02D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DAA4D-38D7-4ADE-94C6-DE428A7914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66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8669A-3E6A-4360-912F-77A52A5E02D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DAA4D-38D7-4ADE-94C6-DE428A7914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676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8669A-3E6A-4360-912F-77A52A5E02D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DAA4D-38D7-4ADE-94C6-DE428A7914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262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8669A-3E6A-4360-912F-77A52A5E02D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DAA4D-38D7-4ADE-94C6-DE428A7914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042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8669A-3E6A-4360-912F-77A52A5E02D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DAA4D-38D7-4ADE-94C6-DE428A7914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511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DAA4D-38D7-4ADE-94C6-DE428A791482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8669A-3E6A-4360-912F-77A52A5E02DC}" type="datetimeFigureOut">
              <a:rPr lang="en-GB" smtClean="0"/>
              <a:t>30/01/2022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844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8669A-3E6A-4360-912F-77A52A5E02D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DAA4D-38D7-4ADE-94C6-DE428A7914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811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8669A-3E6A-4360-912F-77A52A5E02D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DAA4D-38D7-4ADE-94C6-DE428A79148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974434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8669A-3E6A-4360-912F-77A52A5E02D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DAA4D-38D7-4ADE-94C6-DE428A7914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9529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8669A-3E6A-4360-912F-77A52A5E02D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DAA4D-38D7-4ADE-94C6-DE428A79148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733122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8669A-3E6A-4360-912F-77A52A5E02D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DAA4D-38D7-4ADE-94C6-DE428A7914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3629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8669A-3E6A-4360-912F-77A52A5E02D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DAA4D-38D7-4ADE-94C6-DE428A7914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9776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8669A-3E6A-4360-912F-77A52A5E02D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DAA4D-38D7-4ADE-94C6-DE428A7914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857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38669A-3E6A-4360-912F-77A52A5E02DC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FDAA4D-38D7-4ADE-94C6-DE428A7914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110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5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5" Type="http://schemas.openxmlformats.org/officeDocument/2006/relationships/image" Target="../media/image22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5" Type="http://schemas.openxmlformats.org/officeDocument/2006/relationships/image" Target="../media/image23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5" Type="http://schemas.openxmlformats.org/officeDocument/2006/relationships/image" Target="../media/image24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image" Target="../media/image25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2796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6" y="0"/>
            <a:ext cx="6590484" cy="114161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7200" u="sng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Times tables</a:t>
            </a:r>
            <a:endParaRPr lang="en-GB" sz="7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72233" y="2597886"/>
            <a:ext cx="29466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smtClean="0"/>
              <a:t>X8 loop cards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35658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21270080">
            <a:off x="297392" y="1072254"/>
            <a:ext cx="7847238" cy="9294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 w="12700">
                  <a:solidFill>
                    <a:srgbClr val="0B082E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0B082E"/>
                  </a:fgClr>
                  <a:bgClr>
                    <a:srgbClr val="0B082E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0B082E">
                      <a:lumMod val="75000"/>
                    </a:srgbClr>
                  </a:outerShdw>
                </a:effectLst>
                <a:uLnTx/>
                <a:uFillTx/>
                <a:latin typeface="Gill Sans MT" panose="020B0502020104020203"/>
                <a:ea typeface="+mn-ea"/>
                <a:cs typeface="+mn-cs"/>
              </a:rPr>
              <a:t>Mathematician </a:t>
            </a: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0B082E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0B082E"/>
                  </a:fgClr>
                  <a:bgClr>
                    <a:srgbClr val="0B082E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0B082E">
                      <a:lumMod val="75000"/>
                    </a:srgbClr>
                  </a:outerShdw>
                </a:effectLst>
                <a:uLnTx/>
                <a:uFillTx/>
                <a:latin typeface="Gill Sans MT" panose="020B0502020104020203"/>
                <a:ea typeface="+mn-ea"/>
                <a:cs typeface="+mn-cs"/>
              </a:rPr>
              <a:t>of the Day</a:t>
            </a:r>
          </a:p>
        </p:txBody>
      </p:sp>
      <p:sp>
        <p:nvSpPr>
          <p:cNvPr id="6" name="Explosion 1 5"/>
          <p:cNvSpPr/>
          <p:nvPr/>
        </p:nvSpPr>
        <p:spPr>
          <a:xfrm>
            <a:off x="1429408" y="2617076"/>
            <a:ext cx="5607054" cy="1296591"/>
          </a:xfrm>
          <a:prstGeom prst="irregularSeal1">
            <a:avLst/>
          </a:prstGeom>
          <a:noFill/>
          <a:ln w="38100">
            <a:solidFill>
              <a:schemeClr val="tx2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Gill Sans MT" panose="020B0502020104020203"/>
              </a:rPr>
              <a:t>Lola T</a:t>
            </a:r>
            <a:endParaRPr kumimoji="0" lang="en-GB" sz="2400" b="1" i="0" u="none" strike="noStrike" kern="1200" cap="none" spc="0" normalizeH="0" baseline="0" noProof="0" dirty="0">
              <a:ln w="12700">
                <a:solidFill>
                  <a:srgbClr val="9EBE55">
                    <a:lumMod val="50000"/>
                  </a:srgbClr>
                </a:solidFill>
                <a:prstDash val="solid"/>
              </a:ln>
              <a:pattFill prst="narHorz">
                <a:fgClr>
                  <a:srgbClr val="9EBE55"/>
                </a:fgClr>
                <a:bgClr>
                  <a:srgbClr val="9EBE55">
                    <a:lumMod val="40000"/>
                    <a:lumOff val="60000"/>
                  </a:srgbClr>
                </a:bgClr>
              </a:pattFill>
              <a:effectLst>
                <a:innerShdw blurRad="177800">
                  <a:srgbClr val="9EBE55">
                    <a:lumMod val="50000"/>
                  </a:srgbClr>
                </a:innerShdw>
              </a:effectLst>
              <a:uLnTx/>
              <a:uFillTx/>
              <a:latin typeface="Gill Sans MT" panose="020B0502020104020203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143" y="130629"/>
            <a:ext cx="1656971" cy="160339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491192" y="338667"/>
            <a:ext cx="3037550" cy="625807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 smtClean="0">
                <a:solidFill>
                  <a:schemeClr val="tx1"/>
                </a:solidFill>
              </a:rPr>
              <a:t>Confident</a:t>
            </a:r>
          </a:p>
          <a:p>
            <a:pPr algn="ctr"/>
            <a:r>
              <a:rPr lang="en-GB" b="1" u="sng" dirty="0" smtClean="0">
                <a:solidFill>
                  <a:schemeClr val="tx1"/>
                </a:solidFill>
              </a:rPr>
              <a:t>Archie</a:t>
            </a:r>
          </a:p>
          <a:p>
            <a:pPr algn="ctr"/>
            <a:r>
              <a:rPr lang="en-GB" b="1" u="sng" dirty="0" smtClean="0">
                <a:solidFill>
                  <a:schemeClr val="tx1"/>
                </a:solidFill>
              </a:rPr>
              <a:t>Elliott</a:t>
            </a:r>
          </a:p>
          <a:p>
            <a:pPr algn="ctr"/>
            <a:r>
              <a:rPr lang="en-GB" b="1" u="sng" dirty="0" smtClean="0">
                <a:solidFill>
                  <a:schemeClr val="tx1"/>
                </a:solidFill>
              </a:rPr>
              <a:t>Lente</a:t>
            </a:r>
          </a:p>
          <a:p>
            <a:pPr algn="ctr"/>
            <a:r>
              <a:rPr lang="en-GB" b="1" u="sng" dirty="0" smtClean="0">
                <a:solidFill>
                  <a:schemeClr val="tx1"/>
                </a:solidFill>
              </a:rPr>
              <a:t>Darcie</a:t>
            </a:r>
          </a:p>
          <a:p>
            <a:pPr algn="ctr"/>
            <a:r>
              <a:rPr lang="en-GB" b="1" u="sng" dirty="0" smtClean="0">
                <a:solidFill>
                  <a:schemeClr val="tx1"/>
                </a:solidFill>
              </a:rPr>
              <a:t>Nick</a:t>
            </a:r>
          </a:p>
          <a:p>
            <a:pPr algn="ctr"/>
            <a:r>
              <a:rPr lang="en-GB" b="1" u="sng" dirty="0" smtClean="0">
                <a:solidFill>
                  <a:schemeClr val="tx1"/>
                </a:solidFill>
              </a:rPr>
              <a:t>Holly</a:t>
            </a:r>
          </a:p>
          <a:p>
            <a:pPr algn="ctr"/>
            <a:r>
              <a:rPr lang="en-GB" b="1" u="sng" dirty="0" err="1" smtClean="0">
                <a:solidFill>
                  <a:schemeClr val="tx1"/>
                </a:solidFill>
              </a:rPr>
              <a:t>Seren</a:t>
            </a:r>
            <a:endParaRPr lang="en-GB" b="1" u="sng" dirty="0" smtClean="0">
              <a:solidFill>
                <a:schemeClr val="tx1"/>
              </a:solidFill>
            </a:endParaRPr>
          </a:p>
          <a:p>
            <a:pPr algn="ctr"/>
            <a:r>
              <a:rPr lang="en-GB" b="1" u="sng" dirty="0" smtClean="0">
                <a:solidFill>
                  <a:schemeClr val="tx1"/>
                </a:solidFill>
              </a:rPr>
              <a:t>Tristan</a:t>
            </a:r>
            <a:endParaRPr lang="en-GB" b="1" u="sng" dirty="0" smtClean="0">
              <a:solidFill>
                <a:schemeClr val="tx1"/>
              </a:solidFill>
            </a:endParaRPr>
          </a:p>
          <a:p>
            <a:pPr algn="ctr"/>
            <a:endParaRPr lang="en-GB" b="1" u="sng" dirty="0" smtClean="0">
              <a:solidFill>
                <a:schemeClr val="tx1"/>
              </a:solidFill>
            </a:endParaRPr>
          </a:p>
          <a:p>
            <a:pPr algn="ctr"/>
            <a:endParaRPr lang="en-GB" b="1" u="sng" dirty="0" smtClean="0">
              <a:solidFill>
                <a:schemeClr val="tx1"/>
              </a:solidFill>
            </a:endParaRPr>
          </a:p>
          <a:p>
            <a:pPr algn="ctr"/>
            <a:endParaRPr lang="en-GB" b="1" u="sng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9868" y="338667"/>
            <a:ext cx="874008" cy="87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33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75234" y="758707"/>
            <a:ext cx="3634391" cy="42297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 w="22225">
                  <a:solidFill>
                    <a:srgbClr val="1B376E"/>
                  </a:solidFill>
                  <a:prstDash val="solid"/>
                </a:ln>
                <a:solidFill>
                  <a:srgbClr val="1B376E">
                    <a:lumMod val="40000"/>
                    <a:lumOff val="60000"/>
                  </a:srgbClr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Presentation Watch</a:t>
            </a:r>
          </a:p>
        </p:txBody>
      </p:sp>
      <p:pic>
        <p:nvPicPr>
          <p:cNvPr id="2050" name="Picture 2" descr="Image result for binoculars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546" y="48593"/>
            <a:ext cx="885434" cy="885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6761299" y="332771"/>
            <a:ext cx="3634391" cy="42297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 w="22225">
                  <a:solidFill>
                    <a:srgbClr val="1B376E"/>
                  </a:solidFill>
                  <a:prstDash val="solid"/>
                </a:ln>
                <a:solidFill>
                  <a:srgbClr val="1B376E">
                    <a:lumMod val="40000"/>
                    <a:lumOff val="60000"/>
                  </a:srgbClr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Oops…missing things to look for…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79319" y="1303366"/>
            <a:ext cx="2798087" cy="2553891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rgbClr val="0B082E">
                    <a:lumMod val="50000"/>
                    <a:lumOff val="50000"/>
                  </a:srgbClr>
                </a:solidFill>
                <a:latin typeface="Comic Sans MS" panose="030F0702030302020204" pitchFamily="66" charset="0"/>
              </a:rPr>
              <a:t>George and please ensure you write the calculations not just the answers.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B082E">
                  <a:lumMod val="50000"/>
                  <a:lumOff val="50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rgbClr val="0B082E">
                  <a:lumMod val="50000"/>
                  <a:lumOff val="50000"/>
                </a:srgbClr>
              </a:solidFill>
              <a:latin typeface="Comic Sans MS" panose="030F0702030302020204" pitchFamily="66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B082E">
                    <a:lumMod val="50000"/>
                    <a:lumOff val="5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Alfie-</a:t>
            </a:r>
            <a:r>
              <a:rPr kumimoji="0" lang="en-GB" sz="1800" b="0" i="0" u="none" strike="noStrike" kern="1200" cap="none" spc="0" normalizeH="0" noProof="0" dirty="0" smtClean="0">
                <a:ln>
                  <a:noFill/>
                </a:ln>
                <a:solidFill>
                  <a:srgbClr val="0B082E">
                    <a:lumMod val="50000"/>
                    <a:lumOff val="5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ruler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smtClean="0">
                <a:solidFill>
                  <a:srgbClr val="0B082E">
                    <a:lumMod val="50000"/>
                    <a:lumOff val="50000"/>
                  </a:srgbClr>
                </a:solidFill>
                <a:latin typeface="Comic Sans MS" panose="030F0702030302020204" pitchFamily="66" charset="0"/>
              </a:rPr>
              <a:t>Ben-</a:t>
            </a:r>
            <a:r>
              <a:rPr lang="en-GB" dirty="0" smtClean="0">
                <a:solidFill>
                  <a:srgbClr val="0B082E">
                    <a:lumMod val="50000"/>
                    <a:lumOff val="50000"/>
                  </a:srgbClr>
                </a:solidFill>
                <a:latin typeface="Comic Sans MS" panose="030F0702030302020204" pitchFamily="66" charset="0"/>
              </a:rPr>
              <a:t> ruler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B082E">
                  <a:lumMod val="50000"/>
                  <a:lumOff val="50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26753" y="200668"/>
            <a:ext cx="6583681" cy="1464231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Lola N- simplify fractions please.</a:t>
            </a:r>
            <a:endParaRPr lang="en-GB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912818" y="48593"/>
            <a:ext cx="9704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30.11.20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220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5066" y="1824393"/>
            <a:ext cx="3700992" cy="13354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9956" y="428978"/>
            <a:ext cx="1580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RECALL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7289" y="4197173"/>
            <a:ext cx="4703809" cy="1484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5340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ln w="76200">
            <a:solidFill>
              <a:schemeClr val="bg1"/>
            </a:solidFill>
          </a:ln>
        </p:spPr>
        <p:txBody>
          <a:bodyPr>
            <a:no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L.O. To divide fractions by integers and fractions.</a:t>
            </a:r>
            <a:endParaRPr lang="en-GB" sz="3200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Some will even solve problems involving dividing fractions.</a:t>
            </a:r>
          </a:p>
          <a:p>
            <a:r>
              <a:rPr lang="en-GB" sz="2800" dirty="0" smtClean="0"/>
              <a:t>Some find missing numerators and denominators</a:t>
            </a:r>
          </a:p>
          <a:p>
            <a:r>
              <a:rPr lang="en-GB" sz="2800" dirty="0" smtClean="0"/>
              <a:t>Most- divide a fraction by a fraction</a:t>
            </a:r>
          </a:p>
          <a:p>
            <a:r>
              <a:rPr lang="en-GB" sz="2800" dirty="0" smtClean="0"/>
              <a:t>All- Divide a fraction by a integer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60393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Guided Practice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0" y="1270000"/>
            <a:ext cx="6667500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019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070" y="543983"/>
            <a:ext cx="3562350" cy="52959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94667" y="543983"/>
            <a:ext cx="7586133" cy="56649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K F C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4420" y="778932"/>
            <a:ext cx="970845" cy="9708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174420" y="5501166"/>
            <a:ext cx="7954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KFC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540298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911" y="395111"/>
            <a:ext cx="2171700" cy="13525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988" y="395111"/>
            <a:ext cx="7776633" cy="584391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20150" y="809776"/>
            <a:ext cx="372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=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0851715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paceship Clip Art at Clker.com - vector clip art onlin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2948" y="152318"/>
            <a:ext cx="1169971" cy="1125122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4331501" y="210553"/>
            <a:ext cx="1390330" cy="1088811"/>
            <a:chOff x="784954" y="1893610"/>
            <a:chExt cx="1948311" cy="1169629"/>
          </a:xfrm>
        </p:grpSpPr>
        <p:pic>
          <p:nvPicPr>
            <p:cNvPr id="5" name="Picture 4" descr="Spaceship Clip Art at Clker.com - vector clip art online ...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3294" y="1938117"/>
              <a:ext cx="1169971" cy="1125122"/>
            </a:xfrm>
            <a:prstGeom prst="rect">
              <a:avLst/>
            </a:prstGeom>
          </p:spPr>
        </p:pic>
        <p:pic>
          <p:nvPicPr>
            <p:cNvPr id="6" name="Picture 5" descr="Spaceship Clip Art at Clker.com - vector clip art online ...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4954" y="1893610"/>
              <a:ext cx="1169971" cy="1125122"/>
            </a:xfrm>
            <a:prstGeom prst="rect">
              <a:avLst/>
            </a:prstGeom>
          </p:spPr>
        </p:pic>
      </p:grpSp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  <a:endParaRPr kumimoji="0" lang="en-US" sz="5400" b="1" i="0" u="none" strike="noStrike" kern="1200" cap="none" spc="0" normalizeH="0" baseline="0" noProof="0" dirty="0">
              <a:ln w="12700">
                <a:solidFill>
                  <a:srgbClr val="9EBE55">
                    <a:lumMod val="50000"/>
                  </a:srgbClr>
                </a:solidFill>
                <a:prstDash val="solid"/>
              </a:ln>
              <a:pattFill prst="narHorz">
                <a:fgClr>
                  <a:srgbClr val="9EBE55"/>
                </a:fgClr>
                <a:bgClr>
                  <a:srgbClr val="9EBE55">
                    <a:lumMod val="40000"/>
                    <a:lumOff val="60000"/>
                  </a:srgbClr>
                </a:bgClr>
              </a:pattFill>
              <a:effectLst>
                <a:innerShdw blurRad="177800">
                  <a:srgbClr val="9EBE55">
                    <a:lumMod val="50000"/>
                  </a:srgbClr>
                </a:innerShdw>
              </a:effectLst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10141" y="2646034"/>
            <a:ext cx="3921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9737" y="210553"/>
            <a:ext cx="1987670" cy="919802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288437" y="553353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4152" y="6003080"/>
            <a:ext cx="850426" cy="65733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7155" y="210553"/>
            <a:ext cx="1297258" cy="585165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83757" y="159847"/>
            <a:ext cx="1370621" cy="587539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18139" y="82881"/>
            <a:ext cx="1520794" cy="60928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1793" y="5655441"/>
            <a:ext cx="4154523" cy="98396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61156" y="5504157"/>
            <a:ext cx="4554953" cy="136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37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15" y="-118697"/>
            <a:ext cx="5883150" cy="1981372"/>
          </a:xfrm>
          <a:prstGeom prst="rect">
            <a:avLst/>
          </a:prstGeom>
        </p:spPr>
      </p:pic>
      <p:sp>
        <p:nvSpPr>
          <p:cNvPr id="5" name="SMARTInkShape-3"/>
          <p:cNvSpPr/>
          <p:nvPr>
            <p:custDataLst>
              <p:tags r:id="rId1"/>
            </p:custDataLst>
          </p:nvPr>
        </p:nvSpPr>
        <p:spPr>
          <a:xfrm>
            <a:off x="6472052" y="2117766"/>
            <a:ext cx="9897" cy="1"/>
          </a:xfrm>
          <a:custGeom>
            <a:avLst/>
            <a:gdLst/>
            <a:ahLst/>
            <a:cxnLst/>
            <a:rect l="0" t="0" r="0" b="0"/>
            <a:pathLst>
              <a:path w="9897" h="1">
                <a:moveTo>
                  <a:pt x="0" y="0"/>
                </a:moveTo>
                <a:lnTo>
                  <a:pt x="0" y="0"/>
                </a:lnTo>
                <a:lnTo>
                  <a:pt x="9896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14" name="SMARTInkShape-11"/>
          <p:cNvSpPr/>
          <p:nvPr>
            <p:custDataLst>
              <p:tags r:id="rId2"/>
            </p:custDataLst>
          </p:nvPr>
        </p:nvSpPr>
        <p:spPr>
          <a:xfrm>
            <a:off x="8490857" y="4423559"/>
            <a:ext cx="29690" cy="9896"/>
          </a:xfrm>
          <a:custGeom>
            <a:avLst/>
            <a:gdLst/>
            <a:ahLst/>
            <a:cxnLst/>
            <a:rect l="0" t="0" r="0" b="0"/>
            <a:pathLst>
              <a:path w="29690" h="9896">
                <a:moveTo>
                  <a:pt x="29689" y="9895"/>
                </a:moveTo>
                <a:lnTo>
                  <a:pt x="29689" y="9895"/>
                </a:lnTo>
                <a:lnTo>
                  <a:pt x="0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1686" y="1542658"/>
            <a:ext cx="5973913" cy="3905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21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15" y="-118697"/>
            <a:ext cx="5883150" cy="1981372"/>
          </a:xfrm>
          <a:prstGeom prst="rect">
            <a:avLst/>
          </a:prstGeom>
        </p:spPr>
      </p:pic>
      <p:sp>
        <p:nvSpPr>
          <p:cNvPr id="5" name="SMARTInkShape-3"/>
          <p:cNvSpPr/>
          <p:nvPr>
            <p:custDataLst>
              <p:tags r:id="rId1"/>
            </p:custDataLst>
          </p:nvPr>
        </p:nvSpPr>
        <p:spPr>
          <a:xfrm>
            <a:off x="6472052" y="2117766"/>
            <a:ext cx="9897" cy="1"/>
          </a:xfrm>
          <a:custGeom>
            <a:avLst/>
            <a:gdLst/>
            <a:ahLst/>
            <a:cxnLst/>
            <a:rect l="0" t="0" r="0" b="0"/>
            <a:pathLst>
              <a:path w="9897" h="1">
                <a:moveTo>
                  <a:pt x="0" y="0"/>
                </a:moveTo>
                <a:lnTo>
                  <a:pt x="0" y="0"/>
                </a:lnTo>
                <a:lnTo>
                  <a:pt x="9896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14" name="SMARTInkShape-11"/>
          <p:cNvSpPr/>
          <p:nvPr>
            <p:custDataLst>
              <p:tags r:id="rId2"/>
            </p:custDataLst>
          </p:nvPr>
        </p:nvSpPr>
        <p:spPr>
          <a:xfrm>
            <a:off x="8490857" y="4423559"/>
            <a:ext cx="29690" cy="9896"/>
          </a:xfrm>
          <a:custGeom>
            <a:avLst/>
            <a:gdLst/>
            <a:ahLst/>
            <a:cxnLst/>
            <a:rect l="0" t="0" r="0" b="0"/>
            <a:pathLst>
              <a:path w="29690" h="9896">
                <a:moveTo>
                  <a:pt x="29689" y="9895"/>
                </a:moveTo>
                <a:lnTo>
                  <a:pt x="29689" y="9895"/>
                </a:lnTo>
                <a:lnTo>
                  <a:pt x="0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0268" y="1843087"/>
            <a:ext cx="5263620" cy="3886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97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15" y="-118697"/>
            <a:ext cx="5883150" cy="1981372"/>
          </a:xfrm>
          <a:prstGeom prst="rect">
            <a:avLst/>
          </a:prstGeom>
        </p:spPr>
      </p:pic>
      <p:sp>
        <p:nvSpPr>
          <p:cNvPr id="5" name="SMARTInkShape-3"/>
          <p:cNvSpPr/>
          <p:nvPr>
            <p:custDataLst>
              <p:tags r:id="rId1"/>
            </p:custDataLst>
          </p:nvPr>
        </p:nvSpPr>
        <p:spPr>
          <a:xfrm>
            <a:off x="6472052" y="2117766"/>
            <a:ext cx="9897" cy="1"/>
          </a:xfrm>
          <a:custGeom>
            <a:avLst/>
            <a:gdLst/>
            <a:ahLst/>
            <a:cxnLst/>
            <a:rect l="0" t="0" r="0" b="0"/>
            <a:pathLst>
              <a:path w="9897" h="1">
                <a:moveTo>
                  <a:pt x="0" y="0"/>
                </a:moveTo>
                <a:lnTo>
                  <a:pt x="0" y="0"/>
                </a:lnTo>
                <a:lnTo>
                  <a:pt x="9896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14" name="SMARTInkShape-11"/>
          <p:cNvSpPr/>
          <p:nvPr>
            <p:custDataLst>
              <p:tags r:id="rId2"/>
            </p:custDataLst>
          </p:nvPr>
        </p:nvSpPr>
        <p:spPr>
          <a:xfrm>
            <a:off x="8490857" y="4423559"/>
            <a:ext cx="29690" cy="9896"/>
          </a:xfrm>
          <a:custGeom>
            <a:avLst/>
            <a:gdLst/>
            <a:ahLst/>
            <a:cxnLst/>
            <a:rect l="0" t="0" r="0" b="0"/>
            <a:pathLst>
              <a:path w="29690" h="9896">
                <a:moveTo>
                  <a:pt x="29689" y="9895"/>
                </a:moveTo>
                <a:lnTo>
                  <a:pt x="29689" y="9895"/>
                </a:lnTo>
                <a:lnTo>
                  <a:pt x="0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959366" y="189186"/>
            <a:ext cx="522583" cy="609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02935" y="1963390"/>
            <a:ext cx="7117820" cy="2863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47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15" y="-118697"/>
            <a:ext cx="5883150" cy="1981372"/>
          </a:xfrm>
          <a:prstGeom prst="rect">
            <a:avLst/>
          </a:prstGeom>
        </p:spPr>
      </p:pic>
      <p:sp>
        <p:nvSpPr>
          <p:cNvPr id="5" name="SMARTInkShape-3"/>
          <p:cNvSpPr/>
          <p:nvPr>
            <p:custDataLst>
              <p:tags r:id="rId1"/>
            </p:custDataLst>
          </p:nvPr>
        </p:nvSpPr>
        <p:spPr>
          <a:xfrm>
            <a:off x="6472052" y="2117766"/>
            <a:ext cx="9897" cy="1"/>
          </a:xfrm>
          <a:custGeom>
            <a:avLst/>
            <a:gdLst/>
            <a:ahLst/>
            <a:cxnLst/>
            <a:rect l="0" t="0" r="0" b="0"/>
            <a:pathLst>
              <a:path w="9897" h="1">
                <a:moveTo>
                  <a:pt x="0" y="0"/>
                </a:moveTo>
                <a:lnTo>
                  <a:pt x="0" y="0"/>
                </a:lnTo>
                <a:lnTo>
                  <a:pt x="9896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14" name="SMARTInkShape-11"/>
          <p:cNvSpPr/>
          <p:nvPr>
            <p:custDataLst>
              <p:tags r:id="rId2"/>
            </p:custDataLst>
          </p:nvPr>
        </p:nvSpPr>
        <p:spPr>
          <a:xfrm>
            <a:off x="8490857" y="4423559"/>
            <a:ext cx="29690" cy="9896"/>
          </a:xfrm>
          <a:custGeom>
            <a:avLst/>
            <a:gdLst/>
            <a:ahLst/>
            <a:cxnLst/>
            <a:rect l="0" t="0" r="0" b="0"/>
            <a:pathLst>
              <a:path w="29690" h="9896">
                <a:moveTo>
                  <a:pt x="29689" y="9895"/>
                </a:moveTo>
                <a:lnTo>
                  <a:pt x="29689" y="9895"/>
                </a:lnTo>
                <a:lnTo>
                  <a:pt x="0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959366" y="189186"/>
            <a:ext cx="522583" cy="609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4242" y="2021064"/>
            <a:ext cx="7210248" cy="3587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512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15" y="-118697"/>
            <a:ext cx="5883150" cy="1981372"/>
          </a:xfrm>
          <a:prstGeom prst="rect">
            <a:avLst/>
          </a:prstGeom>
        </p:spPr>
      </p:pic>
      <p:sp>
        <p:nvSpPr>
          <p:cNvPr id="5" name="SMARTInkShape-3"/>
          <p:cNvSpPr/>
          <p:nvPr>
            <p:custDataLst>
              <p:tags r:id="rId1"/>
            </p:custDataLst>
          </p:nvPr>
        </p:nvSpPr>
        <p:spPr>
          <a:xfrm>
            <a:off x="6472052" y="2117766"/>
            <a:ext cx="9897" cy="1"/>
          </a:xfrm>
          <a:custGeom>
            <a:avLst/>
            <a:gdLst/>
            <a:ahLst/>
            <a:cxnLst/>
            <a:rect l="0" t="0" r="0" b="0"/>
            <a:pathLst>
              <a:path w="9897" h="1">
                <a:moveTo>
                  <a:pt x="0" y="0"/>
                </a:moveTo>
                <a:lnTo>
                  <a:pt x="0" y="0"/>
                </a:lnTo>
                <a:lnTo>
                  <a:pt x="9896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14" name="SMARTInkShape-11"/>
          <p:cNvSpPr/>
          <p:nvPr>
            <p:custDataLst>
              <p:tags r:id="rId2"/>
            </p:custDataLst>
          </p:nvPr>
        </p:nvSpPr>
        <p:spPr>
          <a:xfrm>
            <a:off x="8490857" y="4423559"/>
            <a:ext cx="29690" cy="9896"/>
          </a:xfrm>
          <a:custGeom>
            <a:avLst/>
            <a:gdLst/>
            <a:ahLst/>
            <a:cxnLst/>
            <a:rect l="0" t="0" r="0" b="0"/>
            <a:pathLst>
              <a:path w="29690" h="9896">
                <a:moveTo>
                  <a:pt x="29689" y="9895"/>
                </a:moveTo>
                <a:lnTo>
                  <a:pt x="29689" y="9895"/>
                </a:lnTo>
                <a:lnTo>
                  <a:pt x="0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959366" y="189186"/>
            <a:ext cx="522583" cy="609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1600" y="1825730"/>
            <a:ext cx="6371695" cy="3825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89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15" y="-118697"/>
            <a:ext cx="5883150" cy="1981372"/>
          </a:xfrm>
          <a:prstGeom prst="rect">
            <a:avLst/>
          </a:prstGeom>
        </p:spPr>
      </p:pic>
      <p:sp>
        <p:nvSpPr>
          <p:cNvPr id="5" name="SMARTInkShape-3"/>
          <p:cNvSpPr/>
          <p:nvPr>
            <p:custDataLst>
              <p:tags r:id="rId1"/>
            </p:custDataLst>
          </p:nvPr>
        </p:nvSpPr>
        <p:spPr>
          <a:xfrm>
            <a:off x="6472052" y="2117766"/>
            <a:ext cx="9897" cy="1"/>
          </a:xfrm>
          <a:custGeom>
            <a:avLst/>
            <a:gdLst/>
            <a:ahLst/>
            <a:cxnLst/>
            <a:rect l="0" t="0" r="0" b="0"/>
            <a:pathLst>
              <a:path w="9897" h="1">
                <a:moveTo>
                  <a:pt x="0" y="0"/>
                </a:moveTo>
                <a:lnTo>
                  <a:pt x="0" y="0"/>
                </a:lnTo>
                <a:lnTo>
                  <a:pt x="9896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14" name="SMARTInkShape-11"/>
          <p:cNvSpPr/>
          <p:nvPr>
            <p:custDataLst>
              <p:tags r:id="rId2"/>
            </p:custDataLst>
          </p:nvPr>
        </p:nvSpPr>
        <p:spPr>
          <a:xfrm>
            <a:off x="8490857" y="4423559"/>
            <a:ext cx="29690" cy="9896"/>
          </a:xfrm>
          <a:custGeom>
            <a:avLst/>
            <a:gdLst/>
            <a:ahLst/>
            <a:cxnLst/>
            <a:rect l="0" t="0" r="0" b="0"/>
            <a:pathLst>
              <a:path w="29690" h="9896">
                <a:moveTo>
                  <a:pt x="29689" y="9895"/>
                </a:moveTo>
                <a:lnTo>
                  <a:pt x="29689" y="9895"/>
                </a:lnTo>
                <a:lnTo>
                  <a:pt x="0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959366" y="189186"/>
            <a:ext cx="522583" cy="609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7401" y="2117766"/>
            <a:ext cx="8486875" cy="3364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378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111</Words>
  <Application>Microsoft Office PowerPoint</Application>
  <PresentationFormat>Widescreen</PresentationFormat>
  <Paragraphs>47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Berlin Sans FB</vt:lpstr>
      <vt:lpstr>Calibri</vt:lpstr>
      <vt:lpstr>Comic Sans MS</vt:lpstr>
      <vt:lpstr>Gill Sans MT</vt:lpstr>
      <vt:lpstr>Trebuchet MS</vt:lpstr>
      <vt:lpstr>Wingdings 3</vt:lpstr>
      <vt:lpstr>Facet</vt:lpstr>
      <vt:lpstr>PowerPoint Presentation</vt:lpstr>
      <vt:lpstr>Times tables</vt:lpstr>
      <vt:lpstr>PowerPoint Presentation</vt:lpstr>
      <vt:lpstr>PowerPoint Presentation</vt:lpstr>
      <vt:lpstr>PowerPoint Presentation</vt:lpstr>
      <vt:lpstr>L.O. To divide fractions by integers and fractions.</vt:lpstr>
      <vt:lpstr>Guided Practice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Dunham-On-Trent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Bradford</dc:creator>
  <cp:lastModifiedBy>Gemma Bradford</cp:lastModifiedBy>
  <cp:revision>1</cp:revision>
  <dcterms:created xsi:type="dcterms:W3CDTF">2022-01-30T15:58:57Z</dcterms:created>
  <dcterms:modified xsi:type="dcterms:W3CDTF">2022-01-30T15:59:18Z</dcterms:modified>
</cp:coreProperties>
</file>