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58"/>
  </p:handoutMasterIdLst>
  <p:sldIdLst>
    <p:sldId id="256" r:id="rId2"/>
    <p:sldId id="266" r:id="rId3"/>
    <p:sldId id="257" r:id="rId4"/>
    <p:sldId id="258" r:id="rId5"/>
    <p:sldId id="267" r:id="rId6"/>
    <p:sldId id="268" r:id="rId7"/>
    <p:sldId id="269" r:id="rId8"/>
    <p:sldId id="270" r:id="rId9"/>
    <p:sldId id="271" r:id="rId10"/>
    <p:sldId id="273" r:id="rId11"/>
    <p:sldId id="274" r:id="rId12"/>
    <p:sldId id="275" r:id="rId13"/>
    <p:sldId id="276" r:id="rId14"/>
    <p:sldId id="277" r:id="rId15"/>
    <p:sldId id="278" r:id="rId16"/>
    <p:sldId id="279" r:id="rId17"/>
    <p:sldId id="280" r:id="rId18"/>
    <p:sldId id="281" r:id="rId19"/>
    <p:sldId id="282" r:id="rId20"/>
    <p:sldId id="283" r:id="rId21"/>
    <p:sldId id="259" r:id="rId22"/>
    <p:sldId id="260" r:id="rId23"/>
    <p:sldId id="284" r:id="rId24"/>
    <p:sldId id="285" r:id="rId25"/>
    <p:sldId id="286" r:id="rId26"/>
    <p:sldId id="287" r:id="rId27"/>
    <p:sldId id="288" r:id="rId28"/>
    <p:sldId id="289" r:id="rId29"/>
    <p:sldId id="290" r:id="rId30"/>
    <p:sldId id="291" r:id="rId31"/>
    <p:sldId id="292" r:id="rId32"/>
    <p:sldId id="293" r:id="rId33"/>
    <p:sldId id="261" r:id="rId34"/>
    <p:sldId id="262" r:id="rId35"/>
    <p:sldId id="263" r:id="rId36"/>
    <p:sldId id="264" r:id="rId37"/>
    <p:sldId id="294" r:id="rId38"/>
    <p:sldId id="295" r:id="rId39"/>
    <p:sldId id="296" r:id="rId40"/>
    <p:sldId id="297" r:id="rId41"/>
    <p:sldId id="298" r:id="rId42"/>
    <p:sldId id="299" r:id="rId43"/>
    <p:sldId id="300" r:id="rId44"/>
    <p:sldId id="301" r:id="rId45"/>
    <p:sldId id="302" r:id="rId46"/>
    <p:sldId id="303" r:id="rId47"/>
    <p:sldId id="304" r:id="rId48"/>
    <p:sldId id="305" r:id="rId49"/>
    <p:sldId id="306" r:id="rId50"/>
    <p:sldId id="307" r:id="rId51"/>
    <p:sldId id="308" r:id="rId52"/>
    <p:sldId id="309" r:id="rId53"/>
    <p:sldId id="310" r:id="rId54"/>
    <p:sldId id="311" r:id="rId55"/>
    <p:sldId id="312" r:id="rId56"/>
    <p:sldId id="313" r:id="rId57"/>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3" d="100"/>
          <a:sy n="63" d="100"/>
        </p:scale>
        <p:origin x="102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2E54E118-BA97-48F1-B17C-71BD24EE306A}" type="datetimeFigureOut">
              <a:rPr lang="en-GB" smtClean="0"/>
              <a:t>01/03/2021</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28E1E416-0D54-4BAF-ADA3-BB54CDF37CB5}" type="slidenum">
              <a:rPr lang="en-GB" smtClean="0"/>
              <a:t>‹#›</a:t>
            </a:fld>
            <a:endParaRPr lang="en-GB"/>
          </a:p>
        </p:txBody>
      </p:sp>
    </p:spTree>
    <p:extLst>
      <p:ext uri="{BB962C8B-B14F-4D97-AF65-F5344CB8AC3E}">
        <p14:creationId xmlns:p14="http://schemas.microsoft.com/office/powerpoint/2010/main" val="2890524711"/>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D724E35-1CD8-4AD4-A486-59657CDACC1E}" type="datetimeFigureOut">
              <a:rPr lang="en-GB" smtClean="0"/>
              <a:t>01/03/2021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6CD4E6-1D9C-41DA-A672-1C6C187E6E68}" type="slidenum">
              <a:rPr lang="en-GB" smtClean="0"/>
              <a:t>‹#›</a:t>
            </a:fld>
            <a:endParaRPr lang="en-GB"/>
          </a:p>
        </p:txBody>
      </p:sp>
    </p:spTree>
    <p:extLst>
      <p:ext uri="{BB962C8B-B14F-4D97-AF65-F5344CB8AC3E}">
        <p14:creationId xmlns:p14="http://schemas.microsoft.com/office/powerpoint/2010/main" val="8084927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D724E35-1CD8-4AD4-A486-59657CDACC1E}" type="datetimeFigureOut">
              <a:rPr lang="en-GB" smtClean="0"/>
              <a:t>01/03/2021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6CD4E6-1D9C-41DA-A672-1C6C187E6E68}" type="slidenum">
              <a:rPr lang="en-GB" smtClean="0"/>
              <a:t>‹#›</a:t>
            </a:fld>
            <a:endParaRPr lang="en-GB"/>
          </a:p>
        </p:txBody>
      </p:sp>
    </p:spTree>
    <p:extLst>
      <p:ext uri="{BB962C8B-B14F-4D97-AF65-F5344CB8AC3E}">
        <p14:creationId xmlns:p14="http://schemas.microsoft.com/office/powerpoint/2010/main" val="21347803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D724E35-1CD8-4AD4-A486-59657CDACC1E}" type="datetimeFigureOut">
              <a:rPr lang="en-GB" smtClean="0"/>
              <a:t>01/03/2021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6CD4E6-1D9C-41DA-A672-1C6C187E6E68}" type="slidenum">
              <a:rPr lang="en-GB" smtClean="0"/>
              <a:t>‹#›</a:t>
            </a:fld>
            <a:endParaRPr lang="en-GB"/>
          </a:p>
        </p:txBody>
      </p:sp>
    </p:spTree>
    <p:extLst>
      <p:ext uri="{BB962C8B-B14F-4D97-AF65-F5344CB8AC3E}">
        <p14:creationId xmlns:p14="http://schemas.microsoft.com/office/powerpoint/2010/main" val="18474945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D724E35-1CD8-4AD4-A486-59657CDACC1E}" type="datetimeFigureOut">
              <a:rPr lang="en-GB" smtClean="0"/>
              <a:t>01/03/2021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D6CD4E6-1D9C-41DA-A672-1C6C187E6E68}" type="slidenum">
              <a:rPr lang="en-GB" smtClean="0"/>
              <a:t>‹#›</a:t>
            </a:fld>
            <a:endParaRPr lang="en-GB"/>
          </a:p>
        </p:txBody>
      </p:sp>
    </p:spTree>
    <p:extLst>
      <p:ext uri="{BB962C8B-B14F-4D97-AF65-F5344CB8AC3E}">
        <p14:creationId xmlns:p14="http://schemas.microsoft.com/office/powerpoint/2010/main" val="4259557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D724E35-1CD8-4AD4-A486-59657CDACC1E}" type="datetimeFigureOut">
              <a:rPr lang="en-GB" smtClean="0"/>
              <a:t>01/03/2021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D6CD4E6-1D9C-41DA-A672-1C6C187E6E68}" type="slidenum">
              <a:rPr lang="en-GB" smtClean="0"/>
              <a:t>‹#›</a:t>
            </a:fld>
            <a:endParaRPr lang="en-GB"/>
          </a:p>
        </p:txBody>
      </p:sp>
    </p:spTree>
    <p:extLst>
      <p:ext uri="{BB962C8B-B14F-4D97-AF65-F5344CB8AC3E}">
        <p14:creationId xmlns:p14="http://schemas.microsoft.com/office/powerpoint/2010/main" val="9952533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D724E35-1CD8-4AD4-A486-59657CDACC1E}" type="datetimeFigureOut">
              <a:rPr lang="en-GB" smtClean="0"/>
              <a:t>01/03/2021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D6CD4E6-1D9C-41DA-A672-1C6C187E6E68}" type="slidenum">
              <a:rPr lang="en-GB" smtClean="0"/>
              <a:t>‹#›</a:t>
            </a:fld>
            <a:endParaRPr lang="en-GB"/>
          </a:p>
        </p:txBody>
      </p:sp>
    </p:spTree>
    <p:extLst>
      <p:ext uri="{BB962C8B-B14F-4D97-AF65-F5344CB8AC3E}">
        <p14:creationId xmlns:p14="http://schemas.microsoft.com/office/powerpoint/2010/main" val="20162090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D724E35-1CD8-4AD4-A486-59657CDACC1E}" type="datetimeFigureOut">
              <a:rPr lang="en-GB" smtClean="0"/>
              <a:t>01/03/2021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D6CD4E6-1D9C-41DA-A672-1C6C187E6E68}" type="slidenum">
              <a:rPr lang="en-GB" smtClean="0"/>
              <a:t>‹#›</a:t>
            </a:fld>
            <a:endParaRPr lang="en-GB"/>
          </a:p>
        </p:txBody>
      </p:sp>
    </p:spTree>
    <p:extLst>
      <p:ext uri="{BB962C8B-B14F-4D97-AF65-F5344CB8AC3E}">
        <p14:creationId xmlns:p14="http://schemas.microsoft.com/office/powerpoint/2010/main" val="19179915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D724E35-1CD8-4AD4-A486-59657CDACC1E}" type="datetimeFigureOut">
              <a:rPr lang="en-GB" smtClean="0"/>
              <a:t>01/03/2021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D6CD4E6-1D9C-41DA-A672-1C6C187E6E68}" type="slidenum">
              <a:rPr lang="en-GB" smtClean="0"/>
              <a:t>‹#›</a:t>
            </a:fld>
            <a:endParaRPr lang="en-GB"/>
          </a:p>
        </p:txBody>
      </p:sp>
    </p:spTree>
    <p:extLst>
      <p:ext uri="{BB962C8B-B14F-4D97-AF65-F5344CB8AC3E}">
        <p14:creationId xmlns:p14="http://schemas.microsoft.com/office/powerpoint/2010/main" val="2943083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D724E35-1CD8-4AD4-A486-59657CDACC1E}" type="datetimeFigureOut">
              <a:rPr lang="en-GB" smtClean="0"/>
              <a:t>01/03/2021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D6CD4E6-1D9C-41DA-A672-1C6C187E6E68}" type="slidenum">
              <a:rPr lang="en-GB" smtClean="0"/>
              <a:t>‹#›</a:t>
            </a:fld>
            <a:endParaRPr lang="en-GB"/>
          </a:p>
        </p:txBody>
      </p:sp>
    </p:spTree>
    <p:extLst>
      <p:ext uri="{BB962C8B-B14F-4D97-AF65-F5344CB8AC3E}">
        <p14:creationId xmlns:p14="http://schemas.microsoft.com/office/powerpoint/2010/main" val="14500999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D724E35-1CD8-4AD4-A486-59657CDACC1E}" type="datetimeFigureOut">
              <a:rPr lang="en-GB" smtClean="0"/>
              <a:t>01/03/2021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6CD4E6-1D9C-41DA-A672-1C6C187E6E68}" type="slidenum">
              <a:rPr lang="en-GB" smtClean="0"/>
              <a:t>‹#›</a:t>
            </a:fld>
            <a:endParaRPr lang="en-GB"/>
          </a:p>
        </p:txBody>
      </p:sp>
    </p:spTree>
    <p:extLst>
      <p:ext uri="{BB962C8B-B14F-4D97-AF65-F5344CB8AC3E}">
        <p14:creationId xmlns:p14="http://schemas.microsoft.com/office/powerpoint/2010/main" val="4525328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D724E35-1CD8-4AD4-A486-59657CDACC1E}" type="datetimeFigureOut">
              <a:rPr lang="en-GB" smtClean="0"/>
              <a:t>01/03/2021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6CD4E6-1D9C-41DA-A672-1C6C187E6E68}" type="slidenum">
              <a:rPr lang="en-GB" smtClean="0"/>
              <a:t>‹#›</a:t>
            </a:fld>
            <a:endParaRPr lang="en-GB"/>
          </a:p>
        </p:txBody>
      </p:sp>
    </p:spTree>
    <p:extLst>
      <p:ext uri="{BB962C8B-B14F-4D97-AF65-F5344CB8AC3E}">
        <p14:creationId xmlns:p14="http://schemas.microsoft.com/office/powerpoint/2010/main" val="14043472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D724E35-1CD8-4AD4-A486-59657CDACC1E}" type="datetimeFigureOut">
              <a:rPr lang="en-GB" smtClean="0"/>
              <a:t>01/03/2021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D6CD4E6-1D9C-41DA-A672-1C6C187E6E68}" type="slidenum">
              <a:rPr lang="en-GB" smtClean="0"/>
              <a:t>‹#›</a:t>
            </a:fld>
            <a:endParaRPr lang="en-GB"/>
          </a:p>
        </p:txBody>
      </p:sp>
    </p:spTree>
    <p:extLst>
      <p:ext uri="{BB962C8B-B14F-4D97-AF65-F5344CB8AC3E}">
        <p14:creationId xmlns:p14="http://schemas.microsoft.com/office/powerpoint/2010/main" val="4353516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wmf"/><Relationship Id="rId1" Type="http://schemas.openxmlformats.org/officeDocument/2006/relationships/slideLayout" Target="../slideLayouts/slideLayout4.xml"/><Relationship Id="rId5" Type="http://schemas.openxmlformats.org/officeDocument/2006/relationships/image" Target="../media/image4.png"/><Relationship Id="rId4" Type="http://schemas.openxmlformats.org/officeDocument/2006/relationships/image" Target="../media/image3.wmf"/></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hyperlink" Target="https://www.bbc.co.uk/bitesize/topics/z2882hv/articles/zxv482p" TargetMode="Externa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png"/><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Good Morning</a:t>
            </a:r>
            <a:endParaRPr lang="en-GB" dirty="0"/>
          </a:p>
        </p:txBody>
      </p:sp>
      <p:sp>
        <p:nvSpPr>
          <p:cNvPr id="3" name="Subtitle 2"/>
          <p:cNvSpPr>
            <a:spLocks noGrp="1"/>
          </p:cNvSpPr>
          <p:nvPr>
            <p:ph type="subTitle" idx="1"/>
          </p:nvPr>
        </p:nvSpPr>
        <p:spPr/>
        <p:txBody>
          <a:bodyPr/>
          <a:lstStyle/>
          <a:p>
            <a:r>
              <a:rPr lang="en-GB" dirty="0" smtClean="0"/>
              <a:t>Friday 5</a:t>
            </a:r>
            <a:r>
              <a:rPr lang="en-GB" baseline="30000" dirty="0" smtClean="0"/>
              <a:t>th</a:t>
            </a:r>
            <a:r>
              <a:rPr lang="en-GB" dirty="0" smtClean="0"/>
              <a:t> March</a:t>
            </a:r>
            <a:endParaRPr lang="en-GB" dirty="0"/>
          </a:p>
        </p:txBody>
      </p:sp>
    </p:spTree>
    <p:extLst>
      <p:ext uri="{BB962C8B-B14F-4D97-AF65-F5344CB8AC3E}">
        <p14:creationId xmlns:p14="http://schemas.microsoft.com/office/powerpoint/2010/main" val="36698744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Harry’s Mad - Part 3</a:t>
            </a:r>
            <a:endParaRPr lang="en-GB" dirty="0"/>
          </a:p>
        </p:txBody>
      </p:sp>
      <p:sp>
        <p:nvSpPr>
          <p:cNvPr id="5" name="Content Placeholder 4"/>
          <p:cNvSpPr>
            <a:spLocks noGrp="1"/>
          </p:cNvSpPr>
          <p:nvPr>
            <p:ph sz="half" idx="1"/>
          </p:nvPr>
        </p:nvSpPr>
        <p:spPr>
          <a:xfrm>
            <a:off x="838200" y="1825625"/>
            <a:ext cx="3694611" cy="4351338"/>
          </a:xfrm>
        </p:spPr>
        <p:txBody>
          <a:bodyPr>
            <a:normAutofit fontScale="70000" lnSpcReduction="20000"/>
          </a:bodyPr>
          <a:lstStyle/>
          <a:p>
            <a:pPr marL="0" indent="0">
              <a:buNone/>
            </a:pPr>
            <a:r>
              <a:rPr lang="en-GB" dirty="0" smtClean="0"/>
              <a:t>As an Olympic athlete, a jumper perhaps, stand poised, breathing deeply, swaying gently back and forth, tensing himself for that indefinable moment when he knows he is exactly ready to make the attempt, Harry stood at the head of the stairs.  His feet were neatly together on the edge of the top step, his hands rammed deep into his trouser pockets, his eyes wide, as though to photograph his mind the other thirteen steps stretching away below him.  Seven jumps to make.  Harry shut his eyes.</a:t>
            </a:r>
            <a:endParaRPr lang="en-GB" dirty="0"/>
          </a:p>
        </p:txBody>
      </p:sp>
      <p:sp>
        <p:nvSpPr>
          <p:cNvPr id="6" name="Content Placeholder 5"/>
          <p:cNvSpPr>
            <a:spLocks noGrp="1"/>
          </p:cNvSpPr>
          <p:nvPr>
            <p:ph sz="half" idx="2"/>
          </p:nvPr>
        </p:nvSpPr>
        <p:spPr>
          <a:xfrm>
            <a:off x="7276010" y="1825625"/>
            <a:ext cx="4077789" cy="4351338"/>
          </a:xfrm>
        </p:spPr>
        <p:txBody>
          <a:bodyPr>
            <a:normAutofit fontScale="70000" lnSpcReduction="20000"/>
          </a:bodyPr>
          <a:lstStyle/>
          <a:p>
            <a:r>
              <a:rPr lang="en-GB" dirty="0" smtClean="0"/>
              <a:t>What does poised mean?</a:t>
            </a:r>
          </a:p>
          <a:p>
            <a:pPr marL="514350" indent="-514350">
              <a:buFont typeface="+mj-lt"/>
              <a:buAutoNum type="alphaLcPeriod"/>
            </a:pPr>
            <a:r>
              <a:rPr lang="en-GB" dirty="0"/>
              <a:t>having a composed and self-assured </a:t>
            </a:r>
            <a:r>
              <a:rPr lang="en-GB" dirty="0" smtClean="0"/>
              <a:t>manner</a:t>
            </a:r>
          </a:p>
          <a:p>
            <a:pPr marL="514350" indent="-514350">
              <a:buFont typeface="+mj-lt"/>
              <a:buAutoNum type="alphaLcPeriod"/>
            </a:pPr>
            <a:r>
              <a:rPr lang="en-GB" dirty="0" smtClean="0"/>
              <a:t>Looking really nervous</a:t>
            </a:r>
          </a:p>
          <a:p>
            <a:pPr marL="514350" indent="-514350">
              <a:buFont typeface="+mj-lt"/>
              <a:buAutoNum type="alphaLcPeriod"/>
            </a:pPr>
            <a:r>
              <a:rPr lang="en-GB" dirty="0" smtClean="0"/>
              <a:t>Looking angry and upset.</a:t>
            </a:r>
          </a:p>
          <a:p>
            <a:pPr marL="514350" indent="-514350">
              <a:buFont typeface="+mj-lt"/>
              <a:buAutoNum type="alphaLcPeriod"/>
            </a:pPr>
            <a:endParaRPr lang="en-GB" dirty="0"/>
          </a:p>
          <a:p>
            <a:r>
              <a:rPr lang="en-GB" dirty="0" smtClean="0"/>
              <a:t>How many steps were there altogether?</a:t>
            </a:r>
          </a:p>
          <a:p>
            <a:endParaRPr lang="en-GB" dirty="0"/>
          </a:p>
          <a:p>
            <a:r>
              <a:rPr lang="en-GB" dirty="0" smtClean="0"/>
              <a:t>What was Harry getting ready to do?</a:t>
            </a:r>
          </a:p>
          <a:p>
            <a:endParaRPr lang="en-GB" dirty="0"/>
          </a:p>
          <a:p>
            <a:r>
              <a:rPr lang="en-GB" dirty="0" smtClean="0"/>
              <a:t>Do you think Harry </a:t>
            </a:r>
            <a:r>
              <a:rPr lang="en-GB" smtClean="0"/>
              <a:t>will succeed?</a:t>
            </a:r>
            <a:endParaRPr lang="en-GB" dirty="0"/>
          </a:p>
        </p:txBody>
      </p:sp>
      <p:sp>
        <p:nvSpPr>
          <p:cNvPr id="7" name="TextBox 6"/>
          <p:cNvSpPr txBox="1"/>
          <p:nvPr/>
        </p:nvSpPr>
        <p:spPr>
          <a:xfrm>
            <a:off x="4653952" y="1825625"/>
            <a:ext cx="2416628" cy="5355312"/>
          </a:xfrm>
          <a:prstGeom prst="rect">
            <a:avLst/>
          </a:prstGeom>
          <a:noFill/>
        </p:spPr>
        <p:txBody>
          <a:bodyPr wrap="square" rtlCol="0">
            <a:spAutoFit/>
          </a:bodyPr>
          <a:lstStyle/>
          <a:p>
            <a:r>
              <a:rPr lang="en-GB" sz="3200" smtClean="0"/>
              <a:t>Evidence</a:t>
            </a:r>
          </a:p>
          <a:p>
            <a:endParaRPr lang="en-GB" sz="3200" smtClean="0"/>
          </a:p>
          <a:p>
            <a:r>
              <a:rPr lang="en-GB" sz="3200" smtClean="0"/>
              <a:t>Retrieve</a:t>
            </a:r>
          </a:p>
          <a:p>
            <a:endParaRPr lang="en-GB" sz="3200" smtClean="0"/>
          </a:p>
          <a:p>
            <a:endParaRPr lang="en-GB" sz="3200" smtClean="0"/>
          </a:p>
          <a:p>
            <a:r>
              <a:rPr lang="en-GB" sz="3200" smtClean="0"/>
              <a:t>Interpret</a:t>
            </a:r>
          </a:p>
          <a:p>
            <a:endParaRPr lang="en-GB" sz="3200" smtClean="0"/>
          </a:p>
          <a:p>
            <a:endParaRPr lang="en-GB" sz="3200" smtClean="0"/>
          </a:p>
          <a:p>
            <a:r>
              <a:rPr lang="en-GB" sz="3200" smtClean="0"/>
              <a:t>Choice</a:t>
            </a:r>
          </a:p>
          <a:p>
            <a:endParaRPr lang="en-GB" smtClean="0"/>
          </a:p>
          <a:p>
            <a:endParaRPr lang="en-GB" smtClean="0"/>
          </a:p>
          <a:p>
            <a:endParaRPr lang="en-GB" dirty="0"/>
          </a:p>
        </p:txBody>
      </p:sp>
      <p:sp>
        <p:nvSpPr>
          <p:cNvPr id="9" name="AutoShape 2" descr="data:image/jpg;base64,%20/9j/4AAQSkZJRgABAQEAYABgAAD/2wBDAAUDBAQEAwUEBAQFBQUGBwwIBwcHBw8LCwkMEQ8SEhEPERETFhwXExQaFRERGCEYGh0dHx8fExciJCIeJBweHx7/2wBDAQUFBQcGBw4ICA4eFBEUHh4eHh4eHh4eHh4eHh4eHh4eHh4eHh4eHh4eHh4eHh4eHh4eHh4eHh4eHh4eHh4eHh7/wAARCAFbAMw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LooooAKKKKACiiigAooooAKKKKACiiigAooooAKKKKACisvxZ4g0fwr4evNf16+isdOs4zJNNIeAPQDqSTwAOSeK+SvFX7bqJfxp4X8DmW0Vv3kmoXex3XPRVQELxjkk/SgD7JorhPgh8TdF+K3gpPEmjxS2xWUwXVpKQXglABKkjqCCCD3B7V3dABRTXZUUs7BVAJJJwAPWuD1/4xfDzR73+z/+EgTU7/bu+x6TC9/MF/vFYQxA5HWgDvqK5Pwd8R/A/i62jm8P+JtOu2dlTyfNCTI5BwjRthlbg8Edq6ygAooooAKKKKACiiigAooooAKKKKACiiigAooooAKKKiu7i3tLd7i6nighQFnkkcKqj1JPAoAloPSuGu/jB8LbV5Un+IHhxGhLB1+3oSCvUcHnpWPZftB/Bu8uUtofH2lh5DhTIHjX8WZQB+JoA+Uf29/iTqmufEV/h/GrW2k6CyO6hs/aZ3jDeYfZVbaB9T3r5oXrX1p+0r8ENb+InjiX4h/Cu4s/Fem6xj7SLW9jY28yKFPzM2CpAHAPHTGMUnwC/ZJ1yfXYdZ+KNvFZaZbPuXSlmDy3TDoHZDhU9QDk9OKAPbv2JPAl14J+DkdxfXdvcT67P/aQW3lEiRxsiqi7hwThcnrgnHavbNTv7PTNOuNQ1C6htbS2jaWaaVgqRoBksSegxXlM/wAK/FWgazpJ+G/j640Dw3a3SST+Hri2Wa38ouWlWKQjeoIOApyBngjpUPxZi/4WJ8TdI+E5ST+xbOJNc8RkcCaJWIt7bPcO4Jb2X3oAuwWGtfFkxapfanJp/wAPbhQ9rpsCtFc6tH03XL9UhbqI1wWXG484rvfCnhTwz4UsxZ+G9B07SYcBStrAqFgOm4gZb8a2II44YliiRUjRQqqowFA4AFcx4+1vUvD934fvrdYX0241SOx1ISZBjSb5Y5FIHUSbFx0Ic+goA8t/a2+E+ga94D1TxtpmlxWninRo/t8d7anyZZkjIZ1dlxk7QcMeQRwav/DLx1r2iz+GtE8TXEutaNrkUS6XrkgVLiKVow6W9yo4YkA4lHU8EZ5rvPjdJHF8HPGLyyJGo0S7BLNgDMTDr9a8U1tHj8I/CiORWR117QlZWGCCAvBB6UAfTgooFFABSZpa+PP2/fEnizwf4n8MXnhnxf4g0hdRtZ1ngtL+SKHMTJtYKpAyfMOT3wKQH2FupRXwh4v+Jvjb4O/EHwjdWfi3X9e0zVNDsr/ULDV71rlXMg/eBC3KdMgjp7jivqL4lfGLQ/B2oaHoVrp95rviPXth07SrRkV2VujOzkKg69fQ+hNMD03NJmvCdQ/aM0ub4P67430Hw/dXOo6HOtrqWlXMyxvZyMSoZ2GdybuMryeelcL8JPjx4k0H4AXXjzxb4d1bXof7akR70X0YBWRmOEViWVEYKgX/AGhjgUgPrHNJur51h/aS8P8Ai6yv9C0nR9ci1CTw1NqZa0uY1lhYKSY0c8CRU+cMRjPFZf7Hfjjwa/hjxlqUF54nit9OMV3qV94h1MXJKsJDlQoAXG05wMtkdaYH0/mjNeD+H/2mPDGparpBvPD+saV4e1y7ls9K1q6MflXEsbKrBkB3IMsBk/44lsP2hIbv43t8Kh4J1SPU1vWtmna6j2BFG7zcf3dnzYznBoA9zzRXlnhj4y6be+EfFPirxHot34a0vw7eyWc0txMkvnyRkh1jC9TuwoHcsMVjeBf2htD8Q+KNE0XUvDmq+H4vEcTTaDd3jxsl6ocqMhCTGSRwDnPr0yAWf2rPilr/AMK/A9lqnh/SbW7uL+8FmLi6kxFbMUZgSmcsTtPcAY59K87079nDxj8QJYdZ+MHxP1HU4pwtx/ZmnyHyULYYorH5Ao6DYvuDX0J8SPCWl+OfBOqeFtWhV7a+gZAx6xv1Rx7q2D+Fea/sx+LryDQdV+G3jCYQ+IvA5+y3Mrt8k9oM+VOpPO3aAMnttPegDgvi1pPwG/Z78JhIfBel694ju0Is7TUf9JlkHGZJC2QiDHYDJ4HfHxN4q1qXxD4gu9YmsbCxe5fd9nsbdYIIwBgBUXgDA/HrXR/HLxtc/EH4o654mmkZoZ7ho7NT/BbodsYxk4+UAn3Jq/8As8/DG8+K3xEt/D8M4trGFftOoXBBJSBWAIXH8RyAM+ue1AF/9nb4s+IPhH4guNZtLGfU9CuAsGo2m9kiZjkowbBCyDDYz1GR9P0V+GXxG8I/EbQl1fwpqsd3GAPOgJ2z25P8MidVPB9j2Jpnhz4Z+BtA8Dv4L0/w5YnQ5VxcW00Yk+0NgAvIT95uBz7cYr5r+Jf7OHi74eeIv+E8+BOp3kTwHe+liUmZR1KoTxKhwMo2T9aAPsM8ivOfgxFb6nf+LfGzQQ/adY1ua3injcP5lranyIsHHAyjtj1auc/Zr+MjfFTwlqNjqVo2n+LdHj8rULcKUDsdwWRAeV5Ugqfun6it/wDZfuWuvgR4WaWR5LmK2eG6L53CdJHWQNnuGDZ96APS65L4ueEZvHHgS88OQXqWUk8sEqyuhdQYpkkwQPXZj8a62myOkcbSSOqIoLMzHAAHUmgDy79qG8kX4Wtotsiy3WvajaaZFEVBEgkmUuCD22K+Tzgc1xPxcureDVPAFqTtafxnpwhAXj5XJI9uKsf2+fih8Sf7ftGVvCHhiSSDSpAcrf3xyklyvYoi5RT6sxFZXhe4h8fftSWumohn0vwJZSXUjKflN9LhAD2O1c4Hqp96APpYUUUUAFfFX/BS7/kLeBv+uF7/AOhQ19q18i/t4eC/G/jrxP4btvCvg/WNUh0y1maa6giBiLSsmFBznI8vn6ijqhnmWvWVjqvxp8AWnxkuYLDSpNA05bD+ycvHJH0jWdnwUyc7iAcduORofE3VNbb9u+2k0vT4r++sb+2gsLSafyY3CxDau/B2jknpVn4//DH4jeItR8Aa1pPgjWbhLXw5Z213AsSmW3lhYhkcZ4Pcexr0v40/DHxNb/HLwv8AGzwv4fvNYgje3l1XSYiq3cZUYyqk4Y7TgjPBX0OaOt/UnoeYa98J/iB4A+G/xW1/xVbWNrY63axskVteCbEpvEcA8DoGYZos/wDlHdc/9hw/+jxXqHxH8E+PfiD4b+JHiyTQ9T019V022sNE0G4kBuGjhlWR5HRWKq7FcAAk4zXC2ng/4gL+x3d/Dx/h74jXXP7aV1j8hcPGzGTzB82cDbtPHUj8EV2O5/Z88NeHz+yg3ij+x7Ia0mh6lbi+EQE3lsZCV3d6+Zfh1fXVl+zj8Tltyyi6u9JglKnHyF5iR9DgD8a+uPgppPibRf2S9S8N6p4T1m21q1tLy2SxaJfNuDICVaMZ5Hz45x0NeSfs8fBPxdffDv4ieBvFvh3UtAk1m2tZdPu7uLEQmhZyoJBz1Ze3TNPqxLZHK+FPhj8S/ir8A/B1j4c0bS007SLy+lhvJtSCyTtJINwMe35dpXrk5re/aAubj4Z/tWeEPGmo7lL2VncXpU53Mq+TNz34B/Ouy8D+GPila/A9/gaPBeq6Vqct86S6+ZkFjFbNKJGkWRW3M2MgKBz69RWh+238KPEXizT/AAVL4S0i91e404SWNx5S7nERCbXY/VTz/tUN6gjgfj1/aGl/sdeCo5fMWTX9WfU77n7zy+bMAfX7w/IVDo/wu+K3xD8KfC7xDomj6VZ2Xh+xiFpcHVB5k6ibzA5Xb8h46ZNfR/x4+Ef/AAnXwPh8E6VJDDfaXHC+ms/CGSJNu0nsGUkZ7ZBrzfwtoHxE8RfDDwd8JLrwdrfhkaPeQtrOsTzIkDW8LltsDIxZ2fIHQAe4oW7DofUqnrXyX+2Lf2svjew034a295efEe4gkstVi0yEyb9PljKmO4A4JyyFSfujnI+WvrRf61wvwo+F3h/4dtq91p013qOp6vdvc3uo3zB7iTJyELAD5QcnHqSaAPymlRo5GjkUq6kqwPYivtX/AIJsaNZrovi3xB5iPeSXEFns4JjjVS+emRuLevOweleTftu/DSz8B/E2PVNIjmXTPESyXm1uViuN/wC9RT6fMrAdt2OldV+wZrlz4N+MOq+BtYsvIn12zidGZxlHiRpUA5wQySE8Z7e9AH3fQaKR2CqSSABySe1AHgvxjtZPhN8Qbb4z6Hax/wBj3pjsPF9rFH8zxs2I7pcL95Sfm9fl9zVz4D+JbLw5r+s/DfUZYba3F1Jq3hq6kbaup2FyzTZRicOyMxBx2xxxUPx1+M3w8XwrrXhOL7X4pu762nsXg0q2+0xwSlSo818hVw2OASRjOK+L/Dzx6xfQ2/xS1e/Nr4a08WmnaNGxW6uSxPlww4GB8zDLHnAHXHC5le19R8rtex+k3iTxp4U8O2wuNa8Q6dZqwOxXnUvJjsqDLMfYA14r451vxR8Xrw+HbCw1Twz4DBzqF7coYLzVl4/cxofmjjPO4nBI49q5PwT4R+IHgPR9Mt/D/wACrS61JbRftmoyarAkruwBKhjluOAenI6V1lha/HvxLOtovhTQfBMGcTX19e/bpAMdY40wCf8Ae4piIPiD4u0/4faNpvhbwppK3fiC9QWuh6LaJyD0DsB0QdST1wfcj0j9nn4bp8OfAcVneCObxDqDm81q7B3NNcPyRu6lVzgfie5qX4Y/CTw94Kv5tdkuLvXvE10pW51rUWDzsDjKp2jTjhV6DjNehjpQAUUUUAFFFFABRRRQAUUUUAFFFFABRRRQAUUUUAFFFFAHzF/wUW0Zbz4SaRrSpD5mm6sql2J37JY2BVfqyoT/ALteQ+N45Ph3qPwO+Llvb5tX0m0gvSFyCYlAYH3aJyB/unHSvpD9t2GGX9m/xE0kSO0b2zxllB2N56DI9DgkZ9zXn37QPhuGP9hnQVvvLe60iz02eF0AIDMFQ4JGQNsh6Y6UAfT+o6lY6bpVxqt/cpbWVvC0800hwqIBkk/hXyX8UvihrvxL1Gaw0a6utI8ChSi+WxiudW9WYj5khPZeCw69cCT4v/EwfEq6tfDOlBP+EXsoIJ9RIbeLy7aMMINwOGSPI3DHLY9K5kcYAAAHQV8vnmdPDP2FH4ur7f8ABPcyzLVVXtam3YqKNP0bS3KpDZ2VtGWIUYVFHWvQP2V/gq194k/4XF4vhHmXTmfQ9PdcmNCMLPID0bHKjt97rjHMfCjwbD8V/iU+lXm6Twv4dKXGqqM7Lycn93bk/wB3gluvTHFfaUMUcMSRRRrHGihURRgKBwAB2FdGQ4CdCm69V+9P8jLNcVGpNUobRHAYpaKK+gPICiiigAooooAKKKKACiiigAooooAKKKKACiiigAooooAKKKKAPEf22Zmb4EXmkwxq9xq+o2ljDucKFdpQwJ9vlx+Oa479ty/bQ/gv4a+HOl4a51e4gs0iJ3MYbdVJOcf3vL54/nXZfHxV1z4u/CTwivlv/wATmXWbhAw8xEto8ocHjaSzA+uOK4LxZ4L1f49fELxT4msrg2Nn4UP9l+GXmBEVxeRSbp2fHOzIKZ9we2KUr8r5dxxtdXPNvDukWuh6Pb6ZZriOFcFu7t3Y+5NQ+JZtUlhg0Xw7C9zr+qyi10+3jALM56tg9AoySegp+uawNFuG0/U9PvrfWh8iaU1u32iV84AjXHzgnowyCOa9+/Zm+D9/4Ykk8deONk3izUIdkVvgFNMhPPlof75/iI+nqT8PlmUV8RinWxSsk+vV/wCR9NjcwpUaKp0XuvuPQPgf8PrH4Z/DvT/C9qwmnjBlvbgf8t7huXfnnGeB7AV3FIKWvuT5gKKKKACiiigAooooAKKKKACiiigAooooAKKKKACiiigAooooAKDRRQB8veH5IvBH7Y3iTV/iXqyW39tWQj8M3dxIwt2jaRR5KswwrAADGcZJ/vCtHwvonxr+Ec/iS50nQdD8c6FrGrTaoltZXjQXMDSyZYgOuGyu3gE4I4PWvQP2l/hdJ8V/hw3h+zmtLbU4bmO5sri53BI2Bw2SoJwVLDgdcU/9nPwd438B+Al8MeNNa07V/scuNPmtXkZkgI+45cDODnGOg47UAU/hB8W7T4ja7c6bceAvEmg6rpybp31GzHlREkjaJeDnjpgZ59Ca9ZHQUYooAKKKKACiiigAooooAKKKKACiiigAooooAKKKKACiiigAooooAKKKKACiiigApM1Bf3UdpatcSZ2r2HeuJ074l6PqGqXthp9xZ309i+27gtrkNNB/vL3/AMiuTEY6jh3ao/68zWnQqVFeKO+zRUFncRXVtHcwOHikUOjDuD0NTiuqLTV0ZMKKKKYBRRRQAUUUUAFFFFABRRRQAUUUUAFFFFABRRRQAUUUUAFFFFABUVzIIYJJmBIRSxx7VLTZFDoysAQRgg1Mr8rtuNWvqcLqer3l8CjMscJIIQD+tcH4d+HvhTw54o1TxPoul/Z9U1TP2mTzmK/M25tqnhSTzXpPiDSLWyg8+FnBZtqxnkUyXw3fDaYWicFQeWwQa+AxOFzJ1Zxbcnpe3bofRUq2FUIvZG34WurO40mKOzR4ktwITE/3kIA4Pr9a1x0rH8NaU+mQzmWQNLO4dgvRcADA/KtgdK+2wPtPYR9qrStseBW5faPlegGuW1/4ieBdCS6/tbxdolq9qjvNE17H5qheo2Z3E8dMZzXUmvl79uLwl4c0D4KX+qaD4V0e1vL3WIXvryKyTzjvLFm34yCW2gnPf3rrMzwv9on9pfxN4+vp9H8LXF3oXhlGKqsTmO4vB/ekYcgH+4Dj1zS/sZfE3xVpHxj0nw7Nql5f6TrchtZra4nZ1RiCyyKDnDAjnHUE5r59wTX1p+wB8LNRuPEz/EvV7N4dNtIXh0tpBjz5m+VnUf3VXIz3J46GgD7iFFA4ooAKKKKAA14/8U/2hvAvw38VP4b8S2fiBLtY1lV4bENFIrd0YuM88HjqDXsBr4U/4KN/8lP8L/8AYKP/AKOalfVID7Y8L6xFr/h6x1q3tL20hvYVmSG8i8uZFPQMuTg+1aJNfDn7Uup+INK+Ong2z0TxRrmmR6nY6eZUt71xGrlwm5Uzt6AcEYJ61o/C/WvFGi/toav4Ak8Xa9qujXElzbTrf3jSs6+QXDeisD0KgUwPq628baHc/EO58CW80kusWunjULgIoMcUZfYFZs8Pkg4x0NdJmvgz9i+1tD8efF+q6neagw0ezubrzDdPuk2zBT5vP7z5c8N3wapx/EjxZ8RtJ+JnxBuPE2tabceHorSfQraxvXhhtVe4K4KKcOdqjJbOSTSuB+gGSaOfevz++O3xO8Qa34F+F/jq21rVbLUL22ng1OO0u3himkt5VBOxSACck5x3x2rpfijo/wAWPC/wQ8WeI/F/iq/8+612zvdInstTkACSqwkAAIKphlAQ45TOO5fQD7czRmvzk8W+JvHfhL4cfC7xzYfEDxLPfagt4zQT3haGPyZVwNv8QIc53ZzXc/tLeM9ftPjH4D8QeG9a1O0Gt6ZZXxtVvpBbGRmwuUBxt6Z455osB9w5xQT9a+OfHXin4qfA34AXGk+JNce58VazrlxFYX32nz2htdoLyqx5BJ+6Dyu7oCMVR8I+MNX8BfGP4faJ/wAJDreoaP4x0KyOqw3t+8/+kXO5fNQscoQxX7uOM0AfWFv430K4+Ilx4Dt5pJdZttPGoThFBjjjLhArNnh8kHGOhrpOor4T/Yn0mK+/aP8AE011eahJLp0NxJE5un3SMJwn705/eDB/izzg192Ch7IOtjw34o69448Oah428QTwPd2dlBbL4b06NDIszbfncqnzFjI2057LxXW/CD4weDfiRpkTabqMVnrCoBd6VcsI7iB/4htP3hnoR+nSun03/SvEt3c/wwjYv16f0NZPjv4V/D/xu3neIfDNnPdj7t7EDDcr9JUw36152AftHUq93+C0OjEaKMOy/M7Wq2p6lp+l2T3mp31tZW0Yy81xKsaKPck4ryOf9nnQT8lr46+IdpbgYSCLxBJsQegyCf1qaw/Zx+GKSLLrFpq/iOUcltW1WecMfUruC/pXonOY/jf9q74TeHbh7Wxv77xDcrwV02DdHn08xyqn/gOa848SftY/Czxr4f1Hwz4s8Fa+dKvozHJtaJ2x2YfMNrA4IIzyBXQftW+IfB/wY8Aw6H4J8NaJpfiDWlkit5bayjV7aEcSS7sZzzhfck9q+CD97PWgD7O+Gfw4/ZTvNY0K6g8TXOo3Gor5lppmq3ewO24rtkUKPm3AjaTg+4NfYVlb29nbRWtnBFb28KBI4o0CqijoABwBXxz8Hv2YtI8Zfs+2F9riSaN4ovHkvLC/iB3pE2PKWVM4ZTjd2IDcGvV/gJ428TaHr5+D/wAU2VfE1nB5mlajv3R6rbDoQx6uoHfkgc8g5APdaKKKACiiigBD0r4V/wCCjn/JT/C//YKP/o5q+6z0rx34rfs8+DviX4pbxF4k1bxC1x5axRQxXiiKFB2RSp25OSfc1LWqA+df2tv+Tgvhx/146d/6Pq94U/5SM6j/ANftx/6Smvb/ABX+zT4N8Uaxp+r6z4g8V3F9p9rDbW8xvl3KsX3TnZ97PJPrzWxH8CPCEPxdX4nw3utRa6JxO4W6HlSNs2EMNuSCOozVIXQ+YP2Q7GbU/ih8UtNgz5t3ol/BHj+80wA/U1W/Yh+HvhLxjq3jOx8caKt8mnQW5EUs8sQjO+QPkIy5+6OucYr6n8C/Abwf4L+I11440C+1u3vbqSZp7b7UPs7iQklCu3JUE5AJ4wKXxH8BfBeq+KtQ8RWV3r2gXWqoU1SPR9Qa2ivlJywkUDv3xjOSetJaDZ8gftPXnhPUPhr8O7zwR4en0DQnk1P7PaTOXORKgZwSzZDEEjmvon9s7/k1OL/fsP6V1nxH/Z38BeOItFtb59V0+w0Wz+yWNlY3CxwxJnJOCp+Y8ZPfAzWL+1L4J8Q6l8ALPwL4S0zVfEV2k9vEsjyo0ixxc75GYjJ4A47mh7WGtz5P+Mn/ACbh8G8c/Jqv/o2Kum/aMs5tP8d/B6xnUrLBoOmRupGCCJRxXr/wO/Z00LVfB3h28+InhzWdP1jRZpFfTpr0G1uDv3iTYpIAOVBAIzs5zXpHxV/Z/wDCHxI8Xx+J9e1TX4r2KJIoFtbpUSEJyNgKnac8/WmT0PJf+Ckel3U3hPwnrEaO1va3k8ExA4UyIpXP12Gtfw74N+D/AIT8KfCnxDqHgeTUNf1yfToLSeG7lZ47hkDiYq0mNqsMkAY9q+g/EnhPRfE3hKXwv4itf7V06aFYpVuDl3wBh9w5D5Gdw5zXHeAvgn4U8IatYalHfa7rD6VG0ekxarfGeLTlb73kpgBTjjPJxQPofN/7C/8AycT457/6Lc8/9vS19s3UohtpJj0RS35V5b4I+A3g/wAGfEe68daDfa3b391JM89v9qH2dxISWQrtyVBOQCeCB6V6D4pm8rSXUdZCEFc+LrexoSn2RpShz1Eu7OQt9Su7G7SaO6eKF5VM6+XvBXPJ6Z6Z6V39pPFc28dxBIJIpFDIw6EHvXH+H1j1G7bTrzT41KQlvPjdlOMgAEep/pXY2sEdtbxW8K7Y41CoPQAYFeLkFOtGm5SleL230Z2ZhKDmklZomoNFI5IUkdQK+iPPPzS/bU8UDxN8ftaSKQtbaSE06LngGMfPj/gZb8q5X9njwha+OvjJ4c8N3zD7HcXXmXKn+OKNTIyf8CCkfjXKeMLq4vfFmr3l2zNcT300kpPUsXJP613n7KWrx6L+0H4QupZI445L37MzOcAearRj9WFAH6iQRxwxJFCipGihURRgKBwAB2rxb9sXw7a3nwmuPF0VwbDXfC0iajpd9HxJG4YAoD6Nxx6gV6Z478X6H4K0GTWNduWjiDCOGGNC81zKfuxRIOXdjwAK8lfwD4w+M2pW+rfFOOXQfCMEomsPCkE372fH3ZLt17/7A6e3OQD0/wCEXiWfxj8M/Dvii6h8m41KwjnmQDADkfMR7Egkexrq6hsbW3sbOGzs4I7e2gQRxRRqFVFAwFAHQAVNQAUUUUAFFFFABRRRQAUUUUABpMUtFABRRRQAUUUUAIa5nxeZri6trO33GTBcBeue3X6GumNQtbwm5FwYlMoG0PjkCuPHYaWJoumna5tQqqlPmauYnhm41iS8khv4V8lUyJfK2MWz09DxXQ0g606rwtB0Kag5X82TUmpy5krBTLiWOCF5pnVI41LOzHAUAZJNPryf9rHxgPB3wS1qaEsb7U1/syyVOpkmBBP4LuP4V0mZ+cHxI1DTNY+IPiDVNFhMOm3mpXE9qh6iNpCV/Q1k6Q00WrWkluxWZJ0aMg4IYMMc/Wv0e+GX7OngDSfhVp/hfxT4csNYvnAub65lTEv2hgMhHUhlVeFAB5xz1rn/AIzfst+B9T+Ht3B8P/D8GkeIbc/aLSQTyN55A5iYuxwGHQ9jj3oA7XxxqX9i/GvwFfeINPiutP1K2l0yzmIB+w6i2H34P99FKAjkYPrXrQr5n+Axb4taB4Q/4SjVry18RfDjUXTUNMlQeZPKq7IpJM/MMAY9yGr6YoAKKKKACiiigAooooAKKKKACiiigAooooAKKKKACiiigAooooAKKKKACvnz9pKzbxF8c/g54TuGH9nS6jdahOn99oFR1/QMPxr6Drxb9oCwltfif8JfGSKfK0/Xn064YdFS6TYCfbK4/H3oA9pFB6UCvMP2ifHF54V8JxaL4fia78WeJJDp2i2yfe8xhhpT6KgOc+uKAPMPgdN/wkv7X3xG8WeG41Tw9BbCwupwvy3FyCgyp78xuc+n1r6eHSuH+CHw90/4Z/D2x8M2e2W4UedfXPe4uGA3ufbsPYCu4oAKKKKACiiigAooooAKKKKACiiigAooooAKKKKACiiigAooooAKKKKAEdlRSzEAAZJJwBXzv+1J8VPCU3gu88LeG9ROv+Ko7m3ura10uI3RgkhmSQNIUyFA29M59q7z9pD4e+IviV4CHh/w54mfQpjcK82SwjuY+6OV5x3HYkc10fw28AeFvh94fg0fwzpNvZxogEsyoPNnbHLO/Vifc8dqAOh026N5ptteGGSEzwpL5TjDJuUHaR6jNfKsXjTW4f2jb74l/EHwP4r0zwnpljLp+kXD6a8i2h3DdK4XONwD/MM4BFfWeKa6K6FWAZSMEEZBHpQBi+DfFnhvxho66v4X1mz1WyY48y3kztPow6qfYgGtyvCvCfwV1bwT+0HP4y8Ganaaf4Q1OFm1PSSWGZTniNANu3dhgSRtyQOK91oAKKKKACiiigAooooAKKKKACiiigAooooAKKKKACiiigCve3lpZ+V9ruoLcSyCOPzZAm9z0UZ6k+lc5dW2t/2Zd6bf+I7eK9u9RLWMsZWGQWvmK3lDjlwm5cgE8g1u65o+l63ZfYtY0201C23B/KuYlkUMOjAHoR2PUVx3i6wY6pc28ds4uLqGGKxus7zG2doxk5UoxDnHXOeteZm2PngKCqwpueqVl5u1y4R5na51Njq11c+IbzTf7FvobO2jUjUJtqxTSE8pGudxwOrEAehNaEN1bzSyxQzxSSQsElVHBMbYBwwHQ4IPPrVbU7qTS9DnvDa3eovbQFzDbIGmnKjoq5ALH0rxj4KfFWw1741eNPBKeGdU0y7e5OpGa7Ty3KrFBFtkjPKngY6jFekiD3aiiimAUUUUAFFFFABRRRQAUUUUAFFFFABRRRQAUUUUAFFFFABRRRQAUUUUAMuJY4IHmmkSOKNSzu7YCqBkknsAK8/8LfEL4Z/EDxWlj4b8WWup6ppQeTyIHdVZTgEjcAsgBAOVJxwe9Zf7XX27/hnfxadPMwmFshYxEhvL8xN/Tttzn2zX5u/D7xTqXgrxppXinSmIutOuFmVNxUSKD8yMR/CwyD7GplCMlaSuB+vArybT9H0zSf2rtQ1BIUS71zwskm7uzwzhHP12mP8AKuq+Glx4i1jSbfxTruoQbdVs4ZrbTrRf3FojDePnI3u5DAMTgccAd+U1W8t5f2tNCs45laeDwldtKgPKhriPbn64NUB63RRRQAUUUUAFFFFABRRRQAUUUUAFFFU9Zv4NL0m81K6bbBaQPPKfRUUsf0FJuwFyivgj4War4r+PXiz4h6lf61rUOpQaJNNodvZX0kKWzlsJGFUgMCPlOeu4nrzWd8dLrxF4b8e/DRpJtetNRuNE02TUrH7XIHedH8sqULYDEIAR3PXqaa3sB+hFFeDfDr9oSTxJ8a7z4Y654LuvD+oRmRYWe8SZt6LuKuFG0ZXkFWYVW8YftHC18TeJtL8H+FR4htPCkDXGtXj34t1RVcI4iXad5BJHboaAPoF2VVLMQFHJJOABTY5EkQPGysp6FTkGvmz4+fErw74x/ZltvGFjpV9qug3d5HFfQQ6mbG4tm5BQkKwb5sArjBBzUvw++MPgzwH+yxpPi6Lw/Lpdl50tpYaSl4Z5JpRI2f3jAdcMxOMDsOgoA+kaK8X+Hnx0t9W1m/0Txpo0XhjULTR01wFL0XML2bIH3bgoIcKQSuPpXJ2/7VFqba08T3Xg64tvA93qraXFqhvVNyJFUMXMAX7mDn72aAPpSio7eRJoUmidXjdQyspyGB5BFSHpQBW1Szt9S0250+7jElvdRPDKh/iRgQR+Rr88fjb+zL4n8G+KETQLiwv9DvpytjJc6hDBNEMj5ZBIVBxnllyPXFfXXxp8XeKL7WoPhh8MpUj8V3sIuL3UXAMWkWmceY/B+duijGec+lfDn7THw7174a+LrDRNc8T3PiJrmz+1pcy7wAS7KwAZmP8ACO9AH1F8RvjVH8J/A/hr4a+CvI8TeN47G3tNkQNxFAwQKc7Mb3JB2qPqcd/RP2efhpeeE7G78WeLrp9T8c+IAJtVu5cEwg8rAnHyqOMgcZHHAFeKf8E7NB8F3+mav4gbThJ4t0648kzySltkEigqyJ0UkqwLdeOvJr7FFABRRRQAUUUUAFFFFABRRRQAUUUUAFct8WopZ/hd4qhhJEjaPdBcdc+U1dTUdxHHNC8MiB43Uq6noQRgik9ho+GP+Cbv/JQ/E/8A2CU/9Girn7bf/Jyvgf8A642n/pUa6Dw78E/id8LfGPjO38A6VFqOm+ItPez0zUhqKQNpm5wVaQMd5KDI+QHOAaqfHf4PfFfW/iJ4QvtH8Pz+ILbw5p1lbzajLqMCPfSxtvkbEjhhzxkin1TF3MXQJHj/AOChOtSR/fS4u2X6i0OK86+BEsk3hP40TSlmkfwzIzFupJnUmvfdL+FfxE039smX4jf8I35/hy5umka5W8hBjSSDYSULbjtJwQBzjisfVvgL478G+IfH2n+C9Ah13Q/GOnvaWs5v44Dp2+VXPmK5BYLyBtySMUuiHfU8f8Gz3L/sZ+OreRmNvH4ismiB6BmA3Y/JaxfiPPP/AMM6fCy13MLfztWkI7F/PQfoP519K+MfgV4l0D9leL4beFdNGva7fajHeajLHcRwor9WIMhXKgKqDv3xWI37PHjHxL+zHpHhXUtLj0jxb4d1C5mso5rqN47mKVgzLuQsFzxjPdPQ1V9xdjoPjl4X8P2X7Ntx44s9NiXxPc+F7CwmuxK282x8oMNudvTA3YzjjNePfCT4WeOPix+z3b6PpWoeHNP0Wx12e6Et28ouDL5aqwOAV2YI96978N/CvxH44LzfELQ/+Ectbfwinhu2tFu47iV3OC9wTGSoAKrtXOeucVzHgf4X/F3wx8L/ABB8Gk8P6fLYavduF8Si/QQxW8gUSEw58wvtXgYxk9eM0urEtkfSvgDTbrR/BGh6Re3Edzc2Wnw28s0bFkkZEClgTyQcVuVm+F9It9A8Oabodoztb6fax20bN1KooUE+/FaRoGjxDwNeW3w78e/EG+8exyaZ/bOtC6steuYgLae1MarFB5oJCFCH+Vsdc968O/4KPvZ3Wr+CNRs5YZ0nsrnbPE4ZZEDoRgjgjk/nX1d4/wBb8U6dIbPRPh7P4ot5rR2Mi31vEiy5wsbpKykgjnIzX5xftA6R4v8AD/i+LSfGC21rdPC2oR6baPm308XDsxhjAyqgYH3cjpyetAHuP/BNW9to/E3jKweULcz2drLFGerKjyBj+G9fzr7er4I/4JzaPd3XxV1rW42QWun6X5M2TyWlcbAB/wBs2/KvvcUAFFFFABRRRQAUUUUAFFFFABRSHrS0AFGKKKADFJilooATFGKWigBMUYpaKAExRilooAKKKKACvjD9snQLDW/2ofhzpupQs9jqyWtpdKjFWdDdFWGRyDhutfZ9eE/EnQ7fXv2uPh1vtxcf2VpF3fzf9MwGCxMf+BnigDgv2MvC83g346/FTw2I5IbWwaOOFGYsTEZZDCSe/wAhHPua+s68m0u1k0n9qvV5WZRB4g8LwzRgDBMltNsbPqdsg/OvWaACiiigAooooAKKKKACiiigANFFFABRRRQAUUUUAFFFFABRRRQAUUUUAFFFHegAryvw2fO/ah8YPL8zW3hvTY4Sf4FeWdmA+pAP4V6lK6xxtI7BEUEsxOAAO5rxH4X3d740+O+u/EjwvcxnwTJp0ektOygnUbiF2O+MZyqIWI3EDdngHqADr9eEUnx78KiPDTw6FqLzY6rG0luFJ9iwOPoa9BFeX/EL4U33iHx3F4z8P+PNb8K6p9g+wTm0RJUliDbgNr8Lz+fFUPhf4c+NHh/4k3lt4r8ZweJfBq2hNtcSwRx3DTEjAKqMjaAcnODkY9gD1+iiigAooooAKKKKACiiigAooooAKKKKACiiigAooooAKKKKACiiigAooooAqa1Ypqmj3umyTSwJd28kDSREB0DqVLKT0IzxXPfCPwNp/wAOfAWn+EdMuJLm3s95E8qBXkLOWJbHGecfhXWUUAFFFFABRRRQAUUUUAFFFFABRRRQAUUUUAFFFFABRRRQAUUUUAFFFFABRRRQAUUUUAFFFFABRRRQAUUUUAFFFFABRRRQAUUUUAFFFFAH/9k="/>
          <p:cNvSpPr>
            <a:spLocks noChangeAspect="1" noChangeArrowheads="1"/>
          </p:cNvSpPr>
          <p:nvPr/>
        </p:nvSpPr>
        <p:spPr bwMode="auto">
          <a:xfrm>
            <a:off x="21272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 name="Picture 7" descr="C:\Users\Jo Sharp\AppData\Local\Microsoft\Windows\Temporary Internet Files\Content.IE5\R9ENAKIJ\MC900078753[1].wmf">
            <a:extLst>
              <a:ext uri="{FF2B5EF4-FFF2-40B4-BE49-F238E27FC236}">
                <a16:creationId xmlns:a16="http://schemas.microsoft.com/office/drawing/2014/main" id="{0A44A4CF-9AFD-430B-96C6-2EFF0C441300}"/>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25071" y="3108960"/>
            <a:ext cx="845509" cy="727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7" descr="C:\Users\Jo Sharp\AppData\Local\Microsoft\Windows\Temporary Internet Files\Content.IE5\6X80HW0W\MC900078743[1].wmf">
            <a:extLst>
              <a:ext uri="{FF2B5EF4-FFF2-40B4-BE49-F238E27FC236}">
                <a16:creationId xmlns:a16="http://schemas.microsoft.com/office/drawing/2014/main" id="{07B95254-4048-4AE0-A736-8F968681C88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96000" y="4626741"/>
            <a:ext cx="1012856" cy="576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7" descr="C:\Users\Jo Sharp\AppData\Local\Microsoft\Windows\Temporary Internet Files\Content.IE5\CIJXV5XE\MC900078625[1].wmf">
            <a:extLst>
              <a:ext uri="{FF2B5EF4-FFF2-40B4-BE49-F238E27FC236}">
                <a16:creationId xmlns:a16="http://schemas.microsoft.com/office/drawing/2014/main" id="{AE9F88DC-732B-4B63-A8A3-6D0469C8FEC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0" y="5825580"/>
            <a:ext cx="630594" cy="702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5"/>
          <a:stretch>
            <a:fillRect/>
          </a:stretch>
        </p:blipFill>
        <p:spPr>
          <a:xfrm>
            <a:off x="6245780" y="1915778"/>
            <a:ext cx="863075" cy="934102"/>
          </a:xfrm>
          <a:prstGeom prst="rect">
            <a:avLst/>
          </a:prstGeom>
        </p:spPr>
      </p:pic>
    </p:spTree>
    <p:extLst>
      <p:ext uri="{BB962C8B-B14F-4D97-AF65-F5344CB8AC3E}">
        <p14:creationId xmlns:p14="http://schemas.microsoft.com/office/powerpoint/2010/main" val="14619571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Spelling Test</a:t>
            </a:r>
            <a:endParaRPr lang="en-GB" dirty="0"/>
          </a:p>
        </p:txBody>
      </p:sp>
      <p:sp>
        <p:nvSpPr>
          <p:cNvPr id="3" name="Content Placeholder 2"/>
          <p:cNvSpPr>
            <a:spLocks noGrp="1"/>
          </p:cNvSpPr>
          <p:nvPr>
            <p:ph idx="1"/>
          </p:nvPr>
        </p:nvSpPr>
        <p:spPr/>
        <p:txBody>
          <a:bodyPr>
            <a:normAutofit/>
          </a:bodyPr>
          <a:lstStyle/>
          <a:p>
            <a:endParaRPr lang="en-GB" sz="3200" dirty="0"/>
          </a:p>
        </p:txBody>
      </p:sp>
    </p:spTree>
    <p:extLst>
      <p:ext uri="{BB962C8B-B14F-4D97-AF65-F5344CB8AC3E}">
        <p14:creationId xmlns:p14="http://schemas.microsoft.com/office/powerpoint/2010/main" val="26653802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dirty="0" smtClean="0"/>
              <a:t>Maths – Year 4 Catch Up</a:t>
            </a:r>
            <a:endParaRPr lang="en-GB" dirty="0"/>
          </a:p>
        </p:txBody>
      </p:sp>
      <p:sp>
        <p:nvSpPr>
          <p:cNvPr id="5" name="Subtitle 4"/>
          <p:cNvSpPr>
            <a:spLocks noGrp="1"/>
          </p:cNvSpPr>
          <p:nvPr>
            <p:ph type="subTitle" idx="1"/>
          </p:nvPr>
        </p:nvSpPr>
        <p:spPr/>
        <p:txBody>
          <a:bodyPr/>
          <a:lstStyle/>
          <a:p>
            <a:r>
              <a:rPr lang="en-GB" dirty="0" smtClean="0"/>
              <a:t>Read the slides and do the activities</a:t>
            </a:r>
            <a:endParaRPr lang="en-GB" dirty="0"/>
          </a:p>
        </p:txBody>
      </p:sp>
    </p:spTree>
    <p:extLst>
      <p:ext uri="{BB962C8B-B14F-4D97-AF65-F5344CB8AC3E}">
        <p14:creationId xmlns:p14="http://schemas.microsoft.com/office/powerpoint/2010/main" val="22546067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RECALL AD</a:t>
            </a:r>
            <a:endParaRPr lang="en-GB" dirty="0"/>
          </a:p>
        </p:txBody>
      </p:sp>
      <p:sp>
        <p:nvSpPr>
          <p:cNvPr id="4" name="TextBox 3"/>
          <p:cNvSpPr txBox="1"/>
          <p:nvPr/>
        </p:nvSpPr>
        <p:spPr>
          <a:xfrm>
            <a:off x="838200" y="1690688"/>
            <a:ext cx="3415145" cy="1569660"/>
          </a:xfrm>
          <a:prstGeom prst="rect">
            <a:avLst/>
          </a:prstGeom>
          <a:noFill/>
        </p:spPr>
        <p:txBody>
          <a:bodyPr wrap="square" rtlCol="0">
            <a:spAutoFit/>
          </a:bodyPr>
          <a:lstStyle/>
          <a:p>
            <a:r>
              <a:rPr lang="en-GB" sz="3200" dirty="0" smtClean="0"/>
              <a:t>TP:  Complete the stem sentence for 5.93</a:t>
            </a:r>
            <a:endParaRPr lang="en-GB" sz="3200" dirty="0"/>
          </a:p>
        </p:txBody>
      </p:sp>
      <p:pic>
        <p:nvPicPr>
          <p:cNvPr id="5" name="Picture 4"/>
          <p:cNvPicPr>
            <a:picLocks noChangeAspect="1"/>
          </p:cNvPicPr>
          <p:nvPr/>
        </p:nvPicPr>
        <p:blipFill>
          <a:blip r:embed="rId2"/>
          <a:stretch>
            <a:fillRect/>
          </a:stretch>
        </p:blipFill>
        <p:spPr>
          <a:xfrm>
            <a:off x="838200" y="3599335"/>
            <a:ext cx="2505673" cy="1737511"/>
          </a:xfrm>
          <a:prstGeom prst="rect">
            <a:avLst/>
          </a:prstGeom>
        </p:spPr>
      </p:pic>
      <p:sp>
        <p:nvSpPr>
          <p:cNvPr id="6" name="TextBox 5"/>
          <p:cNvSpPr txBox="1"/>
          <p:nvPr/>
        </p:nvSpPr>
        <p:spPr>
          <a:xfrm>
            <a:off x="4495800" y="1690688"/>
            <a:ext cx="3200400" cy="2062103"/>
          </a:xfrm>
          <a:prstGeom prst="rect">
            <a:avLst/>
          </a:prstGeom>
          <a:noFill/>
        </p:spPr>
        <p:txBody>
          <a:bodyPr wrap="square" rtlCol="0">
            <a:spAutoFit/>
          </a:bodyPr>
          <a:lstStyle/>
          <a:p>
            <a:r>
              <a:rPr lang="en-GB" sz="3200" dirty="0" smtClean="0"/>
              <a:t>TP:  Draw a part-whole model to partition:</a:t>
            </a:r>
          </a:p>
          <a:p>
            <a:r>
              <a:rPr lang="en-GB" sz="3200" dirty="0" smtClean="0"/>
              <a:t>0.73</a:t>
            </a:r>
            <a:endParaRPr lang="en-GB" sz="3200" dirty="0"/>
          </a:p>
        </p:txBody>
      </p:sp>
      <p:sp>
        <p:nvSpPr>
          <p:cNvPr id="7" name="TextBox 6"/>
          <p:cNvSpPr txBox="1"/>
          <p:nvPr/>
        </p:nvSpPr>
        <p:spPr>
          <a:xfrm>
            <a:off x="8271164" y="1856509"/>
            <a:ext cx="3082636" cy="4154984"/>
          </a:xfrm>
          <a:prstGeom prst="rect">
            <a:avLst/>
          </a:prstGeom>
          <a:noFill/>
        </p:spPr>
        <p:txBody>
          <a:bodyPr wrap="square" rtlCol="0">
            <a:spAutoFit/>
          </a:bodyPr>
          <a:lstStyle/>
          <a:p>
            <a:r>
              <a:rPr lang="en-GB" sz="2400" dirty="0" smtClean="0"/>
              <a:t>TP: Make a partition calculation for:</a:t>
            </a:r>
          </a:p>
          <a:p>
            <a:r>
              <a:rPr lang="en-GB" sz="2400" dirty="0" smtClean="0"/>
              <a:t>8.35</a:t>
            </a:r>
          </a:p>
          <a:p>
            <a:endParaRPr lang="en-GB" sz="2400" dirty="0"/>
          </a:p>
          <a:p>
            <a:r>
              <a:rPr lang="en-GB" sz="2400" dirty="0" smtClean="0"/>
              <a:t>TP:  Can you partition this using a different way?</a:t>
            </a:r>
          </a:p>
          <a:p>
            <a:endParaRPr lang="en-GB" sz="2400" dirty="0"/>
          </a:p>
          <a:p>
            <a:r>
              <a:rPr lang="en-GB" sz="2400" dirty="0" smtClean="0"/>
              <a:t>TP:  How many different ways can you think of?</a:t>
            </a:r>
            <a:endParaRPr lang="en-GB" sz="2400" dirty="0"/>
          </a:p>
        </p:txBody>
      </p:sp>
    </p:spTree>
    <p:extLst>
      <p:ext uri="{BB962C8B-B14F-4D97-AF65-F5344CB8AC3E}">
        <p14:creationId xmlns:p14="http://schemas.microsoft.com/office/powerpoint/2010/main" val="37301972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be able to divide 1 or 2-digits by </a:t>
            </a:r>
            <a:r>
              <a:rPr lang="en-GB" dirty="0" smtClean="0"/>
              <a:t>100 AD</a:t>
            </a:r>
            <a:endParaRPr lang="en-GB" dirty="0"/>
          </a:p>
        </p:txBody>
      </p:sp>
      <p:graphicFrame>
        <p:nvGraphicFramePr>
          <p:cNvPr id="5" name="Content Placeholder 4"/>
          <p:cNvGraphicFramePr>
            <a:graphicFrameLocks noGrp="1"/>
          </p:cNvGraphicFramePr>
          <p:nvPr>
            <p:ph idx="1"/>
            <p:extLst/>
          </p:nvPr>
        </p:nvGraphicFramePr>
        <p:xfrm>
          <a:off x="1690255" y="1884219"/>
          <a:ext cx="8326581" cy="3629890"/>
        </p:xfrm>
        <a:graphic>
          <a:graphicData uri="http://schemas.openxmlformats.org/drawingml/2006/table">
            <a:tbl>
              <a:tblPr firstRow="1" firstCol="1" bandRow="1"/>
              <a:tblGrid>
                <a:gridCol w="6569293">
                  <a:extLst>
                    <a:ext uri="{9D8B030D-6E8A-4147-A177-3AD203B41FA5}">
                      <a16:colId xmlns:a16="http://schemas.microsoft.com/office/drawing/2014/main" val="3005766911"/>
                    </a:ext>
                  </a:extLst>
                </a:gridCol>
                <a:gridCol w="1757288">
                  <a:extLst>
                    <a:ext uri="{9D8B030D-6E8A-4147-A177-3AD203B41FA5}">
                      <a16:colId xmlns:a16="http://schemas.microsoft.com/office/drawing/2014/main" val="1313666687"/>
                    </a:ext>
                  </a:extLst>
                </a:gridCol>
              </a:tblGrid>
              <a:tr h="989970">
                <a:tc>
                  <a:txBody>
                    <a:bodyPr/>
                    <a:lstStyle/>
                    <a:p>
                      <a:pPr algn="ctr">
                        <a:lnSpc>
                          <a:spcPct val="107000"/>
                        </a:lnSpc>
                        <a:spcAft>
                          <a:spcPts val="0"/>
                        </a:spcAft>
                      </a:pPr>
                      <a:r>
                        <a:rPr lang="en-GB" sz="1800" dirty="0">
                          <a:effectLst/>
                          <a:latin typeface="Comic Sans MS" panose="030F0702030302020204" pitchFamily="66" charset="0"/>
                          <a:ea typeface="Calibri" panose="020F0502020204030204" pitchFamily="34" charset="0"/>
                          <a:cs typeface="Times New Roman" panose="02020603050405020304" pitchFamily="18" charset="0"/>
                        </a:rPr>
                        <a:t>Top Down</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800">
                          <a:effectLst/>
                          <a:latin typeface="Comic Sans MS" panose="030F0702030302020204" pitchFamily="66" charset="0"/>
                          <a:ea typeface="Calibri" panose="020F0502020204030204" pitchFamily="34" charset="0"/>
                          <a:cs typeface="Times New Roman" panose="02020603050405020304" pitchFamily="18" charset="0"/>
                        </a:rPr>
                        <a:t>Self Assessment</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44835461"/>
                  </a:ext>
                </a:extLst>
              </a:tr>
              <a:tr h="989970">
                <a:tc>
                  <a:txBody>
                    <a:bodyPr/>
                    <a:lstStyle/>
                    <a:p>
                      <a:pPr algn="l">
                        <a:lnSpc>
                          <a:spcPct val="107000"/>
                        </a:lnSpc>
                        <a:spcAft>
                          <a:spcPts val="0"/>
                        </a:spcAft>
                      </a:pPr>
                      <a:r>
                        <a:rPr lang="en-GB" sz="1800" dirty="0">
                          <a:effectLst/>
                          <a:latin typeface="Comic Sans MS" panose="030F0702030302020204" pitchFamily="66" charset="0"/>
                          <a:ea typeface="Calibri" panose="020F0502020204030204" pitchFamily="34" charset="0"/>
                          <a:cs typeface="Times New Roman" panose="02020603050405020304" pitchFamily="18" charset="0"/>
                        </a:rPr>
                        <a:t>Some of us will even: I can problem solve and reason when required to divide 1 or 2-digit numbers by 100</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800">
                          <a:effectLst/>
                          <a:latin typeface="Comic Sans MS" panose="030F0702030302020204" pitchFamily="66" charset="0"/>
                          <a:ea typeface="Calibri" panose="020F0502020204030204" pitchFamily="34" charset="0"/>
                          <a:cs typeface="Times New Roman" panose="02020603050405020304" pitchFamily="18" charset="0"/>
                        </a:rPr>
                        <a:t>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99724668"/>
                  </a:ext>
                </a:extLst>
              </a:tr>
              <a:tr h="659980">
                <a:tc>
                  <a:txBody>
                    <a:bodyPr/>
                    <a:lstStyle/>
                    <a:p>
                      <a:pPr algn="l">
                        <a:lnSpc>
                          <a:spcPct val="107000"/>
                        </a:lnSpc>
                        <a:spcAft>
                          <a:spcPts val="0"/>
                        </a:spcAft>
                      </a:pPr>
                      <a:r>
                        <a:rPr lang="en-GB" sz="1800">
                          <a:effectLst/>
                          <a:latin typeface="Comic Sans MS" panose="030F0702030302020204" pitchFamily="66" charset="0"/>
                          <a:ea typeface="Calibri" panose="020F0502020204030204" pitchFamily="34" charset="0"/>
                          <a:cs typeface="Times New Roman" panose="02020603050405020304" pitchFamily="18" charset="0"/>
                        </a:rPr>
                        <a:t>Some of us will: I can use the inverse operation to find what number was divided by 100</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800">
                          <a:effectLst/>
                          <a:latin typeface="Comic Sans MS" panose="030F0702030302020204" pitchFamily="66" charset="0"/>
                          <a:ea typeface="Calibri" panose="020F0502020204030204" pitchFamily="34" charset="0"/>
                          <a:cs typeface="Times New Roman" panose="02020603050405020304" pitchFamily="18" charset="0"/>
                        </a:rPr>
                        <a:t>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27327030"/>
                  </a:ext>
                </a:extLst>
              </a:tr>
              <a:tr h="659980">
                <a:tc>
                  <a:txBody>
                    <a:bodyPr/>
                    <a:lstStyle/>
                    <a:p>
                      <a:pPr algn="l">
                        <a:lnSpc>
                          <a:spcPct val="107000"/>
                        </a:lnSpc>
                        <a:spcAft>
                          <a:spcPts val="0"/>
                        </a:spcAft>
                      </a:pPr>
                      <a:r>
                        <a:rPr lang="en-GB" sz="1800">
                          <a:effectLst/>
                          <a:latin typeface="Comic Sans MS" panose="030F0702030302020204" pitchFamily="66" charset="0"/>
                          <a:ea typeface="Calibri" panose="020F0502020204030204" pitchFamily="34" charset="0"/>
                          <a:cs typeface="Times New Roman" panose="02020603050405020304" pitchFamily="18" charset="0"/>
                        </a:rPr>
                        <a:t>Most of us will: I can divide a 2-digit number by 100</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800">
                          <a:effectLst/>
                          <a:latin typeface="Comic Sans MS" panose="030F0702030302020204" pitchFamily="66" charset="0"/>
                          <a:ea typeface="Calibri" panose="020F0502020204030204" pitchFamily="34" charset="0"/>
                          <a:cs typeface="Times New Roman" panose="02020603050405020304" pitchFamily="18" charset="0"/>
                        </a:rPr>
                        <a:t>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15759940"/>
                  </a:ext>
                </a:extLst>
              </a:tr>
              <a:tr h="329990">
                <a:tc>
                  <a:txBody>
                    <a:bodyPr/>
                    <a:lstStyle/>
                    <a:p>
                      <a:pPr algn="l">
                        <a:lnSpc>
                          <a:spcPct val="107000"/>
                        </a:lnSpc>
                        <a:spcAft>
                          <a:spcPts val="0"/>
                        </a:spcAft>
                      </a:pPr>
                      <a:r>
                        <a:rPr lang="en-GB" sz="1800">
                          <a:effectLst/>
                          <a:latin typeface="Comic Sans MS" panose="030F0702030302020204" pitchFamily="66" charset="0"/>
                          <a:ea typeface="Calibri" panose="020F0502020204030204" pitchFamily="34" charset="0"/>
                          <a:cs typeface="Times New Roman" panose="02020603050405020304" pitchFamily="18" charset="0"/>
                        </a:rPr>
                        <a:t>All of us will: I can divide a 1-digit number by 100</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8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31868371"/>
                  </a:ext>
                </a:extLst>
              </a:tr>
            </a:tbl>
          </a:graphicData>
        </a:graphic>
      </p:graphicFrame>
    </p:spTree>
    <p:extLst>
      <p:ext uri="{BB962C8B-B14F-4D97-AF65-F5344CB8AC3E}">
        <p14:creationId xmlns:p14="http://schemas.microsoft.com/office/powerpoint/2010/main" val="16863102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be able to divide 1 or 2-digits by </a:t>
            </a:r>
            <a:r>
              <a:rPr lang="en-GB" dirty="0" smtClean="0"/>
              <a:t>100 AD</a:t>
            </a:r>
            <a:endParaRPr lang="en-GB" dirty="0"/>
          </a:p>
        </p:txBody>
      </p:sp>
      <p:sp>
        <p:nvSpPr>
          <p:cNvPr id="3" name="Content Placeholder 2"/>
          <p:cNvSpPr>
            <a:spLocks noGrp="1"/>
          </p:cNvSpPr>
          <p:nvPr>
            <p:ph idx="1"/>
          </p:nvPr>
        </p:nvSpPr>
        <p:spPr/>
        <p:txBody>
          <a:bodyPr>
            <a:normAutofit fontScale="92500" lnSpcReduction="10000"/>
          </a:bodyPr>
          <a:lstStyle/>
          <a:p>
            <a:r>
              <a:rPr lang="en-GB" sz="3200" dirty="0" smtClean="0"/>
              <a:t>Get your place value mats.</a:t>
            </a:r>
          </a:p>
          <a:p>
            <a:endParaRPr lang="en-GB" sz="3200" dirty="0"/>
          </a:p>
          <a:p>
            <a:r>
              <a:rPr lang="en-GB" sz="3200" dirty="0" smtClean="0"/>
              <a:t>TP:  What does each column represent?</a:t>
            </a:r>
          </a:p>
          <a:p>
            <a:endParaRPr lang="en-GB" sz="3200" dirty="0"/>
          </a:p>
          <a:p>
            <a:r>
              <a:rPr lang="en-GB" sz="3200" dirty="0" smtClean="0"/>
              <a:t>TP:  What happens to the value of the number as we go up the place value mat?</a:t>
            </a:r>
          </a:p>
          <a:p>
            <a:endParaRPr lang="en-GB" sz="3200" dirty="0"/>
          </a:p>
          <a:p>
            <a:r>
              <a:rPr lang="en-GB" sz="3200" dirty="0" smtClean="0"/>
              <a:t>TP:  What happens to the value of the number as we go down the place value mat?</a:t>
            </a:r>
            <a:endParaRPr lang="en-GB" sz="3200" dirty="0"/>
          </a:p>
        </p:txBody>
      </p:sp>
    </p:spTree>
    <p:extLst>
      <p:ext uri="{BB962C8B-B14F-4D97-AF65-F5344CB8AC3E}">
        <p14:creationId xmlns:p14="http://schemas.microsoft.com/office/powerpoint/2010/main" val="28487773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be able to divide 1 or 2-digits by </a:t>
            </a:r>
            <a:r>
              <a:rPr lang="en-GB" dirty="0" smtClean="0"/>
              <a:t>100 AD</a:t>
            </a:r>
            <a:endParaRPr lang="en-GB" dirty="0"/>
          </a:p>
        </p:txBody>
      </p:sp>
      <p:sp>
        <p:nvSpPr>
          <p:cNvPr id="4" name="Content Placeholder 3"/>
          <p:cNvSpPr>
            <a:spLocks noGrp="1"/>
          </p:cNvSpPr>
          <p:nvPr>
            <p:ph sz="half" idx="1"/>
          </p:nvPr>
        </p:nvSpPr>
        <p:spPr/>
        <p:txBody>
          <a:bodyPr>
            <a:normAutofit fontScale="70000" lnSpcReduction="20000"/>
          </a:bodyPr>
          <a:lstStyle/>
          <a:p>
            <a:r>
              <a:rPr lang="en-GB" b="1" dirty="0" smtClean="0"/>
              <a:t>Longest Food Competition: 100 guests</a:t>
            </a:r>
          </a:p>
          <a:p>
            <a:r>
              <a:rPr lang="en-GB" dirty="0" smtClean="0"/>
              <a:t>Jaylyn says: </a:t>
            </a:r>
          </a:p>
          <a:p>
            <a:r>
              <a:rPr lang="en-GB" dirty="0" smtClean="0"/>
              <a:t>“I have measured the pizza.  It is 3m long.”</a:t>
            </a:r>
          </a:p>
          <a:p>
            <a:r>
              <a:rPr lang="en-GB" dirty="0" smtClean="0"/>
              <a:t>Jamie-Lee says:</a:t>
            </a:r>
          </a:p>
          <a:p>
            <a:r>
              <a:rPr lang="en-GB" dirty="0" smtClean="0"/>
              <a:t>“I have measured the cake.  It is 12m long.”</a:t>
            </a:r>
          </a:p>
          <a:p>
            <a:endParaRPr lang="en-GB" dirty="0" smtClean="0"/>
          </a:p>
          <a:p>
            <a:r>
              <a:rPr lang="en-GB" dirty="0" smtClean="0"/>
              <a:t>TP: The pizza is cut so it can be </a:t>
            </a:r>
            <a:r>
              <a:rPr lang="en-GB" b="1" dirty="0" smtClean="0"/>
              <a:t>shared </a:t>
            </a:r>
            <a:r>
              <a:rPr lang="en-GB" dirty="0" smtClean="0"/>
              <a:t>out to the 100 guests.  How long is each pizza?  What calculation do we have to do?</a:t>
            </a:r>
          </a:p>
          <a:p>
            <a:endParaRPr lang="en-GB" dirty="0"/>
          </a:p>
          <a:p>
            <a:r>
              <a:rPr lang="en-GB" dirty="0" smtClean="0"/>
              <a:t>TP:  The cake is then </a:t>
            </a:r>
            <a:r>
              <a:rPr lang="en-GB" b="1" dirty="0" smtClean="0"/>
              <a:t>shared </a:t>
            </a:r>
            <a:r>
              <a:rPr lang="en-GB" dirty="0" smtClean="0"/>
              <a:t>out to the 100 guests.  How long is each piece of cake?  What calculation do we have to do?</a:t>
            </a:r>
            <a:endParaRPr lang="en-GB" dirty="0"/>
          </a:p>
          <a:p>
            <a:endParaRPr lang="en-GB" dirty="0"/>
          </a:p>
        </p:txBody>
      </p:sp>
      <p:pic>
        <p:nvPicPr>
          <p:cNvPr id="7" name="Picture 6"/>
          <p:cNvPicPr>
            <a:picLocks noChangeAspect="1"/>
          </p:cNvPicPr>
          <p:nvPr/>
        </p:nvPicPr>
        <p:blipFill>
          <a:blip r:embed="rId2"/>
          <a:stretch>
            <a:fillRect/>
          </a:stretch>
        </p:blipFill>
        <p:spPr>
          <a:xfrm>
            <a:off x="6283036" y="1780741"/>
            <a:ext cx="1981200" cy="3404755"/>
          </a:xfrm>
          <a:prstGeom prst="rect">
            <a:avLst/>
          </a:prstGeom>
        </p:spPr>
      </p:pic>
      <p:pic>
        <p:nvPicPr>
          <p:cNvPr id="8" name="Picture 7"/>
          <p:cNvPicPr>
            <a:picLocks noChangeAspect="1"/>
          </p:cNvPicPr>
          <p:nvPr/>
        </p:nvPicPr>
        <p:blipFill>
          <a:blip r:embed="rId3"/>
          <a:stretch>
            <a:fillRect/>
          </a:stretch>
        </p:blipFill>
        <p:spPr>
          <a:xfrm>
            <a:off x="9088582" y="1690689"/>
            <a:ext cx="2133600" cy="3382168"/>
          </a:xfrm>
          <a:prstGeom prst="rect">
            <a:avLst/>
          </a:prstGeom>
        </p:spPr>
      </p:pic>
    </p:spTree>
    <p:extLst>
      <p:ext uri="{BB962C8B-B14F-4D97-AF65-F5344CB8AC3E}">
        <p14:creationId xmlns:p14="http://schemas.microsoft.com/office/powerpoint/2010/main" val="41042530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be able to divide 1 or 2-digits by </a:t>
            </a:r>
            <a:r>
              <a:rPr lang="en-GB" dirty="0" smtClean="0"/>
              <a:t>100 AD</a:t>
            </a:r>
            <a:endParaRPr lang="en-GB" dirty="0"/>
          </a:p>
        </p:txBody>
      </p:sp>
      <p:sp>
        <p:nvSpPr>
          <p:cNvPr id="4" name="Content Placeholder 3"/>
          <p:cNvSpPr>
            <a:spLocks noGrp="1"/>
          </p:cNvSpPr>
          <p:nvPr>
            <p:ph sz="half" idx="1"/>
          </p:nvPr>
        </p:nvSpPr>
        <p:spPr/>
        <p:txBody>
          <a:bodyPr>
            <a:normAutofit fontScale="62500" lnSpcReduction="20000"/>
          </a:bodyPr>
          <a:lstStyle/>
          <a:p>
            <a:r>
              <a:rPr lang="en-GB" b="1" dirty="0" smtClean="0"/>
              <a:t>Longest Food Competition: 100 guests</a:t>
            </a:r>
          </a:p>
          <a:p>
            <a:r>
              <a:rPr lang="en-GB" dirty="0" smtClean="0"/>
              <a:t>Jaylyn says: </a:t>
            </a:r>
          </a:p>
          <a:p>
            <a:r>
              <a:rPr lang="en-GB" dirty="0" smtClean="0"/>
              <a:t>“I have measured the pizza.  It is 3m long.”</a:t>
            </a:r>
          </a:p>
          <a:p>
            <a:r>
              <a:rPr lang="en-GB" dirty="0" smtClean="0"/>
              <a:t>Jamie-Lee says:</a:t>
            </a:r>
          </a:p>
          <a:p>
            <a:r>
              <a:rPr lang="en-GB" dirty="0" smtClean="0"/>
              <a:t>“I have measured the cake.  It is 12m long.”</a:t>
            </a:r>
          </a:p>
          <a:p>
            <a:endParaRPr lang="en-GB" dirty="0" smtClean="0"/>
          </a:p>
          <a:p>
            <a:r>
              <a:rPr lang="en-GB" dirty="0" smtClean="0"/>
              <a:t>TP: The pizza is cut so it can be </a:t>
            </a:r>
            <a:r>
              <a:rPr lang="en-GB" b="1" dirty="0" smtClean="0"/>
              <a:t>shared </a:t>
            </a:r>
            <a:r>
              <a:rPr lang="en-GB" dirty="0" smtClean="0"/>
              <a:t>out to the 100 guests.  How long is each pizza?  What calculation do we have to do?</a:t>
            </a:r>
          </a:p>
          <a:p>
            <a:endParaRPr lang="en-GB" dirty="0"/>
          </a:p>
          <a:p>
            <a:r>
              <a:rPr lang="en-GB" dirty="0" smtClean="0"/>
              <a:t>TP:  The cake is then </a:t>
            </a:r>
            <a:r>
              <a:rPr lang="en-GB" b="1" dirty="0" smtClean="0"/>
              <a:t>shared </a:t>
            </a:r>
            <a:r>
              <a:rPr lang="en-GB" dirty="0" smtClean="0"/>
              <a:t>out to the 100 guests.  How long is each piece of cake?  What calculation do we have to do?</a:t>
            </a:r>
          </a:p>
          <a:p>
            <a:endParaRPr lang="en-GB" dirty="0"/>
          </a:p>
          <a:p>
            <a:r>
              <a:rPr lang="en-GB" dirty="0" smtClean="0"/>
              <a:t>Let us do these calculations on the calculator.</a:t>
            </a:r>
            <a:endParaRPr lang="en-GB" dirty="0"/>
          </a:p>
          <a:p>
            <a:endParaRPr lang="en-GB" dirty="0"/>
          </a:p>
        </p:txBody>
      </p:sp>
      <p:pic>
        <p:nvPicPr>
          <p:cNvPr id="7" name="Picture 6"/>
          <p:cNvPicPr>
            <a:picLocks noChangeAspect="1"/>
          </p:cNvPicPr>
          <p:nvPr/>
        </p:nvPicPr>
        <p:blipFill>
          <a:blip r:embed="rId2"/>
          <a:stretch>
            <a:fillRect/>
          </a:stretch>
        </p:blipFill>
        <p:spPr>
          <a:xfrm>
            <a:off x="6283036" y="1780741"/>
            <a:ext cx="1981200" cy="3404755"/>
          </a:xfrm>
          <a:prstGeom prst="rect">
            <a:avLst/>
          </a:prstGeom>
        </p:spPr>
      </p:pic>
      <p:pic>
        <p:nvPicPr>
          <p:cNvPr id="8" name="Picture 7"/>
          <p:cNvPicPr>
            <a:picLocks noChangeAspect="1"/>
          </p:cNvPicPr>
          <p:nvPr/>
        </p:nvPicPr>
        <p:blipFill>
          <a:blip r:embed="rId3"/>
          <a:stretch>
            <a:fillRect/>
          </a:stretch>
        </p:blipFill>
        <p:spPr>
          <a:xfrm>
            <a:off x="9088582" y="1690689"/>
            <a:ext cx="2133600" cy="3382168"/>
          </a:xfrm>
          <a:prstGeom prst="rect">
            <a:avLst/>
          </a:prstGeom>
        </p:spPr>
      </p:pic>
    </p:spTree>
    <p:extLst>
      <p:ext uri="{BB962C8B-B14F-4D97-AF65-F5344CB8AC3E}">
        <p14:creationId xmlns:p14="http://schemas.microsoft.com/office/powerpoint/2010/main" val="39182141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be able to divide 1 or 2-digits by </a:t>
            </a:r>
            <a:r>
              <a:rPr lang="en-GB" dirty="0" smtClean="0"/>
              <a:t>100 ES</a:t>
            </a:r>
            <a:endParaRPr lang="en-GB" dirty="0"/>
          </a:p>
        </p:txBody>
      </p:sp>
      <p:pic>
        <p:nvPicPr>
          <p:cNvPr id="4" name="Content Placeholder 3"/>
          <p:cNvPicPr>
            <a:picLocks noGrp="1" noChangeAspect="1"/>
          </p:cNvPicPr>
          <p:nvPr>
            <p:ph idx="1"/>
          </p:nvPr>
        </p:nvPicPr>
        <p:blipFill>
          <a:blip r:embed="rId2"/>
          <a:stretch>
            <a:fillRect/>
          </a:stretch>
        </p:blipFill>
        <p:spPr>
          <a:xfrm>
            <a:off x="678873" y="1690688"/>
            <a:ext cx="6275676" cy="3186545"/>
          </a:xfrm>
          <a:prstGeom prst="rect">
            <a:avLst/>
          </a:prstGeom>
        </p:spPr>
      </p:pic>
      <p:pic>
        <p:nvPicPr>
          <p:cNvPr id="5" name="Picture 4"/>
          <p:cNvPicPr>
            <a:picLocks noChangeAspect="1"/>
          </p:cNvPicPr>
          <p:nvPr/>
        </p:nvPicPr>
        <p:blipFill>
          <a:blip r:embed="rId3"/>
          <a:stretch>
            <a:fillRect/>
          </a:stretch>
        </p:blipFill>
        <p:spPr>
          <a:xfrm>
            <a:off x="5112327" y="4909561"/>
            <a:ext cx="6241473" cy="1293235"/>
          </a:xfrm>
          <a:prstGeom prst="rect">
            <a:avLst/>
          </a:prstGeom>
        </p:spPr>
      </p:pic>
      <p:sp>
        <p:nvSpPr>
          <p:cNvPr id="6" name="TextBox 5"/>
          <p:cNvSpPr txBox="1"/>
          <p:nvPr/>
        </p:nvSpPr>
        <p:spPr>
          <a:xfrm>
            <a:off x="6137564" y="2064327"/>
            <a:ext cx="4918363" cy="1384995"/>
          </a:xfrm>
          <a:prstGeom prst="rect">
            <a:avLst/>
          </a:prstGeom>
          <a:noFill/>
        </p:spPr>
        <p:txBody>
          <a:bodyPr wrap="square" rtlCol="0">
            <a:spAutoFit/>
          </a:bodyPr>
          <a:lstStyle/>
          <a:p>
            <a:r>
              <a:rPr lang="en-GB" sz="2800" dirty="0"/>
              <a:t>TP: Why is 0 important when dividing a one or two</a:t>
            </a:r>
          </a:p>
          <a:p>
            <a:r>
              <a:rPr lang="en-GB" sz="2800" dirty="0"/>
              <a:t>digit number </a:t>
            </a:r>
            <a:r>
              <a:rPr lang="en-GB" sz="2800" dirty="0" smtClean="0"/>
              <a:t>by 100</a:t>
            </a:r>
            <a:r>
              <a:rPr lang="en-GB" sz="2800" dirty="0"/>
              <a:t>?</a:t>
            </a:r>
          </a:p>
        </p:txBody>
      </p:sp>
    </p:spTree>
    <p:extLst>
      <p:ext uri="{BB962C8B-B14F-4D97-AF65-F5344CB8AC3E}">
        <p14:creationId xmlns:p14="http://schemas.microsoft.com/office/powerpoint/2010/main" val="21984200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be able to divide 1 or 2-digits by </a:t>
            </a:r>
            <a:r>
              <a:rPr lang="en-GB" dirty="0" smtClean="0"/>
              <a:t>100 ES</a:t>
            </a:r>
            <a:endParaRPr lang="en-GB" dirty="0"/>
          </a:p>
        </p:txBody>
      </p:sp>
      <p:pic>
        <p:nvPicPr>
          <p:cNvPr id="4" name="Content Placeholder 3"/>
          <p:cNvPicPr>
            <a:picLocks noGrp="1" noChangeAspect="1"/>
          </p:cNvPicPr>
          <p:nvPr>
            <p:ph idx="1"/>
          </p:nvPr>
        </p:nvPicPr>
        <p:blipFill>
          <a:blip r:embed="rId2"/>
          <a:stretch>
            <a:fillRect/>
          </a:stretch>
        </p:blipFill>
        <p:spPr>
          <a:xfrm>
            <a:off x="484909" y="1856510"/>
            <a:ext cx="6452321" cy="2743199"/>
          </a:xfrm>
          <a:prstGeom prst="rect">
            <a:avLst/>
          </a:prstGeom>
        </p:spPr>
      </p:pic>
      <p:sp>
        <p:nvSpPr>
          <p:cNvPr id="5" name="TextBox 4"/>
          <p:cNvSpPr txBox="1"/>
          <p:nvPr/>
        </p:nvSpPr>
        <p:spPr>
          <a:xfrm>
            <a:off x="6289964" y="2008909"/>
            <a:ext cx="5063836" cy="1077218"/>
          </a:xfrm>
          <a:prstGeom prst="rect">
            <a:avLst/>
          </a:prstGeom>
          <a:noFill/>
        </p:spPr>
        <p:txBody>
          <a:bodyPr wrap="square" rtlCol="0">
            <a:spAutoFit/>
          </a:bodyPr>
          <a:lstStyle/>
          <a:p>
            <a:r>
              <a:rPr lang="en-GB" sz="3200" dirty="0" smtClean="0"/>
              <a:t>TP:  Why is the 0 important here?</a:t>
            </a:r>
            <a:endParaRPr lang="en-GB" sz="3200" dirty="0"/>
          </a:p>
        </p:txBody>
      </p:sp>
      <p:pic>
        <p:nvPicPr>
          <p:cNvPr id="6" name="Picture 5"/>
          <p:cNvPicPr>
            <a:picLocks noChangeAspect="1"/>
          </p:cNvPicPr>
          <p:nvPr/>
        </p:nvPicPr>
        <p:blipFill>
          <a:blip r:embed="rId3"/>
          <a:stretch>
            <a:fillRect/>
          </a:stretch>
        </p:blipFill>
        <p:spPr>
          <a:xfrm>
            <a:off x="180110" y="4932218"/>
            <a:ext cx="5798560" cy="1357746"/>
          </a:xfrm>
          <a:prstGeom prst="rect">
            <a:avLst/>
          </a:prstGeom>
        </p:spPr>
      </p:pic>
      <p:sp>
        <p:nvSpPr>
          <p:cNvPr id="7" name="TextBox 6"/>
          <p:cNvSpPr txBox="1"/>
          <p:nvPr/>
        </p:nvSpPr>
        <p:spPr>
          <a:xfrm>
            <a:off x="5957454" y="4571670"/>
            <a:ext cx="6234546" cy="1569660"/>
          </a:xfrm>
          <a:prstGeom prst="rect">
            <a:avLst/>
          </a:prstGeom>
          <a:noFill/>
        </p:spPr>
        <p:txBody>
          <a:bodyPr wrap="square" rtlCol="0">
            <a:spAutoFit/>
          </a:bodyPr>
          <a:lstStyle/>
          <a:p>
            <a:r>
              <a:rPr lang="en-GB" sz="3200" dirty="0" smtClean="0"/>
              <a:t>TP:  How did you solve the last one?  What mathematical knowledge did you need to recall?</a:t>
            </a:r>
            <a:endParaRPr lang="en-GB" sz="3200" dirty="0"/>
          </a:p>
        </p:txBody>
      </p:sp>
    </p:spTree>
    <p:extLst>
      <p:ext uri="{BB962C8B-B14F-4D97-AF65-F5344CB8AC3E}">
        <p14:creationId xmlns:p14="http://schemas.microsoft.com/office/powerpoint/2010/main" val="40879797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be able to divide 1 or 2-digits by </a:t>
            </a:r>
            <a:r>
              <a:rPr lang="en-GB" dirty="0" smtClean="0"/>
              <a:t>100 ES</a:t>
            </a:r>
            <a:endParaRPr lang="en-GB" dirty="0"/>
          </a:p>
        </p:txBody>
      </p:sp>
      <p:pic>
        <p:nvPicPr>
          <p:cNvPr id="6" name="Content Placeholder 5"/>
          <p:cNvPicPr>
            <a:picLocks noGrp="1" noChangeAspect="1"/>
          </p:cNvPicPr>
          <p:nvPr>
            <p:ph sz="half" idx="1"/>
          </p:nvPr>
        </p:nvPicPr>
        <p:blipFill>
          <a:blip r:embed="rId2"/>
          <a:stretch>
            <a:fillRect/>
          </a:stretch>
        </p:blipFill>
        <p:spPr>
          <a:xfrm>
            <a:off x="838200" y="1767032"/>
            <a:ext cx="4286250" cy="4286250"/>
          </a:xfrm>
          <a:prstGeom prst="rect">
            <a:avLst/>
          </a:prstGeom>
        </p:spPr>
      </p:pic>
      <p:sp>
        <p:nvSpPr>
          <p:cNvPr id="5" name="Content Placeholder 4"/>
          <p:cNvSpPr>
            <a:spLocks noGrp="1"/>
          </p:cNvSpPr>
          <p:nvPr>
            <p:ph sz="half" idx="2"/>
          </p:nvPr>
        </p:nvSpPr>
        <p:spPr/>
        <p:txBody>
          <a:bodyPr/>
          <a:lstStyle/>
          <a:p>
            <a:r>
              <a:rPr lang="en-GB" dirty="0" smtClean="0"/>
              <a:t>100 of these red plates has a mass of 4kg.</a:t>
            </a:r>
          </a:p>
          <a:p>
            <a:endParaRPr lang="en-GB" dirty="0"/>
          </a:p>
          <a:p>
            <a:r>
              <a:rPr lang="en-GB" dirty="0" smtClean="0"/>
              <a:t>TP:  What is the mass of each plate?</a:t>
            </a:r>
            <a:endParaRPr lang="en-GB" dirty="0"/>
          </a:p>
        </p:txBody>
      </p:sp>
    </p:spTree>
    <p:extLst>
      <p:ext uri="{BB962C8B-B14F-4D97-AF65-F5344CB8AC3E}">
        <p14:creationId xmlns:p14="http://schemas.microsoft.com/office/powerpoint/2010/main" val="32448786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be able to divide 1 or 2-digits by </a:t>
            </a:r>
            <a:r>
              <a:rPr lang="en-GB" dirty="0" smtClean="0"/>
              <a:t>100 ES</a:t>
            </a:r>
            <a:endParaRPr lang="en-GB" dirty="0"/>
          </a:p>
        </p:txBody>
      </p:sp>
      <p:sp>
        <p:nvSpPr>
          <p:cNvPr id="3" name="Content Placeholder 2"/>
          <p:cNvSpPr>
            <a:spLocks noGrp="1"/>
          </p:cNvSpPr>
          <p:nvPr>
            <p:ph idx="1"/>
          </p:nvPr>
        </p:nvSpPr>
        <p:spPr/>
        <p:txBody>
          <a:bodyPr>
            <a:normAutofit/>
          </a:bodyPr>
          <a:lstStyle/>
          <a:p>
            <a:r>
              <a:rPr lang="en-GB" sz="3200" dirty="0" smtClean="0"/>
              <a:t>Q:  A 2-digit number divided by 100 is 0.16.</a:t>
            </a:r>
          </a:p>
          <a:p>
            <a:r>
              <a:rPr lang="en-GB" sz="3200" dirty="0" smtClean="0"/>
              <a:t>TP:  What is the starting number?  </a:t>
            </a:r>
            <a:endParaRPr lang="en-GB" sz="3200" dirty="0"/>
          </a:p>
          <a:p>
            <a:r>
              <a:rPr lang="en-GB" sz="3200" dirty="0" smtClean="0"/>
              <a:t>TP:  What mathematical knowledge do you need to use?</a:t>
            </a:r>
          </a:p>
          <a:p>
            <a:endParaRPr lang="en-GB" sz="3200" dirty="0"/>
          </a:p>
          <a:p>
            <a:r>
              <a:rPr lang="en-GB" sz="3200" dirty="0" smtClean="0"/>
              <a:t>Q:  60 ÷ 10 = 6</a:t>
            </a:r>
          </a:p>
          <a:p>
            <a:r>
              <a:rPr lang="en-GB" sz="3200" dirty="0" smtClean="0"/>
              <a:t>TP:  How can this help us to calculate: </a:t>
            </a:r>
          </a:p>
          <a:p>
            <a:r>
              <a:rPr lang="en-GB" sz="3200" dirty="0" smtClean="0"/>
              <a:t>60 ÷ 100?</a:t>
            </a:r>
            <a:endParaRPr lang="en-GB" sz="3200" dirty="0"/>
          </a:p>
        </p:txBody>
      </p:sp>
    </p:spTree>
    <p:extLst>
      <p:ext uri="{BB962C8B-B14F-4D97-AF65-F5344CB8AC3E}">
        <p14:creationId xmlns:p14="http://schemas.microsoft.com/office/powerpoint/2010/main" val="34190556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be able to divide 1 or 2-digits </a:t>
            </a:r>
            <a:r>
              <a:rPr lang="en-GB"/>
              <a:t>by </a:t>
            </a:r>
            <a:r>
              <a:rPr lang="en-GB" smtClean="0"/>
              <a:t>100 ES</a:t>
            </a:r>
            <a:endParaRPr lang="en-GB" dirty="0"/>
          </a:p>
        </p:txBody>
      </p:sp>
      <p:sp>
        <p:nvSpPr>
          <p:cNvPr id="3" name="Content Placeholder 2"/>
          <p:cNvSpPr>
            <a:spLocks noGrp="1"/>
          </p:cNvSpPr>
          <p:nvPr>
            <p:ph idx="1"/>
          </p:nvPr>
        </p:nvSpPr>
        <p:spPr/>
        <p:txBody>
          <a:bodyPr>
            <a:normAutofit fontScale="85000" lnSpcReduction="20000"/>
          </a:bodyPr>
          <a:lstStyle/>
          <a:p>
            <a:r>
              <a:rPr lang="en-GB" sz="3200" dirty="0" smtClean="0"/>
              <a:t>TP:  Three children have tried to complete different calculations.  What is the answer to Elliot’s question?</a:t>
            </a:r>
          </a:p>
          <a:p>
            <a:endParaRPr lang="en-GB" sz="3200" dirty="0"/>
          </a:p>
          <a:p>
            <a:r>
              <a:rPr lang="en-GB" sz="3200" dirty="0" smtClean="0"/>
              <a:t>Nick – 1 ÷ 100 = 0.01</a:t>
            </a:r>
          </a:p>
          <a:p>
            <a:r>
              <a:rPr lang="en-GB" sz="3200" dirty="0" smtClean="0"/>
              <a:t>Cheri – 13 ÷ 100 = 0.13</a:t>
            </a:r>
          </a:p>
          <a:p>
            <a:r>
              <a:rPr lang="en-GB" sz="3200" dirty="0" smtClean="0"/>
              <a:t>Elliot – 145 ÷ 100 = ?</a:t>
            </a:r>
          </a:p>
          <a:p>
            <a:endParaRPr lang="en-GB" sz="3200" dirty="0"/>
          </a:p>
          <a:p>
            <a:r>
              <a:rPr lang="en-GB" sz="3200" dirty="0" smtClean="0"/>
              <a:t>Elliot’s question is a new question.  Does he still use the same method?</a:t>
            </a:r>
          </a:p>
          <a:p>
            <a:endParaRPr lang="en-GB" sz="3200" dirty="0"/>
          </a:p>
          <a:p>
            <a:r>
              <a:rPr lang="en-GB" sz="3200" dirty="0" smtClean="0"/>
              <a:t>TP:  Can you see a pattern?</a:t>
            </a:r>
            <a:endParaRPr lang="en-GB" sz="3200" dirty="0"/>
          </a:p>
        </p:txBody>
      </p:sp>
    </p:spTree>
    <p:extLst>
      <p:ext uri="{BB962C8B-B14F-4D97-AF65-F5344CB8AC3E}">
        <p14:creationId xmlns:p14="http://schemas.microsoft.com/office/powerpoint/2010/main" val="22072090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be able to divide 1 or 2-digits by </a:t>
            </a:r>
            <a:r>
              <a:rPr lang="en-GB" dirty="0" smtClean="0"/>
              <a:t>100</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845766124"/>
              </p:ext>
            </p:extLst>
          </p:nvPr>
        </p:nvGraphicFramePr>
        <p:xfrm>
          <a:off x="838200" y="1825625"/>
          <a:ext cx="10515600" cy="4485640"/>
        </p:xfrm>
        <a:graphic>
          <a:graphicData uri="http://schemas.openxmlformats.org/drawingml/2006/table">
            <a:tbl>
              <a:tblPr firstRow="1" bandRow="1">
                <a:tableStyleId>{5C22544A-7EE6-4342-B048-85BDC9FD1C3A}</a:tableStyleId>
              </a:tblPr>
              <a:tblGrid>
                <a:gridCol w="3505200">
                  <a:extLst>
                    <a:ext uri="{9D8B030D-6E8A-4147-A177-3AD203B41FA5}">
                      <a16:colId xmlns:a16="http://schemas.microsoft.com/office/drawing/2014/main" val="2348812757"/>
                    </a:ext>
                  </a:extLst>
                </a:gridCol>
                <a:gridCol w="3505200">
                  <a:extLst>
                    <a:ext uri="{9D8B030D-6E8A-4147-A177-3AD203B41FA5}">
                      <a16:colId xmlns:a16="http://schemas.microsoft.com/office/drawing/2014/main" val="4202662948"/>
                    </a:ext>
                  </a:extLst>
                </a:gridCol>
                <a:gridCol w="3505200">
                  <a:extLst>
                    <a:ext uri="{9D8B030D-6E8A-4147-A177-3AD203B41FA5}">
                      <a16:colId xmlns:a16="http://schemas.microsoft.com/office/drawing/2014/main" val="951714952"/>
                    </a:ext>
                  </a:extLst>
                </a:gridCol>
              </a:tblGrid>
              <a:tr h="370840">
                <a:tc>
                  <a:txBody>
                    <a:bodyPr/>
                    <a:lstStyle/>
                    <a:p>
                      <a:pPr algn="ctr"/>
                      <a:r>
                        <a:rPr lang="en-GB" dirty="0" smtClean="0"/>
                        <a:t>Chilli 1</a:t>
                      </a:r>
                      <a:endParaRPr lang="en-GB" dirty="0"/>
                    </a:p>
                  </a:txBody>
                  <a:tcPr/>
                </a:tc>
                <a:tc>
                  <a:txBody>
                    <a:bodyPr/>
                    <a:lstStyle/>
                    <a:p>
                      <a:pPr algn="ctr"/>
                      <a:r>
                        <a:rPr lang="en-GB" dirty="0" smtClean="0"/>
                        <a:t>Chilli 2</a:t>
                      </a:r>
                      <a:endParaRPr lang="en-GB" dirty="0"/>
                    </a:p>
                  </a:txBody>
                  <a:tcPr/>
                </a:tc>
                <a:tc>
                  <a:txBody>
                    <a:bodyPr/>
                    <a:lstStyle/>
                    <a:p>
                      <a:pPr algn="ctr"/>
                      <a:r>
                        <a:rPr lang="en-GB" dirty="0" smtClean="0"/>
                        <a:t>Chilli 3</a:t>
                      </a:r>
                      <a:endParaRPr lang="en-GB" dirty="0"/>
                    </a:p>
                  </a:txBody>
                  <a:tcPr/>
                </a:tc>
                <a:extLst>
                  <a:ext uri="{0D108BD9-81ED-4DB2-BD59-A6C34878D82A}">
                    <a16:rowId xmlns:a16="http://schemas.microsoft.com/office/drawing/2014/main" val="2134265170"/>
                  </a:ext>
                </a:extLst>
              </a:tr>
              <a:tr h="370840">
                <a:tc>
                  <a:txBody>
                    <a:bodyPr/>
                    <a:lstStyle/>
                    <a:p>
                      <a:pPr marL="342900" indent="-342900">
                        <a:buFont typeface="+mj-lt"/>
                        <a:buAutoNum type="arabicPeriod"/>
                      </a:pPr>
                      <a:r>
                        <a:rPr lang="en-GB" sz="2400" dirty="0" smtClean="0"/>
                        <a:t>1 ÷ 100 =</a:t>
                      </a:r>
                    </a:p>
                    <a:p>
                      <a:pPr marL="342900" indent="-342900">
                        <a:buFont typeface="+mj-lt"/>
                        <a:buAutoNum type="arabicPeriod"/>
                      </a:pPr>
                      <a:endParaRPr lang="en-GB" sz="2400" dirty="0" smtClean="0"/>
                    </a:p>
                    <a:p>
                      <a:pPr marL="342900" indent="-342900">
                        <a:buFont typeface="+mj-lt"/>
                        <a:buAutoNum type="arabicPeriod"/>
                      </a:pPr>
                      <a:r>
                        <a:rPr lang="en-GB" sz="2400" dirty="0" smtClean="0"/>
                        <a:t>2 ÷ 100 =</a:t>
                      </a:r>
                    </a:p>
                    <a:p>
                      <a:pPr marL="342900" indent="-342900">
                        <a:buFont typeface="+mj-lt"/>
                        <a:buAutoNum type="arabicPeriod"/>
                      </a:pPr>
                      <a:endParaRPr lang="en-GB" sz="2400" dirty="0" smtClean="0"/>
                    </a:p>
                    <a:p>
                      <a:pPr marL="342900" indent="-342900">
                        <a:buFont typeface="+mj-lt"/>
                        <a:buAutoNum type="arabicPeriod"/>
                      </a:pPr>
                      <a:r>
                        <a:rPr lang="en-GB" sz="2400" dirty="0" smtClean="0"/>
                        <a:t>3 ÷ 100 =</a:t>
                      </a:r>
                    </a:p>
                    <a:p>
                      <a:pPr marL="342900" indent="-342900">
                        <a:buFont typeface="+mj-lt"/>
                        <a:buAutoNum type="arabicPeriod"/>
                      </a:pPr>
                      <a:endParaRPr lang="en-GB" sz="2400" dirty="0" smtClean="0"/>
                    </a:p>
                    <a:p>
                      <a:pPr marL="342900" indent="-342900">
                        <a:buFont typeface="+mj-lt"/>
                        <a:buAutoNum type="arabicPeriod"/>
                      </a:pPr>
                      <a:r>
                        <a:rPr lang="en-GB" sz="2400" dirty="0" smtClean="0"/>
                        <a:t>4 ÷ 100 =</a:t>
                      </a:r>
                    </a:p>
                    <a:p>
                      <a:pPr marL="342900" indent="-342900">
                        <a:buFont typeface="+mj-lt"/>
                        <a:buAutoNum type="arabicPeriod"/>
                      </a:pPr>
                      <a:endParaRPr lang="en-GB" sz="2400" dirty="0" smtClean="0"/>
                    </a:p>
                    <a:p>
                      <a:pPr marL="342900" indent="-342900">
                        <a:buFont typeface="+mj-lt"/>
                        <a:buAutoNum type="arabicPeriod"/>
                      </a:pPr>
                      <a:r>
                        <a:rPr lang="en-GB" sz="2400" dirty="0" smtClean="0"/>
                        <a:t>5 ÷ 100 =</a:t>
                      </a:r>
                      <a:endParaRPr lang="en-GB" sz="2400" dirty="0"/>
                    </a:p>
                  </a:txBody>
                  <a:tcPr/>
                </a:tc>
                <a:tc>
                  <a:txBody>
                    <a:bodyPr/>
                    <a:lstStyle/>
                    <a:p>
                      <a:r>
                        <a:rPr lang="en-GB" sz="2400" dirty="0" smtClean="0"/>
                        <a:t>1.</a:t>
                      </a:r>
                      <a:r>
                        <a:rPr lang="en-GB" sz="2400" baseline="0" dirty="0" smtClean="0"/>
                        <a:t> 11 ÷ 100 =</a:t>
                      </a:r>
                    </a:p>
                    <a:p>
                      <a:endParaRPr lang="en-GB" sz="2400" baseline="0" dirty="0" smtClean="0"/>
                    </a:p>
                    <a:p>
                      <a:r>
                        <a:rPr lang="en-GB" sz="2400" baseline="0" dirty="0" smtClean="0"/>
                        <a:t>2. 12 ÷ 100 =</a:t>
                      </a:r>
                    </a:p>
                    <a:p>
                      <a:endParaRPr lang="en-GB" sz="2400" baseline="0" dirty="0" smtClean="0"/>
                    </a:p>
                    <a:p>
                      <a:r>
                        <a:rPr lang="en-GB" sz="2400" baseline="0" dirty="0" smtClean="0"/>
                        <a:t>3. 13 ÷ 100 =</a:t>
                      </a:r>
                    </a:p>
                    <a:p>
                      <a:endParaRPr lang="en-GB" sz="2400" baseline="0" dirty="0" smtClean="0"/>
                    </a:p>
                    <a:p>
                      <a:r>
                        <a:rPr lang="en-GB" sz="2400" baseline="0" dirty="0" smtClean="0"/>
                        <a:t>4. 14 ÷ 100 =</a:t>
                      </a:r>
                    </a:p>
                    <a:p>
                      <a:endParaRPr lang="en-GB" sz="2400" baseline="0" dirty="0" smtClean="0"/>
                    </a:p>
                    <a:p>
                      <a:r>
                        <a:rPr lang="en-GB" sz="2400" baseline="0" dirty="0" smtClean="0"/>
                        <a:t>5. 15 ÷ 100 =</a:t>
                      </a:r>
                      <a:endParaRPr lang="en-GB" sz="2400" dirty="0"/>
                    </a:p>
                  </a:txBody>
                  <a:tcPr/>
                </a:tc>
                <a:tc>
                  <a:txBody>
                    <a:bodyPr/>
                    <a:lstStyle/>
                    <a:p>
                      <a:r>
                        <a:rPr lang="en-GB" sz="2400" dirty="0" smtClean="0"/>
                        <a:t>1. ? ÷ 100 = 0.06 </a:t>
                      </a:r>
                    </a:p>
                    <a:p>
                      <a:endParaRPr lang="en-GB" sz="2400" dirty="0" smtClean="0"/>
                    </a:p>
                    <a:p>
                      <a:r>
                        <a:rPr lang="en-GB" sz="2400" dirty="0" smtClean="0"/>
                        <a:t>2. ? ÷ 100 = 0.07 </a:t>
                      </a:r>
                    </a:p>
                    <a:p>
                      <a:endParaRPr lang="en-GB" sz="2400" dirty="0" smtClean="0"/>
                    </a:p>
                    <a:p>
                      <a:r>
                        <a:rPr lang="en-GB" sz="2400" dirty="0" smtClean="0"/>
                        <a:t>3. ?</a:t>
                      </a:r>
                      <a:r>
                        <a:rPr lang="en-GB" sz="2400" baseline="0" dirty="0" smtClean="0"/>
                        <a:t> ÷ 100 = 0.08 </a:t>
                      </a:r>
                    </a:p>
                    <a:p>
                      <a:endParaRPr lang="en-GB" sz="2400" baseline="0" dirty="0" smtClean="0"/>
                    </a:p>
                    <a:p>
                      <a:r>
                        <a:rPr lang="en-GB" sz="2400" baseline="0" dirty="0" smtClean="0"/>
                        <a:t>4. ? ÷ 100 = 0.16 </a:t>
                      </a:r>
                    </a:p>
                    <a:p>
                      <a:endParaRPr lang="en-GB" sz="2400" baseline="0" dirty="0" smtClean="0"/>
                    </a:p>
                    <a:p>
                      <a:r>
                        <a:rPr lang="en-GB" sz="2400" baseline="0" dirty="0" smtClean="0"/>
                        <a:t>5. ? ÷ 100 = 0.17 </a:t>
                      </a:r>
                    </a:p>
                    <a:p>
                      <a:endParaRPr lang="en-GB" sz="2400" baseline="0" dirty="0" smtClean="0"/>
                    </a:p>
                    <a:p>
                      <a:r>
                        <a:rPr lang="en-GB" sz="2400" baseline="0" dirty="0" smtClean="0"/>
                        <a:t>6. ? ÷ 100 = 0.18 </a:t>
                      </a:r>
                      <a:endParaRPr lang="en-GB" sz="2400" dirty="0"/>
                    </a:p>
                  </a:txBody>
                  <a:tcPr/>
                </a:tc>
                <a:extLst>
                  <a:ext uri="{0D108BD9-81ED-4DB2-BD59-A6C34878D82A}">
                    <a16:rowId xmlns:a16="http://schemas.microsoft.com/office/drawing/2014/main" val="3483314892"/>
                  </a:ext>
                </a:extLst>
              </a:tr>
            </a:tbl>
          </a:graphicData>
        </a:graphic>
      </p:graphicFrame>
    </p:spTree>
    <p:extLst>
      <p:ext uri="{BB962C8B-B14F-4D97-AF65-F5344CB8AC3E}">
        <p14:creationId xmlns:p14="http://schemas.microsoft.com/office/powerpoint/2010/main" val="23715556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be able to divide 1 or 2-digits by </a:t>
            </a:r>
            <a:r>
              <a:rPr lang="en-GB" dirty="0" smtClean="0"/>
              <a:t>100</a:t>
            </a:r>
            <a:endParaRPr lang="en-GB" dirty="0"/>
          </a:p>
        </p:txBody>
      </p:sp>
      <p:graphicFrame>
        <p:nvGraphicFramePr>
          <p:cNvPr id="4" name="Content Placeholder 3"/>
          <p:cNvGraphicFramePr>
            <a:graphicFrameLocks noGrp="1"/>
          </p:cNvGraphicFramePr>
          <p:nvPr>
            <p:ph idx="1"/>
            <p:extLst/>
          </p:nvPr>
        </p:nvGraphicFramePr>
        <p:xfrm>
          <a:off x="838200" y="1825625"/>
          <a:ext cx="10515600" cy="3479800"/>
        </p:xfrm>
        <a:graphic>
          <a:graphicData uri="http://schemas.openxmlformats.org/drawingml/2006/table">
            <a:tbl>
              <a:tblPr firstRow="1" bandRow="1">
                <a:tableStyleId>{5C22544A-7EE6-4342-B048-85BDC9FD1C3A}</a:tableStyleId>
              </a:tblPr>
              <a:tblGrid>
                <a:gridCol w="3505200">
                  <a:extLst>
                    <a:ext uri="{9D8B030D-6E8A-4147-A177-3AD203B41FA5}">
                      <a16:colId xmlns:a16="http://schemas.microsoft.com/office/drawing/2014/main" val="2348812757"/>
                    </a:ext>
                  </a:extLst>
                </a:gridCol>
                <a:gridCol w="3505200">
                  <a:extLst>
                    <a:ext uri="{9D8B030D-6E8A-4147-A177-3AD203B41FA5}">
                      <a16:colId xmlns:a16="http://schemas.microsoft.com/office/drawing/2014/main" val="4202662948"/>
                    </a:ext>
                  </a:extLst>
                </a:gridCol>
                <a:gridCol w="3505200">
                  <a:extLst>
                    <a:ext uri="{9D8B030D-6E8A-4147-A177-3AD203B41FA5}">
                      <a16:colId xmlns:a16="http://schemas.microsoft.com/office/drawing/2014/main" val="951714952"/>
                    </a:ext>
                  </a:extLst>
                </a:gridCol>
              </a:tblGrid>
              <a:tr h="370840">
                <a:tc>
                  <a:txBody>
                    <a:bodyPr/>
                    <a:lstStyle/>
                    <a:p>
                      <a:pPr algn="ctr"/>
                      <a:r>
                        <a:rPr lang="en-GB" dirty="0" smtClean="0"/>
                        <a:t>Chilli 1</a:t>
                      </a:r>
                      <a:endParaRPr lang="en-GB" dirty="0"/>
                    </a:p>
                  </a:txBody>
                  <a:tcPr/>
                </a:tc>
                <a:tc>
                  <a:txBody>
                    <a:bodyPr/>
                    <a:lstStyle/>
                    <a:p>
                      <a:pPr algn="ctr"/>
                      <a:r>
                        <a:rPr lang="en-GB" dirty="0" smtClean="0"/>
                        <a:t>Chilli 2</a:t>
                      </a:r>
                      <a:endParaRPr lang="en-GB" dirty="0"/>
                    </a:p>
                  </a:txBody>
                  <a:tcPr/>
                </a:tc>
                <a:tc>
                  <a:txBody>
                    <a:bodyPr/>
                    <a:lstStyle/>
                    <a:p>
                      <a:pPr algn="ctr"/>
                      <a:r>
                        <a:rPr lang="en-GB" dirty="0" smtClean="0"/>
                        <a:t>Chilli 3</a:t>
                      </a:r>
                      <a:endParaRPr lang="en-GB" dirty="0"/>
                    </a:p>
                  </a:txBody>
                  <a:tcPr/>
                </a:tc>
                <a:extLst>
                  <a:ext uri="{0D108BD9-81ED-4DB2-BD59-A6C34878D82A}">
                    <a16:rowId xmlns:a16="http://schemas.microsoft.com/office/drawing/2014/main" val="2134265170"/>
                  </a:ext>
                </a:extLst>
              </a:tr>
              <a:tr h="370840">
                <a:tc>
                  <a:txBody>
                    <a:bodyPr/>
                    <a:lstStyle/>
                    <a:p>
                      <a:pPr marL="342900" indent="-342900">
                        <a:buFont typeface="+mj-lt"/>
                        <a:buAutoNum type="arabicPeriod"/>
                      </a:pPr>
                      <a:r>
                        <a:rPr lang="en-GB" dirty="0" smtClean="0"/>
                        <a:t>1 ÷ 100 = </a:t>
                      </a:r>
                      <a:r>
                        <a:rPr lang="en-GB" dirty="0" smtClean="0">
                          <a:solidFill>
                            <a:srgbClr val="FF0000"/>
                          </a:solidFill>
                        </a:rPr>
                        <a:t>0.01</a:t>
                      </a:r>
                      <a:endParaRPr lang="en-GB" dirty="0" smtClean="0"/>
                    </a:p>
                    <a:p>
                      <a:pPr marL="342900" indent="-342900">
                        <a:buFont typeface="+mj-lt"/>
                        <a:buAutoNum type="arabicPeriod"/>
                      </a:pPr>
                      <a:endParaRPr lang="en-GB" dirty="0" smtClean="0"/>
                    </a:p>
                    <a:p>
                      <a:pPr marL="342900" indent="-342900">
                        <a:buFont typeface="+mj-lt"/>
                        <a:buAutoNum type="arabicPeriod"/>
                      </a:pPr>
                      <a:r>
                        <a:rPr lang="en-GB" dirty="0" smtClean="0"/>
                        <a:t>2 ÷ 100 = </a:t>
                      </a:r>
                      <a:r>
                        <a:rPr lang="en-GB" dirty="0" smtClean="0">
                          <a:solidFill>
                            <a:srgbClr val="FF0000"/>
                          </a:solidFill>
                        </a:rPr>
                        <a:t>0.02</a:t>
                      </a:r>
                      <a:endParaRPr lang="en-GB" dirty="0" smtClean="0"/>
                    </a:p>
                    <a:p>
                      <a:pPr marL="342900" indent="-342900">
                        <a:buFont typeface="+mj-lt"/>
                        <a:buAutoNum type="arabicPeriod"/>
                      </a:pPr>
                      <a:endParaRPr lang="en-GB" dirty="0" smtClean="0"/>
                    </a:p>
                    <a:p>
                      <a:pPr marL="342900" indent="-342900">
                        <a:buFont typeface="+mj-lt"/>
                        <a:buAutoNum type="arabicPeriod"/>
                      </a:pPr>
                      <a:r>
                        <a:rPr lang="en-GB" dirty="0" smtClean="0"/>
                        <a:t>3 ÷ 100 = </a:t>
                      </a:r>
                      <a:r>
                        <a:rPr lang="en-GB" dirty="0" smtClean="0">
                          <a:solidFill>
                            <a:srgbClr val="FF0000"/>
                          </a:solidFill>
                        </a:rPr>
                        <a:t>0.03</a:t>
                      </a:r>
                      <a:endParaRPr lang="en-GB" dirty="0" smtClean="0"/>
                    </a:p>
                    <a:p>
                      <a:pPr marL="342900" indent="-342900">
                        <a:buFont typeface="+mj-lt"/>
                        <a:buAutoNum type="arabicPeriod"/>
                      </a:pPr>
                      <a:endParaRPr lang="en-GB" dirty="0" smtClean="0"/>
                    </a:p>
                    <a:p>
                      <a:pPr marL="342900" indent="-342900">
                        <a:buFont typeface="+mj-lt"/>
                        <a:buAutoNum type="arabicPeriod"/>
                      </a:pPr>
                      <a:r>
                        <a:rPr lang="en-GB" dirty="0" smtClean="0"/>
                        <a:t>4 ÷ 100 = </a:t>
                      </a:r>
                      <a:r>
                        <a:rPr lang="en-GB" dirty="0" smtClean="0">
                          <a:solidFill>
                            <a:srgbClr val="FF0000"/>
                          </a:solidFill>
                        </a:rPr>
                        <a:t>0.04</a:t>
                      </a:r>
                      <a:endParaRPr lang="en-GB" dirty="0" smtClean="0"/>
                    </a:p>
                    <a:p>
                      <a:pPr marL="342900" indent="-342900">
                        <a:buFont typeface="+mj-lt"/>
                        <a:buAutoNum type="arabicPeriod"/>
                      </a:pPr>
                      <a:endParaRPr lang="en-GB" dirty="0" smtClean="0"/>
                    </a:p>
                    <a:p>
                      <a:pPr marL="342900" indent="-342900">
                        <a:buFont typeface="+mj-lt"/>
                        <a:buAutoNum type="arabicPeriod"/>
                      </a:pPr>
                      <a:r>
                        <a:rPr lang="en-GB" dirty="0" smtClean="0"/>
                        <a:t>5 ÷ 100 = </a:t>
                      </a:r>
                      <a:r>
                        <a:rPr lang="en-GB" dirty="0" smtClean="0">
                          <a:solidFill>
                            <a:srgbClr val="FF0000"/>
                          </a:solidFill>
                        </a:rPr>
                        <a:t>0.05</a:t>
                      </a:r>
                      <a:endParaRPr lang="en-GB" dirty="0"/>
                    </a:p>
                  </a:txBody>
                  <a:tcPr/>
                </a:tc>
                <a:tc>
                  <a:txBody>
                    <a:bodyPr/>
                    <a:lstStyle/>
                    <a:p>
                      <a:r>
                        <a:rPr lang="en-GB" dirty="0" smtClean="0"/>
                        <a:t>1.</a:t>
                      </a:r>
                      <a:r>
                        <a:rPr lang="en-GB" baseline="0" dirty="0" smtClean="0"/>
                        <a:t> 11 ÷ 100 = </a:t>
                      </a:r>
                      <a:r>
                        <a:rPr lang="en-GB" baseline="0" dirty="0" smtClean="0">
                          <a:solidFill>
                            <a:srgbClr val="FF0000"/>
                          </a:solidFill>
                        </a:rPr>
                        <a:t>0.11</a:t>
                      </a:r>
                      <a:endParaRPr lang="en-GB" baseline="0" dirty="0" smtClean="0"/>
                    </a:p>
                    <a:p>
                      <a:endParaRPr lang="en-GB" baseline="0" dirty="0" smtClean="0"/>
                    </a:p>
                    <a:p>
                      <a:r>
                        <a:rPr lang="en-GB" baseline="0" dirty="0" smtClean="0"/>
                        <a:t>2. 12 ÷ 100 = </a:t>
                      </a:r>
                      <a:r>
                        <a:rPr lang="en-GB" baseline="0" dirty="0" smtClean="0">
                          <a:solidFill>
                            <a:srgbClr val="FF0000"/>
                          </a:solidFill>
                        </a:rPr>
                        <a:t>0.12</a:t>
                      </a:r>
                      <a:endParaRPr lang="en-GB" baseline="0" dirty="0" smtClean="0"/>
                    </a:p>
                    <a:p>
                      <a:endParaRPr lang="en-GB" baseline="0" dirty="0" smtClean="0"/>
                    </a:p>
                    <a:p>
                      <a:r>
                        <a:rPr lang="en-GB" baseline="0" dirty="0" smtClean="0"/>
                        <a:t>3. 13 ÷ 100 = </a:t>
                      </a:r>
                      <a:r>
                        <a:rPr lang="en-GB" baseline="0" dirty="0" smtClean="0">
                          <a:solidFill>
                            <a:srgbClr val="FF0000"/>
                          </a:solidFill>
                        </a:rPr>
                        <a:t>0.13</a:t>
                      </a:r>
                      <a:endParaRPr lang="en-GB" baseline="0" dirty="0" smtClean="0"/>
                    </a:p>
                    <a:p>
                      <a:endParaRPr lang="en-GB" baseline="0" dirty="0" smtClean="0"/>
                    </a:p>
                    <a:p>
                      <a:r>
                        <a:rPr lang="en-GB" baseline="0" dirty="0" smtClean="0"/>
                        <a:t>4. 14 ÷ 100 = </a:t>
                      </a:r>
                      <a:r>
                        <a:rPr lang="en-GB" baseline="0" dirty="0" smtClean="0">
                          <a:solidFill>
                            <a:srgbClr val="FF0000"/>
                          </a:solidFill>
                        </a:rPr>
                        <a:t>0.14</a:t>
                      </a:r>
                      <a:endParaRPr lang="en-GB" baseline="0" dirty="0" smtClean="0"/>
                    </a:p>
                    <a:p>
                      <a:endParaRPr lang="en-GB" baseline="0" dirty="0" smtClean="0"/>
                    </a:p>
                    <a:p>
                      <a:r>
                        <a:rPr lang="en-GB" baseline="0" dirty="0" smtClean="0"/>
                        <a:t>5. 15 ÷ 100 = </a:t>
                      </a:r>
                      <a:r>
                        <a:rPr lang="en-GB" baseline="0" dirty="0" smtClean="0">
                          <a:solidFill>
                            <a:srgbClr val="FF0000"/>
                          </a:solidFill>
                        </a:rPr>
                        <a:t>0.15</a:t>
                      </a:r>
                      <a:endParaRPr lang="en-GB" dirty="0"/>
                    </a:p>
                  </a:txBody>
                  <a:tcPr/>
                </a:tc>
                <a:tc>
                  <a:txBody>
                    <a:bodyPr/>
                    <a:lstStyle/>
                    <a:p>
                      <a:r>
                        <a:rPr lang="en-GB" dirty="0" smtClean="0"/>
                        <a:t>1. </a:t>
                      </a:r>
                      <a:r>
                        <a:rPr lang="en-GB" dirty="0" smtClean="0">
                          <a:solidFill>
                            <a:srgbClr val="FF0000"/>
                          </a:solidFill>
                        </a:rPr>
                        <a:t>6</a:t>
                      </a:r>
                      <a:r>
                        <a:rPr lang="en-GB" dirty="0" smtClean="0"/>
                        <a:t> ÷ 100 = 0.06 </a:t>
                      </a:r>
                    </a:p>
                    <a:p>
                      <a:endParaRPr lang="en-GB" dirty="0" smtClean="0"/>
                    </a:p>
                    <a:p>
                      <a:r>
                        <a:rPr lang="en-GB" dirty="0" smtClean="0"/>
                        <a:t>2. </a:t>
                      </a:r>
                      <a:r>
                        <a:rPr lang="en-GB" dirty="0" smtClean="0">
                          <a:solidFill>
                            <a:srgbClr val="FF0000"/>
                          </a:solidFill>
                        </a:rPr>
                        <a:t>7</a:t>
                      </a:r>
                      <a:r>
                        <a:rPr lang="en-GB" dirty="0" smtClean="0"/>
                        <a:t> ÷ 100 = 0.07 </a:t>
                      </a:r>
                    </a:p>
                    <a:p>
                      <a:endParaRPr lang="en-GB" dirty="0" smtClean="0"/>
                    </a:p>
                    <a:p>
                      <a:r>
                        <a:rPr lang="en-GB" dirty="0" smtClean="0"/>
                        <a:t>3.  </a:t>
                      </a:r>
                      <a:r>
                        <a:rPr lang="en-GB" dirty="0" smtClean="0">
                          <a:solidFill>
                            <a:srgbClr val="FF0000"/>
                          </a:solidFill>
                        </a:rPr>
                        <a:t>8</a:t>
                      </a:r>
                      <a:r>
                        <a:rPr lang="en-GB" baseline="0" dirty="0" smtClean="0"/>
                        <a:t> ÷ 100 = 0.08 </a:t>
                      </a:r>
                    </a:p>
                    <a:p>
                      <a:endParaRPr lang="en-GB" baseline="0" dirty="0" smtClean="0"/>
                    </a:p>
                    <a:p>
                      <a:r>
                        <a:rPr lang="en-GB" baseline="0" dirty="0" smtClean="0"/>
                        <a:t>4. </a:t>
                      </a:r>
                      <a:r>
                        <a:rPr lang="en-GB" baseline="0" dirty="0" smtClean="0">
                          <a:solidFill>
                            <a:srgbClr val="FF0000"/>
                          </a:solidFill>
                        </a:rPr>
                        <a:t>16</a:t>
                      </a:r>
                      <a:r>
                        <a:rPr lang="en-GB" baseline="0" dirty="0" smtClean="0"/>
                        <a:t>  ÷ 100 = 0.16 </a:t>
                      </a:r>
                    </a:p>
                    <a:p>
                      <a:endParaRPr lang="en-GB" baseline="0" dirty="0" smtClean="0"/>
                    </a:p>
                    <a:p>
                      <a:r>
                        <a:rPr lang="en-GB" baseline="0" dirty="0" smtClean="0"/>
                        <a:t>5. </a:t>
                      </a:r>
                      <a:r>
                        <a:rPr lang="en-GB" baseline="0" dirty="0" smtClean="0">
                          <a:solidFill>
                            <a:srgbClr val="FF0000"/>
                          </a:solidFill>
                        </a:rPr>
                        <a:t>17</a:t>
                      </a:r>
                      <a:r>
                        <a:rPr lang="en-GB" baseline="0" dirty="0" smtClean="0"/>
                        <a:t> ÷ 100 = 0.17 </a:t>
                      </a:r>
                    </a:p>
                    <a:p>
                      <a:endParaRPr lang="en-GB" baseline="0" dirty="0" smtClean="0"/>
                    </a:p>
                    <a:p>
                      <a:r>
                        <a:rPr lang="en-GB" baseline="0" dirty="0" smtClean="0"/>
                        <a:t>6. </a:t>
                      </a:r>
                      <a:r>
                        <a:rPr lang="en-GB" baseline="0" dirty="0" smtClean="0">
                          <a:solidFill>
                            <a:srgbClr val="FF0000"/>
                          </a:solidFill>
                        </a:rPr>
                        <a:t>18</a:t>
                      </a:r>
                      <a:r>
                        <a:rPr lang="en-GB" baseline="0" dirty="0" smtClean="0"/>
                        <a:t> ÷ 100 = 0.18 </a:t>
                      </a:r>
                      <a:endParaRPr lang="en-GB" dirty="0"/>
                    </a:p>
                  </a:txBody>
                  <a:tcPr/>
                </a:tc>
                <a:extLst>
                  <a:ext uri="{0D108BD9-81ED-4DB2-BD59-A6C34878D82A}">
                    <a16:rowId xmlns:a16="http://schemas.microsoft.com/office/drawing/2014/main" val="3483314892"/>
                  </a:ext>
                </a:extLst>
              </a:tr>
            </a:tbl>
          </a:graphicData>
        </a:graphic>
      </p:graphicFrame>
    </p:spTree>
    <p:extLst>
      <p:ext uri="{BB962C8B-B14F-4D97-AF65-F5344CB8AC3E}">
        <p14:creationId xmlns:p14="http://schemas.microsoft.com/office/powerpoint/2010/main" val="28529074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be able to divide 1 or 2-digits by </a:t>
            </a:r>
            <a:r>
              <a:rPr lang="en-GB" dirty="0" smtClean="0"/>
              <a:t>100</a:t>
            </a:r>
            <a:endParaRPr lang="en-GB" dirty="0"/>
          </a:p>
        </p:txBody>
      </p:sp>
      <p:sp>
        <p:nvSpPr>
          <p:cNvPr id="4" name="TextBox 3"/>
          <p:cNvSpPr txBox="1"/>
          <p:nvPr/>
        </p:nvSpPr>
        <p:spPr>
          <a:xfrm>
            <a:off x="838200" y="1690688"/>
            <a:ext cx="3456709" cy="2158924"/>
          </a:xfrm>
          <a:prstGeom prst="rect">
            <a:avLst/>
          </a:prstGeom>
          <a:noFill/>
        </p:spPr>
        <p:txBody>
          <a:bodyPr wrap="square" rtlCol="0">
            <a:spAutoFit/>
          </a:bodyPr>
          <a:lstStyle/>
          <a:p>
            <a:pPr>
              <a:lnSpc>
                <a:spcPct val="107000"/>
              </a:lnSpc>
              <a:spcAft>
                <a:spcPts val="800"/>
              </a:spcAft>
            </a:pPr>
            <a:r>
              <a:rPr lang="en-GB" b="1" dirty="0">
                <a:latin typeface="Comic Sans MS" panose="030F0702030302020204" pitchFamily="66" charset="0"/>
                <a:ea typeface="Calibri" panose="020F0502020204030204" pitchFamily="34" charset="0"/>
                <a:cs typeface="Times New Roman" panose="02020603050405020304" pitchFamily="18" charset="0"/>
              </a:rPr>
              <a:t>Q1</a:t>
            </a:r>
            <a:endParaRPr lang="en-GB" sz="3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b="1" dirty="0">
                <a:latin typeface="Comic Sans MS" panose="030F0702030302020204" pitchFamily="66" charset="0"/>
                <a:ea typeface="Calibri" panose="020F0502020204030204" pitchFamily="34" charset="0"/>
                <a:cs typeface="Times New Roman" panose="02020603050405020304" pitchFamily="18" charset="0"/>
              </a:rPr>
              <a:t>Are the following statements true or false?  Write you answer in the table.</a:t>
            </a:r>
            <a:endParaRPr lang="en-GB" sz="3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dirty="0">
                <a:latin typeface="Comic Sans MS" panose="030F0702030302020204" pitchFamily="66" charset="0"/>
                <a:ea typeface="Calibri" panose="020F0502020204030204" pitchFamily="34" charset="0"/>
                <a:cs typeface="Times New Roman" panose="02020603050405020304" pitchFamily="18" charset="0"/>
              </a:rPr>
              <a:t>When you divide by 100:</a:t>
            </a:r>
            <a:endParaRPr lang="en-GB" sz="3200" dirty="0">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graphicFrame>
        <p:nvGraphicFramePr>
          <p:cNvPr id="5" name="Table 4"/>
          <p:cNvGraphicFramePr>
            <a:graphicFrameLocks noGrp="1"/>
          </p:cNvGraphicFramePr>
          <p:nvPr>
            <p:extLst/>
          </p:nvPr>
        </p:nvGraphicFramePr>
        <p:xfrm>
          <a:off x="436417" y="3420121"/>
          <a:ext cx="4260273" cy="2609217"/>
        </p:xfrm>
        <a:graphic>
          <a:graphicData uri="http://schemas.openxmlformats.org/drawingml/2006/table">
            <a:tbl>
              <a:tblPr firstRow="1" firstCol="1" bandRow="1"/>
              <a:tblGrid>
                <a:gridCol w="2129608">
                  <a:extLst>
                    <a:ext uri="{9D8B030D-6E8A-4147-A177-3AD203B41FA5}">
                      <a16:colId xmlns:a16="http://schemas.microsoft.com/office/drawing/2014/main" val="1767520288"/>
                    </a:ext>
                  </a:extLst>
                </a:gridCol>
                <a:gridCol w="2130665">
                  <a:extLst>
                    <a:ext uri="{9D8B030D-6E8A-4147-A177-3AD203B41FA5}">
                      <a16:colId xmlns:a16="http://schemas.microsoft.com/office/drawing/2014/main" val="272327095"/>
                    </a:ext>
                  </a:extLst>
                </a:gridCol>
              </a:tblGrid>
              <a:tr h="205242">
                <a:tc>
                  <a:txBody>
                    <a:bodyPr/>
                    <a:lstStyle/>
                    <a:p>
                      <a:pPr>
                        <a:lnSpc>
                          <a:spcPct val="107000"/>
                        </a:lnSpc>
                        <a:spcAft>
                          <a:spcPts val="0"/>
                        </a:spcAft>
                      </a:pPr>
                      <a:r>
                        <a:rPr lang="en-GB" sz="16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600" b="1">
                          <a:effectLst/>
                          <a:latin typeface="Comic Sans MS" panose="030F0702030302020204" pitchFamily="66" charset="0"/>
                          <a:ea typeface="Calibri" panose="020F0502020204030204" pitchFamily="34" charset="0"/>
                          <a:cs typeface="Times New Roman" panose="02020603050405020304" pitchFamily="18" charset="0"/>
                        </a:rPr>
                        <a:t>True or False?</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76147135"/>
                  </a:ext>
                </a:extLst>
              </a:tr>
              <a:tr h="205242">
                <a:tc>
                  <a:txBody>
                    <a:bodyPr/>
                    <a:lstStyle/>
                    <a:p>
                      <a:pPr>
                        <a:lnSpc>
                          <a:spcPct val="107000"/>
                        </a:lnSpc>
                        <a:spcAft>
                          <a:spcPts val="0"/>
                        </a:spcAft>
                      </a:pPr>
                      <a:r>
                        <a:rPr lang="en-GB" sz="1600">
                          <a:effectLst/>
                          <a:latin typeface="Comic Sans MS" panose="030F0702030302020204" pitchFamily="66" charset="0"/>
                          <a:ea typeface="Calibri" panose="020F0502020204030204" pitchFamily="34" charset="0"/>
                          <a:cs typeface="Times New Roman" panose="02020603050405020304" pitchFamily="18" charset="0"/>
                        </a:rPr>
                        <a:t>The digits change</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600">
                          <a:effectLst/>
                          <a:latin typeface="Comic Sans MS" panose="030F0702030302020204" pitchFamily="66" charset="0"/>
                          <a:ea typeface="Calibri" panose="020F0502020204030204" pitchFamily="34" charset="0"/>
                          <a:cs typeface="Times New Roman" panose="02020603050405020304" pitchFamily="18" charset="0"/>
                        </a:rPr>
                        <a:t> </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41790545"/>
                  </a:ext>
                </a:extLst>
              </a:tr>
              <a:tr h="615727">
                <a:tc>
                  <a:txBody>
                    <a:bodyPr/>
                    <a:lstStyle/>
                    <a:p>
                      <a:pPr>
                        <a:lnSpc>
                          <a:spcPct val="107000"/>
                        </a:lnSpc>
                        <a:spcAft>
                          <a:spcPts val="0"/>
                        </a:spcAft>
                      </a:pPr>
                      <a:r>
                        <a:rPr lang="en-GB" sz="1600" dirty="0">
                          <a:effectLst/>
                          <a:latin typeface="Comic Sans MS" panose="030F0702030302020204" pitchFamily="66" charset="0"/>
                          <a:ea typeface="Calibri" panose="020F0502020204030204" pitchFamily="34" charset="0"/>
                          <a:cs typeface="Times New Roman" panose="02020603050405020304" pitchFamily="18" charset="0"/>
                        </a:rPr>
                        <a:t>Any digit in the ones column moves to the tenth column.</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600">
                          <a:effectLst/>
                          <a:latin typeface="Comic Sans MS" panose="030F0702030302020204" pitchFamily="66" charset="0"/>
                          <a:ea typeface="Calibri" panose="020F0502020204030204" pitchFamily="34" charset="0"/>
                          <a:cs typeface="Times New Roman" panose="02020603050405020304" pitchFamily="18" charset="0"/>
                        </a:rPr>
                        <a:t> </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10761810"/>
                  </a:ext>
                </a:extLst>
              </a:tr>
              <a:tr h="0">
                <a:tc>
                  <a:txBody>
                    <a:bodyPr/>
                    <a:lstStyle/>
                    <a:p>
                      <a:pPr>
                        <a:lnSpc>
                          <a:spcPct val="107000"/>
                        </a:lnSpc>
                        <a:spcAft>
                          <a:spcPts val="0"/>
                        </a:spcAft>
                      </a:pPr>
                      <a:r>
                        <a:rPr lang="en-GB" sz="1600" dirty="0">
                          <a:effectLst/>
                          <a:latin typeface="Comic Sans MS" panose="030F0702030302020204" pitchFamily="66" charset="0"/>
                          <a:ea typeface="Calibri" panose="020F0502020204030204" pitchFamily="34" charset="0"/>
                          <a:cs typeface="Times New Roman" panose="02020603050405020304" pitchFamily="18" charset="0"/>
                        </a:rPr>
                        <a:t>Any digit in the tens column moves to the tenth column.</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600">
                          <a:effectLst/>
                          <a:latin typeface="Comic Sans MS" panose="030F0702030302020204" pitchFamily="66" charset="0"/>
                          <a:ea typeface="Calibri" panose="020F0502020204030204" pitchFamily="34" charset="0"/>
                          <a:cs typeface="Times New Roman" panose="02020603050405020304" pitchFamily="18" charset="0"/>
                        </a:rPr>
                        <a:t> </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6019689"/>
                  </a:ext>
                </a:extLst>
              </a:tr>
              <a:tr h="410485">
                <a:tc>
                  <a:txBody>
                    <a:bodyPr/>
                    <a:lstStyle/>
                    <a:p>
                      <a:pPr>
                        <a:lnSpc>
                          <a:spcPct val="107000"/>
                        </a:lnSpc>
                        <a:spcAft>
                          <a:spcPts val="0"/>
                        </a:spcAft>
                      </a:pPr>
                      <a:r>
                        <a:rPr lang="en-GB" sz="1600" dirty="0">
                          <a:effectLst/>
                          <a:latin typeface="Comic Sans MS" panose="030F0702030302020204" pitchFamily="66" charset="0"/>
                          <a:ea typeface="Calibri" panose="020F0502020204030204" pitchFamily="34" charset="0"/>
                          <a:cs typeface="Times New Roman" panose="02020603050405020304" pitchFamily="18" charset="0"/>
                        </a:rPr>
                        <a:t>Each digit becomes 1/100 of the value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6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74447981"/>
                  </a:ext>
                </a:extLst>
              </a:tr>
            </a:tbl>
          </a:graphicData>
        </a:graphic>
      </p:graphicFrame>
      <p:sp>
        <p:nvSpPr>
          <p:cNvPr id="6" name="TextBox 5"/>
          <p:cNvSpPr txBox="1"/>
          <p:nvPr/>
        </p:nvSpPr>
        <p:spPr>
          <a:xfrm>
            <a:off x="5153891" y="1690688"/>
            <a:ext cx="3089564" cy="5223931"/>
          </a:xfrm>
          <a:prstGeom prst="rect">
            <a:avLst/>
          </a:prstGeom>
          <a:noFill/>
        </p:spPr>
        <p:txBody>
          <a:bodyPr wrap="square" rtlCol="0">
            <a:spAutoFit/>
          </a:bodyPr>
          <a:lstStyle/>
          <a:p>
            <a:pPr>
              <a:lnSpc>
                <a:spcPct val="107000"/>
              </a:lnSpc>
              <a:spcAft>
                <a:spcPts val="800"/>
              </a:spcAft>
            </a:pPr>
            <a:r>
              <a:rPr lang="en-GB" sz="1100" b="1" dirty="0">
                <a:latin typeface="Comic Sans MS" panose="030F0702030302020204" pitchFamily="66" charset="0"/>
                <a:ea typeface="Calibri" panose="020F0502020204030204" pitchFamily="34" charset="0"/>
                <a:cs typeface="Times New Roman" panose="02020603050405020304" pitchFamily="18" charset="0"/>
              </a:rPr>
              <a:t>Q2</a:t>
            </a:r>
            <a:endParaRPr lang="en-GB"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lphaLcPeriod"/>
            </a:pPr>
            <a:r>
              <a:rPr lang="en-GB" b="1" dirty="0">
                <a:latin typeface="Calibri" panose="020F0502020204030204" pitchFamily="34" charset="0"/>
                <a:ea typeface="Calibri" panose="020F0502020204030204" pitchFamily="34" charset="0"/>
                <a:cs typeface="Times New Roman" panose="02020603050405020304" pitchFamily="18" charset="0"/>
              </a:rPr>
              <a:t>If I divide 45 by 100, what will the value of the 5 digit be in the answer?</a:t>
            </a:r>
            <a:endParaRPr lang="en-GB"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b="1" dirty="0">
                <a:latin typeface="Calibri" panose="020F0502020204030204" pitchFamily="34" charset="0"/>
                <a:ea typeface="Calibri" panose="020F0502020204030204" pitchFamily="34" charset="0"/>
                <a:cs typeface="Times New Roman" panose="02020603050405020304" pitchFamily="18" charset="0"/>
              </a:rPr>
              <a:t>Complete this statement.</a:t>
            </a:r>
            <a:endParaRPr lang="en-GB"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The value of the digit 5 in the answer is _________</a:t>
            </a:r>
          </a:p>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 </a:t>
            </a:r>
          </a:p>
          <a:p>
            <a:pPr lvl="0">
              <a:lnSpc>
                <a:spcPct val="107000"/>
              </a:lnSpc>
              <a:spcAft>
                <a:spcPts val="800"/>
              </a:spcAft>
            </a:pPr>
            <a:r>
              <a:rPr lang="en-GB" b="1" dirty="0" smtClean="0">
                <a:latin typeface="Calibri" panose="020F0502020204030204" pitchFamily="34" charset="0"/>
                <a:ea typeface="Calibri" panose="020F0502020204030204" pitchFamily="34" charset="0"/>
                <a:cs typeface="Times New Roman" panose="02020603050405020304" pitchFamily="18" charset="0"/>
              </a:rPr>
              <a:t>b. If </a:t>
            </a:r>
            <a:r>
              <a:rPr lang="en-GB" b="1" dirty="0">
                <a:latin typeface="Calibri" panose="020F0502020204030204" pitchFamily="34" charset="0"/>
                <a:ea typeface="Calibri" panose="020F0502020204030204" pitchFamily="34" charset="0"/>
                <a:cs typeface="Times New Roman" panose="02020603050405020304" pitchFamily="18" charset="0"/>
              </a:rPr>
              <a:t>I find 1/100 of 59, what </a:t>
            </a:r>
            <a:r>
              <a:rPr lang="en-GB" b="1" dirty="0" smtClean="0">
                <a:latin typeface="Calibri" panose="020F0502020204030204" pitchFamily="34" charset="0"/>
                <a:ea typeface="Calibri" panose="020F0502020204030204" pitchFamily="34" charset="0"/>
                <a:cs typeface="Times New Roman" panose="02020603050405020304" pitchFamily="18" charset="0"/>
              </a:rPr>
              <a:t>will </a:t>
            </a:r>
            <a:r>
              <a:rPr lang="en-GB" b="1" dirty="0">
                <a:latin typeface="Calibri" panose="020F0502020204030204" pitchFamily="34" charset="0"/>
                <a:ea typeface="Calibri" panose="020F0502020204030204" pitchFamily="34" charset="0"/>
                <a:cs typeface="Times New Roman" panose="02020603050405020304" pitchFamily="18" charset="0"/>
              </a:rPr>
              <a:t>the value of the digit 9 be in the answer?</a:t>
            </a:r>
            <a:endParaRPr lang="en-GB"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b="1" dirty="0">
                <a:latin typeface="Calibri" panose="020F0502020204030204" pitchFamily="34" charset="0"/>
                <a:ea typeface="Calibri" panose="020F0502020204030204" pitchFamily="34" charset="0"/>
                <a:cs typeface="Times New Roman" panose="02020603050405020304" pitchFamily="18" charset="0"/>
              </a:rPr>
              <a:t>Complete this statement.</a:t>
            </a:r>
            <a:endParaRPr lang="en-GB"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The value of the digit 9 in the answer is ________</a:t>
            </a:r>
          </a:p>
          <a:p>
            <a:endParaRPr lang="en-GB" dirty="0"/>
          </a:p>
        </p:txBody>
      </p:sp>
      <p:pic>
        <p:nvPicPr>
          <p:cNvPr id="7" name="Picture 6"/>
          <p:cNvPicPr>
            <a:picLocks noChangeAspect="1"/>
          </p:cNvPicPr>
          <p:nvPr/>
        </p:nvPicPr>
        <p:blipFill>
          <a:blip r:embed="rId2"/>
          <a:stretch>
            <a:fillRect/>
          </a:stretch>
        </p:blipFill>
        <p:spPr>
          <a:xfrm>
            <a:off x="8504959" y="1277938"/>
            <a:ext cx="2638425" cy="2183823"/>
          </a:xfrm>
          <a:prstGeom prst="rect">
            <a:avLst/>
          </a:prstGeom>
        </p:spPr>
      </p:pic>
      <p:pic>
        <p:nvPicPr>
          <p:cNvPr id="8" name="Picture 7"/>
          <p:cNvPicPr>
            <a:picLocks noChangeAspect="1"/>
          </p:cNvPicPr>
          <p:nvPr/>
        </p:nvPicPr>
        <p:blipFill>
          <a:blip r:embed="rId3"/>
          <a:stretch>
            <a:fillRect/>
          </a:stretch>
        </p:blipFill>
        <p:spPr>
          <a:xfrm>
            <a:off x="9102437" y="3461761"/>
            <a:ext cx="2600325" cy="3476625"/>
          </a:xfrm>
          <a:prstGeom prst="rect">
            <a:avLst/>
          </a:prstGeom>
        </p:spPr>
      </p:pic>
    </p:spTree>
    <p:extLst>
      <p:ext uri="{BB962C8B-B14F-4D97-AF65-F5344CB8AC3E}">
        <p14:creationId xmlns:p14="http://schemas.microsoft.com/office/powerpoint/2010/main" val="23228498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be able to divide 1 or 2-digits by </a:t>
            </a:r>
            <a:r>
              <a:rPr lang="en-GB" dirty="0" smtClean="0"/>
              <a:t>100</a:t>
            </a:r>
            <a:endParaRPr lang="en-GB" dirty="0"/>
          </a:p>
        </p:txBody>
      </p:sp>
      <p:pic>
        <p:nvPicPr>
          <p:cNvPr id="4" name="Content Placeholder 3"/>
          <p:cNvPicPr>
            <a:picLocks noGrp="1" noChangeAspect="1"/>
          </p:cNvPicPr>
          <p:nvPr>
            <p:ph idx="1"/>
          </p:nvPr>
        </p:nvPicPr>
        <p:blipFill>
          <a:blip r:embed="rId2"/>
          <a:stretch>
            <a:fillRect/>
          </a:stretch>
        </p:blipFill>
        <p:spPr>
          <a:xfrm>
            <a:off x="993630" y="2085903"/>
            <a:ext cx="3914775" cy="3276600"/>
          </a:xfrm>
          <a:prstGeom prst="rect">
            <a:avLst/>
          </a:prstGeom>
        </p:spPr>
      </p:pic>
      <p:pic>
        <p:nvPicPr>
          <p:cNvPr id="5" name="Picture 4"/>
          <p:cNvPicPr>
            <a:picLocks noChangeAspect="1"/>
          </p:cNvPicPr>
          <p:nvPr/>
        </p:nvPicPr>
        <p:blipFill>
          <a:blip r:embed="rId3"/>
          <a:stretch>
            <a:fillRect/>
          </a:stretch>
        </p:blipFill>
        <p:spPr>
          <a:xfrm>
            <a:off x="5740978" y="2085903"/>
            <a:ext cx="3924300" cy="3467100"/>
          </a:xfrm>
          <a:prstGeom prst="rect">
            <a:avLst/>
          </a:prstGeom>
        </p:spPr>
      </p:pic>
    </p:spTree>
    <p:extLst>
      <p:ext uri="{BB962C8B-B14F-4D97-AF65-F5344CB8AC3E}">
        <p14:creationId xmlns:p14="http://schemas.microsoft.com/office/powerpoint/2010/main" val="14767214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be able to divide 1 or 2-digits by </a:t>
            </a:r>
            <a:r>
              <a:rPr lang="en-GB" dirty="0" smtClean="0"/>
              <a:t>100</a:t>
            </a:r>
            <a:endParaRPr lang="en-GB" dirty="0"/>
          </a:p>
        </p:txBody>
      </p:sp>
      <p:graphicFrame>
        <p:nvGraphicFramePr>
          <p:cNvPr id="5" name="Content Placeholder 4"/>
          <p:cNvGraphicFramePr>
            <a:graphicFrameLocks noGrp="1"/>
          </p:cNvGraphicFramePr>
          <p:nvPr>
            <p:ph idx="1"/>
          </p:nvPr>
        </p:nvGraphicFramePr>
        <p:xfrm>
          <a:off x="1690255" y="1884219"/>
          <a:ext cx="8326581" cy="3629890"/>
        </p:xfrm>
        <a:graphic>
          <a:graphicData uri="http://schemas.openxmlformats.org/drawingml/2006/table">
            <a:tbl>
              <a:tblPr firstRow="1" firstCol="1" bandRow="1"/>
              <a:tblGrid>
                <a:gridCol w="6569293">
                  <a:extLst>
                    <a:ext uri="{9D8B030D-6E8A-4147-A177-3AD203B41FA5}">
                      <a16:colId xmlns:a16="http://schemas.microsoft.com/office/drawing/2014/main" val="3005766911"/>
                    </a:ext>
                  </a:extLst>
                </a:gridCol>
                <a:gridCol w="1757288">
                  <a:extLst>
                    <a:ext uri="{9D8B030D-6E8A-4147-A177-3AD203B41FA5}">
                      <a16:colId xmlns:a16="http://schemas.microsoft.com/office/drawing/2014/main" val="1313666687"/>
                    </a:ext>
                  </a:extLst>
                </a:gridCol>
              </a:tblGrid>
              <a:tr h="989970">
                <a:tc>
                  <a:txBody>
                    <a:bodyPr/>
                    <a:lstStyle/>
                    <a:p>
                      <a:pPr algn="ctr">
                        <a:lnSpc>
                          <a:spcPct val="107000"/>
                        </a:lnSpc>
                        <a:spcAft>
                          <a:spcPts val="0"/>
                        </a:spcAft>
                      </a:pPr>
                      <a:r>
                        <a:rPr lang="en-GB" sz="1800" dirty="0">
                          <a:effectLst/>
                          <a:latin typeface="Comic Sans MS" panose="030F0702030302020204" pitchFamily="66" charset="0"/>
                          <a:ea typeface="Calibri" panose="020F0502020204030204" pitchFamily="34" charset="0"/>
                          <a:cs typeface="Times New Roman" panose="02020603050405020304" pitchFamily="18" charset="0"/>
                        </a:rPr>
                        <a:t>Top Down</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800">
                          <a:effectLst/>
                          <a:latin typeface="Comic Sans MS" panose="030F0702030302020204" pitchFamily="66" charset="0"/>
                          <a:ea typeface="Calibri" panose="020F0502020204030204" pitchFamily="34" charset="0"/>
                          <a:cs typeface="Times New Roman" panose="02020603050405020304" pitchFamily="18" charset="0"/>
                        </a:rPr>
                        <a:t>Self Assessment</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44835461"/>
                  </a:ext>
                </a:extLst>
              </a:tr>
              <a:tr h="989970">
                <a:tc>
                  <a:txBody>
                    <a:bodyPr/>
                    <a:lstStyle/>
                    <a:p>
                      <a:pPr algn="l">
                        <a:lnSpc>
                          <a:spcPct val="107000"/>
                        </a:lnSpc>
                        <a:spcAft>
                          <a:spcPts val="0"/>
                        </a:spcAft>
                      </a:pPr>
                      <a:r>
                        <a:rPr lang="en-GB" sz="1800" dirty="0">
                          <a:effectLst/>
                          <a:latin typeface="Comic Sans MS" panose="030F0702030302020204" pitchFamily="66" charset="0"/>
                          <a:ea typeface="Calibri" panose="020F0502020204030204" pitchFamily="34" charset="0"/>
                          <a:cs typeface="Times New Roman" panose="02020603050405020304" pitchFamily="18" charset="0"/>
                        </a:rPr>
                        <a:t>Some of us will even: I can problem solve and reason when required to divide 1 or 2-digit numbers by 100</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800">
                          <a:effectLst/>
                          <a:latin typeface="Comic Sans MS" panose="030F0702030302020204" pitchFamily="66" charset="0"/>
                          <a:ea typeface="Calibri" panose="020F0502020204030204" pitchFamily="34" charset="0"/>
                          <a:cs typeface="Times New Roman" panose="02020603050405020304" pitchFamily="18" charset="0"/>
                        </a:rPr>
                        <a:t>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99724668"/>
                  </a:ext>
                </a:extLst>
              </a:tr>
              <a:tr h="659980">
                <a:tc>
                  <a:txBody>
                    <a:bodyPr/>
                    <a:lstStyle/>
                    <a:p>
                      <a:pPr algn="l">
                        <a:lnSpc>
                          <a:spcPct val="107000"/>
                        </a:lnSpc>
                        <a:spcAft>
                          <a:spcPts val="0"/>
                        </a:spcAft>
                      </a:pPr>
                      <a:r>
                        <a:rPr lang="en-GB" sz="1800">
                          <a:effectLst/>
                          <a:latin typeface="Comic Sans MS" panose="030F0702030302020204" pitchFamily="66" charset="0"/>
                          <a:ea typeface="Calibri" panose="020F0502020204030204" pitchFamily="34" charset="0"/>
                          <a:cs typeface="Times New Roman" panose="02020603050405020304" pitchFamily="18" charset="0"/>
                        </a:rPr>
                        <a:t>Some of us will: I can use the inverse operation to find what number was divided by 100</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800">
                          <a:effectLst/>
                          <a:latin typeface="Comic Sans MS" panose="030F0702030302020204" pitchFamily="66" charset="0"/>
                          <a:ea typeface="Calibri" panose="020F0502020204030204" pitchFamily="34" charset="0"/>
                          <a:cs typeface="Times New Roman" panose="02020603050405020304" pitchFamily="18" charset="0"/>
                        </a:rPr>
                        <a:t>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27327030"/>
                  </a:ext>
                </a:extLst>
              </a:tr>
              <a:tr h="659980">
                <a:tc>
                  <a:txBody>
                    <a:bodyPr/>
                    <a:lstStyle/>
                    <a:p>
                      <a:pPr algn="l">
                        <a:lnSpc>
                          <a:spcPct val="107000"/>
                        </a:lnSpc>
                        <a:spcAft>
                          <a:spcPts val="0"/>
                        </a:spcAft>
                      </a:pPr>
                      <a:r>
                        <a:rPr lang="en-GB" sz="1800">
                          <a:effectLst/>
                          <a:latin typeface="Comic Sans MS" panose="030F0702030302020204" pitchFamily="66" charset="0"/>
                          <a:ea typeface="Calibri" panose="020F0502020204030204" pitchFamily="34" charset="0"/>
                          <a:cs typeface="Times New Roman" panose="02020603050405020304" pitchFamily="18" charset="0"/>
                        </a:rPr>
                        <a:t>Most of us will: I can divide a 2-digit number by 100</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800">
                          <a:effectLst/>
                          <a:latin typeface="Comic Sans MS" panose="030F0702030302020204" pitchFamily="66" charset="0"/>
                          <a:ea typeface="Calibri" panose="020F0502020204030204" pitchFamily="34" charset="0"/>
                          <a:cs typeface="Times New Roman" panose="02020603050405020304" pitchFamily="18" charset="0"/>
                        </a:rPr>
                        <a:t>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15759940"/>
                  </a:ext>
                </a:extLst>
              </a:tr>
              <a:tr h="329990">
                <a:tc>
                  <a:txBody>
                    <a:bodyPr/>
                    <a:lstStyle/>
                    <a:p>
                      <a:pPr algn="l">
                        <a:lnSpc>
                          <a:spcPct val="107000"/>
                        </a:lnSpc>
                        <a:spcAft>
                          <a:spcPts val="0"/>
                        </a:spcAft>
                      </a:pPr>
                      <a:r>
                        <a:rPr lang="en-GB" sz="1800">
                          <a:effectLst/>
                          <a:latin typeface="Comic Sans MS" panose="030F0702030302020204" pitchFamily="66" charset="0"/>
                          <a:ea typeface="Calibri" panose="020F0502020204030204" pitchFamily="34" charset="0"/>
                          <a:cs typeface="Times New Roman" panose="02020603050405020304" pitchFamily="18" charset="0"/>
                        </a:rPr>
                        <a:t>All of us will: I can divide a 1-digit number by 100</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8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31868371"/>
                  </a:ext>
                </a:extLst>
              </a:tr>
            </a:tbl>
          </a:graphicData>
        </a:graphic>
      </p:graphicFrame>
    </p:spTree>
    <p:extLst>
      <p:ext uri="{BB962C8B-B14F-4D97-AF65-F5344CB8AC3E}">
        <p14:creationId xmlns:p14="http://schemas.microsoft.com/office/powerpoint/2010/main" val="18447239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REFLECTION - LO</a:t>
            </a:r>
            <a:r>
              <a:rPr lang="en-GB" dirty="0"/>
              <a:t>: To be able to divide 1 or 2-digits by </a:t>
            </a:r>
            <a:r>
              <a:rPr lang="en-GB" dirty="0" smtClean="0"/>
              <a:t>100</a:t>
            </a:r>
            <a:endParaRPr lang="en-GB" dirty="0"/>
          </a:p>
        </p:txBody>
      </p:sp>
      <p:sp>
        <p:nvSpPr>
          <p:cNvPr id="3" name="Content Placeholder 2"/>
          <p:cNvSpPr>
            <a:spLocks noGrp="1"/>
          </p:cNvSpPr>
          <p:nvPr>
            <p:ph idx="1"/>
          </p:nvPr>
        </p:nvSpPr>
        <p:spPr/>
        <p:txBody>
          <a:bodyPr>
            <a:normAutofit/>
          </a:bodyPr>
          <a:lstStyle/>
          <a:p>
            <a:r>
              <a:rPr lang="en-GB" sz="3200" dirty="0" smtClean="0"/>
              <a:t>SELF ASSESSMENT</a:t>
            </a:r>
            <a:endParaRPr lang="en-GB" sz="3200" dirty="0"/>
          </a:p>
        </p:txBody>
      </p:sp>
    </p:spTree>
    <p:extLst>
      <p:ext uri="{BB962C8B-B14F-4D97-AF65-F5344CB8AC3E}">
        <p14:creationId xmlns:p14="http://schemas.microsoft.com/office/powerpoint/2010/main" val="103931475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Break</a:t>
            </a:r>
            <a:endParaRPr lang="en-GB" dirty="0"/>
          </a:p>
        </p:txBody>
      </p:sp>
      <p:sp>
        <p:nvSpPr>
          <p:cNvPr id="3" name="Content Placeholder 2"/>
          <p:cNvSpPr>
            <a:spLocks noGrp="1"/>
          </p:cNvSpPr>
          <p:nvPr>
            <p:ph idx="1"/>
          </p:nvPr>
        </p:nvSpPr>
        <p:spPr/>
        <p:txBody>
          <a:bodyPr>
            <a:normAutofit/>
          </a:bodyPr>
          <a:lstStyle/>
          <a:p>
            <a:endParaRPr lang="en-GB" sz="3200" dirty="0"/>
          </a:p>
        </p:txBody>
      </p:sp>
    </p:spTree>
    <p:extLst>
      <p:ext uri="{BB962C8B-B14F-4D97-AF65-F5344CB8AC3E}">
        <p14:creationId xmlns:p14="http://schemas.microsoft.com/office/powerpoint/2010/main" val="30107158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dirty="0" smtClean="0"/>
              <a:t>Independent Write Continued</a:t>
            </a:r>
            <a:endParaRPr lang="en-GB" dirty="0"/>
          </a:p>
        </p:txBody>
      </p:sp>
      <p:sp>
        <p:nvSpPr>
          <p:cNvPr id="5" name="Subtitle 4"/>
          <p:cNvSpPr>
            <a:spLocks noGrp="1"/>
          </p:cNvSpPr>
          <p:nvPr>
            <p:ph type="subTitle" idx="1"/>
          </p:nvPr>
        </p:nvSpPr>
        <p:spPr/>
        <p:txBody>
          <a:bodyPr/>
          <a:lstStyle/>
          <a:p>
            <a:endParaRPr lang="en-GB"/>
          </a:p>
        </p:txBody>
      </p:sp>
    </p:spTree>
    <p:extLst>
      <p:ext uri="{BB962C8B-B14F-4D97-AF65-F5344CB8AC3E}">
        <p14:creationId xmlns:p14="http://schemas.microsoft.com/office/powerpoint/2010/main" val="7729690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Introduction</a:t>
            </a:r>
            <a:endParaRPr lang="en-GB" dirty="0"/>
          </a:p>
        </p:txBody>
      </p:sp>
      <p:sp>
        <p:nvSpPr>
          <p:cNvPr id="3" name="Content Placeholder 2"/>
          <p:cNvSpPr>
            <a:spLocks noGrp="1"/>
          </p:cNvSpPr>
          <p:nvPr>
            <p:ph idx="1"/>
          </p:nvPr>
        </p:nvSpPr>
        <p:spPr/>
        <p:txBody>
          <a:bodyPr>
            <a:normAutofit/>
          </a:bodyPr>
          <a:lstStyle/>
          <a:p>
            <a:r>
              <a:rPr lang="en-GB" sz="3200" dirty="0" smtClean="0"/>
              <a:t>Traditional tales are stories that have been told and retold for many years. Often they are passed down through generations. Therefore, they become a story that many people know. There are often lots of different versions of the same story.</a:t>
            </a:r>
          </a:p>
          <a:p>
            <a:endParaRPr lang="en-GB" sz="3200" dirty="0" smtClean="0"/>
          </a:p>
          <a:p>
            <a:r>
              <a:rPr lang="en-GB" sz="3200" dirty="0" smtClean="0"/>
              <a:t>Traditional tales are also known as fairy stories or fairy tales.</a:t>
            </a:r>
          </a:p>
          <a:p>
            <a:endParaRPr lang="en-GB" sz="3200" dirty="0"/>
          </a:p>
        </p:txBody>
      </p:sp>
    </p:spTree>
    <p:extLst>
      <p:ext uri="{BB962C8B-B14F-4D97-AF65-F5344CB8AC3E}">
        <p14:creationId xmlns:p14="http://schemas.microsoft.com/office/powerpoint/2010/main" val="111633425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Introduction</a:t>
            </a:r>
            <a:endParaRPr lang="en-GB" dirty="0"/>
          </a:p>
        </p:txBody>
      </p:sp>
      <p:sp>
        <p:nvSpPr>
          <p:cNvPr id="3" name="Content Placeholder 2"/>
          <p:cNvSpPr>
            <a:spLocks noGrp="1"/>
          </p:cNvSpPr>
          <p:nvPr>
            <p:ph idx="1"/>
          </p:nvPr>
        </p:nvSpPr>
        <p:spPr/>
        <p:txBody>
          <a:bodyPr>
            <a:normAutofit fontScale="92500" lnSpcReduction="20000"/>
          </a:bodyPr>
          <a:lstStyle/>
          <a:p>
            <a:pPr marL="0" indent="0" algn="ctr">
              <a:lnSpc>
                <a:spcPct val="107000"/>
              </a:lnSpc>
              <a:spcAft>
                <a:spcPts val="800"/>
              </a:spcAft>
              <a:buNone/>
            </a:pPr>
            <a:r>
              <a:rPr lang="en-GB" sz="8800" dirty="0" smtClean="0">
                <a:effectLst/>
                <a:latin typeface="Comic Sans MS" panose="030F0702030302020204" pitchFamily="66" charset="0"/>
                <a:ea typeface="Calibri" panose="020F0502020204030204" pitchFamily="34" charset="0"/>
                <a:cs typeface="Times New Roman" panose="02020603050405020304" pitchFamily="18" charset="0"/>
              </a:rPr>
              <a:t>Traditional Tales</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0" indent="0" algn="ctr">
              <a:lnSpc>
                <a:spcPct val="107000"/>
              </a:lnSpc>
              <a:spcAft>
                <a:spcPts val="800"/>
              </a:spcAft>
              <a:buNone/>
            </a:pPr>
            <a:r>
              <a:rPr lang="en-GB" sz="4400" dirty="0" smtClean="0">
                <a:effectLst/>
                <a:latin typeface="Comic Sans MS" panose="030F0702030302020204" pitchFamily="66" charset="0"/>
                <a:ea typeface="Calibri" panose="020F0502020204030204" pitchFamily="34" charset="0"/>
                <a:cs typeface="Times New Roman" panose="02020603050405020304" pitchFamily="18" charset="0"/>
              </a:rPr>
              <a:t>Core Features</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3200" dirty="0" smtClean="0">
                <a:effectLst/>
                <a:latin typeface="Comic Sans MS" panose="030F0702030302020204" pitchFamily="66" charset="0"/>
                <a:ea typeface="Calibri" panose="020F0502020204030204" pitchFamily="34" charset="0"/>
                <a:cs typeface="Times New Roman" panose="02020603050405020304" pitchFamily="18" charset="0"/>
              </a:rPr>
              <a:t>A simple beginning, series of events in the middle leading to a predictable outcome</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3200" dirty="0" smtClean="0">
                <a:effectLst/>
                <a:latin typeface="Comic Sans MS" panose="030F0702030302020204" pitchFamily="66" charset="0"/>
                <a:ea typeface="Calibri" panose="020F0502020204030204" pitchFamily="34" charset="0"/>
                <a:cs typeface="Times New Roman" panose="02020603050405020304" pitchFamily="18" charset="0"/>
              </a:rPr>
              <a:t>Details and descriptions support the plot</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anose="05050102010706020507" pitchFamily="18" charset="2"/>
              <a:buChar char=""/>
            </a:pPr>
            <a:r>
              <a:rPr lang="en-GB" sz="3200" dirty="0" smtClean="0">
                <a:effectLst/>
                <a:latin typeface="Comic Sans MS" panose="030F0702030302020204" pitchFamily="66" charset="0"/>
                <a:ea typeface="Calibri" panose="020F0502020204030204" pitchFamily="34" charset="0"/>
                <a:cs typeface="Times New Roman" panose="02020603050405020304" pitchFamily="18" charset="0"/>
              </a:rPr>
              <a:t>The story is for telling and re-telling</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endParaRPr lang="en-GB" sz="3200" dirty="0"/>
          </a:p>
        </p:txBody>
      </p:sp>
    </p:spTree>
    <p:extLst>
      <p:ext uri="{BB962C8B-B14F-4D97-AF65-F5344CB8AC3E}">
        <p14:creationId xmlns:p14="http://schemas.microsoft.com/office/powerpoint/2010/main" val="307746621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Introduction</a:t>
            </a:r>
            <a:endParaRPr lang="en-GB" dirty="0"/>
          </a:p>
        </p:txBody>
      </p:sp>
      <p:sp>
        <p:nvSpPr>
          <p:cNvPr id="3" name="Content Placeholder 2"/>
          <p:cNvSpPr>
            <a:spLocks noGrp="1"/>
          </p:cNvSpPr>
          <p:nvPr>
            <p:ph idx="1"/>
          </p:nvPr>
        </p:nvSpPr>
        <p:spPr/>
        <p:txBody>
          <a:bodyPr>
            <a:normAutofit fontScale="70000" lnSpcReduction="20000"/>
          </a:bodyPr>
          <a:lstStyle/>
          <a:p>
            <a:pPr marL="0" indent="0" algn="ctr">
              <a:buNone/>
            </a:pPr>
            <a:r>
              <a:rPr lang="en-GB" sz="3200" b="1" u="sng" dirty="0" smtClean="0"/>
              <a:t>Language Features</a:t>
            </a:r>
          </a:p>
          <a:p>
            <a:pPr marL="0" indent="0">
              <a:buNone/>
            </a:pPr>
            <a:r>
              <a:rPr lang="en-GB" sz="3200" dirty="0" smtClean="0"/>
              <a:t>•	A simple traditional opening e.g. one day, once upon a time, Long, long ago</a:t>
            </a:r>
          </a:p>
          <a:p>
            <a:pPr marL="0" indent="0">
              <a:buNone/>
            </a:pPr>
            <a:r>
              <a:rPr lang="en-GB" sz="3200" dirty="0" smtClean="0"/>
              <a:t>•	A simple traditional ending e.g. And they lived happily ever after, always keep your promises</a:t>
            </a:r>
          </a:p>
          <a:p>
            <a:pPr marL="0" indent="0">
              <a:buNone/>
            </a:pPr>
            <a:r>
              <a:rPr lang="en-GB" sz="3200" dirty="0" smtClean="0"/>
              <a:t>•	Evil Characters.</a:t>
            </a:r>
          </a:p>
          <a:p>
            <a:pPr marL="0" indent="0">
              <a:buNone/>
            </a:pPr>
            <a:r>
              <a:rPr lang="en-GB" sz="3200" dirty="0" smtClean="0"/>
              <a:t>•	Characters are often foolish or play tricks</a:t>
            </a:r>
          </a:p>
          <a:p>
            <a:pPr marL="0" indent="0">
              <a:buNone/>
            </a:pPr>
            <a:r>
              <a:rPr lang="en-GB" sz="3200" dirty="0" smtClean="0"/>
              <a:t>•	Animals have human attributes</a:t>
            </a:r>
          </a:p>
          <a:p>
            <a:pPr marL="0" indent="0">
              <a:buNone/>
            </a:pPr>
            <a:r>
              <a:rPr lang="en-GB" sz="3200" dirty="0" smtClean="0"/>
              <a:t>•	People are stereotyped e.g. princesses are pretty</a:t>
            </a:r>
          </a:p>
          <a:p>
            <a:pPr marL="0" indent="0">
              <a:buNone/>
            </a:pPr>
            <a:r>
              <a:rPr lang="en-GB" sz="3200" dirty="0" smtClean="0"/>
              <a:t>•	The number 3 is important e.g. three bears</a:t>
            </a:r>
          </a:p>
          <a:p>
            <a:pPr marL="0" indent="0">
              <a:buNone/>
            </a:pPr>
            <a:r>
              <a:rPr lang="en-GB" sz="3200" dirty="0" smtClean="0"/>
              <a:t>•	Magical or supernatural forces e.g. fairies</a:t>
            </a:r>
          </a:p>
          <a:p>
            <a:pPr marL="0" indent="0">
              <a:buNone/>
            </a:pPr>
            <a:r>
              <a:rPr lang="en-GB" sz="3200" dirty="0" smtClean="0"/>
              <a:t>•	Clear values e.g. honesty</a:t>
            </a:r>
          </a:p>
          <a:p>
            <a:pPr marL="0" indent="0">
              <a:buNone/>
            </a:pPr>
            <a:r>
              <a:rPr lang="en-GB" sz="3200" dirty="0" smtClean="0"/>
              <a:t>•	Literal description e.g. red riding hood had a red cloak</a:t>
            </a:r>
          </a:p>
          <a:p>
            <a:pPr marL="0" indent="0">
              <a:buNone/>
            </a:pPr>
            <a:endParaRPr lang="en-GB" sz="3200" dirty="0"/>
          </a:p>
        </p:txBody>
      </p:sp>
    </p:spTree>
    <p:extLst>
      <p:ext uri="{BB962C8B-B14F-4D97-AF65-F5344CB8AC3E}">
        <p14:creationId xmlns:p14="http://schemas.microsoft.com/office/powerpoint/2010/main" val="126076759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plan, write and edit a story in the style of a traditional </a:t>
            </a:r>
            <a:r>
              <a:rPr lang="en-GB" dirty="0" smtClean="0"/>
              <a:t>tale</a:t>
            </a:r>
            <a:endParaRPr lang="en-GB" dirty="0"/>
          </a:p>
        </p:txBody>
      </p:sp>
      <p:sp>
        <p:nvSpPr>
          <p:cNvPr id="3" name="Content Placeholder 2"/>
          <p:cNvSpPr>
            <a:spLocks noGrp="1"/>
          </p:cNvSpPr>
          <p:nvPr>
            <p:ph idx="1"/>
          </p:nvPr>
        </p:nvSpPr>
        <p:spPr/>
        <p:txBody>
          <a:bodyPr>
            <a:normAutofit/>
          </a:bodyPr>
          <a:lstStyle/>
          <a:p>
            <a:r>
              <a:rPr lang="en-GB" sz="3200" dirty="0" smtClean="0"/>
              <a:t>We have read a range of traditional stories over this fortnight.</a:t>
            </a:r>
          </a:p>
          <a:p>
            <a:r>
              <a:rPr lang="en-GB" sz="3200" dirty="0" smtClean="0"/>
              <a:t>Your task is to plan, write and edit a traditional tale.</a:t>
            </a:r>
          </a:p>
          <a:p>
            <a:r>
              <a:rPr lang="en-GB" sz="3200" dirty="0" smtClean="0"/>
              <a:t>You can choose to retell a traditional tale</a:t>
            </a:r>
          </a:p>
          <a:p>
            <a:r>
              <a:rPr lang="en-GB" sz="3200" dirty="0" smtClean="0"/>
              <a:t>OR</a:t>
            </a:r>
          </a:p>
          <a:p>
            <a:r>
              <a:rPr lang="en-GB" sz="3200" dirty="0" smtClean="0"/>
              <a:t>You can choose to use a traditional tale and change the characters, setting, etc.</a:t>
            </a:r>
            <a:endParaRPr lang="en-GB" sz="3200" dirty="0"/>
          </a:p>
        </p:txBody>
      </p:sp>
    </p:spTree>
    <p:extLst>
      <p:ext uri="{BB962C8B-B14F-4D97-AF65-F5344CB8AC3E}">
        <p14:creationId xmlns:p14="http://schemas.microsoft.com/office/powerpoint/2010/main" val="157053072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100" dirty="0"/>
              <a:t>LO: To be able to describe settings, characters and atmosphere and integrating dialogue to convey character and advance the action in the style of a Traditional </a:t>
            </a:r>
            <a:r>
              <a:rPr lang="en-GB" sz="3100" dirty="0" smtClean="0"/>
              <a:t>Tale</a:t>
            </a:r>
            <a:endParaRPr lang="en-GB" dirty="0"/>
          </a:p>
        </p:txBody>
      </p:sp>
      <p:sp>
        <p:nvSpPr>
          <p:cNvPr id="4" name="Text Placeholder 3"/>
          <p:cNvSpPr>
            <a:spLocks noGrp="1"/>
          </p:cNvSpPr>
          <p:nvPr>
            <p:ph type="body" idx="1"/>
          </p:nvPr>
        </p:nvSpPr>
        <p:spPr/>
        <p:txBody>
          <a:bodyPr/>
          <a:lstStyle/>
          <a:p>
            <a:pPr algn="ctr"/>
            <a:r>
              <a:rPr lang="en-GB" dirty="0" smtClean="0"/>
              <a:t>Checklist</a:t>
            </a:r>
            <a:endParaRPr lang="en-GB" dirty="0"/>
          </a:p>
        </p:txBody>
      </p:sp>
      <p:sp>
        <p:nvSpPr>
          <p:cNvPr id="5" name="Content Placeholder 4"/>
          <p:cNvSpPr>
            <a:spLocks noGrp="1"/>
          </p:cNvSpPr>
          <p:nvPr>
            <p:ph sz="half" idx="2"/>
          </p:nvPr>
        </p:nvSpPr>
        <p:spPr/>
        <p:txBody>
          <a:bodyPr>
            <a:normAutofit fontScale="92500" lnSpcReduction="20000"/>
          </a:bodyPr>
          <a:lstStyle/>
          <a:p>
            <a:r>
              <a:rPr lang="en-GB" dirty="0" smtClean="0"/>
              <a:t>Parenthesis</a:t>
            </a:r>
          </a:p>
          <a:p>
            <a:r>
              <a:rPr lang="en-GB" dirty="0" smtClean="0"/>
              <a:t>Direct speech</a:t>
            </a:r>
          </a:p>
          <a:p>
            <a:r>
              <a:rPr lang="en-GB" dirty="0" smtClean="0"/>
              <a:t>Reported Speech</a:t>
            </a:r>
          </a:p>
          <a:p>
            <a:r>
              <a:rPr lang="en-GB" dirty="0" smtClean="0"/>
              <a:t>Expanded Noun Phrases</a:t>
            </a:r>
          </a:p>
          <a:p>
            <a:r>
              <a:rPr lang="en-GB" dirty="0" smtClean="0"/>
              <a:t>5 senses</a:t>
            </a:r>
          </a:p>
          <a:p>
            <a:r>
              <a:rPr lang="en-GB" dirty="0" smtClean="0"/>
              <a:t>Figurative Language – Simile</a:t>
            </a:r>
          </a:p>
          <a:p>
            <a:r>
              <a:rPr lang="en-GB" dirty="0" smtClean="0"/>
              <a:t>Figurative Language - Personification</a:t>
            </a:r>
          </a:p>
          <a:p>
            <a:r>
              <a:rPr lang="en-GB" dirty="0" smtClean="0"/>
              <a:t>Figurative Language - Metaphor</a:t>
            </a:r>
            <a:endParaRPr lang="en-GB" dirty="0"/>
          </a:p>
        </p:txBody>
      </p:sp>
      <p:sp>
        <p:nvSpPr>
          <p:cNvPr id="6" name="Text Placeholder 5"/>
          <p:cNvSpPr>
            <a:spLocks noGrp="1"/>
          </p:cNvSpPr>
          <p:nvPr>
            <p:ph type="body" sz="quarter" idx="3"/>
          </p:nvPr>
        </p:nvSpPr>
        <p:spPr/>
        <p:txBody>
          <a:bodyPr/>
          <a:lstStyle/>
          <a:p>
            <a:pPr algn="ctr"/>
            <a:r>
              <a:rPr lang="en-GB" dirty="0" smtClean="0"/>
              <a:t>Checklist</a:t>
            </a:r>
            <a:endParaRPr lang="en-GB" dirty="0"/>
          </a:p>
        </p:txBody>
      </p:sp>
      <p:sp>
        <p:nvSpPr>
          <p:cNvPr id="7" name="Content Placeholder 6"/>
          <p:cNvSpPr>
            <a:spLocks noGrp="1"/>
          </p:cNvSpPr>
          <p:nvPr>
            <p:ph sz="quarter" idx="4"/>
          </p:nvPr>
        </p:nvSpPr>
        <p:spPr/>
        <p:txBody>
          <a:bodyPr>
            <a:normAutofit lnSpcReduction="10000"/>
          </a:bodyPr>
          <a:lstStyle/>
          <a:p>
            <a:r>
              <a:rPr lang="en-GB" dirty="0" smtClean="0"/>
              <a:t>Fronted Adverbials</a:t>
            </a:r>
          </a:p>
          <a:p>
            <a:r>
              <a:rPr lang="en-GB" dirty="0" smtClean="0"/>
              <a:t>Complex sentences (main and subordinate clause)</a:t>
            </a:r>
          </a:p>
          <a:p>
            <a:r>
              <a:rPr lang="en-GB" dirty="0" smtClean="0"/>
              <a:t>Relative Clauses</a:t>
            </a:r>
          </a:p>
          <a:p>
            <a:r>
              <a:rPr lang="en-GB" dirty="0" smtClean="0"/>
              <a:t>Statements</a:t>
            </a:r>
          </a:p>
          <a:p>
            <a:r>
              <a:rPr lang="en-GB" dirty="0" smtClean="0"/>
              <a:t>Questions</a:t>
            </a:r>
          </a:p>
          <a:p>
            <a:r>
              <a:rPr lang="en-GB" dirty="0" smtClean="0"/>
              <a:t>Exclamations</a:t>
            </a:r>
          </a:p>
          <a:p>
            <a:r>
              <a:rPr lang="en-GB" dirty="0" smtClean="0"/>
              <a:t>Commands</a:t>
            </a:r>
            <a:endParaRPr lang="en-GB" dirty="0"/>
          </a:p>
        </p:txBody>
      </p:sp>
    </p:spTree>
    <p:extLst>
      <p:ext uri="{BB962C8B-B14F-4D97-AF65-F5344CB8AC3E}">
        <p14:creationId xmlns:p14="http://schemas.microsoft.com/office/powerpoint/2010/main" val="126988785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plan, write and edit a story in the style of a traditional </a:t>
            </a:r>
            <a:r>
              <a:rPr lang="en-GB" dirty="0" smtClean="0"/>
              <a:t>tale</a:t>
            </a:r>
            <a:endParaRPr lang="en-GB" dirty="0"/>
          </a:p>
        </p:txBody>
      </p:sp>
      <p:sp>
        <p:nvSpPr>
          <p:cNvPr id="3" name="Content Placeholder 2"/>
          <p:cNvSpPr>
            <a:spLocks noGrp="1"/>
          </p:cNvSpPr>
          <p:nvPr>
            <p:ph idx="1"/>
          </p:nvPr>
        </p:nvSpPr>
        <p:spPr/>
        <p:txBody>
          <a:bodyPr>
            <a:normAutofit/>
          </a:bodyPr>
          <a:lstStyle/>
          <a:p>
            <a:pPr marL="0" indent="0">
              <a:buNone/>
            </a:pPr>
            <a:r>
              <a:rPr lang="en-GB" sz="3200" b="1" u="sng" dirty="0" smtClean="0"/>
              <a:t>ACTIVITY</a:t>
            </a:r>
          </a:p>
          <a:p>
            <a:r>
              <a:rPr lang="en-GB" sz="3200" dirty="0" smtClean="0"/>
              <a:t>Children to plan, write and edit a traditional tale independently</a:t>
            </a:r>
            <a:endParaRPr lang="en-GB" sz="3200" dirty="0"/>
          </a:p>
        </p:txBody>
      </p:sp>
    </p:spTree>
    <p:extLst>
      <p:ext uri="{BB962C8B-B14F-4D97-AF65-F5344CB8AC3E}">
        <p14:creationId xmlns:p14="http://schemas.microsoft.com/office/powerpoint/2010/main" val="81210748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rmAutofit fontScale="90000"/>
          </a:bodyPr>
          <a:lstStyle/>
          <a:p>
            <a:r>
              <a:rPr lang="en-GB" dirty="0" smtClean="0"/>
              <a:t>Chapter 6 – The Swimming Lesson</a:t>
            </a:r>
            <a:br>
              <a:rPr lang="en-GB" dirty="0" smtClean="0"/>
            </a:br>
            <a:r>
              <a:rPr lang="en-GB" dirty="0" smtClean="0"/>
              <a:t>Lesson 16</a:t>
            </a:r>
            <a:endParaRPr lang="en-GB" dirty="0"/>
          </a:p>
        </p:txBody>
      </p:sp>
      <p:sp>
        <p:nvSpPr>
          <p:cNvPr id="5" name="Subtitle 4"/>
          <p:cNvSpPr>
            <a:spLocks noGrp="1"/>
          </p:cNvSpPr>
          <p:nvPr>
            <p:ph type="subTitle" idx="1"/>
          </p:nvPr>
        </p:nvSpPr>
        <p:spPr>
          <a:xfrm>
            <a:off x="1524000" y="3632518"/>
            <a:ext cx="9144000" cy="1655762"/>
          </a:xfrm>
        </p:spPr>
        <p:txBody>
          <a:bodyPr>
            <a:normAutofit lnSpcReduction="10000"/>
          </a:bodyPr>
          <a:lstStyle/>
          <a:p>
            <a:r>
              <a:rPr lang="en-GB" dirty="0" smtClean="0"/>
              <a:t>LO</a:t>
            </a:r>
            <a:r>
              <a:rPr lang="en-GB" dirty="0"/>
              <a:t>: </a:t>
            </a:r>
            <a:r>
              <a:rPr lang="en-GB" dirty="0" smtClean="0"/>
              <a:t>To be able to identify how narrative </a:t>
            </a:r>
            <a:r>
              <a:rPr lang="en-GB" dirty="0"/>
              <a:t>content is related and contributes to meaning as a whole </a:t>
            </a:r>
            <a:r>
              <a:rPr lang="en-GB" dirty="0" smtClean="0"/>
              <a:t>(2f)</a:t>
            </a:r>
            <a:endParaRPr lang="en-GB" dirty="0"/>
          </a:p>
          <a:p>
            <a:endParaRPr lang="en-GB" dirty="0" smtClean="0"/>
          </a:p>
          <a:p>
            <a:r>
              <a:rPr lang="en-GB" dirty="0" smtClean="0">
                <a:solidFill>
                  <a:srgbClr val="FF0000"/>
                </a:solidFill>
              </a:rPr>
              <a:t>What does tirade mean ?</a:t>
            </a:r>
          </a:p>
          <a:p>
            <a:endParaRPr lang="en-GB" dirty="0" smtClean="0">
              <a:solidFill>
                <a:srgbClr val="FF0000"/>
              </a:solidFill>
            </a:endParaRPr>
          </a:p>
          <a:p>
            <a:endParaRPr lang="en-GB" dirty="0"/>
          </a:p>
        </p:txBody>
      </p:sp>
      <p:pic>
        <p:nvPicPr>
          <p:cNvPr id="6" name="Picture 5"/>
          <p:cNvPicPr>
            <a:picLocks noChangeAspect="1"/>
          </p:cNvPicPr>
          <p:nvPr/>
        </p:nvPicPr>
        <p:blipFill>
          <a:blip r:embed="rId2"/>
          <a:stretch>
            <a:fillRect/>
          </a:stretch>
        </p:blipFill>
        <p:spPr>
          <a:xfrm>
            <a:off x="9942022" y="343397"/>
            <a:ext cx="1932562" cy="2914492"/>
          </a:xfrm>
          <a:prstGeom prst="rect">
            <a:avLst/>
          </a:prstGeom>
        </p:spPr>
      </p:pic>
    </p:spTree>
    <p:extLst>
      <p:ext uri="{BB962C8B-B14F-4D97-AF65-F5344CB8AC3E}">
        <p14:creationId xmlns:p14="http://schemas.microsoft.com/office/powerpoint/2010/main" val="350973356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rmAutofit fontScale="90000"/>
          </a:bodyPr>
          <a:lstStyle/>
          <a:p>
            <a:r>
              <a:rPr lang="en-GB" dirty="0" smtClean="0"/>
              <a:t>Chapter 6 – The Swimming Lesson</a:t>
            </a:r>
            <a:br>
              <a:rPr lang="en-GB" dirty="0" smtClean="0"/>
            </a:br>
            <a:r>
              <a:rPr lang="en-GB" dirty="0" smtClean="0"/>
              <a:t>Lesson 16</a:t>
            </a:r>
            <a:endParaRPr lang="en-GB" dirty="0"/>
          </a:p>
        </p:txBody>
      </p:sp>
      <p:sp>
        <p:nvSpPr>
          <p:cNvPr id="5" name="Subtitle 4"/>
          <p:cNvSpPr>
            <a:spLocks noGrp="1"/>
          </p:cNvSpPr>
          <p:nvPr>
            <p:ph type="subTitle" idx="1"/>
          </p:nvPr>
        </p:nvSpPr>
        <p:spPr>
          <a:xfrm>
            <a:off x="1524000" y="3632518"/>
            <a:ext cx="9144000" cy="1655762"/>
          </a:xfrm>
        </p:spPr>
        <p:txBody>
          <a:bodyPr>
            <a:normAutofit fontScale="92500" lnSpcReduction="20000"/>
          </a:bodyPr>
          <a:lstStyle/>
          <a:p>
            <a:r>
              <a:rPr lang="en-GB" dirty="0" smtClean="0"/>
              <a:t>LO</a:t>
            </a:r>
            <a:r>
              <a:rPr lang="en-GB" dirty="0"/>
              <a:t>: </a:t>
            </a:r>
            <a:r>
              <a:rPr lang="en-GB" dirty="0" smtClean="0"/>
              <a:t>To be able to identify how narrative </a:t>
            </a:r>
            <a:r>
              <a:rPr lang="en-GB" dirty="0"/>
              <a:t>content is related and contributes to meaning as a whole </a:t>
            </a:r>
            <a:r>
              <a:rPr lang="en-GB" dirty="0" smtClean="0"/>
              <a:t>(2f)</a:t>
            </a:r>
            <a:endParaRPr lang="en-GB" dirty="0"/>
          </a:p>
          <a:p>
            <a:endParaRPr lang="en-GB" dirty="0" smtClean="0"/>
          </a:p>
          <a:p>
            <a:r>
              <a:rPr lang="en-GB" dirty="0" smtClean="0">
                <a:solidFill>
                  <a:srgbClr val="FF0000"/>
                </a:solidFill>
              </a:rPr>
              <a:t>What does tirade mean ?</a:t>
            </a:r>
          </a:p>
          <a:p>
            <a:r>
              <a:rPr lang="en-GB" dirty="0">
                <a:solidFill>
                  <a:srgbClr val="FF0000"/>
                </a:solidFill>
              </a:rPr>
              <a:t>Noun - a long, angry speech expressing strong disapproval</a:t>
            </a:r>
            <a:endParaRPr lang="en-GB" dirty="0" smtClean="0">
              <a:solidFill>
                <a:srgbClr val="FF0000"/>
              </a:solidFill>
            </a:endParaRPr>
          </a:p>
          <a:p>
            <a:endParaRPr lang="en-GB" dirty="0" smtClean="0">
              <a:solidFill>
                <a:srgbClr val="FF0000"/>
              </a:solidFill>
            </a:endParaRPr>
          </a:p>
          <a:p>
            <a:endParaRPr lang="en-GB" dirty="0"/>
          </a:p>
        </p:txBody>
      </p:sp>
      <p:pic>
        <p:nvPicPr>
          <p:cNvPr id="6" name="Picture 5"/>
          <p:cNvPicPr>
            <a:picLocks noChangeAspect="1"/>
          </p:cNvPicPr>
          <p:nvPr/>
        </p:nvPicPr>
        <p:blipFill>
          <a:blip r:embed="rId2"/>
          <a:stretch>
            <a:fillRect/>
          </a:stretch>
        </p:blipFill>
        <p:spPr>
          <a:xfrm>
            <a:off x="9942022" y="343397"/>
            <a:ext cx="1932562" cy="2914492"/>
          </a:xfrm>
          <a:prstGeom prst="rect">
            <a:avLst/>
          </a:prstGeom>
        </p:spPr>
      </p:pic>
    </p:spTree>
    <p:extLst>
      <p:ext uri="{BB962C8B-B14F-4D97-AF65-F5344CB8AC3E}">
        <p14:creationId xmlns:p14="http://schemas.microsoft.com/office/powerpoint/2010/main" val="36850039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LO: To be able to identify how narrative content is related and contributes to meaning as a whole (2f</a:t>
            </a:r>
            <a:r>
              <a:rPr lang="en-GB" dirty="0" smtClean="0"/>
              <a:t>)</a:t>
            </a:r>
            <a:endParaRPr lang="en-GB" dirty="0"/>
          </a:p>
        </p:txBody>
      </p:sp>
      <p:sp>
        <p:nvSpPr>
          <p:cNvPr id="3" name="Content Placeholder 2"/>
          <p:cNvSpPr>
            <a:spLocks noGrp="1"/>
          </p:cNvSpPr>
          <p:nvPr>
            <p:ph idx="1"/>
          </p:nvPr>
        </p:nvSpPr>
        <p:spPr/>
        <p:txBody>
          <a:bodyPr/>
          <a:lstStyle/>
          <a:p>
            <a:r>
              <a:rPr lang="en-GB" dirty="0" smtClean="0"/>
              <a:t>Read Pages 48 – 56.</a:t>
            </a:r>
          </a:p>
          <a:p>
            <a:r>
              <a:rPr lang="en-GB" dirty="0" smtClean="0"/>
              <a:t>P1 – Why was Elliot able to sleep knowing that Virgo would not sell his family’s silver?</a:t>
            </a:r>
          </a:p>
          <a:p>
            <a:r>
              <a:rPr lang="en-GB" dirty="0" smtClean="0"/>
              <a:t>P3 – Why was it strange that Virgo was watching the TV?</a:t>
            </a:r>
          </a:p>
          <a:p>
            <a:r>
              <a:rPr lang="en-GB" dirty="0" smtClean="0"/>
              <a:t>P7 – What is a Gorgon?</a:t>
            </a:r>
          </a:p>
          <a:p>
            <a:r>
              <a:rPr lang="en-GB" dirty="0" smtClean="0"/>
              <a:t>P9 – Why do you think Elliot was going to take Virgo to the police station? (2d)</a:t>
            </a:r>
          </a:p>
          <a:p>
            <a:r>
              <a:rPr lang="en-GB" dirty="0" smtClean="0"/>
              <a:t>P14 – Why did Elliot begin to feel guilty? (2d)</a:t>
            </a:r>
          </a:p>
          <a:p>
            <a:endParaRPr lang="en-GB" dirty="0" smtClean="0"/>
          </a:p>
          <a:p>
            <a:endParaRPr lang="en-GB" dirty="0"/>
          </a:p>
        </p:txBody>
      </p:sp>
      <p:sp>
        <p:nvSpPr>
          <p:cNvPr id="5" name="Slide Number Placeholder 4"/>
          <p:cNvSpPr>
            <a:spLocks noGrp="1"/>
          </p:cNvSpPr>
          <p:nvPr>
            <p:ph type="sldNum" sz="quarter" idx="12"/>
          </p:nvPr>
        </p:nvSpPr>
        <p:spPr/>
        <p:txBody>
          <a:bodyPr/>
          <a:lstStyle/>
          <a:p>
            <a:fld id="{1846B546-D5AF-48F3-AE7E-6EBE9F16C366}" type="slidenum">
              <a:rPr lang="en-GB" smtClean="0"/>
              <a:pPr/>
              <a:t>31</a:t>
            </a:fld>
            <a:endParaRPr lang="en-GB"/>
          </a:p>
        </p:txBody>
      </p:sp>
    </p:spTree>
    <p:extLst>
      <p:ext uri="{BB962C8B-B14F-4D97-AF65-F5344CB8AC3E}">
        <p14:creationId xmlns:p14="http://schemas.microsoft.com/office/powerpoint/2010/main" val="371974826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LO: To be able to identify how narrative content is related and contributes to meaning as a whole (2f</a:t>
            </a:r>
            <a:r>
              <a:rPr lang="en-GB" dirty="0" smtClean="0"/>
              <a:t>)</a:t>
            </a:r>
            <a:endParaRPr lang="en-GB" dirty="0"/>
          </a:p>
        </p:txBody>
      </p:sp>
      <p:sp>
        <p:nvSpPr>
          <p:cNvPr id="3" name="Content Placeholder 2"/>
          <p:cNvSpPr>
            <a:spLocks noGrp="1"/>
          </p:cNvSpPr>
          <p:nvPr>
            <p:ph idx="1"/>
          </p:nvPr>
        </p:nvSpPr>
        <p:spPr/>
        <p:txBody>
          <a:bodyPr/>
          <a:lstStyle/>
          <a:p>
            <a:r>
              <a:rPr lang="en-GB" dirty="0"/>
              <a:t>Read </a:t>
            </a:r>
            <a:r>
              <a:rPr lang="en-GB" dirty="0" smtClean="0"/>
              <a:t>p55-56 (paragraph 23)</a:t>
            </a:r>
            <a:endParaRPr lang="en-GB" dirty="0"/>
          </a:p>
          <a:p>
            <a:r>
              <a:rPr lang="en-GB" dirty="0"/>
              <a:t>Elliot is beginning to panic about Virgo. </a:t>
            </a:r>
          </a:p>
          <a:p>
            <a:r>
              <a:rPr lang="en-GB" dirty="0"/>
              <a:t>Highlight some evidence in the text to show how the author has portrayed his panic. </a:t>
            </a:r>
          </a:p>
        </p:txBody>
      </p:sp>
      <p:sp>
        <p:nvSpPr>
          <p:cNvPr id="5" name="Slide Number Placeholder 4"/>
          <p:cNvSpPr>
            <a:spLocks noGrp="1"/>
          </p:cNvSpPr>
          <p:nvPr>
            <p:ph type="sldNum" sz="quarter" idx="12"/>
          </p:nvPr>
        </p:nvSpPr>
        <p:spPr/>
        <p:txBody>
          <a:bodyPr/>
          <a:lstStyle/>
          <a:p>
            <a:fld id="{1846B546-D5AF-48F3-AE7E-6EBE9F16C366}" type="slidenum">
              <a:rPr lang="en-GB" smtClean="0"/>
              <a:pPr/>
              <a:t>32</a:t>
            </a:fld>
            <a:endParaRPr lang="en-GB"/>
          </a:p>
        </p:txBody>
      </p:sp>
    </p:spTree>
    <p:extLst>
      <p:ext uri="{BB962C8B-B14F-4D97-AF65-F5344CB8AC3E}">
        <p14:creationId xmlns:p14="http://schemas.microsoft.com/office/powerpoint/2010/main" val="62281938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Lunch</a:t>
            </a:r>
            <a:endParaRPr lang="en-GB" dirty="0"/>
          </a:p>
        </p:txBody>
      </p:sp>
      <p:sp>
        <p:nvSpPr>
          <p:cNvPr id="3" name="Content Placeholder 2"/>
          <p:cNvSpPr>
            <a:spLocks noGrp="1"/>
          </p:cNvSpPr>
          <p:nvPr>
            <p:ph idx="1"/>
          </p:nvPr>
        </p:nvSpPr>
        <p:spPr/>
        <p:txBody>
          <a:bodyPr>
            <a:normAutofit/>
          </a:bodyPr>
          <a:lstStyle/>
          <a:p>
            <a:endParaRPr lang="en-GB" sz="3200" dirty="0"/>
          </a:p>
        </p:txBody>
      </p:sp>
    </p:spTree>
    <p:extLst>
      <p:ext uri="{BB962C8B-B14F-4D97-AF65-F5344CB8AC3E}">
        <p14:creationId xmlns:p14="http://schemas.microsoft.com/office/powerpoint/2010/main" val="239400068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Take 5</a:t>
            </a:r>
            <a:endParaRPr lang="en-GB" dirty="0"/>
          </a:p>
        </p:txBody>
      </p:sp>
      <p:sp>
        <p:nvSpPr>
          <p:cNvPr id="3" name="Content Placeholder 2"/>
          <p:cNvSpPr>
            <a:spLocks noGrp="1"/>
          </p:cNvSpPr>
          <p:nvPr>
            <p:ph idx="1"/>
          </p:nvPr>
        </p:nvSpPr>
        <p:spPr/>
        <p:txBody>
          <a:bodyPr>
            <a:normAutofit/>
          </a:bodyPr>
          <a:lstStyle/>
          <a:p>
            <a:endParaRPr lang="en-GB" sz="3200" dirty="0"/>
          </a:p>
        </p:txBody>
      </p:sp>
    </p:spTree>
    <p:extLst>
      <p:ext uri="{BB962C8B-B14F-4D97-AF65-F5344CB8AC3E}">
        <p14:creationId xmlns:p14="http://schemas.microsoft.com/office/powerpoint/2010/main" val="185753186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Story</a:t>
            </a:r>
            <a:endParaRPr lang="en-GB" dirty="0"/>
          </a:p>
        </p:txBody>
      </p:sp>
      <p:sp>
        <p:nvSpPr>
          <p:cNvPr id="3" name="Content Placeholder 2"/>
          <p:cNvSpPr>
            <a:spLocks noGrp="1"/>
          </p:cNvSpPr>
          <p:nvPr>
            <p:ph idx="1"/>
          </p:nvPr>
        </p:nvSpPr>
        <p:spPr/>
        <p:txBody>
          <a:bodyPr>
            <a:normAutofit/>
          </a:bodyPr>
          <a:lstStyle/>
          <a:p>
            <a:endParaRPr lang="en-GB" sz="3200" dirty="0"/>
          </a:p>
        </p:txBody>
      </p:sp>
    </p:spTree>
    <p:extLst>
      <p:ext uri="{BB962C8B-B14F-4D97-AF65-F5344CB8AC3E}">
        <p14:creationId xmlns:p14="http://schemas.microsoft.com/office/powerpoint/2010/main" val="108874207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Handwriting</a:t>
            </a:r>
            <a:endParaRPr lang="en-GB" dirty="0"/>
          </a:p>
        </p:txBody>
      </p:sp>
      <p:sp>
        <p:nvSpPr>
          <p:cNvPr id="3" name="Content Placeholder 2"/>
          <p:cNvSpPr>
            <a:spLocks noGrp="1"/>
          </p:cNvSpPr>
          <p:nvPr>
            <p:ph idx="1"/>
          </p:nvPr>
        </p:nvSpPr>
        <p:spPr/>
        <p:txBody>
          <a:bodyPr>
            <a:normAutofit/>
          </a:bodyPr>
          <a:lstStyle/>
          <a:p>
            <a:endParaRPr lang="en-GB" sz="3200" dirty="0"/>
          </a:p>
        </p:txBody>
      </p:sp>
    </p:spTree>
    <p:extLst>
      <p:ext uri="{BB962C8B-B14F-4D97-AF65-F5344CB8AC3E}">
        <p14:creationId xmlns:p14="http://schemas.microsoft.com/office/powerpoint/2010/main" val="99112791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9BCAC1DB-DE6E-4577-9888-5A32AE3578D2}"/>
              </a:ext>
            </a:extLst>
          </p:cNvPr>
          <p:cNvPicPr>
            <a:picLocks noChangeAspect="1"/>
          </p:cNvPicPr>
          <p:nvPr/>
        </p:nvPicPr>
        <p:blipFill>
          <a:blip r:embed="rId2"/>
          <a:stretch>
            <a:fillRect/>
          </a:stretch>
        </p:blipFill>
        <p:spPr>
          <a:xfrm>
            <a:off x="199072" y="3323272"/>
            <a:ext cx="3381375" cy="3381375"/>
          </a:xfrm>
          <a:prstGeom prst="rect">
            <a:avLst/>
          </a:prstGeom>
        </p:spPr>
      </p:pic>
      <p:sp>
        <p:nvSpPr>
          <p:cNvPr id="6" name="Thought Bubble: Cloud 5">
            <a:extLst>
              <a:ext uri="{FF2B5EF4-FFF2-40B4-BE49-F238E27FC236}">
                <a16:creationId xmlns:a16="http://schemas.microsoft.com/office/drawing/2014/main" id="{B687D830-9B21-405B-9945-49022D233980}"/>
              </a:ext>
            </a:extLst>
          </p:cNvPr>
          <p:cNvSpPr/>
          <p:nvPr/>
        </p:nvSpPr>
        <p:spPr>
          <a:xfrm>
            <a:off x="3048000" y="323596"/>
            <a:ext cx="7934960" cy="4077208"/>
          </a:xfrm>
          <a:prstGeom prst="cloudCallout">
            <a:avLst>
              <a:gd name="adj1" fmla="val -41785"/>
              <a:gd name="adj2" fmla="val 51898"/>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200" dirty="0" smtClean="0">
                <a:solidFill>
                  <a:schemeClr val="tx1"/>
                </a:solidFill>
                <a:cs typeface="Calibri"/>
              </a:rPr>
              <a:t>conspiracy</a:t>
            </a:r>
            <a:endParaRPr lang="en-US" sz="8200" dirty="0">
              <a:solidFill>
                <a:schemeClr val="tx1"/>
              </a:solidFill>
              <a:cs typeface="Calibri"/>
            </a:endParaRPr>
          </a:p>
        </p:txBody>
      </p:sp>
    </p:spTree>
    <p:extLst>
      <p:ext uri="{BB962C8B-B14F-4D97-AF65-F5344CB8AC3E}">
        <p14:creationId xmlns:p14="http://schemas.microsoft.com/office/powerpoint/2010/main" val="39577667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a:xfrm>
            <a:off x="1203961" y="488517"/>
            <a:ext cx="10515600" cy="1325563"/>
          </a:xfrm>
        </p:spPr>
        <p:txBody>
          <a:bodyPr>
            <a:normAutofit/>
          </a:bodyPr>
          <a:lstStyle/>
          <a:p>
            <a:pPr algn="ctr"/>
            <a:r>
              <a:rPr lang="en-US" sz="6000" dirty="0">
                <a:cs typeface="Calibri Light"/>
              </a:rPr>
              <a:t>conspiracy</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814080"/>
            <a:ext cx="10515600" cy="4351338"/>
          </a:xfrm>
        </p:spPr>
        <p:txBody>
          <a:bodyPr vert="horz" lIns="91440" tIns="45720" rIns="91440" bIns="45720" rtlCol="0" anchor="t">
            <a:normAutofit/>
          </a:bodyPr>
          <a:lstStyle/>
          <a:p>
            <a:pPr marL="0" algn="ctr">
              <a:buNone/>
            </a:pPr>
            <a:endParaRPr lang="en-US" sz="6000" dirty="0">
              <a:cs typeface="Calibri"/>
            </a:endParaRPr>
          </a:p>
          <a:p>
            <a:pPr marL="0" algn="ctr">
              <a:buNone/>
            </a:pPr>
            <a:r>
              <a:rPr lang="en-US" sz="6000" dirty="0" smtClean="0">
                <a:cs typeface="Calibri"/>
              </a:rPr>
              <a:t>“Oh, don’t start, Charon,” Virgo huffed.  “Not everything is a conspiracy.”</a:t>
            </a:r>
            <a:endParaRPr lang="en-US" sz="6000" dirty="0">
              <a:solidFill>
                <a:srgbClr val="FF0000"/>
              </a:solidFill>
              <a:cs typeface="Calibri"/>
            </a:endParaRPr>
          </a:p>
        </p:txBody>
      </p:sp>
      <p:sp>
        <p:nvSpPr>
          <p:cNvPr id="4" name="Cloud Callout 3"/>
          <p:cNvSpPr/>
          <p:nvPr/>
        </p:nvSpPr>
        <p:spPr>
          <a:xfrm>
            <a:off x="1616364" y="766619"/>
            <a:ext cx="2937163" cy="1468581"/>
          </a:xfrm>
          <a:prstGeom prst="cloudCallout">
            <a:avLst>
              <a:gd name="adj1" fmla="val 86714"/>
              <a:gd name="adj2" fmla="val 9394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What could it mean?</a:t>
            </a:r>
          </a:p>
        </p:txBody>
      </p:sp>
    </p:spTree>
    <p:extLst>
      <p:ext uri="{BB962C8B-B14F-4D97-AF65-F5344CB8AC3E}">
        <p14:creationId xmlns:p14="http://schemas.microsoft.com/office/powerpoint/2010/main" val="2484161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conspiracy</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825625"/>
            <a:ext cx="10515600" cy="4695167"/>
          </a:xfrm>
        </p:spPr>
        <p:txBody>
          <a:bodyPr vert="horz" lIns="91440" tIns="45720" rIns="91440" bIns="45720" rtlCol="0" anchor="t">
            <a:normAutofit fontScale="92500" lnSpcReduction="20000"/>
          </a:bodyPr>
          <a:lstStyle/>
          <a:p>
            <a:pPr marL="0" algn="ctr">
              <a:buNone/>
            </a:pPr>
            <a:r>
              <a:rPr lang="en-US" sz="4400" dirty="0">
                <a:solidFill>
                  <a:srgbClr val="FF0000"/>
                </a:solidFill>
                <a:cs typeface="Calibri"/>
              </a:rPr>
              <a:t>SAY IT AND FEEL THE SYLLABLES</a:t>
            </a:r>
            <a:endParaRPr lang="en-US" dirty="0">
              <a:solidFill>
                <a:srgbClr val="FF0000"/>
              </a:solidFill>
              <a:cs typeface="Calibri"/>
            </a:endParaRPr>
          </a:p>
          <a:p>
            <a:pPr marL="0" algn="ctr">
              <a:buNone/>
            </a:pPr>
            <a:r>
              <a:rPr lang="en-US" sz="4400" dirty="0">
                <a:solidFill>
                  <a:srgbClr val="FF0000"/>
                </a:solidFill>
                <a:cs typeface="Calibri"/>
              </a:rPr>
              <a:t>SAY IT TO THE BIN</a:t>
            </a:r>
          </a:p>
          <a:p>
            <a:pPr marL="0" algn="ctr">
              <a:buNone/>
            </a:pPr>
            <a:r>
              <a:rPr lang="en-US" sz="4400" dirty="0">
                <a:solidFill>
                  <a:srgbClr val="FF0000"/>
                </a:solidFill>
                <a:cs typeface="Calibri"/>
              </a:rPr>
              <a:t>SAY IT TO SOMEONE ON ANOTHER TABLE</a:t>
            </a:r>
          </a:p>
          <a:p>
            <a:pPr marL="0" algn="ctr">
              <a:buNone/>
            </a:pPr>
            <a:r>
              <a:rPr lang="en-US" sz="4400" dirty="0">
                <a:solidFill>
                  <a:srgbClr val="FF0000"/>
                </a:solidFill>
                <a:cs typeface="Calibri"/>
              </a:rPr>
              <a:t>WHISPER IT TO THE FLOOR</a:t>
            </a:r>
          </a:p>
          <a:p>
            <a:pPr marL="0" algn="ctr">
              <a:buNone/>
            </a:pPr>
            <a:r>
              <a:rPr lang="en-US" sz="4400" dirty="0">
                <a:solidFill>
                  <a:srgbClr val="FF0000"/>
                </a:solidFill>
                <a:cs typeface="Calibri"/>
              </a:rPr>
              <a:t>SAY IT TO YOUR BOOK</a:t>
            </a:r>
          </a:p>
          <a:p>
            <a:pPr marL="0" algn="ctr">
              <a:buNone/>
            </a:pPr>
            <a:r>
              <a:rPr lang="en-US" sz="4400" dirty="0">
                <a:solidFill>
                  <a:srgbClr val="FF0000"/>
                </a:solidFill>
                <a:cs typeface="Calibri"/>
              </a:rPr>
              <a:t>REPEAT IT AFTER ME</a:t>
            </a:r>
          </a:p>
          <a:p>
            <a:pPr marL="0" algn="ctr">
              <a:buNone/>
            </a:pPr>
            <a:r>
              <a:rPr lang="en-US" sz="4400" dirty="0">
                <a:solidFill>
                  <a:srgbClr val="FF0000"/>
                </a:solidFill>
                <a:cs typeface="Calibri"/>
              </a:rPr>
              <a:t>SAY IT TO THE WINDOW</a:t>
            </a:r>
          </a:p>
          <a:p>
            <a:pPr marL="0" algn="ctr">
              <a:buNone/>
            </a:pPr>
            <a:r>
              <a:rPr lang="en-US" sz="4400" dirty="0">
                <a:solidFill>
                  <a:srgbClr val="FF0000"/>
                </a:solidFill>
                <a:cs typeface="Calibri"/>
              </a:rPr>
              <a:t>WHISPER IT TO A WALL</a:t>
            </a:r>
            <a:endParaRPr lang="en-US" dirty="0">
              <a:solidFill>
                <a:srgbClr val="FF0000"/>
              </a:solidFill>
              <a:cs typeface="Calibri"/>
            </a:endParaRPr>
          </a:p>
          <a:p>
            <a:pPr marL="0" algn="ctr">
              <a:buNone/>
            </a:pPr>
            <a:endParaRPr lang="en-US" sz="4400" dirty="0">
              <a:solidFill>
                <a:srgbClr val="FF0000"/>
              </a:solidFill>
              <a:cs typeface="Calibri"/>
            </a:endParaRPr>
          </a:p>
          <a:p>
            <a:pPr marL="0" indent="0" algn="ctr">
              <a:buNone/>
            </a:pPr>
            <a:endParaRPr lang="en-US" sz="4400" dirty="0">
              <a:solidFill>
                <a:srgbClr val="FF0000"/>
              </a:solidFill>
              <a:cs typeface="Calibri"/>
            </a:endParaRPr>
          </a:p>
          <a:p>
            <a:pPr marL="0" indent="0" algn="ctr">
              <a:buNone/>
            </a:pPr>
            <a:endParaRPr lang="en-US" dirty="0">
              <a:cs typeface="Calibri"/>
            </a:endParaRPr>
          </a:p>
          <a:p>
            <a:pPr marL="0" indent="0" algn="ctr">
              <a:buNone/>
            </a:pPr>
            <a:endParaRPr lang="en-US" dirty="0">
              <a:cs typeface="Calibri"/>
            </a:endParaRPr>
          </a:p>
        </p:txBody>
      </p:sp>
    </p:spTree>
    <p:extLst>
      <p:ext uri="{BB962C8B-B14F-4D97-AF65-F5344CB8AC3E}">
        <p14:creationId xmlns:p14="http://schemas.microsoft.com/office/powerpoint/2010/main" val="23216725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conspiracy</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690688"/>
            <a:ext cx="10515600" cy="4351338"/>
          </a:xfrm>
        </p:spPr>
        <p:txBody>
          <a:bodyPr vert="horz" lIns="91440" tIns="45720" rIns="91440" bIns="45720" rtlCol="0" anchor="t">
            <a:noAutofit/>
          </a:bodyPr>
          <a:lstStyle/>
          <a:p>
            <a:pPr marL="0" algn="ctr">
              <a:buNone/>
            </a:pPr>
            <a:endParaRPr lang="en-GB" sz="6000" dirty="0">
              <a:cs typeface="Calibri"/>
            </a:endParaRPr>
          </a:p>
          <a:p>
            <a:pPr marL="0" algn="ctr">
              <a:buNone/>
            </a:pPr>
            <a:r>
              <a:rPr lang="en-GB" sz="6000" dirty="0" smtClean="0">
                <a:cs typeface="Calibri"/>
              </a:rPr>
              <a:t>Noun</a:t>
            </a:r>
            <a:r>
              <a:rPr lang="en-GB" sz="6000" dirty="0">
                <a:cs typeface="Calibri"/>
              </a:rPr>
              <a:t>. the activity of secretly planning with other people to do something bad or illegal</a:t>
            </a:r>
          </a:p>
          <a:p>
            <a:pPr marL="0" algn="ctr">
              <a:buNone/>
            </a:pPr>
            <a:endParaRPr lang="en-GB" sz="6000" dirty="0">
              <a:cs typeface="Calibri"/>
            </a:endParaRPr>
          </a:p>
        </p:txBody>
      </p:sp>
    </p:spTree>
    <p:extLst>
      <p:ext uri="{BB962C8B-B14F-4D97-AF65-F5344CB8AC3E}">
        <p14:creationId xmlns:p14="http://schemas.microsoft.com/office/powerpoint/2010/main" val="209148655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conspiracy</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199" y="1825625"/>
            <a:ext cx="10716491" cy="4351338"/>
          </a:xfrm>
        </p:spPr>
        <p:txBody>
          <a:bodyPr vert="horz" lIns="91440" tIns="45720" rIns="91440" bIns="45720" rtlCol="0" anchor="t">
            <a:normAutofit fontScale="85000" lnSpcReduction="20000"/>
          </a:bodyPr>
          <a:lstStyle/>
          <a:p>
            <a:pPr marL="0" indent="0" algn="ctr">
              <a:buNone/>
            </a:pPr>
            <a:r>
              <a:rPr lang="en-GB" sz="4000" dirty="0">
                <a:cs typeface="Calibri"/>
              </a:rPr>
              <a:t>The three men are accused of </a:t>
            </a:r>
            <a:r>
              <a:rPr lang="en-GB" sz="4000" dirty="0">
                <a:solidFill>
                  <a:srgbClr val="FF0000"/>
                </a:solidFill>
                <a:cs typeface="Calibri"/>
              </a:rPr>
              <a:t>conspiracy</a:t>
            </a:r>
            <a:r>
              <a:rPr lang="en-GB" sz="4000" dirty="0" smtClean="0">
                <a:cs typeface="Calibri"/>
              </a:rPr>
              <a:t>.</a:t>
            </a:r>
          </a:p>
          <a:p>
            <a:pPr marL="0" indent="0" algn="ctr">
              <a:buNone/>
            </a:pPr>
            <a:endParaRPr lang="en-GB" sz="4000" dirty="0">
              <a:cs typeface="Calibri"/>
            </a:endParaRPr>
          </a:p>
          <a:p>
            <a:pPr marL="0" indent="0" algn="ctr">
              <a:buNone/>
            </a:pPr>
            <a:r>
              <a:rPr lang="en-GB" sz="4000" dirty="0" smtClean="0">
                <a:cs typeface="Calibri"/>
              </a:rPr>
              <a:t>She </a:t>
            </a:r>
            <a:r>
              <a:rPr lang="en-GB" sz="4000" dirty="0">
                <a:cs typeface="Calibri"/>
              </a:rPr>
              <a:t>has been charged with </a:t>
            </a:r>
            <a:r>
              <a:rPr lang="en-GB" sz="4000" dirty="0">
                <a:solidFill>
                  <a:srgbClr val="FF0000"/>
                </a:solidFill>
                <a:cs typeface="Calibri"/>
              </a:rPr>
              <a:t>conspiracy</a:t>
            </a:r>
            <a:r>
              <a:rPr lang="en-GB" sz="4000" dirty="0">
                <a:cs typeface="Calibri"/>
              </a:rPr>
              <a:t> to murder</a:t>
            </a:r>
            <a:r>
              <a:rPr lang="en-GB" sz="4000" dirty="0" smtClean="0">
                <a:cs typeface="Calibri"/>
              </a:rPr>
              <a:t>.</a:t>
            </a:r>
          </a:p>
          <a:p>
            <a:pPr marL="0" indent="0" algn="ctr">
              <a:buNone/>
            </a:pPr>
            <a:endParaRPr lang="en-GB" sz="4000" dirty="0">
              <a:cs typeface="Calibri"/>
            </a:endParaRPr>
          </a:p>
          <a:p>
            <a:pPr marL="0" indent="0" algn="ctr">
              <a:buNone/>
            </a:pPr>
            <a:r>
              <a:rPr lang="en-GB" sz="4000" dirty="0">
                <a:cs typeface="Calibri"/>
              </a:rPr>
              <a:t>I think there was </a:t>
            </a:r>
            <a:r>
              <a:rPr lang="en-GB" sz="4000" dirty="0" smtClean="0">
                <a:cs typeface="Calibri"/>
              </a:rPr>
              <a:t>a </a:t>
            </a:r>
            <a:r>
              <a:rPr lang="en-GB" sz="4000" dirty="0" smtClean="0">
                <a:solidFill>
                  <a:srgbClr val="FF0000"/>
                </a:solidFill>
                <a:cs typeface="Calibri"/>
              </a:rPr>
              <a:t>conspiracy</a:t>
            </a:r>
            <a:r>
              <a:rPr lang="en-GB" sz="4000" dirty="0" smtClean="0">
                <a:cs typeface="Calibri"/>
              </a:rPr>
              <a:t> </a:t>
            </a:r>
            <a:r>
              <a:rPr lang="en-GB" sz="4000" dirty="0">
                <a:cs typeface="Calibri"/>
              </a:rPr>
              <a:t>to keep me off the committee</a:t>
            </a:r>
            <a:r>
              <a:rPr lang="en-GB" sz="4000" dirty="0" smtClean="0">
                <a:cs typeface="Calibri"/>
              </a:rPr>
              <a:t>.</a:t>
            </a:r>
          </a:p>
          <a:p>
            <a:pPr marL="0" indent="0" algn="ctr">
              <a:buNone/>
            </a:pPr>
            <a:endParaRPr lang="en-GB" sz="4000" dirty="0">
              <a:cs typeface="Calibri"/>
            </a:endParaRPr>
          </a:p>
          <a:p>
            <a:pPr marL="0" indent="0" algn="ctr">
              <a:buNone/>
            </a:pPr>
            <a:r>
              <a:rPr lang="en-GB" sz="4000" dirty="0" smtClean="0">
                <a:cs typeface="Calibri"/>
              </a:rPr>
              <a:t>Some people believe that </a:t>
            </a:r>
            <a:r>
              <a:rPr lang="en-GB" sz="4000" dirty="0" err="1" smtClean="0">
                <a:cs typeface="Calibri"/>
              </a:rPr>
              <a:t>Covid</a:t>
            </a:r>
            <a:r>
              <a:rPr lang="en-GB" sz="4000" dirty="0" smtClean="0">
                <a:cs typeface="Calibri"/>
              </a:rPr>
              <a:t> is just one </a:t>
            </a:r>
            <a:r>
              <a:rPr lang="en-GB" sz="4000" dirty="0" smtClean="0">
                <a:solidFill>
                  <a:srgbClr val="FF0000"/>
                </a:solidFill>
                <a:cs typeface="Calibri"/>
              </a:rPr>
              <a:t>conspiracy</a:t>
            </a:r>
            <a:r>
              <a:rPr lang="en-GB" sz="4000" dirty="0" smtClean="0">
                <a:cs typeface="Calibri"/>
              </a:rPr>
              <a:t> set up by the world’s leaders.</a:t>
            </a:r>
            <a:endParaRPr lang="en-US" sz="4000" dirty="0">
              <a:cs typeface="Calibri"/>
            </a:endParaRPr>
          </a:p>
        </p:txBody>
      </p:sp>
    </p:spTree>
    <p:extLst>
      <p:ext uri="{BB962C8B-B14F-4D97-AF65-F5344CB8AC3E}">
        <p14:creationId xmlns:p14="http://schemas.microsoft.com/office/powerpoint/2010/main" val="3453744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conspiracy</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649064"/>
            <a:ext cx="10515600" cy="4351338"/>
          </a:xfrm>
        </p:spPr>
        <p:txBody>
          <a:bodyPr vert="horz" lIns="91440" tIns="45720" rIns="91440" bIns="45720" rtlCol="0" anchor="t">
            <a:normAutofit/>
          </a:bodyPr>
          <a:lstStyle/>
          <a:p>
            <a:pPr marL="0" indent="0" algn="ctr">
              <a:buNone/>
            </a:pPr>
            <a:endParaRPr lang="en-US" dirty="0">
              <a:cs typeface="Calibri"/>
            </a:endParaRPr>
          </a:p>
          <a:p>
            <a:pPr marL="0" indent="0" algn="ctr">
              <a:buNone/>
            </a:pPr>
            <a:r>
              <a:rPr lang="en-US" sz="6000" dirty="0">
                <a:cs typeface="Calibri"/>
              </a:rPr>
              <a:t>In your books, write the word, the definition and use it in a sentence/draw a picture.</a:t>
            </a:r>
          </a:p>
        </p:txBody>
      </p:sp>
    </p:spTree>
    <p:extLst>
      <p:ext uri="{BB962C8B-B14F-4D97-AF65-F5344CB8AC3E}">
        <p14:creationId xmlns:p14="http://schemas.microsoft.com/office/powerpoint/2010/main" val="275758310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conspiracy</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690688"/>
            <a:ext cx="10515600" cy="4351338"/>
          </a:xfrm>
        </p:spPr>
        <p:txBody>
          <a:bodyPr vert="horz" lIns="91440" tIns="45720" rIns="91440" bIns="45720" rtlCol="0" anchor="t">
            <a:noAutofit/>
          </a:bodyPr>
          <a:lstStyle/>
          <a:p>
            <a:pPr marL="0" algn="ctr">
              <a:buNone/>
            </a:pPr>
            <a:endParaRPr lang="en-GB" sz="6000" dirty="0">
              <a:cs typeface="Calibri"/>
            </a:endParaRPr>
          </a:p>
          <a:p>
            <a:pPr marL="0" algn="ctr">
              <a:buNone/>
            </a:pPr>
            <a:r>
              <a:rPr lang="en-GB" sz="6000" dirty="0" smtClean="0">
                <a:cs typeface="Calibri"/>
              </a:rPr>
              <a:t>Noun</a:t>
            </a:r>
            <a:r>
              <a:rPr lang="en-GB" sz="6000" dirty="0">
                <a:cs typeface="Calibri"/>
              </a:rPr>
              <a:t>. the activity of secretly planning with other people to do something bad or illegal</a:t>
            </a:r>
          </a:p>
          <a:p>
            <a:pPr marL="0" algn="ctr">
              <a:buNone/>
            </a:pPr>
            <a:endParaRPr lang="en-GB" sz="6000" dirty="0">
              <a:cs typeface="Calibri"/>
            </a:endParaRPr>
          </a:p>
        </p:txBody>
      </p:sp>
    </p:spTree>
    <p:extLst>
      <p:ext uri="{BB962C8B-B14F-4D97-AF65-F5344CB8AC3E}">
        <p14:creationId xmlns:p14="http://schemas.microsoft.com/office/powerpoint/2010/main" val="76116753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LO:  To investigate which materials are electrical conductors and which are electrical insulators</a:t>
            </a:r>
            <a:endParaRPr lang="en-GB" dirty="0"/>
          </a:p>
        </p:txBody>
      </p:sp>
      <p:sp>
        <p:nvSpPr>
          <p:cNvPr id="3" name="Content Placeholder 2"/>
          <p:cNvSpPr>
            <a:spLocks noGrp="1"/>
          </p:cNvSpPr>
          <p:nvPr>
            <p:ph idx="1"/>
          </p:nvPr>
        </p:nvSpPr>
        <p:spPr/>
        <p:txBody>
          <a:bodyPr>
            <a:normAutofit/>
          </a:bodyPr>
          <a:lstStyle/>
          <a:p>
            <a:r>
              <a:rPr lang="en-GB" sz="3200" dirty="0" smtClean="0"/>
              <a:t>TP:  Ask your partner your questions from the previous lessons.</a:t>
            </a:r>
          </a:p>
          <a:p>
            <a:endParaRPr lang="en-GB" sz="3200" dirty="0"/>
          </a:p>
          <a:p>
            <a:r>
              <a:rPr lang="en-GB" sz="3200" dirty="0" smtClean="0"/>
              <a:t>Quiz 3</a:t>
            </a:r>
          </a:p>
          <a:p>
            <a:endParaRPr lang="en-GB" sz="3200" dirty="0"/>
          </a:p>
          <a:p>
            <a:r>
              <a:rPr lang="en-GB" sz="3200" dirty="0" smtClean="0"/>
              <a:t>TP:  What is a conductor?  What is an insulator?</a:t>
            </a:r>
          </a:p>
          <a:p>
            <a:endParaRPr lang="en-GB" sz="3200" dirty="0"/>
          </a:p>
          <a:p>
            <a:endParaRPr lang="en-GB" sz="3200" dirty="0"/>
          </a:p>
        </p:txBody>
      </p:sp>
    </p:spTree>
    <p:extLst>
      <p:ext uri="{BB962C8B-B14F-4D97-AF65-F5344CB8AC3E}">
        <p14:creationId xmlns:p14="http://schemas.microsoft.com/office/powerpoint/2010/main" val="124185705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LO:  To investigate which materials are electrical conductors and which are electrical insulators</a:t>
            </a:r>
            <a:endParaRPr lang="en-GB" dirty="0"/>
          </a:p>
        </p:txBody>
      </p:sp>
      <p:sp>
        <p:nvSpPr>
          <p:cNvPr id="3" name="Content Placeholder 2"/>
          <p:cNvSpPr>
            <a:spLocks noGrp="1"/>
          </p:cNvSpPr>
          <p:nvPr>
            <p:ph idx="1"/>
          </p:nvPr>
        </p:nvSpPr>
        <p:spPr/>
        <p:txBody>
          <a:bodyPr>
            <a:normAutofit/>
          </a:bodyPr>
          <a:lstStyle/>
          <a:p>
            <a:r>
              <a:rPr lang="en-GB" sz="3200" dirty="0" smtClean="0"/>
              <a:t>Conductors - a substance that electricity or heat will go through</a:t>
            </a:r>
          </a:p>
          <a:p>
            <a:endParaRPr lang="en-GB" sz="3200" dirty="0" smtClean="0"/>
          </a:p>
          <a:p>
            <a:r>
              <a:rPr lang="en-GB" sz="3200" dirty="0" smtClean="0"/>
              <a:t>Insulators - a material or covering that electricity, heat, or sound cannot go through</a:t>
            </a:r>
          </a:p>
          <a:p>
            <a:endParaRPr lang="en-GB" sz="3200" dirty="0" smtClean="0"/>
          </a:p>
          <a:p>
            <a:endParaRPr lang="en-GB" sz="3200" dirty="0"/>
          </a:p>
        </p:txBody>
      </p:sp>
    </p:spTree>
    <p:extLst>
      <p:ext uri="{BB962C8B-B14F-4D97-AF65-F5344CB8AC3E}">
        <p14:creationId xmlns:p14="http://schemas.microsoft.com/office/powerpoint/2010/main" val="401387344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LO:  To investigate which materials are electrical conductors and which are electrical insulators</a:t>
            </a:r>
            <a:endParaRPr lang="en-GB" dirty="0"/>
          </a:p>
        </p:txBody>
      </p:sp>
      <p:sp>
        <p:nvSpPr>
          <p:cNvPr id="3" name="Content Placeholder 2"/>
          <p:cNvSpPr>
            <a:spLocks noGrp="1"/>
          </p:cNvSpPr>
          <p:nvPr>
            <p:ph idx="1"/>
          </p:nvPr>
        </p:nvSpPr>
        <p:spPr/>
        <p:txBody>
          <a:bodyPr>
            <a:normAutofit/>
          </a:bodyPr>
          <a:lstStyle/>
          <a:p>
            <a:r>
              <a:rPr lang="en-GB" sz="3200" dirty="0" smtClean="0"/>
              <a:t>Electricity can travel easily through </a:t>
            </a:r>
            <a:r>
              <a:rPr lang="en-GB" sz="3200" b="1" dirty="0" smtClean="0"/>
              <a:t>electrical conductors, </a:t>
            </a:r>
            <a:r>
              <a:rPr lang="en-GB" sz="3200" dirty="0" smtClean="0"/>
              <a:t>but some materials do not let electricity pass through them. These are known as </a:t>
            </a:r>
            <a:r>
              <a:rPr lang="en-GB" sz="3200" b="1" dirty="0" smtClean="0"/>
              <a:t>electrical insulators.</a:t>
            </a:r>
          </a:p>
          <a:p>
            <a:endParaRPr lang="en-GB" sz="3200" dirty="0" smtClean="0"/>
          </a:p>
          <a:p>
            <a:endParaRPr lang="en-GB" sz="3200" dirty="0"/>
          </a:p>
          <a:p>
            <a:r>
              <a:rPr lang="en-GB" sz="3200" dirty="0" smtClean="0">
                <a:hlinkClick r:id="rId2"/>
              </a:rPr>
              <a:t>https://www.bbc.co.uk/bitesize/topics/z2882hv/articles/zxv482p</a:t>
            </a:r>
            <a:endParaRPr lang="en-GB" sz="3200" dirty="0" smtClean="0"/>
          </a:p>
          <a:p>
            <a:endParaRPr lang="en-GB" sz="3200" dirty="0"/>
          </a:p>
        </p:txBody>
      </p:sp>
    </p:spTree>
    <p:extLst>
      <p:ext uri="{BB962C8B-B14F-4D97-AF65-F5344CB8AC3E}">
        <p14:creationId xmlns:p14="http://schemas.microsoft.com/office/powerpoint/2010/main" val="51319141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LO:  To investigate which materials are electrical conductors and which are electrical insulators</a:t>
            </a:r>
            <a:endParaRPr lang="en-GB" dirty="0"/>
          </a:p>
        </p:txBody>
      </p:sp>
      <p:sp>
        <p:nvSpPr>
          <p:cNvPr id="4" name="Content Placeholder 3"/>
          <p:cNvSpPr>
            <a:spLocks noGrp="1"/>
          </p:cNvSpPr>
          <p:nvPr>
            <p:ph idx="1"/>
          </p:nvPr>
        </p:nvSpPr>
        <p:spPr/>
        <p:txBody>
          <a:bodyPr>
            <a:normAutofit fontScale="70000" lnSpcReduction="20000"/>
          </a:bodyPr>
          <a:lstStyle/>
          <a:p>
            <a:r>
              <a:rPr lang="en-GB" dirty="0" smtClean="0"/>
              <a:t>Some conductors make it easier for electricity to pass through them than others.</a:t>
            </a:r>
          </a:p>
          <a:p>
            <a:endParaRPr lang="en-GB" dirty="0" smtClean="0"/>
          </a:p>
          <a:p>
            <a:r>
              <a:rPr lang="en-GB" dirty="0" smtClean="0"/>
              <a:t>All materials have some electrical resistance. </a:t>
            </a:r>
          </a:p>
          <a:p>
            <a:endParaRPr lang="en-GB" dirty="0" smtClean="0"/>
          </a:p>
          <a:p>
            <a:r>
              <a:rPr lang="en-GB" dirty="0" smtClean="0"/>
              <a:t>Resistance is the opposition to the flow of electricity through a material.</a:t>
            </a:r>
          </a:p>
          <a:p>
            <a:endParaRPr lang="en-GB" dirty="0" smtClean="0"/>
          </a:p>
          <a:p>
            <a:r>
              <a:rPr lang="en-GB" dirty="0" smtClean="0"/>
              <a:t>Electrical insulators have a very high resistance and it is very hard for electricity to travel through these objects.</a:t>
            </a:r>
          </a:p>
          <a:p>
            <a:endParaRPr lang="en-GB" dirty="0" smtClean="0"/>
          </a:p>
          <a:p>
            <a:r>
              <a:rPr lang="en-GB" dirty="0" smtClean="0"/>
              <a:t>Electrical conductors have very low resistance and it is very easy for electricity to pass through them.</a:t>
            </a:r>
          </a:p>
          <a:p>
            <a:endParaRPr lang="en-GB" dirty="0" smtClean="0"/>
          </a:p>
          <a:p>
            <a:r>
              <a:rPr lang="en-GB" dirty="0" smtClean="0"/>
              <a:t>Different conductors have different levels of resistance, so even through they can all conduct electricity, some allow electricity to flow through easier than others.</a:t>
            </a:r>
          </a:p>
          <a:p>
            <a:endParaRPr lang="en-GB" dirty="0"/>
          </a:p>
        </p:txBody>
      </p:sp>
    </p:spTree>
    <p:extLst>
      <p:ext uri="{BB962C8B-B14F-4D97-AF65-F5344CB8AC3E}">
        <p14:creationId xmlns:p14="http://schemas.microsoft.com/office/powerpoint/2010/main" val="234661911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LO:  To investigate which materials are electrical conductors and which are electrical insulators</a:t>
            </a:r>
            <a:endParaRPr lang="en-GB" dirty="0"/>
          </a:p>
        </p:txBody>
      </p:sp>
      <p:sp>
        <p:nvSpPr>
          <p:cNvPr id="4" name="Content Placeholder 3"/>
          <p:cNvSpPr>
            <a:spLocks noGrp="1"/>
          </p:cNvSpPr>
          <p:nvPr>
            <p:ph sz="half" idx="1"/>
          </p:nvPr>
        </p:nvSpPr>
        <p:spPr/>
        <p:txBody>
          <a:bodyPr/>
          <a:lstStyle/>
          <a:p>
            <a:r>
              <a:rPr lang="en-GB" dirty="0" smtClean="0"/>
              <a:t>Which materials are electrical conductors and which are electrical insulators?</a:t>
            </a:r>
          </a:p>
          <a:p>
            <a:endParaRPr lang="en-GB" dirty="0"/>
          </a:p>
          <a:p>
            <a:r>
              <a:rPr lang="en-GB" dirty="0" smtClean="0"/>
              <a:t>You are going to conduct an experiment to find which materials are electrical conductors and which are electrical insulators.</a:t>
            </a:r>
            <a:endParaRPr lang="en-GB" dirty="0"/>
          </a:p>
        </p:txBody>
      </p:sp>
      <p:sp>
        <p:nvSpPr>
          <p:cNvPr id="5" name="Content Placeholder 4"/>
          <p:cNvSpPr>
            <a:spLocks noGrp="1"/>
          </p:cNvSpPr>
          <p:nvPr>
            <p:ph sz="half" idx="2"/>
          </p:nvPr>
        </p:nvSpPr>
        <p:spPr/>
        <p:txBody>
          <a:bodyPr/>
          <a:lstStyle/>
          <a:p>
            <a:r>
              <a:rPr lang="en-GB" dirty="0" smtClean="0"/>
              <a:t>The materials you will use are:</a:t>
            </a:r>
          </a:p>
          <a:p>
            <a:r>
              <a:rPr lang="en-GB" dirty="0" smtClean="0"/>
              <a:t>Plastic Ruler</a:t>
            </a:r>
          </a:p>
          <a:p>
            <a:r>
              <a:rPr lang="en-GB" dirty="0" smtClean="0"/>
              <a:t>Wooden Pencil</a:t>
            </a:r>
          </a:p>
          <a:p>
            <a:r>
              <a:rPr lang="en-GB" dirty="0" smtClean="0"/>
              <a:t>Pencil led</a:t>
            </a:r>
          </a:p>
          <a:p>
            <a:r>
              <a:rPr lang="en-GB" dirty="0" smtClean="0"/>
              <a:t>Paper Clip</a:t>
            </a:r>
          </a:p>
          <a:p>
            <a:r>
              <a:rPr lang="en-GB" dirty="0" smtClean="0"/>
              <a:t>Paper</a:t>
            </a:r>
          </a:p>
          <a:p>
            <a:r>
              <a:rPr lang="en-GB" dirty="0" smtClean="0"/>
              <a:t>String</a:t>
            </a:r>
          </a:p>
          <a:p>
            <a:r>
              <a:rPr lang="en-GB" dirty="0" smtClean="0"/>
              <a:t>Cork</a:t>
            </a:r>
          </a:p>
          <a:p>
            <a:endParaRPr lang="en-GB" dirty="0"/>
          </a:p>
        </p:txBody>
      </p:sp>
    </p:spTree>
    <p:extLst>
      <p:ext uri="{BB962C8B-B14F-4D97-AF65-F5344CB8AC3E}">
        <p14:creationId xmlns:p14="http://schemas.microsoft.com/office/powerpoint/2010/main" val="287163560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LO:  To investigate which materials are electrical conductors and which are electrical insulators</a:t>
            </a:r>
            <a:endParaRPr lang="en-GB" dirty="0"/>
          </a:p>
        </p:txBody>
      </p:sp>
      <p:sp>
        <p:nvSpPr>
          <p:cNvPr id="4" name="Content Placeholder 3"/>
          <p:cNvSpPr>
            <a:spLocks noGrp="1"/>
          </p:cNvSpPr>
          <p:nvPr>
            <p:ph sz="half" idx="1"/>
          </p:nvPr>
        </p:nvSpPr>
        <p:spPr/>
        <p:txBody>
          <a:bodyPr/>
          <a:lstStyle/>
          <a:p>
            <a:r>
              <a:rPr lang="en-GB" dirty="0" smtClean="0"/>
              <a:t>Which materials are electrical conductors and which are electrical insulators?</a:t>
            </a:r>
          </a:p>
          <a:p>
            <a:endParaRPr lang="en-GB" dirty="0"/>
          </a:p>
          <a:p>
            <a:r>
              <a:rPr lang="en-GB" dirty="0" smtClean="0"/>
              <a:t>You are going to conduct an experiment to find which materials are electrical conductors and which are electrical insulators.</a:t>
            </a:r>
            <a:endParaRPr lang="en-GB" dirty="0"/>
          </a:p>
        </p:txBody>
      </p:sp>
      <p:sp>
        <p:nvSpPr>
          <p:cNvPr id="5" name="Content Placeholder 4"/>
          <p:cNvSpPr>
            <a:spLocks noGrp="1"/>
          </p:cNvSpPr>
          <p:nvPr>
            <p:ph sz="half" idx="2"/>
          </p:nvPr>
        </p:nvSpPr>
        <p:spPr/>
        <p:txBody>
          <a:bodyPr/>
          <a:lstStyle/>
          <a:p>
            <a:r>
              <a:rPr lang="en-GB" dirty="0" smtClean="0"/>
              <a:t>You will have:</a:t>
            </a:r>
          </a:p>
          <a:p>
            <a:r>
              <a:rPr lang="en-GB" dirty="0" smtClean="0"/>
              <a:t>Light bulb and Bulb Holder</a:t>
            </a:r>
          </a:p>
          <a:p>
            <a:r>
              <a:rPr lang="en-GB" dirty="0" smtClean="0"/>
              <a:t>3 wires</a:t>
            </a:r>
          </a:p>
          <a:p>
            <a:r>
              <a:rPr lang="en-GB" dirty="0" smtClean="0"/>
              <a:t>Cell</a:t>
            </a:r>
          </a:p>
          <a:p>
            <a:endParaRPr lang="en-GB" dirty="0"/>
          </a:p>
        </p:txBody>
      </p:sp>
    </p:spTree>
    <p:extLst>
      <p:ext uri="{BB962C8B-B14F-4D97-AF65-F5344CB8AC3E}">
        <p14:creationId xmlns:p14="http://schemas.microsoft.com/office/powerpoint/2010/main" val="78595574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LO:  To investigate which materials are electrical conductors and which are electrical insulators</a:t>
            </a:r>
            <a:endParaRPr lang="en-GB" dirty="0"/>
          </a:p>
        </p:txBody>
      </p:sp>
      <p:sp>
        <p:nvSpPr>
          <p:cNvPr id="4" name="Content Placeholder 3"/>
          <p:cNvSpPr>
            <a:spLocks noGrp="1"/>
          </p:cNvSpPr>
          <p:nvPr>
            <p:ph sz="half" idx="1"/>
          </p:nvPr>
        </p:nvSpPr>
        <p:spPr/>
        <p:txBody>
          <a:bodyPr>
            <a:normAutofit fontScale="92500" lnSpcReduction="20000"/>
          </a:bodyPr>
          <a:lstStyle/>
          <a:p>
            <a:r>
              <a:rPr lang="en-GB" dirty="0" smtClean="0"/>
              <a:t>Which materials are electrical conductors and which are electrical insulators?</a:t>
            </a:r>
          </a:p>
          <a:p>
            <a:endParaRPr lang="en-GB" dirty="0"/>
          </a:p>
          <a:p>
            <a:r>
              <a:rPr lang="en-GB" dirty="0" smtClean="0"/>
              <a:t>You are going to conduct an experiment to find which materials are electrical conductors and which are electrical insulators.</a:t>
            </a:r>
            <a:endParaRPr lang="en-GB" dirty="0"/>
          </a:p>
        </p:txBody>
      </p:sp>
      <p:sp>
        <p:nvSpPr>
          <p:cNvPr id="5" name="Content Placeholder 4"/>
          <p:cNvSpPr>
            <a:spLocks noGrp="1"/>
          </p:cNvSpPr>
          <p:nvPr>
            <p:ph sz="half" idx="2"/>
          </p:nvPr>
        </p:nvSpPr>
        <p:spPr/>
        <p:txBody>
          <a:bodyPr>
            <a:normAutofit fontScale="92500" lnSpcReduction="20000"/>
          </a:bodyPr>
          <a:lstStyle/>
          <a:p>
            <a:r>
              <a:rPr lang="en-GB" dirty="0" smtClean="0"/>
              <a:t>TP: How will you use these things to conduct the experiment?</a:t>
            </a:r>
          </a:p>
          <a:p>
            <a:endParaRPr lang="en-GB" dirty="0"/>
          </a:p>
          <a:p>
            <a:r>
              <a:rPr lang="en-GB" dirty="0" smtClean="0"/>
              <a:t>TP: What do we need to remember about what we did in Electricity last year?</a:t>
            </a:r>
          </a:p>
          <a:p>
            <a:endParaRPr lang="en-GB" dirty="0"/>
          </a:p>
          <a:p>
            <a:r>
              <a:rPr lang="en-GB" dirty="0" smtClean="0"/>
              <a:t>TP:  What is a variable?</a:t>
            </a:r>
          </a:p>
          <a:p>
            <a:endParaRPr lang="en-GB" dirty="0"/>
          </a:p>
          <a:p>
            <a:r>
              <a:rPr lang="en-GB" dirty="0" smtClean="0"/>
              <a:t>TP:  What is a independent, dependent and controlled variable? </a:t>
            </a:r>
          </a:p>
          <a:p>
            <a:endParaRPr lang="en-GB" dirty="0"/>
          </a:p>
          <a:p>
            <a:endParaRPr lang="en-GB" dirty="0"/>
          </a:p>
          <a:p>
            <a:endParaRPr lang="en-GB" dirty="0" smtClean="0"/>
          </a:p>
          <a:p>
            <a:endParaRPr lang="en-GB" dirty="0"/>
          </a:p>
        </p:txBody>
      </p:sp>
    </p:spTree>
    <p:extLst>
      <p:ext uri="{BB962C8B-B14F-4D97-AF65-F5344CB8AC3E}">
        <p14:creationId xmlns:p14="http://schemas.microsoft.com/office/powerpoint/2010/main" val="303397536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LO:  To investigate which materials are electrical conductors and which are electrical insulators</a:t>
            </a:r>
            <a:endParaRPr lang="en-GB" dirty="0"/>
          </a:p>
        </p:txBody>
      </p:sp>
      <p:sp>
        <p:nvSpPr>
          <p:cNvPr id="4" name="Content Placeholder 3"/>
          <p:cNvSpPr>
            <a:spLocks noGrp="1"/>
          </p:cNvSpPr>
          <p:nvPr>
            <p:ph sz="half" idx="1"/>
          </p:nvPr>
        </p:nvSpPr>
        <p:spPr/>
        <p:txBody>
          <a:bodyPr>
            <a:normAutofit fontScale="62500" lnSpcReduction="20000"/>
          </a:bodyPr>
          <a:lstStyle/>
          <a:p>
            <a:r>
              <a:rPr lang="en-GB" dirty="0" smtClean="0"/>
              <a:t>Which materials are electrical conductors and which are electrical insulators?</a:t>
            </a:r>
          </a:p>
          <a:p>
            <a:endParaRPr lang="en-GB" dirty="0"/>
          </a:p>
          <a:p>
            <a:r>
              <a:rPr lang="en-GB" dirty="0" smtClean="0"/>
              <a:t>You are going to conduct an experiment to find which materials are electrical conductors and which are electrical insulators.</a:t>
            </a:r>
            <a:endParaRPr lang="en-GB" dirty="0"/>
          </a:p>
        </p:txBody>
      </p:sp>
      <p:sp>
        <p:nvSpPr>
          <p:cNvPr id="5" name="Content Placeholder 4"/>
          <p:cNvSpPr>
            <a:spLocks noGrp="1"/>
          </p:cNvSpPr>
          <p:nvPr>
            <p:ph sz="half" idx="2"/>
          </p:nvPr>
        </p:nvSpPr>
        <p:spPr/>
        <p:txBody>
          <a:bodyPr>
            <a:normAutofit fontScale="62500" lnSpcReduction="20000"/>
          </a:bodyPr>
          <a:lstStyle/>
          <a:p>
            <a:r>
              <a:rPr lang="en-GB" dirty="0" smtClean="0"/>
              <a:t>A variable is any factor or condition that will change or can be changed in the investigation.</a:t>
            </a:r>
          </a:p>
          <a:p>
            <a:endParaRPr lang="en-GB" dirty="0"/>
          </a:p>
          <a:p>
            <a:r>
              <a:rPr lang="en-GB" dirty="0" smtClean="0"/>
              <a:t>Independent - The independent variable is the thing that the scientist purposefully changes or alters throughout the investigation.</a:t>
            </a:r>
          </a:p>
          <a:p>
            <a:r>
              <a:rPr lang="en-GB" dirty="0" smtClean="0"/>
              <a:t>TP:  What is your independent variable?</a:t>
            </a:r>
          </a:p>
          <a:p>
            <a:endParaRPr lang="en-GB" dirty="0" smtClean="0"/>
          </a:p>
          <a:p>
            <a:r>
              <a:rPr lang="en-GB" dirty="0" smtClean="0"/>
              <a:t>Dependent - The dependent variable is the thing that is measured or observed, and changes as a result of the changes to the independent variable.</a:t>
            </a:r>
          </a:p>
          <a:p>
            <a:r>
              <a:rPr lang="en-GB" dirty="0" smtClean="0"/>
              <a:t>TP:  What will you dependent variable be?</a:t>
            </a:r>
          </a:p>
          <a:p>
            <a:endParaRPr lang="en-GB" dirty="0" smtClean="0"/>
          </a:p>
          <a:p>
            <a:r>
              <a:rPr lang="en-GB" dirty="0" smtClean="0"/>
              <a:t>Controlled - All the other things in the investigation should remain the same throughout, and are called controlled variables.</a:t>
            </a:r>
          </a:p>
          <a:p>
            <a:endParaRPr lang="en-GB" dirty="0"/>
          </a:p>
          <a:p>
            <a:endParaRPr lang="en-GB" dirty="0"/>
          </a:p>
          <a:p>
            <a:endParaRPr lang="en-GB" dirty="0" smtClean="0"/>
          </a:p>
          <a:p>
            <a:endParaRPr lang="en-GB" dirty="0"/>
          </a:p>
        </p:txBody>
      </p:sp>
    </p:spTree>
    <p:extLst>
      <p:ext uri="{BB962C8B-B14F-4D97-AF65-F5344CB8AC3E}">
        <p14:creationId xmlns:p14="http://schemas.microsoft.com/office/powerpoint/2010/main" val="382982369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LO:  To investigate which materials are electrical conductors and which are electrical insulators</a:t>
            </a:r>
            <a:endParaRPr lang="en-GB" dirty="0"/>
          </a:p>
        </p:txBody>
      </p:sp>
      <p:sp>
        <p:nvSpPr>
          <p:cNvPr id="4" name="Content Placeholder 3"/>
          <p:cNvSpPr>
            <a:spLocks noGrp="1"/>
          </p:cNvSpPr>
          <p:nvPr>
            <p:ph sz="half" idx="1"/>
          </p:nvPr>
        </p:nvSpPr>
        <p:spPr/>
        <p:txBody>
          <a:bodyPr>
            <a:normAutofit/>
          </a:bodyPr>
          <a:lstStyle/>
          <a:p>
            <a:r>
              <a:rPr lang="en-GB" dirty="0" smtClean="0"/>
              <a:t>Which materials are electrical conductors and which are electrical insulators?</a:t>
            </a:r>
          </a:p>
          <a:p>
            <a:endParaRPr lang="en-GB" dirty="0"/>
          </a:p>
          <a:p>
            <a:r>
              <a:rPr lang="en-GB" dirty="0" smtClean="0"/>
              <a:t>You are going to conduct an experiment to find which materials are electrical conductors and which are electrical insulators.</a:t>
            </a:r>
            <a:endParaRPr lang="en-GB" dirty="0"/>
          </a:p>
        </p:txBody>
      </p:sp>
      <p:sp>
        <p:nvSpPr>
          <p:cNvPr id="5" name="Content Placeholder 4"/>
          <p:cNvSpPr>
            <a:spLocks noGrp="1"/>
          </p:cNvSpPr>
          <p:nvPr>
            <p:ph sz="half" idx="2"/>
          </p:nvPr>
        </p:nvSpPr>
        <p:spPr/>
        <p:txBody>
          <a:bodyPr>
            <a:normAutofit/>
          </a:bodyPr>
          <a:lstStyle/>
          <a:p>
            <a:pPr marL="0" indent="0">
              <a:buNone/>
            </a:pPr>
            <a:endParaRPr lang="en-GB" dirty="0"/>
          </a:p>
          <a:p>
            <a:r>
              <a:rPr lang="en-GB" dirty="0" smtClean="0"/>
              <a:t>TP:  How can we show our results?</a:t>
            </a:r>
          </a:p>
          <a:p>
            <a:endParaRPr lang="en-GB" dirty="0"/>
          </a:p>
          <a:p>
            <a:endParaRPr lang="en-GB" dirty="0" smtClean="0"/>
          </a:p>
          <a:p>
            <a:endParaRPr lang="en-GB" dirty="0"/>
          </a:p>
        </p:txBody>
      </p:sp>
    </p:spTree>
    <p:extLst>
      <p:ext uri="{BB962C8B-B14F-4D97-AF65-F5344CB8AC3E}">
        <p14:creationId xmlns:p14="http://schemas.microsoft.com/office/powerpoint/2010/main" val="310609158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LO:  To investigate which materials are electrical conductors and which are electrical insulators</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sz="3200" b="1" u="sng" dirty="0" smtClean="0"/>
              <a:t>ACTIVITY</a:t>
            </a:r>
          </a:p>
          <a:p>
            <a:r>
              <a:rPr lang="en-GB" sz="3200" dirty="0" smtClean="0"/>
              <a:t>Children to make predictions and complete the section of how they will conduct the experiment. To then work in groups of 4 to conduct the experiment and to show their results and write their conclusions.</a:t>
            </a:r>
          </a:p>
          <a:p>
            <a:r>
              <a:rPr lang="en-GB" sz="3200" dirty="0" smtClean="0"/>
              <a:t>LA: Teacher Support – TH, JLJ, RC, LT, LT, BB, JB</a:t>
            </a:r>
          </a:p>
          <a:p>
            <a:r>
              <a:rPr lang="en-GB" sz="3200" dirty="0" smtClean="0"/>
              <a:t>MA: TS/SS Support - JW, GS, DRL, LN, EW, EMA, IB, AW, AB, AM, LS, LL, MB, CH, LP, CM.</a:t>
            </a:r>
          </a:p>
          <a:p>
            <a:r>
              <a:rPr lang="en-GB" sz="3200" dirty="0" smtClean="0"/>
              <a:t>HA: Independent - LW, JM, EB, DW, EB, CW, NP, SC </a:t>
            </a:r>
            <a:endParaRPr lang="en-GB" sz="3200" dirty="0"/>
          </a:p>
        </p:txBody>
      </p:sp>
    </p:spTree>
    <p:extLst>
      <p:ext uri="{BB962C8B-B14F-4D97-AF65-F5344CB8AC3E}">
        <p14:creationId xmlns:p14="http://schemas.microsoft.com/office/powerpoint/2010/main" val="319968287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REFLECTION - LO:  To investigate which materials are electrical conductors and which are electrical insulators</a:t>
            </a:r>
            <a:endParaRPr lang="en-GB" dirty="0"/>
          </a:p>
        </p:txBody>
      </p:sp>
      <p:sp>
        <p:nvSpPr>
          <p:cNvPr id="3" name="Content Placeholder 2"/>
          <p:cNvSpPr>
            <a:spLocks noGrp="1"/>
          </p:cNvSpPr>
          <p:nvPr>
            <p:ph idx="1"/>
          </p:nvPr>
        </p:nvSpPr>
        <p:spPr/>
        <p:txBody>
          <a:bodyPr>
            <a:normAutofit/>
          </a:bodyPr>
          <a:lstStyle/>
          <a:p>
            <a:r>
              <a:rPr lang="en-GB" sz="3200" dirty="0" smtClean="0"/>
              <a:t>TP:  What did you find?</a:t>
            </a:r>
          </a:p>
          <a:p>
            <a:endParaRPr lang="en-GB" sz="3200" dirty="0"/>
          </a:p>
          <a:p>
            <a:r>
              <a:rPr lang="en-GB" sz="3200" dirty="0" smtClean="0"/>
              <a:t>Let us take a test.  Are these things electrical conductors or electrical insulators?</a:t>
            </a:r>
            <a:endParaRPr lang="en-GB" sz="3200" dirty="0"/>
          </a:p>
        </p:txBody>
      </p:sp>
    </p:spTree>
    <p:extLst>
      <p:ext uri="{BB962C8B-B14F-4D97-AF65-F5344CB8AC3E}">
        <p14:creationId xmlns:p14="http://schemas.microsoft.com/office/powerpoint/2010/main" val="227476658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REFLECTION - LO:  To investigate which materials are electrical conductors and which are electrical insulators</a:t>
            </a:r>
            <a:endParaRPr lang="en-GB" dirty="0"/>
          </a:p>
        </p:txBody>
      </p:sp>
      <p:pic>
        <p:nvPicPr>
          <p:cNvPr id="4" name="Content Placeholder 3"/>
          <p:cNvPicPr>
            <a:picLocks noGrp="1" noChangeAspect="1"/>
          </p:cNvPicPr>
          <p:nvPr>
            <p:ph idx="1"/>
          </p:nvPr>
        </p:nvPicPr>
        <p:blipFill>
          <a:blip r:embed="rId2"/>
          <a:stretch>
            <a:fillRect/>
          </a:stretch>
        </p:blipFill>
        <p:spPr>
          <a:xfrm>
            <a:off x="703997" y="2038251"/>
            <a:ext cx="1329281" cy="1908909"/>
          </a:xfrm>
          <a:prstGeom prst="rect">
            <a:avLst/>
          </a:prstGeom>
        </p:spPr>
      </p:pic>
      <p:pic>
        <p:nvPicPr>
          <p:cNvPr id="5" name="Picture 4"/>
          <p:cNvPicPr>
            <a:picLocks noChangeAspect="1"/>
          </p:cNvPicPr>
          <p:nvPr/>
        </p:nvPicPr>
        <p:blipFill>
          <a:blip r:embed="rId3"/>
          <a:stretch>
            <a:fillRect/>
          </a:stretch>
        </p:blipFill>
        <p:spPr>
          <a:xfrm>
            <a:off x="3508820" y="1690688"/>
            <a:ext cx="1325621" cy="2292967"/>
          </a:xfrm>
          <a:prstGeom prst="rect">
            <a:avLst/>
          </a:prstGeom>
        </p:spPr>
      </p:pic>
      <p:pic>
        <p:nvPicPr>
          <p:cNvPr id="6" name="Picture 5"/>
          <p:cNvPicPr>
            <a:picLocks noChangeAspect="1"/>
          </p:cNvPicPr>
          <p:nvPr/>
        </p:nvPicPr>
        <p:blipFill>
          <a:blip r:embed="rId4"/>
          <a:stretch>
            <a:fillRect/>
          </a:stretch>
        </p:blipFill>
        <p:spPr>
          <a:xfrm>
            <a:off x="5051888" y="2984122"/>
            <a:ext cx="2534428" cy="2807794"/>
          </a:xfrm>
          <a:prstGeom prst="rect">
            <a:avLst/>
          </a:prstGeom>
        </p:spPr>
      </p:pic>
      <p:pic>
        <p:nvPicPr>
          <p:cNvPr id="7" name="Picture 6"/>
          <p:cNvPicPr>
            <a:picLocks noChangeAspect="1"/>
          </p:cNvPicPr>
          <p:nvPr/>
        </p:nvPicPr>
        <p:blipFill>
          <a:blip r:embed="rId5"/>
          <a:stretch>
            <a:fillRect/>
          </a:stretch>
        </p:blipFill>
        <p:spPr>
          <a:xfrm>
            <a:off x="8412479" y="1371600"/>
            <a:ext cx="3058569" cy="1612522"/>
          </a:xfrm>
          <a:prstGeom prst="rect">
            <a:avLst/>
          </a:prstGeom>
        </p:spPr>
      </p:pic>
      <p:pic>
        <p:nvPicPr>
          <p:cNvPr id="8" name="Picture 7"/>
          <p:cNvPicPr>
            <a:picLocks noChangeAspect="1"/>
          </p:cNvPicPr>
          <p:nvPr/>
        </p:nvPicPr>
        <p:blipFill>
          <a:blip r:embed="rId6"/>
          <a:stretch>
            <a:fillRect/>
          </a:stretch>
        </p:blipFill>
        <p:spPr>
          <a:xfrm>
            <a:off x="852931" y="4331218"/>
            <a:ext cx="3331643" cy="1732715"/>
          </a:xfrm>
          <a:prstGeom prst="rect">
            <a:avLst/>
          </a:prstGeom>
        </p:spPr>
      </p:pic>
      <p:pic>
        <p:nvPicPr>
          <p:cNvPr id="9" name="Picture 8"/>
          <p:cNvPicPr>
            <a:picLocks noChangeAspect="1"/>
          </p:cNvPicPr>
          <p:nvPr/>
        </p:nvPicPr>
        <p:blipFill>
          <a:blip r:embed="rId7"/>
          <a:stretch>
            <a:fillRect/>
          </a:stretch>
        </p:blipFill>
        <p:spPr>
          <a:xfrm>
            <a:off x="9087974" y="3351214"/>
            <a:ext cx="2244584" cy="2664081"/>
          </a:xfrm>
          <a:prstGeom prst="rect">
            <a:avLst/>
          </a:prstGeom>
        </p:spPr>
      </p:pic>
    </p:spTree>
    <p:extLst>
      <p:ext uri="{BB962C8B-B14F-4D97-AF65-F5344CB8AC3E}">
        <p14:creationId xmlns:p14="http://schemas.microsoft.com/office/powerpoint/2010/main" val="364018988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LO:  To investigate which materials are electrical conductors and which are electrical insulators</a:t>
            </a:r>
            <a:endParaRPr lang="en-GB" dirty="0"/>
          </a:p>
        </p:txBody>
      </p:sp>
      <p:sp>
        <p:nvSpPr>
          <p:cNvPr id="3" name="Content Placeholder 2"/>
          <p:cNvSpPr>
            <a:spLocks noGrp="1"/>
          </p:cNvSpPr>
          <p:nvPr>
            <p:ph idx="1"/>
          </p:nvPr>
        </p:nvSpPr>
        <p:spPr/>
        <p:txBody>
          <a:bodyPr>
            <a:normAutofit/>
          </a:bodyPr>
          <a:lstStyle/>
          <a:p>
            <a:r>
              <a:rPr lang="en-GB" sz="3200" dirty="0" smtClean="0"/>
              <a:t>Quiz 3</a:t>
            </a:r>
          </a:p>
          <a:p>
            <a:endParaRPr lang="en-GB" sz="3200" dirty="0"/>
          </a:p>
          <a:p>
            <a:r>
              <a:rPr lang="en-GB" sz="3200" dirty="0" smtClean="0"/>
              <a:t> Using your fact file and what you have learnt in the lesson, what questions could you ask your partner?</a:t>
            </a:r>
          </a:p>
          <a:p>
            <a:endParaRPr lang="en-GB" sz="3200" dirty="0"/>
          </a:p>
        </p:txBody>
      </p:sp>
    </p:spTree>
    <p:extLst>
      <p:ext uri="{BB962C8B-B14F-4D97-AF65-F5344CB8AC3E}">
        <p14:creationId xmlns:p14="http://schemas.microsoft.com/office/powerpoint/2010/main" val="122870917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TotalTime>
  <Words>2773</Words>
  <Application>Microsoft Office PowerPoint</Application>
  <PresentationFormat>Widescreen</PresentationFormat>
  <Paragraphs>415</Paragraphs>
  <Slides>56</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56</vt:i4>
      </vt:variant>
    </vt:vector>
  </HeadingPairs>
  <TitlesOfParts>
    <vt:vector size="63" baseType="lpstr">
      <vt:lpstr>Arial</vt:lpstr>
      <vt:lpstr>Calibri</vt:lpstr>
      <vt:lpstr>Calibri Light</vt:lpstr>
      <vt:lpstr>Comic Sans MS</vt:lpstr>
      <vt:lpstr>Symbol</vt:lpstr>
      <vt:lpstr>Times New Roman</vt:lpstr>
      <vt:lpstr>Office Theme</vt:lpstr>
      <vt:lpstr>Good Morning</vt:lpstr>
      <vt:lpstr>Harry’s Mad - Part 3</vt:lpstr>
      <vt:lpstr>Spelling Test</vt:lpstr>
      <vt:lpstr>Maths – Year 4 Catch Up</vt:lpstr>
      <vt:lpstr>RECALL AD</vt:lpstr>
      <vt:lpstr>LO: To be able to divide 1 or 2-digits by 100 AD</vt:lpstr>
      <vt:lpstr>LO: To be able to divide 1 or 2-digits by 100 AD</vt:lpstr>
      <vt:lpstr>LO: To be able to divide 1 or 2-digits by 100 AD</vt:lpstr>
      <vt:lpstr>LO: To be able to divide 1 or 2-digits by 100 AD</vt:lpstr>
      <vt:lpstr>LO: To be able to divide 1 or 2-digits by 100 ES</vt:lpstr>
      <vt:lpstr>LO: To be able to divide 1 or 2-digits by 100 ES</vt:lpstr>
      <vt:lpstr>LO: To be able to divide 1 or 2-digits by 100 ES</vt:lpstr>
      <vt:lpstr>LO: To be able to divide 1 or 2-digits by 100 ES</vt:lpstr>
      <vt:lpstr>LO: To be able to divide 1 or 2-digits by 100 ES</vt:lpstr>
      <vt:lpstr>LO: To be able to divide 1 or 2-digits by 100</vt:lpstr>
      <vt:lpstr>LO: To be able to divide 1 or 2-digits by 100</vt:lpstr>
      <vt:lpstr>LO: To be able to divide 1 or 2-digits by 100</vt:lpstr>
      <vt:lpstr>LO: To be able to divide 1 or 2-digits by 100</vt:lpstr>
      <vt:lpstr>LO: To be able to divide 1 or 2-digits by 100</vt:lpstr>
      <vt:lpstr>REFLECTION - LO: To be able to divide 1 or 2-digits by 100</vt:lpstr>
      <vt:lpstr>Break</vt:lpstr>
      <vt:lpstr>Independent Write Continued</vt:lpstr>
      <vt:lpstr>Introduction</vt:lpstr>
      <vt:lpstr>Introduction</vt:lpstr>
      <vt:lpstr>Introduction</vt:lpstr>
      <vt:lpstr>LO: To plan, write and edit a story in the style of a traditional tale</vt:lpstr>
      <vt:lpstr>LO: To be able to describe settings, characters and atmosphere and integrating dialogue to convey character and advance the action in the style of a Traditional Tale</vt:lpstr>
      <vt:lpstr>LO: To plan, write and edit a story in the style of a traditional tale</vt:lpstr>
      <vt:lpstr>Chapter 6 – The Swimming Lesson Lesson 16</vt:lpstr>
      <vt:lpstr>Chapter 6 – The Swimming Lesson Lesson 16</vt:lpstr>
      <vt:lpstr>LO: To be able to identify how narrative content is related and contributes to meaning as a whole (2f)</vt:lpstr>
      <vt:lpstr>LO: To be able to identify how narrative content is related and contributes to meaning as a whole (2f)</vt:lpstr>
      <vt:lpstr>Lunch</vt:lpstr>
      <vt:lpstr>Take 5</vt:lpstr>
      <vt:lpstr>Story</vt:lpstr>
      <vt:lpstr>Handwriting</vt:lpstr>
      <vt:lpstr>PowerPoint Presentation</vt:lpstr>
      <vt:lpstr>conspiracy</vt:lpstr>
      <vt:lpstr>conspiracy</vt:lpstr>
      <vt:lpstr>conspiracy</vt:lpstr>
      <vt:lpstr>conspiracy</vt:lpstr>
      <vt:lpstr>conspiracy</vt:lpstr>
      <vt:lpstr>conspiracy</vt:lpstr>
      <vt:lpstr>LO:  To investigate which materials are electrical conductors and which are electrical insulators</vt:lpstr>
      <vt:lpstr>LO:  To investigate which materials are electrical conductors and which are electrical insulators</vt:lpstr>
      <vt:lpstr>LO:  To investigate which materials are electrical conductors and which are electrical insulators</vt:lpstr>
      <vt:lpstr>LO:  To investigate which materials are electrical conductors and which are electrical insulators</vt:lpstr>
      <vt:lpstr>LO:  To investigate which materials are electrical conductors and which are electrical insulators</vt:lpstr>
      <vt:lpstr>LO:  To investigate which materials are electrical conductors and which are electrical insulators</vt:lpstr>
      <vt:lpstr>LO:  To investigate which materials are electrical conductors and which are electrical insulators</vt:lpstr>
      <vt:lpstr>LO:  To investigate which materials are electrical conductors and which are electrical insulators</vt:lpstr>
      <vt:lpstr>LO:  To investigate which materials are electrical conductors and which are electrical insulators</vt:lpstr>
      <vt:lpstr>LO:  To investigate which materials are electrical conductors and which are electrical insulators</vt:lpstr>
      <vt:lpstr>REFLECTION - LO:  To investigate which materials are electrical conductors and which are electrical insulators</vt:lpstr>
      <vt:lpstr>REFLECTION - LO:  To investigate which materials are electrical conductors and which are electrical insulators</vt:lpstr>
      <vt:lpstr>LO:  To investigate which materials are electrical conductors and which are electrical insulators</vt:lpstr>
    </vt:vector>
  </TitlesOfParts>
  <Company>Langold-Dyscarr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Good Morning</dc:title>
  <dc:creator>Andrea Davison</dc:creator>
  <cp:lastModifiedBy>Andrea Davison</cp:lastModifiedBy>
  <cp:revision>4</cp:revision>
  <cp:lastPrinted>2021-03-01T14:38:04Z</cp:lastPrinted>
  <dcterms:created xsi:type="dcterms:W3CDTF">2021-02-23T15:11:48Z</dcterms:created>
  <dcterms:modified xsi:type="dcterms:W3CDTF">2021-03-01T15:01:11Z</dcterms:modified>
</cp:coreProperties>
</file>